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3" r:id="rId3"/>
    <p:sldId id="270" r:id="rId4"/>
    <p:sldId id="271" r:id="rId5"/>
    <p:sldId id="269" r:id="rId6"/>
    <p:sldId id="277" r:id="rId7"/>
    <p:sldId id="268" r:id="rId8"/>
    <p:sldId id="267" r:id="rId9"/>
    <p:sldId id="266" r:id="rId10"/>
    <p:sldId id="279" r:id="rId11"/>
    <p:sldId id="27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4539AF-F43E-46C1-8FD3-6AA09D543F85}" type="datetimeFigureOut">
              <a:rPr lang="en-US" smtClean="0"/>
              <a:t>2/23/2014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78DEED-21AA-47D0-9C4D-563C522FF84D}" type="slidenum">
              <a:rPr lang="en-US" smtClean="0"/>
              <a:t>‹#›</a:t>
            </a:fld>
            <a:endParaRPr lang="en-US"/>
          </a:p>
        </p:txBody>
      </p:sp>
    </p:spTree>
    <p:extLst>
      <p:ext uri="{BB962C8B-B14F-4D97-AF65-F5344CB8AC3E}">
        <p14:creationId xmlns:p14="http://schemas.microsoft.com/office/powerpoint/2010/main" val="1022969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760AB0-3F83-4DF0-906E-1ACA53BCE441}"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0F1BC-EE46-4E20-9AC4-BC809A8B06F6}" type="slidenum">
              <a:rPr lang="en-US" smtClean="0"/>
              <a:t>‹#›</a:t>
            </a:fld>
            <a:endParaRPr lang="en-US"/>
          </a:p>
        </p:txBody>
      </p:sp>
    </p:spTree>
    <p:extLst>
      <p:ext uri="{BB962C8B-B14F-4D97-AF65-F5344CB8AC3E}">
        <p14:creationId xmlns:p14="http://schemas.microsoft.com/office/powerpoint/2010/main" val="1980732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60AB0-3F83-4DF0-906E-1ACA53BCE441}"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0F1BC-EE46-4E20-9AC4-BC809A8B06F6}" type="slidenum">
              <a:rPr lang="en-US" smtClean="0"/>
              <a:t>‹#›</a:t>
            </a:fld>
            <a:endParaRPr lang="en-US"/>
          </a:p>
        </p:txBody>
      </p:sp>
    </p:spTree>
    <p:extLst>
      <p:ext uri="{BB962C8B-B14F-4D97-AF65-F5344CB8AC3E}">
        <p14:creationId xmlns:p14="http://schemas.microsoft.com/office/powerpoint/2010/main" val="1805475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60AB0-3F83-4DF0-906E-1ACA53BCE441}"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0F1BC-EE46-4E20-9AC4-BC809A8B06F6}" type="slidenum">
              <a:rPr lang="en-US" smtClean="0"/>
              <a:t>‹#›</a:t>
            </a:fld>
            <a:endParaRPr lang="en-US"/>
          </a:p>
        </p:txBody>
      </p:sp>
    </p:spTree>
    <p:extLst>
      <p:ext uri="{BB962C8B-B14F-4D97-AF65-F5344CB8AC3E}">
        <p14:creationId xmlns:p14="http://schemas.microsoft.com/office/powerpoint/2010/main" val="23266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60AB0-3F83-4DF0-906E-1ACA53BCE441}"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0F1BC-EE46-4E20-9AC4-BC809A8B06F6}" type="slidenum">
              <a:rPr lang="en-US" smtClean="0"/>
              <a:t>‹#›</a:t>
            </a:fld>
            <a:endParaRPr lang="en-US"/>
          </a:p>
        </p:txBody>
      </p:sp>
    </p:spTree>
    <p:extLst>
      <p:ext uri="{BB962C8B-B14F-4D97-AF65-F5344CB8AC3E}">
        <p14:creationId xmlns:p14="http://schemas.microsoft.com/office/powerpoint/2010/main" val="410275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760AB0-3F83-4DF0-906E-1ACA53BCE441}"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0F1BC-EE46-4E20-9AC4-BC809A8B06F6}" type="slidenum">
              <a:rPr lang="en-US" smtClean="0"/>
              <a:t>‹#›</a:t>
            </a:fld>
            <a:endParaRPr lang="en-US"/>
          </a:p>
        </p:txBody>
      </p:sp>
    </p:spTree>
    <p:extLst>
      <p:ext uri="{BB962C8B-B14F-4D97-AF65-F5344CB8AC3E}">
        <p14:creationId xmlns:p14="http://schemas.microsoft.com/office/powerpoint/2010/main" val="114613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760AB0-3F83-4DF0-906E-1ACA53BCE441}"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0F1BC-EE46-4E20-9AC4-BC809A8B06F6}" type="slidenum">
              <a:rPr lang="en-US" smtClean="0"/>
              <a:t>‹#›</a:t>
            </a:fld>
            <a:endParaRPr lang="en-US"/>
          </a:p>
        </p:txBody>
      </p:sp>
    </p:spTree>
    <p:extLst>
      <p:ext uri="{BB962C8B-B14F-4D97-AF65-F5344CB8AC3E}">
        <p14:creationId xmlns:p14="http://schemas.microsoft.com/office/powerpoint/2010/main" val="302508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760AB0-3F83-4DF0-906E-1ACA53BCE441}" type="datetimeFigureOut">
              <a:rPr lang="en-US" smtClean="0"/>
              <a:t>2/23/2014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E0F1BC-EE46-4E20-9AC4-BC809A8B06F6}" type="slidenum">
              <a:rPr lang="en-US" smtClean="0"/>
              <a:t>‹#›</a:t>
            </a:fld>
            <a:endParaRPr lang="en-US"/>
          </a:p>
        </p:txBody>
      </p:sp>
    </p:spTree>
    <p:extLst>
      <p:ext uri="{BB962C8B-B14F-4D97-AF65-F5344CB8AC3E}">
        <p14:creationId xmlns:p14="http://schemas.microsoft.com/office/powerpoint/2010/main" val="2318549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760AB0-3F83-4DF0-906E-1ACA53BCE441}" type="datetimeFigureOut">
              <a:rPr lang="en-US" smtClean="0"/>
              <a:t>2/23/2014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E0F1BC-EE46-4E20-9AC4-BC809A8B06F6}" type="slidenum">
              <a:rPr lang="en-US" smtClean="0"/>
              <a:t>‹#›</a:t>
            </a:fld>
            <a:endParaRPr lang="en-US"/>
          </a:p>
        </p:txBody>
      </p:sp>
    </p:spTree>
    <p:extLst>
      <p:ext uri="{BB962C8B-B14F-4D97-AF65-F5344CB8AC3E}">
        <p14:creationId xmlns:p14="http://schemas.microsoft.com/office/powerpoint/2010/main" val="3997388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60AB0-3F83-4DF0-906E-1ACA53BCE441}" type="datetimeFigureOut">
              <a:rPr lang="en-US" smtClean="0"/>
              <a:t>2/23/2014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E0F1BC-EE46-4E20-9AC4-BC809A8B06F6}" type="slidenum">
              <a:rPr lang="en-US" smtClean="0"/>
              <a:t>‹#›</a:t>
            </a:fld>
            <a:endParaRPr lang="en-US"/>
          </a:p>
        </p:txBody>
      </p:sp>
    </p:spTree>
    <p:extLst>
      <p:ext uri="{BB962C8B-B14F-4D97-AF65-F5344CB8AC3E}">
        <p14:creationId xmlns:p14="http://schemas.microsoft.com/office/powerpoint/2010/main" val="3199064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760AB0-3F83-4DF0-906E-1ACA53BCE441}"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0F1BC-EE46-4E20-9AC4-BC809A8B06F6}" type="slidenum">
              <a:rPr lang="en-US" smtClean="0"/>
              <a:t>‹#›</a:t>
            </a:fld>
            <a:endParaRPr lang="en-US"/>
          </a:p>
        </p:txBody>
      </p:sp>
    </p:spTree>
    <p:extLst>
      <p:ext uri="{BB962C8B-B14F-4D97-AF65-F5344CB8AC3E}">
        <p14:creationId xmlns:p14="http://schemas.microsoft.com/office/powerpoint/2010/main" val="94540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760AB0-3F83-4DF0-906E-1ACA53BCE441}"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0F1BC-EE46-4E20-9AC4-BC809A8B06F6}" type="slidenum">
              <a:rPr lang="en-US" smtClean="0"/>
              <a:t>‹#›</a:t>
            </a:fld>
            <a:endParaRPr lang="en-US"/>
          </a:p>
        </p:txBody>
      </p:sp>
    </p:spTree>
    <p:extLst>
      <p:ext uri="{BB962C8B-B14F-4D97-AF65-F5344CB8AC3E}">
        <p14:creationId xmlns:p14="http://schemas.microsoft.com/office/powerpoint/2010/main" val="422885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60AB0-3F83-4DF0-906E-1ACA53BCE441}" type="datetimeFigureOut">
              <a:rPr lang="en-US" smtClean="0"/>
              <a:t>2/23/2014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0F1BC-EE46-4E20-9AC4-BC809A8B06F6}" type="slidenum">
              <a:rPr lang="en-US" smtClean="0"/>
              <a:t>‹#›</a:t>
            </a:fld>
            <a:endParaRPr lang="en-US"/>
          </a:p>
        </p:txBody>
      </p:sp>
    </p:spTree>
    <p:extLst>
      <p:ext uri="{BB962C8B-B14F-4D97-AF65-F5344CB8AC3E}">
        <p14:creationId xmlns:p14="http://schemas.microsoft.com/office/powerpoint/2010/main" val="3066079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en-US" b="1" dirty="0" smtClean="0"/>
              <a:t>Tutorial MCH </a:t>
            </a:r>
            <a:endParaRPr lang="en-US" b="1" dirty="0"/>
          </a:p>
        </p:txBody>
      </p:sp>
      <p:sp>
        <p:nvSpPr>
          <p:cNvPr id="3" name="Subtitle 2"/>
          <p:cNvSpPr>
            <a:spLocks noGrp="1"/>
          </p:cNvSpPr>
          <p:nvPr>
            <p:ph type="subTitle" idx="1"/>
          </p:nvPr>
        </p:nvSpPr>
        <p:spPr>
          <a:xfrm>
            <a:off x="685800" y="3886200"/>
            <a:ext cx="7620000" cy="2286000"/>
          </a:xfrm>
        </p:spPr>
        <p:txBody>
          <a:bodyPr>
            <a:normAutofit/>
          </a:bodyPr>
          <a:lstStyle/>
          <a:p>
            <a:r>
              <a:rPr lang="en-US" b="1" dirty="0" err="1" smtClean="0">
                <a:solidFill>
                  <a:schemeClr val="tx1"/>
                </a:solidFill>
              </a:rPr>
              <a:t>Dr</a:t>
            </a:r>
            <a:r>
              <a:rPr lang="en-US" b="1" dirty="0" smtClean="0">
                <a:solidFill>
                  <a:schemeClr val="tx1"/>
                </a:solidFill>
              </a:rPr>
              <a:t> </a:t>
            </a:r>
            <a:r>
              <a:rPr lang="en-US" b="1" dirty="0" err="1" smtClean="0">
                <a:solidFill>
                  <a:schemeClr val="tx1"/>
                </a:solidFill>
              </a:rPr>
              <a:t>Hafsa</a:t>
            </a:r>
            <a:r>
              <a:rPr lang="en-US" b="1" dirty="0" smtClean="0">
                <a:solidFill>
                  <a:schemeClr val="tx1"/>
                </a:solidFill>
              </a:rPr>
              <a:t> </a:t>
            </a:r>
            <a:r>
              <a:rPr lang="en-US" b="1" dirty="0" err="1" smtClean="0">
                <a:solidFill>
                  <a:schemeClr val="tx1"/>
                </a:solidFill>
              </a:rPr>
              <a:t>Raheel</a:t>
            </a:r>
            <a:endParaRPr lang="en-US" b="1" dirty="0" smtClean="0">
              <a:solidFill>
                <a:schemeClr val="tx1"/>
              </a:solidFill>
            </a:endParaRPr>
          </a:p>
          <a:p>
            <a:r>
              <a:rPr lang="en-US" sz="2800" dirty="0" smtClean="0">
                <a:solidFill>
                  <a:schemeClr val="tx1"/>
                </a:solidFill>
              </a:rPr>
              <a:t>Assistant Professor </a:t>
            </a:r>
          </a:p>
          <a:p>
            <a:r>
              <a:rPr lang="en-US" sz="2800" dirty="0" smtClean="0">
                <a:solidFill>
                  <a:schemeClr val="tx1"/>
                </a:solidFill>
              </a:rPr>
              <a:t>Department of Family &amp; Community Medicine </a:t>
            </a:r>
            <a:endParaRPr lang="en-US" sz="2800" dirty="0">
              <a:solidFill>
                <a:schemeClr val="tx1"/>
              </a:solidFill>
            </a:endParaRPr>
          </a:p>
        </p:txBody>
      </p:sp>
    </p:spTree>
    <p:extLst>
      <p:ext uri="{BB962C8B-B14F-4D97-AF65-F5344CB8AC3E}">
        <p14:creationId xmlns:p14="http://schemas.microsoft.com/office/powerpoint/2010/main" val="1759949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01962"/>
          </a:xfrm>
        </p:spPr>
        <p:txBody>
          <a:bodyPr/>
          <a:lstStyle/>
          <a:p>
            <a:r>
              <a:rPr lang="en-US" dirty="0" smtClean="0"/>
              <a:t>Thanks to </a:t>
            </a:r>
            <a:r>
              <a:rPr lang="en-US" dirty="0" err="1" smtClean="0"/>
              <a:t>Dr</a:t>
            </a:r>
            <a:r>
              <a:rPr lang="en-US" dirty="0" smtClean="0"/>
              <a:t> </a:t>
            </a:r>
            <a:r>
              <a:rPr lang="en-US" dirty="0" err="1" smtClean="0"/>
              <a:t>Afnan</a:t>
            </a:r>
            <a:r>
              <a:rPr lang="en-US" dirty="0" smtClean="0"/>
              <a:t> </a:t>
            </a:r>
            <a:endParaRPr lang="en-US" dirty="0"/>
          </a:p>
        </p:txBody>
      </p:sp>
    </p:spTree>
    <p:extLst>
      <p:ext uri="{BB962C8B-B14F-4D97-AF65-F5344CB8AC3E}">
        <p14:creationId xmlns:p14="http://schemas.microsoft.com/office/powerpoint/2010/main" val="3762346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00200"/>
            <a:ext cx="8229600" cy="3048000"/>
          </a:xfrm>
        </p:spPr>
        <p:txBody>
          <a:bodyPr/>
          <a:lstStyle/>
          <a:p>
            <a:r>
              <a:rPr lang="en-US" dirty="0" smtClean="0"/>
              <a:t>THANKYOU </a:t>
            </a:r>
            <a:br>
              <a:rPr lang="en-US" dirty="0" smtClean="0"/>
            </a:br>
            <a:r>
              <a:rPr lang="en-US" dirty="0" smtClean="0"/>
              <a:t>&amp; </a:t>
            </a:r>
            <a:br>
              <a:rPr lang="en-US" dirty="0" smtClean="0"/>
            </a:br>
            <a:r>
              <a:rPr lang="en-US" dirty="0" smtClean="0"/>
              <a:t>Qs????</a:t>
            </a:r>
            <a:endParaRPr lang="en-US" dirty="0"/>
          </a:p>
        </p:txBody>
      </p:sp>
    </p:spTree>
    <p:extLst>
      <p:ext uri="{BB962C8B-B14F-4D97-AF65-F5344CB8AC3E}">
        <p14:creationId xmlns:p14="http://schemas.microsoft.com/office/powerpoint/2010/main" val="2513855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MDGs</a:t>
            </a:r>
            <a:endParaRPr lang="en-US" dirty="0"/>
          </a:p>
        </p:txBody>
      </p:sp>
      <p:sp>
        <p:nvSpPr>
          <p:cNvPr id="3" name="Content Placeholder 2"/>
          <p:cNvSpPr>
            <a:spLocks noGrp="1"/>
          </p:cNvSpPr>
          <p:nvPr>
            <p:ph idx="1"/>
          </p:nvPr>
        </p:nvSpPr>
        <p:spPr/>
        <p:txBody>
          <a:bodyPr/>
          <a:lstStyle/>
          <a:p>
            <a:r>
              <a:rPr lang="en-US" dirty="0" smtClean="0"/>
              <a:t>What are the MDGs? (Millennium developmental goals)</a:t>
            </a:r>
          </a:p>
          <a:p>
            <a:endParaRPr lang="en-US" dirty="0" smtClean="0"/>
          </a:p>
          <a:p>
            <a:r>
              <a:rPr lang="en-US" dirty="0" smtClean="0"/>
              <a:t>Which one of them are targeted towards maternal and child health?</a:t>
            </a:r>
            <a:endParaRPr lang="en-US" dirty="0"/>
          </a:p>
        </p:txBody>
      </p:sp>
    </p:spTree>
    <p:extLst>
      <p:ext uri="{BB962C8B-B14F-4D97-AF65-F5344CB8AC3E}">
        <p14:creationId xmlns:p14="http://schemas.microsoft.com/office/powerpoint/2010/main" val="3720438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lstStyle/>
          <a:p>
            <a:endParaRPr lang="en-US" dirty="0" smtClean="0"/>
          </a:p>
          <a:p>
            <a:r>
              <a:rPr lang="en-US" dirty="0" smtClean="0"/>
              <a:t>You are a young researcher, and are interested in calculating the Maternal mortality in your town. Which resources can you refer to for collection of data, about maternal deaths?</a:t>
            </a:r>
            <a:endParaRPr lang="en-US" dirty="0"/>
          </a:p>
        </p:txBody>
      </p:sp>
    </p:spTree>
    <p:extLst>
      <p:ext uri="{BB962C8B-B14F-4D97-AF65-F5344CB8AC3E}">
        <p14:creationId xmlns:p14="http://schemas.microsoft.com/office/powerpoint/2010/main" val="2847116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In the year 2012, about 55 women died because of pregnancy related conditions in a nearby town. The total population of the town is 200,000, and the total live births in the year have been 600. 	Q1) Calculate the maternal mortality ratio</a:t>
            </a:r>
          </a:p>
          <a:p>
            <a:pPr marL="914400" lvl="2" indent="0" algn="just">
              <a:buNone/>
            </a:pPr>
            <a:r>
              <a:rPr lang="en-US" sz="3200" dirty="0" smtClean="0"/>
              <a:t>Q2) </a:t>
            </a:r>
            <a:r>
              <a:rPr lang="en-US" sz="3200" dirty="0"/>
              <a:t>Calculate the maternal mortality </a:t>
            </a:r>
            <a:r>
              <a:rPr lang="en-US" sz="3200" dirty="0" smtClean="0"/>
              <a:t>rate</a:t>
            </a:r>
          </a:p>
          <a:p>
            <a:pPr marL="0" indent="0">
              <a:buNone/>
            </a:pPr>
            <a:endParaRPr lang="en-US" dirty="0" smtClean="0"/>
          </a:p>
          <a:p>
            <a:r>
              <a:rPr lang="en-US" dirty="0" smtClean="0"/>
              <a:t>The maternal mortality ratio is greater than 250 per 100,000 live births. How would you interpret it?</a:t>
            </a:r>
            <a:endParaRPr lang="en-US" dirty="0"/>
          </a:p>
        </p:txBody>
      </p:sp>
    </p:spTree>
    <p:extLst>
      <p:ext uri="{BB962C8B-B14F-4D97-AF65-F5344CB8AC3E}">
        <p14:creationId xmlns:p14="http://schemas.microsoft.com/office/powerpoint/2010/main" val="2719794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With regard to the “ Safe motherhood model” by WHO, answer the following</a:t>
            </a:r>
            <a:endParaRPr lang="en-US" sz="3200" dirty="0"/>
          </a:p>
        </p:txBody>
      </p:sp>
      <p:sp>
        <p:nvSpPr>
          <p:cNvPr id="3" name="Content Placeholder 2"/>
          <p:cNvSpPr>
            <a:spLocks noGrp="1"/>
          </p:cNvSpPr>
          <p:nvPr>
            <p:ph idx="1"/>
          </p:nvPr>
        </p:nvSpPr>
        <p:spPr/>
        <p:txBody>
          <a:bodyPr/>
          <a:lstStyle/>
          <a:p>
            <a:endParaRPr lang="en-US" dirty="0" smtClean="0"/>
          </a:p>
          <a:p>
            <a:r>
              <a:rPr lang="en-US" dirty="0" smtClean="0"/>
              <a:t>Enlist the 4 pillars of the WHO model for safe motherhood</a:t>
            </a:r>
          </a:p>
          <a:p>
            <a:endParaRPr lang="en-US" dirty="0" smtClean="0"/>
          </a:p>
          <a:p>
            <a:r>
              <a:rPr lang="en-US" dirty="0" smtClean="0"/>
              <a:t>Discuss the basic idea of the model? </a:t>
            </a:r>
          </a:p>
          <a:p>
            <a:endParaRPr lang="en-US" dirty="0" smtClean="0"/>
          </a:p>
          <a:p>
            <a:endParaRPr lang="en-US" dirty="0"/>
          </a:p>
        </p:txBody>
      </p:sp>
    </p:spTree>
    <p:extLst>
      <p:ext uri="{BB962C8B-B14F-4D97-AF65-F5344CB8AC3E}">
        <p14:creationId xmlns:p14="http://schemas.microsoft.com/office/powerpoint/2010/main" val="3165655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Scenerio</a:t>
            </a:r>
            <a:r>
              <a:rPr lang="en-US" dirty="0" smtClean="0"/>
              <a:t> 3</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lgn="just"/>
            <a:r>
              <a:rPr lang="en-US" dirty="0" smtClean="0"/>
              <a:t>A 30 year old pregnant lady, Sara, lives in a rural area. She is mother of 4 children and her husband is a farmer. This is her fifth pregnancy and she is in her 3</a:t>
            </a:r>
            <a:r>
              <a:rPr lang="en-US" baseline="30000" dirty="0" smtClean="0"/>
              <a:t>rd</a:t>
            </a:r>
            <a:r>
              <a:rPr lang="en-US" dirty="0" smtClean="0"/>
              <a:t> trimester. She did not receive any ANC this pregnancy and a local midwife was visiting her off and on. Since a few days she was noticing swelling over her body and was referred by the midwife to the nearest PHC. While she was on her way, she developed seizures. At the center, the attending nurse started her on an IV drip and told her husband to take her to the city, as no further treatment was available at the PHC.</a:t>
            </a:r>
          </a:p>
          <a:p>
            <a:endParaRPr lang="en-US" dirty="0" smtClean="0"/>
          </a:p>
          <a:p>
            <a:pPr marL="0" indent="0">
              <a:buNone/>
            </a:pPr>
            <a:r>
              <a:rPr lang="en-US" dirty="0" smtClean="0"/>
              <a:t>Q) Talk and discuss in detail the delays that Sara is facing in obtaining treatment.  </a:t>
            </a:r>
            <a:endParaRPr lang="en-US" dirty="0"/>
          </a:p>
        </p:txBody>
      </p:sp>
    </p:spTree>
    <p:extLst>
      <p:ext uri="{BB962C8B-B14F-4D97-AF65-F5344CB8AC3E}">
        <p14:creationId xmlns:p14="http://schemas.microsoft.com/office/powerpoint/2010/main" val="3852431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Q) Enlist the major causes of child mortality globally, in the sequence of their frequency</a:t>
            </a:r>
            <a:endParaRPr lang="en-US" sz="3200" dirty="0"/>
          </a:p>
        </p:txBody>
      </p:sp>
      <p:sp>
        <p:nvSpPr>
          <p:cNvPr id="3" name="Content Placeholder 2"/>
          <p:cNvSpPr>
            <a:spLocks noGrp="1"/>
          </p:cNvSpPr>
          <p:nvPr>
            <p:ph idx="1"/>
          </p:nvPr>
        </p:nvSpPr>
        <p:spPr/>
        <p:txBody>
          <a:bodyPr/>
          <a:lstStyle/>
          <a:p>
            <a:r>
              <a:rPr lang="en-US" dirty="0" smtClean="0"/>
              <a:t>1.</a:t>
            </a:r>
          </a:p>
          <a:p>
            <a:r>
              <a:rPr lang="en-US" dirty="0" smtClean="0"/>
              <a:t>2.</a:t>
            </a:r>
          </a:p>
          <a:p>
            <a:r>
              <a:rPr lang="en-US" dirty="0" smtClean="0"/>
              <a:t>3.</a:t>
            </a:r>
          </a:p>
          <a:p>
            <a:r>
              <a:rPr lang="en-US" dirty="0" smtClean="0"/>
              <a:t>4.</a:t>
            </a:r>
          </a:p>
          <a:p>
            <a:endParaRPr lang="en-US" dirty="0"/>
          </a:p>
        </p:txBody>
      </p:sp>
    </p:spTree>
    <p:extLst>
      <p:ext uri="{BB962C8B-B14F-4D97-AF65-F5344CB8AC3E}">
        <p14:creationId xmlns:p14="http://schemas.microsoft.com/office/powerpoint/2010/main" val="983797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health </a:t>
            </a:r>
            <a:endParaRPr lang="en-US" dirty="0"/>
          </a:p>
        </p:txBody>
      </p:sp>
      <p:sp>
        <p:nvSpPr>
          <p:cNvPr id="3" name="Content Placeholder 2"/>
          <p:cNvSpPr>
            <a:spLocks noGrp="1"/>
          </p:cNvSpPr>
          <p:nvPr>
            <p:ph idx="1"/>
          </p:nvPr>
        </p:nvSpPr>
        <p:spPr/>
        <p:txBody>
          <a:bodyPr/>
          <a:lstStyle/>
          <a:p>
            <a:r>
              <a:rPr lang="en-US" dirty="0" smtClean="0"/>
              <a:t>Q) What is IMCI? </a:t>
            </a:r>
          </a:p>
          <a:p>
            <a:endParaRPr lang="en-US" dirty="0" smtClean="0"/>
          </a:p>
          <a:p>
            <a:r>
              <a:rPr lang="en-US" dirty="0" smtClean="0"/>
              <a:t>Q) What are the four basic concepts on this strategy?</a:t>
            </a:r>
            <a:endParaRPr lang="en-US" dirty="0"/>
          </a:p>
        </p:txBody>
      </p:sp>
    </p:spTree>
    <p:extLst>
      <p:ext uri="{BB962C8B-B14F-4D97-AF65-F5344CB8AC3E}">
        <p14:creationId xmlns:p14="http://schemas.microsoft.com/office/powerpoint/2010/main" val="3299219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the following terms</a:t>
            </a:r>
            <a:endParaRPr lang="en-US" dirty="0"/>
          </a:p>
        </p:txBody>
      </p:sp>
      <p:sp>
        <p:nvSpPr>
          <p:cNvPr id="3" name="Content Placeholder 2"/>
          <p:cNvSpPr>
            <a:spLocks noGrp="1"/>
          </p:cNvSpPr>
          <p:nvPr>
            <p:ph idx="1"/>
          </p:nvPr>
        </p:nvSpPr>
        <p:spPr/>
        <p:txBody>
          <a:bodyPr/>
          <a:lstStyle/>
          <a:p>
            <a:r>
              <a:rPr lang="en-US" dirty="0" smtClean="0"/>
              <a:t>Still birth</a:t>
            </a:r>
          </a:p>
          <a:p>
            <a:r>
              <a:rPr lang="en-US" dirty="0" smtClean="0"/>
              <a:t>Neonatal death</a:t>
            </a:r>
          </a:p>
          <a:p>
            <a:r>
              <a:rPr lang="en-US" dirty="0" smtClean="0"/>
              <a:t>Perinatal mortality</a:t>
            </a:r>
          </a:p>
          <a:p>
            <a:r>
              <a:rPr lang="en-US" dirty="0" smtClean="0"/>
              <a:t>Infant mortality</a:t>
            </a:r>
          </a:p>
          <a:p>
            <a:r>
              <a:rPr lang="en-US" dirty="0" smtClean="0"/>
              <a:t>Post- natal mortality</a:t>
            </a:r>
          </a:p>
        </p:txBody>
      </p:sp>
    </p:spTree>
    <p:extLst>
      <p:ext uri="{BB962C8B-B14F-4D97-AF65-F5344CB8AC3E}">
        <p14:creationId xmlns:p14="http://schemas.microsoft.com/office/powerpoint/2010/main" val="2674274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358</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Tutorial MCH </vt:lpstr>
      <vt:lpstr>MDGs</vt:lpstr>
      <vt:lpstr>Scenario 1</vt:lpstr>
      <vt:lpstr>Scenario 2</vt:lpstr>
      <vt:lpstr>With regard to the “ Safe motherhood model” by WHO, answer the following</vt:lpstr>
      <vt:lpstr>Scenerio 3</vt:lpstr>
      <vt:lpstr>Q) Enlist the major causes of child mortality globally, in the sequence of their frequency</vt:lpstr>
      <vt:lpstr>Child health </vt:lpstr>
      <vt:lpstr>Define the following terms</vt:lpstr>
      <vt:lpstr>Thanks to Dr Afnan </vt:lpstr>
      <vt:lpstr>THANKYOU  &amp;  Qs????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 MCH</dc:title>
  <dc:creator>DrHafsa</dc:creator>
  <cp:lastModifiedBy>DrHafsa</cp:lastModifiedBy>
  <cp:revision>21</cp:revision>
  <dcterms:created xsi:type="dcterms:W3CDTF">2014-02-19T10:44:25Z</dcterms:created>
  <dcterms:modified xsi:type="dcterms:W3CDTF">2014-02-23T11:53:22Z</dcterms:modified>
</cp:coreProperties>
</file>