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75" r:id="rId1"/>
  </p:sldMasterIdLst>
  <p:notesMasterIdLst>
    <p:notesMasterId r:id="rId25"/>
  </p:notesMasterIdLst>
  <p:handoutMasterIdLst>
    <p:handoutMasterId r:id="rId26"/>
  </p:handoutMasterIdLst>
  <p:sldIdLst>
    <p:sldId id="289" r:id="rId2"/>
    <p:sldId id="337" r:id="rId3"/>
    <p:sldId id="338" r:id="rId4"/>
    <p:sldId id="290" r:id="rId5"/>
    <p:sldId id="339" r:id="rId6"/>
    <p:sldId id="345" r:id="rId7"/>
    <p:sldId id="291" r:id="rId8"/>
    <p:sldId id="292" r:id="rId9"/>
    <p:sldId id="331" r:id="rId10"/>
    <p:sldId id="335" r:id="rId11"/>
    <p:sldId id="293" r:id="rId12"/>
    <p:sldId id="332" r:id="rId13"/>
    <p:sldId id="302" r:id="rId14"/>
    <p:sldId id="336" r:id="rId15"/>
    <p:sldId id="297" r:id="rId16"/>
    <p:sldId id="330" r:id="rId17"/>
    <p:sldId id="325" r:id="rId18"/>
    <p:sldId id="333" r:id="rId19"/>
    <p:sldId id="334" r:id="rId20"/>
    <p:sldId id="326" r:id="rId21"/>
    <p:sldId id="327" r:id="rId22"/>
    <p:sldId id="328" r:id="rId23"/>
    <p:sldId id="329" r:id="rId24"/>
  </p:sldIdLst>
  <p:sldSz cx="9144000" cy="6858000" type="screen4x3"/>
  <p:notesSz cx="6708775" cy="983615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98">
          <p15:clr>
            <a:srgbClr val="A4A3A4"/>
          </p15:clr>
        </p15:guide>
        <p15:guide id="2" pos="211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autoAdjust="0"/>
    <p:restoredTop sz="94660" autoAdjust="0"/>
  </p:normalViewPr>
  <p:slideViewPr>
    <p:cSldViewPr>
      <p:cViewPr varScale="1">
        <p:scale>
          <a:sx n="74" d="100"/>
          <a:sy n="74" d="100"/>
        </p:scale>
        <p:origin x="166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780" y="2454"/>
      </p:cViewPr>
      <p:guideLst>
        <p:guide orient="horz" pos="3098"/>
        <p:guide pos="211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879725" cy="512763"/>
          </a:xfrm>
          <a:prstGeom prst="rect">
            <a:avLst/>
          </a:prstGeom>
          <a:noFill/>
          <a:ln w="12700" cap="sq">
            <a:noFill/>
            <a:miter lim="800000"/>
            <a:headEnd type="none" w="sm" len="sm"/>
            <a:tailEnd type="none" w="sm" len="sm"/>
          </a:ln>
          <a:effectLst/>
        </p:spPr>
        <p:txBody>
          <a:bodyPr vert="horz" wrap="square" lIns="88362" tIns="44180" rIns="88362" bIns="44180" numCol="1" anchor="t" anchorCtr="0" compatLnSpc="1">
            <a:prstTxWarp prst="textNoShape">
              <a:avLst/>
            </a:prstTxWarp>
          </a:bodyPr>
          <a:lstStyle>
            <a:lvl1pPr defTabSz="884087" eaLnBrk="0" hangingPunct="0">
              <a:defRPr sz="1200"/>
            </a:lvl1pPr>
          </a:lstStyle>
          <a:p>
            <a:pPr>
              <a:defRPr/>
            </a:pPr>
            <a:endParaRPr lang="en-US"/>
          </a:p>
        </p:txBody>
      </p:sp>
      <p:sp>
        <p:nvSpPr>
          <p:cNvPr id="34819" name="Rectangle 3"/>
          <p:cNvSpPr>
            <a:spLocks noGrp="1" noChangeArrowheads="1"/>
          </p:cNvSpPr>
          <p:nvPr>
            <p:ph type="dt" sz="quarter" idx="1"/>
          </p:nvPr>
        </p:nvSpPr>
        <p:spPr bwMode="auto">
          <a:xfrm>
            <a:off x="3816350" y="0"/>
            <a:ext cx="2879725" cy="512763"/>
          </a:xfrm>
          <a:prstGeom prst="rect">
            <a:avLst/>
          </a:prstGeom>
          <a:noFill/>
          <a:ln w="12700" cap="sq">
            <a:noFill/>
            <a:miter lim="800000"/>
            <a:headEnd type="none" w="sm" len="sm"/>
            <a:tailEnd type="none" w="sm" len="sm"/>
          </a:ln>
          <a:effectLst/>
        </p:spPr>
        <p:txBody>
          <a:bodyPr vert="horz" wrap="square" lIns="88362" tIns="44180" rIns="88362" bIns="44180" numCol="1" anchor="t" anchorCtr="0" compatLnSpc="1">
            <a:prstTxWarp prst="textNoShape">
              <a:avLst/>
            </a:prstTxWarp>
          </a:bodyPr>
          <a:lstStyle>
            <a:lvl1pPr algn="r" defTabSz="884087" eaLnBrk="0" hangingPunct="0">
              <a:defRPr sz="1200"/>
            </a:lvl1pPr>
          </a:lstStyle>
          <a:p>
            <a:pPr>
              <a:defRPr/>
            </a:pPr>
            <a:endParaRPr lang="en-US"/>
          </a:p>
        </p:txBody>
      </p:sp>
      <p:sp>
        <p:nvSpPr>
          <p:cNvPr id="34820" name="Rectangle 4"/>
          <p:cNvSpPr>
            <a:spLocks noGrp="1" noChangeArrowheads="1"/>
          </p:cNvSpPr>
          <p:nvPr>
            <p:ph type="ftr" sz="quarter" idx="2"/>
          </p:nvPr>
        </p:nvSpPr>
        <p:spPr bwMode="auto">
          <a:xfrm>
            <a:off x="0" y="9374188"/>
            <a:ext cx="2879725" cy="439737"/>
          </a:xfrm>
          <a:prstGeom prst="rect">
            <a:avLst/>
          </a:prstGeom>
          <a:noFill/>
          <a:ln w="12700" cap="sq">
            <a:noFill/>
            <a:miter lim="800000"/>
            <a:headEnd type="none" w="sm" len="sm"/>
            <a:tailEnd type="none" w="sm" len="sm"/>
          </a:ln>
          <a:effectLst/>
        </p:spPr>
        <p:txBody>
          <a:bodyPr vert="horz" wrap="square" lIns="88362" tIns="44180" rIns="88362" bIns="44180" numCol="1" anchor="b" anchorCtr="0" compatLnSpc="1">
            <a:prstTxWarp prst="textNoShape">
              <a:avLst/>
            </a:prstTxWarp>
          </a:bodyPr>
          <a:lstStyle>
            <a:lvl1pPr defTabSz="884087" eaLnBrk="0" hangingPunct="0">
              <a:defRPr sz="1200"/>
            </a:lvl1pPr>
          </a:lstStyle>
          <a:p>
            <a:pPr>
              <a:defRPr/>
            </a:pPr>
            <a:endParaRPr lang="en-US"/>
          </a:p>
        </p:txBody>
      </p:sp>
      <p:sp>
        <p:nvSpPr>
          <p:cNvPr id="34821" name="Rectangle 5"/>
          <p:cNvSpPr>
            <a:spLocks noGrp="1" noChangeArrowheads="1"/>
          </p:cNvSpPr>
          <p:nvPr>
            <p:ph type="sldNum" sz="quarter" idx="3"/>
          </p:nvPr>
        </p:nvSpPr>
        <p:spPr bwMode="auto">
          <a:xfrm>
            <a:off x="3816350" y="9374188"/>
            <a:ext cx="2879725" cy="439737"/>
          </a:xfrm>
          <a:prstGeom prst="rect">
            <a:avLst/>
          </a:prstGeom>
          <a:noFill/>
          <a:ln w="12700" cap="sq">
            <a:noFill/>
            <a:miter lim="800000"/>
            <a:headEnd type="none" w="sm" len="sm"/>
            <a:tailEnd type="none" w="sm" len="sm"/>
          </a:ln>
          <a:effectLst/>
        </p:spPr>
        <p:txBody>
          <a:bodyPr vert="horz" wrap="square" lIns="88362" tIns="44180" rIns="88362" bIns="44180" numCol="1" anchor="b" anchorCtr="0" compatLnSpc="1">
            <a:prstTxWarp prst="textNoShape">
              <a:avLst/>
            </a:prstTxWarp>
          </a:bodyPr>
          <a:lstStyle>
            <a:lvl1pPr algn="r" defTabSz="884087" eaLnBrk="0" hangingPunct="0">
              <a:defRPr sz="1200"/>
            </a:lvl1pPr>
          </a:lstStyle>
          <a:p>
            <a:pPr>
              <a:defRPr/>
            </a:pPr>
            <a:fld id="{DE07805E-806E-428D-8F26-E2AFC5CFA70A}" type="slidenum">
              <a:rPr lang="en-US"/>
              <a:pPr>
                <a:defRPr/>
              </a:pPr>
              <a:t>‹#›</a:t>
            </a:fld>
            <a:endParaRPr lang="en-US"/>
          </a:p>
        </p:txBody>
      </p:sp>
    </p:spTree>
    <p:extLst>
      <p:ext uri="{BB962C8B-B14F-4D97-AF65-F5344CB8AC3E}">
        <p14:creationId xmlns:p14="http://schemas.microsoft.com/office/powerpoint/2010/main" val="2031421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06713" cy="490538"/>
          </a:xfrm>
          <a:prstGeom prst="rect">
            <a:avLst/>
          </a:prstGeom>
          <a:noFill/>
          <a:ln w="9525">
            <a:noFill/>
            <a:miter lim="800000"/>
            <a:headEnd/>
            <a:tailEnd/>
          </a:ln>
          <a:effectLst/>
        </p:spPr>
        <p:txBody>
          <a:bodyPr vert="horz" wrap="square" lIns="91852" tIns="45926" rIns="91852" bIns="45926" numCol="1" anchor="t" anchorCtr="0" compatLnSpc="1">
            <a:prstTxWarp prst="textNoShape">
              <a:avLst/>
            </a:prstTxWarp>
          </a:bodyPr>
          <a:lstStyle>
            <a:lvl1pPr defTabSz="919006" eaLnBrk="0" hangingPunct="0">
              <a:defRPr sz="1200"/>
            </a:lvl1pPr>
          </a:lstStyle>
          <a:p>
            <a:pPr>
              <a:defRPr/>
            </a:pPr>
            <a:endParaRPr lang="en-US"/>
          </a:p>
        </p:txBody>
      </p:sp>
      <p:sp>
        <p:nvSpPr>
          <p:cNvPr id="13315" name="Rectangle 3"/>
          <p:cNvSpPr>
            <a:spLocks noGrp="1" noChangeArrowheads="1"/>
          </p:cNvSpPr>
          <p:nvPr>
            <p:ph type="dt" idx="1"/>
          </p:nvPr>
        </p:nvSpPr>
        <p:spPr bwMode="auto">
          <a:xfrm>
            <a:off x="3802063" y="0"/>
            <a:ext cx="2906712" cy="490538"/>
          </a:xfrm>
          <a:prstGeom prst="rect">
            <a:avLst/>
          </a:prstGeom>
          <a:noFill/>
          <a:ln w="9525">
            <a:noFill/>
            <a:miter lim="800000"/>
            <a:headEnd/>
            <a:tailEnd/>
          </a:ln>
          <a:effectLst/>
        </p:spPr>
        <p:txBody>
          <a:bodyPr vert="horz" wrap="square" lIns="91852" tIns="45926" rIns="91852" bIns="45926" numCol="1" anchor="t" anchorCtr="0" compatLnSpc="1">
            <a:prstTxWarp prst="textNoShape">
              <a:avLst/>
            </a:prstTxWarp>
          </a:bodyPr>
          <a:lstStyle>
            <a:lvl1pPr algn="r" defTabSz="919006" eaLnBrk="0" hangingPunct="0">
              <a:defRPr sz="1200"/>
            </a:lvl1pPr>
          </a:lstStyle>
          <a:p>
            <a:pPr>
              <a:defRPr/>
            </a:pPr>
            <a:endParaRPr lang="en-US"/>
          </a:p>
        </p:txBody>
      </p:sp>
      <p:sp>
        <p:nvSpPr>
          <p:cNvPr id="25604" name="Rectangle 4"/>
          <p:cNvSpPr>
            <a:spLocks noGrp="1" noRot="1" noChangeAspect="1" noChangeArrowheads="1" noTextEdit="1"/>
          </p:cNvSpPr>
          <p:nvPr>
            <p:ph type="sldImg" idx="2"/>
          </p:nvPr>
        </p:nvSpPr>
        <p:spPr bwMode="auto">
          <a:xfrm>
            <a:off x="898525" y="738188"/>
            <a:ext cx="4916488" cy="3687762"/>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895350" y="4672013"/>
            <a:ext cx="4918075" cy="4425950"/>
          </a:xfrm>
          <a:prstGeom prst="rect">
            <a:avLst/>
          </a:prstGeom>
          <a:noFill/>
          <a:ln w="9525">
            <a:noFill/>
            <a:miter lim="800000"/>
            <a:headEnd/>
            <a:tailEnd/>
          </a:ln>
          <a:effectLst/>
        </p:spPr>
        <p:txBody>
          <a:bodyPr vert="horz" wrap="square" lIns="91852" tIns="45926" rIns="91852" bIns="4592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318" name="Rectangle 6"/>
          <p:cNvSpPr>
            <a:spLocks noGrp="1" noChangeArrowheads="1"/>
          </p:cNvSpPr>
          <p:nvPr>
            <p:ph type="ftr" sz="quarter" idx="4"/>
          </p:nvPr>
        </p:nvSpPr>
        <p:spPr bwMode="auto">
          <a:xfrm>
            <a:off x="0" y="9345613"/>
            <a:ext cx="2906713" cy="490537"/>
          </a:xfrm>
          <a:prstGeom prst="rect">
            <a:avLst/>
          </a:prstGeom>
          <a:noFill/>
          <a:ln w="9525">
            <a:noFill/>
            <a:miter lim="800000"/>
            <a:headEnd/>
            <a:tailEnd/>
          </a:ln>
          <a:effectLst/>
        </p:spPr>
        <p:txBody>
          <a:bodyPr vert="horz" wrap="square" lIns="91852" tIns="45926" rIns="91852" bIns="45926" numCol="1" anchor="b" anchorCtr="0" compatLnSpc="1">
            <a:prstTxWarp prst="textNoShape">
              <a:avLst/>
            </a:prstTxWarp>
          </a:bodyPr>
          <a:lstStyle>
            <a:lvl1pPr defTabSz="919006" eaLnBrk="0" hangingPunct="0">
              <a:defRPr sz="1200"/>
            </a:lvl1pPr>
          </a:lstStyle>
          <a:p>
            <a:pPr>
              <a:defRPr/>
            </a:pPr>
            <a:endParaRPr lang="en-US"/>
          </a:p>
        </p:txBody>
      </p:sp>
      <p:sp>
        <p:nvSpPr>
          <p:cNvPr id="13319" name="Rectangle 7"/>
          <p:cNvSpPr>
            <a:spLocks noGrp="1" noChangeArrowheads="1"/>
          </p:cNvSpPr>
          <p:nvPr>
            <p:ph type="sldNum" sz="quarter" idx="5"/>
          </p:nvPr>
        </p:nvSpPr>
        <p:spPr bwMode="auto">
          <a:xfrm>
            <a:off x="3802063" y="9345613"/>
            <a:ext cx="2906712" cy="490537"/>
          </a:xfrm>
          <a:prstGeom prst="rect">
            <a:avLst/>
          </a:prstGeom>
          <a:noFill/>
          <a:ln w="9525">
            <a:noFill/>
            <a:miter lim="800000"/>
            <a:headEnd/>
            <a:tailEnd/>
          </a:ln>
          <a:effectLst/>
        </p:spPr>
        <p:txBody>
          <a:bodyPr vert="horz" wrap="square" lIns="91852" tIns="45926" rIns="91852" bIns="45926" numCol="1" anchor="b" anchorCtr="0" compatLnSpc="1">
            <a:prstTxWarp prst="textNoShape">
              <a:avLst/>
            </a:prstTxWarp>
          </a:bodyPr>
          <a:lstStyle>
            <a:lvl1pPr algn="r" defTabSz="919006" eaLnBrk="0" hangingPunct="0">
              <a:defRPr sz="1200"/>
            </a:lvl1pPr>
          </a:lstStyle>
          <a:p>
            <a:pPr>
              <a:defRPr/>
            </a:pPr>
            <a:fld id="{AFD71943-DEE8-412B-846A-20E44239BD32}" type="slidenum">
              <a:rPr lang="en-US"/>
              <a:pPr>
                <a:defRPr/>
              </a:pPr>
              <a:t>‹#›</a:t>
            </a:fld>
            <a:endParaRPr lang="en-US"/>
          </a:p>
        </p:txBody>
      </p:sp>
    </p:spTree>
    <p:extLst>
      <p:ext uri="{BB962C8B-B14F-4D97-AF65-F5344CB8AC3E}">
        <p14:creationId xmlns:p14="http://schemas.microsoft.com/office/powerpoint/2010/main" val="38365796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cs typeface="Arial" panose="020B0604020202020204" pitchFamily="34" charset="0"/>
            </a:endParaRPr>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20AA966-C839-4D0F-BD67-4D3ADAA4E8D9}" type="slidenum">
              <a:rPr lang="ar-SA"/>
              <a:pPr>
                <a:spcBef>
                  <a:spcPct val="0"/>
                </a:spcBef>
              </a:pPr>
              <a:t>3</a:t>
            </a:fld>
            <a:endParaRPr lang="en-US"/>
          </a:p>
        </p:txBody>
      </p:sp>
    </p:spTree>
    <p:extLst>
      <p:ext uri="{BB962C8B-B14F-4D97-AF65-F5344CB8AC3E}">
        <p14:creationId xmlns:p14="http://schemas.microsoft.com/office/powerpoint/2010/main" val="2439896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2514" name="Rectangle 2"/>
          <p:cNvSpPr>
            <a:spLocks noGrp="1" noRot="1" noChangeAspect="1" noChangeArrowheads="1" noTextEdit="1"/>
          </p:cNvSpPr>
          <p:nvPr>
            <p:ph type="sldImg"/>
          </p:nvPr>
        </p:nvSpPr>
        <p:spPr>
          <a:xfrm>
            <a:off x="930275" y="760413"/>
            <a:ext cx="4876800" cy="3657600"/>
          </a:xfrm>
          <a:ln/>
        </p:spPr>
      </p:sp>
      <p:sp>
        <p:nvSpPr>
          <p:cNvPr id="832515" name="Rectangle 3"/>
          <p:cNvSpPr>
            <a:spLocks noGrp="1" noChangeArrowheads="1"/>
          </p:cNvSpPr>
          <p:nvPr>
            <p:ph type="body" idx="1"/>
          </p:nvPr>
        </p:nvSpPr>
        <p:spPr>
          <a:xfrm>
            <a:off x="910033" y="4645968"/>
            <a:ext cx="4918216" cy="4414174"/>
          </a:xfrm>
        </p:spPr>
        <p:txBody>
          <a:bodyPr lIns="90189" tIns="45094" rIns="90189" bIns="45094"/>
          <a:lstStyle/>
          <a:p>
            <a:endParaRPr lang="en-GB"/>
          </a:p>
        </p:txBody>
      </p:sp>
    </p:spTree>
    <p:extLst>
      <p:ext uri="{BB962C8B-B14F-4D97-AF65-F5344CB8AC3E}">
        <p14:creationId xmlns:p14="http://schemas.microsoft.com/office/powerpoint/2010/main" val="745876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026" name="Rectangle 2"/>
          <p:cNvSpPr>
            <a:spLocks noGrp="1" noRot="1" noChangeAspect="1" noChangeArrowheads="1" noTextEdit="1"/>
          </p:cNvSpPr>
          <p:nvPr>
            <p:ph type="sldImg"/>
          </p:nvPr>
        </p:nvSpPr>
        <p:spPr>
          <a:ln/>
        </p:spPr>
      </p:sp>
      <p:sp>
        <p:nvSpPr>
          <p:cNvPr id="10250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63489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050" name="Rectangle 2"/>
          <p:cNvSpPr>
            <a:spLocks noGrp="1" noRot="1" noChangeAspect="1" noChangeArrowheads="1" noTextEdit="1"/>
          </p:cNvSpPr>
          <p:nvPr>
            <p:ph type="sldImg"/>
          </p:nvPr>
        </p:nvSpPr>
        <p:spPr>
          <a:ln/>
        </p:spPr>
      </p:sp>
      <p:sp>
        <p:nvSpPr>
          <p:cNvPr id="10260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58454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0274" name="Rectangle 2"/>
          <p:cNvSpPr>
            <a:spLocks noGrp="1" noRot="1" noChangeAspect="1" noChangeArrowheads="1" noTextEdit="1"/>
          </p:cNvSpPr>
          <p:nvPr>
            <p:ph type="sldImg"/>
          </p:nvPr>
        </p:nvSpPr>
        <p:spPr>
          <a:xfrm>
            <a:off x="896938" y="739775"/>
            <a:ext cx="4914900" cy="3686175"/>
          </a:xfrm>
          <a:ln/>
        </p:spPr>
      </p:sp>
      <p:sp>
        <p:nvSpPr>
          <p:cNvPr id="950275" name="Rectangle 3"/>
          <p:cNvSpPr>
            <a:spLocks noGrp="1" noChangeArrowheads="1"/>
          </p:cNvSpPr>
          <p:nvPr>
            <p:ph type="body" idx="1"/>
          </p:nvPr>
        </p:nvSpPr>
        <p:spPr>
          <a:xfrm>
            <a:off x="670878" y="4671164"/>
            <a:ext cx="5367020" cy="4425931"/>
          </a:xfrm>
        </p:spPr>
        <p:txBody>
          <a:bodyPr/>
          <a:lstStyle/>
          <a:p>
            <a:endParaRPr lang="en-US"/>
          </a:p>
        </p:txBody>
      </p:sp>
    </p:spTree>
    <p:extLst>
      <p:ext uri="{BB962C8B-B14F-4D97-AF65-F5344CB8AC3E}">
        <p14:creationId xmlns:p14="http://schemas.microsoft.com/office/powerpoint/2010/main" val="4108616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defRPr/>
            </a:pPr>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r>
              <a:rPr lang="en-US" smtClean="0"/>
              <a:t>Int Health 07 - HP </a:t>
            </a: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A79FF99D-C799-4DE3-B6FB-924247566A4E}"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Int Health 07 - HP </a:t>
            </a:r>
            <a:endParaRPr lang="en-US"/>
          </a:p>
        </p:txBody>
      </p:sp>
      <p:sp>
        <p:nvSpPr>
          <p:cNvPr id="6" name="Slide Number Placeholder 5"/>
          <p:cNvSpPr>
            <a:spLocks noGrp="1"/>
          </p:cNvSpPr>
          <p:nvPr>
            <p:ph type="sldNum" sz="quarter" idx="12"/>
          </p:nvPr>
        </p:nvSpPr>
        <p:spPr/>
        <p:txBody>
          <a:bodyPr/>
          <a:lstStyle/>
          <a:p>
            <a:pPr>
              <a:defRPr/>
            </a:pPr>
            <a:fld id="{43668751-B882-4333-8AB2-990B3D5C09B2}"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a:defRPr/>
            </a:pPr>
            <a:endParaRPr lang="en-US"/>
          </a:p>
        </p:txBody>
      </p:sp>
      <p:sp>
        <p:nvSpPr>
          <p:cNvPr id="5" name="Footer Placeholder 4"/>
          <p:cNvSpPr>
            <a:spLocks noGrp="1"/>
          </p:cNvSpPr>
          <p:nvPr>
            <p:ph type="ftr" sz="quarter" idx="11"/>
          </p:nvPr>
        </p:nvSpPr>
        <p:spPr>
          <a:xfrm>
            <a:off x="457201" y="6248207"/>
            <a:ext cx="5573483" cy="365125"/>
          </a:xfrm>
        </p:spPr>
        <p:txBody>
          <a:bodyPr/>
          <a:lstStyle/>
          <a:p>
            <a:pPr>
              <a:defRPr/>
            </a:pPr>
            <a:r>
              <a:rPr lang="en-US" smtClean="0"/>
              <a:t>Int Health 07 - HP </a:t>
            </a: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pPr>
              <a:defRPr/>
            </a:pPr>
            <a:fld id="{B584F628-5BCF-4551-91D7-91ED2E503224}"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Int Health 07 - HP </a:t>
            </a: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1B0696EA-41BF-450A-8BE7-B6A7D09F06DB}" type="slidenum">
              <a:rPr lang="en-US" smtClean="0"/>
              <a:pPr>
                <a:defRPr/>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defRPr/>
            </a:pPr>
            <a:fld id="{3B031C68-7245-44DC-A1D8-509EAFE76EC9}" type="slidenum">
              <a:rPr lang="en-US" smtClean="0"/>
              <a:pPr>
                <a:defRPr/>
              </a:pPr>
              <a:t>‹#›</a:t>
            </a:fld>
            <a:endParaRPr lang="en-US"/>
          </a:p>
        </p:txBody>
      </p:sp>
      <p:sp>
        <p:nvSpPr>
          <p:cNvPr id="14" name="Footer Placeholder 13"/>
          <p:cNvSpPr>
            <a:spLocks noGrp="1"/>
          </p:cNvSpPr>
          <p:nvPr>
            <p:ph type="ftr" sz="quarter" idx="12"/>
          </p:nvPr>
        </p:nvSpPr>
        <p:spPr/>
        <p:txBody>
          <a:bodyPr/>
          <a:lstStyle/>
          <a:p>
            <a:pPr>
              <a:defRPr/>
            </a:pPr>
            <a:r>
              <a:rPr lang="en-US" smtClean="0"/>
              <a:t>Int Health 07 - HP </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a:defRPr/>
            </a:pPr>
            <a:endParaRPr lang="en-US"/>
          </a:p>
        </p:txBody>
      </p:sp>
      <p:sp>
        <p:nvSpPr>
          <p:cNvPr id="10" name="Slide Number Placeholder 9"/>
          <p:cNvSpPr>
            <a:spLocks noGrp="1"/>
          </p:cNvSpPr>
          <p:nvPr>
            <p:ph type="sldNum" sz="quarter" idx="16"/>
          </p:nvPr>
        </p:nvSpPr>
        <p:spPr/>
        <p:txBody>
          <a:bodyPr rtlCol="0"/>
          <a:lstStyle/>
          <a:p>
            <a:pPr>
              <a:defRPr/>
            </a:pPr>
            <a:fld id="{9F32DBB3-3987-486F-B4C4-46C873D16620}" type="slidenum">
              <a:rPr lang="en-US" smtClean="0"/>
              <a:pPr>
                <a:defRPr/>
              </a:pPr>
              <a:t>‹#›</a:t>
            </a:fld>
            <a:endParaRPr lang="en-US"/>
          </a:p>
        </p:txBody>
      </p:sp>
      <p:sp>
        <p:nvSpPr>
          <p:cNvPr id="12" name="Footer Placeholder 11"/>
          <p:cNvSpPr>
            <a:spLocks noGrp="1"/>
          </p:cNvSpPr>
          <p:nvPr>
            <p:ph type="ftr" sz="quarter" idx="17"/>
          </p:nvPr>
        </p:nvSpPr>
        <p:spPr/>
        <p:txBody>
          <a:bodyPr rtlCol="0"/>
          <a:lstStyle/>
          <a:p>
            <a:pPr>
              <a:defRPr/>
            </a:pPr>
            <a:r>
              <a:rPr lang="en-US" smtClean="0"/>
              <a:t>Int Health 07 - HP </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a:defRPr/>
            </a:pPr>
            <a:endParaRPr lang="en-US"/>
          </a:p>
        </p:txBody>
      </p:sp>
      <p:sp>
        <p:nvSpPr>
          <p:cNvPr id="12" name="Slide Number Placeholder 11"/>
          <p:cNvSpPr>
            <a:spLocks noGrp="1"/>
          </p:cNvSpPr>
          <p:nvPr>
            <p:ph type="sldNum" sz="quarter" idx="16"/>
          </p:nvPr>
        </p:nvSpPr>
        <p:spPr/>
        <p:txBody>
          <a:bodyPr rtlCol="0"/>
          <a:lstStyle/>
          <a:p>
            <a:pPr>
              <a:defRPr/>
            </a:pPr>
            <a:fld id="{DE818AF0-D6FA-4F71-9740-46C16BEA2B1A}" type="slidenum">
              <a:rPr lang="en-US" smtClean="0"/>
              <a:pPr>
                <a:defRPr/>
              </a:pPr>
              <a:t>‹#›</a:t>
            </a:fld>
            <a:endParaRPr lang="en-US"/>
          </a:p>
        </p:txBody>
      </p:sp>
      <p:sp>
        <p:nvSpPr>
          <p:cNvPr id="14" name="Footer Placeholder 13"/>
          <p:cNvSpPr>
            <a:spLocks noGrp="1"/>
          </p:cNvSpPr>
          <p:nvPr>
            <p:ph type="ftr" sz="quarter" idx="17"/>
          </p:nvPr>
        </p:nvSpPr>
        <p:spPr/>
        <p:txBody>
          <a:bodyPr rtlCol="0"/>
          <a:lstStyle/>
          <a:p>
            <a:pPr>
              <a:defRPr/>
            </a:pPr>
            <a:r>
              <a:rPr lang="en-US" smtClean="0"/>
              <a:t>Int Health 07 - HP </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r>
              <a:rPr lang="en-US" smtClean="0"/>
              <a:t>Int Health 07 - HP </a:t>
            </a: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defRPr/>
            </a:pPr>
            <a:fld id="{EB0C47C7-2BFF-492C-8D57-A5FC2D3667FF}"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r>
              <a:rPr lang="en-US" smtClean="0"/>
              <a:t>Int Health 07 - HP </a:t>
            </a: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67FE1000-41D9-4E2C-8BCB-9A70CFCFC691}"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Int Health 07 - HP </a:t>
            </a: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a:defRPr/>
            </a:pPr>
            <a:fld id="{FC4115B7-038E-4CA7-AE17-5D472172AA18}" type="slidenum">
              <a:rPr lang="en-US" smtClean="0"/>
              <a:pPr>
                <a:defRPr/>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a:defRPr/>
            </a:pPr>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defRPr/>
            </a:pPr>
            <a:fld id="{FFA2119E-4287-482A-BE05-3F50EEFA7A67}" type="slidenum">
              <a:rPr lang="en-US" smtClean="0"/>
              <a:pPr>
                <a:defRPr/>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pPr>
              <a:defRPr/>
            </a:pPr>
            <a:r>
              <a:rPr lang="en-US" smtClean="0"/>
              <a:t>Int Health 07 - HP </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r>
              <a:rPr lang="en-US" smtClean="0"/>
              <a:t>Int Health 07 - HP </a:t>
            </a: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63C69DA4-6AB8-4984-B4A3-B86DC73F85E8}"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who.int/mediacentre/factsheets/fs310/en/index.html" TargetMode="External"/><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ctrTitle"/>
          </p:nvPr>
        </p:nvSpPr>
        <p:spPr>
          <a:xfrm>
            <a:off x="1585913" y="2478088"/>
            <a:ext cx="7000875" cy="1285875"/>
          </a:xfrm>
        </p:spPr>
        <p:txBody>
          <a:bodyPr/>
          <a:lstStyle/>
          <a:p>
            <a:r>
              <a:rPr lang="en-AU" sz="3200" b="1" i="0" dirty="0" smtClean="0">
                <a:latin typeface="Calibri" pitchFamily="34" charset="0"/>
                <a:cs typeface="Calibri" pitchFamily="34" charset="0"/>
              </a:rPr>
              <a:t>International </a:t>
            </a:r>
            <a:r>
              <a:rPr lang="en-AU" sz="3200" b="1" i="0" dirty="0" smtClean="0">
                <a:latin typeface="Calibri" pitchFamily="34" charset="0"/>
                <a:cs typeface="Calibri" pitchFamily="34" charset="0"/>
              </a:rPr>
              <a:t> &amp; GLOBAL </a:t>
            </a:r>
            <a:r>
              <a:rPr lang="en-AU" sz="3200" b="1" i="0" dirty="0" smtClean="0">
                <a:latin typeface="Calibri" pitchFamily="34" charset="0"/>
                <a:cs typeface="Calibri" pitchFamily="34" charset="0"/>
              </a:rPr>
              <a:t>Health</a:t>
            </a:r>
            <a:r>
              <a:rPr lang="en-AU" sz="4000" b="1" i="0" dirty="0" smtClean="0">
                <a:latin typeface="Calibri" pitchFamily="34" charset="0"/>
                <a:cs typeface="Calibri" pitchFamily="34" charset="0"/>
              </a:rPr>
              <a:t/>
            </a:r>
            <a:br>
              <a:rPr lang="en-AU" sz="4000" b="1" i="0" dirty="0" smtClean="0">
                <a:latin typeface="Calibri" pitchFamily="34" charset="0"/>
                <a:cs typeface="Calibri" pitchFamily="34" charset="0"/>
              </a:rPr>
            </a:br>
            <a:r>
              <a:rPr lang="en-AU" sz="2400" b="1" i="0" dirty="0" smtClean="0">
                <a:latin typeface="Calibri" pitchFamily="34" charset="0"/>
                <a:cs typeface="Calibri" pitchFamily="34" charset="0"/>
              </a:rPr>
              <a:t>CONCEPTS &amp; </a:t>
            </a:r>
            <a:r>
              <a:rPr lang="en-AU" sz="2400" b="1" i="0" dirty="0" smtClean="0">
                <a:latin typeface="Calibri" pitchFamily="34" charset="0"/>
                <a:cs typeface="Calibri" pitchFamily="34" charset="0"/>
              </a:rPr>
              <a:t>Current Issues </a:t>
            </a:r>
            <a:endParaRPr lang="en-AU" sz="3200" b="1" i="0" dirty="0" smtClean="0">
              <a:latin typeface="Calibri" pitchFamily="34" charset="0"/>
              <a:cs typeface="Calibri" pitchFamily="34" charset="0"/>
            </a:endParaRPr>
          </a:p>
        </p:txBody>
      </p:sp>
      <p:sp>
        <p:nvSpPr>
          <p:cNvPr id="1029" name="Slide Number Placeholder 5"/>
          <p:cNvSpPr>
            <a:spLocks noGrp="1"/>
          </p:cNvSpPr>
          <p:nvPr>
            <p:ph type="sldNum" sz="quarter" idx="12"/>
          </p:nvPr>
        </p:nvSpPr>
        <p:spPr>
          <a:noFill/>
        </p:spPr>
        <p:txBody>
          <a:bodyPr/>
          <a:lstStyle/>
          <a:p>
            <a:fld id="{76D59408-D64A-4C71-B781-5C43058A0BD8}" type="slidenum">
              <a:rPr lang="en-US" smtClean="0"/>
              <a:pPr/>
              <a:t>1</a:t>
            </a:fld>
            <a:endParaRPr lang="en-US" smtClean="0"/>
          </a:p>
        </p:txBody>
      </p:sp>
      <p:sp>
        <p:nvSpPr>
          <p:cNvPr id="1028" name="Rectangle 7"/>
          <p:cNvSpPr>
            <a:spLocks noChangeArrowheads="1"/>
          </p:cNvSpPr>
          <p:nvPr/>
        </p:nvSpPr>
        <p:spPr bwMode="auto">
          <a:xfrm>
            <a:off x="2411760" y="6022614"/>
            <a:ext cx="6732240" cy="672504"/>
          </a:xfrm>
          <a:prstGeom prst="rect">
            <a:avLst/>
          </a:prstGeom>
          <a:noFill/>
          <a:ln w="9525">
            <a:noFill/>
            <a:miter lim="800000"/>
            <a:headEnd/>
            <a:tailEnd/>
          </a:ln>
        </p:spPr>
        <p:txBody>
          <a:bodyPr/>
          <a:lstStyle/>
          <a:p>
            <a:pPr marL="342900" indent="-342900" algn="r">
              <a:lnSpc>
                <a:spcPct val="90000"/>
              </a:lnSpc>
              <a:spcBef>
                <a:spcPct val="20000"/>
              </a:spcBef>
            </a:pPr>
            <a:r>
              <a:rPr lang="en-US" sz="1800" b="1" dirty="0" smtClean="0">
                <a:solidFill>
                  <a:srgbClr val="000000"/>
                </a:solidFill>
                <a:latin typeface="Calibri" pitchFamily="34" charset="0"/>
                <a:cs typeface="Calibri" pitchFamily="34" charset="0"/>
              </a:rPr>
              <a:t>Dr. Mohammad </a:t>
            </a:r>
            <a:r>
              <a:rPr lang="en-US" sz="1800" b="1" dirty="0">
                <a:solidFill>
                  <a:srgbClr val="000000"/>
                </a:solidFill>
                <a:latin typeface="Calibri" pitchFamily="34" charset="0"/>
                <a:cs typeface="Calibri" pitchFamily="34" charset="0"/>
              </a:rPr>
              <a:t>Afzal </a:t>
            </a:r>
            <a:r>
              <a:rPr lang="en-US" sz="1800" b="1" dirty="0" smtClean="0">
                <a:solidFill>
                  <a:srgbClr val="000000"/>
                </a:solidFill>
                <a:latin typeface="Calibri" pitchFamily="34" charset="0"/>
                <a:cs typeface="Calibri" pitchFamily="34" charset="0"/>
              </a:rPr>
              <a:t>Mahmood, Prof Ahmed Mandil, Dr. Salwa Tayel </a:t>
            </a:r>
          </a:p>
          <a:p>
            <a:pPr marL="342900" indent="-342900" algn="r">
              <a:lnSpc>
                <a:spcPct val="90000"/>
              </a:lnSpc>
              <a:spcBef>
                <a:spcPct val="20000"/>
              </a:spcBef>
            </a:pPr>
            <a:r>
              <a:rPr lang="en-US" sz="1800" b="1" dirty="0" smtClean="0">
                <a:solidFill>
                  <a:srgbClr val="000000"/>
                </a:solidFill>
                <a:latin typeface="Calibri" pitchFamily="34" charset="0"/>
                <a:cs typeface="Calibri" pitchFamily="34" charset="0"/>
              </a:rPr>
              <a:t>Department of Family &amp; Community Medicine, KSU, 2014 </a:t>
            </a:r>
            <a:endParaRPr lang="en-US" sz="1800" b="1" dirty="0">
              <a:solidFill>
                <a:srgbClr val="000000"/>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50825" y="332656"/>
            <a:ext cx="8893175" cy="792882"/>
          </a:xfrm>
        </p:spPr>
        <p:txBody>
          <a:bodyPr>
            <a:normAutofit/>
          </a:bodyPr>
          <a:lstStyle/>
          <a:p>
            <a:pPr eaLnBrk="1" hangingPunct="1"/>
            <a:r>
              <a:rPr lang="en-GB" sz="3200" b="1" dirty="0" smtClean="0"/>
              <a:t>Global Health Current Issues:</a:t>
            </a:r>
            <a:endParaRPr lang="es-ES" dirty="0" smtClean="0"/>
          </a:p>
        </p:txBody>
      </p:sp>
      <p:sp>
        <p:nvSpPr>
          <p:cNvPr id="27651" name="Rectangle 3"/>
          <p:cNvSpPr>
            <a:spLocks noGrp="1" noChangeArrowheads="1"/>
          </p:cNvSpPr>
          <p:nvPr>
            <p:ph type="body" idx="1"/>
          </p:nvPr>
        </p:nvSpPr>
        <p:spPr>
          <a:xfrm>
            <a:off x="513476" y="2276872"/>
            <a:ext cx="8229600" cy="3240360"/>
          </a:xfrm>
        </p:spPr>
        <p:txBody>
          <a:bodyPr>
            <a:normAutofit/>
          </a:bodyPr>
          <a:lstStyle/>
          <a:p>
            <a:pPr eaLnBrk="1" hangingPunct="1">
              <a:lnSpc>
                <a:spcPct val="80000"/>
              </a:lnSpc>
            </a:pPr>
            <a:r>
              <a:rPr lang="en-GB" sz="2000" b="1" dirty="0" smtClean="0"/>
              <a:t>COMMUNICABLE, MATERNAL &amp; CHILD HEALTH, &amp; NUTRITIOAL</a:t>
            </a:r>
            <a:r>
              <a:rPr lang="en-GB" sz="2000" dirty="0" smtClean="0"/>
              <a:t>: Mainly Developing Counties</a:t>
            </a:r>
          </a:p>
          <a:p>
            <a:pPr eaLnBrk="1" hangingPunct="1">
              <a:lnSpc>
                <a:spcPct val="80000"/>
              </a:lnSpc>
            </a:pPr>
            <a:endParaRPr lang="en-GB" sz="2000" dirty="0" smtClean="0"/>
          </a:p>
          <a:p>
            <a:pPr eaLnBrk="1" hangingPunct="1">
              <a:lnSpc>
                <a:spcPct val="80000"/>
              </a:lnSpc>
            </a:pPr>
            <a:r>
              <a:rPr lang="en-GB" sz="2000" b="1" dirty="0" smtClean="0"/>
              <a:t>NON COMMUNICABLE DISEASES</a:t>
            </a:r>
            <a:r>
              <a:rPr lang="en-GB" sz="2000" dirty="0" smtClean="0"/>
              <a:t>: Both Developed and Developing Countries</a:t>
            </a:r>
            <a:endParaRPr lang="en-GB" sz="2000" dirty="0" smtClean="0"/>
          </a:p>
          <a:p>
            <a:pPr eaLnBrk="1" hangingPunct="1">
              <a:lnSpc>
                <a:spcPct val="80000"/>
              </a:lnSpc>
            </a:pPr>
            <a:endParaRPr lang="en-GB" sz="2000" dirty="0" smtClean="0"/>
          </a:p>
          <a:p>
            <a:pPr eaLnBrk="1" hangingPunct="1">
              <a:lnSpc>
                <a:spcPct val="80000"/>
              </a:lnSpc>
            </a:pPr>
            <a:r>
              <a:rPr lang="en-GB" sz="2000" b="1" dirty="0" smtClean="0"/>
              <a:t>INJURIES</a:t>
            </a:r>
            <a:r>
              <a:rPr lang="en-GB" sz="2000" dirty="0" smtClean="0"/>
              <a:t>: Epidemic in some countries, in both developed and developing</a:t>
            </a:r>
            <a:endParaRPr lang="en-GB" sz="2000" dirty="0" smtClean="0"/>
          </a:p>
          <a:p>
            <a:pPr eaLnBrk="1" hangingPunct="1">
              <a:lnSpc>
                <a:spcPct val="80000"/>
              </a:lnSpc>
              <a:buFontTx/>
              <a:buNone/>
            </a:pPr>
            <a:r>
              <a:rPr lang="en-GB" sz="2000" dirty="0" smtClean="0"/>
              <a:t/>
            </a:r>
            <a:br>
              <a:rPr lang="en-GB" sz="2000" dirty="0" smtClean="0"/>
            </a:br>
            <a:endParaRPr lang="es-ES" sz="2000" dirty="0" smtClean="0"/>
          </a:p>
        </p:txBody>
      </p:sp>
      <p:sp>
        <p:nvSpPr>
          <p:cNvPr id="2765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10000"/>
          </a:bodyPr>
          <a:lstStyle>
            <a:lvl1pPr>
              <a:spcBef>
                <a:spcPct val="20000"/>
              </a:spcBef>
              <a:buFont typeface="Arial" panose="020B0604020202020204" pitchFamily="34" charset="0"/>
              <a:buChar char="•"/>
              <a:defRPr sz="20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0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bg1"/>
                </a:solidFill>
                <a:latin typeface="Calibri" panose="020F0502020204030204" pitchFamily="34" charset="0"/>
              </a:defRPr>
            </a:lvl9pPr>
          </a:lstStyle>
          <a:p>
            <a:pPr>
              <a:spcBef>
                <a:spcPct val="0"/>
              </a:spcBef>
              <a:buFontTx/>
              <a:buNone/>
            </a:pPr>
            <a:fld id="{11A2EE81-8D53-41B7-A3BA-546158723270}" type="slidenum">
              <a:rPr lang="ar-SA" sz="1200">
                <a:solidFill>
                  <a:srgbClr val="FFFFFF"/>
                </a:solidFill>
              </a:rPr>
              <a:pPr>
                <a:spcBef>
                  <a:spcPct val="0"/>
                </a:spcBef>
                <a:buFontTx/>
                <a:buNone/>
              </a:pPr>
              <a:t>10</a:t>
            </a:fld>
            <a:endParaRPr lang="en-US" sz="1200">
              <a:solidFill>
                <a:srgbClr val="FFFFFF"/>
              </a:solidFill>
            </a:endParaRPr>
          </a:p>
        </p:txBody>
      </p:sp>
    </p:spTree>
    <p:extLst>
      <p:ext uri="{BB962C8B-B14F-4D97-AF65-F5344CB8AC3E}">
        <p14:creationId xmlns:p14="http://schemas.microsoft.com/office/powerpoint/2010/main" val="9952574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539552" y="332656"/>
            <a:ext cx="6429375" cy="855663"/>
          </a:xfrm>
        </p:spPr>
        <p:txBody>
          <a:bodyPr/>
          <a:lstStyle/>
          <a:p>
            <a:pPr>
              <a:defRPr/>
            </a:pPr>
            <a:r>
              <a:rPr lang="en-AU" sz="2800" b="1" i="0" dirty="0" smtClean="0">
                <a:latin typeface="+mn-lt"/>
              </a:rPr>
              <a:t>Global &amp; International challenges</a:t>
            </a:r>
          </a:p>
        </p:txBody>
      </p:sp>
      <p:sp>
        <p:nvSpPr>
          <p:cNvPr id="7172" name="Slide Number Placeholder 3"/>
          <p:cNvSpPr>
            <a:spLocks noGrp="1"/>
          </p:cNvSpPr>
          <p:nvPr>
            <p:ph type="sldNum" sz="quarter" idx="12"/>
          </p:nvPr>
        </p:nvSpPr>
        <p:spPr>
          <a:noFill/>
        </p:spPr>
        <p:txBody>
          <a:bodyPr>
            <a:normAutofit fontScale="85000" lnSpcReduction="20000"/>
          </a:bodyPr>
          <a:lstStyle/>
          <a:p>
            <a:fld id="{2F9D84F9-7408-4646-9526-F29159E04E9A}" type="slidenum">
              <a:rPr lang="en-US" smtClean="0"/>
              <a:pPr/>
              <a:t>11</a:t>
            </a:fld>
            <a:endParaRPr lang="en-US" smtClean="0"/>
          </a:p>
        </p:txBody>
      </p:sp>
      <p:sp>
        <p:nvSpPr>
          <p:cNvPr id="7171" name="Content Placeholder 2"/>
          <p:cNvSpPr>
            <a:spLocks noGrp="1"/>
          </p:cNvSpPr>
          <p:nvPr>
            <p:ph sz="quarter" idx="1"/>
          </p:nvPr>
        </p:nvSpPr>
        <p:spPr>
          <a:xfrm>
            <a:off x="683568" y="1700808"/>
            <a:ext cx="7772400" cy="4661693"/>
          </a:xfrm>
        </p:spPr>
        <p:txBody>
          <a:bodyPr>
            <a:normAutofit/>
          </a:bodyPr>
          <a:lstStyle/>
          <a:p>
            <a:r>
              <a:rPr lang="en-AU" sz="2400" dirty="0" smtClean="0">
                <a:latin typeface="Arial Narrow" pitchFamily="34" charset="0"/>
              </a:rPr>
              <a:t>Epidemiological transition: health issues affecting rich and poor</a:t>
            </a:r>
            <a:endParaRPr lang="en-AU" sz="2400" dirty="0" smtClean="0">
              <a:latin typeface="Arial Narrow" pitchFamily="34" charset="0"/>
            </a:endParaRPr>
          </a:p>
          <a:p>
            <a:r>
              <a:rPr lang="en-AU" sz="2400" dirty="0">
                <a:latin typeface="Arial Narrow" pitchFamily="34" charset="0"/>
              </a:rPr>
              <a:t>Burden of disease – triple burden  (Chronic, Infectious, Injuries0</a:t>
            </a:r>
          </a:p>
          <a:p>
            <a:r>
              <a:rPr lang="en-AU" sz="2400" dirty="0" smtClean="0">
                <a:latin typeface="Arial Narrow" pitchFamily="34" charset="0"/>
              </a:rPr>
              <a:t>Threat </a:t>
            </a:r>
            <a:r>
              <a:rPr lang="en-AU" sz="2400" dirty="0" smtClean="0">
                <a:latin typeface="Arial Narrow" pitchFamily="34" charset="0"/>
              </a:rPr>
              <a:t>of epidemics</a:t>
            </a:r>
          </a:p>
          <a:p>
            <a:pPr lvl="1"/>
            <a:r>
              <a:rPr lang="en-AU" sz="2000" dirty="0" smtClean="0">
                <a:latin typeface="Arial Narrow" pitchFamily="34" charset="0"/>
              </a:rPr>
              <a:t>e.g. H1N1 2009 , new infections, drug resistant microbes </a:t>
            </a:r>
          </a:p>
          <a:p>
            <a:r>
              <a:rPr lang="en-AU" sz="2400" dirty="0" smtClean="0">
                <a:latin typeface="Arial Narrow" pitchFamily="34" charset="0"/>
              </a:rPr>
              <a:t>Global health inequality across rich &amp; poor </a:t>
            </a:r>
          </a:p>
          <a:p>
            <a:pPr lvl="1"/>
            <a:r>
              <a:rPr lang="en-AU" sz="2000" dirty="0" smtClean="0">
                <a:latin typeface="Arial Narrow" pitchFamily="34" charset="0"/>
              </a:rPr>
              <a:t>infant, maternal deaths </a:t>
            </a:r>
          </a:p>
          <a:p>
            <a:pPr lvl="1"/>
            <a:r>
              <a:rPr lang="en-AU" sz="2000" dirty="0" smtClean="0">
                <a:latin typeface="Arial Narrow" pitchFamily="34" charset="0"/>
              </a:rPr>
              <a:t>premature adult mortality </a:t>
            </a:r>
          </a:p>
          <a:p>
            <a:pPr lvl="1"/>
            <a:r>
              <a:rPr lang="en-AU" sz="2000" dirty="0" smtClean="0">
                <a:latin typeface="Arial Narrow" pitchFamily="34" charset="0"/>
              </a:rPr>
              <a:t>across rich and poor </a:t>
            </a:r>
          </a:p>
          <a:p>
            <a:pPr lvl="1"/>
            <a:r>
              <a:rPr lang="en-AU" sz="2000" dirty="0" smtClean="0">
                <a:latin typeface="Arial Narrow" pitchFamily="34" charset="0"/>
              </a:rPr>
              <a:t>between countries</a:t>
            </a:r>
          </a:p>
          <a:p>
            <a:r>
              <a:rPr lang="en-AU" sz="2400" dirty="0" smtClean="0">
                <a:latin typeface="Arial Narrow" pitchFamily="34" charset="0"/>
              </a:rPr>
              <a:t>Demographic </a:t>
            </a:r>
            <a:r>
              <a:rPr lang="en-AU" sz="2400" dirty="0" smtClean="0">
                <a:latin typeface="Arial Narrow" pitchFamily="34" charset="0"/>
              </a:rPr>
              <a:t>Transition</a:t>
            </a:r>
            <a:endParaRPr lang="en-AU" sz="2400" dirty="0" smtClean="0">
              <a:latin typeface="Arial Narrow" pitchFamily="34" charset="0"/>
            </a:endParaRPr>
          </a:p>
          <a:p>
            <a:r>
              <a:rPr lang="en-AU" sz="2400" dirty="0" smtClean="0">
                <a:latin typeface="Arial Narrow" pitchFamily="34" charset="0"/>
              </a:rPr>
              <a:t>Re-emergence </a:t>
            </a:r>
            <a:r>
              <a:rPr lang="en-AU" sz="2400" dirty="0" smtClean="0">
                <a:latin typeface="Arial Narrow" pitchFamily="34" charset="0"/>
              </a:rPr>
              <a:t>of </a:t>
            </a:r>
            <a:r>
              <a:rPr lang="en-AU" sz="2400" dirty="0" smtClean="0">
                <a:latin typeface="Arial Narrow" pitchFamily="34" charset="0"/>
              </a:rPr>
              <a:t>infections</a:t>
            </a:r>
            <a:endParaRPr lang="en-AU" sz="2400" dirty="0" smtClean="0">
              <a:latin typeface="Arial Narrow"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899592" y="188640"/>
            <a:ext cx="6059016" cy="838200"/>
          </a:xfrm>
        </p:spPr>
        <p:txBody>
          <a:bodyPr>
            <a:noAutofit/>
          </a:bodyPr>
          <a:lstStyle/>
          <a:p>
            <a:pPr eaLnBrk="1" hangingPunct="1"/>
            <a:r>
              <a:rPr lang="en-GB" sz="2400" b="1" dirty="0" smtClean="0"/>
              <a:t>Rich Countries with well developed Public Health and Health Care Systems</a:t>
            </a:r>
            <a:endParaRPr lang="es-ES" sz="2400" b="1" dirty="0" smtClean="0"/>
          </a:p>
        </p:txBody>
      </p:sp>
      <p:sp>
        <p:nvSpPr>
          <p:cNvPr id="24579" name="Rectangle 3"/>
          <p:cNvSpPr>
            <a:spLocks noGrp="1" noChangeArrowheads="1"/>
          </p:cNvSpPr>
          <p:nvPr>
            <p:ph type="body" idx="1"/>
          </p:nvPr>
        </p:nvSpPr>
        <p:spPr>
          <a:xfrm>
            <a:off x="533400" y="2060848"/>
            <a:ext cx="8229600" cy="3496479"/>
          </a:xfrm>
        </p:spPr>
        <p:txBody>
          <a:bodyPr>
            <a:normAutofit/>
          </a:bodyPr>
          <a:lstStyle/>
          <a:p>
            <a:pPr marL="0" indent="0" eaLnBrk="1" hangingPunct="1">
              <a:lnSpc>
                <a:spcPct val="80000"/>
              </a:lnSpc>
              <a:buNone/>
            </a:pPr>
            <a:r>
              <a:rPr lang="en-GB" sz="2000" b="1" dirty="0" smtClean="0">
                <a:latin typeface="Arial Rounded MT Bold" pitchFamily="34" charset="0"/>
              </a:rPr>
              <a:t>Health</a:t>
            </a:r>
          </a:p>
          <a:p>
            <a:pPr eaLnBrk="1" hangingPunct="1">
              <a:lnSpc>
                <a:spcPct val="80000"/>
              </a:lnSpc>
            </a:pPr>
            <a:r>
              <a:rPr lang="en-GB" sz="2000" dirty="0" smtClean="0">
                <a:latin typeface="Arial Rounded MT Bold" pitchFamily="34" charset="0"/>
              </a:rPr>
              <a:t>Longer </a:t>
            </a:r>
            <a:r>
              <a:rPr lang="en-GB" sz="2000" dirty="0" smtClean="0">
                <a:latin typeface="Arial Rounded MT Bold" pitchFamily="34" charset="0"/>
              </a:rPr>
              <a:t>life expectancy </a:t>
            </a:r>
            <a:endParaRPr lang="en-GB" sz="2000" dirty="0" smtClean="0">
              <a:latin typeface="Arial Rounded MT Bold" pitchFamily="34" charset="0"/>
            </a:endParaRPr>
          </a:p>
          <a:p>
            <a:pPr eaLnBrk="1" hangingPunct="1">
              <a:lnSpc>
                <a:spcPct val="80000"/>
              </a:lnSpc>
            </a:pPr>
            <a:r>
              <a:rPr lang="en-GB" sz="2000" dirty="0" smtClean="0">
                <a:latin typeface="Arial Rounded MT Bold" pitchFamily="34" charset="0"/>
              </a:rPr>
              <a:t>Ageing populations, Different shapes of Population Pyramid</a:t>
            </a:r>
            <a:endParaRPr lang="es-ES" sz="2000" dirty="0" smtClean="0">
              <a:latin typeface="Arial Rounded MT Bold" pitchFamily="34" charset="0"/>
            </a:endParaRPr>
          </a:p>
          <a:p>
            <a:pPr eaLnBrk="1" hangingPunct="1">
              <a:lnSpc>
                <a:spcPct val="80000"/>
              </a:lnSpc>
            </a:pPr>
            <a:r>
              <a:rPr lang="en-GB" sz="2000" dirty="0" smtClean="0">
                <a:latin typeface="Arial Rounded MT Bold" pitchFamily="34" charset="0"/>
              </a:rPr>
              <a:t>Low prevalence of infectious diseases</a:t>
            </a:r>
          </a:p>
          <a:p>
            <a:pPr eaLnBrk="1" hangingPunct="1">
              <a:lnSpc>
                <a:spcPct val="80000"/>
              </a:lnSpc>
            </a:pPr>
            <a:endParaRPr lang="en-GB" sz="2000" dirty="0" smtClean="0">
              <a:latin typeface="Arial Rounded MT Bold" pitchFamily="34" charset="0"/>
            </a:endParaRPr>
          </a:p>
          <a:p>
            <a:pPr marL="0" indent="0" eaLnBrk="1" hangingPunct="1">
              <a:lnSpc>
                <a:spcPct val="80000"/>
              </a:lnSpc>
              <a:buNone/>
            </a:pPr>
            <a:r>
              <a:rPr lang="en-GB" sz="2000" b="1" dirty="0" smtClean="0">
                <a:latin typeface="Arial Rounded MT Bold" pitchFamily="34" charset="0"/>
              </a:rPr>
              <a:t>Health System</a:t>
            </a:r>
          </a:p>
          <a:p>
            <a:pPr eaLnBrk="1" hangingPunct="1">
              <a:lnSpc>
                <a:spcPct val="80000"/>
              </a:lnSpc>
            </a:pPr>
            <a:r>
              <a:rPr lang="en-GB" sz="2000" dirty="0" smtClean="0">
                <a:latin typeface="Arial Rounded MT Bold" pitchFamily="34" charset="0"/>
              </a:rPr>
              <a:t>Comprehensive range of services</a:t>
            </a:r>
          </a:p>
          <a:p>
            <a:pPr eaLnBrk="1" hangingPunct="1">
              <a:lnSpc>
                <a:spcPct val="80000"/>
              </a:lnSpc>
            </a:pPr>
            <a:r>
              <a:rPr lang="en-GB" sz="2000" dirty="0" smtClean="0">
                <a:latin typeface="Arial Rounded MT Bold" pitchFamily="34" charset="0"/>
              </a:rPr>
              <a:t>Expensive </a:t>
            </a:r>
            <a:r>
              <a:rPr lang="en-GB" sz="2000" dirty="0" smtClean="0">
                <a:latin typeface="Arial Rounded MT Bold" pitchFamily="34" charset="0"/>
              </a:rPr>
              <a:t>health and medical care </a:t>
            </a:r>
            <a:r>
              <a:rPr lang="en-GB" sz="2000" dirty="0" smtClean="0">
                <a:latin typeface="Arial Rounded MT Bold" pitchFamily="34" charset="0"/>
              </a:rPr>
              <a:t>system</a:t>
            </a:r>
            <a:endParaRPr lang="es-ES" sz="2000" dirty="0" smtClean="0">
              <a:latin typeface="Arial Rounded MT Bold" pitchFamily="34" charset="0"/>
            </a:endParaRPr>
          </a:p>
          <a:p>
            <a:pPr eaLnBrk="1" hangingPunct="1">
              <a:lnSpc>
                <a:spcPct val="80000"/>
              </a:lnSpc>
            </a:pPr>
            <a:r>
              <a:rPr lang="en-GB" sz="2000" dirty="0" smtClean="0">
                <a:latin typeface="Arial Rounded MT Bold" pitchFamily="34" charset="0"/>
              </a:rPr>
              <a:t>Rapidly growing </a:t>
            </a:r>
            <a:r>
              <a:rPr lang="en-GB" sz="2000" dirty="0" smtClean="0">
                <a:latin typeface="Arial Rounded MT Bold" pitchFamily="34" charset="0"/>
              </a:rPr>
              <a:t>Private Health Sector (in fact in both developed and developing countries)</a:t>
            </a:r>
            <a:r>
              <a:rPr lang="en-GB" sz="2400" dirty="0" smtClean="0">
                <a:latin typeface="Arial Rounded MT Bold" pitchFamily="34" charset="0"/>
              </a:rPr>
              <a:t>  </a:t>
            </a:r>
            <a:endParaRPr lang="en-GB" sz="2400" dirty="0" smtClean="0">
              <a:latin typeface="Arial Rounded MT Bold" pitchFamily="34" charset="0"/>
            </a:endParaRPr>
          </a:p>
        </p:txBody>
      </p:sp>
      <p:sp>
        <p:nvSpPr>
          <p:cNvPr id="2458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10000"/>
          </a:bodyPr>
          <a:lstStyle>
            <a:lvl1pPr>
              <a:spcBef>
                <a:spcPct val="20000"/>
              </a:spcBef>
              <a:buFont typeface="Arial" panose="020B0604020202020204" pitchFamily="34" charset="0"/>
              <a:buChar char="•"/>
              <a:defRPr sz="20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0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bg1"/>
                </a:solidFill>
                <a:latin typeface="Calibri" panose="020F0502020204030204" pitchFamily="34" charset="0"/>
              </a:defRPr>
            </a:lvl9pPr>
          </a:lstStyle>
          <a:p>
            <a:pPr>
              <a:spcBef>
                <a:spcPct val="0"/>
              </a:spcBef>
              <a:buFontTx/>
              <a:buNone/>
            </a:pPr>
            <a:fld id="{612E7758-E0E1-4A0F-A060-9E1C3D66189C}" type="slidenum">
              <a:rPr lang="ar-SA" sz="1200">
                <a:solidFill>
                  <a:srgbClr val="FFFFFF"/>
                </a:solidFill>
              </a:rPr>
              <a:pPr>
                <a:spcBef>
                  <a:spcPct val="0"/>
                </a:spcBef>
                <a:buFontTx/>
                <a:buNone/>
              </a:pPr>
              <a:t>12</a:t>
            </a:fld>
            <a:endParaRPr lang="en-US" sz="1200">
              <a:solidFill>
                <a:srgbClr val="FFFFFF"/>
              </a:solidFill>
            </a:endParaRPr>
          </a:p>
        </p:txBody>
      </p:sp>
    </p:spTree>
    <p:extLst>
      <p:ext uri="{BB962C8B-B14F-4D97-AF65-F5344CB8AC3E}">
        <p14:creationId xmlns:p14="http://schemas.microsoft.com/office/powerpoint/2010/main" val="39494713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14827"/>
            <a:ext cx="6459041" cy="569912"/>
          </a:xfrm>
        </p:spPr>
        <p:txBody>
          <a:bodyPr/>
          <a:lstStyle/>
          <a:p>
            <a:pPr>
              <a:defRPr/>
            </a:pPr>
            <a:r>
              <a:rPr lang="en-AU" sz="2400" b="1" i="0" dirty="0" smtClean="0">
                <a:latin typeface="+mn-lt"/>
              </a:rPr>
              <a:t>Demographic transition across the globe</a:t>
            </a:r>
            <a:endParaRPr lang="en-AU" sz="2400" b="1" i="0" dirty="0">
              <a:latin typeface="+mn-lt"/>
            </a:endParaRPr>
          </a:p>
        </p:txBody>
      </p:sp>
      <p:sp>
        <p:nvSpPr>
          <p:cNvPr id="13318" name="Slide Number Placeholder 6"/>
          <p:cNvSpPr>
            <a:spLocks noGrp="1"/>
          </p:cNvSpPr>
          <p:nvPr>
            <p:ph type="sldNum" sz="quarter" idx="12"/>
          </p:nvPr>
        </p:nvSpPr>
        <p:spPr>
          <a:noFill/>
        </p:spPr>
        <p:txBody>
          <a:bodyPr>
            <a:normAutofit fontScale="85000" lnSpcReduction="20000"/>
          </a:bodyPr>
          <a:lstStyle/>
          <a:p>
            <a:fld id="{4D32DC96-C10E-4055-90FD-BC35E24C9347}" type="slidenum">
              <a:rPr lang="en-US" smtClean="0"/>
              <a:pPr/>
              <a:t>13</a:t>
            </a:fld>
            <a:endParaRPr lang="en-US" smtClean="0"/>
          </a:p>
        </p:txBody>
      </p:sp>
      <p:pic>
        <p:nvPicPr>
          <p:cNvPr id="13315" name="Picture 3"/>
          <p:cNvPicPr>
            <a:picLocks noChangeAspect="1" noChangeArrowheads="1"/>
          </p:cNvPicPr>
          <p:nvPr/>
        </p:nvPicPr>
        <p:blipFill>
          <a:blip r:embed="rId2" cstate="print"/>
          <a:srcRect/>
          <a:stretch>
            <a:fillRect/>
          </a:stretch>
        </p:blipFill>
        <p:spPr bwMode="auto">
          <a:xfrm>
            <a:off x="0" y="1556792"/>
            <a:ext cx="3059832" cy="4124224"/>
          </a:xfrm>
          <a:prstGeom prst="rect">
            <a:avLst/>
          </a:prstGeom>
          <a:noFill/>
          <a:ln w="9525">
            <a:noFill/>
            <a:miter lim="800000"/>
            <a:headEnd/>
            <a:tailEnd/>
          </a:ln>
        </p:spPr>
      </p:pic>
      <p:sp>
        <p:nvSpPr>
          <p:cNvPr id="13316" name="TextBox 4"/>
          <p:cNvSpPr txBox="1">
            <a:spLocks noChangeArrowheads="1"/>
          </p:cNvSpPr>
          <p:nvPr/>
        </p:nvSpPr>
        <p:spPr bwMode="auto">
          <a:xfrm>
            <a:off x="142875" y="6286500"/>
            <a:ext cx="2366353" cy="461665"/>
          </a:xfrm>
          <a:prstGeom prst="rect">
            <a:avLst/>
          </a:prstGeom>
          <a:noFill/>
          <a:ln w="9525">
            <a:noFill/>
            <a:miter lim="800000"/>
            <a:headEnd/>
            <a:tailEnd/>
          </a:ln>
        </p:spPr>
        <p:txBody>
          <a:bodyPr wrap="none">
            <a:spAutoFit/>
          </a:bodyPr>
          <a:lstStyle/>
          <a:p>
            <a:r>
              <a:rPr lang="en-AU" sz="1200" dirty="0"/>
              <a:t>WHR 1998, Population 1995, </a:t>
            </a:r>
            <a:r>
              <a:rPr lang="en-AU" sz="1200" dirty="0" smtClean="0"/>
              <a:t>2025</a:t>
            </a:r>
          </a:p>
          <a:p>
            <a:r>
              <a:rPr lang="en-AU" sz="1200" dirty="0" smtClean="0"/>
              <a:t>SOWP Report 2012</a:t>
            </a:r>
            <a:endParaRPr lang="en-AU" sz="1200" dirty="0"/>
          </a:p>
        </p:txBody>
      </p:sp>
      <p:pic>
        <p:nvPicPr>
          <p:cNvPr id="21506" name="Picture 2"/>
          <p:cNvPicPr>
            <a:picLocks noChangeAspect="1" noChangeArrowheads="1"/>
          </p:cNvPicPr>
          <p:nvPr/>
        </p:nvPicPr>
        <p:blipFill>
          <a:blip r:embed="rId3" cstate="print"/>
          <a:srcRect/>
          <a:stretch>
            <a:fillRect/>
          </a:stretch>
        </p:blipFill>
        <p:spPr bwMode="auto">
          <a:xfrm>
            <a:off x="3131840" y="2728292"/>
            <a:ext cx="6012160" cy="37890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755650" y="0"/>
            <a:ext cx="7543800" cy="1272222"/>
          </a:xfrm>
        </p:spPr>
        <p:txBody>
          <a:bodyPr/>
          <a:lstStyle/>
          <a:p>
            <a:pPr eaLnBrk="1" hangingPunct="1"/>
            <a:r>
              <a:rPr lang="en-GB" sz="3200" b="1" dirty="0" smtClean="0"/>
              <a:t>Leading Global health problems</a:t>
            </a:r>
            <a:r>
              <a:rPr lang="en-GB" sz="3200" dirty="0" smtClean="0"/>
              <a:t> </a:t>
            </a:r>
            <a:endParaRPr lang="es-ES" sz="3200" dirty="0" smtClean="0"/>
          </a:p>
        </p:txBody>
      </p:sp>
      <p:sp>
        <p:nvSpPr>
          <p:cNvPr id="28675" name="Rectangle 3"/>
          <p:cNvSpPr>
            <a:spLocks noGrp="1" noChangeArrowheads="1"/>
          </p:cNvSpPr>
          <p:nvPr>
            <p:ph type="body" idx="1"/>
          </p:nvPr>
        </p:nvSpPr>
        <p:spPr>
          <a:xfrm>
            <a:off x="899592" y="1557338"/>
            <a:ext cx="7056784" cy="4679974"/>
          </a:xfrm>
        </p:spPr>
        <p:txBody>
          <a:bodyPr>
            <a:normAutofit/>
          </a:bodyPr>
          <a:lstStyle/>
          <a:p>
            <a:r>
              <a:rPr lang="en-GB" sz="2400" dirty="0" smtClean="0"/>
              <a:t>Maternal &amp; Child Health </a:t>
            </a:r>
          </a:p>
          <a:p>
            <a:r>
              <a:rPr lang="en-GB" sz="2400" dirty="0" smtClean="0"/>
              <a:t>Lower </a:t>
            </a:r>
            <a:r>
              <a:rPr lang="en-GB" sz="2400" dirty="0" smtClean="0"/>
              <a:t>respiratory </a:t>
            </a:r>
            <a:r>
              <a:rPr lang="en-GB" sz="2400" dirty="0" smtClean="0"/>
              <a:t>infections </a:t>
            </a:r>
          </a:p>
          <a:p>
            <a:r>
              <a:rPr lang="en-GB" sz="2400" dirty="0" smtClean="0"/>
              <a:t>Road Traffic Injuries</a:t>
            </a:r>
          </a:p>
          <a:p>
            <a:r>
              <a:rPr lang="en-GB" sz="2400" dirty="0" smtClean="0"/>
              <a:t>Diarrhoeal diseases </a:t>
            </a:r>
          </a:p>
          <a:p>
            <a:r>
              <a:rPr lang="en-GB" sz="2400" dirty="0" smtClean="0"/>
              <a:t>Ischemic Heart Disease, COPD</a:t>
            </a:r>
          </a:p>
          <a:p>
            <a:r>
              <a:rPr lang="en-GB" sz="2400" dirty="0" smtClean="0"/>
              <a:t>Mental Health Issues</a:t>
            </a:r>
          </a:p>
          <a:p>
            <a:r>
              <a:rPr lang="en-GB" sz="2400" dirty="0" smtClean="0"/>
              <a:t>Malaria</a:t>
            </a:r>
          </a:p>
          <a:p>
            <a:r>
              <a:rPr lang="en-GB" sz="2400" dirty="0" smtClean="0"/>
              <a:t>TB</a:t>
            </a:r>
          </a:p>
          <a:p>
            <a:r>
              <a:rPr lang="en-GB" sz="2400" dirty="0" smtClean="0"/>
              <a:t>HIV-AIDS</a:t>
            </a:r>
          </a:p>
          <a:p>
            <a:r>
              <a:rPr lang="en-GB" sz="2400" dirty="0" smtClean="0"/>
              <a:t>Congenital anomalies</a:t>
            </a:r>
            <a:endParaRPr lang="es-ES" sz="2400" dirty="0" smtClean="0"/>
          </a:p>
        </p:txBody>
      </p:sp>
      <p:sp>
        <p:nvSpPr>
          <p:cNvPr id="2867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10000"/>
          </a:bodyPr>
          <a:lstStyle>
            <a:lvl1pPr>
              <a:spcBef>
                <a:spcPct val="20000"/>
              </a:spcBef>
              <a:buFont typeface="Arial" panose="020B0604020202020204" pitchFamily="34" charset="0"/>
              <a:buChar char="•"/>
              <a:defRPr sz="20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0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bg1"/>
                </a:solidFill>
                <a:latin typeface="Calibri" panose="020F0502020204030204" pitchFamily="34" charset="0"/>
              </a:defRPr>
            </a:lvl9pPr>
          </a:lstStyle>
          <a:p>
            <a:pPr>
              <a:spcBef>
                <a:spcPct val="0"/>
              </a:spcBef>
              <a:buFontTx/>
              <a:buNone/>
            </a:pPr>
            <a:fld id="{EF5DBC29-23DE-4CC4-B849-589E53E67C1E}" type="slidenum">
              <a:rPr lang="ar-SA" sz="1200">
                <a:solidFill>
                  <a:srgbClr val="FFFFFF"/>
                </a:solidFill>
              </a:rPr>
              <a:pPr>
                <a:spcBef>
                  <a:spcPct val="0"/>
                </a:spcBef>
                <a:buFontTx/>
                <a:buNone/>
              </a:pPr>
              <a:t>14</a:t>
            </a:fld>
            <a:endParaRPr lang="en-US" sz="1200">
              <a:solidFill>
                <a:srgbClr val="FFFFFF"/>
              </a:solidFill>
            </a:endParaRPr>
          </a:p>
        </p:txBody>
      </p:sp>
    </p:spTree>
    <p:extLst>
      <p:ext uri="{BB962C8B-B14F-4D97-AF65-F5344CB8AC3E}">
        <p14:creationId xmlns:p14="http://schemas.microsoft.com/office/powerpoint/2010/main" val="36159854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6975826" y="5715514"/>
            <a:ext cx="1571625" cy="261937"/>
          </a:xfrm>
          <a:prstGeom prst="rect">
            <a:avLst/>
          </a:prstGeom>
          <a:noFill/>
        </p:spPr>
        <p:txBody>
          <a:bodyPr>
            <a:spAutoFit/>
          </a:bodyPr>
          <a:lstStyle/>
          <a:p>
            <a:pPr>
              <a:defRPr/>
            </a:pPr>
            <a:r>
              <a:rPr lang="en-AU" sz="1050" dirty="0" smtClean="0"/>
              <a:t>WHO</a:t>
            </a:r>
            <a:endParaRPr lang="en-AU" sz="1050" dirty="0"/>
          </a:p>
        </p:txBody>
      </p:sp>
      <p:sp>
        <p:nvSpPr>
          <p:cNvPr id="12" name="Title 1"/>
          <p:cNvSpPr txBox="1">
            <a:spLocks/>
          </p:cNvSpPr>
          <p:nvPr/>
        </p:nvSpPr>
        <p:spPr>
          <a:xfrm>
            <a:off x="971600" y="404664"/>
            <a:ext cx="5969000" cy="641350"/>
          </a:xfrm>
          <a:prstGeom prst="rect">
            <a:avLst/>
          </a:prstGeom>
        </p:spPr>
        <p:txBody>
          <a:bodyPr/>
          <a:lstStyle/>
          <a:p>
            <a:pPr eaLnBrk="0" hangingPunct="0">
              <a:defRPr/>
            </a:pPr>
            <a:r>
              <a:rPr lang="en-AU" b="1" kern="0" dirty="0">
                <a:solidFill>
                  <a:schemeClr val="tx2"/>
                </a:solidFill>
                <a:latin typeface="+mn-lt"/>
                <a:ea typeface="+mj-ea"/>
                <a:cs typeface="+mj-cs"/>
              </a:rPr>
              <a:t>Top ten causes of death</a:t>
            </a:r>
          </a:p>
        </p:txBody>
      </p:sp>
      <p:sp>
        <p:nvSpPr>
          <p:cNvPr id="10247" name="Slide Number Placeholder 12"/>
          <p:cNvSpPr>
            <a:spLocks noGrp="1"/>
          </p:cNvSpPr>
          <p:nvPr>
            <p:ph type="sldNum" sz="quarter" idx="12"/>
          </p:nvPr>
        </p:nvSpPr>
        <p:spPr>
          <a:noFill/>
        </p:spPr>
        <p:txBody>
          <a:bodyPr/>
          <a:lstStyle/>
          <a:p>
            <a:fld id="{9114F0C3-9DCF-4EFA-ADCE-584784966E82}" type="slidenum">
              <a:rPr lang="en-US" smtClean="0"/>
              <a:pPr/>
              <a:t>15</a:t>
            </a:fld>
            <a:endParaRPr lang="en-US" dirty="0" smtClean="0"/>
          </a:p>
        </p:txBody>
      </p:sp>
      <p:pic>
        <p:nvPicPr>
          <p:cNvPr id="16386" name="Picture 2"/>
          <p:cNvPicPr>
            <a:picLocks noChangeAspect="1" noChangeArrowheads="1"/>
          </p:cNvPicPr>
          <p:nvPr/>
        </p:nvPicPr>
        <p:blipFill>
          <a:blip r:embed="rId2" cstate="print"/>
          <a:srcRect/>
          <a:stretch>
            <a:fillRect/>
          </a:stretch>
        </p:blipFill>
        <p:spPr bwMode="auto">
          <a:xfrm>
            <a:off x="947548" y="980728"/>
            <a:ext cx="7858125" cy="4057650"/>
          </a:xfrm>
          <a:prstGeom prst="rect">
            <a:avLst/>
          </a:prstGeom>
          <a:noFill/>
          <a:ln w="9525">
            <a:noFill/>
            <a:miter lim="800000"/>
            <a:headEnd/>
            <a:tailEnd/>
          </a:ln>
        </p:spPr>
      </p:pic>
      <p:sp>
        <p:nvSpPr>
          <p:cNvPr id="15" name="Rectangle 14"/>
          <p:cNvSpPr/>
          <p:nvPr/>
        </p:nvSpPr>
        <p:spPr>
          <a:xfrm>
            <a:off x="1500152" y="5484793"/>
            <a:ext cx="5472608" cy="954107"/>
          </a:xfrm>
          <a:prstGeom prst="rect">
            <a:avLst/>
          </a:prstGeom>
        </p:spPr>
        <p:txBody>
          <a:bodyPr wrap="square">
            <a:spAutoFit/>
          </a:bodyPr>
          <a:lstStyle/>
          <a:p>
            <a:r>
              <a:rPr lang="en-AU" sz="1400" b="1" dirty="0" smtClean="0">
                <a:hlinkClick r:id="rId3"/>
              </a:rPr>
              <a:t>http://www.who.int/mediacentre/factsheets/fs310/en/index.html</a:t>
            </a:r>
            <a:endParaRPr lang="en-AU" sz="1400" b="1" dirty="0" smtClean="0"/>
          </a:p>
          <a:p>
            <a:r>
              <a:rPr lang="en-AU" sz="1400" b="1" dirty="0" smtClean="0"/>
              <a:t>http://www.gapminder.org/</a:t>
            </a:r>
          </a:p>
          <a:p>
            <a:endParaRPr lang="en-AU" sz="1400" b="1" dirty="0" smtClean="0"/>
          </a:p>
          <a:p>
            <a:endParaRPr lang="en-AU" sz="14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6236"/>
            <a:ext cx="7772400" cy="864096"/>
          </a:xfrm>
        </p:spPr>
        <p:txBody>
          <a:bodyPr/>
          <a:lstStyle/>
          <a:p>
            <a:r>
              <a:rPr lang="en-AU" sz="2800" b="1" i="0" dirty="0" smtClean="0"/>
              <a:t>Life expectancy- global comparison </a:t>
            </a:r>
            <a:br>
              <a:rPr lang="en-AU" sz="2800" b="1" i="0" dirty="0" smtClean="0"/>
            </a:br>
            <a:r>
              <a:rPr lang="en-AU" sz="1800" b="1" i="0" dirty="0" smtClean="0"/>
              <a:t>(</a:t>
            </a:r>
            <a:r>
              <a:rPr lang="en-AU" sz="1400" i="0" dirty="0" smtClean="0"/>
              <a:t>Ref: Table from ‘WHO World Health Statistics 2013</a:t>
            </a:r>
            <a:r>
              <a:rPr lang="en-AU" sz="1800" b="1" i="0" dirty="0" smtClean="0"/>
              <a:t>)</a:t>
            </a:r>
            <a:endParaRPr lang="en-AU" sz="1800" b="1" i="0" dirty="0"/>
          </a:p>
        </p:txBody>
      </p:sp>
      <p:sp>
        <p:nvSpPr>
          <p:cNvPr id="3" name="Slide Number Placeholder 2"/>
          <p:cNvSpPr>
            <a:spLocks noGrp="1"/>
          </p:cNvSpPr>
          <p:nvPr>
            <p:ph type="sldNum" sz="quarter" idx="12"/>
          </p:nvPr>
        </p:nvSpPr>
        <p:spPr/>
        <p:txBody>
          <a:bodyPr>
            <a:normAutofit fontScale="85000" lnSpcReduction="20000"/>
          </a:bodyPr>
          <a:lstStyle/>
          <a:p>
            <a:pPr>
              <a:defRPr/>
            </a:pPr>
            <a:fld id="{EB0C47C7-2BFF-492C-8D57-A5FC2D3667FF}" type="slidenum">
              <a:rPr lang="en-US" smtClean="0"/>
              <a:pPr>
                <a:defRPr/>
              </a:pPr>
              <a:t>16</a:t>
            </a:fld>
            <a:endParaRPr lang="en-US"/>
          </a:p>
        </p:txBody>
      </p:sp>
      <p:pic>
        <p:nvPicPr>
          <p:cNvPr id="16386" name="Picture 2"/>
          <p:cNvPicPr>
            <a:picLocks noChangeAspect="1" noChangeArrowheads="1"/>
          </p:cNvPicPr>
          <p:nvPr/>
        </p:nvPicPr>
        <p:blipFill>
          <a:blip r:embed="rId2" cstate="print"/>
          <a:srcRect/>
          <a:stretch>
            <a:fillRect/>
          </a:stretch>
        </p:blipFill>
        <p:spPr bwMode="auto">
          <a:xfrm>
            <a:off x="323528" y="836712"/>
            <a:ext cx="8664699" cy="55245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1490" name="Rectangle 2"/>
          <p:cNvSpPr>
            <a:spLocks noGrp="1" noChangeArrowheads="1"/>
          </p:cNvSpPr>
          <p:nvPr>
            <p:ph type="title"/>
          </p:nvPr>
        </p:nvSpPr>
        <p:spPr>
          <a:xfrm>
            <a:off x="846138" y="224160"/>
            <a:ext cx="5542384" cy="824136"/>
          </a:xfrm>
        </p:spPr>
        <p:txBody>
          <a:bodyPr>
            <a:normAutofit fontScale="90000"/>
          </a:bodyPr>
          <a:lstStyle/>
          <a:p>
            <a:r>
              <a:rPr lang="en-GB" sz="2400" b="1" dirty="0">
                <a:solidFill>
                  <a:schemeClr val="tx1"/>
                </a:solidFill>
              </a:rPr>
              <a:t>Leading causes of attributable global mortality and burden of disease, 2004</a:t>
            </a:r>
          </a:p>
        </p:txBody>
      </p:sp>
      <p:sp>
        <p:nvSpPr>
          <p:cNvPr id="831491" name="Rectangle 3"/>
          <p:cNvSpPr>
            <a:spLocks noGrp="1" noChangeArrowheads="1"/>
          </p:cNvSpPr>
          <p:nvPr>
            <p:ph sz="quarter" idx="1"/>
          </p:nvPr>
        </p:nvSpPr>
        <p:spPr>
          <a:xfrm>
            <a:off x="228600" y="1752600"/>
            <a:ext cx="4425950" cy="4089400"/>
          </a:xfrm>
          <a:solidFill>
            <a:srgbClr val="FFFFCC"/>
          </a:solidFill>
        </p:spPr>
        <p:txBody>
          <a:bodyPr>
            <a:normAutofit lnSpcReduction="10000"/>
          </a:bodyPr>
          <a:lstStyle/>
          <a:p>
            <a:pPr marL="457200" indent="-457200">
              <a:lnSpc>
                <a:spcPct val="80000"/>
              </a:lnSpc>
              <a:spcAft>
                <a:spcPct val="20000"/>
              </a:spcAft>
              <a:buFontTx/>
              <a:buNone/>
              <a:tabLst>
                <a:tab pos="4041775" algn="r"/>
              </a:tabLst>
            </a:pPr>
            <a:r>
              <a:rPr lang="en-GB" sz="1600" b="1" dirty="0"/>
              <a:t>                                                             %</a:t>
            </a:r>
          </a:p>
          <a:p>
            <a:pPr marL="457200" indent="-457200">
              <a:lnSpc>
                <a:spcPct val="80000"/>
              </a:lnSpc>
              <a:spcAft>
                <a:spcPct val="20000"/>
              </a:spcAft>
              <a:buFontTx/>
              <a:buAutoNum type="arabicPeriod"/>
              <a:tabLst>
                <a:tab pos="4041775" algn="r"/>
              </a:tabLst>
            </a:pPr>
            <a:r>
              <a:rPr lang="en-GB" sz="1600" b="1" dirty="0"/>
              <a:t>High blood pressure	      12.8</a:t>
            </a:r>
          </a:p>
          <a:p>
            <a:pPr marL="457200" indent="-457200">
              <a:lnSpc>
                <a:spcPct val="80000"/>
              </a:lnSpc>
              <a:spcAft>
                <a:spcPct val="20000"/>
              </a:spcAft>
              <a:buFontTx/>
              <a:buAutoNum type="arabicPeriod"/>
              <a:tabLst>
                <a:tab pos="4041775" algn="r"/>
              </a:tabLst>
            </a:pPr>
            <a:r>
              <a:rPr lang="en-GB" sz="1600" b="1" dirty="0"/>
              <a:t>Tobacco use	8.7</a:t>
            </a:r>
          </a:p>
          <a:p>
            <a:pPr marL="457200" indent="-457200">
              <a:lnSpc>
                <a:spcPct val="80000"/>
              </a:lnSpc>
              <a:spcAft>
                <a:spcPct val="20000"/>
              </a:spcAft>
              <a:buFontTx/>
              <a:buAutoNum type="arabicPeriod"/>
              <a:tabLst>
                <a:tab pos="4041775" algn="r"/>
              </a:tabLst>
            </a:pPr>
            <a:r>
              <a:rPr lang="en-GB" sz="1600" b="1" dirty="0"/>
              <a:t>High blood glucose 	   5.8</a:t>
            </a:r>
          </a:p>
          <a:p>
            <a:pPr marL="457200" indent="-457200">
              <a:lnSpc>
                <a:spcPct val="80000"/>
              </a:lnSpc>
              <a:spcAft>
                <a:spcPct val="20000"/>
              </a:spcAft>
              <a:buFontTx/>
              <a:buAutoNum type="arabicPeriod"/>
              <a:tabLst>
                <a:tab pos="4041775" algn="r"/>
              </a:tabLst>
            </a:pPr>
            <a:r>
              <a:rPr lang="en-GB" sz="1600" b="1" dirty="0"/>
              <a:t>Physical inactivity	   5.5</a:t>
            </a:r>
          </a:p>
          <a:p>
            <a:pPr marL="457200" indent="-457200">
              <a:lnSpc>
                <a:spcPct val="80000"/>
              </a:lnSpc>
              <a:spcAft>
                <a:spcPct val="20000"/>
              </a:spcAft>
              <a:buFontTx/>
              <a:buAutoNum type="arabicPeriod"/>
              <a:tabLst>
                <a:tab pos="4041775" algn="r"/>
              </a:tabLst>
            </a:pPr>
            <a:r>
              <a:rPr lang="en-GB" sz="1600" b="1" dirty="0"/>
              <a:t>Overweight and obesity 	   4.8</a:t>
            </a:r>
          </a:p>
          <a:p>
            <a:pPr marL="457200" indent="-457200">
              <a:lnSpc>
                <a:spcPct val="80000"/>
              </a:lnSpc>
              <a:spcAft>
                <a:spcPct val="20000"/>
              </a:spcAft>
              <a:buFontTx/>
              <a:buAutoNum type="arabicPeriod"/>
              <a:tabLst>
                <a:tab pos="4041775" algn="r"/>
              </a:tabLst>
            </a:pPr>
            <a:r>
              <a:rPr lang="en-GB" sz="1600" b="1" dirty="0"/>
              <a:t>High cholesterol 	   4.5</a:t>
            </a:r>
          </a:p>
          <a:p>
            <a:pPr marL="457200" indent="-457200">
              <a:lnSpc>
                <a:spcPct val="80000"/>
              </a:lnSpc>
              <a:spcAft>
                <a:spcPct val="20000"/>
              </a:spcAft>
              <a:buFontTx/>
              <a:buAutoNum type="arabicPeriod"/>
              <a:tabLst>
                <a:tab pos="4041775" algn="r"/>
              </a:tabLst>
            </a:pPr>
            <a:r>
              <a:rPr lang="en-GB" sz="1600" b="1" dirty="0"/>
              <a:t>Unsafe sex  	    4.0</a:t>
            </a:r>
          </a:p>
          <a:p>
            <a:pPr marL="457200" indent="-457200">
              <a:lnSpc>
                <a:spcPct val="80000"/>
              </a:lnSpc>
              <a:spcAft>
                <a:spcPct val="20000"/>
              </a:spcAft>
              <a:buFontTx/>
              <a:buAutoNum type="arabicPeriod"/>
              <a:tabLst>
                <a:tab pos="4041775" algn="r"/>
              </a:tabLst>
            </a:pPr>
            <a:r>
              <a:rPr lang="en-GB" sz="1600" b="1" dirty="0"/>
              <a:t>Alcohol use	3.8</a:t>
            </a:r>
          </a:p>
          <a:p>
            <a:pPr marL="457200" indent="-457200">
              <a:lnSpc>
                <a:spcPct val="80000"/>
              </a:lnSpc>
              <a:spcAft>
                <a:spcPct val="20000"/>
              </a:spcAft>
              <a:buFontTx/>
              <a:buAutoNum type="arabicPeriod"/>
              <a:tabLst>
                <a:tab pos="4041775" algn="r"/>
              </a:tabLst>
            </a:pPr>
            <a:r>
              <a:rPr lang="en-GB" sz="1600" b="1" dirty="0"/>
              <a:t>Childhood underweight	   3.8</a:t>
            </a:r>
          </a:p>
          <a:p>
            <a:pPr marL="457200" indent="-457200">
              <a:lnSpc>
                <a:spcPct val="80000"/>
              </a:lnSpc>
              <a:spcAft>
                <a:spcPct val="20000"/>
              </a:spcAft>
              <a:buFontTx/>
              <a:buAutoNum type="arabicPeriod"/>
              <a:tabLst>
                <a:tab pos="4041775" algn="r"/>
              </a:tabLst>
            </a:pPr>
            <a:r>
              <a:rPr lang="en-GB" sz="1600" b="1" dirty="0"/>
              <a:t>Indoor smoke from solid fuels   3.3</a:t>
            </a:r>
          </a:p>
          <a:p>
            <a:pPr marL="457200" indent="-457200">
              <a:lnSpc>
                <a:spcPct val="80000"/>
              </a:lnSpc>
              <a:spcAft>
                <a:spcPct val="20000"/>
              </a:spcAft>
              <a:buFontTx/>
              <a:buAutoNum type="arabicPeriod"/>
              <a:tabLst>
                <a:tab pos="4041775" algn="r"/>
              </a:tabLst>
            </a:pPr>
            <a:endParaRPr lang="en-GB" sz="1600" b="1" dirty="0"/>
          </a:p>
          <a:p>
            <a:pPr marL="457200" indent="-457200">
              <a:lnSpc>
                <a:spcPct val="80000"/>
              </a:lnSpc>
              <a:spcAft>
                <a:spcPct val="20000"/>
              </a:spcAft>
              <a:buFontTx/>
              <a:buNone/>
              <a:tabLst>
                <a:tab pos="4041775" algn="r"/>
              </a:tabLst>
            </a:pPr>
            <a:r>
              <a:rPr lang="en-GB" sz="1600" b="1" dirty="0"/>
              <a:t>59 million total global deaths in 2004</a:t>
            </a:r>
          </a:p>
        </p:txBody>
      </p:sp>
      <p:sp>
        <p:nvSpPr>
          <p:cNvPr id="831492" name="Rectangle 4"/>
          <p:cNvSpPr>
            <a:spLocks noGrp="1" noChangeArrowheads="1"/>
          </p:cNvSpPr>
          <p:nvPr>
            <p:ph sz="quarter" idx="2"/>
          </p:nvPr>
        </p:nvSpPr>
        <p:spPr>
          <a:xfrm>
            <a:off x="4632325" y="1752600"/>
            <a:ext cx="4511675" cy="4038600"/>
          </a:xfrm>
          <a:solidFill>
            <a:srgbClr val="CCECFF"/>
          </a:solidFill>
        </p:spPr>
        <p:txBody>
          <a:bodyPr>
            <a:normAutofit lnSpcReduction="10000"/>
          </a:bodyPr>
          <a:lstStyle/>
          <a:p>
            <a:pPr marL="457200" indent="-457200">
              <a:lnSpc>
                <a:spcPct val="80000"/>
              </a:lnSpc>
              <a:spcAft>
                <a:spcPct val="20000"/>
              </a:spcAft>
              <a:buFontTx/>
              <a:buNone/>
              <a:tabLst>
                <a:tab pos="3997325" algn="r"/>
              </a:tabLst>
            </a:pPr>
            <a:r>
              <a:rPr lang="en-GB" sz="1600" b="1" dirty="0"/>
              <a:t>                                                              %</a:t>
            </a:r>
          </a:p>
          <a:p>
            <a:pPr marL="457200" indent="-457200">
              <a:lnSpc>
                <a:spcPct val="80000"/>
              </a:lnSpc>
              <a:spcAft>
                <a:spcPct val="20000"/>
              </a:spcAft>
              <a:buFontTx/>
              <a:buAutoNum type="arabicPeriod"/>
              <a:tabLst>
                <a:tab pos="3997325" algn="r"/>
              </a:tabLst>
            </a:pPr>
            <a:r>
              <a:rPr lang="en-GB" sz="1600" b="1" dirty="0"/>
              <a:t>Childhood underweight 	5.9</a:t>
            </a:r>
          </a:p>
          <a:p>
            <a:pPr marL="457200" indent="-457200">
              <a:lnSpc>
                <a:spcPct val="80000"/>
              </a:lnSpc>
              <a:spcAft>
                <a:spcPct val="20000"/>
              </a:spcAft>
              <a:buFontTx/>
              <a:buAutoNum type="arabicPeriod"/>
              <a:tabLst>
                <a:tab pos="3997325" algn="r"/>
              </a:tabLst>
            </a:pPr>
            <a:r>
              <a:rPr lang="en-GB" sz="1600" b="1" dirty="0"/>
              <a:t>Unsafe sex	4.6</a:t>
            </a:r>
          </a:p>
          <a:p>
            <a:pPr marL="457200" indent="-457200">
              <a:lnSpc>
                <a:spcPct val="80000"/>
              </a:lnSpc>
              <a:spcAft>
                <a:spcPct val="20000"/>
              </a:spcAft>
              <a:buFontTx/>
              <a:buAutoNum type="arabicPeriod"/>
              <a:tabLst>
                <a:tab pos="3997325" algn="r"/>
              </a:tabLst>
            </a:pPr>
            <a:r>
              <a:rPr lang="en-GB" sz="1600" b="1" dirty="0"/>
              <a:t>Alcohol use	4.5</a:t>
            </a:r>
          </a:p>
          <a:p>
            <a:pPr marL="457200" indent="-457200">
              <a:lnSpc>
                <a:spcPct val="80000"/>
              </a:lnSpc>
              <a:spcAft>
                <a:spcPct val="20000"/>
              </a:spcAft>
              <a:buFontTx/>
              <a:buAutoNum type="arabicPeriod"/>
              <a:tabLst>
                <a:tab pos="3997325" algn="r"/>
              </a:tabLst>
            </a:pPr>
            <a:r>
              <a:rPr lang="en-GB" sz="1600" b="1" dirty="0"/>
              <a:t>Unsafe water, sanitation, hygiene 4.2</a:t>
            </a:r>
          </a:p>
          <a:p>
            <a:pPr marL="457200" indent="-457200">
              <a:lnSpc>
                <a:spcPct val="80000"/>
              </a:lnSpc>
              <a:spcAft>
                <a:spcPct val="20000"/>
              </a:spcAft>
              <a:buFontTx/>
              <a:buAutoNum type="arabicPeriod"/>
              <a:tabLst>
                <a:tab pos="3997325" algn="r"/>
              </a:tabLst>
            </a:pPr>
            <a:r>
              <a:rPr lang="en-GB" sz="1600" b="1" dirty="0"/>
              <a:t>High blood pressure	3.7</a:t>
            </a:r>
          </a:p>
          <a:p>
            <a:pPr marL="457200" indent="-457200">
              <a:lnSpc>
                <a:spcPct val="80000"/>
              </a:lnSpc>
              <a:spcAft>
                <a:spcPct val="20000"/>
              </a:spcAft>
              <a:buFontTx/>
              <a:buAutoNum type="arabicPeriod"/>
              <a:tabLst>
                <a:tab pos="3997325" algn="r"/>
              </a:tabLst>
            </a:pPr>
            <a:r>
              <a:rPr lang="en-GB" sz="1600" b="1" dirty="0"/>
              <a:t>Tobacco use	3.7</a:t>
            </a:r>
          </a:p>
          <a:p>
            <a:pPr marL="457200" indent="-457200">
              <a:lnSpc>
                <a:spcPct val="80000"/>
              </a:lnSpc>
              <a:spcAft>
                <a:spcPct val="20000"/>
              </a:spcAft>
              <a:buFontTx/>
              <a:buAutoNum type="arabicPeriod"/>
              <a:tabLst>
                <a:tab pos="3997325" algn="r"/>
              </a:tabLst>
            </a:pPr>
            <a:r>
              <a:rPr lang="en-GB" sz="1600" b="1" dirty="0"/>
              <a:t>Suboptimal breastfeeding	 2.9</a:t>
            </a:r>
          </a:p>
          <a:p>
            <a:pPr marL="457200" indent="-457200">
              <a:lnSpc>
                <a:spcPct val="80000"/>
              </a:lnSpc>
              <a:spcAft>
                <a:spcPct val="20000"/>
              </a:spcAft>
              <a:buFontTx/>
              <a:buAutoNum type="arabicPeriod"/>
              <a:tabLst>
                <a:tab pos="3997325" algn="r"/>
              </a:tabLst>
            </a:pPr>
            <a:r>
              <a:rPr lang="en-GB" sz="1600" b="1" dirty="0"/>
              <a:t>High blood glucose 	 2.7</a:t>
            </a:r>
          </a:p>
          <a:p>
            <a:pPr marL="457200" indent="-457200">
              <a:lnSpc>
                <a:spcPct val="80000"/>
              </a:lnSpc>
              <a:spcAft>
                <a:spcPct val="20000"/>
              </a:spcAft>
              <a:buFontTx/>
              <a:buAutoNum type="arabicPeriod"/>
              <a:tabLst>
                <a:tab pos="3997325" algn="r"/>
              </a:tabLst>
            </a:pPr>
            <a:r>
              <a:rPr lang="en-GB" sz="1600" b="1" dirty="0"/>
              <a:t>Indoor smoke from solid fuels	 2.7</a:t>
            </a:r>
          </a:p>
          <a:p>
            <a:pPr marL="457200" indent="-457200">
              <a:lnSpc>
                <a:spcPct val="80000"/>
              </a:lnSpc>
              <a:spcAft>
                <a:spcPct val="20000"/>
              </a:spcAft>
              <a:buFontTx/>
              <a:buAutoNum type="arabicPeriod"/>
              <a:tabLst>
                <a:tab pos="3997325" algn="r"/>
              </a:tabLst>
            </a:pPr>
            <a:r>
              <a:rPr lang="en-GB" sz="1600" b="1" dirty="0"/>
              <a:t>Overweight and obesity 	 2.3</a:t>
            </a:r>
          </a:p>
          <a:p>
            <a:pPr marL="457200" indent="-457200">
              <a:lnSpc>
                <a:spcPct val="80000"/>
              </a:lnSpc>
              <a:spcAft>
                <a:spcPct val="20000"/>
              </a:spcAft>
              <a:buFontTx/>
              <a:buAutoNum type="arabicPeriod"/>
              <a:tabLst>
                <a:tab pos="3997325" algn="r"/>
              </a:tabLst>
            </a:pPr>
            <a:endParaRPr lang="en-GB" sz="1600" b="1" dirty="0"/>
          </a:p>
          <a:p>
            <a:pPr marL="457200" indent="-457200">
              <a:lnSpc>
                <a:spcPct val="80000"/>
              </a:lnSpc>
              <a:spcAft>
                <a:spcPct val="20000"/>
              </a:spcAft>
              <a:buFontTx/>
              <a:buNone/>
              <a:tabLst>
                <a:tab pos="3997325" algn="r"/>
              </a:tabLst>
            </a:pPr>
            <a:r>
              <a:rPr lang="en-GB" sz="1600" b="1" dirty="0"/>
              <a:t>1.5 billion total global DALYs in 2004</a:t>
            </a:r>
          </a:p>
        </p:txBody>
      </p:sp>
      <p:sp>
        <p:nvSpPr>
          <p:cNvPr id="831493" name="Text Box 5"/>
          <p:cNvSpPr txBox="1">
            <a:spLocks noChangeArrowheads="1"/>
          </p:cNvSpPr>
          <p:nvPr/>
        </p:nvSpPr>
        <p:spPr bwMode="auto">
          <a:xfrm>
            <a:off x="846138" y="1371600"/>
            <a:ext cx="3136900" cy="457200"/>
          </a:xfrm>
          <a:prstGeom prst="rect">
            <a:avLst/>
          </a:prstGeom>
          <a:noFill/>
          <a:ln w="9525">
            <a:noFill/>
            <a:miter lim="800000"/>
            <a:headEnd/>
            <a:tailEnd/>
          </a:ln>
          <a:effectLst/>
        </p:spPr>
        <p:txBody>
          <a:bodyPr wrap="none">
            <a:spAutoFit/>
          </a:bodyPr>
          <a:lstStyle/>
          <a:p>
            <a:pPr algn="l" eaLnBrk="0" hangingPunct="0">
              <a:buFontTx/>
              <a:buNone/>
            </a:pPr>
            <a:r>
              <a:rPr lang="en-GB" sz="2400" b="1">
                <a:solidFill>
                  <a:schemeClr val="bg2"/>
                </a:solidFill>
                <a:latin typeface="Times New Roman" pitchFamily="18" charset="0"/>
              </a:rPr>
              <a:t>Attributable Mortality</a:t>
            </a:r>
          </a:p>
        </p:txBody>
      </p:sp>
      <p:sp>
        <p:nvSpPr>
          <p:cNvPr id="831494" name="Text Box 6"/>
          <p:cNvSpPr txBox="1">
            <a:spLocks noChangeArrowheads="1"/>
          </p:cNvSpPr>
          <p:nvPr/>
        </p:nvSpPr>
        <p:spPr bwMode="auto">
          <a:xfrm>
            <a:off x="5568950" y="1371600"/>
            <a:ext cx="2870200" cy="457200"/>
          </a:xfrm>
          <a:prstGeom prst="rect">
            <a:avLst/>
          </a:prstGeom>
          <a:noFill/>
          <a:ln w="9525">
            <a:noFill/>
            <a:miter lim="800000"/>
            <a:headEnd/>
            <a:tailEnd/>
          </a:ln>
          <a:effectLst/>
        </p:spPr>
        <p:txBody>
          <a:bodyPr wrap="none">
            <a:spAutoFit/>
          </a:bodyPr>
          <a:lstStyle/>
          <a:p>
            <a:pPr algn="l" eaLnBrk="0" hangingPunct="0">
              <a:buFontTx/>
              <a:buNone/>
            </a:pPr>
            <a:r>
              <a:rPr lang="en-GB" sz="2400" b="1">
                <a:solidFill>
                  <a:schemeClr val="bg2"/>
                </a:solidFill>
                <a:latin typeface="Times New Roman" pitchFamily="18" charset="0"/>
              </a:rPr>
              <a:t>Attributable DALYs</a:t>
            </a:r>
          </a:p>
        </p:txBody>
      </p:sp>
      <p:sp>
        <p:nvSpPr>
          <p:cNvPr id="7" name="Rectangle 6"/>
          <p:cNvSpPr/>
          <p:nvPr/>
        </p:nvSpPr>
        <p:spPr>
          <a:xfrm>
            <a:off x="683568" y="6165304"/>
            <a:ext cx="8064896" cy="307777"/>
          </a:xfrm>
          <a:prstGeom prst="rect">
            <a:avLst/>
          </a:prstGeom>
        </p:spPr>
        <p:txBody>
          <a:bodyPr wrap="square">
            <a:spAutoFit/>
          </a:bodyPr>
          <a:lstStyle/>
          <a:p>
            <a:r>
              <a:rPr lang="en-US" altLang="ja-JP" sz="1400" b="1" dirty="0" smtClean="0">
                <a:ea typeface="MS PGothic" pitchFamily="34" charset="-128"/>
              </a:rPr>
              <a:t>Ref: This slide is by WHO Health Statistics and Informatics Department – Global Health Risks</a:t>
            </a:r>
            <a:endParaRPr lang="en-AU" sz="1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72352" y="188640"/>
            <a:ext cx="8153400" cy="864717"/>
          </a:xfrm>
        </p:spPr>
        <p:txBody>
          <a:bodyPr>
            <a:normAutofit/>
          </a:bodyPr>
          <a:lstStyle/>
          <a:p>
            <a:pPr eaLnBrk="1" hangingPunct="1"/>
            <a:r>
              <a:rPr lang="en-GB" sz="2800" b="1" dirty="0" smtClean="0"/>
              <a:t>Poor Countries’ Health Situation</a:t>
            </a:r>
            <a:endParaRPr lang="es-ES" sz="2800" b="1" dirty="0" smtClean="0"/>
          </a:p>
        </p:txBody>
      </p:sp>
      <p:sp>
        <p:nvSpPr>
          <p:cNvPr id="25603" name="Rectangle 3"/>
          <p:cNvSpPr>
            <a:spLocks noGrp="1" noChangeArrowheads="1"/>
          </p:cNvSpPr>
          <p:nvPr>
            <p:ph type="body" idx="1"/>
          </p:nvPr>
        </p:nvSpPr>
        <p:spPr>
          <a:xfrm>
            <a:off x="440761" y="1591945"/>
            <a:ext cx="8686800" cy="4953000"/>
          </a:xfrm>
        </p:spPr>
        <p:txBody>
          <a:bodyPr>
            <a:normAutofit/>
          </a:bodyPr>
          <a:lstStyle/>
          <a:p>
            <a:pPr eaLnBrk="1" hangingPunct="1"/>
            <a:r>
              <a:rPr lang="en-GB" sz="2400" dirty="0" smtClean="0">
                <a:latin typeface="Arial Rounded MT Bold" pitchFamily="34" charset="0"/>
              </a:rPr>
              <a:t>Relatively shorter life expectancy – in fact fallen in many </a:t>
            </a:r>
            <a:r>
              <a:rPr lang="en-GB" sz="2400" dirty="0" smtClean="0">
                <a:latin typeface="Arial Rounded MT Bold" pitchFamily="34" charset="0"/>
              </a:rPr>
              <a:t>African </a:t>
            </a:r>
            <a:r>
              <a:rPr lang="en-GB" sz="2400" dirty="0" smtClean="0">
                <a:latin typeface="Arial Rounded MT Bold" pitchFamily="34" charset="0"/>
              </a:rPr>
              <a:t>countries due to health issues such as HIV-AIDS, TB and the poor state of health services and inadequate public health programs </a:t>
            </a:r>
            <a:endParaRPr lang="en-GB" sz="2400" dirty="0" smtClean="0">
              <a:latin typeface="Arial Rounded MT Bold" pitchFamily="34" charset="0"/>
            </a:endParaRPr>
          </a:p>
          <a:p>
            <a:pPr eaLnBrk="1" hangingPunct="1"/>
            <a:endParaRPr lang="en-GB" sz="2400" dirty="0" smtClean="0">
              <a:latin typeface="Arial Rounded MT Bold" pitchFamily="34" charset="0"/>
            </a:endParaRPr>
          </a:p>
          <a:p>
            <a:pPr eaLnBrk="1" hangingPunct="1"/>
            <a:r>
              <a:rPr lang="en-GB" sz="2400" dirty="0" smtClean="0">
                <a:latin typeface="Arial Rounded MT Bold" pitchFamily="34" charset="0"/>
              </a:rPr>
              <a:t>Difficult access to even the most basic services for many in these countries</a:t>
            </a:r>
            <a:endParaRPr lang="es-ES" sz="2400" dirty="0" smtClean="0">
              <a:latin typeface="Arial Rounded MT Bold" pitchFamily="34" charset="0"/>
            </a:endParaRPr>
          </a:p>
          <a:p>
            <a:pPr eaLnBrk="1" hangingPunct="1"/>
            <a:endParaRPr lang="en-GB" sz="2400" dirty="0" smtClean="0">
              <a:latin typeface="Arial Rounded MT Bold" pitchFamily="34" charset="0"/>
            </a:endParaRPr>
          </a:p>
          <a:p>
            <a:pPr eaLnBrk="1" hangingPunct="1"/>
            <a:r>
              <a:rPr lang="en-GB" sz="2400" dirty="0" smtClean="0">
                <a:latin typeface="Arial Rounded MT Bold" pitchFamily="34" charset="0"/>
              </a:rPr>
              <a:t>Many of the poor have to pay a large amount of personal </a:t>
            </a:r>
            <a:r>
              <a:rPr lang="en-GB" sz="2400" dirty="0" smtClean="0">
                <a:latin typeface="Arial Rounded MT Bold" pitchFamily="34" charset="0"/>
              </a:rPr>
              <a:t>expenditures for health </a:t>
            </a:r>
            <a:r>
              <a:rPr lang="en-GB" sz="2400" dirty="0" smtClean="0">
                <a:latin typeface="Arial Rounded MT Bold" pitchFamily="34" charset="0"/>
              </a:rPr>
              <a:t>care causing further economic hardship</a:t>
            </a:r>
            <a:endParaRPr lang="es-ES" sz="2400" dirty="0" smtClean="0">
              <a:latin typeface="Arial Rounded MT Bold" pitchFamily="34" charset="0"/>
            </a:endParaRPr>
          </a:p>
        </p:txBody>
      </p:sp>
      <p:sp>
        <p:nvSpPr>
          <p:cNvPr id="2560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10000"/>
          </a:bodyPr>
          <a:lstStyle>
            <a:lvl1pPr>
              <a:spcBef>
                <a:spcPct val="20000"/>
              </a:spcBef>
              <a:buFont typeface="Arial" panose="020B0604020202020204" pitchFamily="34" charset="0"/>
              <a:buChar char="•"/>
              <a:defRPr sz="20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0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bg1"/>
                </a:solidFill>
                <a:latin typeface="Calibri" panose="020F0502020204030204" pitchFamily="34" charset="0"/>
              </a:defRPr>
            </a:lvl9pPr>
          </a:lstStyle>
          <a:p>
            <a:pPr>
              <a:spcBef>
                <a:spcPct val="0"/>
              </a:spcBef>
              <a:buFontTx/>
              <a:buNone/>
            </a:pPr>
            <a:fld id="{700754C5-E791-475B-A90D-F6854ADD1AC8}" type="slidenum">
              <a:rPr lang="ar-SA" sz="1200">
                <a:solidFill>
                  <a:srgbClr val="FFFFFF"/>
                </a:solidFill>
              </a:rPr>
              <a:pPr>
                <a:spcBef>
                  <a:spcPct val="0"/>
                </a:spcBef>
                <a:buFontTx/>
                <a:buNone/>
              </a:pPr>
              <a:t>18</a:t>
            </a:fld>
            <a:endParaRPr lang="en-US" sz="1200">
              <a:solidFill>
                <a:srgbClr val="FFFFFF"/>
              </a:solidFill>
            </a:endParaRPr>
          </a:p>
        </p:txBody>
      </p:sp>
    </p:spTree>
    <p:extLst>
      <p:ext uri="{BB962C8B-B14F-4D97-AF65-F5344CB8AC3E}">
        <p14:creationId xmlns:p14="http://schemas.microsoft.com/office/powerpoint/2010/main" val="40116835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1027"/>
          <p:cNvSpPr>
            <a:spLocks noGrp="1" noChangeArrowheads="1"/>
          </p:cNvSpPr>
          <p:nvPr>
            <p:ph type="body" idx="1"/>
          </p:nvPr>
        </p:nvSpPr>
        <p:spPr>
          <a:xfrm>
            <a:off x="457200" y="1844824"/>
            <a:ext cx="8291513" cy="4548187"/>
          </a:xfrm>
        </p:spPr>
        <p:txBody>
          <a:bodyPr>
            <a:normAutofit/>
          </a:bodyPr>
          <a:lstStyle/>
          <a:p>
            <a:pPr eaLnBrk="1" hangingPunct="1"/>
            <a:r>
              <a:rPr lang="en-GB" sz="2400" dirty="0" smtClean="0">
                <a:latin typeface="Arial Rounded MT Bold" pitchFamily="34" charset="0"/>
              </a:rPr>
              <a:t>Predominant </a:t>
            </a:r>
            <a:r>
              <a:rPr lang="en-GB" sz="2400" dirty="0" smtClean="0">
                <a:latin typeface="Arial Rounded MT Bold" pitchFamily="34" charset="0"/>
              </a:rPr>
              <a:t>pattern is still infectious </a:t>
            </a:r>
            <a:r>
              <a:rPr lang="en-GB" sz="2400" dirty="0" smtClean="0">
                <a:latin typeface="Arial Rounded MT Bold" pitchFamily="34" charset="0"/>
              </a:rPr>
              <a:t>diseases</a:t>
            </a:r>
          </a:p>
          <a:p>
            <a:pPr eaLnBrk="1" hangingPunct="1"/>
            <a:r>
              <a:rPr lang="en-GB" sz="2400" dirty="0" smtClean="0">
                <a:latin typeface="Arial Rounded MT Bold" pitchFamily="34" charset="0"/>
              </a:rPr>
              <a:t>Poor physical environment and lack of sanitation contributing to issues such as malaria</a:t>
            </a:r>
            <a:r>
              <a:rPr lang="en-GB" sz="2400" dirty="0" smtClean="0">
                <a:latin typeface="Arial Rounded MT Bold" pitchFamily="34" charset="0"/>
              </a:rPr>
              <a:t>, </a:t>
            </a:r>
            <a:r>
              <a:rPr lang="en-GB" sz="2400" dirty="0" smtClean="0">
                <a:latin typeface="Arial Rounded MT Bold" pitchFamily="34" charset="0"/>
              </a:rPr>
              <a:t>tuberculosis, GIT problems</a:t>
            </a:r>
          </a:p>
          <a:p>
            <a:pPr eaLnBrk="1" hangingPunct="1"/>
            <a:r>
              <a:rPr lang="en-GB" sz="2400" dirty="0" smtClean="0">
                <a:latin typeface="Arial Rounded MT Bold" pitchFamily="34" charset="0"/>
              </a:rPr>
              <a:t>AIDS (Africa in particular), TB (in some of the countries such as India, Indonesia) </a:t>
            </a:r>
          </a:p>
          <a:p>
            <a:pPr eaLnBrk="1" hangingPunct="1"/>
            <a:r>
              <a:rPr lang="en-GB" sz="2400" dirty="0" smtClean="0">
                <a:latin typeface="Arial Rounded MT Bold" pitchFamily="34" charset="0"/>
              </a:rPr>
              <a:t>High Maternal Mortality</a:t>
            </a:r>
            <a:endParaRPr lang="en-GB" sz="2400" dirty="0" smtClean="0">
              <a:latin typeface="Arial Rounded MT Bold" pitchFamily="34" charset="0"/>
            </a:endParaRPr>
          </a:p>
          <a:p>
            <a:pPr eaLnBrk="1" hangingPunct="1"/>
            <a:r>
              <a:rPr lang="en-GB" sz="2400" dirty="0" smtClean="0">
                <a:latin typeface="Arial Rounded MT Bold" pitchFamily="34" charset="0"/>
              </a:rPr>
              <a:t>Non communicable diseases are also beginning to plague these regions</a:t>
            </a:r>
            <a:r>
              <a:rPr lang="es-ES" sz="2400" dirty="0" smtClean="0">
                <a:latin typeface="Arial Rounded MT Bold" pitchFamily="34" charset="0"/>
              </a:rPr>
              <a:t> </a:t>
            </a:r>
            <a:endParaRPr lang="en-GB" sz="2400" dirty="0" smtClean="0">
              <a:latin typeface="Arial Rounded MT Bold" pitchFamily="34" charset="0"/>
            </a:endParaRPr>
          </a:p>
          <a:p>
            <a:pPr eaLnBrk="1" hangingPunct="1"/>
            <a:endParaRPr lang="es-ES" sz="2400" dirty="0" smtClean="0"/>
          </a:p>
        </p:txBody>
      </p:sp>
      <p:sp>
        <p:nvSpPr>
          <p:cNvPr id="2662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10000"/>
          </a:bodyPr>
          <a:lstStyle>
            <a:lvl1pPr>
              <a:spcBef>
                <a:spcPct val="20000"/>
              </a:spcBef>
              <a:buFont typeface="Arial" panose="020B0604020202020204" pitchFamily="34" charset="0"/>
              <a:buChar char="•"/>
              <a:defRPr sz="20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0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bg1"/>
                </a:solidFill>
                <a:latin typeface="Calibri" panose="020F0502020204030204" pitchFamily="34" charset="0"/>
              </a:defRPr>
            </a:lvl9pPr>
          </a:lstStyle>
          <a:p>
            <a:pPr>
              <a:spcBef>
                <a:spcPct val="0"/>
              </a:spcBef>
              <a:buFontTx/>
              <a:buNone/>
            </a:pPr>
            <a:fld id="{93A04609-61D1-4EA2-B02C-7C1CE3FB5916}" type="slidenum">
              <a:rPr lang="ar-SA" sz="1200">
                <a:solidFill>
                  <a:srgbClr val="FFFFFF"/>
                </a:solidFill>
              </a:rPr>
              <a:pPr>
                <a:spcBef>
                  <a:spcPct val="0"/>
                </a:spcBef>
                <a:buFontTx/>
                <a:buNone/>
              </a:pPr>
              <a:t>19</a:t>
            </a:fld>
            <a:endParaRPr lang="en-US" sz="1200">
              <a:solidFill>
                <a:srgbClr val="FFFFFF"/>
              </a:solidFill>
            </a:endParaRPr>
          </a:p>
        </p:txBody>
      </p:sp>
      <p:sp>
        <p:nvSpPr>
          <p:cNvPr id="8" name="Rectangle 2"/>
          <p:cNvSpPr txBox="1">
            <a:spLocks noChangeArrowheads="1"/>
          </p:cNvSpPr>
          <p:nvPr/>
        </p:nvSpPr>
        <p:spPr>
          <a:xfrm>
            <a:off x="457200" y="431811"/>
            <a:ext cx="8153400" cy="792311"/>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fontAlgn="auto">
              <a:spcAft>
                <a:spcPts val="0"/>
              </a:spcAft>
            </a:pPr>
            <a:r>
              <a:rPr lang="en-GB" sz="3200" b="1" dirty="0" smtClean="0"/>
              <a:t>Poor Countries Health Situation</a:t>
            </a:r>
            <a:endParaRPr lang="es-ES" sz="3200" b="1" dirty="0" smtClean="0"/>
          </a:p>
        </p:txBody>
      </p:sp>
    </p:spTree>
    <p:extLst>
      <p:ext uri="{BB962C8B-B14F-4D97-AF65-F5344CB8AC3E}">
        <p14:creationId xmlns:p14="http://schemas.microsoft.com/office/powerpoint/2010/main" val="2481206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60789" y="332656"/>
            <a:ext cx="6030683" cy="755650"/>
          </a:xfrm>
        </p:spPr>
        <p:txBody>
          <a:bodyPr>
            <a:normAutofit fontScale="90000"/>
          </a:bodyPr>
          <a:lstStyle/>
          <a:p>
            <a:r>
              <a:rPr lang="en-US" sz="3600" b="1" dirty="0" smtClean="0"/>
              <a:t>Objectives of the session</a:t>
            </a:r>
            <a:r>
              <a:rPr lang="en-US" b="1" dirty="0" smtClean="0"/>
              <a:t>	</a:t>
            </a:r>
          </a:p>
        </p:txBody>
      </p:sp>
      <p:sp>
        <p:nvSpPr>
          <p:cNvPr id="68611" name="Rectangle 3"/>
          <p:cNvSpPr>
            <a:spLocks noGrp="1" noChangeArrowheads="1"/>
          </p:cNvSpPr>
          <p:nvPr>
            <p:ph type="body" idx="1"/>
          </p:nvPr>
        </p:nvSpPr>
        <p:spPr>
          <a:xfrm>
            <a:off x="306274" y="1829838"/>
            <a:ext cx="8496300" cy="3183338"/>
          </a:xfrm>
        </p:spPr>
        <p:txBody>
          <a:bodyPr/>
          <a:lstStyle/>
          <a:p>
            <a:pPr>
              <a:buFont typeface="Wingdings" panose="05000000000000000000" pitchFamily="2" charset="2"/>
              <a:buNone/>
            </a:pPr>
            <a:r>
              <a:rPr lang="en-US" sz="2800" dirty="0" smtClean="0">
                <a:latin typeface="Times New Roman" panose="02020603050405020304" pitchFamily="18" charset="0"/>
                <a:cs typeface="Times New Roman" panose="02020603050405020304" pitchFamily="18" charset="0"/>
              </a:rPr>
              <a:t>By the end of the session the students should be able to:</a:t>
            </a:r>
          </a:p>
          <a:p>
            <a:pPr>
              <a:buFont typeface="Wingdings" panose="05000000000000000000" pitchFamily="2" charset="2"/>
              <a:buNone/>
            </a:pPr>
            <a:endParaRPr lang="en-US" sz="2800" dirty="0" smtClean="0">
              <a:latin typeface="Times New Roman" panose="02020603050405020304" pitchFamily="18" charset="0"/>
              <a:cs typeface="Times New Roman" panose="02020603050405020304" pitchFamily="18" charset="0"/>
            </a:endParaRPr>
          </a:p>
          <a:p>
            <a:pPr algn="just" eaLnBrk="1" hangingPunct="1"/>
            <a:r>
              <a:rPr lang="en-US" sz="2800" dirty="0" smtClean="0">
                <a:latin typeface="Times New Roman" panose="02020603050405020304" pitchFamily="18" charset="0"/>
                <a:cs typeface="Times New Roman" panose="02020603050405020304" pitchFamily="18" charset="0"/>
              </a:rPr>
              <a:t>List concepts of international health</a:t>
            </a:r>
          </a:p>
          <a:p>
            <a:pPr eaLnBrk="1" hangingPunct="1"/>
            <a:r>
              <a:rPr lang="en-US" sz="2800" dirty="0" smtClean="0">
                <a:latin typeface="Times New Roman" panose="02020603050405020304" pitchFamily="18" charset="0"/>
                <a:cs typeface="Times New Roman" panose="02020603050405020304" pitchFamily="18" charset="0"/>
              </a:rPr>
              <a:t>Understand the scope </a:t>
            </a:r>
            <a:r>
              <a:rPr lang="en-US" sz="2800" dirty="0" smtClean="0">
                <a:latin typeface="Times New Roman" panose="02020603050405020304" pitchFamily="18" charset="0"/>
                <a:cs typeface="Times New Roman" panose="02020603050405020304" pitchFamily="18" charset="0"/>
              </a:rPr>
              <a:t>&amp; </a:t>
            </a:r>
            <a:r>
              <a:rPr lang="en-US" sz="2800" dirty="0" smtClean="0">
                <a:latin typeface="Times New Roman" panose="02020603050405020304" pitchFamily="18" charset="0"/>
                <a:cs typeface="Times New Roman" panose="02020603050405020304" pitchFamily="18" charset="0"/>
              </a:rPr>
              <a:t>applications of </a:t>
            </a:r>
            <a:r>
              <a:rPr lang="en-US" sz="2800" dirty="0" smtClean="0">
                <a:latin typeface="Times New Roman" panose="02020603050405020304" pitchFamily="18" charset="0"/>
                <a:cs typeface="Times New Roman" panose="02020603050405020304" pitchFamily="18" charset="0"/>
              </a:rPr>
              <a:t>IH</a:t>
            </a:r>
            <a:endParaRPr lang="en-US" sz="2800" dirty="0" smtClean="0">
              <a:latin typeface="Times New Roman" panose="02020603050405020304" pitchFamily="18" charset="0"/>
              <a:cs typeface="Times New Roman" panose="02020603050405020304" pitchFamily="18" charset="0"/>
            </a:endParaRPr>
          </a:p>
          <a:p>
            <a:pPr algn="just" eaLnBrk="1" hangingPunct="1"/>
            <a:r>
              <a:rPr lang="en-US" sz="2800" dirty="0" smtClean="0">
                <a:latin typeface="Times New Roman" panose="02020603050405020304" pitchFamily="18" charset="0"/>
                <a:cs typeface="Times New Roman" panose="02020603050405020304" pitchFamily="18" charset="0"/>
              </a:rPr>
              <a:t>Describe current global </a:t>
            </a:r>
            <a:r>
              <a:rPr lang="en-US" sz="2800" dirty="0" smtClean="0">
                <a:latin typeface="Times New Roman" panose="02020603050405020304" pitchFamily="18" charset="0"/>
                <a:cs typeface="Times New Roman" panose="02020603050405020304" pitchFamily="18" charset="0"/>
              </a:rPr>
              <a:t>problems, as well as problems affecting countries at different stages of development</a:t>
            </a:r>
            <a:endParaRPr lang="en-US" sz="2800" dirty="0" smtClean="0">
              <a:latin typeface="Times New Roman" panose="02020603050405020304" pitchFamily="18" charset="0"/>
              <a:cs typeface="Times New Roman" panose="02020603050405020304" pitchFamily="18" charset="0"/>
            </a:endParaRPr>
          </a:p>
          <a:p>
            <a:endParaRPr lang="en-US" sz="2800" dirty="0" smtClean="0">
              <a:latin typeface="Times New Roman" panose="02020603050405020304" pitchFamily="18" charset="0"/>
              <a:cs typeface="Times New Roman" panose="02020603050405020304" pitchFamily="18" charset="0"/>
            </a:endParaRPr>
          </a:p>
        </p:txBody>
      </p:sp>
      <p:sp>
        <p:nvSpPr>
          <p:cNvPr id="6150"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10000"/>
          </a:bodyPr>
          <a:lstStyle>
            <a:lvl1pPr>
              <a:spcBef>
                <a:spcPct val="20000"/>
              </a:spcBef>
              <a:buFont typeface="Arial" panose="020B0604020202020204" pitchFamily="34" charset="0"/>
              <a:buChar char="•"/>
              <a:defRPr sz="20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0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bg1"/>
                </a:solidFill>
                <a:latin typeface="Calibri" panose="020F0502020204030204" pitchFamily="34" charset="0"/>
              </a:defRPr>
            </a:lvl9pPr>
          </a:lstStyle>
          <a:p>
            <a:pPr>
              <a:spcBef>
                <a:spcPct val="0"/>
              </a:spcBef>
              <a:buFontTx/>
              <a:buNone/>
            </a:pPr>
            <a:fld id="{1D3F1E96-55BE-434D-BFEC-3FED6569E052}" type="slidenum">
              <a:rPr lang="en-US" sz="1200">
                <a:solidFill>
                  <a:srgbClr val="FFFFFF"/>
                </a:solidFill>
              </a:rPr>
              <a:pPr>
                <a:spcBef>
                  <a:spcPct val="0"/>
                </a:spcBef>
                <a:buFontTx/>
                <a:buNone/>
              </a:pPr>
              <a:t>2</a:t>
            </a:fld>
            <a:endParaRPr lang="en-US" sz="1200">
              <a:solidFill>
                <a:srgbClr val="FFFFFF"/>
              </a:solidFill>
            </a:endParaRPr>
          </a:p>
        </p:txBody>
      </p:sp>
    </p:spTree>
    <p:extLst>
      <p:ext uri="{BB962C8B-B14F-4D97-AF65-F5344CB8AC3E}">
        <p14:creationId xmlns:p14="http://schemas.microsoft.com/office/powerpoint/2010/main" val="27024107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blinds(horizontal)">
                                      <p:cBhvr>
                                        <p:cTn id="7" dur="3000"/>
                                        <p:tgtEl>
                                          <p:spTgt spid="686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68611">
                                            <p:txEl>
                                              <p:pRg st="2" end="2"/>
                                            </p:txEl>
                                          </p:spTgt>
                                        </p:tgtEl>
                                        <p:attrNameLst>
                                          <p:attrName>style.visibility</p:attrName>
                                        </p:attrNameLst>
                                      </p:cBhvr>
                                      <p:to>
                                        <p:strVal val="visible"/>
                                      </p:to>
                                    </p:set>
                                    <p:animEffect transition="in" filter="blinds(horizontal)">
                                      <p:cBhvr>
                                        <p:cTn id="12" dur="2000"/>
                                        <p:tgtEl>
                                          <p:spTgt spid="6861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68611">
                                            <p:txEl>
                                              <p:pRg st="3" end="3"/>
                                            </p:txEl>
                                          </p:spTgt>
                                        </p:tgtEl>
                                        <p:attrNameLst>
                                          <p:attrName>style.visibility</p:attrName>
                                        </p:attrNameLst>
                                      </p:cBhvr>
                                      <p:to>
                                        <p:strVal val="visible"/>
                                      </p:to>
                                    </p:set>
                                    <p:animEffect transition="in" filter="blinds(horizontal)">
                                      <p:cBhvr>
                                        <p:cTn id="17" dur="2000"/>
                                        <p:tgtEl>
                                          <p:spTgt spid="68611">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68611">
                                            <p:txEl>
                                              <p:pRg st="4" end="4"/>
                                            </p:txEl>
                                          </p:spTgt>
                                        </p:tgtEl>
                                        <p:attrNameLst>
                                          <p:attrName>style.visibility</p:attrName>
                                        </p:attrNameLst>
                                      </p:cBhvr>
                                      <p:to>
                                        <p:strVal val="visible"/>
                                      </p:to>
                                    </p:set>
                                    <p:animEffect transition="in" filter="blinds(horizontal)">
                                      <p:cBhvr>
                                        <p:cTn id="22" dur="2000"/>
                                        <p:tgtEl>
                                          <p:spTgt spid="686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19909" name="Picture 5" descr="Fig6"/>
          <p:cNvPicPr>
            <a:picLocks noChangeAspect="1" noChangeArrowheads="1"/>
          </p:cNvPicPr>
          <p:nvPr/>
        </p:nvPicPr>
        <p:blipFill>
          <a:blip r:embed="rId3" cstate="print"/>
          <a:srcRect/>
          <a:stretch>
            <a:fillRect/>
          </a:stretch>
        </p:blipFill>
        <p:spPr bwMode="auto">
          <a:xfrm>
            <a:off x="1157287" y="1567115"/>
            <a:ext cx="6805612" cy="4908550"/>
          </a:xfrm>
          <a:prstGeom prst="rect">
            <a:avLst/>
          </a:prstGeom>
          <a:noFill/>
        </p:spPr>
      </p:pic>
      <p:sp>
        <p:nvSpPr>
          <p:cNvPr id="1019910" name="Rectangle 6"/>
          <p:cNvSpPr>
            <a:spLocks noChangeArrowheads="1"/>
          </p:cNvSpPr>
          <p:nvPr/>
        </p:nvSpPr>
        <p:spPr bwMode="auto">
          <a:xfrm>
            <a:off x="1525600" y="260648"/>
            <a:ext cx="6068987" cy="547787"/>
          </a:xfrm>
          <a:prstGeom prst="rect">
            <a:avLst/>
          </a:prstGeom>
          <a:noFill/>
          <a:ln w="9525" algn="ctr">
            <a:noFill/>
            <a:miter lim="800000"/>
            <a:headEnd/>
            <a:tailEnd/>
          </a:ln>
          <a:effectLst/>
        </p:spPr>
        <p:txBody>
          <a:bodyPr anchor="ctr"/>
          <a:lstStyle/>
          <a:p>
            <a:pPr>
              <a:buFontTx/>
              <a:buNone/>
            </a:pPr>
            <a:r>
              <a:rPr lang="fr-FR" sz="2400" b="1" dirty="0"/>
              <a:t>Deaths </a:t>
            </a:r>
            <a:r>
              <a:rPr lang="fr-FR" sz="2400" b="1" dirty="0" err="1"/>
              <a:t>attributed</a:t>
            </a:r>
            <a:r>
              <a:rPr lang="fr-FR" sz="2400" b="1" dirty="0"/>
              <a:t> to 19 </a:t>
            </a:r>
            <a:r>
              <a:rPr lang="fr-FR" sz="2400" b="1" dirty="0" err="1"/>
              <a:t>leading</a:t>
            </a:r>
            <a:r>
              <a:rPr lang="fr-FR" sz="2400" b="1" dirty="0"/>
              <a:t> </a:t>
            </a:r>
            <a:r>
              <a:rPr lang="fr-FR" sz="2400" b="1" dirty="0" err="1"/>
              <a:t>factors</a:t>
            </a:r>
            <a:r>
              <a:rPr lang="fr-FR" sz="2400" b="1" dirty="0"/>
              <a:t>,</a:t>
            </a:r>
            <a:br>
              <a:rPr lang="fr-FR" sz="2400" b="1" dirty="0"/>
            </a:br>
            <a:r>
              <a:rPr lang="fr-FR" sz="2400" b="1" dirty="0"/>
              <a:t>by country </a:t>
            </a:r>
            <a:r>
              <a:rPr lang="fr-FR" sz="2400" b="1" dirty="0" err="1"/>
              <a:t>income</a:t>
            </a:r>
            <a:r>
              <a:rPr lang="fr-FR" sz="2400" b="1" dirty="0"/>
              <a:t> </a:t>
            </a:r>
            <a:r>
              <a:rPr lang="fr-FR" sz="2400" b="1" dirty="0" err="1"/>
              <a:t>level</a:t>
            </a:r>
            <a:r>
              <a:rPr lang="fr-FR" sz="2400" b="1" dirty="0"/>
              <a:t>, 2004</a:t>
            </a:r>
            <a:endParaRPr lang="en-US" sz="2400" b="1" dirty="0"/>
          </a:p>
        </p:txBody>
      </p:sp>
      <p:sp>
        <p:nvSpPr>
          <p:cNvPr id="4" name="Rectangle 3"/>
          <p:cNvSpPr/>
          <p:nvPr/>
        </p:nvSpPr>
        <p:spPr>
          <a:xfrm>
            <a:off x="683568" y="6440966"/>
            <a:ext cx="8064896" cy="307777"/>
          </a:xfrm>
          <a:prstGeom prst="rect">
            <a:avLst/>
          </a:prstGeom>
        </p:spPr>
        <p:txBody>
          <a:bodyPr wrap="square">
            <a:spAutoFit/>
          </a:bodyPr>
          <a:lstStyle/>
          <a:p>
            <a:r>
              <a:rPr lang="en-US" altLang="ja-JP" sz="1400" b="1" dirty="0" smtClean="0">
                <a:ea typeface="MS PGothic" pitchFamily="34" charset="-128"/>
              </a:rPr>
              <a:t>Ref: This slide is by WHO Health Statistics and Informatics Department – Global Health Risks</a:t>
            </a:r>
            <a:endParaRPr lang="en-AU" sz="1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03" name="Rectangle 3"/>
          <p:cNvSpPr>
            <a:spLocks noChangeArrowheads="1"/>
          </p:cNvSpPr>
          <p:nvPr/>
        </p:nvSpPr>
        <p:spPr bwMode="auto">
          <a:xfrm>
            <a:off x="1547664" y="250572"/>
            <a:ext cx="4916859" cy="914400"/>
          </a:xfrm>
          <a:prstGeom prst="rect">
            <a:avLst/>
          </a:prstGeom>
          <a:noFill/>
          <a:ln w="9525" algn="ctr">
            <a:noFill/>
            <a:miter lim="800000"/>
            <a:headEnd/>
            <a:tailEnd/>
          </a:ln>
          <a:effectLst/>
        </p:spPr>
        <p:txBody>
          <a:bodyPr anchor="ctr"/>
          <a:lstStyle/>
          <a:p>
            <a:pPr>
              <a:buFontTx/>
              <a:buNone/>
            </a:pPr>
            <a:r>
              <a:rPr lang="fr-FR" sz="2400" b="1" dirty="0" err="1"/>
              <a:t>Percentage</a:t>
            </a:r>
            <a:r>
              <a:rPr lang="fr-FR" sz="2400" b="1" dirty="0"/>
              <a:t> of </a:t>
            </a:r>
            <a:r>
              <a:rPr lang="fr-FR" sz="2400" b="1" dirty="0" err="1" smtClean="0"/>
              <a:t>DALYs</a:t>
            </a:r>
            <a:r>
              <a:rPr lang="fr-FR" sz="2400" b="1" dirty="0" smtClean="0"/>
              <a:t> </a:t>
            </a:r>
            <a:r>
              <a:rPr lang="fr-FR" sz="2400" b="1" dirty="0" err="1" smtClean="0"/>
              <a:t>attributed</a:t>
            </a:r>
            <a:r>
              <a:rPr lang="fr-FR" sz="2400" b="1" dirty="0" smtClean="0"/>
              <a:t> </a:t>
            </a:r>
            <a:r>
              <a:rPr lang="fr-FR" sz="2400" b="1" dirty="0"/>
              <a:t>to 19 </a:t>
            </a:r>
            <a:r>
              <a:rPr lang="fr-FR" sz="2400" b="1" dirty="0" err="1"/>
              <a:t>leading</a:t>
            </a:r>
            <a:r>
              <a:rPr lang="fr-FR" sz="2400" b="1" dirty="0"/>
              <a:t> </a:t>
            </a:r>
            <a:r>
              <a:rPr lang="fr-FR" sz="2400" b="1" dirty="0" err="1"/>
              <a:t>risk</a:t>
            </a:r>
            <a:r>
              <a:rPr lang="fr-FR" sz="2400" b="1" dirty="0"/>
              <a:t> </a:t>
            </a:r>
            <a:r>
              <a:rPr lang="fr-FR" sz="2400" b="1" dirty="0" err="1" smtClean="0"/>
              <a:t>factors</a:t>
            </a:r>
            <a:r>
              <a:rPr lang="fr-FR" sz="2400" b="1" dirty="0" smtClean="0"/>
              <a:t>, </a:t>
            </a:r>
            <a:r>
              <a:rPr lang="fr-FR" sz="2400" b="1" dirty="0"/>
              <a:t>2004</a:t>
            </a:r>
            <a:endParaRPr lang="en-US" sz="2400" b="1" dirty="0"/>
          </a:p>
        </p:txBody>
      </p:sp>
      <p:pic>
        <p:nvPicPr>
          <p:cNvPr id="1024006" name="Picture 6" descr="Fig7"/>
          <p:cNvPicPr>
            <a:picLocks noChangeAspect="1" noChangeArrowheads="1"/>
          </p:cNvPicPr>
          <p:nvPr/>
        </p:nvPicPr>
        <p:blipFill>
          <a:blip r:embed="rId3" cstate="print"/>
          <a:srcRect/>
          <a:stretch>
            <a:fillRect/>
          </a:stretch>
        </p:blipFill>
        <p:spPr bwMode="auto">
          <a:xfrm>
            <a:off x="1115616" y="1628800"/>
            <a:ext cx="6811962" cy="4653880"/>
          </a:xfrm>
          <a:prstGeom prst="rect">
            <a:avLst/>
          </a:prstGeom>
          <a:noFill/>
        </p:spPr>
      </p:pic>
      <p:sp>
        <p:nvSpPr>
          <p:cNvPr id="4" name="Rectangle 3"/>
          <p:cNvSpPr/>
          <p:nvPr/>
        </p:nvSpPr>
        <p:spPr>
          <a:xfrm>
            <a:off x="748884" y="6295936"/>
            <a:ext cx="8064896" cy="307777"/>
          </a:xfrm>
          <a:prstGeom prst="rect">
            <a:avLst/>
          </a:prstGeom>
        </p:spPr>
        <p:txBody>
          <a:bodyPr wrap="square">
            <a:spAutoFit/>
          </a:bodyPr>
          <a:lstStyle/>
          <a:p>
            <a:r>
              <a:rPr lang="en-US" altLang="ja-JP" sz="1400" b="1" dirty="0" smtClean="0">
                <a:ea typeface="MS PGothic" pitchFamily="34" charset="-128"/>
              </a:rPr>
              <a:t>Ref: This slide is by WHO Health Statistics and Informatics Department – Global Health Risks</a:t>
            </a:r>
            <a:endParaRPr lang="en-AU" sz="1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9250" name="Rectangle 2"/>
          <p:cNvSpPr>
            <a:spLocks noGrp="1" noChangeArrowheads="1"/>
          </p:cNvSpPr>
          <p:nvPr>
            <p:ph type="title"/>
          </p:nvPr>
        </p:nvSpPr>
        <p:spPr>
          <a:xfrm>
            <a:off x="1069454" y="188640"/>
            <a:ext cx="7018478" cy="914400"/>
          </a:xfrm>
          <a:noFill/>
          <a:ln/>
        </p:spPr>
        <p:txBody>
          <a:bodyPr>
            <a:normAutofit fontScale="90000"/>
          </a:bodyPr>
          <a:lstStyle/>
          <a:p>
            <a:pPr algn="ctr"/>
            <a:r>
              <a:rPr lang="fr-FR" sz="2400" b="1" dirty="0">
                <a:solidFill>
                  <a:schemeClr val="tx1"/>
                </a:solidFill>
              </a:rPr>
              <a:t>Major causes of </a:t>
            </a:r>
            <a:r>
              <a:rPr lang="fr-FR" sz="2400" b="1" dirty="0" err="1" smtClean="0">
                <a:solidFill>
                  <a:schemeClr val="tx1"/>
                </a:solidFill>
              </a:rPr>
              <a:t>deaths</a:t>
            </a:r>
            <a:r>
              <a:rPr lang="fr-FR" sz="2400" b="1" dirty="0" smtClean="0">
                <a:solidFill>
                  <a:schemeClr val="tx1"/>
                </a:solidFill>
              </a:rPr>
              <a:t> </a:t>
            </a:r>
            <a:r>
              <a:rPr lang="fr-FR" sz="2400" b="1" dirty="0">
                <a:solidFill>
                  <a:schemeClr val="tx1"/>
                </a:solidFill>
              </a:rPr>
              <a:t>in </a:t>
            </a:r>
            <a:r>
              <a:rPr lang="fr-FR" sz="2400" b="1" dirty="0" err="1">
                <a:solidFill>
                  <a:schemeClr val="tx1"/>
                </a:solidFill>
              </a:rPr>
              <a:t>children</a:t>
            </a:r>
            <a:r>
              <a:rPr lang="fr-FR" sz="2400" b="1" dirty="0">
                <a:solidFill>
                  <a:schemeClr val="tx1"/>
                </a:solidFill>
              </a:rPr>
              <a:t> </a:t>
            </a:r>
            <a:r>
              <a:rPr lang="fr-FR" sz="2400" b="1" dirty="0" err="1">
                <a:solidFill>
                  <a:schemeClr val="tx1"/>
                </a:solidFill>
              </a:rPr>
              <a:t>under</a:t>
            </a:r>
            <a:r>
              <a:rPr lang="fr-FR" sz="2400" b="1" dirty="0">
                <a:solidFill>
                  <a:schemeClr val="tx1"/>
                </a:solidFill>
              </a:rPr>
              <a:t> 5 </a:t>
            </a:r>
            <a:r>
              <a:rPr lang="fr-FR" sz="2400" b="1" dirty="0" err="1">
                <a:solidFill>
                  <a:schemeClr val="tx1"/>
                </a:solidFill>
              </a:rPr>
              <a:t>with</a:t>
            </a:r>
            <a:r>
              <a:rPr lang="fr-FR" sz="2400" b="1" dirty="0">
                <a:solidFill>
                  <a:schemeClr val="tx1"/>
                </a:solidFill>
              </a:rPr>
              <a:t> </a:t>
            </a:r>
            <a:r>
              <a:rPr lang="fr-FR" sz="2400" b="1" dirty="0" err="1">
                <a:solidFill>
                  <a:schemeClr val="tx1"/>
                </a:solidFill>
              </a:rPr>
              <a:t>disease-specific</a:t>
            </a:r>
            <a:r>
              <a:rPr lang="fr-FR" sz="2400" b="1" dirty="0">
                <a:solidFill>
                  <a:schemeClr val="tx1"/>
                </a:solidFill>
              </a:rPr>
              <a:t> contribution of </a:t>
            </a:r>
            <a:r>
              <a:rPr lang="fr-FR" sz="2400" b="1" dirty="0" err="1">
                <a:solidFill>
                  <a:schemeClr val="tx1"/>
                </a:solidFill>
              </a:rPr>
              <a:t>undernutrition</a:t>
            </a:r>
            <a:r>
              <a:rPr lang="fr-FR" sz="2400" b="1" dirty="0">
                <a:solidFill>
                  <a:schemeClr val="tx1"/>
                </a:solidFill>
              </a:rPr>
              <a:t>, </a:t>
            </a:r>
            <a:r>
              <a:rPr lang="en-GB" sz="2400" b="1" dirty="0">
                <a:solidFill>
                  <a:schemeClr val="tx1"/>
                </a:solidFill>
              </a:rPr>
              <a:t>2004</a:t>
            </a:r>
            <a:endParaRPr lang="en-US" sz="2400" b="1" dirty="0">
              <a:solidFill>
                <a:schemeClr val="tx1"/>
              </a:solidFill>
            </a:endParaRPr>
          </a:p>
        </p:txBody>
      </p:sp>
      <p:pic>
        <p:nvPicPr>
          <p:cNvPr id="949254" name="Picture 6" descr="Fig8"/>
          <p:cNvPicPr>
            <a:picLocks noChangeAspect="1" noChangeArrowheads="1"/>
          </p:cNvPicPr>
          <p:nvPr/>
        </p:nvPicPr>
        <p:blipFill>
          <a:blip r:embed="rId3" cstate="print"/>
          <a:srcRect/>
          <a:stretch>
            <a:fillRect/>
          </a:stretch>
        </p:blipFill>
        <p:spPr bwMode="auto">
          <a:xfrm>
            <a:off x="2017713" y="1577975"/>
            <a:ext cx="5108575" cy="4267200"/>
          </a:xfrm>
          <a:prstGeom prst="rect">
            <a:avLst/>
          </a:prstGeom>
          <a:noFill/>
        </p:spPr>
      </p:pic>
      <p:sp>
        <p:nvSpPr>
          <p:cNvPr id="4" name="Rectangle 3"/>
          <p:cNvSpPr/>
          <p:nvPr/>
        </p:nvSpPr>
        <p:spPr>
          <a:xfrm>
            <a:off x="683568" y="6165304"/>
            <a:ext cx="8064896" cy="307777"/>
          </a:xfrm>
          <a:prstGeom prst="rect">
            <a:avLst/>
          </a:prstGeom>
        </p:spPr>
        <p:txBody>
          <a:bodyPr wrap="square">
            <a:spAutoFit/>
          </a:bodyPr>
          <a:lstStyle/>
          <a:p>
            <a:r>
              <a:rPr lang="en-US" altLang="ja-JP" sz="1400" b="1" dirty="0" smtClean="0">
                <a:ea typeface="MS PGothic" pitchFamily="34" charset="-128"/>
              </a:rPr>
              <a:t>Ref: This slide is by WHO Health Statistics and Informatics Department – Global Health Risks</a:t>
            </a:r>
            <a:endParaRPr lang="en-AU" sz="1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76672"/>
            <a:ext cx="7772400" cy="554509"/>
          </a:xfrm>
        </p:spPr>
        <p:txBody>
          <a:bodyPr>
            <a:normAutofit fontScale="90000"/>
          </a:bodyPr>
          <a:lstStyle/>
          <a:p>
            <a:r>
              <a:rPr lang="en-AU" sz="3200" b="1" i="0" dirty="0" smtClean="0"/>
              <a:t>Global situation with regard to MDGs</a:t>
            </a:r>
            <a:endParaRPr lang="en-AU" sz="3200" b="1" i="0" dirty="0"/>
          </a:p>
        </p:txBody>
      </p:sp>
      <p:sp>
        <p:nvSpPr>
          <p:cNvPr id="4" name="Slide Number Placeholder 3"/>
          <p:cNvSpPr>
            <a:spLocks noGrp="1"/>
          </p:cNvSpPr>
          <p:nvPr>
            <p:ph type="sldNum" sz="quarter" idx="12"/>
          </p:nvPr>
        </p:nvSpPr>
        <p:spPr/>
        <p:txBody>
          <a:bodyPr>
            <a:normAutofit fontScale="85000" lnSpcReduction="20000"/>
          </a:bodyPr>
          <a:lstStyle/>
          <a:p>
            <a:pPr>
              <a:defRPr/>
            </a:pPr>
            <a:fld id="{1B0696EA-41BF-450A-8BE7-B6A7D09F06DB}" type="slidenum">
              <a:rPr lang="en-US" smtClean="0"/>
              <a:pPr>
                <a:defRPr/>
              </a:pPr>
              <a:t>23</a:t>
            </a:fld>
            <a:endParaRPr lang="en-US"/>
          </a:p>
        </p:txBody>
      </p:sp>
      <p:sp>
        <p:nvSpPr>
          <p:cNvPr id="3" name="Content Placeholder 2"/>
          <p:cNvSpPr>
            <a:spLocks noGrp="1"/>
          </p:cNvSpPr>
          <p:nvPr>
            <p:ph sz="quarter" idx="1"/>
          </p:nvPr>
        </p:nvSpPr>
        <p:spPr>
          <a:xfrm>
            <a:off x="278366" y="1844824"/>
            <a:ext cx="8758129" cy="4392488"/>
          </a:xfrm>
        </p:spPr>
        <p:txBody>
          <a:bodyPr>
            <a:normAutofit/>
          </a:bodyPr>
          <a:lstStyle/>
          <a:p>
            <a:r>
              <a:rPr lang="en-AU" sz="2000" dirty="0" smtClean="0"/>
              <a:t>Hunger &amp; Poverty: The proportion of underweight children in developing countries has declined from 28% to 17% between 1990 and 2011.</a:t>
            </a:r>
          </a:p>
          <a:p>
            <a:r>
              <a:rPr lang="en-AU" sz="2000" dirty="0" smtClean="0"/>
              <a:t>Child Mortality: &lt;5 Age, 6.9 million deaths in 2011, 12 million in 1990. 41% decline from 87 deaths per 1000 live births to 51.</a:t>
            </a:r>
          </a:p>
          <a:p>
            <a:r>
              <a:rPr lang="en-AU" sz="2000" dirty="0" smtClean="0"/>
              <a:t>Maternal Mortality: </a:t>
            </a:r>
            <a:r>
              <a:rPr lang="en-AU" sz="2000" dirty="0" smtClean="0"/>
              <a:t>543000 deaths in </a:t>
            </a:r>
            <a:r>
              <a:rPr lang="en-AU" sz="2000" dirty="0" smtClean="0"/>
              <a:t>1990 to </a:t>
            </a:r>
            <a:r>
              <a:rPr lang="en-AU" sz="2000" dirty="0" smtClean="0"/>
              <a:t>287000 </a:t>
            </a:r>
            <a:r>
              <a:rPr lang="en-AU" sz="2000" dirty="0" smtClean="0"/>
              <a:t>in </a:t>
            </a:r>
            <a:r>
              <a:rPr lang="en-AU" sz="2000" dirty="0" smtClean="0"/>
              <a:t>2010. </a:t>
            </a:r>
            <a:r>
              <a:rPr lang="en-AU" sz="2000" dirty="0" smtClean="0"/>
              <a:t>Larger majority in poor developing countries</a:t>
            </a:r>
            <a:endParaRPr lang="en-AU" sz="2000" dirty="0" smtClean="0"/>
          </a:p>
          <a:p>
            <a:r>
              <a:rPr lang="en-AU" sz="2000" dirty="0" smtClean="0"/>
              <a:t>HIV/AIDS</a:t>
            </a:r>
            <a:r>
              <a:rPr lang="en-AU" sz="2000" dirty="0" smtClean="0"/>
              <a:t>: 3.1 </a:t>
            </a:r>
            <a:r>
              <a:rPr lang="en-AU" sz="2000" dirty="0" smtClean="0"/>
              <a:t>million </a:t>
            </a:r>
            <a:r>
              <a:rPr lang="en-AU" sz="2000" dirty="0" smtClean="0"/>
              <a:t>new infections 2001, 2.5 </a:t>
            </a:r>
            <a:r>
              <a:rPr lang="en-AU" sz="2000" dirty="0" smtClean="0"/>
              <a:t>Million in </a:t>
            </a:r>
            <a:r>
              <a:rPr lang="en-AU" sz="2000" dirty="0" smtClean="0"/>
              <a:t>2011. Number of </a:t>
            </a:r>
            <a:r>
              <a:rPr lang="en-AU" sz="2000" dirty="0" smtClean="0"/>
              <a:t>People Living With HIV </a:t>
            </a:r>
            <a:r>
              <a:rPr lang="en-AU" sz="2000" dirty="0" smtClean="0"/>
              <a:t>increased to 34 million</a:t>
            </a:r>
          </a:p>
          <a:p>
            <a:r>
              <a:rPr lang="en-AU" sz="2000" dirty="0" smtClean="0"/>
              <a:t>Malaria: </a:t>
            </a:r>
            <a:r>
              <a:rPr lang="en-AU" sz="2000" dirty="0" smtClean="0"/>
              <a:t>in 2010 </a:t>
            </a:r>
            <a:r>
              <a:rPr lang="en-AU" sz="2000" dirty="0" smtClean="0"/>
              <a:t>216 </a:t>
            </a:r>
            <a:r>
              <a:rPr lang="en-AU" sz="2000" dirty="0" smtClean="0"/>
              <a:t>Million </a:t>
            </a:r>
            <a:r>
              <a:rPr lang="en-AU" sz="2000" dirty="0" smtClean="0"/>
              <a:t>cases, </a:t>
            </a:r>
            <a:r>
              <a:rPr lang="en-AU" sz="2000" dirty="0" smtClean="0"/>
              <a:t>655000 </a:t>
            </a:r>
            <a:r>
              <a:rPr lang="en-AU" sz="2000" dirty="0" smtClean="0"/>
              <a:t>deaths, &gt;80% of children&lt;5</a:t>
            </a:r>
          </a:p>
          <a:p>
            <a:r>
              <a:rPr lang="en-AU" sz="2000" dirty="0" smtClean="0"/>
              <a:t>TB: 8.7 </a:t>
            </a:r>
            <a:r>
              <a:rPr lang="en-AU" sz="2000" dirty="0" smtClean="0"/>
              <a:t>Million </a:t>
            </a:r>
            <a:r>
              <a:rPr lang="en-AU" sz="2000" dirty="0" smtClean="0"/>
              <a:t>new cases </a:t>
            </a:r>
            <a:r>
              <a:rPr lang="en-AU" sz="2000" dirty="0" smtClean="0"/>
              <a:t>in 2011</a:t>
            </a:r>
            <a:r>
              <a:rPr lang="en-AU" sz="2000" dirty="0" smtClean="0"/>
              <a:t>, Mortality declined by 40% in two decades</a:t>
            </a:r>
          </a:p>
          <a:p>
            <a:pPr lvl="2">
              <a:buNone/>
            </a:pPr>
            <a:r>
              <a:rPr lang="en-AU" sz="1000" dirty="0" smtClean="0"/>
              <a:t>Ref: WHO Millennium Development Goals</a:t>
            </a:r>
          </a:p>
          <a:p>
            <a:pPr lvl="2">
              <a:buNone/>
            </a:pPr>
            <a:r>
              <a:rPr lang="en-AU" sz="1000" dirty="0" smtClean="0"/>
              <a:t>http://</a:t>
            </a:r>
            <a:r>
              <a:rPr lang="en-AU" sz="1000" dirty="0" smtClean="0"/>
              <a:t>www.who.int/mediacentre/factsheets/fs290/en/index.html</a:t>
            </a:r>
            <a:endParaRPr lang="en-AU"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33400" y="332656"/>
            <a:ext cx="8591550" cy="692696"/>
          </a:xfrm>
        </p:spPr>
        <p:txBody>
          <a:bodyPr/>
          <a:lstStyle/>
          <a:p>
            <a:pPr eaLnBrk="1" hangingPunct="1"/>
            <a:r>
              <a:rPr lang="en-US" sz="3600" b="1" dirty="0" smtClean="0">
                <a:latin typeface="Arial Rounded MT Bold" pitchFamily="34" charset="0"/>
              </a:rPr>
              <a:t>Concepts</a:t>
            </a:r>
            <a:endParaRPr lang="en-US" sz="3600" b="1" dirty="0" smtClean="0">
              <a:latin typeface="Arial Rounded MT Bold" pitchFamily="34" charset="0"/>
            </a:endParaRPr>
          </a:p>
        </p:txBody>
      </p:sp>
      <p:sp>
        <p:nvSpPr>
          <p:cNvPr id="102403" name="Rectangle 3"/>
          <p:cNvSpPr>
            <a:spLocks noGrp="1" noChangeArrowheads="1"/>
          </p:cNvSpPr>
          <p:nvPr>
            <p:ph type="body" idx="1"/>
          </p:nvPr>
        </p:nvSpPr>
        <p:spPr>
          <a:xfrm>
            <a:off x="762000" y="2057400"/>
            <a:ext cx="7772400" cy="3531840"/>
          </a:xfrm>
        </p:spPr>
        <p:txBody>
          <a:bodyPr>
            <a:normAutofit/>
          </a:bodyPr>
          <a:lstStyle/>
          <a:p>
            <a:pPr algn="just" eaLnBrk="1" hangingPunct="1"/>
            <a:r>
              <a:rPr lang="en-US" sz="3200" dirty="0" smtClean="0">
                <a:latin typeface="Arial Rounded MT Bold" pitchFamily="34" charset="0"/>
                <a:cs typeface="Times New Roman" panose="02020603050405020304" pitchFamily="18" charset="0"/>
              </a:rPr>
              <a:t>Definitions  </a:t>
            </a:r>
          </a:p>
          <a:p>
            <a:pPr lvl="1" algn="just"/>
            <a:r>
              <a:rPr lang="en-US" dirty="0" smtClean="0">
                <a:latin typeface="Arial Rounded MT Bold" pitchFamily="34" charset="0"/>
                <a:cs typeface="Times New Roman" panose="02020603050405020304" pitchFamily="18" charset="0"/>
              </a:rPr>
              <a:t>International Health, Global Health</a:t>
            </a:r>
            <a:endParaRPr lang="en-US" dirty="0" smtClean="0">
              <a:latin typeface="Arial Rounded MT Bold" pitchFamily="34" charset="0"/>
              <a:cs typeface="Times New Roman" panose="02020603050405020304" pitchFamily="18" charset="0"/>
            </a:endParaRPr>
          </a:p>
          <a:p>
            <a:pPr algn="just" eaLnBrk="1" hangingPunct="1"/>
            <a:r>
              <a:rPr lang="en-US" sz="3200" dirty="0" smtClean="0">
                <a:latin typeface="Arial Rounded MT Bold" pitchFamily="34" charset="0"/>
                <a:cs typeface="Times New Roman" panose="02020603050405020304" pitchFamily="18" charset="0"/>
              </a:rPr>
              <a:t>Scope</a:t>
            </a:r>
          </a:p>
          <a:p>
            <a:pPr algn="just" eaLnBrk="1" hangingPunct="1"/>
            <a:r>
              <a:rPr lang="en-US" sz="3200" dirty="0" smtClean="0">
                <a:latin typeface="Arial Rounded MT Bold" pitchFamily="34" charset="0"/>
                <a:cs typeface="Times New Roman" panose="02020603050405020304" pitchFamily="18" charset="0"/>
              </a:rPr>
              <a:t>Current global problems</a:t>
            </a:r>
          </a:p>
          <a:p>
            <a:pPr algn="just" eaLnBrk="1" hangingPunct="1"/>
            <a:r>
              <a:rPr lang="en-US" sz="3200" dirty="0" smtClean="0">
                <a:latin typeface="Arial Rounded MT Bold" pitchFamily="34" charset="0"/>
                <a:cs typeface="Times New Roman" panose="02020603050405020304" pitchFamily="18" charset="0"/>
              </a:rPr>
              <a:t>Future challenges</a:t>
            </a:r>
            <a:endParaRPr lang="en-US" sz="3200" dirty="0" smtClean="0">
              <a:latin typeface="Arial Rounded MT Bold" pitchFamily="34" charset="0"/>
            </a:endParaRPr>
          </a:p>
        </p:txBody>
      </p:sp>
      <p:sp>
        <p:nvSpPr>
          <p:cNvPr id="717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10000"/>
          </a:bodyPr>
          <a:lstStyle>
            <a:lvl1pPr>
              <a:spcBef>
                <a:spcPct val="20000"/>
              </a:spcBef>
              <a:buFont typeface="Arial" panose="020B0604020202020204" pitchFamily="34" charset="0"/>
              <a:buChar char="•"/>
              <a:defRPr sz="20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0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bg1"/>
                </a:solidFill>
                <a:latin typeface="Calibri" panose="020F0502020204030204" pitchFamily="34" charset="0"/>
              </a:defRPr>
            </a:lvl9pPr>
          </a:lstStyle>
          <a:p>
            <a:pPr>
              <a:spcBef>
                <a:spcPct val="0"/>
              </a:spcBef>
              <a:buFontTx/>
              <a:buNone/>
            </a:pPr>
            <a:fld id="{E86435A6-ADDC-4026-9672-4E15B14E82FD}" type="slidenum">
              <a:rPr lang="ar-SA" sz="1200">
                <a:solidFill>
                  <a:srgbClr val="FFFFFF"/>
                </a:solidFill>
              </a:rPr>
              <a:pPr>
                <a:spcBef>
                  <a:spcPct val="0"/>
                </a:spcBef>
                <a:buFontTx/>
                <a:buNone/>
              </a:pPr>
              <a:t>3</a:t>
            </a:fld>
            <a:endParaRPr lang="en-US" sz="1200">
              <a:solidFill>
                <a:srgbClr val="FFFFFF"/>
              </a:solidFill>
            </a:endParaRPr>
          </a:p>
        </p:txBody>
      </p:sp>
    </p:spTree>
    <p:extLst>
      <p:ext uri="{BB962C8B-B14F-4D97-AF65-F5344CB8AC3E}">
        <p14:creationId xmlns:p14="http://schemas.microsoft.com/office/powerpoint/2010/main" val="41036152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Effect transition="in" filter="wipe(left)">
                                      <p:cBhvr>
                                        <p:cTn id="7" dur="500"/>
                                        <p:tgtEl>
                                          <p:spTgt spid="10240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02403">
                                            <p:txEl>
                                              <p:pRg st="1" end="1"/>
                                            </p:txEl>
                                          </p:spTgt>
                                        </p:tgtEl>
                                        <p:attrNameLst>
                                          <p:attrName>style.visibility</p:attrName>
                                        </p:attrNameLst>
                                      </p:cBhvr>
                                      <p:to>
                                        <p:strVal val="visible"/>
                                      </p:to>
                                    </p:set>
                                    <p:animEffect transition="in" filter="wipe(left)">
                                      <p:cBhvr>
                                        <p:cTn id="10" dur="500"/>
                                        <p:tgtEl>
                                          <p:spTgt spid="10240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02403">
                                            <p:txEl>
                                              <p:pRg st="2" end="2"/>
                                            </p:txEl>
                                          </p:spTgt>
                                        </p:tgtEl>
                                        <p:attrNameLst>
                                          <p:attrName>style.visibility</p:attrName>
                                        </p:attrNameLst>
                                      </p:cBhvr>
                                      <p:to>
                                        <p:strVal val="visible"/>
                                      </p:to>
                                    </p:set>
                                    <p:animEffect transition="in" filter="wipe(left)">
                                      <p:cBhvr>
                                        <p:cTn id="15" dur="500"/>
                                        <p:tgtEl>
                                          <p:spTgt spid="102403">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02403">
                                            <p:txEl>
                                              <p:pRg st="3" end="3"/>
                                            </p:txEl>
                                          </p:spTgt>
                                        </p:tgtEl>
                                        <p:attrNameLst>
                                          <p:attrName>style.visibility</p:attrName>
                                        </p:attrNameLst>
                                      </p:cBhvr>
                                      <p:to>
                                        <p:strVal val="visible"/>
                                      </p:to>
                                    </p:set>
                                    <p:animEffect transition="in" filter="wipe(left)">
                                      <p:cBhvr>
                                        <p:cTn id="20" dur="500"/>
                                        <p:tgtEl>
                                          <p:spTgt spid="102403">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02403">
                                            <p:txEl>
                                              <p:pRg st="4" end="4"/>
                                            </p:txEl>
                                          </p:spTgt>
                                        </p:tgtEl>
                                        <p:attrNameLst>
                                          <p:attrName>style.visibility</p:attrName>
                                        </p:attrNameLst>
                                      </p:cBhvr>
                                      <p:to>
                                        <p:strVal val="visible"/>
                                      </p:to>
                                    </p:set>
                                    <p:animEffect transition="in" filter="wipe(left)">
                                      <p:cBhvr>
                                        <p:cTn id="25" dur="500"/>
                                        <p:tgtEl>
                                          <p:spTgt spid="1024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11560" y="692696"/>
            <a:ext cx="3429000" cy="498475"/>
          </a:xfrm>
        </p:spPr>
        <p:txBody>
          <a:bodyPr>
            <a:normAutofit fontScale="90000"/>
          </a:bodyPr>
          <a:lstStyle/>
          <a:p>
            <a:pPr>
              <a:defRPr/>
            </a:pPr>
            <a:r>
              <a:rPr lang="en-AU" sz="2800" b="1" dirty="0" smtClean="0">
                <a:latin typeface="+mn-lt"/>
              </a:rPr>
              <a:t>Definitions</a:t>
            </a:r>
          </a:p>
        </p:txBody>
      </p:sp>
      <p:sp>
        <p:nvSpPr>
          <p:cNvPr id="4100" name="Slide Number Placeholder 3"/>
          <p:cNvSpPr>
            <a:spLocks noGrp="1"/>
          </p:cNvSpPr>
          <p:nvPr>
            <p:ph type="sldNum" sz="quarter" idx="12"/>
          </p:nvPr>
        </p:nvSpPr>
        <p:spPr>
          <a:noFill/>
        </p:spPr>
        <p:txBody>
          <a:bodyPr>
            <a:normAutofit fontScale="85000" lnSpcReduction="20000"/>
          </a:bodyPr>
          <a:lstStyle/>
          <a:p>
            <a:fld id="{42A2EBB5-B51E-4A3C-A20E-DA9D873ED720}" type="slidenum">
              <a:rPr lang="en-US" smtClean="0"/>
              <a:pPr/>
              <a:t>4</a:t>
            </a:fld>
            <a:endParaRPr lang="en-US" smtClean="0"/>
          </a:p>
        </p:txBody>
      </p:sp>
      <p:sp>
        <p:nvSpPr>
          <p:cNvPr id="3" name="Content Placeholder 2"/>
          <p:cNvSpPr>
            <a:spLocks noGrp="1"/>
          </p:cNvSpPr>
          <p:nvPr>
            <p:ph sz="quarter" idx="1"/>
          </p:nvPr>
        </p:nvSpPr>
        <p:spPr>
          <a:xfrm>
            <a:off x="611560" y="1556792"/>
            <a:ext cx="7947794" cy="4357688"/>
          </a:xfrm>
        </p:spPr>
        <p:txBody>
          <a:bodyPr rtlCol="0">
            <a:normAutofit fontScale="70000" lnSpcReduction="20000"/>
          </a:bodyPr>
          <a:lstStyle/>
          <a:p>
            <a:pPr fontAlgn="auto">
              <a:spcAft>
                <a:spcPts val="0"/>
              </a:spcAft>
              <a:buFont typeface="Arial" pitchFamily="34" charset="0"/>
              <a:buChar char="•"/>
              <a:defRPr/>
            </a:pPr>
            <a:r>
              <a:rPr lang="en-AU" b="1" dirty="0" smtClean="0">
                <a:latin typeface="Arial Narrow" pitchFamily="34" charset="0"/>
              </a:rPr>
              <a:t>Inter-national</a:t>
            </a:r>
            <a:r>
              <a:rPr lang="en-AU" dirty="0" smtClean="0">
                <a:latin typeface="Arial Narrow" pitchFamily="34" charset="0"/>
              </a:rPr>
              <a:t> </a:t>
            </a:r>
          </a:p>
          <a:p>
            <a:pPr lvl="1" fontAlgn="auto">
              <a:spcAft>
                <a:spcPts val="0"/>
              </a:spcAft>
              <a:buFont typeface="Arial" pitchFamily="34" charset="0"/>
              <a:buChar char="•"/>
              <a:defRPr/>
            </a:pPr>
            <a:r>
              <a:rPr lang="en-AU" dirty="0" smtClean="0">
                <a:latin typeface="Arial Narrow" pitchFamily="34" charset="0"/>
              </a:rPr>
              <a:t>provision of care from one to the other nation, </a:t>
            </a:r>
            <a:r>
              <a:rPr lang="en-AU" dirty="0" smtClean="0">
                <a:latin typeface="Arial Narrow" pitchFamily="34" charset="0"/>
              </a:rPr>
              <a:t>collective measures </a:t>
            </a:r>
            <a:r>
              <a:rPr lang="en-AU" dirty="0" smtClean="0">
                <a:latin typeface="Arial Narrow" pitchFamily="34" charset="0"/>
              </a:rPr>
              <a:t>by neighbouring nations to control regional epidemics </a:t>
            </a:r>
          </a:p>
          <a:p>
            <a:pPr lvl="1" fontAlgn="auto">
              <a:spcAft>
                <a:spcPts val="0"/>
              </a:spcAft>
              <a:buFont typeface="Arial" pitchFamily="34" charset="0"/>
              <a:buChar char="•"/>
              <a:defRPr/>
            </a:pPr>
            <a:r>
              <a:rPr lang="en-AU" dirty="0" smtClean="0">
                <a:latin typeface="Arial Narrow" pitchFamily="34" charset="0"/>
              </a:rPr>
              <a:t>not necessarily at the government levels, and not necessarily at the whole country </a:t>
            </a:r>
            <a:r>
              <a:rPr lang="en-AU" dirty="0" smtClean="0">
                <a:latin typeface="Arial Narrow" pitchFamily="34" charset="0"/>
              </a:rPr>
              <a:t>level, as International Health actions could be initiated by NGOs as well</a:t>
            </a:r>
            <a:endParaRPr lang="en-AU" dirty="0" smtClean="0">
              <a:latin typeface="Arial Narrow" pitchFamily="34" charset="0"/>
            </a:endParaRPr>
          </a:p>
          <a:p>
            <a:pPr lvl="3" fontAlgn="auto">
              <a:spcAft>
                <a:spcPts val="0"/>
              </a:spcAft>
              <a:buFont typeface="Arial" pitchFamily="34" charset="0"/>
              <a:buChar char="•"/>
              <a:defRPr/>
            </a:pPr>
            <a:r>
              <a:rPr lang="en-AU" dirty="0" smtClean="0">
                <a:latin typeface="Arial Narrow" pitchFamily="34" charset="0"/>
              </a:rPr>
              <a:t>e.g. </a:t>
            </a:r>
            <a:r>
              <a:rPr lang="en-AU" dirty="0" smtClean="0">
                <a:latin typeface="Arial Narrow" pitchFamily="34" charset="0"/>
              </a:rPr>
              <a:t>Safe </a:t>
            </a:r>
            <a:r>
              <a:rPr lang="en-AU" dirty="0" smtClean="0">
                <a:latin typeface="Arial Narrow" pitchFamily="34" charset="0"/>
              </a:rPr>
              <a:t>Motherhood Project in East Timor, Health Management Capacity Development </a:t>
            </a:r>
            <a:r>
              <a:rPr lang="en-AU" dirty="0" smtClean="0">
                <a:latin typeface="Arial Narrow" pitchFamily="34" charset="0"/>
              </a:rPr>
              <a:t>Project in </a:t>
            </a:r>
            <a:r>
              <a:rPr lang="en-AU" dirty="0" smtClean="0">
                <a:latin typeface="Arial Narrow" pitchFamily="34" charset="0"/>
              </a:rPr>
              <a:t>East Kalimantan, Indonesia, </a:t>
            </a:r>
            <a:r>
              <a:rPr lang="en-AU" dirty="0" smtClean="0">
                <a:latin typeface="Arial Narrow" pitchFamily="34" charset="0"/>
              </a:rPr>
              <a:t>and Primary </a:t>
            </a:r>
            <a:r>
              <a:rPr lang="en-AU" dirty="0" smtClean="0">
                <a:latin typeface="Arial Narrow" pitchFamily="34" charset="0"/>
              </a:rPr>
              <a:t>Care Research with Shandong PR China </a:t>
            </a:r>
          </a:p>
          <a:p>
            <a:pPr fontAlgn="auto">
              <a:spcAft>
                <a:spcPts val="0"/>
              </a:spcAft>
              <a:buFont typeface="Arial" pitchFamily="34" charset="0"/>
              <a:buChar char="•"/>
              <a:defRPr/>
            </a:pPr>
            <a:r>
              <a:rPr lang="en-AU" b="1" dirty="0" smtClean="0">
                <a:latin typeface="Arial Narrow" pitchFamily="34" charset="0"/>
              </a:rPr>
              <a:t>Cross-national</a:t>
            </a:r>
          </a:p>
          <a:p>
            <a:pPr lvl="1" fontAlgn="auto">
              <a:spcAft>
                <a:spcPts val="0"/>
              </a:spcAft>
              <a:buFont typeface="Arial" pitchFamily="34" charset="0"/>
              <a:buChar char="•"/>
              <a:defRPr/>
            </a:pPr>
            <a:r>
              <a:rPr lang="en-AU" dirty="0" smtClean="0">
                <a:latin typeface="Arial Narrow" pitchFamily="34" charset="0"/>
              </a:rPr>
              <a:t>about public health issues affecting region or a group of nations, and measures about prevention, control, assistance</a:t>
            </a:r>
          </a:p>
          <a:p>
            <a:pPr lvl="3" fontAlgn="auto">
              <a:spcAft>
                <a:spcPts val="0"/>
              </a:spcAft>
              <a:buFont typeface="Arial" pitchFamily="34" charset="0"/>
              <a:buChar char="•"/>
              <a:defRPr/>
            </a:pPr>
            <a:r>
              <a:rPr lang="en-AU" dirty="0" smtClean="0">
                <a:latin typeface="Arial Narrow" pitchFamily="34" charset="0"/>
              </a:rPr>
              <a:t>e.g. bird flu epidemic control measures by regional countries</a:t>
            </a:r>
          </a:p>
          <a:p>
            <a:pPr fontAlgn="auto">
              <a:spcAft>
                <a:spcPts val="0"/>
              </a:spcAft>
              <a:buFont typeface="Arial" pitchFamily="34" charset="0"/>
              <a:buChar char="•"/>
              <a:defRPr/>
            </a:pPr>
            <a:r>
              <a:rPr lang="en-AU" b="1" dirty="0" smtClean="0">
                <a:latin typeface="Arial Narrow" pitchFamily="34" charset="0"/>
              </a:rPr>
              <a:t>Global</a:t>
            </a:r>
            <a:r>
              <a:rPr lang="en-AU" dirty="0" smtClean="0">
                <a:latin typeface="Arial Narrow" pitchFamily="34" charset="0"/>
              </a:rPr>
              <a:t> </a:t>
            </a:r>
          </a:p>
          <a:p>
            <a:pPr lvl="1" fontAlgn="auto">
              <a:spcAft>
                <a:spcPts val="0"/>
              </a:spcAft>
              <a:buFont typeface="Arial" pitchFamily="34" charset="0"/>
              <a:buChar char="•"/>
              <a:defRPr/>
            </a:pPr>
            <a:r>
              <a:rPr lang="en-AU" dirty="0" smtClean="0">
                <a:latin typeface="Arial Narrow" pitchFamily="34" charset="0"/>
              </a:rPr>
              <a:t>processes and factors influencing health across the world because of flow of people, goods and services across the world, global environmental and climatic conditions</a:t>
            </a:r>
          </a:p>
          <a:p>
            <a:pPr lvl="3" fontAlgn="auto">
              <a:spcAft>
                <a:spcPts val="0"/>
              </a:spcAft>
              <a:buFont typeface="Arial" pitchFamily="34" charset="0"/>
              <a:buChar char="•"/>
              <a:defRPr/>
            </a:pPr>
            <a:r>
              <a:rPr lang="en-AU" dirty="0" smtClean="0">
                <a:latin typeface="Arial Narrow" pitchFamily="34" charset="0"/>
              </a:rPr>
              <a:t>e.g. global pandemics of infectious diseases, influences of biomedical technology,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066800" y="188913"/>
            <a:ext cx="7620000" cy="1008062"/>
          </a:xfrm>
        </p:spPr>
        <p:txBody>
          <a:bodyPr>
            <a:normAutofit/>
          </a:bodyPr>
          <a:lstStyle/>
          <a:p>
            <a:pPr eaLnBrk="1" hangingPunct="1"/>
            <a:r>
              <a:rPr lang="en-GB" sz="3200" b="1" dirty="0" smtClean="0"/>
              <a:t>Global &amp; International Health</a:t>
            </a:r>
            <a:endParaRPr lang="es-ES" sz="3200" b="1" dirty="0" smtClean="0"/>
          </a:p>
        </p:txBody>
      </p:sp>
      <p:sp>
        <p:nvSpPr>
          <p:cNvPr id="9219" name="Rectangle 3"/>
          <p:cNvSpPr>
            <a:spLocks noGrp="1" noChangeArrowheads="1"/>
          </p:cNvSpPr>
          <p:nvPr>
            <p:ph type="body" idx="1"/>
          </p:nvPr>
        </p:nvSpPr>
        <p:spPr>
          <a:xfrm>
            <a:off x="533400" y="1516698"/>
            <a:ext cx="8646245" cy="4936638"/>
          </a:xfrm>
        </p:spPr>
        <p:txBody>
          <a:bodyPr>
            <a:noAutofit/>
          </a:bodyPr>
          <a:lstStyle/>
          <a:p>
            <a:pPr eaLnBrk="1" hangingPunct="1">
              <a:lnSpc>
                <a:spcPct val="90000"/>
              </a:lnSpc>
            </a:pPr>
            <a:r>
              <a:rPr lang="en-GB" sz="2000" dirty="0" smtClean="0">
                <a:latin typeface="Arial Narrow" panose="020B0606020202030204" pitchFamily="34" charset="0"/>
              </a:rPr>
              <a:t>Involvement of countries </a:t>
            </a:r>
            <a:r>
              <a:rPr lang="en-GB" sz="2000" dirty="0" smtClean="0">
                <a:latin typeface="Arial Narrow" panose="020B0606020202030204" pitchFamily="34" charset="0"/>
              </a:rPr>
              <a:t>– government and international </a:t>
            </a:r>
            <a:r>
              <a:rPr lang="en-GB" sz="2000" dirty="0" smtClean="0">
                <a:latin typeface="Arial Narrow" panose="020B0606020202030204" pitchFamily="34" charset="0"/>
              </a:rPr>
              <a:t>organizations</a:t>
            </a:r>
          </a:p>
          <a:p>
            <a:pPr eaLnBrk="1" hangingPunct="1">
              <a:lnSpc>
                <a:spcPct val="90000"/>
              </a:lnSpc>
            </a:pPr>
            <a:r>
              <a:rPr lang="en-GB" sz="2000" b="1" u="sng" dirty="0" smtClean="0">
                <a:latin typeface="Arial Narrow" panose="020B0606020202030204" pitchFamily="34" charset="0"/>
              </a:rPr>
              <a:t>International </a:t>
            </a:r>
            <a:r>
              <a:rPr lang="en-GB" sz="2000" b="1" u="sng" dirty="0" smtClean="0">
                <a:latin typeface="Arial Narrow" panose="020B0606020202030204" pitchFamily="34" charset="0"/>
              </a:rPr>
              <a:t>health</a:t>
            </a:r>
            <a:r>
              <a:rPr lang="en-GB" sz="2000" dirty="0" smtClean="0">
                <a:latin typeface="Arial Narrow" panose="020B0606020202030204" pitchFamily="34" charset="0"/>
              </a:rPr>
              <a:t> </a:t>
            </a:r>
            <a:r>
              <a:rPr lang="en-GB" sz="2000" dirty="0" smtClean="0">
                <a:latin typeface="Arial Narrow" panose="020B0606020202030204" pitchFamily="34" charset="0"/>
              </a:rPr>
              <a:t>–  is about </a:t>
            </a:r>
            <a:r>
              <a:rPr lang="en-GB" sz="2000" dirty="0" err="1" smtClean="0">
                <a:latin typeface="Arial Narrow" panose="020B0606020202030204" pitchFamily="34" charset="0"/>
              </a:rPr>
              <a:t>transboundary</a:t>
            </a:r>
            <a:r>
              <a:rPr lang="en-GB" sz="2000" dirty="0" smtClean="0">
                <a:latin typeface="Arial Narrow" panose="020B0606020202030204" pitchFamily="34" charset="0"/>
              </a:rPr>
              <a:t> </a:t>
            </a:r>
            <a:r>
              <a:rPr lang="en-GB" sz="2000" dirty="0" smtClean="0">
                <a:latin typeface="Arial Narrow" panose="020B0606020202030204" pitchFamily="34" charset="0"/>
              </a:rPr>
              <a:t>and </a:t>
            </a:r>
            <a:r>
              <a:rPr lang="en-GB" sz="2000" dirty="0" err="1" smtClean="0">
                <a:latin typeface="Arial Narrow" panose="020B0606020202030204" pitchFamily="34" charset="0"/>
              </a:rPr>
              <a:t>transdisciplinary</a:t>
            </a:r>
            <a:r>
              <a:rPr lang="en-GB" sz="2000" dirty="0" smtClean="0">
                <a:latin typeface="Arial Narrow" panose="020B0606020202030204" pitchFamily="34" charset="0"/>
              </a:rPr>
              <a:t> </a:t>
            </a:r>
            <a:r>
              <a:rPr lang="en-GB" sz="2000" dirty="0" smtClean="0">
                <a:latin typeface="Arial Narrow" panose="020B0606020202030204" pitchFamily="34" charset="0"/>
              </a:rPr>
              <a:t>factors that affect health. </a:t>
            </a:r>
            <a:r>
              <a:rPr lang="en-GB" sz="2000" b="1" dirty="0" smtClean="0">
                <a:latin typeface="Arial Narrow" panose="020B0606020202030204" pitchFamily="34" charset="0"/>
              </a:rPr>
              <a:t>International </a:t>
            </a:r>
            <a:r>
              <a:rPr lang="en-GB" sz="2000" dirty="0" smtClean="0">
                <a:latin typeface="Arial Narrow" panose="020B0606020202030204" pitchFamily="34" charset="0"/>
              </a:rPr>
              <a:t>defined in terms of ‘between/among two or more countries’ whereas </a:t>
            </a:r>
            <a:r>
              <a:rPr lang="en-GB" sz="2000" b="1" u="sng" dirty="0" smtClean="0">
                <a:latin typeface="Arial Narrow" panose="020B0606020202030204" pitchFamily="34" charset="0"/>
              </a:rPr>
              <a:t>global</a:t>
            </a:r>
            <a:r>
              <a:rPr lang="en-GB" sz="2000" dirty="0" smtClean="0">
                <a:latin typeface="Arial Narrow" panose="020B0606020202030204" pitchFamily="34" charset="0"/>
              </a:rPr>
              <a:t> health encompasses </a:t>
            </a:r>
            <a:r>
              <a:rPr lang="en-GB" sz="2000" dirty="0" smtClean="0">
                <a:latin typeface="Arial Narrow" panose="020B0606020202030204" pitchFamily="34" charset="0"/>
              </a:rPr>
              <a:t>the entire world. </a:t>
            </a:r>
            <a:endParaRPr lang="en-GB" sz="2000" dirty="0" smtClean="0">
              <a:latin typeface="Arial Narrow" panose="020B0606020202030204" pitchFamily="34" charset="0"/>
            </a:endParaRPr>
          </a:p>
          <a:p>
            <a:pPr>
              <a:lnSpc>
                <a:spcPct val="90000"/>
              </a:lnSpc>
            </a:pPr>
            <a:r>
              <a:rPr lang="en-GB" sz="2000" b="1" u="sng" dirty="0" smtClean="0">
                <a:latin typeface="Arial Narrow" panose="020B0606020202030204" pitchFamily="34" charset="0"/>
              </a:rPr>
              <a:t>Collective </a:t>
            </a:r>
            <a:r>
              <a:rPr lang="en-GB" sz="2000" b="1" u="sng" dirty="0">
                <a:latin typeface="Arial Narrow" panose="020B0606020202030204" pitchFamily="34" charset="0"/>
              </a:rPr>
              <a:t>Health</a:t>
            </a:r>
            <a:r>
              <a:rPr lang="en-GB" sz="2000" dirty="0">
                <a:latin typeface="Arial Narrow" panose="020B0606020202030204" pitchFamily="34" charset="0"/>
              </a:rPr>
              <a:t>: “A articulated set of technical, ideological, political and economic practices developed in the academic scope, health’s institutions, civil society organizations, institutes of investigation” Mario Estrada et </a:t>
            </a:r>
            <a:r>
              <a:rPr lang="en-GB" sz="2000" dirty="0" smtClean="0">
                <a:latin typeface="Arial Narrow" panose="020B0606020202030204" pitchFamily="34" charset="0"/>
              </a:rPr>
              <a:t>al</a:t>
            </a:r>
          </a:p>
          <a:p>
            <a:pPr>
              <a:lnSpc>
                <a:spcPct val="90000"/>
              </a:lnSpc>
            </a:pPr>
            <a:r>
              <a:rPr lang="en-GB" sz="2000" b="1" u="sng" dirty="0" smtClean="0">
                <a:latin typeface="Arial Narrow" panose="020B0606020202030204" pitchFamily="34" charset="0"/>
              </a:rPr>
              <a:t>Global </a:t>
            </a:r>
            <a:r>
              <a:rPr lang="en-GB" sz="2000" b="1" u="sng" dirty="0">
                <a:latin typeface="Arial Narrow" panose="020B0606020202030204" pitchFamily="34" charset="0"/>
              </a:rPr>
              <a:t>Public Health</a:t>
            </a:r>
            <a:r>
              <a:rPr lang="en-GB" sz="2000" dirty="0">
                <a:latin typeface="Arial Narrow" panose="020B0606020202030204" pitchFamily="34" charset="0"/>
              </a:rPr>
              <a:t>: It is about actions for management and control of global disease outbreaks and pandemics; requires International/global agreements and </a:t>
            </a:r>
            <a:r>
              <a:rPr lang="en-GB" sz="2000" dirty="0" smtClean="0">
                <a:latin typeface="Arial Narrow" panose="020B0606020202030204" pitchFamily="34" charset="0"/>
              </a:rPr>
              <a:t>cooperation</a:t>
            </a:r>
          </a:p>
          <a:p>
            <a:pPr>
              <a:lnSpc>
                <a:spcPct val="90000"/>
              </a:lnSpc>
            </a:pPr>
            <a:r>
              <a:rPr lang="en-GB" sz="2000" dirty="0" smtClean="0">
                <a:latin typeface="Arial Narrow" panose="020B0606020202030204" pitchFamily="34" charset="0"/>
              </a:rPr>
              <a:t>Global and International Health is also concerned about Mass Gatherings &amp; International Travel: </a:t>
            </a:r>
          </a:p>
          <a:p>
            <a:pPr lvl="1">
              <a:lnSpc>
                <a:spcPct val="90000"/>
              </a:lnSpc>
            </a:pPr>
            <a:r>
              <a:rPr lang="en-GB" sz="1700" dirty="0" smtClean="0">
                <a:latin typeface="Arial Narrow" panose="020B0606020202030204" pitchFamily="34" charset="0"/>
              </a:rPr>
              <a:t>MASS Gathering: people often arrive from many </a:t>
            </a:r>
            <a:r>
              <a:rPr lang="en-GB" sz="1700" dirty="0" err="1" smtClean="0">
                <a:latin typeface="Arial Narrow" panose="020B0606020202030204" pitchFamily="34" charset="0"/>
              </a:rPr>
              <a:t>countris</a:t>
            </a:r>
            <a:r>
              <a:rPr lang="en-GB" sz="1700" dirty="0">
                <a:latin typeface="Arial Narrow" panose="020B0606020202030204" pitchFamily="34" charset="0"/>
              </a:rPr>
              <a:t> </a:t>
            </a:r>
            <a:r>
              <a:rPr lang="en-GB" sz="1700" dirty="0" smtClean="0">
                <a:latin typeface="Arial Narrow" panose="020B0606020202030204" pitchFamily="34" charset="0"/>
              </a:rPr>
              <a:t>with different levels of health and health care and different morbidity patterns. </a:t>
            </a:r>
          </a:p>
          <a:p>
            <a:pPr lvl="1">
              <a:lnSpc>
                <a:spcPct val="90000"/>
              </a:lnSpc>
            </a:pPr>
            <a:r>
              <a:rPr lang="en-GB" sz="1700" dirty="0" smtClean="0">
                <a:latin typeface="Arial Narrow" panose="020B0606020202030204" pitchFamily="34" charset="0"/>
              </a:rPr>
              <a:t>International Travel is important because of its potential association with </a:t>
            </a:r>
            <a:r>
              <a:rPr lang="en-GB" sz="1700" dirty="0" err="1" smtClean="0">
                <a:latin typeface="Arial Narrow" panose="020B0606020202030204" pitchFamily="34" charset="0"/>
              </a:rPr>
              <a:t>introducint</a:t>
            </a:r>
            <a:r>
              <a:rPr lang="en-GB" sz="1700" dirty="0" smtClean="0">
                <a:latin typeface="Arial Narrow" panose="020B0606020202030204" pitchFamily="34" charset="0"/>
              </a:rPr>
              <a:t> of a disease from one region to the other, regional epidemics and pandemics </a:t>
            </a:r>
            <a:r>
              <a:rPr lang="en-GB" sz="1700" dirty="0" smtClean="0">
                <a:latin typeface="Arial Narrow" panose="020B0606020202030204" pitchFamily="34" charset="0"/>
              </a:rPr>
              <a:t/>
            </a:r>
            <a:br>
              <a:rPr lang="en-GB" sz="1700" dirty="0" smtClean="0">
                <a:latin typeface="Arial Narrow" panose="020B0606020202030204" pitchFamily="34" charset="0"/>
              </a:rPr>
            </a:br>
            <a:endParaRPr lang="es-ES" sz="1700" dirty="0" smtClean="0">
              <a:latin typeface="Arial Narrow" panose="020B0606020202030204" pitchFamily="34" charset="0"/>
            </a:endParaRPr>
          </a:p>
        </p:txBody>
      </p:sp>
      <p:sp>
        <p:nvSpPr>
          <p:cNvPr id="922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10000"/>
          </a:bodyPr>
          <a:lstStyle>
            <a:lvl1pPr>
              <a:spcBef>
                <a:spcPct val="20000"/>
              </a:spcBef>
              <a:buFont typeface="Arial" panose="020B0604020202020204" pitchFamily="34" charset="0"/>
              <a:buChar char="•"/>
              <a:defRPr sz="20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0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bg1"/>
                </a:solidFill>
                <a:latin typeface="Calibri" panose="020F0502020204030204" pitchFamily="34" charset="0"/>
              </a:defRPr>
            </a:lvl9pPr>
          </a:lstStyle>
          <a:p>
            <a:pPr>
              <a:spcBef>
                <a:spcPct val="0"/>
              </a:spcBef>
              <a:buFontTx/>
              <a:buNone/>
            </a:pPr>
            <a:fld id="{CA928C3B-7013-4ABE-BA1C-6FF067BC7214}" type="slidenum">
              <a:rPr lang="ar-SA" sz="1200">
                <a:solidFill>
                  <a:srgbClr val="FFFFFF"/>
                </a:solidFill>
              </a:rPr>
              <a:pPr>
                <a:spcBef>
                  <a:spcPct val="0"/>
                </a:spcBef>
                <a:buFontTx/>
                <a:buNone/>
              </a:pPr>
              <a:t>5</a:t>
            </a:fld>
            <a:endParaRPr lang="en-US" sz="1200">
              <a:solidFill>
                <a:srgbClr val="FFFFFF"/>
              </a:solidFill>
            </a:endParaRPr>
          </a:p>
        </p:txBody>
      </p:sp>
    </p:spTree>
    <p:extLst>
      <p:ext uri="{BB962C8B-B14F-4D97-AF65-F5344CB8AC3E}">
        <p14:creationId xmlns:p14="http://schemas.microsoft.com/office/powerpoint/2010/main" val="11825331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11560" y="332656"/>
            <a:ext cx="8251825" cy="620688"/>
          </a:xfrm>
        </p:spPr>
        <p:txBody>
          <a:bodyPr>
            <a:noAutofit/>
          </a:bodyPr>
          <a:lstStyle/>
          <a:p>
            <a:pPr eaLnBrk="1" hangingPunct="1"/>
            <a:r>
              <a:rPr lang="en-GB" sz="3200" b="1" dirty="0" smtClean="0"/>
              <a:t>Global Health</a:t>
            </a:r>
            <a:endParaRPr lang="es-ES" sz="3200" b="1" dirty="0" smtClean="0"/>
          </a:p>
        </p:txBody>
      </p:sp>
      <p:sp>
        <p:nvSpPr>
          <p:cNvPr id="15363" name="Rectangle 3"/>
          <p:cNvSpPr>
            <a:spLocks noGrp="1" noChangeArrowheads="1"/>
          </p:cNvSpPr>
          <p:nvPr>
            <p:ph type="body" idx="1"/>
          </p:nvPr>
        </p:nvSpPr>
        <p:spPr>
          <a:xfrm>
            <a:off x="528060" y="1772816"/>
            <a:ext cx="8229600" cy="4536975"/>
          </a:xfrm>
        </p:spPr>
        <p:txBody>
          <a:bodyPr>
            <a:normAutofit/>
          </a:bodyPr>
          <a:lstStyle/>
          <a:p>
            <a:pPr>
              <a:lnSpc>
                <a:spcPct val="80000"/>
              </a:lnSpc>
            </a:pPr>
            <a:r>
              <a:rPr lang="en-GB" sz="2000" dirty="0" smtClean="0"/>
              <a:t>Health </a:t>
            </a:r>
            <a:r>
              <a:rPr lang="en-GB" sz="2000" dirty="0"/>
              <a:t>Issues that go beyond </a:t>
            </a:r>
            <a:r>
              <a:rPr lang="en-GB" sz="2000" dirty="0" smtClean="0"/>
              <a:t>national boundaries, affecting or have the potential to affect many countries/region/globe </a:t>
            </a:r>
            <a:endParaRPr lang="en-GB" sz="2000" dirty="0"/>
          </a:p>
          <a:p>
            <a:pPr eaLnBrk="1" hangingPunct="1">
              <a:lnSpc>
                <a:spcPct val="80000"/>
              </a:lnSpc>
            </a:pPr>
            <a:endParaRPr lang="en-GB" sz="2000" dirty="0" smtClean="0"/>
          </a:p>
          <a:p>
            <a:pPr eaLnBrk="1" hangingPunct="1">
              <a:lnSpc>
                <a:spcPct val="80000"/>
              </a:lnSpc>
            </a:pPr>
            <a:r>
              <a:rPr lang="en-GB" sz="2000" dirty="0" smtClean="0"/>
              <a:t>From a global and International Health considers health as a human right, with considers health care and public health for all as a key for equity, sustainability, security. </a:t>
            </a:r>
          </a:p>
          <a:p>
            <a:pPr eaLnBrk="1" hangingPunct="1">
              <a:lnSpc>
                <a:spcPct val="80000"/>
              </a:lnSpc>
            </a:pPr>
            <a:endParaRPr lang="en-GB" sz="2000" dirty="0" smtClean="0"/>
          </a:p>
          <a:p>
            <a:pPr eaLnBrk="1" hangingPunct="1">
              <a:lnSpc>
                <a:spcPct val="80000"/>
              </a:lnSpc>
            </a:pPr>
            <a:r>
              <a:rPr lang="en-GB" sz="2000" dirty="0" smtClean="0"/>
              <a:t>Therefore, Global Health is concerned about finding solutions as well to these issues. In identifying solutions countries learn from each other’s experiences</a:t>
            </a:r>
          </a:p>
          <a:p>
            <a:pPr>
              <a:lnSpc>
                <a:spcPct val="80000"/>
              </a:lnSpc>
            </a:pPr>
            <a:endParaRPr lang="en-GB" sz="2000" dirty="0" smtClean="0"/>
          </a:p>
          <a:p>
            <a:pPr>
              <a:lnSpc>
                <a:spcPct val="80000"/>
              </a:lnSpc>
            </a:pPr>
            <a:r>
              <a:rPr lang="en-GB" sz="2000" dirty="0" smtClean="0"/>
              <a:t>Global </a:t>
            </a:r>
            <a:r>
              <a:rPr lang="en-GB" sz="2000" dirty="0"/>
              <a:t>health: not about a single health problem such as malaria, TB, or AIDS, regardless of the severity of that single issue for one or two countries. Global Health is about issues that transcends boundaries and regions</a:t>
            </a:r>
          </a:p>
          <a:p>
            <a:pPr eaLnBrk="1" hangingPunct="1">
              <a:lnSpc>
                <a:spcPct val="80000"/>
              </a:lnSpc>
            </a:pPr>
            <a:endParaRPr lang="en-GB" sz="2000" dirty="0" smtClean="0"/>
          </a:p>
        </p:txBody>
      </p:sp>
      <p:sp>
        <p:nvSpPr>
          <p:cNvPr id="1536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10000"/>
          </a:bodyPr>
          <a:lstStyle>
            <a:lvl1pPr>
              <a:spcBef>
                <a:spcPct val="20000"/>
              </a:spcBef>
              <a:buFont typeface="Arial" panose="020B0604020202020204" pitchFamily="34" charset="0"/>
              <a:buChar char="•"/>
              <a:defRPr sz="2000">
                <a:solidFill>
                  <a:schemeClr val="bg1"/>
                </a:solidFill>
                <a:latin typeface="Calibri" panose="020F0502020204030204" pitchFamily="34" charset="0"/>
              </a:defRPr>
            </a:lvl1pPr>
            <a:lvl2pPr marL="742950" indent="-285750">
              <a:spcBef>
                <a:spcPct val="20000"/>
              </a:spcBef>
              <a:buFont typeface="Arial" panose="020B0604020202020204" pitchFamily="34" charset="0"/>
              <a:buChar char="–"/>
              <a:defRPr sz="2000">
                <a:solidFill>
                  <a:schemeClr val="bg1"/>
                </a:solidFill>
                <a:latin typeface="Calibri" panose="020F0502020204030204" pitchFamily="34" charset="0"/>
              </a:defRPr>
            </a:lvl2pPr>
            <a:lvl3pPr marL="1143000" indent="-228600">
              <a:spcBef>
                <a:spcPct val="20000"/>
              </a:spcBef>
              <a:buFont typeface="Arial" panose="020B0604020202020204" pitchFamily="34" charset="0"/>
              <a:buChar char="•"/>
              <a:defRPr sz="2000">
                <a:solidFill>
                  <a:schemeClr val="bg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bg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bg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bg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bg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bg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bg1"/>
                </a:solidFill>
                <a:latin typeface="Calibri" panose="020F0502020204030204" pitchFamily="34" charset="0"/>
              </a:defRPr>
            </a:lvl9pPr>
          </a:lstStyle>
          <a:p>
            <a:pPr>
              <a:spcBef>
                <a:spcPct val="0"/>
              </a:spcBef>
              <a:buFontTx/>
              <a:buNone/>
            </a:pPr>
            <a:fld id="{F2E4580D-4284-4524-BBFF-CBDFADDC44B7}" type="slidenum">
              <a:rPr lang="ar-SA" sz="1200">
                <a:solidFill>
                  <a:srgbClr val="FFFFFF"/>
                </a:solidFill>
              </a:rPr>
              <a:pPr>
                <a:spcBef>
                  <a:spcPct val="0"/>
                </a:spcBef>
                <a:buFontTx/>
                <a:buNone/>
              </a:pPr>
              <a:t>6</a:t>
            </a:fld>
            <a:endParaRPr lang="en-US" sz="1200">
              <a:solidFill>
                <a:srgbClr val="FFFFFF"/>
              </a:solidFill>
            </a:endParaRPr>
          </a:p>
        </p:txBody>
      </p:sp>
    </p:spTree>
    <p:extLst>
      <p:ext uri="{BB962C8B-B14F-4D97-AF65-F5344CB8AC3E}">
        <p14:creationId xmlns:p14="http://schemas.microsoft.com/office/powerpoint/2010/main" val="41097524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47564" y="260648"/>
            <a:ext cx="7776864" cy="712788"/>
          </a:xfrm>
        </p:spPr>
        <p:txBody>
          <a:bodyPr>
            <a:normAutofit fontScale="90000"/>
          </a:bodyPr>
          <a:lstStyle/>
          <a:p>
            <a:pPr>
              <a:defRPr/>
            </a:pPr>
            <a:r>
              <a:rPr lang="en-AU" sz="2800" b="1" i="0" dirty="0" smtClean="0">
                <a:latin typeface="+mn-lt"/>
              </a:rPr>
              <a:t>IMPORTANCE of Global and International Health</a:t>
            </a:r>
            <a:endParaRPr lang="en-AU" sz="2800" b="1" i="0" dirty="0" smtClean="0">
              <a:latin typeface="+mn-lt"/>
            </a:endParaRPr>
          </a:p>
        </p:txBody>
      </p:sp>
      <p:sp>
        <p:nvSpPr>
          <p:cNvPr id="5124" name="Slide Number Placeholder 3"/>
          <p:cNvSpPr>
            <a:spLocks noGrp="1"/>
          </p:cNvSpPr>
          <p:nvPr>
            <p:ph type="sldNum" sz="quarter" idx="12"/>
          </p:nvPr>
        </p:nvSpPr>
        <p:spPr>
          <a:noFill/>
        </p:spPr>
        <p:txBody>
          <a:bodyPr>
            <a:normAutofit fontScale="85000" lnSpcReduction="20000"/>
          </a:bodyPr>
          <a:lstStyle/>
          <a:p>
            <a:fld id="{6ADFCF77-B100-440E-B497-95427FA362FB}" type="slidenum">
              <a:rPr lang="en-US" smtClean="0"/>
              <a:pPr/>
              <a:t>7</a:t>
            </a:fld>
            <a:endParaRPr lang="en-US" smtClean="0"/>
          </a:p>
        </p:txBody>
      </p:sp>
      <p:sp>
        <p:nvSpPr>
          <p:cNvPr id="5123" name="Content Placeholder 2"/>
          <p:cNvSpPr>
            <a:spLocks noGrp="1"/>
          </p:cNvSpPr>
          <p:nvPr>
            <p:ph sz="quarter" idx="1"/>
          </p:nvPr>
        </p:nvSpPr>
        <p:spPr>
          <a:xfrm>
            <a:off x="323528" y="1700808"/>
            <a:ext cx="8424936" cy="4752528"/>
          </a:xfrm>
        </p:spPr>
        <p:txBody>
          <a:bodyPr>
            <a:noAutofit/>
          </a:bodyPr>
          <a:lstStyle/>
          <a:p>
            <a:r>
              <a:rPr lang="en-AU" sz="2400" dirty="0" smtClean="0">
                <a:latin typeface="Arial Narrow" pitchFamily="34" charset="0"/>
              </a:rPr>
              <a:t>Perceived and actual threat to health and welfare across nations (SARS in Asia 2003, Flu worldwide 2009 ......)</a:t>
            </a:r>
          </a:p>
          <a:p>
            <a:r>
              <a:rPr lang="en-AU" sz="2400" dirty="0" smtClean="0">
                <a:latin typeface="Arial Narrow" pitchFamily="34" charset="0"/>
              </a:rPr>
              <a:t>Collective epidemic, pandemic control measures (Global Alert &amp; </a:t>
            </a:r>
            <a:r>
              <a:rPr lang="en-AU" sz="2400" dirty="0" smtClean="0">
                <a:latin typeface="Arial Narrow" pitchFamily="34" charset="0"/>
              </a:rPr>
              <a:t>Response, UN)</a:t>
            </a:r>
            <a:endParaRPr lang="en-AU" sz="2400" dirty="0" smtClean="0">
              <a:latin typeface="Arial Narrow" pitchFamily="34" charset="0"/>
            </a:endParaRPr>
          </a:p>
          <a:p>
            <a:r>
              <a:rPr lang="en-AU" sz="2400" dirty="0" smtClean="0">
                <a:latin typeface="Arial Narrow" pitchFamily="34" charset="0"/>
              </a:rPr>
              <a:t>Regional  &amp; global </a:t>
            </a:r>
            <a:r>
              <a:rPr lang="en-AU" sz="2400" dirty="0" smtClean="0">
                <a:latin typeface="Arial Narrow" pitchFamily="34" charset="0"/>
              </a:rPr>
              <a:t>security: Vicious </a:t>
            </a:r>
            <a:r>
              <a:rPr lang="en-AU" sz="2400" dirty="0" smtClean="0">
                <a:latin typeface="Arial Narrow" pitchFamily="34" charset="0"/>
              </a:rPr>
              <a:t>cycle of poverty, oppression, food </a:t>
            </a:r>
            <a:r>
              <a:rPr lang="en-AU" sz="2400" dirty="0" smtClean="0">
                <a:latin typeface="Arial Narrow" pitchFamily="34" charset="0"/>
              </a:rPr>
              <a:t>insecurity, </a:t>
            </a:r>
            <a:r>
              <a:rPr lang="en-AU" sz="2400" dirty="0" smtClean="0">
                <a:latin typeface="Arial Narrow" pitchFamily="34" charset="0"/>
              </a:rPr>
              <a:t>poor health, social consequences, </a:t>
            </a:r>
            <a:r>
              <a:rPr lang="en-AU" sz="2400" dirty="0" smtClean="0">
                <a:latin typeface="Arial Narrow" pitchFamily="34" charset="0"/>
              </a:rPr>
              <a:t>unrest, conflicts, infectious </a:t>
            </a:r>
            <a:r>
              <a:rPr lang="en-AU" sz="2400" dirty="0" smtClean="0">
                <a:latin typeface="Arial Narrow" pitchFamily="34" charset="0"/>
              </a:rPr>
              <a:t>diseases)</a:t>
            </a:r>
          </a:p>
          <a:p>
            <a:r>
              <a:rPr lang="en-AU" sz="2400" dirty="0" smtClean="0">
                <a:latin typeface="Arial Narrow" pitchFamily="34" charset="0"/>
              </a:rPr>
              <a:t>Humanitarian needs: </a:t>
            </a:r>
            <a:r>
              <a:rPr lang="en-AU" sz="2000" dirty="0" smtClean="0">
                <a:latin typeface="Arial Narrow" pitchFamily="34" charset="0"/>
              </a:rPr>
              <a:t>36 million people under UNHCR </a:t>
            </a:r>
            <a:r>
              <a:rPr lang="en-AU" sz="2000" dirty="0" smtClean="0">
                <a:latin typeface="Arial Narrow" pitchFamily="34" charset="0"/>
              </a:rPr>
              <a:t>responsibility</a:t>
            </a:r>
          </a:p>
          <a:p>
            <a:r>
              <a:rPr lang="en-AU" sz="2000" dirty="0" smtClean="0">
                <a:latin typeface="Arial Narrow" pitchFamily="34" charset="0"/>
              </a:rPr>
              <a:t>Health issues affecting mass gathering and international travellers</a:t>
            </a:r>
            <a:endParaRPr lang="en-AU" sz="2400" dirty="0" smtClean="0">
              <a:latin typeface="Arial Narrow" pitchFamily="34" charset="0"/>
            </a:endParaRPr>
          </a:p>
          <a:p>
            <a:r>
              <a:rPr lang="en-AU" sz="2400" dirty="0" smtClean="0">
                <a:latin typeface="Arial Narrow" pitchFamily="34" charset="0"/>
              </a:rPr>
              <a:t>International/multinational global funding (multiple motives):</a:t>
            </a:r>
          </a:p>
          <a:p>
            <a:r>
              <a:rPr lang="en-AU" sz="2400" dirty="0" smtClean="0">
                <a:latin typeface="Arial Narrow" pitchFamily="34" charset="0"/>
              </a:rPr>
              <a:t>Influence of global pharmaceuticals – the issue of need and profitability</a:t>
            </a:r>
          </a:p>
          <a:p>
            <a:endParaRPr lang="en-AU" sz="2800" dirty="0" smtClean="0">
              <a:latin typeface="Arial Narrow"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11560" y="404664"/>
            <a:ext cx="8064896" cy="784225"/>
          </a:xfrm>
        </p:spPr>
        <p:txBody>
          <a:bodyPr>
            <a:normAutofit/>
          </a:bodyPr>
          <a:lstStyle/>
          <a:p>
            <a:pPr>
              <a:defRPr/>
            </a:pPr>
            <a:r>
              <a:rPr lang="en-AU" sz="2400" b="1" i="0" dirty="0" smtClean="0">
                <a:latin typeface="+mn-lt"/>
              </a:rPr>
              <a:t>International/global health </a:t>
            </a:r>
            <a:r>
              <a:rPr lang="en-AU" sz="2400" b="1" i="0" dirty="0" smtClean="0">
                <a:latin typeface="+mn-lt"/>
              </a:rPr>
              <a:t>STAKEHOLDERS</a:t>
            </a:r>
            <a:endParaRPr lang="en-AU" sz="2400" b="1" i="0" dirty="0" smtClean="0">
              <a:latin typeface="+mn-lt"/>
            </a:endParaRPr>
          </a:p>
        </p:txBody>
      </p:sp>
      <p:sp>
        <p:nvSpPr>
          <p:cNvPr id="6148" name="Slide Number Placeholder 3"/>
          <p:cNvSpPr>
            <a:spLocks noGrp="1"/>
          </p:cNvSpPr>
          <p:nvPr>
            <p:ph type="sldNum" sz="quarter" idx="12"/>
          </p:nvPr>
        </p:nvSpPr>
        <p:spPr>
          <a:noFill/>
        </p:spPr>
        <p:txBody>
          <a:bodyPr>
            <a:normAutofit fontScale="85000" lnSpcReduction="20000"/>
          </a:bodyPr>
          <a:lstStyle/>
          <a:p>
            <a:fld id="{C1B5181B-0C0C-4FB0-BFD7-EC36439530F0}" type="slidenum">
              <a:rPr lang="en-US" smtClean="0"/>
              <a:pPr/>
              <a:t>8</a:t>
            </a:fld>
            <a:endParaRPr lang="en-US" smtClean="0"/>
          </a:p>
        </p:txBody>
      </p:sp>
      <p:sp>
        <p:nvSpPr>
          <p:cNvPr id="3" name="Content Placeholder 2"/>
          <p:cNvSpPr>
            <a:spLocks noGrp="1"/>
          </p:cNvSpPr>
          <p:nvPr>
            <p:ph sz="quarter" idx="1"/>
          </p:nvPr>
        </p:nvSpPr>
        <p:spPr>
          <a:xfrm>
            <a:off x="205270" y="1943158"/>
            <a:ext cx="8856984" cy="4320480"/>
          </a:xfrm>
        </p:spPr>
        <p:txBody>
          <a:bodyPr rtlCol="0">
            <a:noAutofit/>
          </a:bodyPr>
          <a:lstStyle/>
          <a:p>
            <a:pPr fontAlgn="auto">
              <a:spcAft>
                <a:spcPts val="0"/>
              </a:spcAft>
              <a:buFont typeface="Arial" pitchFamily="34" charset="0"/>
              <a:buChar char="•"/>
              <a:defRPr/>
            </a:pPr>
            <a:r>
              <a:rPr lang="en-AU" sz="2400" dirty="0" smtClean="0">
                <a:latin typeface="Arial Narrow" pitchFamily="34" charset="0"/>
              </a:rPr>
              <a:t>Bilateral &amp; multilateral government aid</a:t>
            </a:r>
          </a:p>
          <a:p>
            <a:pPr fontAlgn="auto">
              <a:spcAft>
                <a:spcPts val="0"/>
              </a:spcAft>
              <a:buFont typeface="Arial" pitchFamily="34" charset="0"/>
              <a:buChar char="•"/>
              <a:defRPr/>
            </a:pPr>
            <a:r>
              <a:rPr lang="en-AU" sz="2400" dirty="0" smtClean="0">
                <a:latin typeface="Arial Narrow" pitchFamily="34" charset="0"/>
              </a:rPr>
              <a:t>International NGOs, charitable organisation</a:t>
            </a:r>
          </a:p>
          <a:p>
            <a:pPr fontAlgn="auto">
              <a:spcAft>
                <a:spcPts val="0"/>
              </a:spcAft>
              <a:buFont typeface="Arial" pitchFamily="34" charset="0"/>
              <a:buChar char="•"/>
              <a:defRPr/>
            </a:pPr>
            <a:r>
              <a:rPr lang="en-AU" sz="2400" dirty="0" smtClean="0">
                <a:latin typeface="Arial Narrow" pitchFamily="34" charset="0"/>
              </a:rPr>
              <a:t>UN institutions: for technical support, health regulations, infrastructure for monitoring/surveillance - to help the international community prevent and respond to acute public health risks that have the potential to cross borders and threaten people worldwide. require countries to report certain disease outbreaks and public health events to WHO</a:t>
            </a:r>
          </a:p>
          <a:p>
            <a:pPr fontAlgn="auto">
              <a:spcAft>
                <a:spcPts val="0"/>
              </a:spcAft>
              <a:buFont typeface="Arial" pitchFamily="34" charset="0"/>
              <a:buChar char="•"/>
              <a:defRPr/>
            </a:pPr>
            <a:r>
              <a:rPr lang="en-AU" sz="2400" dirty="0" smtClean="0">
                <a:latin typeface="Arial Narrow" pitchFamily="34" charset="0"/>
              </a:rPr>
              <a:t>Research across countries/regions by education </a:t>
            </a:r>
            <a:r>
              <a:rPr lang="en-AU" sz="2400" dirty="0" smtClean="0">
                <a:latin typeface="Arial Narrow" pitchFamily="34" charset="0"/>
              </a:rPr>
              <a:t>&amp; </a:t>
            </a:r>
            <a:r>
              <a:rPr lang="en-AU" sz="2400" dirty="0" smtClean="0">
                <a:latin typeface="Arial Narrow" pitchFamily="34" charset="0"/>
              </a:rPr>
              <a:t>development institutions</a:t>
            </a:r>
          </a:p>
          <a:p>
            <a:pPr fontAlgn="auto">
              <a:spcAft>
                <a:spcPts val="0"/>
              </a:spcAft>
              <a:buFont typeface="Arial" pitchFamily="34" charset="0"/>
              <a:buChar char="•"/>
              <a:defRPr/>
            </a:pPr>
            <a:r>
              <a:rPr lang="en-AU" sz="2400" dirty="0" smtClean="0">
                <a:latin typeface="Arial Narrow" pitchFamily="34" charset="0"/>
              </a:rPr>
              <a:t>Pharmaceutical industry </a:t>
            </a:r>
          </a:p>
          <a:p>
            <a:pPr fontAlgn="auto">
              <a:spcAft>
                <a:spcPts val="0"/>
              </a:spcAft>
              <a:buFont typeface="Arial" pitchFamily="34" charset="0"/>
              <a:buChar char="•"/>
              <a:defRPr/>
            </a:pPr>
            <a:r>
              <a:rPr lang="en-AU" sz="2400" dirty="0" smtClean="0">
                <a:latin typeface="Arial Narrow" pitchFamily="34" charset="0"/>
              </a:rPr>
              <a:t>Academic and research institutions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28600"/>
            <a:ext cx="8514528" cy="990600"/>
          </a:xfrm>
        </p:spPr>
        <p:txBody>
          <a:bodyPr>
            <a:noAutofit/>
          </a:bodyPr>
          <a:lstStyle/>
          <a:p>
            <a:r>
              <a:rPr lang="en-AU" sz="2800" b="1" dirty="0" smtClean="0"/>
              <a:t>Factors influencing International &amp; Global Health</a:t>
            </a:r>
            <a:endParaRPr lang="en-AU" sz="2800" b="1" dirty="0"/>
          </a:p>
        </p:txBody>
      </p:sp>
      <p:sp>
        <p:nvSpPr>
          <p:cNvPr id="3" name="Slide Number Placeholder 2"/>
          <p:cNvSpPr>
            <a:spLocks noGrp="1"/>
          </p:cNvSpPr>
          <p:nvPr>
            <p:ph type="sldNum" sz="quarter" idx="12"/>
          </p:nvPr>
        </p:nvSpPr>
        <p:spPr/>
        <p:txBody>
          <a:bodyPr>
            <a:normAutofit fontScale="85000" lnSpcReduction="20000"/>
          </a:bodyPr>
          <a:lstStyle/>
          <a:p>
            <a:pPr>
              <a:defRPr/>
            </a:pPr>
            <a:fld id="{1B0696EA-41BF-450A-8BE7-B6A7D09F06DB}" type="slidenum">
              <a:rPr lang="en-US" smtClean="0"/>
              <a:pPr>
                <a:defRPr/>
              </a:pPr>
              <a:t>9</a:t>
            </a:fld>
            <a:endParaRPr lang="en-US"/>
          </a:p>
        </p:txBody>
      </p:sp>
      <p:sp>
        <p:nvSpPr>
          <p:cNvPr id="4" name="Content Placeholder 3"/>
          <p:cNvSpPr>
            <a:spLocks noGrp="1"/>
          </p:cNvSpPr>
          <p:nvPr>
            <p:ph sz="quarter" idx="1"/>
          </p:nvPr>
        </p:nvSpPr>
        <p:spPr>
          <a:xfrm>
            <a:off x="562643" y="1916832"/>
            <a:ext cx="8153400" cy="3340968"/>
          </a:xfrm>
        </p:spPr>
        <p:txBody>
          <a:bodyPr>
            <a:normAutofit lnSpcReduction="10000"/>
          </a:bodyPr>
          <a:lstStyle/>
          <a:p>
            <a:r>
              <a:rPr lang="en-AU" sz="2000" dirty="0" smtClean="0"/>
              <a:t>Different MORBIDITY patterns across countries</a:t>
            </a:r>
          </a:p>
          <a:p>
            <a:endParaRPr lang="en-AU" sz="2000" dirty="0" smtClean="0"/>
          </a:p>
          <a:p>
            <a:r>
              <a:rPr lang="en-AU" sz="2000" dirty="0" smtClean="0"/>
              <a:t>Countries are at different stages of EPIDEMIOLOGICAL &amp; DEMOGRAPHICH transition</a:t>
            </a:r>
          </a:p>
          <a:p>
            <a:endParaRPr lang="en-AU" sz="2000" dirty="0" smtClean="0"/>
          </a:p>
          <a:p>
            <a:r>
              <a:rPr lang="en-AU" sz="2000" dirty="0" smtClean="0"/>
              <a:t>Different MORTALITY &amp; DALY</a:t>
            </a:r>
          </a:p>
          <a:p>
            <a:endParaRPr lang="en-AU" sz="2000" dirty="0" smtClean="0"/>
          </a:p>
          <a:p>
            <a:r>
              <a:rPr lang="en-AU" sz="2000" dirty="0" smtClean="0"/>
              <a:t>Differences in the CAPACITY OF HEALTH SYSTEM in addressing the local problems and in addressing the threats of epidemics</a:t>
            </a:r>
            <a:endParaRPr lang="en-AU" sz="2000" dirty="0"/>
          </a:p>
        </p:txBody>
      </p:sp>
    </p:spTree>
    <p:extLst>
      <p:ext uri="{BB962C8B-B14F-4D97-AF65-F5344CB8AC3E}">
        <p14:creationId xmlns:p14="http://schemas.microsoft.com/office/powerpoint/2010/main" val="287476316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297</TotalTime>
  <Words>1380</Words>
  <Application>Microsoft Office PowerPoint</Application>
  <PresentationFormat>On-screen Show (4:3)</PresentationFormat>
  <Paragraphs>190</Paragraphs>
  <Slides>23</Slides>
  <Notes>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MS PGothic</vt:lpstr>
      <vt:lpstr>Arial</vt:lpstr>
      <vt:lpstr>Arial Narrow</vt:lpstr>
      <vt:lpstr>Arial Rounded MT Bold</vt:lpstr>
      <vt:lpstr>Calibri</vt:lpstr>
      <vt:lpstr>Times New Roman</vt:lpstr>
      <vt:lpstr>Tw Cen MT</vt:lpstr>
      <vt:lpstr>Wingdings</vt:lpstr>
      <vt:lpstr>Wingdings 2</vt:lpstr>
      <vt:lpstr>Median</vt:lpstr>
      <vt:lpstr>International  &amp; GLOBAL Health CONCEPTS &amp; Current Issues </vt:lpstr>
      <vt:lpstr>Objectives of the session </vt:lpstr>
      <vt:lpstr>Concepts</vt:lpstr>
      <vt:lpstr>Definitions</vt:lpstr>
      <vt:lpstr>Global &amp; International Health</vt:lpstr>
      <vt:lpstr>Global Health</vt:lpstr>
      <vt:lpstr>IMPORTANCE of Global and International Health</vt:lpstr>
      <vt:lpstr>International/global health STAKEHOLDERS</vt:lpstr>
      <vt:lpstr>Factors influencing International &amp; Global Health</vt:lpstr>
      <vt:lpstr>Global Health Current Issues:</vt:lpstr>
      <vt:lpstr>Global &amp; International challenges</vt:lpstr>
      <vt:lpstr>Rich Countries with well developed Public Health and Health Care Systems</vt:lpstr>
      <vt:lpstr>Demographic transition across the globe</vt:lpstr>
      <vt:lpstr>Leading Global health problems </vt:lpstr>
      <vt:lpstr>PowerPoint Presentation</vt:lpstr>
      <vt:lpstr>Life expectancy- global comparison  (Ref: Table from ‘WHO World Health Statistics 2013)</vt:lpstr>
      <vt:lpstr>Leading causes of attributable global mortality and burden of disease, 2004</vt:lpstr>
      <vt:lpstr>Poor Countries’ Health Situation</vt:lpstr>
      <vt:lpstr>PowerPoint Presentation</vt:lpstr>
      <vt:lpstr>PowerPoint Presentation</vt:lpstr>
      <vt:lpstr>PowerPoint Presentation</vt:lpstr>
      <vt:lpstr>Major causes of deaths in children under 5 with disease-specific contribution of undernutrition, 2004</vt:lpstr>
      <vt:lpstr>Global situation with regard to MDGs</vt:lpstr>
    </vt:vector>
  </TitlesOfParts>
  <Company>Adelaide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Promotion Lecture 2, 2004</dc:title>
  <dc:creator>Afzal Mahmood</dc:creator>
  <cp:lastModifiedBy>Afzal Mahmood</cp:lastModifiedBy>
  <cp:revision>260</cp:revision>
  <cp:lastPrinted>2004-03-10T01:58:52Z</cp:lastPrinted>
  <dcterms:created xsi:type="dcterms:W3CDTF">2002-08-06T02:26:10Z</dcterms:created>
  <dcterms:modified xsi:type="dcterms:W3CDTF">2014-01-24T13:01:21Z</dcterms:modified>
</cp:coreProperties>
</file>