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2" r:id="rId3"/>
    <p:sldId id="287" r:id="rId4"/>
    <p:sldId id="288" r:id="rId5"/>
    <p:sldId id="257" r:id="rId6"/>
    <p:sldId id="258" r:id="rId7"/>
    <p:sldId id="259" r:id="rId8"/>
    <p:sldId id="260" r:id="rId9"/>
    <p:sldId id="261" r:id="rId10"/>
    <p:sldId id="262" r:id="rId11"/>
    <p:sldId id="263" r:id="rId12"/>
    <p:sldId id="264" r:id="rId13"/>
    <p:sldId id="265" r:id="rId14"/>
    <p:sldId id="289" r:id="rId15"/>
    <p:sldId id="266" r:id="rId16"/>
    <p:sldId id="267" r:id="rId17"/>
    <p:sldId id="268" r:id="rId18"/>
    <p:sldId id="269" r:id="rId19"/>
    <p:sldId id="270" r:id="rId20"/>
    <p:sldId id="271" r:id="rId21"/>
    <p:sldId id="272" r:id="rId22"/>
    <p:sldId id="293" r:id="rId23"/>
    <p:sldId id="274" r:id="rId24"/>
    <p:sldId id="275" r:id="rId25"/>
    <p:sldId id="276" r:id="rId26"/>
    <p:sldId id="290" r:id="rId27"/>
    <p:sldId id="277" r:id="rId28"/>
    <p:sldId id="278" r:id="rId29"/>
    <p:sldId id="279" r:id="rId30"/>
    <p:sldId id="280" r:id="rId31"/>
    <p:sldId id="281" r:id="rId32"/>
    <p:sldId id="282" r:id="rId33"/>
    <p:sldId id="283" r:id="rId34"/>
    <p:sldId id="284" r:id="rId35"/>
    <p:sldId id="285" r:id="rId36"/>
    <p:sldId id="286"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94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279368C-2C6A-4C8C-8CBB-928FDF5628B7}" type="datetimeFigureOut">
              <a:rPr lang="en-US" smtClean="0"/>
              <a:pPr/>
              <a:t>1/26/2014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654B41B-53FD-4C5C-9219-3162E66F564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79368C-2C6A-4C8C-8CBB-928FDF5628B7}"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4B41B-53FD-4C5C-9219-3162E66F56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79368C-2C6A-4C8C-8CBB-928FDF5628B7}"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4B41B-53FD-4C5C-9219-3162E66F56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279368C-2C6A-4C8C-8CBB-928FDF5628B7}"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4B41B-53FD-4C5C-9219-3162E66F564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79368C-2C6A-4C8C-8CBB-928FDF5628B7}" type="datetimeFigureOut">
              <a:rPr lang="en-US" smtClean="0"/>
              <a:pPr/>
              <a:t>1/26/2014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654B41B-53FD-4C5C-9219-3162E66F5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279368C-2C6A-4C8C-8CBB-928FDF5628B7}"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4B41B-53FD-4C5C-9219-3162E66F564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279368C-2C6A-4C8C-8CBB-928FDF5628B7}" type="datetimeFigureOut">
              <a:rPr lang="en-US" smtClean="0"/>
              <a:pPr/>
              <a:t>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54B41B-53FD-4C5C-9219-3162E66F564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79368C-2C6A-4C8C-8CBB-928FDF5628B7}" type="datetimeFigureOut">
              <a:rPr lang="en-US" smtClean="0"/>
              <a:pPr/>
              <a:t>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54B41B-53FD-4C5C-9219-3162E66F56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9368C-2C6A-4C8C-8CBB-928FDF5628B7}" type="datetimeFigureOut">
              <a:rPr lang="en-US" smtClean="0"/>
              <a:pPr/>
              <a:t>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54B41B-53FD-4C5C-9219-3162E66F56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79368C-2C6A-4C8C-8CBB-928FDF5628B7}"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4B41B-53FD-4C5C-9219-3162E66F564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79368C-2C6A-4C8C-8CBB-928FDF5628B7}" type="datetimeFigureOut">
              <a:rPr lang="en-US" smtClean="0"/>
              <a:pPr/>
              <a:t>1/26/2014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654B41B-53FD-4C5C-9219-3162E66F564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79368C-2C6A-4C8C-8CBB-928FDF5628B7}" type="datetimeFigureOut">
              <a:rPr lang="en-US" smtClean="0"/>
              <a:pPr/>
              <a:t>1/26/2014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654B41B-53FD-4C5C-9219-3162E66F56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200400"/>
            <a:ext cx="7620000" cy="1600200"/>
          </a:xfrm>
        </p:spPr>
        <p:txBody>
          <a:bodyPr/>
          <a:lstStyle/>
          <a:p>
            <a:r>
              <a:rPr lang="en-US" dirty="0" smtClean="0"/>
              <a:t>Prof. </a:t>
            </a:r>
            <a:r>
              <a:rPr lang="en-US" dirty="0" err="1" smtClean="0"/>
              <a:t>Ashry</a:t>
            </a:r>
            <a:r>
              <a:rPr lang="en-US" dirty="0" smtClean="0"/>
              <a:t> Gad Mohamed   Dr. </a:t>
            </a:r>
            <a:r>
              <a:rPr lang="en-US" dirty="0" err="1" smtClean="0"/>
              <a:t>AmnaRehana</a:t>
            </a:r>
            <a:r>
              <a:rPr lang="en-US" dirty="0" smtClean="0"/>
              <a:t> </a:t>
            </a:r>
            <a:r>
              <a:rPr lang="en-US" dirty="0" err="1" smtClean="0"/>
              <a:t>Siddiqi</a:t>
            </a:r>
            <a:endParaRPr lang="en-US" dirty="0" smtClean="0"/>
          </a:p>
          <a:p>
            <a:r>
              <a:rPr lang="en-US" dirty="0" smtClean="0"/>
              <a:t>Department of Family &amp; Community Medicine</a:t>
            </a:r>
          </a:p>
          <a:p>
            <a:r>
              <a:rPr lang="en-US" dirty="0" smtClean="0"/>
              <a:t>College of Medicine, KSU</a:t>
            </a:r>
          </a:p>
        </p:txBody>
      </p:sp>
      <p:sp>
        <p:nvSpPr>
          <p:cNvPr id="2" name="Title 1"/>
          <p:cNvSpPr>
            <a:spLocks noGrp="1"/>
          </p:cNvSpPr>
          <p:nvPr>
            <p:ph type="ctrTitle"/>
          </p:nvPr>
        </p:nvSpPr>
        <p:spPr>
          <a:solidFill>
            <a:srgbClr val="FF0000"/>
          </a:solidFill>
        </p:spPr>
        <p:txBody>
          <a:bodyPr/>
          <a:lstStyle/>
          <a:p>
            <a:r>
              <a:rPr lang="en-US" dirty="0" smtClean="0"/>
              <a:t>Geriatric Health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533400"/>
            <a:ext cx="7772400" cy="4572000"/>
          </a:xfrm>
        </p:spPr>
        <p:txBody>
          <a:bodyPr>
            <a:normAutofit lnSpcReduction="10000"/>
          </a:bodyPr>
          <a:lstStyle/>
          <a:p>
            <a:pPr>
              <a:buNone/>
            </a:pPr>
            <a:r>
              <a:rPr lang="en-US" sz="3200" dirty="0" smtClean="0"/>
              <a:t>ii) co-occurrence of more than one chronic disease (</a:t>
            </a:r>
            <a:r>
              <a:rPr lang="en-US" sz="3200" b="1" dirty="0" err="1" smtClean="0"/>
              <a:t>multimorbidity</a:t>
            </a:r>
            <a:r>
              <a:rPr lang="en-US" sz="3200" dirty="0" smtClean="0"/>
              <a:t>) which accounts for 25-50% of 75+ old population depending on the definition; </a:t>
            </a:r>
          </a:p>
          <a:p>
            <a:pPr>
              <a:buNone/>
            </a:pPr>
            <a:endParaRPr lang="en-US" sz="3200" dirty="0" smtClean="0"/>
          </a:p>
          <a:p>
            <a:pPr>
              <a:buNone/>
            </a:pPr>
            <a:r>
              <a:rPr lang="en-US" sz="3200" dirty="0" smtClean="0"/>
              <a:t>iii) </a:t>
            </a:r>
            <a:r>
              <a:rPr lang="en-US" sz="3200" b="1" dirty="0" err="1" smtClean="0"/>
              <a:t>polypharmacy</a:t>
            </a:r>
            <a:r>
              <a:rPr lang="en-US" sz="3200" dirty="0" smtClean="0"/>
              <a:t>, which is related to inappropriate drug use, hospitalization and mortality. These findings have been reported in two systematic reviews of the literature. </a:t>
            </a:r>
          </a:p>
          <a:p>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066800"/>
          </a:xfrm>
          <a:solidFill>
            <a:srgbClr val="FF0000"/>
          </a:solidFill>
        </p:spPr>
        <p:txBody>
          <a:bodyPr>
            <a:normAutofit fontScale="90000"/>
          </a:bodyPr>
          <a:lstStyle/>
          <a:p>
            <a:r>
              <a:rPr lang="en-US" sz="3200" b="1" dirty="0" smtClean="0"/>
              <a:t>Health Problems of the Elderly</a:t>
            </a:r>
            <a:r>
              <a:rPr lang="en-US" sz="3200" dirty="0" smtClean="0"/>
              <a:t/>
            </a:r>
            <a:br>
              <a:rPr lang="en-US" sz="3200" dirty="0" smtClean="0"/>
            </a:br>
            <a:endParaRPr lang="en-US" sz="3200" dirty="0"/>
          </a:p>
        </p:txBody>
      </p:sp>
      <p:sp>
        <p:nvSpPr>
          <p:cNvPr id="3" name="Content Placeholder 2"/>
          <p:cNvSpPr>
            <a:spLocks noGrp="1"/>
          </p:cNvSpPr>
          <p:nvPr>
            <p:ph sz="quarter" idx="1"/>
          </p:nvPr>
        </p:nvSpPr>
        <p:spPr>
          <a:xfrm>
            <a:off x="533400" y="1219200"/>
            <a:ext cx="8153400" cy="4800600"/>
          </a:xfrm>
        </p:spPr>
        <p:txBody>
          <a:bodyPr>
            <a:normAutofit/>
          </a:bodyPr>
          <a:lstStyle/>
          <a:p>
            <a:pPr>
              <a:buNone/>
            </a:pPr>
            <a:r>
              <a:rPr lang="en-US" b="1" u="sng" dirty="0" smtClean="0"/>
              <a:t>Age-related Macular Degeneration </a:t>
            </a:r>
            <a:endParaRPr lang="en-US" b="1" dirty="0" smtClean="0"/>
          </a:p>
          <a:p>
            <a:pPr>
              <a:buNone/>
            </a:pPr>
            <a:r>
              <a:rPr lang="en-US" b="1" dirty="0" smtClean="0"/>
              <a:t>Age-related macular degeneration is a progressive disease of the macula that is related to aging. </a:t>
            </a:r>
          </a:p>
          <a:p>
            <a:pPr>
              <a:buNone/>
            </a:pPr>
            <a:endParaRPr lang="en-US" b="1" dirty="0" smtClean="0"/>
          </a:p>
          <a:p>
            <a:pPr>
              <a:buNone/>
            </a:pPr>
            <a:r>
              <a:rPr lang="en-US" b="1" dirty="0" smtClean="0"/>
              <a:t>Patients may be asymptomatic at the early stage of disease. However, when the disease affects the central vision, they may notice the following symptoms: blurring of central vision ;   distorted vision ;  a dark or empty spot appears in the center of the visual field and  colors appeared dull or washed out.</a:t>
            </a:r>
          </a:p>
          <a:p>
            <a:pPr>
              <a:buNone/>
            </a:pPr>
            <a:endParaRPr lang="en-US" dirty="0" smtClean="0"/>
          </a:p>
          <a:p>
            <a:pPr>
              <a:buNone/>
            </a:pPr>
            <a:endParaRPr lang="en-US" u="sng"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sz="3200" dirty="0" smtClean="0"/>
              <a:t/>
            </a:r>
            <a:br>
              <a:rPr lang="en-US" sz="3200" dirty="0" smtClean="0"/>
            </a:br>
            <a:r>
              <a:rPr lang="en-US" sz="2700" b="1" dirty="0" smtClean="0"/>
              <a:t>Risk factors of </a:t>
            </a:r>
            <a:r>
              <a:rPr lang="en-US" sz="2700" b="1" u="sng" dirty="0" smtClean="0"/>
              <a:t>Age-related Macular Degeneration </a:t>
            </a:r>
            <a:r>
              <a:rPr lang="en-US" sz="3200" b="1" dirty="0" smtClean="0"/>
              <a:t/>
            </a:r>
            <a:br>
              <a:rPr lang="en-US" sz="3200" b="1" dirty="0" smtClean="0"/>
            </a:br>
            <a:r>
              <a:rPr lang="en-US" sz="3200" dirty="0" smtClean="0"/>
              <a:t> </a:t>
            </a:r>
            <a:endParaRPr lang="en-US" sz="3200" dirty="0"/>
          </a:p>
        </p:txBody>
      </p:sp>
      <p:sp>
        <p:nvSpPr>
          <p:cNvPr id="3" name="Content Placeholder 2"/>
          <p:cNvSpPr>
            <a:spLocks noGrp="1"/>
          </p:cNvSpPr>
          <p:nvPr>
            <p:ph sz="quarter" idx="1"/>
          </p:nvPr>
        </p:nvSpPr>
        <p:spPr/>
        <p:txBody>
          <a:bodyPr/>
          <a:lstStyle/>
          <a:p>
            <a:pPr>
              <a:buNone/>
            </a:pPr>
            <a:r>
              <a:rPr lang="en-US" dirty="0" smtClean="0"/>
              <a:t>   </a:t>
            </a:r>
            <a:r>
              <a:rPr lang="en-US" b="1" dirty="0" smtClean="0"/>
              <a:t>1. Advancing age: prevalence increases from 1% at age 55 to 15% at age 80</a:t>
            </a:r>
            <a:br>
              <a:rPr lang="en-US" b="1" dirty="0" smtClean="0"/>
            </a:br>
            <a:r>
              <a:rPr lang="en-US" b="1" dirty="0" smtClean="0"/>
              <a:t/>
            </a:r>
            <a:br>
              <a:rPr lang="en-US" b="1" dirty="0" smtClean="0"/>
            </a:br>
            <a:r>
              <a:rPr lang="en-US" b="1" dirty="0" smtClean="0"/>
              <a:t>2. Family history of the disease</a:t>
            </a:r>
            <a:br>
              <a:rPr lang="en-US" b="1" dirty="0" smtClean="0"/>
            </a:br>
            <a:r>
              <a:rPr lang="en-US" b="1" dirty="0" smtClean="0"/>
              <a:t/>
            </a:r>
            <a:br>
              <a:rPr lang="en-US" b="1" dirty="0" smtClean="0"/>
            </a:br>
            <a:r>
              <a:rPr lang="en-US" b="1" dirty="0" smtClean="0"/>
              <a:t>3. Smoking: smokers are more than 2 times higher risk of developing age-related macular degeneration</a:t>
            </a:r>
            <a:br>
              <a:rPr lang="en-US" b="1" dirty="0" smtClean="0"/>
            </a:br>
            <a:r>
              <a:rPr lang="en-US" b="1" dirty="0" smtClean="0"/>
              <a:t/>
            </a:r>
            <a:br>
              <a:rPr lang="en-US" b="1" dirty="0" smtClean="0"/>
            </a:br>
            <a:r>
              <a:rPr lang="en-US" b="1" dirty="0" smtClean="0"/>
              <a:t>4. Long term exposure to ultraviolet light</a:t>
            </a:r>
          </a:p>
          <a:p>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b="1" dirty="0" smtClean="0"/>
              <a:t>cancer</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Age :  Over 70% of cancers occur in the elders aged seventy or above.</a:t>
            </a:r>
          </a:p>
          <a:p>
            <a:pPr>
              <a:buNone/>
            </a:pPr>
            <a:r>
              <a:rPr lang="en-US" b="1" dirty="0" smtClean="0"/>
              <a:t>Warning symptoms of cancer </a:t>
            </a:r>
          </a:p>
          <a:p>
            <a:r>
              <a:rPr lang="en-US" b="1" dirty="0" smtClean="0"/>
              <a:t>unexplained weight loss, loss of appetite, fatigue, etc</a:t>
            </a:r>
          </a:p>
          <a:p>
            <a:pPr lvl="0"/>
            <a:r>
              <a:rPr lang="en-US" b="1" dirty="0" smtClean="0"/>
              <a:t>Abnormal bleeding: e.g. blood in sputum, blood in urine or stool, nasal bleeding and vaginal bleeding after menopause. </a:t>
            </a:r>
          </a:p>
          <a:p>
            <a:pPr lvl="0"/>
            <a:r>
              <a:rPr lang="en-US" b="1" dirty="0" smtClean="0"/>
              <a:t>Abnormal discharge: e.g. from nipple or vagina. </a:t>
            </a:r>
          </a:p>
          <a:p>
            <a:pPr lvl="0"/>
            <a:r>
              <a:rPr lang="en-US" b="1" dirty="0" smtClean="0"/>
              <a:t>Change in bowel and voiding habits, e.g. change in frequency. </a:t>
            </a:r>
          </a:p>
          <a:p>
            <a:pPr lvl="0"/>
            <a:r>
              <a:rPr lang="en-US" b="1" dirty="0" smtClean="0"/>
              <a:t>Prolonged coughing or hoarseness of voice. </a:t>
            </a:r>
          </a:p>
          <a:p>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62000"/>
            <a:ext cx="7772400" cy="5257800"/>
          </a:xfrm>
        </p:spPr>
        <p:txBody>
          <a:bodyPr/>
          <a:lstStyle/>
          <a:p>
            <a:pPr lvl="0"/>
            <a:r>
              <a:rPr lang="en-US" b="1" dirty="0" smtClean="0"/>
              <a:t>Painless lump. </a:t>
            </a:r>
          </a:p>
          <a:p>
            <a:pPr lvl="0"/>
            <a:r>
              <a:rPr lang="en-US" b="1" dirty="0" smtClean="0"/>
              <a:t>Indigestion or swallowing difficulties. </a:t>
            </a:r>
          </a:p>
          <a:p>
            <a:pPr lvl="0"/>
            <a:r>
              <a:rPr lang="en-US" b="1" dirty="0" smtClean="0"/>
              <a:t>Hearing loss, ringing in the ear (especially if only one ear is affected). </a:t>
            </a:r>
          </a:p>
          <a:p>
            <a:r>
              <a:rPr lang="en-US" b="1" dirty="0" smtClean="0"/>
              <a:t>Obvious change of wart or mole (enlarged, change in color, or spontaneous bleeding</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b="1" dirty="0" smtClean="0"/>
              <a:t>Cataract</a:t>
            </a:r>
            <a:br>
              <a:rPr lang="en-US" b="1" dirty="0" smtClean="0"/>
            </a:br>
            <a:endParaRPr lang="en-US" b="1" dirty="0"/>
          </a:p>
        </p:txBody>
      </p:sp>
      <p:sp>
        <p:nvSpPr>
          <p:cNvPr id="3" name="Content Placeholder 2"/>
          <p:cNvSpPr>
            <a:spLocks noGrp="1"/>
          </p:cNvSpPr>
          <p:nvPr>
            <p:ph sz="quarter" idx="1"/>
          </p:nvPr>
        </p:nvSpPr>
        <p:spPr/>
        <p:txBody>
          <a:bodyPr>
            <a:normAutofit/>
          </a:bodyPr>
          <a:lstStyle/>
          <a:p>
            <a:r>
              <a:rPr lang="en-US" b="1" dirty="0" smtClean="0"/>
              <a:t>The most common is age related (degenerative), affecting most of the older elders. </a:t>
            </a:r>
          </a:p>
          <a:p>
            <a:pPr>
              <a:buNone/>
            </a:pPr>
            <a:r>
              <a:rPr lang="en-US" b="1" dirty="0" smtClean="0"/>
              <a:t/>
            </a:r>
            <a:br>
              <a:rPr lang="en-US" b="1" dirty="0" smtClean="0"/>
            </a:br>
            <a:r>
              <a:rPr lang="en-US" b="1" dirty="0" smtClean="0"/>
              <a:t>Symptoms</a:t>
            </a:r>
            <a:r>
              <a:rPr lang="en-US" dirty="0" smtClean="0"/>
              <a:t> </a:t>
            </a:r>
          </a:p>
          <a:p>
            <a:pPr lvl="0"/>
            <a:r>
              <a:rPr lang="en-US" b="1" dirty="0" smtClean="0"/>
              <a:t>Gradual impairment of vision </a:t>
            </a:r>
          </a:p>
          <a:p>
            <a:pPr lvl="0"/>
            <a:r>
              <a:rPr lang="en-US" b="1" dirty="0" smtClean="0"/>
              <a:t>Faded or dimmed vision </a:t>
            </a:r>
          </a:p>
          <a:p>
            <a:pPr lvl="0"/>
            <a:r>
              <a:rPr lang="en-US" b="1" dirty="0" smtClean="0"/>
              <a:t>Glare or dazzle (particularly in bright sunlight or when driving at night) </a:t>
            </a:r>
          </a:p>
          <a:p>
            <a:pPr lvl="0"/>
            <a:r>
              <a:rPr lang="en-US" b="1" dirty="0" smtClean="0"/>
              <a:t>Change in color of objects seen </a:t>
            </a:r>
          </a:p>
          <a:p>
            <a:pPr lvl="0"/>
            <a:r>
              <a:rPr lang="en-US" b="1" dirty="0" smtClean="0"/>
              <a:t>Double vision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b="1" dirty="0" smtClean="0"/>
              <a:t>Constipation</a:t>
            </a:r>
            <a:br>
              <a:rPr lang="en-US" b="1" dirty="0" smtClean="0"/>
            </a:br>
            <a:endParaRPr lang="en-US" b="1" dirty="0"/>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t>Causes of constipation in elderly</a:t>
            </a:r>
          </a:p>
          <a:p>
            <a:pPr>
              <a:buNone/>
            </a:pPr>
            <a:endParaRPr lang="en-US" b="1" dirty="0" smtClean="0"/>
          </a:p>
          <a:p>
            <a:pPr lvl="0"/>
            <a:r>
              <a:rPr lang="en-US" b="1" dirty="0" smtClean="0"/>
              <a:t>Peristalsis of the intestine in the elderly is usually weakened, hence they are more prone to constipation. </a:t>
            </a:r>
          </a:p>
          <a:p>
            <a:pPr lvl="0"/>
            <a:r>
              <a:rPr lang="en-US" b="1" dirty="0" smtClean="0"/>
              <a:t>Inadequate water or lack of </a:t>
            </a:r>
            <a:r>
              <a:rPr lang="en-US" b="1" dirty="0" err="1" smtClean="0"/>
              <a:t>fibre</a:t>
            </a:r>
            <a:r>
              <a:rPr lang="en-US" b="1" dirty="0" smtClean="0"/>
              <a:t> in food, leading to hard </a:t>
            </a:r>
            <a:r>
              <a:rPr lang="en-US" b="1" dirty="0" err="1" smtClean="0"/>
              <a:t>faeces</a:t>
            </a:r>
            <a:r>
              <a:rPr lang="en-US" b="1" dirty="0" smtClean="0"/>
              <a:t>. </a:t>
            </a:r>
          </a:p>
          <a:p>
            <a:pPr lvl="0"/>
            <a:r>
              <a:rPr lang="en-US" b="1" dirty="0" smtClean="0"/>
              <a:t>Psychological factors, e.g. using bedpan or commode chair without privacy, a dirty toilet, depression, etc. </a:t>
            </a:r>
          </a:p>
          <a:p>
            <a:pPr lvl="0"/>
            <a:r>
              <a:rPr lang="en-US" b="1" dirty="0" smtClean="0"/>
              <a:t>Drugs such as morphine group pain killers, certain diuretics, calcium tablets. </a:t>
            </a:r>
          </a:p>
          <a:p>
            <a:pPr lvl="0"/>
            <a:r>
              <a:rPr lang="en-US" b="1" dirty="0" smtClean="0"/>
              <a:t>Diseases, e.g. diabetic mellitus, hypothyroidism. </a:t>
            </a:r>
          </a:p>
          <a:p>
            <a:pPr>
              <a:buNone/>
            </a:pPr>
            <a:r>
              <a:rPr lang="en-US" b="1" dirty="0" smtClean="0"/>
              <a:t/>
            </a:r>
            <a:br>
              <a:rPr lang="en-US" b="1"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b="1" dirty="0" smtClean="0"/>
              <a:t>Depression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dirty="0" smtClean="0"/>
              <a:t>Pension and loss of </a:t>
            </a:r>
            <a:r>
              <a:rPr lang="en-US" b="1" dirty="0" err="1" smtClean="0"/>
              <a:t>authoroties</a:t>
            </a:r>
            <a:endParaRPr lang="en-US" b="1" dirty="0" smtClean="0"/>
          </a:p>
          <a:p>
            <a:r>
              <a:rPr lang="en-US" b="1" dirty="0" smtClean="0"/>
              <a:t>Lack of family support</a:t>
            </a:r>
          </a:p>
          <a:p>
            <a:r>
              <a:rPr lang="en-US" b="1" dirty="0" smtClean="0"/>
              <a:t>Poly-morbidities</a:t>
            </a:r>
          </a:p>
          <a:p>
            <a:r>
              <a:rPr lang="en-US" b="1" dirty="0" smtClean="0"/>
              <a:t>Socioeconomic  variables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b="1" dirty="0" smtClean="0"/>
              <a:t/>
            </a:r>
            <a:br>
              <a:rPr lang="en-US" b="1" dirty="0" smtClean="0"/>
            </a:br>
            <a:r>
              <a:rPr lang="en-US" b="1" dirty="0" smtClean="0"/>
              <a:t>Dementia</a:t>
            </a:r>
            <a:br>
              <a:rPr lang="en-US" b="1" dirty="0" smtClean="0"/>
            </a:br>
            <a:endParaRPr lang="en-US" b="1" dirty="0"/>
          </a:p>
        </p:txBody>
      </p:sp>
      <p:sp>
        <p:nvSpPr>
          <p:cNvPr id="3" name="Content Placeholder 2"/>
          <p:cNvSpPr>
            <a:spLocks noGrp="1"/>
          </p:cNvSpPr>
          <p:nvPr>
            <p:ph sz="quarter" idx="1"/>
          </p:nvPr>
        </p:nvSpPr>
        <p:spPr/>
        <p:txBody>
          <a:bodyPr/>
          <a:lstStyle/>
          <a:p>
            <a:r>
              <a:rPr lang="en-US" dirty="0" smtClean="0"/>
              <a:t>Dementia is a progressive disease of the brain. There is decline in cognitive and intellectual function such as memory, comprehension, learning capacity, the ability to think and calculate, as well as language and judgment.</a:t>
            </a:r>
          </a:p>
          <a:p>
            <a:pPr>
              <a:buNone/>
            </a:pPr>
            <a:endParaRPr lang="en-US" dirty="0" smtClean="0"/>
          </a:p>
          <a:p>
            <a:r>
              <a:rPr lang="en-US" dirty="0" smtClean="0"/>
              <a:t>The prevalence of dementia among community elders aged 70 or above was 9.3%, with 15.3% for female and 8.9% for male.</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Causes of dementia </a:t>
            </a:r>
            <a:r>
              <a:rPr lang="en-US" sz="3200" dirty="0" smtClean="0"/>
              <a:t/>
            </a:r>
            <a:br>
              <a:rPr lang="en-US" sz="3200" dirty="0" smtClean="0"/>
            </a:br>
            <a:endParaRPr lang="en-US" sz="3200" dirty="0"/>
          </a:p>
        </p:txBody>
      </p:sp>
      <p:sp>
        <p:nvSpPr>
          <p:cNvPr id="3" name="Content Placeholder 2"/>
          <p:cNvSpPr>
            <a:spLocks noGrp="1"/>
          </p:cNvSpPr>
          <p:nvPr>
            <p:ph sz="quarter" idx="1"/>
          </p:nvPr>
        </p:nvSpPr>
        <p:spPr/>
        <p:txBody>
          <a:bodyPr/>
          <a:lstStyle/>
          <a:p>
            <a:pPr lvl="0"/>
            <a:r>
              <a:rPr lang="en-US" dirty="0" smtClean="0"/>
              <a:t>Alzheimer's Disease: cause unknown, likely to be hereditary in nature, the most common type (about 65%) </a:t>
            </a:r>
          </a:p>
          <a:p>
            <a:pPr lvl="0"/>
            <a:r>
              <a:rPr lang="en-US" dirty="0" smtClean="0"/>
              <a:t>Vascular Dementia: due to multiple minor strokes, affects about 30% of elders with dementia </a:t>
            </a:r>
          </a:p>
          <a:p>
            <a:pPr lvl="0"/>
            <a:r>
              <a:rPr lang="en-US" dirty="0" smtClean="0"/>
              <a:t>Other causes: e.g. brain tumors, head injury, vitamin B 12 deficiency, drug and alcohol abuse, hypothyroidism and depression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b="1" dirty="0" smtClean="0"/>
              <a:t>Objectives</a:t>
            </a:r>
            <a:endParaRPr lang="en-US" b="1" dirty="0"/>
          </a:p>
        </p:txBody>
      </p:sp>
      <p:sp>
        <p:nvSpPr>
          <p:cNvPr id="3" name="Content Placeholder 2"/>
          <p:cNvSpPr>
            <a:spLocks noGrp="1"/>
          </p:cNvSpPr>
          <p:nvPr>
            <p:ph sz="quarter" idx="1"/>
          </p:nvPr>
        </p:nvSpPr>
        <p:spPr/>
        <p:txBody>
          <a:bodyPr>
            <a:normAutofit/>
          </a:bodyPr>
          <a:lstStyle/>
          <a:p>
            <a:pPr>
              <a:buNone/>
            </a:pPr>
            <a:r>
              <a:rPr lang="en-US" sz="3200" b="1" dirty="0" smtClean="0"/>
              <a:t>At the end of the session students should be able to:</a:t>
            </a:r>
          </a:p>
          <a:p>
            <a:pPr>
              <a:buNone/>
            </a:pPr>
            <a:r>
              <a:rPr lang="en-US" sz="3200" b="1" dirty="0" smtClean="0"/>
              <a:t>1- Recognize  the demographic  change in global population .</a:t>
            </a:r>
          </a:p>
          <a:p>
            <a:pPr>
              <a:buNone/>
            </a:pPr>
            <a:r>
              <a:rPr lang="en-US" sz="3200" b="1" dirty="0" smtClean="0"/>
              <a:t>2-Understand the main health problems related to elderly.</a:t>
            </a:r>
          </a:p>
          <a:p>
            <a:pPr>
              <a:buNone/>
            </a:pPr>
            <a:r>
              <a:rPr lang="en-US" sz="3200" b="1" dirty="0" smtClean="0"/>
              <a:t>3-Perceive the “age-friendly” cities and program.  </a:t>
            </a:r>
            <a:endParaRPr lang="en-US" sz="32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b="1" dirty="0" smtClean="0"/>
              <a:t>Problems of the Prostate Gland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a:bodyPr>
          <a:lstStyle/>
          <a:p>
            <a:r>
              <a:rPr lang="en-US" sz="2800" b="1" dirty="0" smtClean="0"/>
              <a:t>Benign prostatic hypertrophy</a:t>
            </a:r>
            <a:r>
              <a:rPr lang="en-US" sz="2800" dirty="0" smtClean="0"/>
              <a:t>  </a:t>
            </a:r>
            <a:r>
              <a:rPr lang="en-US" sz="2800" b="1" dirty="0" smtClean="0"/>
              <a:t>is common in male aged 60 and above </a:t>
            </a:r>
          </a:p>
          <a:p>
            <a:pPr lvl="0"/>
            <a:r>
              <a:rPr lang="en-US" sz="2800" b="1" dirty="0" smtClean="0"/>
              <a:t>Elderly should seek medical advice as soon as possible if the following problems occur: </a:t>
            </a:r>
            <a:endParaRPr lang="en-US" sz="2400" b="1" dirty="0" smtClean="0"/>
          </a:p>
          <a:p>
            <a:pPr lvl="1"/>
            <a:r>
              <a:rPr lang="en-US" b="1" dirty="0" smtClean="0"/>
              <a:t>Blood in urine or pain on passing urine </a:t>
            </a:r>
            <a:endParaRPr lang="en-US" sz="2000" b="1" dirty="0" smtClean="0"/>
          </a:p>
          <a:p>
            <a:pPr lvl="1"/>
            <a:r>
              <a:rPr lang="en-US" b="1" dirty="0" smtClean="0"/>
              <a:t>Sense of incomplete emptying of bladder after urination </a:t>
            </a:r>
            <a:endParaRPr lang="en-US" sz="2000" b="1" dirty="0" smtClean="0"/>
          </a:p>
          <a:p>
            <a:pPr lvl="1"/>
            <a:r>
              <a:rPr lang="en-US" b="1" dirty="0" smtClean="0"/>
              <a:t>Dripping of urine </a:t>
            </a:r>
            <a:endParaRPr lang="en-US" sz="2000" b="1" dirty="0" smtClean="0"/>
          </a:p>
          <a:p>
            <a:pPr lvl="1"/>
            <a:r>
              <a:rPr lang="en-US" b="1" dirty="0" smtClean="0"/>
              <a:t>Urinary frequency and passing small amount of urine each time, affecting daily activities, e. g. frequency at night that disturbs sleep </a:t>
            </a:r>
            <a:endParaRPr lang="en-US" sz="2000" b="1" dirty="0" smtClean="0"/>
          </a:p>
          <a:p>
            <a:pPr lvl="1"/>
            <a:r>
              <a:rPr lang="en-US" b="1" dirty="0" smtClean="0"/>
              <a:t>Increasing difficulty in passing urine </a:t>
            </a:r>
            <a:endParaRPr lang="en-US" sz="2000" b="1"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143000"/>
          </a:xfrm>
          <a:solidFill>
            <a:srgbClr val="FF0000"/>
          </a:solidFill>
        </p:spPr>
        <p:txBody>
          <a:bodyPr>
            <a:noAutofit/>
          </a:bodyPr>
          <a:lstStyle/>
          <a:p>
            <a:r>
              <a:rPr lang="en-US" sz="3600" b="1" dirty="0" smtClean="0"/>
              <a:t>Stroke</a:t>
            </a:r>
            <a:br>
              <a:rPr lang="en-US" sz="3600" b="1" dirty="0" smtClean="0"/>
            </a:br>
            <a:endParaRPr lang="en-US" sz="3600" b="1" dirty="0"/>
          </a:p>
        </p:txBody>
      </p:sp>
      <p:sp>
        <p:nvSpPr>
          <p:cNvPr id="3" name="Content Placeholder 2"/>
          <p:cNvSpPr>
            <a:spLocks noGrp="1"/>
          </p:cNvSpPr>
          <p:nvPr>
            <p:ph sz="quarter" idx="1"/>
          </p:nvPr>
        </p:nvSpPr>
        <p:spPr>
          <a:xfrm>
            <a:off x="914400" y="1676400"/>
            <a:ext cx="7772400" cy="4343400"/>
          </a:xfrm>
        </p:spPr>
        <p:txBody>
          <a:bodyPr>
            <a:normAutofit lnSpcReduction="10000"/>
          </a:bodyPr>
          <a:lstStyle/>
          <a:p>
            <a:pPr>
              <a:buNone/>
            </a:pPr>
            <a:r>
              <a:rPr lang="en-US" b="1" dirty="0" smtClean="0"/>
              <a:t>The incidence in elderly people is higher, mainly due to atherosclerosis of brain blood vessels. </a:t>
            </a:r>
          </a:p>
          <a:p>
            <a:pPr lvl="0">
              <a:buNone/>
            </a:pPr>
            <a:r>
              <a:rPr lang="en-US" b="1" dirty="0" smtClean="0"/>
              <a:t>Risk factors:</a:t>
            </a:r>
          </a:p>
          <a:p>
            <a:pPr lvl="0"/>
            <a:r>
              <a:rPr lang="en-US" b="1" dirty="0" smtClean="0"/>
              <a:t>Smoking. </a:t>
            </a:r>
          </a:p>
          <a:p>
            <a:pPr lvl="0"/>
            <a:r>
              <a:rPr lang="en-US" b="1" dirty="0" smtClean="0"/>
              <a:t>Lack of exercise. </a:t>
            </a:r>
          </a:p>
          <a:p>
            <a:pPr lvl="0"/>
            <a:r>
              <a:rPr lang="en-US" b="1" dirty="0" smtClean="0"/>
              <a:t>Stress. </a:t>
            </a:r>
          </a:p>
          <a:p>
            <a:pPr lvl="0"/>
            <a:r>
              <a:rPr lang="en-US" b="1" dirty="0" smtClean="0"/>
              <a:t>High cholesterol and high animal fat diet. </a:t>
            </a:r>
          </a:p>
          <a:p>
            <a:pPr lvl="0"/>
            <a:r>
              <a:rPr lang="en-US" b="1" dirty="0" smtClean="0"/>
              <a:t>Excessive alcohol. </a:t>
            </a:r>
          </a:p>
          <a:p>
            <a:pPr lvl="0"/>
            <a:r>
              <a:rPr lang="en-US" b="1" dirty="0" smtClean="0"/>
              <a:t>Patients with hypertension, diabetic mellitus, heart disease or previous history of stroke.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514600"/>
            <a:ext cx="7772400" cy="1362075"/>
          </a:xfrm>
        </p:spPr>
        <p:txBody>
          <a:bodyPr/>
          <a:lstStyle/>
          <a:p>
            <a:pPr algn="ctr"/>
            <a:r>
              <a:rPr lang="en-US" b="1" dirty="0" smtClean="0"/>
              <a:t>Elderly Care</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371600"/>
          </a:xfrm>
          <a:solidFill>
            <a:srgbClr val="FF0000"/>
          </a:solidFill>
        </p:spPr>
        <p:txBody>
          <a:bodyPr>
            <a:normAutofit fontScale="90000"/>
          </a:bodyPr>
          <a:lstStyle/>
          <a:p>
            <a:r>
              <a:rPr lang="en-US" sz="3200" b="1" dirty="0" smtClean="0"/>
              <a:t/>
            </a:r>
            <a:br>
              <a:rPr lang="en-US" sz="3200" b="1" dirty="0" smtClean="0"/>
            </a:br>
            <a:r>
              <a:rPr lang="en-US" sz="3200" b="1" dirty="0" smtClean="0"/>
              <a:t>I: Ensuring that older population have a basic level of financial security</a:t>
            </a:r>
            <a:r>
              <a:rPr lang="en-US" sz="3200" dirty="0" smtClean="0"/>
              <a:t/>
            </a:r>
            <a:br>
              <a:rPr lang="en-US" sz="3200" dirty="0" smtClean="0"/>
            </a:br>
            <a:endParaRPr lang="en-US" sz="3200" dirty="0"/>
          </a:p>
        </p:txBody>
      </p:sp>
      <p:sp>
        <p:nvSpPr>
          <p:cNvPr id="3" name="Content Placeholder 2"/>
          <p:cNvSpPr>
            <a:spLocks noGrp="1"/>
          </p:cNvSpPr>
          <p:nvPr>
            <p:ph sz="quarter" idx="1"/>
          </p:nvPr>
        </p:nvSpPr>
        <p:spPr>
          <a:xfrm>
            <a:off x="914400" y="1905000"/>
            <a:ext cx="7772400" cy="4114800"/>
          </a:xfrm>
        </p:spPr>
        <p:txBody>
          <a:bodyPr>
            <a:normAutofit lnSpcReduction="10000"/>
          </a:bodyPr>
          <a:lstStyle/>
          <a:p>
            <a:r>
              <a:rPr lang="en-US" b="1" dirty="0" smtClean="0"/>
              <a:t>Tax-funded pensions that provide basic support to vulnerable older people are an effective way of helping them avoid poverty. </a:t>
            </a:r>
          </a:p>
          <a:p>
            <a:endParaRPr lang="en-US" b="1" dirty="0" smtClean="0"/>
          </a:p>
          <a:p>
            <a:r>
              <a:rPr lang="en-US" b="1" dirty="0" smtClean="0"/>
              <a:t>It has been estimated that abolishing extreme poverty in old age by providing a universal, tax-funded, basic pension equivalent to$1 a day to all over age 60 would cost less </a:t>
            </a:r>
            <a:r>
              <a:rPr lang="en-US" b="1" smtClean="0"/>
              <a:t>than 1% </a:t>
            </a:r>
            <a:r>
              <a:rPr lang="en-US" b="1" dirty="0" smtClean="0"/>
              <a:t>of the gross domestic product of the majority of developing countries.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II: Developing age-friendly environments </a:t>
            </a:r>
            <a:r>
              <a:rPr lang="en-US" sz="3200" dirty="0" smtClean="0"/>
              <a:t/>
            </a:r>
            <a:br>
              <a:rPr lang="en-US" sz="3200" dirty="0" smtClean="0"/>
            </a:br>
            <a:endParaRPr lang="en-US" sz="3200" dirty="0"/>
          </a:p>
        </p:txBody>
      </p:sp>
      <p:sp>
        <p:nvSpPr>
          <p:cNvPr id="3" name="Content Placeholder 2"/>
          <p:cNvSpPr>
            <a:spLocks noGrp="1"/>
          </p:cNvSpPr>
          <p:nvPr>
            <p:ph sz="quarter" idx="1"/>
          </p:nvPr>
        </p:nvSpPr>
        <p:spPr/>
        <p:txBody>
          <a:bodyPr/>
          <a:lstStyle/>
          <a:p>
            <a:r>
              <a:rPr lang="en-US" b="1" dirty="0" smtClean="0"/>
              <a:t>The World Health Organization recently commenced a </a:t>
            </a:r>
            <a:r>
              <a:rPr lang="en-US" b="1" dirty="0" err="1" smtClean="0"/>
              <a:t>programme</a:t>
            </a:r>
            <a:r>
              <a:rPr lang="en-US" b="1" dirty="0" smtClean="0"/>
              <a:t> designed to foster ‘‘age-friendly’’ environments that encourage ‘‘active ageing by optimizing opportunities for health, participation and security in order to enhance quality of life as people age’’. The core of the </a:t>
            </a:r>
            <a:r>
              <a:rPr lang="en-US" b="1" dirty="0" err="1" smtClean="0"/>
              <a:t>programme</a:t>
            </a:r>
            <a:r>
              <a:rPr lang="en-US" b="1" dirty="0" smtClean="0"/>
              <a:t> is the WHO Global Network of Age-friendly Cities.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a:solidFill>
            <a:srgbClr val="FF0000"/>
          </a:solidFill>
        </p:spPr>
        <p:txBody>
          <a:bodyPr>
            <a:normAutofit fontScale="90000"/>
          </a:bodyPr>
          <a:lstStyle/>
          <a:p>
            <a:r>
              <a:rPr lang="en-US" sz="3200" b="1" dirty="0" smtClean="0"/>
              <a:t>III: Availability and accessibility of effective health care</a:t>
            </a:r>
            <a:r>
              <a:rPr lang="en-US" sz="3200" dirty="0" smtClean="0"/>
              <a:t/>
            </a:r>
            <a:br>
              <a:rPr lang="en-US" sz="3200" dirty="0" smtClean="0"/>
            </a:br>
            <a:endParaRPr lang="en-US" sz="3200" dirty="0"/>
          </a:p>
        </p:txBody>
      </p:sp>
      <p:sp>
        <p:nvSpPr>
          <p:cNvPr id="3" name="Content Placeholder 2"/>
          <p:cNvSpPr>
            <a:spLocks noGrp="1"/>
          </p:cNvSpPr>
          <p:nvPr>
            <p:ph sz="quarter" idx="1"/>
          </p:nvPr>
        </p:nvSpPr>
        <p:spPr/>
        <p:txBody>
          <a:bodyPr>
            <a:normAutofit/>
          </a:bodyPr>
          <a:lstStyle/>
          <a:p>
            <a:r>
              <a:rPr lang="en-US" b="1" dirty="0" smtClean="0"/>
              <a:t>In less developed countries, access to basic primary care including the early detection and management of common conditions like hypertension and diabetes can allow older people to maintain their health and capacity to live independently. </a:t>
            </a:r>
          </a:p>
          <a:p>
            <a:r>
              <a:rPr lang="en-US" b="1" dirty="0" smtClean="0"/>
              <a:t>In developed countries, the feared increase in demand for health care from population ageing is likely to be largely met by economic growth. </a:t>
            </a:r>
          </a:p>
          <a:p>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smtClean="0"/>
              <a:t>An integrated continuum of long-term care can support older people to age in place and provide institutional care for those with severe limitation. </a:t>
            </a:r>
          </a:p>
          <a:p>
            <a:r>
              <a:rPr lang="en-US" b="1" dirty="0" smtClean="0"/>
              <a:t>Several developed countries have established such systems, but a major challenge will be developing integrated long term care in less developed countries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524000"/>
          </a:xfrm>
          <a:solidFill>
            <a:srgbClr val="FF0000"/>
          </a:solidFill>
        </p:spPr>
        <p:txBody>
          <a:bodyPr>
            <a:normAutofit fontScale="90000"/>
          </a:bodyPr>
          <a:lstStyle/>
          <a:p>
            <a:r>
              <a:rPr lang="en-US" sz="3200" dirty="0" smtClean="0"/>
              <a:t>IV: </a:t>
            </a:r>
            <a:r>
              <a:rPr lang="en-US" sz="3200" b="1" dirty="0" smtClean="0"/>
              <a:t>Maintaining social patterns that influence the well-being of older adults</a:t>
            </a:r>
            <a:r>
              <a:rPr lang="en-US" sz="3200" dirty="0" smtClean="0"/>
              <a:t/>
            </a:r>
            <a:br>
              <a:rPr lang="en-US" sz="3200" dirty="0" smtClean="0"/>
            </a:br>
            <a:endParaRPr lang="en-US" sz="3200" dirty="0"/>
          </a:p>
        </p:txBody>
      </p:sp>
      <p:sp>
        <p:nvSpPr>
          <p:cNvPr id="3" name="Content Placeholder 2"/>
          <p:cNvSpPr>
            <a:spLocks noGrp="1"/>
          </p:cNvSpPr>
          <p:nvPr>
            <p:ph sz="quarter" idx="1"/>
          </p:nvPr>
        </p:nvSpPr>
        <p:spPr/>
        <p:txBody>
          <a:bodyPr>
            <a:normAutofit/>
          </a:bodyPr>
          <a:lstStyle/>
          <a:p>
            <a:r>
              <a:rPr lang="en-US" b="1" dirty="0" smtClean="0"/>
              <a:t>Many changing social patterns are likely to influence both the behaviors' and well being of older people. </a:t>
            </a:r>
          </a:p>
          <a:p>
            <a:r>
              <a:rPr lang="en-US" b="1" dirty="0" smtClean="0"/>
              <a:t>Shift from extended households to more nuclear households comprising one or two generations. </a:t>
            </a:r>
          </a:p>
          <a:p>
            <a:r>
              <a:rPr lang="en-US" b="1" dirty="0" smtClean="0"/>
              <a:t>Older people living alone are less able to benefit from the sharing of goods that might be available in a larger household.</a:t>
            </a:r>
          </a:p>
          <a:p>
            <a:r>
              <a:rPr lang="en-US" b="1" dirty="0" smtClean="0"/>
              <a:t> The risk of falling into poverty in older age may increase with falling family size.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WHO Age-friendly Environments Program</a:t>
            </a:r>
            <a:br>
              <a:rPr lang="en-US" sz="3200" b="1" dirty="0" smtClean="0"/>
            </a:br>
            <a:endParaRPr lang="en-US" sz="3200" dirty="0"/>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t>Rational</a:t>
            </a:r>
          </a:p>
          <a:p>
            <a:r>
              <a:rPr lang="en-US" b="1" dirty="0" smtClean="0"/>
              <a:t>In 2000, the global population of people aged 60 and over was 600 million.</a:t>
            </a:r>
          </a:p>
          <a:p>
            <a:r>
              <a:rPr lang="en-US" b="1" dirty="0" smtClean="0"/>
              <a:t>In 2006     11% of world population</a:t>
            </a:r>
          </a:p>
          <a:p>
            <a:r>
              <a:rPr lang="en-US" b="1" dirty="0" smtClean="0"/>
              <a:t> By 2025 there will be 1.2 billion.</a:t>
            </a:r>
          </a:p>
          <a:p>
            <a:r>
              <a:rPr lang="en-US" b="1" dirty="0" smtClean="0"/>
              <a:t> By2050, almost 2 billion. </a:t>
            </a:r>
          </a:p>
          <a:p>
            <a:r>
              <a:rPr lang="en-US" b="1" dirty="0" smtClean="0"/>
              <a:t>22% by 2050.</a:t>
            </a:r>
          </a:p>
          <a:p>
            <a:r>
              <a:rPr lang="en-US" b="1" dirty="0" smtClean="0"/>
              <a:t> In 2008, for the first time in history, the majority of the world's population lived in cities.</a:t>
            </a:r>
          </a:p>
          <a:p>
            <a:r>
              <a:rPr lang="en-US" b="1" dirty="0" smtClean="0"/>
              <a:t>By2030; approximately 3 out of every 5 people will live in an urban area.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b="1" dirty="0" smtClean="0"/>
              <a:t>Older people play a crucial role in communities</a:t>
            </a:r>
          </a:p>
          <a:p>
            <a:r>
              <a:rPr lang="en-US" dirty="0" smtClean="0"/>
              <a:t> In paid or volunteering work, transmitting experience and knowledge, or helping their families with caring responsibilities. </a:t>
            </a:r>
          </a:p>
          <a:p>
            <a:endParaRPr lang="en-US" dirty="0" smtClean="0"/>
          </a:p>
          <a:p>
            <a:r>
              <a:rPr lang="en-US" dirty="0" smtClean="0"/>
              <a:t>These contributions can only be ensured if older persons enjoy good health and if societies address their needs. Making cities and communities age-friendly is one of the most effective policy approaches for responding to demographic ageing.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534400" cy="5486400"/>
          </a:xfrm>
        </p:spPr>
        <p:txBody>
          <a:bodyPr>
            <a:normAutofit/>
          </a:bodyPr>
          <a:lstStyle/>
          <a:p>
            <a:pPr>
              <a:buNone/>
            </a:pPr>
            <a:r>
              <a:rPr lang="en-US" b="1" dirty="0" smtClean="0"/>
              <a:t>The program identifies eight domains of city life that might influence the health and quality of life of older people:</a:t>
            </a:r>
          </a:p>
          <a:p>
            <a:pPr>
              <a:buNone/>
            </a:pPr>
            <a:r>
              <a:rPr lang="en-US" b="1" dirty="0" smtClean="0"/>
              <a:t>1. outdoor spaces and buildings;</a:t>
            </a:r>
          </a:p>
          <a:p>
            <a:pPr>
              <a:buNone/>
            </a:pPr>
            <a:r>
              <a:rPr lang="en-US" b="1" dirty="0" smtClean="0"/>
              <a:t>2. transportation;</a:t>
            </a:r>
          </a:p>
          <a:p>
            <a:pPr>
              <a:buNone/>
            </a:pPr>
            <a:r>
              <a:rPr lang="en-US" b="1" dirty="0" smtClean="0"/>
              <a:t>3. housing;</a:t>
            </a:r>
          </a:p>
          <a:p>
            <a:pPr>
              <a:buNone/>
            </a:pPr>
            <a:r>
              <a:rPr lang="en-US" b="1" dirty="0" smtClean="0"/>
              <a:t>4. social participation;</a:t>
            </a:r>
          </a:p>
          <a:p>
            <a:pPr>
              <a:buNone/>
            </a:pPr>
            <a:r>
              <a:rPr lang="en-US" b="1" dirty="0" smtClean="0"/>
              <a:t>5. respect and social inclusion;</a:t>
            </a:r>
          </a:p>
          <a:p>
            <a:pPr>
              <a:buNone/>
            </a:pPr>
            <a:r>
              <a:rPr lang="en-US" b="1" dirty="0" smtClean="0"/>
              <a:t>6. civic participation and employment;</a:t>
            </a:r>
          </a:p>
          <a:p>
            <a:pPr>
              <a:buNone/>
            </a:pPr>
            <a:r>
              <a:rPr lang="en-US" b="1" dirty="0" smtClean="0"/>
              <a:t>7. communication and information; and</a:t>
            </a:r>
          </a:p>
          <a:p>
            <a:pPr>
              <a:buNone/>
            </a:pPr>
            <a:r>
              <a:rPr lang="en-US" b="1" dirty="0" smtClean="0"/>
              <a:t>8. community support and health services.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WHO Global Network of Age-friendly Cities</a:t>
            </a:r>
            <a:br>
              <a:rPr lang="en-US" sz="3200" b="1" dirty="0" smtClean="0"/>
            </a:br>
            <a:endParaRPr lang="en-US" sz="3200" dirty="0"/>
          </a:p>
        </p:txBody>
      </p:sp>
      <p:sp>
        <p:nvSpPr>
          <p:cNvPr id="3" name="Content Placeholder 2"/>
          <p:cNvSpPr>
            <a:spLocks noGrp="1"/>
          </p:cNvSpPr>
          <p:nvPr>
            <p:ph sz="quarter" idx="1"/>
          </p:nvPr>
        </p:nvSpPr>
        <p:spPr/>
        <p:txBody>
          <a:bodyPr/>
          <a:lstStyle/>
          <a:p>
            <a:pPr>
              <a:buNone/>
            </a:pPr>
            <a:r>
              <a:rPr lang="en-US" b="1" dirty="0" smtClean="0"/>
              <a:t>1. Link participating cities to WHO and to each other.</a:t>
            </a:r>
          </a:p>
          <a:p>
            <a:pPr>
              <a:buNone/>
            </a:pPr>
            <a:r>
              <a:rPr lang="en-US" b="1" dirty="0" smtClean="0"/>
              <a:t>2. Facilitate the exchange of information and best practices.</a:t>
            </a:r>
          </a:p>
          <a:p>
            <a:pPr>
              <a:buNone/>
            </a:pPr>
            <a:r>
              <a:rPr lang="en-US" b="1" dirty="0" smtClean="0"/>
              <a:t>3. Foster interventions that are appropriate, sustainable and cost-effective for improving the lives of older people.</a:t>
            </a:r>
          </a:p>
          <a:p>
            <a:pPr>
              <a:buNone/>
            </a:pPr>
            <a:r>
              <a:rPr lang="en-US" b="1" dirty="0" smtClean="0"/>
              <a:t>4. Provide technical support and training.</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1. Planning (Year 1-2):</a:t>
            </a:r>
            <a:endParaRPr lang="en-US" sz="3200" dirty="0"/>
          </a:p>
        </p:txBody>
      </p:sp>
      <p:sp>
        <p:nvSpPr>
          <p:cNvPr id="3" name="Content Placeholder 2"/>
          <p:cNvSpPr>
            <a:spLocks noGrp="1"/>
          </p:cNvSpPr>
          <p:nvPr>
            <p:ph sz="quarter" idx="1"/>
          </p:nvPr>
        </p:nvSpPr>
        <p:spPr/>
        <p:txBody>
          <a:bodyPr/>
          <a:lstStyle/>
          <a:p>
            <a:pPr>
              <a:buNone/>
            </a:pPr>
            <a:r>
              <a:rPr lang="en-US" b="1" dirty="0" smtClean="0"/>
              <a:t>This stage includes four steps:</a:t>
            </a:r>
          </a:p>
          <a:p>
            <a:pPr>
              <a:buNone/>
            </a:pPr>
            <a:r>
              <a:rPr lang="en-US" b="1" dirty="0" smtClean="0"/>
              <a:t>a. Establishment of mechanisms to involve older people throughout the Age-friendly City cycle.</a:t>
            </a:r>
          </a:p>
          <a:p>
            <a:pPr>
              <a:buNone/>
            </a:pPr>
            <a:r>
              <a:rPr lang="en-US" b="1" dirty="0" smtClean="0"/>
              <a:t>b. A baseline assessment of the age-friendliness of the city.</a:t>
            </a:r>
          </a:p>
          <a:p>
            <a:pPr>
              <a:buNone/>
            </a:pPr>
            <a:r>
              <a:rPr lang="en-US" b="1" dirty="0" smtClean="0"/>
              <a:t>c. Development of a 3-year city wide plan of action based on assessment findings. </a:t>
            </a:r>
          </a:p>
          <a:p>
            <a:pPr>
              <a:buNone/>
            </a:pPr>
            <a:r>
              <a:rPr lang="en-US" b="1" dirty="0" smtClean="0"/>
              <a:t>d. Identification of indicators to monitor progress.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2. Implementation (Year 3-5)</a:t>
            </a:r>
            <a:br>
              <a:rPr lang="en-US" sz="3200" b="1" dirty="0" smtClean="0"/>
            </a:br>
            <a:endParaRPr lang="en-US" sz="3200" dirty="0"/>
          </a:p>
        </p:txBody>
      </p:sp>
      <p:sp>
        <p:nvSpPr>
          <p:cNvPr id="3" name="Content Placeholder 2"/>
          <p:cNvSpPr>
            <a:spLocks noGrp="1"/>
          </p:cNvSpPr>
          <p:nvPr>
            <p:ph sz="quarter" idx="1"/>
          </p:nvPr>
        </p:nvSpPr>
        <p:spPr/>
        <p:txBody>
          <a:bodyPr/>
          <a:lstStyle/>
          <a:p>
            <a:r>
              <a:rPr lang="en-US" b="1" dirty="0" smtClean="0"/>
              <a:t>On completion of stage 1, and no later than two years after joining the Network, cities will submit their action plan to WHO for review and endorsement. Upon endorsement by WHO, cities will then have a three-year period of implementation</a:t>
            </a:r>
            <a:r>
              <a:rPr lang="en-US" dirty="0" smtClean="0"/>
              <a: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3. Progress evaluation (end of year 5)</a:t>
            </a:r>
            <a:br>
              <a:rPr lang="en-US" sz="3200" b="1" dirty="0" smtClean="0"/>
            </a:br>
            <a:endParaRPr lang="en-US" sz="3200" dirty="0"/>
          </a:p>
        </p:txBody>
      </p:sp>
      <p:sp>
        <p:nvSpPr>
          <p:cNvPr id="3" name="Content Placeholder 2"/>
          <p:cNvSpPr>
            <a:spLocks noGrp="1"/>
          </p:cNvSpPr>
          <p:nvPr>
            <p:ph sz="quarter" idx="1"/>
          </p:nvPr>
        </p:nvSpPr>
        <p:spPr/>
        <p:txBody>
          <a:bodyPr/>
          <a:lstStyle/>
          <a:p>
            <a:r>
              <a:rPr lang="en-US" b="1" dirty="0" smtClean="0"/>
              <a:t>At the end of the first period of implementation, cities will be required to submit a progress report to WHO outlining progress against indicators developed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772400" cy="1143000"/>
          </a:xfrm>
          <a:solidFill>
            <a:srgbClr val="FF0000"/>
          </a:solidFill>
        </p:spPr>
        <p:txBody>
          <a:bodyPr>
            <a:normAutofit/>
          </a:bodyPr>
          <a:lstStyle/>
          <a:p>
            <a:r>
              <a:rPr lang="en-US" sz="3200" b="1" dirty="0" smtClean="0"/>
              <a:t>4. Continual  improvement</a:t>
            </a:r>
            <a:br>
              <a:rPr lang="en-US" sz="3200" b="1" dirty="0" smtClean="0"/>
            </a:br>
            <a:endParaRPr lang="en-US" sz="3200" dirty="0"/>
          </a:p>
        </p:txBody>
      </p:sp>
      <p:sp>
        <p:nvSpPr>
          <p:cNvPr id="3" name="Content Placeholder 2"/>
          <p:cNvSpPr>
            <a:spLocks noGrp="1"/>
          </p:cNvSpPr>
          <p:nvPr>
            <p:ph sz="quarter" idx="1"/>
          </p:nvPr>
        </p:nvSpPr>
        <p:spPr>
          <a:xfrm>
            <a:off x="914400" y="2133600"/>
            <a:ext cx="7772400" cy="3886200"/>
          </a:xfrm>
        </p:spPr>
        <p:txBody>
          <a:bodyPr/>
          <a:lstStyle/>
          <a:p>
            <a:r>
              <a:rPr lang="en-US" b="1" dirty="0" smtClean="0"/>
              <a:t>If there is clear evidence of progress against the original action plan, cities will move into a phase of continual improvement. Cities will be invited to develop a new plan of action (duration of up to 5 years) along with associated indicators. Progress against this new plan will be measured at the end of this second implementation period. Cities will be able to continue their membership to the Network by entering into further implementation cycles.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676400"/>
          </a:xfrm>
          <a:solidFill>
            <a:srgbClr val="FF0000"/>
          </a:solidFill>
        </p:spPr>
        <p:txBody>
          <a:bodyPr>
            <a:normAutofit/>
          </a:bodyPr>
          <a:lstStyle/>
          <a:p>
            <a:r>
              <a:rPr lang="en-US" sz="3200" b="1" i="1" dirty="0" smtClean="0"/>
              <a:t>Cycle of WHO Global Network </a:t>
            </a:r>
            <a:br>
              <a:rPr lang="en-US" sz="3200" b="1" i="1" dirty="0" smtClean="0"/>
            </a:br>
            <a:r>
              <a:rPr lang="en-US" sz="3200" b="1" i="1" dirty="0" smtClean="0"/>
              <a:t>of Age-friendly Cities</a:t>
            </a:r>
            <a:br>
              <a:rPr lang="en-US" sz="3200" b="1" i="1" dirty="0" smtClean="0"/>
            </a:br>
            <a:endParaRPr lang="en-US" sz="3200" dirty="0"/>
          </a:p>
        </p:txBody>
      </p:sp>
      <p:sp>
        <p:nvSpPr>
          <p:cNvPr id="4" name="Rectangle 3"/>
          <p:cNvSpPr/>
          <p:nvPr/>
        </p:nvSpPr>
        <p:spPr>
          <a:xfrm>
            <a:off x="1676400" y="1905000"/>
            <a:ext cx="1295400" cy="53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Years 1-2 </a:t>
            </a:r>
          </a:p>
        </p:txBody>
      </p:sp>
      <p:sp>
        <p:nvSpPr>
          <p:cNvPr id="5" name="Rectangle 4"/>
          <p:cNvSpPr/>
          <p:nvPr/>
        </p:nvSpPr>
        <p:spPr>
          <a:xfrm>
            <a:off x="4648200" y="1905000"/>
            <a:ext cx="1295400" cy="457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Years 3-5 </a:t>
            </a:r>
          </a:p>
        </p:txBody>
      </p:sp>
      <p:sp>
        <p:nvSpPr>
          <p:cNvPr id="6" name="Rectangle 5"/>
          <p:cNvSpPr/>
          <p:nvPr/>
        </p:nvSpPr>
        <p:spPr>
          <a:xfrm>
            <a:off x="5410200" y="2743200"/>
            <a:ext cx="2743200" cy="1600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chemeClr val="tx1"/>
                </a:solidFill>
              </a:rPr>
              <a:t>2. Implementation</a:t>
            </a:r>
          </a:p>
          <a:p>
            <a:r>
              <a:rPr lang="en-US" dirty="0" smtClean="0">
                <a:solidFill>
                  <a:schemeClr val="tx1"/>
                </a:solidFill>
              </a:rPr>
              <a:t>a. implement action plan</a:t>
            </a:r>
          </a:p>
          <a:p>
            <a:r>
              <a:rPr lang="en-US" dirty="0" smtClean="0">
                <a:solidFill>
                  <a:schemeClr val="tx1"/>
                </a:solidFill>
              </a:rPr>
              <a:t>b. monitor indicators </a:t>
            </a:r>
          </a:p>
        </p:txBody>
      </p:sp>
      <p:sp>
        <p:nvSpPr>
          <p:cNvPr id="7" name="Rectangle 6"/>
          <p:cNvSpPr/>
          <p:nvPr/>
        </p:nvSpPr>
        <p:spPr>
          <a:xfrm>
            <a:off x="5410200" y="4800600"/>
            <a:ext cx="2819400" cy="1676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chemeClr val="tx1"/>
                </a:solidFill>
              </a:rPr>
              <a:t>3. Evaluate progress</a:t>
            </a:r>
          </a:p>
          <a:p>
            <a:r>
              <a:rPr lang="en-US" dirty="0" smtClean="0">
                <a:solidFill>
                  <a:schemeClr val="tx1"/>
                </a:solidFill>
              </a:rPr>
              <a:t>a. Measure progress</a:t>
            </a:r>
          </a:p>
          <a:p>
            <a:r>
              <a:rPr lang="en-US" dirty="0" smtClean="0">
                <a:solidFill>
                  <a:schemeClr val="tx1"/>
                </a:solidFill>
              </a:rPr>
              <a:t>b. Identify successes and remaining gaps</a:t>
            </a:r>
          </a:p>
          <a:p>
            <a:r>
              <a:rPr lang="en-US" dirty="0" smtClean="0">
                <a:solidFill>
                  <a:schemeClr val="tx1"/>
                </a:solidFill>
              </a:rPr>
              <a:t>c. Submit progress report</a:t>
            </a:r>
          </a:p>
        </p:txBody>
      </p:sp>
      <p:sp>
        <p:nvSpPr>
          <p:cNvPr id="8" name="Rectangle 7"/>
          <p:cNvSpPr/>
          <p:nvPr/>
        </p:nvSpPr>
        <p:spPr>
          <a:xfrm>
            <a:off x="1219200" y="2895600"/>
            <a:ext cx="2819400" cy="1676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chemeClr val="tx1"/>
                </a:solidFill>
              </a:rPr>
              <a:t>1. Planning</a:t>
            </a:r>
          </a:p>
          <a:p>
            <a:r>
              <a:rPr lang="en-US" b="1" dirty="0" smtClean="0">
                <a:solidFill>
                  <a:schemeClr val="tx1"/>
                </a:solidFill>
              </a:rPr>
              <a:t>a. involve older people</a:t>
            </a:r>
          </a:p>
          <a:p>
            <a:r>
              <a:rPr lang="en-US" b="1" dirty="0" smtClean="0">
                <a:solidFill>
                  <a:schemeClr val="tx1"/>
                </a:solidFill>
              </a:rPr>
              <a:t>b. assessment of age- friendliness</a:t>
            </a:r>
          </a:p>
          <a:p>
            <a:r>
              <a:rPr lang="en-US" b="1" dirty="0" smtClean="0">
                <a:solidFill>
                  <a:schemeClr val="tx1"/>
                </a:solidFill>
              </a:rPr>
              <a:t>c. develop an action plan</a:t>
            </a:r>
          </a:p>
          <a:p>
            <a:r>
              <a:rPr lang="en-US" b="1" dirty="0" smtClean="0">
                <a:solidFill>
                  <a:schemeClr val="tx1"/>
                </a:solidFill>
              </a:rPr>
              <a:t>d. identify indicators </a:t>
            </a:r>
          </a:p>
        </p:txBody>
      </p:sp>
      <p:sp>
        <p:nvSpPr>
          <p:cNvPr id="9" name="Oval 8"/>
          <p:cNvSpPr/>
          <p:nvPr/>
        </p:nvSpPr>
        <p:spPr>
          <a:xfrm>
            <a:off x="1066800" y="5029200"/>
            <a:ext cx="2971800" cy="1447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chemeClr val="tx1"/>
                </a:solidFill>
              </a:rPr>
              <a:t>4. Continual improvement</a:t>
            </a:r>
          </a:p>
          <a:p>
            <a:r>
              <a:rPr lang="en-US" dirty="0" smtClean="0">
                <a:solidFill>
                  <a:schemeClr val="tx1"/>
                </a:solidFill>
              </a:rPr>
              <a:t>5-year membership cycles</a:t>
            </a:r>
          </a:p>
        </p:txBody>
      </p:sp>
      <p:sp>
        <p:nvSpPr>
          <p:cNvPr id="10" name="Right Arrow 9"/>
          <p:cNvSpPr/>
          <p:nvPr/>
        </p:nvSpPr>
        <p:spPr>
          <a:xfrm>
            <a:off x="3276600" y="2133600"/>
            <a:ext cx="1219200" cy="45719"/>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172200" y="2133600"/>
            <a:ext cx="1447800" cy="45719"/>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6858000" y="4495800"/>
            <a:ext cx="76200" cy="228600"/>
          </a:xfrm>
          <a:prstGeom prst="down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0495158">
            <a:off x="4272369" y="5674660"/>
            <a:ext cx="904060" cy="156879"/>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267200" y="3733800"/>
            <a:ext cx="1066800" cy="45719"/>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pPr algn="ctr"/>
            <a:r>
              <a:rPr lang="en-US" b="1" dirty="0" smtClean="0"/>
              <a:t>Thank You</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648200" y="0"/>
            <a:ext cx="4343400" cy="68580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1676400" y="2362200"/>
            <a:ext cx="1800225" cy="18669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a:stretch>
            <a:fillRect/>
          </a:stretch>
        </p:blipFill>
        <p:spPr bwMode="auto">
          <a:xfrm>
            <a:off x="0" y="0"/>
            <a:ext cx="4695825"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1036638"/>
          </a:xfrm>
          <a:solidFill>
            <a:schemeClr val="accent3"/>
          </a:solidFill>
        </p:spPr>
        <p:txBody>
          <a:bodyPr/>
          <a:lstStyle/>
          <a:p>
            <a:r>
              <a:rPr lang="en-US" dirty="0" smtClean="0"/>
              <a:t>Elderly population:</a:t>
            </a:r>
            <a:endParaRPr lang="en-US" dirty="0"/>
          </a:p>
        </p:txBody>
      </p:sp>
      <p:sp>
        <p:nvSpPr>
          <p:cNvPr id="3" name="Content Placeholder 2"/>
          <p:cNvSpPr>
            <a:spLocks noGrp="1"/>
          </p:cNvSpPr>
          <p:nvPr>
            <p:ph sz="quarter" idx="1"/>
          </p:nvPr>
        </p:nvSpPr>
        <p:spPr>
          <a:xfrm>
            <a:off x="457200" y="1371600"/>
            <a:ext cx="8153400" cy="4572000"/>
          </a:xfrm>
          <a:noFill/>
        </p:spPr>
        <p:txBody>
          <a:bodyPr>
            <a:normAutofit/>
          </a:bodyPr>
          <a:lstStyle/>
          <a:p>
            <a:pPr>
              <a:buNone/>
            </a:pPr>
            <a:r>
              <a:rPr lang="en-US" sz="2800" b="1" i="1" u="sng" dirty="0" smtClean="0"/>
              <a:t>Our world is ageing fast</a:t>
            </a:r>
          </a:p>
          <a:p>
            <a:endParaRPr lang="en-US" b="1" dirty="0" smtClean="0"/>
          </a:p>
          <a:p>
            <a:r>
              <a:rPr lang="en-US" b="1" dirty="0" smtClean="0"/>
              <a:t>2 billion people will be aged 60 and older by 2050. This represents both challenges and opportunities. </a:t>
            </a:r>
          </a:p>
          <a:p>
            <a:r>
              <a:rPr lang="en-US" b="1" dirty="0" smtClean="0"/>
              <a:t> 70% of all older people now live in low or middle-income countries. Population ageing is also occurring much faster in these countries. </a:t>
            </a:r>
          </a:p>
          <a:p>
            <a:r>
              <a:rPr lang="en-US" b="1" dirty="0" smtClean="0"/>
              <a:t>Around 4-6% of older persons in high-income countries have experienced some form of maltreatment at home. </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a:solidFill>
            <a:srgbClr val="FF0000"/>
          </a:solidFill>
        </p:spPr>
        <p:txBody>
          <a:bodyPr>
            <a:normAutofit/>
          </a:bodyPr>
          <a:lstStyle/>
          <a:p>
            <a:r>
              <a:rPr lang="en-US" sz="2800" b="1" dirty="0" smtClean="0"/>
              <a:t>Older people a vital resource for societies</a:t>
            </a:r>
            <a:r>
              <a:rPr lang="en-US" sz="2800" dirty="0" smtClean="0"/>
              <a:t/>
            </a:r>
            <a:br>
              <a:rPr lang="en-US" sz="2800" dirty="0" smtClean="0"/>
            </a:br>
            <a:endParaRPr lang="en-US" sz="2800" dirty="0"/>
          </a:p>
        </p:txBody>
      </p:sp>
      <p:sp>
        <p:nvSpPr>
          <p:cNvPr id="3" name="Content Placeholder 2"/>
          <p:cNvSpPr>
            <a:spLocks noGrp="1"/>
          </p:cNvSpPr>
          <p:nvPr>
            <p:ph sz="quarter" idx="1"/>
          </p:nvPr>
        </p:nvSpPr>
        <p:spPr/>
        <p:txBody>
          <a:bodyPr>
            <a:normAutofit/>
          </a:bodyPr>
          <a:lstStyle/>
          <a:p>
            <a:r>
              <a:rPr lang="en-US" b="1" dirty="0" smtClean="0"/>
              <a:t>The ageing of population represent an opportunity for societies. </a:t>
            </a:r>
          </a:p>
          <a:p>
            <a:endParaRPr lang="en-US" b="1" dirty="0" smtClean="0"/>
          </a:p>
          <a:p>
            <a:r>
              <a:rPr lang="en-US" b="1" dirty="0" smtClean="0"/>
              <a:t>If older people can retain their health, and if they live in an environment that promotes their active participation.</a:t>
            </a:r>
          </a:p>
          <a:p>
            <a:endParaRPr lang="en-US" b="1" dirty="0" smtClean="0"/>
          </a:p>
          <a:p>
            <a:r>
              <a:rPr lang="en-US" b="1" dirty="0" smtClean="0"/>
              <a:t>Their experience, skills and wisdom will be without any doubts a resource for societies.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2800" b="1" dirty="0" smtClean="0"/>
              <a:t>The challenges of population ageing worldwide </a:t>
            </a:r>
            <a:r>
              <a:rPr lang="en-US" sz="2800" dirty="0" smtClean="0"/>
              <a:t/>
            </a:r>
            <a:br>
              <a:rPr lang="en-US" sz="2800" dirty="0" smtClean="0"/>
            </a:br>
            <a:endParaRPr lang="en-US" sz="2800" dirty="0"/>
          </a:p>
        </p:txBody>
      </p:sp>
      <p:sp>
        <p:nvSpPr>
          <p:cNvPr id="3" name="Content Placeholder 2"/>
          <p:cNvSpPr>
            <a:spLocks noGrp="1"/>
          </p:cNvSpPr>
          <p:nvPr>
            <p:ph sz="quarter" idx="1"/>
          </p:nvPr>
        </p:nvSpPr>
        <p:spPr/>
        <p:txBody>
          <a:bodyPr>
            <a:normAutofit/>
          </a:bodyPr>
          <a:lstStyle/>
          <a:p>
            <a:pPr lvl="0"/>
            <a:r>
              <a:rPr lang="en-US" b="1" dirty="0" smtClean="0"/>
              <a:t>Strains on pension and social security systems; </a:t>
            </a:r>
          </a:p>
          <a:p>
            <a:pPr lvl="0"/>
            <a:r>
              <a:rPr lang="en-US" b="1" dirty="0" smtClean="0"/>
              <a:t>Increasing demand for health care; </a:t>
            </a:r>
          </a:p>
          <a:p>
            <a:pPr lvl="0"/>
            <a:r>
              <a:rPr lang="en-US" b="1" dirty="0" smtClean="0"/>
              <a:t>Bigger need for trained-health workforce in gerontology; </a:t>
            </a:r>
          </a:p>
          <a:p>
            <a:pPr lvl="0"/>
            <a:r>
              <a:rPr lang="en-US" b="1" dirty="0" smtClean="0"/>
              <a:t>Increasing demand for long-term care, particularly in dealing with dementia; and </a:t>
            </a:r>
          </a:p>
          <a:p>
            <a:pPr lvl="0"/>
            <a:r>
              <a:rPr lang="en-US" b="1" dirty="0" smtClean="0"/>
              <a:t>The raising of pervasive ageism that denies older people the rights and opportunities available for other adults.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smtClean="0"/>
              <a:t>Most people of very advanced  age will be needing accessible and effective acute and long-term care. </a:t>
            </a:r>
          </a:p>
          <a:p>
            <a:endParaRPr lang="en-US" b="1" dirty="0" smtClean="0"/>
          </a:p>
          <a:p>
            <a:r>
              <a:rPr lang="en-US" b="1" dirty="0" smtClean="0"/>
              <a:t>Developing integrated systems that provide seamless access to the care they require is a priority for both developed and developing countries.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a:solidFill>
            <a:srgbClr val="FF0000"/>
          </a:solidFill>
        </p:spPr>
        <p:txBody>
          <a:bodyPr>
            <a:normAutofit/>
          </a:bodyPr>
          <a:lstStyle/>
          <a:p>
            <a:r>
              <a:rPr lang="en-US" sz="3200" b="1" dirty="0" smtClean="0"/>
              <a:t>Health of old people</a:t>
            </a:r>
            <a:endParaRPr lang="en-US" sz="3200" b="1" dirty="0"/>
          </a:p>
        </p:txBody>
      </p:sp>
      <p:sp>
        <p:nvSpPr>
          <p:cNvPr id="3" name="Content Placeholder 2"/>
          <p:cNvSpPr>
            <a:spLocks noGrp="1"/>
          </p:cNvSpPr>
          <p:nvPr>
            <p:ph sz="quarter" idx="1"/>
          </p:nvPr>
        </p:nvSpPr>
        <p:spPr>
          <a:xfrm>
            <a:off x="914400" y="990600"/>
            <a:ext cx="7772400" cy="5029200"/>
          </a:xfrm>
        </p:spPr>
        <p:txBody>
          <a:bodyPr>
            <a:normAutofit fontScale="92500" lnSpcReduction="10000"/>
          </a:bodyPr>
          <a:lstStyle/>
          <a:p>
            <a:r>
              <a:rPr lang="en-US" sz="3200" dirty="0" smtClean="0"/>
              <a:t>The health of the old person is considered as a life long process including several interacting mechanisms aiming </a:t>
            </a:r>
            <a:r>
              <a:rPr lang="en-US" sz="3200" b="1" u="sng" dirty="0" smtClean="0"/>
              <a:t>preservation of functional independence.</a:t>
            </a:r>
          </a:p>
          <a:p>
            <a:endParaRPr lang="en-US" sz="3200" dirty="0" smtClean="0"/>
          </a:p>
          <a:p>
            <a:r>
              <a:rPr lang="en-US" sz="3200" dirty="0" smtClean="0"/>
              <a:t>Three </a:t>
            </a:r>
            <a:r>
              <a:rPr lang="en-US" sz="3200" b="1" dirty="0" smtClean="0"/>
              <a:t>major features </a:t>
            </a:r>
            <a:r>
              <a:rPr lang="en-US" sz="3200" dirty="0" smtClean="0"/>
              <a:t>typical of the health status of old people: </a:t>
            </a:r>
          </a:p>
          <a:p>
            <a:pPr>
              <a:buNone/>
            </a:pPr>
            <a:r>
              <a:rPr lang="en-US" sz="3200" dirty="0" err="1" smtClean="0"/>
              <a:t>i</a:t>
            </a:r>
            <a:r>
              <a:rPr lang="en-US" sz="3200" dirty="0" smtClean="0"/>
              <a:t>) increasing </a:t>
            </a:r>
            <a:r>
              <a:rPr lang="en-US" sz="3200" b="1" dirty="0" smtClean="0"/>
              <a:t>neuropsychiatric disorders </a:t>
            </a:r>
            <a:r>
              <a:rPr lang="en-US" sz="3200" dirty="0" smtClean="0"/>
              <a:t>with increasing age (mostly dementia and cognitive impairment);</a:t>
            </a:r>
          </a:p>
          <a:p>
            <a:pPr>
              <a:buNone/>
            </a:pPr>
            <a:r>
              <a:rPr lang="en-US" sz="3200"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437</TotalTime>
  <Words>1922</Words>
  <Application>Microsoft Office PowerPoint</Application>
  <PresentationFormat>On-screen Show (4:3)</PresentationFormat>
  <Paragraphs>180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Equity</vt:lpstr>
      <vt:lpstr>Geriatric Health</vt:lpstr>
      <vt:lpstr>Objectives</vt:lpstr>
      <vt:lpstr>Slide 3</vt:lpstr>
      <vt:lpstr>Slide 4</vt:lpstr>
      <vt:lpstr>Elderly population:</vt:lpstr>
      <vt:lpstr>Older people a vital resource for societies </vt:lpstr>
      <vt:lpstr>The challenges of population ageing worldwide  </vt:lpstr>
      <vt:lpstr>Slide 8</vt:lpstr>
      <vt:lpstr>Health of old people</vt:lpstr>
      <vt:lpstr>Slide 10</vt:lpstr>
      <vt:lpstr>Health Problems of the Elderly </vt:lpstr>
      <vt:lpstr> Risk factors of Age-related Macular Degeneration   </vt:lpstr>
      <vt:lpstr>cancer</vt:lpstr>
      <vt:lpstr>Slide 14</vt:lpstr>
      <vt:lpstr>Cataract </vt:lpstr>
      <vt:lpstr>Constipation </vt:lpstr>
      <vt:lpstr>Depression </vt:lpstr>
      <vt:lpstr> Dementia </vt:lpstr>
      <vt:lpstr>Causes of dementia  </vt:lpstr>
      <vt:lpstr>Problems of the Prostate Gland </vt:lpstr>
      <vt:lpstr>Stroke </vt:lpstr>
      <vt:lpstr>Elderly Care</vt:lpstr>
      <vt:lpstr> I: Ensuring that older population have a basic level of financial security </vt:lpstr>
      <vt:lpstr>II: Developing age-friendly environments  </vt:lpstr>
      <vt:lpstr>III: Availability and accessibility of effective health care </vt:lpstr>
      <vt:lpstr>Slide 26</vt:lpstr>
      <vt:lpstr>IV: Maintaining social patterns that influence the well-being of older adults </vt:lpstr>
      <vt:lpstr>WHO Age-friendly Environments Program </vt:lpstr>
      <vt:lpstr>Slide 29</vt:lpstr>
      <vt:lpstr>Slide 30</vt:lpstr>
      <vt:lpstr>WHO Global Network of Age-friendly Cities </vt:lpstr>
      <vt:lpstr>1. Planning (Year 1-2):</vt:lpstr>
      <vt:lpstr>2. Implementation (Year 3-5) </vt:lpstr>
      <vt:lpstr>3. Progress evaluation (end of year 5) </vt:lpstr>
      <vt:lpstr>4. Continual  improvement </vt:lpstr>
      <vt:lpstr>Cycle of WHO Global Network  of Age-friendly Cities </vt:lpstr>
      <vt:lpstr>Thank You</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Geriatric Health</dc:title>
  <dc:creator>Ashry</dc:creator>
  <cp:lastModifiedBy>Ashry</cp:lastModifiedBy>
  <cp:revision>58</cp:revision>
  <dcterms:created xsi:type="dcterms:W3CDTF">2012-03-28T19:22:37Z</dcterms:created>
  <dcterms:modified xsi:type="dcterms:W3CDTF">2014-01-26T20:05:40Z</dcterms:modified>
</cp:coreProperties>
</file>