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0" r:id="rId16"/>
    <p:sldId id="261" r:id="rId17"/>
    <p:sldId id="273" r:id="rId18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385" autoAdjust="0"/>
    <p:restoredTop sz="81333" autoAdjust="0"/>
  </p:normalViewPr>
  <p:slideViewPr>
    <p:cSldViewPr>
      <p:cViewPr varScale="1">
        <p:scale>
          <a:sx n="48" d="100"/>
          <a:sy n="48" d="100"/>
        </p:scale>
        <p:origin x="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0B9-ED14-4D4E-8B54-C7424220CE6B}" type="datetimeFigureOut">
              <a:rPr lang="x-none" smtClean="0"/>
              <a:t>2/23/2014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854E-ACEB-4BCC-B1BF-90C6A27A8E6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0B9-ED14-4D4E-8B54-C7424220CE6B}" type="datetimeFigureOut">
              <a:rPr lang="x-none" smtClean="0"/>
              <a:t>2/23/2014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854E-ACEB-4BCC-B1BF-90C6A27A8E6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0B9-ED14-4D4E-8B54-C7424220CE6B}" type="datetimeFigureOut">
              <a:rPr lang="x-none" smtClean="0"/>
              <a:t>2/23/2014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854E-ACEB-4BCC-B1BF-90C6A27A8E6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8EE5-F961-EF47-A1F7-F2C4C555B4C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74BF-16C5-5342-A8A6-12A29F306B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653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8EE5-F961-EF47-A1F7-F2C4C555B4C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74BF-16C5-5342-A8A6-12A29F306B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1509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8EE5-F961-EF47-A1F7-F2C4C555B4C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74BF-16C5-5342-A8A6-12A29F306B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6463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8EE5-F961-EF47-A1F7-F2C4C555B4C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74BF-16C5-5342-A8A6-12A29F306B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6602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8EE5-F961-EF47-A1F7-F2C4C555B4C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74BF-16C5-5342-A8A6-12A29F306B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331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8EE5-F961-EF47-A1F7-F2C4C555B4C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74BF-16C5-5342-A8A6-12A29F306B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2177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8EE5-F961-EF47-A1F7-F2C4C555B4C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74BF-16C5-5342-A8A6-12A29F306B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4522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8EE5-F961-EF47-A1F7-F2C4C555B4C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74BF-16C5-5342-A8A6-12A29F306B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803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0B9-ED14-4D4E-8B54-C7424220CE6B}" type="datetimeFigureOut">
              <a:rPr lang="x-none" smtClean="0"/>
              <a:t>2/23/2014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854E-ACEB-4BCC-B1BF-90C6A27A8E6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8EE5-F961-EF47-A1F7-F2C4C555B4C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74BF-16C5-5342-A8A6-12A29F306B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9114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8EE5-F961-EF47-A1F7-F2C4C555B4C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74BF-16C5-5342-A8A6-12A29F306B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1969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8EE5-F961-EF47-A1F7-F2C4C555B4C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74BF-16C5-5342-A8A6-12A29F306B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328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0B9-ED14-4D4E-8B54-C7424220CE6B}" type="datetimeFigureOut">
              <a:rPr lang="x-none" smtClean="0"/>
              <a:t>2/23/2014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854E-ACEB-4BCC-B1BF-90C6A27A8E6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0B9-ED14-4D4E-8B54-C7424220CE6B}" type="datetimeFigureOut">
              <a:rPr lang="x-none" smtClean="0"/>
              <a:t>2/23/2014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854E-ACEB-4BCC-B1BF-90C6A27A8E6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0B9-ED14-4D4E-8B54-C7424220CE6B}" type="datetimeFigureOut">
              <a:rPr lang="x-none" smtClean="0"/>
              <a:t>2/23/2014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854E-ACEB-4BCC-B1BF-90C6A27A8E6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0B9-ED14-4D4E-8B54-C7424220CE6B}" type="datetimeFigureOut">
              <a:rPr lang="x-none" smtClean="0"/>
              <a:t>2/23/2014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854E-ACEB-4BCC-B1BF-90C6A27A8E6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0B9-ED14-4D4E-8B54-C7424220CE6B}" type="datetimeFigureOut">
              <a:rPr lang="x-none" smtClean="0"/>
              <a:t>2/23/2014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854E-ACEB-4BCC-B1BF-90C6A27A8E6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0B9-ED14-4D4E-8B54-C7424220CE6B}" type="datetimeFigureOut">
              <a:rPr lang="x-none" smtClean="0"/>
              <a:t>2/23/2014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854E-ACEB-4BCC-B1BF-90C6A27A8E6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0B9-ED14-4D4E-8B54-C7424220CE6B}" type="datetimeFigureOut">
              <a:rPr lang="x-none" smtClean="0"/>
              <a:t>2/23/2014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854E-ACEB-4BCC-B1BF-90C6A27A8E6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620B9-ED14-4D4E-8B54-C7424220CE6B}" type="datetimeFigureOut">
              <a:rPr lang="x-none" smtClean="0"/>
              <a:t>2/23/2014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854E-ACEB-4BCC-B1BF-90C6A27A8E6E}" type="slidenum">
              <a:rPr lang="x-none" smtClean="0"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85A28EE5-F961-EF47-A1F7-F2C4C555B4C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rtl="0"/>
              <a:t>2/23/2014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68DD74BF-16C5-5342-A8A6-12A29F306B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312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jama.jamanetwork.com/article.aspx?articleid=34963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ooks.google.com.sa/books/about/Forensic_Pathology.html?id=JdtgE0eHTL4C&amp;redir_esc=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data/dvs/blue_form.pdf" TargetMode="External"/><Relationship Id="rId2" Type="http://schemas.openxmlformats.org/officeDocument/2006/relationships/hyperlink" Target="http://www.cdc.gov/nchs/nvss/death_certification_problem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c.gov/nchs/data/dvs/red_form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Death Certification</a:t>
            </a:r>
            <a:endParaRPr lang="x-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THEEB ALKAHTANI</a:t>
            </a:r>
            <a:endParaRPr 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Unfortunately, death certification errors are very common by physicians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study reviewing the accuracy of death certificates on an intensive care unit (ICU) reported that there was a noticeable difference regarding the primary cause of death between the consultant intensives and the assessing pathologist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400" dirty="0" smtClean="0"/>
              <a:t>- </a:t>
            </a:r>
            <a:r>
              <a:rPr lang="en-US" sz="1400" dirty="0" err="1"/>
              <a:t>Tuffin</a:t>
            </a:r>
            <a:r>
              <a:rPr lang="en-US" sz="1400" dirty="0"/>
              <a:t> R, Quinn A, Ali F, Cramp P. A review of the accuracy of death certification on the intensive care unit and the proposed reforms to the Coroner's system. </a:t>
            </a:r>
            <a:r>
              <a:rPr lang="en-US" sz="1400" i="1" dirty="0"/>
              <a:t>J Intensive Care </a:t>
            </a:r>
            <a:r>
              <a:rPr lang="en-US" sz="1400" i="1" dirty="0" err="1"/>
              <a:t>Soc</a:t>
            </a:r>
            <a:r>
              <a:rPr lang="en-US" sz="1400" i="1" dirty="0"/>
              <a:t> 2009; 10:134-7</a:t>
            </a:r>
            <a:r>
              <a:rPr lang="en-US" sz="1400" dirty="0"/>
              <a:t>. </a:t>
            </a:r>
            <a:endParaRPr lang="en-US" sz="14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Swedish study pointed out that their death certificates are highly accurate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r>
              <a:rPr lang="en-US" dirty="0"/>
              <a:t>they could be used in future surveillance studies to screen for diseases such as prostate cancer without dreading erroneous rates and subsequent </a:t>
            </a:r>
            <a:r>
              <a:rPr lang="en-US" dirty="0" smtClean="0"/>
              <a:t>ramifications.</a:t>
            </a:r>
          </a:p>
          <a:p>
            <a:pPr marL="0" indent="0">
              <a:buNone/>
            </a:pPr>
            <a:r>
              <a:rPr lang="en-US" sz="1100" dirty="0" err="1"/>
              <a:t>Godtman</a:t>
            </a:r>
            <a:r>
              <a:rPr lang="en-US" sz="1100" dirty="0"/>
              <a:t> R, Holmberg E, </a:t>
            </a:r>
            <a:r>
              <a:rPr lang="en-US" sz="1100" dirty="0" err="1"/>
              <a:t>Stranne</a:t>
            </a:r>
            <a:r>
              <a:rPr lang="en-US" sz="1100" dirty="0"/>
              <a:t> J, </a:t>
            </a:r>
            <a:r>
              <a:rPr lang="en-US" sz="1100" dirty="0" err="1"/>
              <a:t>Hugosson</a:t>
            </a:r>
            <a:r>
              <a:rPr lang="en-US" sz="1100" dirty="0"/>
              <a:t> J. High accuracy of Swedish death certificates in men participating in screening for prostate cancer: a comparative study of official death certificates with a cause of death committee using a standardized algorithm. </a:t>
            </a:r>
            <a:r>
              <a:rPr lang="en-US" sz="1100" i="1" dirty="0" err="1"/>
              <a:t>Scand</a:t>
            </a:r>
            <a:r>
              <a:rPr lang="en-US" sz="1100" i="1" dirty="0"/>
              <a:t> J </a:t>
            </a:r>
            <a:r>
              <a:rPr lang="en-US" sz="1100" i="1" dirty="0" err="1"/>
              <a:t>Urol</a:t>
            </a:r>
            <a:r>
              <a:rPr lang="en-US" sz="1100" i="1" dirty="0"/>
              <a:t> </a:t>
            </a:r>
            <a:r>
              <a:rPr lang="en-US" sz="1100" i="1" dirty="0" err="1"/>
              <a:t>Nephrol</a:t>
            </a:r>
            <a:r>
              <a:rPr lang="en-US" sz="1100" i="1" dirty="0"/>
              <a:t>. 2011 Sep; 45(4):226-32</a:t>
            </a:r>
            <a:r>
              <a:rPr lang="en-US" sz="1100" dirty="0"/>
              <a:t>.</a:t>
            </a:r>
            <a:r>
              <a:rPr lang="en-US" sz="1100" dirty="0" smtClean="0">
                <a:effectLst/>
              </a:rPr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2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results of a study conducted on medical students from the Fiji School of Medicine to determine the efficacy and accessibility of the certification module of the WHO's newly-developed web based training tool for coders and certifiers of </a:t>
            </a:r>
            <a:r>
              <a:rPr lang="en-US" dirty="0" smtClean="0"/>
              <a:t>deaths </a:t>
            </a:r>
            <a:r>
              <a:rPr lang="en-US" dirty="0"/>
              <a:t>showed </a:t>
            </a:r>
            <a:r>
              <a:rPr lang="en-US" dirty="0" smtClean="0"/>
              <a:t>that there </a:t>
            </a:r>
            <a:r>
              <a:rPr lang="en-US" dirty="0"/>
              <a:t>is improvement in accurate completion of death </a:t>
            </a:r>
            <a:r>
              <a:rPr lang="en-US" dirty="0" smtClean="0"/>
              <a:t>certificates.</a:t>
            </a:r>
          </a:p>
          <a:p>
            <a:r>
              <a:rPr lang="en-US" dirty="0"/>
              <a:t>This positive response encourages the implementation of this tool in the curriculum for medical </a:t>
            </a:r>
            <a:r>
              <a:rPr lang="en-US" dirty="0" smtClean="0"/>
              <a:t>students.</a:t>
            </a:r>
          </a:p>
          <a:p>
            <a:endParaRPr lang="en-US" dirty="0" smtClean="0">
              <a:effectLst/>
            </a:endParaRPr>
          </a:p>
          <a:p>
            <a:r>
              <a:rPr lang="en-US" sz="1600" dirty="0"/>
              <a:t>Walker S, </a:t>
            </a:r>
            <a:r>
              <a:rPr lang="en-US" sz="1600" dirty="0" err="1"/>
              <a:t>Rampatige</a:t>
            </a:r>
            <a:r>
              <a:rPr lang="en-US" sz="1600" dirty="0"/>
              <a:t> R, </a:t>
            </a:r>
            <a:r>
              <a:rPr lang="en-US" sz="1600" dirty="0" err="1"/>
              <a:t>Wainiqolo</a:t>
            </a:r>
            <a:r>
              <a:rPr lang="en-US" sz="1600" dirty="0"/>
              <a:t> I, </a:t>
            </a:r>
            <a:r>
              <a:rPr lang="en-US" sz="1600" dirty="0" err="1"/>
              <a:t>Aumua</a:t>
            </a:r>
            <a:r>
              <a:rPr lang="en-US" sz="1600" dirty="0"/>
              <a:t> A. An </a:t>
            </a:r>
            <a:r>
              <a:rPr lang="en-US" sz="1600" dirty="0" err="1"/>
              <a:t>accesible</a:t>
            </a:r>
            <a:r>
              <a:rPr lang="en-US" sz="1600" dirty="0"/>
              <a:t> method for teaching doctors about death certification. </a:t>
            </a:r>
            <a:r>
              <a:rPr lang="en-US" sz="1600" i="1" dirty="0"/>
              <a:t>HIM J. 2012;41(1):4-10.</a:t>
            </a:r>
            <a:r>
              <a:rPr lang="en-US" sz="1600" dirty="0" smtClean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3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Let's Do Away With CVA </a:t>
            </a:r>
            <a:br>
              <a:rPr lang="en-US" b="1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hlinkClick r:id="rId2"/>
              </a:rPr>
              <a:t>http://jama.jamanetwork.com/article.aspx?articleid=349631</a:t>
            </a:r>
            <a:endParaRPr lang="en-US" dirty="0" smtClean="0"/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/>
              <a:t>Stroke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/>
              <a:t>Apoplexy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/>
              <a:t>cerebral embolism and infarction usually arising from a thrombus in the left atrium or ventricle.</a:t>
            </a:r>
          </a:p>
          <a:p>
            <a:pPr marL="571500" indent="-514350" algn="l" rtl="0"/>
            <a:r>
              <a:rPr lang="en-US" sz="3000" dirty="0" smtClean="0"/>
              <a:t>use of the term "CVA" is nonspecific, </a:t>
            </a:r>
            <a:r>
              <a:rPr lang="en-US" sz="3000" dirty="0" err="1" smtClean="0"/>
              <a:t>nondiagnostic</a:t>
            </a:r>
            <a:r>
              <a:rPr lang="en-US" sz="3000" dirty="0" smtClean="0"/>
              <a:t>, "nonscientific," and potentially misleading and confusing, especially to the layman who may hear it or read it on a death certificate </a:t>
            </a:r>
            <a:endParaRPr lang="x-none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    A local study carried out in KKUH and KFNGH in 2008 reviewed 157 death reports and showed the following outcomes: The primary cause of death was consistent in both death reports and medical files of the deceased in only 14% of the cases whereas 80.3% of the cases showed mismatch. In comparison, there was no agreement in the secondary cause of death between the death reports and files in 52.8% of the cases while only 26.1% of the cases </a:t>
            </a:r>
            <a:r>
              <a:rPr lang="en-US" dirty="0" smtClean="0"/>
              <a:t>matched.</a:t>
            </a:r>
          </a:p>
          <a:p>
            <a:pPr marL="0" indent="0" algn="l">
              <a:buNone/>
            </a:pPr>
            <a:endParaRPr lang="en-US" sz="1300" dirty="0"/>
          </a:p>
          <a:p>
            <a:pPr marL="0" indent="0" algn="l">
              <a:buNone/>
            </a:pPr>
            <a:r>
              <a:rPr lang="en-US" sz="1300" dirty="0" smtClean="0"/>
              <a:t> </a:t>
            </a:r>
            <a:r>
              <a:rPr lang="en-US" sz="1300" dirty="0" err="1"/>
              <a:t>BinSaeed</a:t>
            </a:r>
            <a:r>
              <a:rPr lang="en-US" sz="1300" dirty="0"/>
              <a:t> AA, Al-</a:t>
            </a:r>
            <a:r>
              <a:rPr lang="en-US" sz="1300" dirty="0" err="1"/>
              <a:t>Saadi</a:t>
            </a:r>
            <a:r>
              <a:rPr lang="en-US" sz="1300" dirty="0"/>
              <a:t> MM, </a:t>
            </a:r>
            <a:r>
              <a:rPr lang="en-US" sz="1300" dirty="0" err="1"/>
              <a:t>AlJerian</a:t>
            </a:r>
            <a:r>
              <a:rPr lang="en-US" sz="1300" dirty="0"/>
              <a:t> KA, Al-</a:t>
            </a:r>
            <a:r>
              <a:rPr lang="en-US" sz="1300" dirty="0" err="1"/>
              <a:t>Saleh</a:t>
            </a:r>
            <a:r>
              <a:rPr lang="en-US" sz="1300" dirty="0"/>
              <a:t> SA, Al-Hussein MA, Al-</a:t>
            </a:r>
            <a:r>
              <a:rPr lang="en-US" sz="1300" dirty="0" err="1"/>
              <a:t>Majid</a:t>
            </a:r>
            <a:r>
              <a:rPr lang="en-US" sz="1300" dirty="0"/>
              <a:t> KS, Al-</a:t>
            </a:r>
            <a:r>
              <a:rPr lang="en-US" sz="1300" dirty="0" err="1"/>
              <a:t>Sani</a:t>
            </a:r>
            <a:r>
              <a:rPr lang="en-US" sz="1300" dirty="0"/>
              <a:t> ZS, Al-</a:t>
            </a:r>
            <a:r>
              <a:rPr lang="en-US" sz="1300" dirty="0" err="1"/>
              <a:t>Rabeeah</a:t>
            </a:r>
            <a:r>
              <a:rPr lang="en-US" sz="1300" dirty="0"/>
              <a:t> KA, Arab KA, Al-Sheikh KA, </a:t>
            </a:r>
            <a:r>
              <a:rPr lang="en-US" sz="1300" dirty="0" err="1"/>
              <a:t>Ahamed</a:t>
            </a:r>
            <a:r>
              <a:rPr lang="en-US" sz="1300" dirty="0"/>
              <a:t> SS. Assessment of the accuracy of death certification at two referral hospitals. J Family Community Med. 2008 Jan-Apr; 15(1): 43–50. Available from: </a:t>
            </a:r>
            <a:r>
              <a:rPr lang="en-US" sz="1300" u="sng" dirty="0"/>
              <a:t>http://</a:t>
            </a:r>
            <a:r>
              <a:rPr lang="en-US" sz="1300" u="sng" dirty="0" err="1"/>
              <a:t>www.ncbi.nlm.nih.gov</a:t>
            </a:r>
            <a:r>
              <a:rPr lang="en-US" sz="1300" u="sng" dirty="0"/>
              <a:t>/</a:t>
            </a:r>
            <a:r>
              <a:rPr lang="en-US" sz="1300" u="sng" dirty="0" err="1"/>
              <a:t>pmc</a:t>
            </a:r>
            <a:r>
              <a:rPr lang="en-US" sz="1300" u="sng" dirty="0"/>
              <a:t>/articles/PMC3377056/</a:t>
            </a:r>
            <a:endParaRPr lang="en-US" sz="1300" dirty="0"/>
          </a:p>
          <a:p>
            <a:pPr algn="l"/>
            <a:endParaRPr 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Complete and accurate documentation of the immediate, underlying and contributory causes of death of the decedent on the death certificate is a requirement to produce standardized statistical information and to the ability to produce cause-specific mortality statistics, and that has been recommended by the World Health Organization (WHO). </a:t>
            </a:r>
          </a:p>
        </p:txBody>
      </p:sp>
    </p:spTree>
    <p:extLst>
      <p:ext uri="{BB962C8B-B14F-4D97-AF65-F5344CB8AC3E}">
        <p14:creationId xmlns:p14="http://schemas.microsoft.com/office/powerpoint/2010/main" val="173366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Death certification: </a:t>
            </a:r>
            <a:r>
              <a:rPr lang="en-US" i="1" dirty="0"/>
              <a:t>Simpson's Forensic</a:t>
            </a:r>
            <a:r>
              <a:rPr lang="en-US" dirty="0"/>
              <a:t> </a:t>
            </a:r>
            <a:r>
              <a:rPr lang="en-US" i="1" dirty="0"/>
              <a:t>Medicine</a:t>
            </a:r>
            <a:r>
              <a:rPr lang="en-US" dirty="0"/>
              <a:t>, 13th ed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/>
              <a:t>Simpson's Forensic Medicine 13th ed. - J. Payne-James, et. al., (</a:t>
            </a:r>
            <a:r>
              <a:rPr lang="en-US" dirty="0" err="1"/>
              <a:t>Hodder</a:t>
            </a:r>
            <a:r>
              <a:rPr lang="en-US" dirty="0"/>
              <a:t>-Arnold, 2011) BBS.pdf Version History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Death certification Chapter 30 of your textbook</a:t>
            </a:r>
            <a:r>
              <a:rPr lang="en-US" i="1" dirty="0"/>
              <a:t>; Forensic Pathology</a:t>
            </a:r>
            <a:r>
              <a:rPr lang="en-US" dirty="0"/>
              <a:t>: Principles and Practice: David </a:t>
            </a:r>
            <a:r>
              <a:rPr lang="en-US" i="1" dirty="0" err="1"/>
              <a:t>Dolinak</a:t>
            </a:r>
            <a:r>
              <a:rPr lang="en-US" dirty="0"/>
              <a:t>, Evan </a:t>
            </a:r>
            <a:r>
              <a:rPr lang="en-US" dirty="0" err="1"/>
              <a:t>Matshes</a:t>
            </a:r>
            <a:r>
              <a:rPr lang="en-US" dirty="0"/>
              <a:t>, Emma O. </a:t>
            </a:r>
            <a:r>
              <a:rPr lang="en-US" dirty="0" err="1" smtClean="0"/>
              <a:t>Lew,</a:t>
            </a:r>
            <a:r>
              <a:rPr lang="en-US" dirty="0" err="1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err="1" smtClean="0">
                <a:hlinkClick r:id="rId2"/>
              </a:rPr>
              <a:t>books.google.com.sa</a:t>
            </a:r>
            <a:r>
              <a:rPr lang="en-US" dirty="0" smtClean="0">
                <a:hlinkClick r:id="rId2"/>
              </a:rPr>
              <a:t>/books/about/</a:t>
            </a:r>
            <a:r>
              <a:rPr lang="en-US" dirty="0" err="1" smtClean="0">
                <a:hlinkClick r:id="rId2"/>
              </a:rPr>
              <a:t>Forensic_Pathology.html?id</a:t>
            </a:r>
            <a:r>
              <a:rPr lang="en-US" dirty="0" smtClean="0">
                <a:hlinkClick r:id="rId2"/>
              </a:rPr>
              <a:t>=JdtgE0eHTL4C&amp;redir_esc=y</a:t>
            </a:r>
            <a:r>
              <a:rPr lang="en-US" dirty="0" smtClean="0"/>
              <a:t>,ISBN0122199510</a:t>
            </a:r>
            <a:r>
              <a:rPr lang="en-US" dirty="0"/>
              <a:t>, 9780122199516</a:t>
            </a:r>
          </a:p>
          <a:p>
            <a:r>
              <a:rPr lang="en-US" dirty="0"/>
              <a:t> </a:t>
            </a:r>
          </a:p>
          <a:p>
            <a:pPr algn="l" rtl="0"/>
            <a:endParaRPr 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Possible Solutions to Common Problems in Death Certification: 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www.cdc.gov/nchs/nvss/death_certification_problems.htm</a:t>
            </a:r>
            <a:endParaRPr lang="en-US" dirty="0" smtClean="0"/>
          </a:p>
          <a:p>
            <a:pPr algn="l" rtl="0"/>
            <a:r>
              <a:rPr lang="en-US" dirty="0"/>
              <a:t>Instructions for Completing the Cause-of-Death Section of the Death </a:t>
            </a:r>
            <a:r>
              <a:rPr lang="en-US" dirty="0" smtClean="0"/>
              <a:t>Certificate: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www.cdc.gov/nchs/data/dvs/blue_form.pdf</a:t>
            </a:r>
            <a:endParaRPr lang="en-US" dirty="0"/>
          </a:p>
          <a:p>
            <a:pPr algn="l" rtl="0"/>
            <a:r>
              <a:rPr lang="en-US" dirty="0" smtClean="0"/>
              <a:t>Instructions </a:t>
            </a:r>
            <a:r>
              <a:rPr lang="en-US" dirty="0"/>
              <a:t>for Completing the Cause-of-Death Section of the Death Certificate for Injury and Poisoning </a:t>
            </a:r>
            <a:r>
              <a:rPr lang="en-US" b="1" dirty="0"/>
              <a:t>(usually completed by a Medical Examiner or Coroner)</a:t>
            </a:r>
            <a:r>
              <a:rPr lang="en-US" dirty="0"/>
              <a:t>:  </a:t>
            </a:r>
            <a:r>
              <a:rPr lang="en-US" dirty="0">
                <a:hlinkClick r:id="rId4"/>
              </a:rPr>
              <a:t>http://www.cdc.gov/nchs/data/dvs/red_form.pdf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Certification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 permanent record of an individual’s </a:t>
            </a:r>
            <a:r>
              <a:rPr lang="en-US" dirty="0" smtClean="0"/>
              <a:t>death.</a:t>
            </a:r>
          </a:p>
          <a:p>
            <a:pPr algn="l" rtl="0"/>
            <a:endParaRPr 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certification of a patient's life and cause of death.</a:t>
            </a:r>
          </a:p>
          <a:p>
            <a:r>
              <a:rPr lang="en-US" dirty="0"/>
              <a:t>the legal and nationally accepted confirmation of </a:t>
            </a:r>
            <a:r>
              <a:rPr lang="en-US" dirty="0" smtClean="0"/>
              <a:t>death.</a:t>
            </a:r>
          </a:p>
          <a:p>
            <a:r>
              <a:rPr lang="en-US" dirty="0"/>
              <a:t>an important tool in epidemiological database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r>
              <a:rPr lang="en-US" dirty="0"/>
              <a:t>should be accurate and with complete information by physicians are mandatory</a:t>
            </a:r>
            <a:r>
              <a:rPr lang="en-US" dirty="0" smtClean="0">
                <a:effectLst/>
              </a:rPr>
              <a:t> 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benefits of death document </a:t>
            </a:r>
            <a:r>
              <a:rPr lang="en-US" dirty="0" smtClean="0"/>
              <a:t>include: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proof of legal </a:t>
            </a:r>
            <a:r>
              <a:rPr lang="en-US" dirty="0" smtClean="0"/>
              <a:t>death</a:t>
            </a:r>
          </a:p>
          <a:p>
            <a:r>
              <a:rPr lang="en-US" dirty="0" smtClean="0"/>
              <a:t>health </a:t>
            </a:r>
            <a:r>
              <a:rPr lang="en-US" dirty="0"/>
              <a:t>care insurance </a:t>
            </a:r>
            <a:r>
              <a:rPr lang="en-US" dirty="0" smtClean="0"/>
              <a:t>claims</a:t>
            </a:r>
          </a:p>
          <a:p>
            <a:r>
              <a:rPr lang="en-US" dirty="0" smtClean="0"/>
              <a:t>civil </a:t>
            </a:r>
            <a:r>
              <a:rPr lang="en-US" dirty="0"/>
              <a:t>legal proceedings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/>
              <a:t>in epidemiologic statistics providing public health </a:t>
            </a:r>
            <a:r>
              <a:rPr lang="en-US" dirty="0" err="1"/>
              <a:t>programme</a:t>
            </a:r>
            <a:r>
              <a:rPr lang="en-US" dirty="0"/>
              <a:t> and clinical medical research </a:t>
            </a:r>
            <a:r>
              <a:rPr lang="en-US" dirty="0" err="1"/>
              <a:t>programmes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4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widely used by the national health authorities to screen, evaluate and monitor the public health by calculating the mortality rates of the targeted </a:t>
            </a:r>
            <a:r>
              <a:rPr lang="en-US" dirty="0" smtClean="0"/>
              <a:t>population.</a:t>
            </a:r>
          </a:p>
          <a:p>
            <a:r>
              <a:rPr lang="en-US" dirty="0"/>
              <a:t>it is an essential indicator for planning and prioritizing the preventive services and health needs of the </a:t>
            </a:r>
            <a:r>
              <a:rPr lang="en-US" dirty="0" smtClean="0"/>
              <a:t>nation</a:t>
            </a:r>
            <a:r>
              <a:rPr lang="en-US" b="1" baseline="300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 death certificates play a vital role in clinical </a:t>
            </a:r>
            <a:r>
              <a:rPr lang="en-US" dirty="0" smtClean="0"/>
              <a:t>studies.</a:t>
            </a:r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275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pronouncing death, the certifying physician must ensure the accurate documentation at a number of steps involved in the certification process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503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Office Theme</vt:lpstr>
      <vt:lpstr>1_Office Theme</vt:lpstr>
      <vt:lpstr>Death Certification</vt:lpstr>
      <vt:lpstr>PowerPoint Presentation</vt:lpstr>
      <vt:lpstr>PowerPoint Presentation</vt:lpstr>
      <vt:lpstr>Death Certification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Let's Do Away With CVA 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Certification</dc:title>
  <dc:creator>khaloon</dc:creator>
  <cp:lastModifiedBy>User</cp:lastModifiedBy>
  <cp:revision>16</cp:revision>
  <dcterms:created xsi:type="dcterms:W3CDTF">2014-02-16T06:15:17Z</dcterms:created>
  <dcterms:modified xsi:type="dcterms:W3CDTF">2014-02-23T06:24:08Z</dcterms:modified>
</cp:coreProperties>
</file>