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4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7B626-F9E2-024B-BE46-5AE1CCF2F49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3B09-6023-CE40-832B-D2483A7C6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32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7B626-F9E2-024B-BE46-5AE1CCF2F49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3B09-6023-CE40-832B-D2483A7C6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17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7B626-F9E2-024B-BE46-5AE1CCF2F49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3B09-6023-CE40-832B-D2483A7C6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65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7B626-F9E2-024B-BE46-5AE1CCF2F49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3B09-6023-CE40-832B-D2483A7C6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33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7B626-F9E2-024B-BE46-5AE1CCF2F49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3B09-6023-CE40-832B-D2483A7C6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12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7B626-F9E2-024B-BE46-5AE1CCF2F49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3B09-6023-CE40-832B-D2483A7C6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59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7B626-F9E2-024B-BE46-5AE1CCF2F49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3B09-6023-CE40-832B-D2483A7C6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4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7B626-F9E2-024B-BE46-5AE1CCF2F49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3B09-6023-CE40-832B-D2483A7C6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7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7B626-F9E2-024B-BE46-5AE1CCF2F49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3B09-6023-CE40-832B-D2483A7C6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7B626-F9E2-024B-BE46-5AE1CCF2F49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3B09-6023-CE40-832B-D2483A7C6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86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7B626-F9E2-024B-BE46-5AE1CCF2F49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3B09-6023-CE40-832B-D2483A7C6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86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7B626-F9E2-024B-BE46-5AE1CCF2F49F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83B09-6023-CE40-832B-D2483A7C6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92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Postmortem changes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Theeb</a:t>
            </a:r>
            <a:r>
              <a:rPr lang="en-US" dirty="0" smtClean="0"/>
              <a:t> </a:t>
            </a:r>
            <a:r>
              <a:rPr lang="en-US" dirty="0" err="1" smtClean="0"/>
              <a:t>Alkahatni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737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RM </a:t>
            </a:r>
            <a:r>
              <a:rPr lang="en-US" dirty="0" err="1" smtClean="0"/>
              <a:t>vs</a:t>
            </a:r>
            <a:r>
              <a:rPr lang="en-US" dirty="0" smtClean="0"/>
              <a:t> Cadaveric spam, heat and cold stiffness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DDx</a:t>
            </a:r>
            <a:r>
              <a:rPr lang="en-US" dirty="0" smtClean="0"/>
              <a:t> of RM:</a:t>
            </a:r>
          </a:p>
          <a:p>
            <a:endParaRPr lang="en-US" dirty="0" smtClean="0"/>
          </a:p>
          <a:p>
            <a:r>
              <a:rPr lang="en-US" dirty="0" smtClean="0"/>
              <a:t>Cadaveric spam </a:t>
            </a:r>
          </a:p>
          <a:p>
            <a:r>
              <a:rPr lang="en-US" dirty="0" smtClean="0"/>
              <a:t>Heat stiffness.</a:t>
            </a:r>
          </a:p>
          <a:p>
            <a:r>
              <a:rPr lang="en-US" dirty="0" smtClean="0"/>
              <a:t>Cold stiffness.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383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Cadaveric Spam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muscular stiffness, voluntary muscle only.</a:t>
            </a:r>
          </a:p>
          <a:p>
            <a:r>
              <a:rPr lang="en-US" dirty="0" smtClean="0"/>
              <a:t>Extension of not all the body, but only groups of muscle in actions; so, no 1</a:t>
            </a:r>
            <a:r>
              <a:rPr lang="en-US" baseline="30000" dirty="0" smtClean="0"/>
              <a:t>st</a:t>
            </a:r>
            <a:r>
              <a:rPr lang="en-US" dirty="0" smtClean="0"/>
              <a:t> flaccidity.</a:t>
            </a:r>
          </a:p>
          <a:p>
            <a:r>
              <a:rPr lang="en-US" dirty="0" smtClean="0"/>
              <a:t>Start at 0</a:t>
            </a:r>
          </a:p>
          <a:p>
            <a:r>
              <a:rPr lang="en-US" dirty="0" smtClean="0"/>
              <a:t>With sever nervous tension</a:t>
            </a:r>
          </a:p>
          <a:p>
            <a:r>
              <a:rPr lang="en-US" dirty="0" err="1" smtClean="0"/>
              <a:t>Nevous</a:t>
            </a:r>
            <a:r>
              <a:rPr lang="en-US" dirty="0" smtClean="0"/>
              <a:t>?, not chemical ATP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216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Coagulation of muscle protein</a:t>
            </a:r>
          </a:p>
          <a:p>
            <a:r>
              <a:rPr lang="en-US" dirty="0" smtClean="0"/>
              <a:t>Leads to Heat stiffness</a:t>
            </a:r>
          </a:p>
          <a:p>
            <a:r>
              <a:rPr lang="en-US" dirty="0" smtClean="0"/>
              <a:t>No 1</a:t>
            </a:r>
            <a:r>
              <a:rPr lang="en-US" baseline="30000" dirty="0" smtClean="0"/>
              <a:t>st</a:t>
            </a:r>
            <a:r>
              <a:rPr lang="en-US" dirty="0" smtClean="0"/>
              <a:t> flaccidity</a:t>
            </a:r>
          </a:p>
          <a:p>
            <a:r>
              <a:rPr lang="en-US" dirty="0" smtClean="0"/>
              <a:t>Heat </a:t>
            </a:r>
            <a:r>
              <a:rPr lang="en-US" dirty="0" err="1" smtClean="0"/>
              <a:t>vs</a:t>
            </a:r>
            <a:r>
              <a:rPr lang="en-US" dirty="0" smtClean="0"/>
              <a:t> Cold Stiffness due to frozen of the body, also </a:t>
            </a:r>
            <a:r>
              <a:rPr lang="en-US" dirty="0" err="1" smtClean="0"/>
              <a:t>synovium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925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crude but useful aide-memoire is: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Body feels warm and flaccid – dead less than 3 hours. Body feels warm and stiff – dead 3–8 hours.</a:t>
            </a:r>
            <a:br>
              <a:rPr lang="en-US" dirty="0"/>
            </a:br>
            <a:r>
              <a:rPr lang="en-US" dirty="0"/>
              <a:t>Body feels cold and stiff – dead 8–36 hours.</a:t>
            </a:r>
            <a:br>
              <a:rPr lang="en-US" dirty="0"/>
            </a:br>
            <a:r>
              <a:rPr lang="en-US" dirty="0"/>
              <a:t>Body feels cold and flaccid – dead more than 36 hours.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071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Putrefaction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last stage</a:t>
            </a:r>
          </a:p>
          <a:p>
            <a:r>
              <a:rPr lang="en-US" dirty="0" smtClean="0"/>
              <a:t>Mainly due to bacteria</a:t>
            </a:r>
          </a:p>
          <a:p>
            <a:r>
              <a:rPr lang="en-US" dirty="0" smtClean="0"/>
              <a:t>Autolysis</a:t>
            </a:r>
          </a:p>
          <a:p>
            <a:r>
              <a:rPr lang="en-US" dirty="0" smtClean="0"/>
              <a:t>24 hours in summer, 36 hours in winter.</a:t>
            </a:r>
          </a:p>
          <a:p>
            <a:r>
              <a:rPr lang="en-US" dirty="0" smtClean="0"/>
              <a:t>Greenish discoloration.</a:t>
            </a:r>
          </a:p>
          <a:p>
            <a:r>
              <a:rPr lang="en-US" dirty="0" smtClean="0"/>
              <a:t>Opposite to Rt. Iliac fossa.</a:t>
            </a:r>
          </a:p>
          <a:p>
            <a:r>
              <a:rPr lang="en-US" dirty="0" smtClean="0"/>
              <a:t>marbling phenomenon, </a:t>
            </a:r>
            <a:r>
              <a:rPr lang="en-US" dirty="0" err="1" smtClean="0"/>
              <a:t>arborization</a:t>
            </a:r>
            <a:r>
              <a:rPr lang="en-US" dirty="0" smtClean="0"/>
              <a:t> after 48</a:t>
            </a:r>
          </a:p>
        </p:txBody>
      </p:sp>
    </p:spTree>
    <p:extLst>
      <p:ext uri="{BB962C8B-B14F-4D97-AF65-F5344CB8AC3E}">
        <p14:creationId xmlns:p14="http://schemas.microsoft.com/office/powerpoint/2010/main" val="4210832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Putrefaction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1-3 days of PM: Greenish all over, the face is swollen</a:t>
            </a:r>
          </a:p>
          <a:p>
            <a:r>
              <a:rPr lang="en-US" dirty="0" smtClean="0"/>
              <a:t>After a week: putrefactive bullae under skin, tongue protrusion, a foul coarse bloody froth at the mouth and nostrils.</a:t>
            </a:r>
          </a:p>
          <a:p>
            <a:r>
              <a:rPr lang="en-US" dirty="0" smtClean="0"/>
              <a:t>After 2 weeks: peeling of skin, abdominal bursts, larvae (entomology), the body color is black and hair and nails fall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5546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Putrefaction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6 months: bones attached to bones</a:t>
            </a:r>
          </a:p>
          <a:p>
            <a:r>
              <a:rPr lang="en-US" dirty="0" smtClean="0"/>
              <a:t>At a year: dissolved ligaments and loose bones</a:t>
            </a:r>
          </a:p>
          <a:p>
            <a:r>
              <a:rPr lang="en-US" dirty="0" smtClean="0"/>
              <a:t>After a year: the estimation of the time of death by the weight of bones.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208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the rate of </a:t>
            </a:r>
            <a:r>
              <a:rPr lang="en-US" dirty="0" err="1" smtClean="0"/>
              <a:t>putrfaction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warmer the temperature, the earlier the process starts and the faster it progresses. </a:t>
            </a:r>
            <a:endParaRPr lang="en-US" dirty="0" smtClean="0"/>
          </a:p>
          <a:p>
            <a:r>
              <a:rPr lang="en-US" dirty="0" smtClean="0"/>
              <a:t>Age: less in child</a:t>
            </a:r>
          </a:p>
          <a:p>
            <a:r>
              <a:rPr lang="en-US" dirty="0" smtClean="0"/>
              <a:t>Poisoning delays it.</a:t>
            </a:r>
          </a:p>
          <a:p>
            <a:r>
              <a:rPr lang="en-US" dirty="0" smtClean="0"/>
              <a:t>High temp and moisture accelerate it.</a:t>
            </a:r>
          </a:p>
          <a:p>
            <a:r>
              <a:rPr lang="en-US" dirty="0" smtClean="0"/>
              <a:t>Air</a:t>
            </a:r>
          </a:p>
          <a:p>
            <a:r>
              <a:rPr lang="en-US" dirty="0" smtClean="0"/>
              <a:t>Manner of burial.</a:t>
            </a:r>
          </a:p>
          <a:p>
            <a:r>
              <a:rPr lang="en-US" dirty="0" smtClean="0"/>
              <a:t>Blood</a:t>
            </a:r>
          </a:p>
          <a:p>
            <a:r>
              <a:rPr lang="en-US" dirty="0" smtClean="0"/>
              <a:t>Mutilated bodies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157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Replacing putrefaction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Adipocere</a:t>
            </a:r>
            <a:r>
              <a:rPr lang="en-US" dirty="0" smtClean="0"/>
              <a:t> formation, saponification?,  </a:t>
            </a:r>
            <a:r>
              <a:rPr lang="en-US" dirty="0"/>
              <a:t>a chemical change in the body </a:t>
            </a:r>
            <a:r>
              <a:rPr lang="en-US" dirty="0" smtClean="0"/>
              <a:t>fat, </a:t>
            </a:r>
            <a:r>
              <a:rPr lang="nl-NL" dirty="0"/>
              <a:t>wet </a:t>
            </a:r>
            <a:r>
              <a:rPr lang="nl-NL" dirty="0" err="1" smtClean="0"/>
              <a:t>conditions</a:t>
            </a:r>
            <a:r>
              <a:rPr lang="nl-NL" dirty="0" smtClean="0"/>
              <a:t>, </a:t>
            </a:r>
            <a:r>
              <a:rPr lang="en-US" dirty="0"/>
              <a:t>take weeks or </a:t>
            </a:r>
            <a:r>
              <a:rPr lang="en-US" dirty="0" smtClean="0"/>
              <a:t>months,</a:t>
            </a:r>
          </a:p>
          <a:p>
            <a:r>
              <a:rPr lang="en-US" dirty="0" smtClean="0"/>
              <a:t>Mummification, </a:t>
            </a:r>
            <a:r>
              <a:rPr lang="en-US" dirty="0"/>
              <a:t>may desiccate instead of putrefying </a:t>
            </a:r>
            <a:r>
              <a:rPr lang="en-US" dirty="0" smtClean="0"/>
              <a:t>…,</a:t>
            </a:r>
            <a:r>
              <a:rPr lang="en-US" dirty="0"/>
              <a:t> hot dry climates </a:t>
            </a:r>
            <a:r>
              <a:rPr lang="en-US" dirty="0" smtClean="0"/>
              <a:t>such </a:t>
            </a:r>
            <a:r>
              <a:rPr lang="en-US" dirty="0"/>
              <a:t>as the </a:t>
            </a:r>
            <a:r>
              <a:rPr lang="en-US" dirty="0" smtClean="0"/>
              <a:t>dessert, &gt;thin, young (newborn).</a:t>
            </a:r>
          </a:p>
          <a:p>
            <a:r>
              <a:rPr lang="en-US" dirty="0" smtClean="0"/>
              <a:t>Embalming</a:t>
            </a:r>
          </a:p>
          <a:p>
            <a:r>
              <a:rPr lang="en-US" dirty="0" smtClean="0"/>
              <a:t>Maceration, fetus in utero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3483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Immersion and burial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most common in the early stage is </a:t>
            </a:r>
            <a:r>
              <a:rPr lang="en-US" dirty="0" smtClean="0"/>
              <a:t>with the </a:t>
            </a:r>
            <a:r>
              <a:rPr lang="en-US" dirty="0"/>
              <a:t>air-containing chest floating uppermost and the head and limbs hanging downwards </a:t>
            </a:r>
          </a:p>
        </p:txBody>
      </p:sp>
    </p:spTree>
    <p:extLst>
      <p:ext uri="{BB962C8B-B14F-4D97-AF65-F5344CB8AC3E}">
        <p14:creationId xmlns:p14="http://schemas.microsoft.com/office/powerpoint/2010/main" val="587300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Thanatology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scientific study of death, deathbed visions</a:t>
            </a:r>
          </a:p>
          <a:p>
            <a:r>
              <a:rPr lang="en-US" dirty="0" smtClean="0"/>
              <a:t>Death is the transition of life, not the extinction.</a:t>
            </a:r>
          </a:p>
          <a:p>
            <a:r>
              <a:rPr lang="en-US" dirty="0" smtClean="0"/>
              <a:t>Biologically, organs and tissues die at different rate</a:t>
            </a:r>
          </a:p>
          <a:p>
            <a:r>
              <a:rPr lang="en-US" dirty="0" smtClean="0"/>
              <a:t>The cause of death, injury or disease resulting in death</a:t>
            </a:r>
          </a:p>
          <a:p>
            <a:r>
              <a:rPr lang="en-US" dirty="0" smtClean="0"/>
              <a:t>Manner of death, how the COD came out?</a:t>
            </a:r>
          </a:p>
          <a:p>
            <a:r>
              <a:rPr lang="en-US" dirty="0" smtClean="0"/>
              <a:t>Mechanism of death, the physiological changes produced by the COD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0900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Estimation of PM changes interval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most useful method of estimating the time of death is </a:t>
            </a:r>
            <a:r>
              <a:rPr lang="en-US" dirty="0" err="1"/>
              <a:t>Henssge’s</a:t>
            </a:r>
            <a:r>
              <a:rPr lang="en-US" dirty="0"/>
              <a:t> </a:t>
            </a:r>
            <a:r>
              <a:rPr lang="en-US" dirty="0" err="1" smtClean="0"/>
              <a:t>Nomogram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rate of body cooling</a:t>
            </a:r>
          </a:p>
          <a:p>
            <a:r>
              <a:rPr lang="en-US" dirty="0" smtClean="0"/>
              <a:t>K in CSF, increased after death</a:t>
            </a:r>
          </a:p>
          <a:p>
            <a:r>
              <a:rPr lang="en-US" dirty="0" smtClean="0"/>
              <a:t>Other electorates.</a:t>
            </a:r>
          </a:p>
          <a:p>
            <a:r>
              <a:rPr lang="en-US" dirty="0" smtClean="0"/>
              <a:t> the extent of hypostasis, putrefaction, RM</a:t>
            </a:r>
          </a:p>
          <a:p>
            <a:r>
              <a:rPr lang="en-US" dirty="0" smtClean="0"/>
              <a:t>Entomology</a:t>
            </a:r>
          </a:p>
          <a:p>
            <a:r>
              <a:rPr lang="en-US" dirty="0" smtClean="0"/>
              <a:t> </a:t>
            </a:r>
            <a:r>
              <a:rPr lang="en-US" smtClean="0"/>
              <a:t>gastric content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2808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Course outline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 identification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Csi</a:t>
            </a:r>
            <a:r>
              <a:rPr lang="en-US" dirty="0" smtClean="0"/>
              <a:t> and sciences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 pf </a:t>
            </a:r>
            <a:r>
              <a:rPr lang="en-US" dirty="0" err="1" smtClean="0"/>
              <a:t>pme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Reportable cases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Forensic systems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Pm changes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047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IMOPRTANCE OF THANATOLOGY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of </a:t>
            </a:r>
            <a:r>
              <a:rPr lang="en-US" dirty="0"/>
              <a:t>d</a:t>
            </a:r>
            <a:r>
              <a:rPr lang="en-US" dirty="0" smtClean="0"/>
              <a:t>eath</a:t>
            </a:r>
          </a:p>
          <a:p>
            <a:r>
              <a:rPr lang="en-US" dirty="0" smtClean="0"/>
              <a:t>Death Certification</a:t>
            </a:r>
          </a:p>
          <a:p>
            <a:r>
              <a:rPr lang="en-US" dirty="0" smtClean="0"/>
              <a:t>Life support</a:t>
            </a:r>
          </a:p>
          <a:p>
            <a:r>
              <a:rPr lang="en-US" dirty="0" smtClean="0"/>
              <a:t>Organ transplantation</a:t>
            </a:r>
          </a:p>
          <a:p>
            <a:r>
              <a:rPr lang="en-US" dirty="0" smtClean="0"/>
              <a:t>burial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068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Death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… occurs in 2 stages: somatic and molecular</a:t>
            </a:r>
          </a:p>
          <a:p>
            <a:r>
              <a:rPr lang="en-US" dirty="0" smtClean="0"/>
              <a:t>The immediate signs: pallor, loss elasticity of the skin, ocular signs(retinal segmentation, decreased IOP), 1</a:t>
            </a:r>
            <a:r>
              <a:rPr lang="en-US" baseline="30000" dirty="0" smtClean="0"/>
              <a:t>st</a:t>
            </a:r>
            <a:r>
              <a:rPr lang="en-US" dirty="0" smtClean="0"/>
              <a:t> flaccidity of muscles, cessation of circulation not heart, </a:t>
            </a:r>
            <a:r>
              <a:rPr lang="en-US" dirty="0"/>
              <a:t>c</a:t>
            </a:r>
            <a:r>
              <a:rPr lang="en-US" dirty="0" smtClean="0"/>
              <a:t>essation of respiration</a:t>
            </a:r>
          </a:p>
          <a:p>
            <a:r>
              <a:rPr lang="en-US" dirty="0" smtClean="0"/>
              <a:t>Brain death </a:t>
            </a:r>
            <a:r>
              <a:rPr lang="en-US" dirty="0" err="1" smtClean="0"/>
              <a:t>vs</a:t>
            </a:r>
            <a:r>
              <a:rPr lang="en-US" dirty="0" smtClean="0"/>
              <a:t> brainstem death. After 5 minutes?</a:t>
            </a:r>
          </a:p>
          <a:p>
            <a:r>
              <a:rPr lang="en-US" dirty="0" smtClean="0"/>
              <a:t>Legal death?,  </a:t>
            </a:r>
          </a:p>
        </p:txBody>
      </p:sp>
    </p:spTree>
    <p:extLst>
      <p:ext uri="{BB962C8B-B14F-4D97-AF65-F5344CB8AC3E}">
        <p14:creationId xmlns:p14="http://schemas.microsoft.com/office/powerpoint/2010/main" val="2112038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Cooling of the body.</a:t>
            </a:r>
          </a:p>
          <a:p>
            <a:r>
              <a:rPr lang="en-US" dirty="0" smtClean="0"/>
              <a:t>Postmortem Hypostasis.</a:t>
            </a:r>
          </a:p>
          <a:p>
            <a:r>
              <a:rPr lang="en-US" dirty="0" smtClean="0"/>
              <a:t>Rigor Mortis.</a:t>
            </a:r>
          </a:p>
          <a:p>
            <a:r>
              <a:rPr lang="en-US" dirty="0" smtClean="0"/>
              <a:t>Putrefaction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495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Cooling of the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 C, the difference between Rectal &gt; and Mouth temperature.</a:t>
            </a:r>
          </a:p>
          <a:p>
            <a:r>
              <a:rPr lang="en-US" dirty="0" smtClean="0"/>
              <a:t>1.5 C/ 6 hours.</a:t>
            </a:r>
          </a:p>
          <a:p>
            <a:r>
              <a:rPr lang="en-US" dirty="0" smtClean="0"/>
              <a:t>Reach the environment temperature by 12-18</a:t>
            </a:r>
          </a:p>
          <a:p>
            <a:r>
              <a:rPr lang="en-US" dirty="0" smtClean="0"/>
              <a:t>Factors affecting PM cooling: Air current, 	Body weight, Surface area relation with weight(children&gt;), Coverings of Body, </a:t>
            </a:r>
            <a:r>
              <a:rPr lang="en-US" dirty="0" err="1" smtClean="0"/>
              <a:t>Atmo</a:t>
            </a:r>
            <a:r>
              <a:rPr lang="en-US" dirty="0" smtClean="0"/>
              <a:t> temp, Season, Night time, Body temp at the moment of death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449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Postmortem Hypostasis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Liver mortis, staining</a:t>
            </a:r>
          </a:p>
          <a:p>
            <a:r>
              <a:rPr lang="en-US" dirty="0" smtClean="0"/>
              <a:t>Gravitation of blood inside the vessels, violent </a:t>
            </a:r>
            <a:r>
              <a:rPr lang="en-US" dirty="0" err="1" smtClean="0"/>
              <a:t>colour</a:t>
            </a:r>
            <a:endParaRPr lang="en-US" dirty="0" smtClean="0"/>
          </a:p>
          <a:p>
            <a:r>
              <a:rPr lang="en-US" dirty="0" smtClean="0"/>
              <a:t>At the moment (start), 2 hours (appear), 8 hours(get completed).</a:t>
            </a:r>
          </a:p>
          <a:p>
            <a:r>
              <a:rPr lang="en-US" dirty="0" smtClean="0"/>
              <a:t>M/L </a:t>
            </a:r>
            <a:r>
              <a:rPr lang="en-US" dirty="0" err="1" smtClean="0"/>
              <a:t>imprtance</a:t>
            </a:r>
            <a:r>
              <a:rPr lang="en-US" dirty="0" smtClean="0"/>
              <a:t>: the position not before 2 hours, Sure sign of death 2-6 hours, may identify the COD, Lung and intestine are involved, absent in some cases(newborn, </a:t>
            </a:r>
            <a:r>
              <a:rPr lang="en-US" dirty="0" err="1" smtClean="0"/>
              <a:t>eldarly</a:t>
            </a:r>
            <a:r>
              <a:rPr lang="en-US" dirty="0" smtClean="0"/>
              <a:t>, anemic </a:t>
            </a:r>
            <a:r>
              <a:rPr lang="en-US" dirty="0" err="1" smtClean="0"/>
              <a:t>pt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792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Contusion </a:t>
            </a:r>
            <a:r>
              <a:rPr lang="en-US" dirty="0" err="1" smtClean="0"/>
              <a:t>vs</a:t>
            </a:r>
            <a:r>
              <a:rPr lang="en-US" dirty="0" smtClean="0"/>
              <a:t> Hypostasis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Might be mistaken</a:t>
            </a:r>
          </a:p>
          <a:p>
            <a:r>
              <a:rPr lang="en-US" dirty="0" smtClean="0"/>
              <a:t>Contusion: outside capillaries, swelling, </a:t>
            </a:r>
            <a:r>
              <a:rPr lang="en-US" dirty="0" err="1" smtClean="0"/>
              <a:t>colour</a:t>
            </a:r>
            <a:r>
              <a:rPr lang="en-US" dirty="0" smtClean="0"/>
              <a:t> is changed, any site not dependent area, +</a:t>
            </a:r>
            <a:r>
              <a:rPr lang="en-US" dirty="0" err="1" smtClean="0"/>
              <a:t>ve</a:t>
            </a:r>
            <a:r>
              <a:rPr lang="en-US" dirty="0" smtClean="0"/>
              <a:t> cellular reaction, no </a:t>
            </a:r>
            <a:r>
              <a:rPr lang="en-US" dirty="0" err="1" smtClean="0"/>
              <a:t>washig</a:t>
            </a:r>
            <a:r>
              <a:rPr lang="en-US" dirty="0" smtClean="0"/>
              <a:t> with pressure.</a:t>
            </a:r>
          </a:p>
          <a:p>
            <a:r>
              <a:rPr lang="en-US" dirty="0" smtClean="0"/>
              <a:t>Color might help: Red (CO, cyanide, cold, nitrate), pale ( bleeding).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375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Rigor Mortis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Flaccidity , stiffening or RM</a:t>
            </a:r>
          </a:p>
          <a:p>
            <a:r>
              <a:rPr lang="en-US" dirty="0" smtClean="0"/>
              <a:t>The smaller the muscle, the earlier the onset of RM</a:t>
            </a:r>
          </a:p>
          <a:p>
            <a:r>
              <a:rPr lang="en-US" dirty="0" smtClean="0"/>
              <a:t>The younger, the more fit, the more</a:t>
            </a:r>
          </a:p>
          <a:p>
            <a:r>
              <a:rPr lang="en-US" dirty="0" smtClean="0"/>
              <a:t>The more fit</a:t>
            </a:r>
          </a:p>
          <a:p>
            <a:r>
              <a:rPr lang="en-US" dirty="0" smtClean="0"/>
              <a:t>Sever burn, No RM</a:t>
            </a:r>
          </a:p>
          <a:p>
            <a:r>
              <a:rPr lang="en-US" dirty="0" smtClean="0"/>
              <a:t>0, 2, 12, 24</a:t>
            </a:r>
          </a:p>
          <a:p>
            <a:r>
              <a:rPr lang="en-US" dirty="0" smtClean="0"/>
              <a:t>M/L importance: Sure sign, the time of death 24 hours ( 1</a:t>
            </a:r>
            <a:r>
              <a:rPr lang="en-US" baseline="30000" dirty="0" smtClean="0"/>
              <a:t>st</a:t>
            </a:r>
            <a:r>
              <a:rPr lang="en-US" dirty="0" smtClean="0"/>
              <a:t> flaccidity0-2, RM2-24, 2</a:t>
            </a:r>
            <a:r>
              <a:rPr lang="en-US" baseline="30000" dirty="0" smtClean="0"/>
              <a:t>ND</a:t>
            </a:r>
            <a:r>
              <a:rPr lang="en-US" dirty="0" smtClean="0"/>
              <a:t> flaccidity&gt;24), the position, the cause. </a:t>
            </a:r>
          </a:p>
        </p:txBody>
      </p:sp>
    </p:spTree>
    <p:extLst>
      <p:ext uri="{BB962C8B-B14F-4D97-AF65-F5344CB8AC3E}">
        <p14:creationId xmlns:p14="http://schemas.microsoft.com/office/powerpoint/2010/main" val="1744586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2813</TotalTime>
  <Words>810</Words>
  <Application>Microsoft Office PowerPoint</Application>
  <PresentationFormat>On-screen Show (4:3)</PresentationFormat>
  <Paragraphs>115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Postmortem changes</vt:lpstr>
      <vt:lpstr>Thanatology </vt:lpstr>
      <vt:lpstr>IMOPRTANCE OF THANATOLOGY</vt:lpstr>
      <vt:lpstr>Death </vt:lpstr>
      <vt:lpstr>PM changes</vt:lpstr>
      <vt:lpstr>Cooling of the body</vt:lpstr>
      <vt:lpstr>Postmortem Hypostasis</vt:lpstr>
      <vt:lpstr>Contusion vs Hypostasis</vt:lpstr>
      <vt:lpstr>Rigor Mortis</vt:lpstr>
      <vt:lpstr>RM vs Cadaveric spam, heat and cold stiffness</vt:lpstr>
      <vt:lpstr>Cadaveric Spam</vt:lpstr>
      <vt:lpstr>Burn</vt:lpstr>
      <vt:lpstr>A crude but useful aide-memoire is:  </vt:lpstr>
      <vt:lpstr>Putrefaction </vt:lpstr>
      <vt:lpstr>Putrefaction</vt:lpstr>
      <vt:lpstr>Putrefaction</vt:lpstr>
      <vt:lpstr>Factors affecting the rate of putrfaction:</vt:lpstr>
      <vt:lpstr>Replacing putrefaction</vt:lpstr>
      <vt:lpstr>Immersion and burial  </vt:lpstr>
      <vt:lpstr>Estimation of PM changes interval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Postmortem changes</dc:title>
  <dc:creator>mac air</dc:creator>
  <cp:lastModifiedBy>User</cp:lastModifiedBy>
  <cp:revision>22</cp:revision>
  <dcterms:created xsi:type="dcterms:W3CDTF">2014-03-08T05:16:05Z</dcterms:created>
  <dcterms:modified xsi:type="dcterms:W3CDTF">2014-03-10T09:19:55Z</dcterms:modified>
</cp:coreProperties>
</file>