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8" r:id="rId4"/>
    <p:sldId id="261" r:id="rId5"/>
    <p:sldId id="258" r:id="rId6"/>
    <p:sldId id="266" r:id="rId7"/>
    <p:sldId id="262" r:id="rId8"/>
    <p:sldId id="267" r:id="rId9"/>
    <p:sldId id="273" r:id="rId10"/>
    <p:sldId id="269" r:id="rId11"/>
    <p:sldId id="265" r:id="rId12"/>
    <p:sldId id="274" r:id="rId13"/>
    <p:sldId id="263" r:id="rId14"/>
    <p:sldId id="270" r:id="rId15"/>
    <p:sldId id="264" r:id="rId16"/>
    <p:sldId id="271" r:id="rId17"/>
    <p:sldId id="260" r:id="rId18"/>
    <p:sldId id="272" r:id="rId19"/>
    <p:sldId id="275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5861EAE-9C85-4F78-8566-6AB85F881A73}" type="datetimeFigureOut">
              <a:rPr lang="ar-SA" smtClean="0"/>
              <a:t>09/05/35</a:t>
            </a:fld>
            <a:endParaRPr lang="ar-SA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AA187D-D993-4A33-9612-5A9E96A13498}" type="slidenum">
              <a:rPr lang="ar-SA" smtClean="0"/>
              <a:t>‹#›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1EAE-9C85-4F78-8566-6AB85F881A73}" type="datetimeFigureOut">
              <a:rPr lang="ar-SA" smtClean="0"/>
              <a:t>09/05/35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187D-D993-4A33-9612-5A9E96A134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1EAE-9C85-4F78-8566-6AB85F881A73}" type="datetimeFigureOut">
              <a:rPr lang="ar-SA" smtClean="0"/>
              <a:t>09/05/35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187D-D993-4A33-9612-5A9E96A13498}" type="slidenum">
              <a:rPr lang="ar-SA" smtClean="0"/>
              <a:t>‹#›</a:t>
            </a:fld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5861EAE-9C85-4F78-8566-6AB85F881A73}" type="datetimeFigureOut">
              <a:rPr lang="ar-SA" smtClean="0"/>
              <a:t>09/05/35</a:t>
            </a:fld>
            <a:endParaRPr lang="ar-S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9AA187D-D993-4A33-9612-5A9E96A13498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1EAE-9C85-4F78-8566-6AB85F881A73}" type="datetimeFigureOut">
              <a:rPr lang="ar-SA" smtClean="0"/>
              <a:t>09/05/35</a:t>
            </a:fld>
            <a:endParaRPr lang="ar-S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AA187D-D993-4A33-9612-5A9E96A13498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5861EAE-9C85-4F78-8566-6AB85F881A73}" type="datetimeFigureOut">
              <a:rPr lang="ar-SA" smtClean="0"/>
              <a:t>09/05/35</a:t>
            </a:fld>
            <a:endParaRPr lang="ar-S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9AA187D-D993-4A33-9612-5A9E96A13498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5861EAE-9C85-4F78-8566-6AB85F881A73}" type="datetimeFigureOut">
              <a:rPr lang="ar-SA" smtClean="0"/>
              <a:t>09/05/35</a:t>
            </a:fld>
            <a:endParaRPr lang="ar-S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9AA187D-D993-4A33-9612-5A9E96A13498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1EAE-9C85-4F78-8566-6AB85F881A73}" type="datetimeFigureOut">
              <a:rPr lang="ar-SA" smtClean="0"/>
              <a:t>09/05/35</a:t>
            </a:fld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AA187D-D993-4A33-9612-5A9E96A13498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1EAE-9C85-4F78-8566-6AB85F881A73}" type="datetimeFigureOut">
              <a:rPr lang="ar-SA" smtClean="0"/>
              <a:t>09/05/35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AA187D-D993-4A33-9612-5A9E96A13498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5861EAE-9C85-4F78-8566-6AB85F881A73}" type="datetimeFigureOut">
              <a:rPr lang="ar-SA" smtClean="0"/>
              <a:t>09/05/35</a:t>
            </a:fld>
            <a:endParaRPr lang="ar-SA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9AA187D-D993-4A33-9612-5A9E96A13498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B5861EAE-9C85-4F78-8566-6AB85F881A73}" type="datetimeFigureOut">
              <a:rPr lang="ar-SA" smtClean="0"/>
              <a:t>09/05/35</a:t>
            </a:fld>
            <a:endParaRPr lang="ar-S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99AA187D-D993-4A33-9612-5A9E96A13498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B5861EAE-9C85-4F78-8566-6AB85F881A73}" type="datetimeFigureOut">
              <a:rPr lang="ar-SA" smtClean="0"/>
              <a:t>09/05/35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99AA187D-D993-4A33-9612-5A9E96A13498}" type="slidenum">
              <a:rPr lang="ar-SA" smtClean="0"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r" defTabSz="914400" rtl="1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r" defTabSz="914400" rtl="1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r" defTabSz="914400" rtl="1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r" defTabSz="914400" rtl="1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r" defTabSz="914400" rtl="1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r" defTabSz="914400" rtl="1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r" defTabSz="914400" rtl="1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r" defTabSz="914400" rtl="1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r" defTabSz="914400" rtl="1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959232"/>
          </a:xfrm>
        </p:spPr>
        <p:txBody>
          <a:bodyPr>
            <a:noAutofit/>
          </a:bodyPr>
          <a:lstStyle/>
          <a:p>
            <a:r>
              <a:rPr lang="ar-SA" sz="2400" dirty="0">
                <a:effectLst/>
              </a:rPr>
              <a:t>Simpson's Forensic Medicine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62943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8229600" cy="4075176"/>
          </a:xfrm>
        </p:spPr>
        <p:txBody>
          <a:bodyPr>
            <a:normAutofit fontScale="25000" lnSpcReduction="20000"/>
          </a:bodyPr>
          <a:lstStyle/>
          <a:p>
            <a:pPr algn="l" rtl="0"/>
            <a:r>
              <a:rPr lang="en-US" sz="6400" dirty="0"/>
              <a:t>17 Unexpected and Sudden Death from</a:t>
            </a:r>
          </a:p>
          <a:p>
            <a:pPr algn="l" rtl="0"/>
            <a:r>
              <a:rPr lang="en-US" sz="6400" dirty="0"/>
              <a:t>Natural Causes 120</a:t>
            </a:r>
          </a:p>
          <a:p>
            <a:pPr algn="l" rtl="0"/>
            <a:r>
              <a:rPr lang="en-US" sz="6400" dirty="0"/>
              <a:t>Causes of sudden and unexpected death </a:t>
            </a:r>
            <a:r>
              <a:rPr lang="en-US" sz="6400" dirty="0" smtClean="0"/>
              <a:t>120</a:t>
            </a:r>
          </a:p>
          <a:p>
            <a:pPr algn="l" rtl="0"/>
            <a:r>
              <a:rPr lang="en-US" sz="6400" dirty="0" smtClean="0"/>
              <a:t>Cardiovascular </a:t>
            </a:r>
            <a:r>
              <a:rPr lang="en-US" sz="6400" dirty="0"/>
              <a:t>system 121</a:t>
            </a:r>
          </a:p>
          <a:p>
            <a:pPr algn="l" rtl="0"/>
            <a:r>
              <a:rPr lang="en-US" sz="6400" dirty="0"/>
              <a:t>Respiratory system 126</a:t>
            </a:r>
          </a:p>
          <a:p>
            <a:pPr algn="l" rtl="0"/>
            <a:r>
              <a:rPr lang="en-US" sz="6400" dirty="0"/>
              <a:t>Gastrointestinal system 126</a:t>
            </a:r>
          </a:p>
          <a:p>
            <a:pPr algn="l" rtl="0"/>
            <a:r>
              <a:rPr lang="en-US" sz="6400" dirty="0" err="1"/>
              <a:t>Gynaecological</a:t>
            </a:r>
            <a:r>
              <a:rPr lang="en-US" sz="6400" dirty="0"/>
              <a:t> conditions 126</a:t>
            </a:r>
          </a:p>
          <a:p>
            <a:pPr algn="l" rtl="0"/>
            <a:r>
              <a:rPr lang="en-US" sz="6400" dirty="0"/>
              <a:t>Deaths from asthma and epilepsy 126</a:t>
            </a:r>
          </a:p>
          <a:p>
            <a:pPr algn="l" rtl="0"/>
            <a:endParaRPr lang="en-US" sz="6400" b="1" dirty="0" smtClean="0"/>
          </a:p>
          <a:p>
            <a:pPr algn="l" rtl="0"/>
            <a:r>
              <a:rPr lang="en-US" sz="6400" b="1" dirty="0" smtClean="0"/>
              <a:t>18 </a:t>
            </a:r>
            <a:r>
              <a:rPr lang="en-US" sz="6400" b="1" dirty="0"/>
              <a:t>Sexual Offences 128</a:t>
            </a:r>
          </a:p>
          <a:p>
            <a:pPr algn="l" rtl="0"/>
            <a:r>
              <a:rPr lang="en-US" sz="6400" dirty="0"/>
              <a:t>Types of sexual offence 128</a:t>
            </a:r>
          </a:p>
          <a:p>
            <a:pPr algn="l" rtl="0"/>
            <a:r>
              <a:rPr lang="en-US" sz="6400" dirty="0"/>
              <a:t>The genuineness of allegations of sexual</a:t>
            </a:r>
          </a:p>
          <a:p>
            <a:pPr algn="l" rtl="0"/>
            <a:r>
              <a:rPr lang="en-US" sz="6400" dirty="0"/>
              <a:t>assault 131</a:t>
            </a:r>
          </a:p>
          <a:p>
            <a:pPr algn="l" rtl="0"/>
            <a:r>
              <a:rPr lang="en-US" sz="6400" dirty="0"/>
              <a:t>Forensic examination of victims of sexual</a:t>
            </a:r>
          </a:p>
          <a:p>
            <a:pPr algn="l" rtl="0"/>
            <a:r>
              <a:rPr lang="en-US" sz="6400" dirty="0"/>
              <a:t>offences 131</a:t>
            </a:r>
          </a:p>
          <a:p>
            <a:pPr algn="l" rtl="0"/>
            <a:r>
              <a:rPr lang="en-US" sz="6400" dirty="0"/>
              <a:t>Examination of an alleged assailant </a:t>
            </a:r>
            <a:r>
              <a:rPr lang="en-US" sz="6400" dirty="0" smtClean="0"/>
              <a:t>132</a:t>
            </a:r>
          </a:p>
          <a:p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17 and 18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2455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0000" lnSpcReduction="20000"/>
          </a:bodyPr>
          <a:lstStyle/>
          <a:p>
            <a:pPr algn="l" rtl="0"/>
            <a:r>
              <a:rPr lang="en-US" sz="4400" b="1" dirty="0" smtClean="0"/>
              <a:t>19 Pregnancy and Abortion 134</a:t>
            </a:r>
          </a:p>
          <a:p>
            <a:pPr algn="l" rtl="0"/>
            <a:r>
              <a:rPr lang="en-US" sz="4400" dirty="0" smtClean="0"/>
              <a:t>Conception: artificial insemination, </a:t>
            </a:r>
            <a:r>
              <a:rPr lang="en-US" sz="4400" i="1" dirty="0" smtClean="0"/>
              <a:t>in-vitro</a:t>
            </a:r>
          </a:p>
          <a:p>
            <a:pPr algn="l" rtl="0"/>
            <a:r>
              <a:rPr lang="en-US" sz="4400" dirty="0" smtClean="0"/>
              <a:t>fertilization and embryo research 134</a:t>
            </a:r>
          </a:p>
          <a:p>
            <a:pPr algn="l" rtl="0"/>
            <a:r>
              <a:rPr lang="en-US" sz="4400" dirty="0" smtClean="0"/>
              <a:t>Pregnancy 134</a:t>
            </a:r>
          </a:p>
          <a:p>
            <a:pPr algn="l" rtl="0"/>
            <a:r>
              <a:rPr lang="en-US" sz="4400" dirty="0" smtClean="0"/>
              <a:t>Abortion 135</a:t>
            </a:r>
          </a:p>
          <a:p>
            <a:pPr algn="l" rtl="0"/>
            <a:endParaRPr lang="en-US" sz="4400" b="1" dirty="0" smtClean="0"/>
          </a:p>
          <a:p>
            <a:pPr algn="l" rtl="0"/>
            <a:r>
              <a:rPr lang="en-US" sz="4400" b="1" dirty="0" smtClean="0"/>
              <a:t>20 </a:t>
            </a:r>
            <a:r>
              <a:rPr lang="en-US" sz="4400" b="1" dirty="0" smtClean="0"/>
              <a:t>Deaths and Injury in Infancy 141</a:t>
            </a:r>
          </a:p>
          <a:p>
            <a:pPr algn="l" rtl="0"/>
            <a:r>
              <a:rPr lang="en-US" sz="4400" dirty="0" smtClean="0"/>
              <a:t>Stillbirths 141</a:t>
            </a:r>
          </a:p>
          <a:p>
            <a:pPr algn="l" rtl="0"/>
            <a:r>
              <a:rPr lang="en-US" sz="4400" dirty="0" smtClean="0"/>
              <a:t>Infanticide 142</a:t>
            </a:r>
          </a:p>
          <a:p>
            <a:pPr algn="l" rtl="0"/>
            <a:r>
              <a:rPr lang="en-US" sz="4400" dirty="0" smtClean="0"/>
              <a:t>The estimation of maturity of a newborn</a:t>
            </a:r>
          </a:p>
          <a:p>
            <a:pPr algn="l" rtl="0"/>
            <a:r>
              <a:rPr lang="en-US" sz="4400" dirty="0" smtClean="0"/>
              <a:t>baby or fetus 143</a:t>
            </a:r>
          </a:p>
          <a:p>
            <a:pPr algn="l" rtl="0"/>
            <a:r>
              <a:rPr lang="sv-SE" sz="4400" dirty="0" smtClean="0"/>
              <a:t>Sudden infant death syndrome 144</a:t>
            </a:r>
          </a:p>
          <a:p>
            <a:pPr algn="l" rtl="0"/>
            <a:r>
              <a:rPr lang="en-US" sz="4400" dirty="0" smtClean="0"/>
              <a:t>Child abuse 145</a:t>
            </a:r>
          </a:p>
          <a:p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19 and 20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68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/>
              <a:t>21 Neglect, Starvation and Abuse of Human</a:t>
            </a:r>
          </a:p>
          <a:p>
            <a:pPr algn="l" rtl="0"/>
            <a:r>
              <a:rPr lang="en-US" b="1" dirty="0"/>
              <a:t>Rights 150</a:t>
            </a:r>
          </a:p>
          <a:p>
            <a:pPr algn="l" rtl="0"/>
            <a:r>
              <a:rPr lang="en-US" dirty="0"/>
              <a:t>Physical abuse of human rights: torture 150</a:t>
            </a:r>
          </a:p>
          <a:p>
            <a:pPr algn="l" rtl="0"/>
            <a:r>
              <a:rPr lang="en-US" dirty="0"/>
              <a:t>Neglect and starvation 152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22 </a:t>
            </a:r>
            <a:r>
              <a:rPr lang="en-US" b="1" dirty="0"/>
              <a:t>General Aspects of Poisoning 154</a:t>
            </a:r>
          </a:p>
          <a:p>
            <a:pPr algn="l" rtl="0"/>
            <a:r>
              <a:rPr lang="en-US" dirty="0"/>
              <a:t>The toxic and fatal dose 155</a:t>
            </a:r>
          </a:p>
          <a:p>
            <a:pPr algn="l" rtl="0"/>
            <a:r>
              <a:rPr lang="en-US" dirty="0"/>
              <a:t>Tolerance and idiosyncrasy 156</a:t>
            </a:r>
          </a:p>
          <a:p>
            <a:pPr algn="l" rtl="0"/>
            <a:r>
              <a:rPr lang="en-US" dirty="0"/>
              <a:t>The doctor’s duty in a case of suspected</a:t>
            </a:r>
          </a:p>
          <a:p>
            <a:pPr algn="l" rtl="0"/>
            <a:r>
              <a:rPr lang="en-US" dirty="0"/>
              <a:t>poisoning </a:t>
            </a:r>
            <a:r>
              <a:rPr lang="en-US" dirty="0" smtClean="0"/>
              <a:t>156</a:t>
            </a:r>
          </a:p>
          <a:p>
            <a:pPr algn="l" rtl="0"/>
            <a:r>
              <a:rPr lang="en-US" dirty="0"/>
              <a:t>Samples required for toxicological analysis </a:t>
            </a:r>
            <a:r>
              <a:rPr lang="en-US" dirty="0" smtClean="0"/>
              <a:t>157</a:t>
            </a:r>
            <a:endParaRPr lang="en-US" dirty="0"/>
          </a:p>
          <a:p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21 and 22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98909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23 </a:t>
            </a:r>
            <a:r>
              <a:rPr lang="en-US" b="1" dirty="0" smtClean="0"/>
              <a:t>Alcohol 159</a:t>
            </a:r>
          </a:p>
          <a:p>
            <a:pPr algn="l" rtl="0"/>
            <a:r>
              <a:rPr lang="en-US" dirty="0" smtClean="0"/>
              <a:t>Sources of alcohol 159</a:t>
            </a:r>
          </a:p>
          <a:p>
            <a:pPr algn="l" rtl="0"/>
            <a:r>
              <a:rPr lang="en-US" dirty="0" smtClean="0"/>
              <a:t>Absorption of alcohol 160</a:t>
            </a:r>
          </a:p>
          <a:p>
            <a:pPr algn="l" rtl="0"/>
            <a:r>
              <a:rPr lang="en-US" dirty="0" smtClean="0"/>
              <a:t>Elimination of alcohol 160</a:t>
            </a:r>
          </a:p>
          <a:p>
            <a:pPr algn="l" rtl="0"/>
            <a:r>
              <a:rPr lang="en-US" dirty="0" smtClean="0"/>
              <a:t>The measurement of alcohol 160</a:t>
            </a:r>
          </a:p>
          <a:p>
            <a:pPr algn="l" rtl="0"/>
            <a:r>
              <a:rPr lang="en-US" dirty="0" smtClean="0"/>
              <a:t>The effects of alcohol 160</a:t>
            </a:r>
          </a:p>
          <a:p>
            <a:pPr algn="l" rtl="0"/>
            <a:r>
              <a:rPr lang="en-US" dirty="0" smtClean="0"/>
              <a:t>Dangers of drunkenness 161</a:t>
            </a:r>
          </a:p>
          <a:p>
            <a:pPr algn="l" rtl="0"/>
            <a:r>
              <a:rPr lang="en-US" dirty="0" smtClean="0"/>
              <a:t>Drinking and driving </a:t>
            </a:r>
            <a:r>
              <a:rPr lang="en-US" dirty="0" smtClean="0"/>
              <a:t>162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23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999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b="1" dirty="0"/>
              <a:t>24 Drugs of Dependence and Abuse 164</a:t>
            </a:r>
          </a:p>
          <a:p>
            <a:pPr algn="l" rtl="0"/>
            <a:r>
              <a:rPr lang="en-US" dirty="0" smtClean="0"/>
              <a:t>Tolerance </a:t>
            </a:r>
            <a:r>
              <a:rPr lang="en-US" dirty="0"/>
              <a:t>and synergy 164</a:t>
            </a:r>
          </a:p>
          <a:p>
            <a:pPr algn="l" rtl="0"/>
            <a:r>
              <a:rPr lang="en-US" dirty="0"/>
              <a:t>Dependence and withdrawal symptoms 165</a:t>
            </a:r>
          </a:p>
          <a:p>
            <a:pPr algn="l" rtl="0"/>
            <a:r>
              <a:rPr lang="en-US" dirty="0"/>
              <a:t>The dangers of drug dependence 165</a:t>
            </a:r>
          </a:p>
          <a:p>
            <a:pPr algn="l" rtl="0"/>
            <a:r>
              <a:rPr lang="en-US" dirty="0"/>
              <a:t>Shared syringes 165</a:t>
            </a:r>
          </a:p>
          <a:p>
            <a:pPr algn="l" rtl="0"/>
            <a:r>
              <a:rPr lang="en-US" dirty="0"/>
              <a:t>Solid drugs 165</a:t>
            </a:r>
          </a:p>
          <a:p>
            <a:pPr algn="l" rtl="0"/>
            <a:r>
              <a:rPr lang="en-US" dirty="0" err="1"/>
              <a:t>Overdosage</a:t>
            </a:r>
            <a:r>
              <a:rPr lang="en-US" dirty="0"/>
              <a:t> and hypersensitivity 166</a:t>
            </a:r>
          </a:p>
          <a:p>
            <a:pPr algn="l" rtl="0"/>
            <a:r>
              <a:rPr lang="en-US" dirty="0"/>
              <a:t>Heroin, morphine and other opiates 166</a:t>
            </a:r>
          </a:p>
          <a:p>
            <a:pPr algn="l" rtl="0"/>
            <a:r>
              <a:rPr lang="en-US" dirty="0"/>
              <a:t>Barbiturates and other hypnotics 167</a:t>
            </a:r>
          </a:p>
          <a:p>
            <a:pPr algn="l" rtl="0"/>
            <a:r>
              <a:rPr lang="en-US" dirty="0"/>
              <a:t>Amphetamines 167</a:t>
            </a:r>
          </a:p>
          <a:p>
            <a:pPr algn="l" rtl="0"/>
            <a:r>
              <a:rPr lang="en-US" dirty="0"/>
              <a:t>Cocaine 167</a:t>
            </a:r>
          </a:p>
          <a:p>
            <a:pPr algn="l" rtl="0"/>
            <a:r>
              <a:rPr lang="en-US" dirty="0"/>
              <a:t>Cannabis 168</a:t>
            </a:r>
          </a:p>
          <a:p>
            <a:pPr algn="l" rtl="0"/>
            <a:r>
              <a:rPr lang="en-US" dirty="0"/>
              <a:t>Lysergic acid diethylamide (LSD) </a:t>
            </a:r>
            <a:r>
              <a:rPr lang="en-US" dirty="0" smtClean="0"/>
              <a:t>168</a:t>
            </a:r>
          </a:p>
          <a:p>
            <a:pPr algn="l" rtl="0"/>
            <a:r>
              <a:rPr lang="en-US" dirty="0"/>
              <a:t>Solvent abuse </a:t>
            </a:r>
            <a:r>
              <a:rPr lang="en-US" dirty="0" smtClean="0"/>
              <a:t>168</a:t>
            </a:r>
            <a:endParaRPr lang="en-US" dirty="0"/>
          </a:p>
          <a:p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24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1935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25 </a:t>
            </a:r>
            <a:r>
              <a:rPr lang="en-US" b="1" dirty="0" smtClean="0"/>
              <a:t>Medicinal Poisons 170</a:t>
            </a:r>
          </a:p>
          <a:p>
            <a:pPr algn="l" rtl="0"/>
            <a:r>
              <a:rPr lang="en-US" dirty="0" smtClean="0"/>
              <a:t>Analgesics 171</a:t>
            </a:r>
          </a:p>
          <a:p>
            <a:pPr algn="l" rtl="0"/>
            <a:r>
              <a:rPr lang="en-US" dirty="0" smtClean="0"/>
              <a:t>Antidepressant and sedative drugs 172</a:t>
            </a:r>
          </a:p>
          <a:p>
            <a:pPr algn="l" rtl="0"/>
            <a:r>
              <a:rPr lang="en-US" dirty="0" smtClean="0"/>
              <a:t>Barbiturates 172</a:t>
            </a:r>
          </a:p>
          <a:p>
            <a:pPr algn="l" rtl="0"/>
            <a:r>
              <a:rPr lang="en-US" dirty="0" smtClean="0"/>
              <a:t>Chloral 173</a:t>
            </a:r>
          </a:p>
          <a:p>
            <a:pPr algn="l" rtl="0"/>
            <a:r>
              <a:rPr lang="en-US" dirty="0" err="1" smtClean="0"/>
              <a:t>Phenacetin</a:t>
            </a:r>
            <a:r>
              <a:rPr lang="en-US" dirty="0" smtClean="0"/>
              <a:t> 173</a:t>
            </a:r>
          </a:p>
          <a:p>
            <a:pPr algn="l" rtl="0"/>
            <a:r>
              <a:rPr lang="en-US" dirty="0" smtClean="0"/>
              <a:t>Lithium 173</a:t>
            </a:r>
          </a:p>
          <a:p>
            <a:pPr algn="l" rtl="0"/>
            <a:r>
              <a:rPr lang="en-US" dirty="0" smtClean="0"/>
              <a:t>Insulin 173</a:t>
            </a:r>
          </a:p>
          <a:p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25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43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/>
              <a:t>26 Corrosive and Metallic Poisons 175</a:t>
            </a:r>
          </a:p>
          <a:p>
            <a:pPr algn="l" rtl="0"/>
            <a:r>
              <a:rPr lang="en-US" dirty="0" smtClean="0"/>
              <a:t>Corrosive </a:t>
            </a:r>
            <a:r>
              <a:rPr lang="en-US" dirty="0"/>
              <a:t>poisons 175</a:t>
            </a:r>
          </a:p>
          <a:p>
            <a:pPr algn="l" rtl="0"/>
            <a:r>
              <a:rPr lang="en-US" dirty="0"/>
              <a:t>Heavy-metal poisoning 176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27 </a:t>
            </a:r>
            <a:r>
              <a:rPr lang="en-US" b="1" dirty="0"/>
              <a:t>Agrochemical Poisons 179</a:t>
            </a:r>
          </a:p>
          <a:p>
            <a:pPr algn="l" rtl="0"/>
            <a:r>
              <a:rPr lang="en-US" dirty="0"/>
              <a:t>Pesticides and insecticides 179</a:t>
            </a:r>
          </a:p>
          <a:p>
            <a:pPr algn="l" rtl="0"/>
            <a:r>
              <a:rPr lang="en-US" dirty="0"/>
              <a:t>Herbicides (weed killers) 179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28 </a:t>
            </a:r>
            <a:r>
              <a:rPr lang="en-US" b="1" dirty="0"/>
              <a:t>Gaseous Poisons 181</a:t>
            </a:r>
          </a:p>
          <a:p>
            <a:pPr algn="l" rtl="0"/>
            <a:r>
              <a:rPr lang="en-US" dirty="0"/>
              <a:t>Carbon monoxide 181</a:t>
            </a:r>
          </a:p>
          <a:p>
            <a:pPr algn="l" rtl="0"/>
            <a:r>
              <a:rPr lang="en-US" dirty="0"/>
              <a:t>Carbon dioxide 182</a:t>
            </a:r>
          </a:p>
          <a:p>
            <a:pPr algn="l" rtl="0"/>
            <a:r>
              <a:rPr lang="en-US" dirty="0"/>
              <a:t>Ammonia 183</a:t>
            </a:r>
          </a:p>
          <a:p>
            <a:pPr algn="l" rtl="0"/>
            <a:r>
              <a:rPr lang="en-US" dirty="0"/>
              <a:t>Cyanogen gas and cyanides 183</a:t>
            </a:r>
            <a:endParaRPr lang="ar-SA" dirty="0"/>
          </a:p>
          <a:p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26, 27, 28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819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29 Miscellaneous Poisons 184</a:t>
            </a:r>
          </a:p>
          <a:p>
            <a:pPr algn="l" rtl="0"/>
            <a:r>
              <a:rPr lang="en-US" dirty="0" smtClean="0"/>
              <a:t>Strychnine 184</a:t>
            </a:r>
          </a:p>
          <a:p>
            <a:pPr algn="l" rtl="0"/>
            <a:r>
              <a:rPr lang="en-US" dirty="0" smtClean="0"/>
              <a:t>Halogenated hydrocarbons 184</a:t>
            </a:r>
          </a:p>
          <a:p>
            <a:pPr algn="l" rtl="0"/>
            <a:r>
              <a:rPr lang="en-US" dirty="0" smtClean="0"/>
              <a:t>Gasoline and kerosene 185</a:t>
            </a:r>
          </a:p>
          <a:p>
            <a:pPr algn="l" rtl="0"/>
            <a:r>
              <a:rPr lang="en-US" dirty="0" smtClean="0"/>
              <a:t>The glycols 185</a:t>
            </a:r>
          </a:p>
          <a:p>
            <a:pPr algn="l" rtl="0"/>
            <a:r>
              <a:rPr lang="en-US" dirty="0" smtClean="0"/>
              <a:t>Nicotine 185</a:t>
            </a:r>
          </a:p>
          <a:p>
            <a:pPr algn="l" rtl="0"/>
            <a:r>
              <a:rPr lang="en-US" dirty="0" smtClean="0"/>
              <a:t>Appendix 1 Guidelines for an Autopsy and</a:t>
            </a:r>
          </a:p>
          <a:p>
            <a:pPr algn="l" rtl="0"/>
            <a:r>
              <a:rPr lang="en-US" dirty="0" smtClean="0"/>
              <a:t>Exhumation 186</a:t>
            </a:r>
          </a:p>
          <a:p>
            <a:pPr algn="l" rtl="0"/>
            <a:r>
              <a:rPr lang="en-US" dirty="0" smtClean="0"/>
              <a:t>Guidelines for a medico-legal autopsy 186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29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172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 rtl="0"/>
            <a:r>
              <a:rPr lang="en-US" dirty="0"/>
              <a:t>The autopsy 187</a:t>
            </a:r>
          </a:p>
          <a:p>
            <a:pPr algn="l" rtl="0"/>
            <a:r>
              <a:rPr lang="en-US" dirty="0"/>
              <a:t>Appendix 2 Preparation of the Reagent for the</a:t>
            </a:r>
          </a:p>
          <a:p>
            <a:pPr algn="l" rtl="0"/>
            <a:r>
              <a:rPr lang="en-US" dirty="0" err="1"/>
              <a:t>Kastle</a:t>
            </a:r>
            <a:r>
              <a:rPr lang="en-US" dirty="0"/>
              <a:t>–Meyer Test 189</a:t>
            </a:r>
          </a:p>
          <a:p>
            <a:pPr algn="l" rtl="0"/>
            <a:r>
              <a:rPr lang="en-US" dirty="0"/>
              <a:t>Recommended Reading 190</a:t>
            </a:r>
          </a:p>
          <a:p>
            <a:pPr algn="l" rtl="0"/>
            <a:r>
              <a:rPr lang="en-US" dirty="0"/>
              <a:t>Autopsy procedures and anthropology 190</a:t>
            </a:r>
          </a:p>
          <a:p>
            <a:pPr algn="l" rtl="0"/>
            <a:r>
              <a:rPr lang="en-US" dirty="0"/>
              <a:t>Forensic medicine and pathology 190</a:t>
            </a:r>
          </a:p>
          <a:p>
            <a:pPr algn="l" rtl="0"/>
            <a:r>
              <a:rPr lang="en-US" dirty="0"/>
              <a:t>Medical ethics 190</a:t>
            </a:r>
          </a:p>
          <a:p>
            <a:pPr algn="l" rtl="0"/>
            <a:r>
              <a:rPr lang="en-US" dirty="0"/>
              <a:t>Toxicology 191</a:t>
            </a:r>
          </a:p>
          <a:p>
            <a:pPr algn="l" rtl="0"/>
            <a:r>
              <a:rPr lang="en-US" dirty="0"/>
              <a:t>Websites 191</a:t>
            </a:r>
          </a:p>
          <a:p>
            <a:pPr algn="l" rtl="0"/>
            <a:r>
              <a:rPr lang="en-US" dirty="0"/>
              <a:t>Index 193</a:t>
            </a:r>
            <a:endParaRPr lang="ar-SA" dirty="0"/>
          </a:p>
          <a:p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29 …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80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40768"/>
            <a:ext cx="386863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33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8229600" cy="4075176"/>
          </a:xfrm>
        </p:spPr>
        <p:txBody>
          <a:bodyPr>
            <a:noAutofit/>
          </a:bodyPr>
          <a:lstStyle/>
          <a:p>
            <a:pPr algn="l" rtl="0"/>
            <a:r>
              <a:rPr lang="en-US" sz="1800" dirty="0" smtClean="0"/>
              <a:t>1 The Doctor and the Law 1</a:t>
            </a:r>
          </a:p>
          <a:p>
            <a:pPr algn="l" rtl="0"/>
            <a:r>
              <a:rPr lang="en-US" sz="1800" dirty="0" smtClean="0"/>
              <a:t>The legal system 2</a:t>
            </a:r>
          </a:p>
          <a:p>
            <a:pPr algn="l" rtl="0"/>
            <a:r>
              <a:rPr lang="en-US" sz="1800" dirty="0" smtClean="0"/>
              <a:t>Doctors and the law 2</a:t>
            </a:r>
          </a:p>
          <a:p>
            <a:pPr algn="l" rtl="0"/>
            <a:r>
              <a:rPr lang="en-US" sz="1800" dirty="0" smtClean="0"/>
              <a:t>Doctor in court 3</a:t>
            </a:r>
          </a:p>
          <a:p>
            <a:pPr algn="l" rtl="0"/>
            <a:r>
              <a:rPr lang="en-US" sz="1800" dirty="0" smtClean="0"/>
              <a:t>The </a:t>
            </a:r>
            <a:r>
              <a:rPr lang="en-US" sz="1800" dirty="0" err="1" smtClean="0"/>
              <a:t>behaviour</a:t>
            </a:r>
            <a:r>
              <a:rPr lang="en-US" sz="1800" dirty="0" smtClean="0"/>
              <a:t> of a doctor in court 5</a:t>
            </a:r>
          </a:p>
          <a:p>
            <a:pPr algn="l" rtl="0"/>
            <a:r>
              <a:rPr lang="en-US" sz="1800" dirty="0" smtClean="0"/>
              <a:t>Preparation of medical reports 5</a:t>
            </a:r>
          </a:p>
          <a:p>
            <a:pPr algn="l" rtl="0"/>
            <a:r>
              <a:rPr lang="en-US" sz="1800" dirty="0" smtClean="0"/>
              <a:t>Structure of a report 6</a:t>
            </a:r>
          </a:p>
          <a:p>
            <a:pPr algn="l" rtl="0"/>
            <a:endParaRPr lang="en-US" sz="1800" dirty="0" smtClean="0"/>
          </a:p>
          <a:p>
            <a:pPr algn="l" rtl="0"/>
            <a:r>
              <a:rPr lang="en-US" sz="1800" dirty="0" smtClean="0"/>
              <a:t>2 </a:t>
            </a:r>
            <a:r>
              <a:rPr lang="en-US" sz="1800" dirty="0" smtClean="0"/>
              <a:t>The Ethics of Medical Practice 8</a:t>
            </a:r>
          </a:p>
          <a:p>
            <a:pPr algn="l" rtl="0"/>
            <a:r>
              <a:rPr lang="en-US" sz="1800" dirty="0" smtClean="0"/>
              <a:t>International Code of Medical Ethics 9</a:t>
            </a:r>
          </a:p>
          <a:p>
            <a:pPr algn="l" rtl="0"/>
            <a:r>
              <a:rPr lang="en-US" sz="1800" dirty="0" smtClean="0"/>
              <a:t>Medical ethics in practice 10</a:t>
            </a:r>
          </a:p>
          <a:p>
            <a:pPr algn="l" rtl="0"/>
            <a:r>
              <a:rPr lang="en-US" sz="1800" dirty="0"/>
              <a:t>Medical confidentiality 11</a:t>
            </a:r>
          </a:p>
          <a:p>
            <a:pPr algn="l" rtl="0"/>
            <a:r>
              <a:rPr lang="en-US" sz="1800" dirty="0"/>
              <a:t>Consent to medical treatment 13</a:t>
            </a: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and 2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642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229600" cy="4075176"/>
          </a:xfrm>
        </p:spPr>
        <p:txBody>
          <a:bodyPr>
            <a:noAutofit/>
          </a:bodyPr>
          <a:lstStyle/>
          <a:p>
            <a:pPr algn="l" rtl="0"/>
            <a:r>
              <a:rPr lang="en-US" sz="1400" dirty="0" smtClean="0"/>
              <a:t>3 Medical Malpractice 15</a:t>
            </a:r>
          </a:p>
          <a:p>
            <a:pPr algn="l" rtl="0"/>
            <a:r>
              <a:rPr lang="en-US" sz="1400" dirty="0" smtClean="0"/>
              <a:t>Medical negligence 15</a:t>
            </a:r>
          </a:p>
          <a:p>
            <a:pPr algn="l" rtl="0"/>
            <a:r>
              <a:rPr lang="en-US" sz="1400" dirty="0" smtClean="0"/>
              <a:t>Systems of compensation 17</a:t>
            </a:r>
          </a:p>
          <a:p>
            <a:pPr algn="l" rtl="0"/>
            <a:r>
              <a:rPr lang="en-US" sz="1400" dirty="0" smtClean="0"/>
              <a:t>Compensation and damages 17</a:t>
            </a:r>
          </a:p>
          <a:p>
            <a:pPr algn="l" rtl="0"/>
            <a:r>
              <a:rPr lang="en-US" sz="1400" dirty="0" smtClean="0"/>
              <a:t>Types of medical negligence 17</a:t>
            </a:r>
          </a:p>
          <a:p>
            <a:pPr algn="l" rtl="0"/>
            <a:r>
              <a:rPr lang="en-US" sz="1400" dirty="0" smtClean="0"/>
              <a:t>Professional misconduct 19</a:t>
            </a:r>
          </a:p>
          <a:p>
            <a:pPr algn="l" rtl="0"/>
            <a:r>
              <a:rPr lang="en-US" sz="1400" dirty="0" smtClean="0"/>
              <a:t>The General Medical Council 20</a:t>
            </a:r>
          </a:p>
          <a:p>
            <a:pPr algn="l" rtl="0"/>
            <a:endParaRPr lang="en-US" sz="1400" dirty="0" smtClean="0"/>
          </a:p>
          <a:p>
            <a:pPr algn="l" rtl="0"/>
            <a:r>
              <a:rPr lang="en-US" sz="1400" dirty="0" smtClean="0"/>
              <a:t>4 </a:t>
            </a:r>
            <a:r>
              <a:rPr lang="en-US" sz="1400" dirty="0" smtClean="0"/>
              <a:t>The Medico-legal Aspects of Mental Disease 22</a:t>
            </a:r>
          </a:p>
          <a:p>
            <a:pPr algn="l" rtl="0"/>
            <a:r>
              <a:rPr lang="en-US" sz="1400" dirty="0" smtClean="0"/>
              <a:t>Normal and abnormal </a:t>
            </a:r>
            <a:r>
              <a:rPr lang="en-US" sz="1400" dirty="0" err="1" smtClean="0"/>
              <a:t>behaviour</a:t>
            </a:r>
            <a:r>
              <a:rPr lang="en-US" sz="1400" dirty="0" smtClean="0"/>
              <a:t> 22</a:t>
            </a:r>
          </a:p>
          <a:p>
            <a:pPr algn="l" rtl="0"/>
            <a:r>
              <a:rPr lang="en-US" sz="1400" dirty="0" smtClean="0"/>
              <a:t>Types of abnormal mental condition 22</a:t>
            </a:r>
          </a:p>
          <a:p>
            <a:pPr algn="l" rtl="0"/>
            <a:r>
              <a:rPr lang="en-US" sz="1400" dirty="0" smtClean="0"/>
              <a:t>Mental health legislation and the criminal</a:t>
            </a:r>
          </a:p>
          <a:p>
            <a:pPr algn="l" rtl="0"/>
            <a:r>
              <a:rPr lang="en-US" sz="1400" dirty="0" smtClean="0"/>
              <a:t>justice system 23</a:t>
            </a:r>
          </a:p>
          <a:p>
            <a:pPr algn="l" rtl="0"/>
            <a:r>
              <a:rPr lang="en-US" sz="1400" dirty="0" smtClean="0"/>
              <a:t>Criminal responsibility: age and</a:t>
            </a:r>
          </a:p>
          <a:p>
            <a:pPr algn="l" rtl="0"/>
            <a:r>
              <a:rPr lang="en-US" sz="1400" dirty="0" smtClean="0"/>
              <a:t>mental capacity 24</a:t>
            </a:r>
          </a:p>
          <a:p>
            <a:pPr algn="l" rtl="0"/>
            <a:r>
              <a:rPr lang="en-US" sz="1400" dirty="0"/>
              <a:t>The effect of drink or drugs on responsibility 25</a:t>
            </a:r>
          </a:p>
          <a:p>
            <a:pPr algn="l" rtl="0"/>
            <a:r>
              <a:rPr lang="en-US" sz="1400" dirty="0"/>
              <a:t>Testamentary capacity 25</a:t>
            </a:r>
          </a:p>
          <a:p>
            <a:pPr algn="l" rtl="0"/>
            <a:endParaRPr lang="en-US" sz="1400" dirty="0" smtClean="0"/>
          </a:p>
          <a:p>
            <a:pPr algn="l" rtl="0"/>
            <a:endParaRPr lang="en-US" sz="1400" dirty="0" smtClean="0"/>
          </a:p>
          <a:p>
            <a:endParaRPr lang="ar-SA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and 4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717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772816"/>
            <a:ext cx="8229600" cy="4075176"/>
          </a:xfrm>
        </p:spPr>
        <p:txBody>
          <a:bodyPr>
            <a:noAutofit/>
          </a:bodyPr>
          <a:lstStyle/>
          <a:p>
            <a:pPr algn="l" rtl="0"/>
            <a:r>
              <a:rPr lang="en-US" sz="1400" dirty="0" smtClean="0"/>
              <a:t>5 The Medical Aspects of Death 27</a:t>
            </a:r>
          </a:p>
          <a:p>
            <a:pPr algn="l" rtl="0"/>
            <a:r>
              <a:rPr lang="en-US" sz="1400" dirty="0" smtClean="0"/>
              <a:t>Definition of death 27</a:t>
            </a:r>
          </a:p>
          <a:p>
            <a:pPr algn="l" rtl="0"/>
            <a:r>
              <a:rPr lang="en-US" sz="1400" dirty="0" smtClean="0"/>
              <a:t>Resuscitation 28</a:t>
            </a:r>
          </a:p>
          <a:p>
            <a:pPr algn="l" rtl="0"/>
            <a:r>
              <a:rPr lang="en-US" sz="1400" dirty="0" smtClean="0"/>
              <a:t>Persistent vegetative state 29</a:t>
            </a:r>
          </a:p>
          <a:p>
            <a:pPr algn="l" rtl="0"/>
            <a:r>
              <a:rPr lang="en-US" sz="1400" dirty="0" smtClean="0"/>
              <a:t>Tissue and organ transplantation 29</a:t>
            </a:r>
          </a:p>
          <a:p>
            <a:pPr algn="l" rtl="0"/>
            <a:r>
              <a:rPr lang="en-US" sz="1400" dirty="0" smtClean="0"/>
              <a:t>Death certification 30</a:t>
            </a:r>
          </a:p>
          <a:p>
            <a:pPr algn="l" rtl="0"/>
            <a:r>
              <a:rPr lang="en-US" sz="1400" dirty="0" smtClean="0"/>
              <a:t>Medico-legal investigation of death 32</a:t>
            </a:r>
          </a:p>
          <a:p>
            <a:pPr algn="l" rtl="0"/>
            <a:r>
              <a:rPr lang="en-US" sz="1400" dirty="0" smtClean="0"/>
              <a:t>The autopsy 34</a:t>
            </a:r>
          </a:p>
          <a:p>
            <a:pPr algn="l" rtl="0"/>
            <a:r>
              <a:rPr lang="en-US" sz="1400" dirty="0" smtClean="0"/>
              <a:t>Exhumation 35</a:t>
            </a:r>
          </a:p>
          <a:p>
            <a:pPr algn="l" rtl="0"/>
            <a:endParaRPr lang="en-US" sz="1400" dirty="0" smtClean="0"/>
          </a:p>
          <a:p>
            <a:pPr algn="l" rtl="0"/>
            <a:r>
              <a:rPr lang="en-US" sz="1400" dirty="0" smtClean="0"/>
              <a:t>6 </a:t>
            </a:r>
            <a:r>
              <a:rPr lang="en-US" sz="1400" dirty="0" smtClean="0"/>
              <a:t>Changes after Death 37</a:t>
            </a:r>
          </a:p>
          <a:p>
            <a:pPr algn="l" rtl="0"/>
            <a:r>
              <a:rPr lang="en-US" sz="1400" dirty="0" smtClean="0"/>
              <a:t>Early changes 37</a:t>
            </a:r>
          </a:p>
          <a:p>
            <a:pPr algn="l" rtl="0"/>
            <a:r>
              <a:rPr lang="en-US" sz="1400" dirty="0" smtClean="0"/>
              <a:t>Rigor mortis 38</a:t>
            </a:r>
          </a:p>
          <a:p>
            <a:pPr algn="l" rtl="0"/>
            <a:r>
              <a:rPr lang="en-US" sz="1400" dirty="0" smtClean="0"/>
              <a:t>Cadaveric rigidity 38</a:t>
            </a:r>
          </a:p>
          <a:p>
            <a:pPr algn="l" rtl="0"/>
            <a:r>
              <a:rPr lang="en-US" sz="1400" dirty="0" smtClean="0"/>
              <a:t>Post-mortem hypostasis 39</a:t>
            </a:r>
          </a:p>
          <a:p>
            <a:pPr algn="l" rtl="0"/>
            <a:r>
              <a:rPr lang="en-US" sz="1400" dirty="0"/>
              <a:t>Cooling of the body after death 40</a:t>
            </a:r>
          </a:p>
          <a:p>
            <a:pPr algn="l" rtl="0"/>
            <a:r>
              <a:rPr lang="en-US" sz="1400" dirty="0"/>
              <a:t>Estimation of the time of death 41</a:t>
            </a:r>
          </a:p>
          <a:p>
            <a:pPr algn="l" rtl="0"/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 and 6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2557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772816"/>
            <a:ext cx="8229600" cy="4075176"/>
          </a:xfrm>
        </p:spPr>
        <p:txBody>
          <a:bodyPr>
            <a:noAutofit/>
          </a:bodyPr>
          <a:lstStyle/>
          <a:p>
            <a:pPr algn="l" rtl="0"/>
            <a:r>
              <a:rPr lang="en-US" sz="1400" dirty="0" smtClean="0"/>
              <a:t>7 Identification of the Living and the Dead 49</a:t>
            </a:r>
          </a:p>
          <a:p>
            <a:pPr algn="l" rtl="0"/>
            <a:r>
              <a:rPr lang="en-US" sz="1400" dirty="0" smtClean="0"/>
              <a:t>Morphological characteristics 49</a:t>
            </a:r>
          </a:p>
          <a:p>
            <a:pPr algn="l" rtl="0"/>
            <a:r>
              <a:rPr lang="en-US" sz="1400" dirty="0" smtClean="0"/>
              <a:t>Fingerprints 50</a:t>
            </a:r>
          </a:p>
          <a:p>
            <a:pPr algn="l" rtl="0"/>
            <a:r>
              <a:rPr lang="en-US" sz="1400" dirty="0" smtClean="0"/>
              <a:t>Identity from teeth 50</a:t>
            </a:r>
          </a:p>
          <a:p>
            <a:pPr algn="l" rtl="0"/>
            <a:r>
              <a:rPr lang="en-US" sz="1400" dirty="0" smtClean="0"/>
              <a:t>Identification of the origin of tissue or samples 51</a:t>
            </a:r>
          </a:p>
          <a:p>
            <a:pPr algn="l" rtl="0"/>
            <a:r>
              <a:rPr lang="en-US" sz="1400" dirty="0" smtClean="0"/>
              <a:t>Contents</a:t>
            </a:r>
          </a:p>
          <a:p>
            <a:pPr algn="l" rtl="0"/>
            <a:r>
              <a:rPr lang="en-US" sz="1400" dirty="0" smtClean="0"/>
              <a:t>The individuality of cells 51</a:t>
            </a:r>
          </a:p>
          <a:p>
            <a:pPr algn="l" rtl="0"/>
            <a:r>
              <a:rPr lang="en-US" sz="1400" dirty="0" smtClean="0"/>
              <a:t>Identification by DNA profiling 52</a:t>
            </a:r>
          </a:p>
          <a:p>
            <a:pPr algn="l" rtl="0"/>
            <a:r>
              <a:rPr lang="en-US" sz="1400" dirty="0" smtClean="0"/>
              <a:t>Tattoos and body piercing 53</a:t>
            </a:r>
          </a:p>
          <a:p>
            <a:pPr algn="l" rtl="0"/>
            <a:r>
              <a:rPr lang="en-US" sz="1400" dirty="0" smtClean="0"/>
              <a:t>Identity of decomposed or </a:t>
            </a:r>
            <a:r>
              <a:rPr lang="en-US" sz="1400" dirty="0" err="1" smtClean="0"/>
              <a:t>skeletalized</a:t>
            </a:r>
            <a:r>
              <a:rPr lang="en-US" sz="1400" dirty="0" smtClean="0"/>
              <a:t> remains 54</a:t>
            </a:r>
          </a:p>
          <a:p>
            <a:pPr algn="l" rtl="0"/>
            <a:r>
              <a:rPr lang="en-US" sz="1400" dirty="0" smtClean="0"/>
              <a:t>Facial reconstruction from skulls 55</a:t>
            </a:r>
          </a:p>
          <a:p>
            <a:pPr algn="l" rtl="0"/>
            <a:endParaRPr lang="en-US" sz="1400" dirty="0" smtClean="0"/>
          </a:p>
          <a:p>
            <a:pPr algn="l" rtl="0"/>
            <a:r>
              <a:rPr lang="en-US" sz="1400" dirty="0" smtClean="0"/>
              <a:t>8 </a:t>
            </a:r>
            <a:r>
              <a:rPr lang="en-US" sz="1400" dirty="0" smtClean="0"/>
              <a:t>Blood Stains 57</a:t>
            </a:r>
          </a:p>
          <a:p>
            <a:pPr algn="l" rtl="0"/>
            <a:r>
              <a:rPr lang="en-US" sz="1400" dirty="0" smtClean="0"/>
              <a:t>Blood-stain patterns 57</a:t>
            </a:r>
          </a:p>
          <a:p>
            <a:pPr algn="l" rtl="0"/>
            <a:r>
              <a:rPr lang="en-US" sz="1400" dirty="0" smtClean="0"/>
              <a:t>Tests for blood 58</a:t>
            </a:r>
          </a:p>
          <a:p>
            <a:pPr algn="l" rtl="0"/>
            <a:r>
              <a:rPr lang="en-US" sz="1400" dirty="0" smtClean="0"/>
              <a:t>Species specificity 58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 and 8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764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US" dirty="0" smtClean="0"/>
              <a:t>9 The Examination of Wounds 59</a:t>
            </a:r>
          </a:p>
          <a:p>
            <a:pPr algn="l" rtl="0"/>
            <a:r>
              <a:rPr lang="en-US" dirty="0" smtClean="0"/>
              <a:t>Law on wounding 59</a:t>
            </a:r>
          </a:p>
          <a:p>
            <a:pPr algn="l" rtl="0"/>
            <a:r>
              <a:rPr lang="en-US" dirty="0" smtClean="0"/>
              <a:t>Reports 60</a:t>
            </a:r>
          </a:p>
          <a:p>
            <a:pPr algn="l" rtl="0"/>
            <a:r>
              <a:rPr lang="en-US" dirty="0" smtClean="0"/>
              <a:t>Terminology 60</a:t>
            </a:r>
          </a:p>
          <a:p>
            <a:pPr algn="l" rtl="0"/>
            <a:r>
              <a:rPr lang="en-US" dirty="0" smtClean="0"/>
              <a:t>Wounds 60</a:t>
            </a:r>
          </a:p>
          <a:p>
            <a:pPr algn="l" rtl="0"/>
            <a:r>
              <a:rPr lang="en-US" dirty="0" smtClean="0"/>
              <a:t>Patterns of injury 66</a:t>
            </a:r>
          </a:p>
          <a:p>
            <a:pPr algn="l" rtl="0"/>
            <a:r>
              <a:rPr lang="en-US" dirty="0" smtClean="0"/>
              <a:t>Survival 68</a:t>
            </a:r>
          </a:p>
          <a:p>
            <a:pPr algn="l" rtl="0"/>
            <a:r>
              <a:rPr lang="en-US" dirty="0" smtClean="0"/>
              <a:t>Self-inflicted injuries 68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10 </a:t>
            </a:r>
            <a:r>
              <a:rPr lang="en-US" dirty="0" smtClean="0"/>
              <a:t>Regional Injuries 70</a:t>
            </a:r>
          </a:p>
          <a:p>
            <a:pPr algn="l" rtl="0"/>
            <a:r>
              <a:rPr lang="en-US" dirty="0" smtClean="0"/>
              <a:t>Head injuries 70</a:t>
            </a:r>
          </a:p>
          <a:p>
            <a:pPr algn="l" rtl="0"/>
            <a:r>
              <a:rPr lang="en-US" dirty="0" smtClean="0"/>
              <a:t>Neck injuries 75</a:t>
            </a:r>
          </a:p>
          <a:p>
            <a:pPr algn="l" rtl="0"/>
            <a:r>
              <a:rPr lang="en-US" dirty="0" smtClean="0"/>
              <a:t>Spinal injuries 75</a:t>
            </a:r>
          </a:p>
          <a:p>
            <a:pPr algn="l" rtl="0"/>
            <a:r>
              <a:rPr lang="en-US" dirty="0" smtClean="0"/>
              <a:t>Chest injuries 76</a:t>
            </a:r>
          </a:p>
          <a:p>
            <a:pPr algn="l" rtl="0"/>
            <a:r>
              <a:rPr lang="en-US" dirty="0" smtClean="0"/>
              <a:t>Abdomen 77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 and 10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8823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700808"/>
            <a:ext cx="8229600" cy="4075176"/>
          </a:xfrm>
        </p:spPr>
        <p:txBody>
          <a:bodyPr>
            <a:noAutofit/>
          </a:bodyPr>
          <a:lstStyle/>
          <a:p>
            <a:pPr algn="l" rtl="0"/>
            <a:r>
              <a:rPr lang="en-US" sz="1400" dirty="0"/>
              <a:t>11 Firearm and Explosive Injuries 79</a:t>
            </a:r>
          </a:p>
          <a:p>
            <a:pPr algn="l" rtl="0"/>
            <a:r>
              <a:rPr lang="en-US" sz="1400" dirty="0"/>
              <a:t>Types of firearms </a:t>
            </a:r>
            <a:r>
              <a:rPr lang="en-US" sz="1400" dirty="0" smtClean="0"/>
              <a:t>79</a:t>
            </a:r>
          </a:p>
          <a:p>
            <a:pPr algn="l" rtl="0"/>
            <a:r>
              <a:rPr lang="en-US" sz="1400" dirty="0" smtClean="0"/>
              <a:t>Gunshot wounds 81</a:t>
            </a:r>
          </a:p>
          <a:p>
            <a:pPr algn="l" rtl="0"/>
            <a:r>
              <a:rPr lang="en-US" sz="1400" dirty="0" smtClean="0"/>
              <a:t>Air weapons, unusual projectiles and other</a:t>
            </a:r>
          </a:p>
          <a:p>
            <a:pPr algn="l" rtl="0"/>
            <a:r>
              <a:rPr lang="en-US" sz="1400" dirty="0" smtClean="0"/>
              <a:t>weapons 84</a:t>
            </a:r>
          </a:p>
          <a:p>
            <a:pPr algn="l" rtl="0"/>
            <a:r>
              <a:rPr lang="en-US" sz="1400" dirty="0" smtClean="0"/>
              <a:t>Accident, suicide or murder? 85</a:t>
            </a:r>
          </a:p>
          <a:p>
            <a:pPr algn="l" rtl="0"/>
            <a:r>
              <a:rPr lang="en-US" sz="1400" dirty="0" smtClean="0"/>
              <a:t>The doctor’s duty in firearm injuries and deaths 85</a:t>
            </a:r>
          </a:p>
          <a:p>
            <a:pPr algn="l" rtl="0"/>
            <a:r>
              <a:rPr lang="en-US" sz="1400" dirty="0" smtClean="0"/>
              <a:t>Explosives 86</a:t>
            </a:r>
          </a:p>
          <a:p>
            <a:pPr algn="l" rtl="0"/>
            <a:endParaRPr lang="en-US" sz="1400" dirty="0" smtClean="0"/>
          </a:p>
          <a:p>
            <a:pPr algn="l" rtl="0"/>
            <a:r>
              <a:rPr lang="en-US" sz="1400" dirty="0" smtClean="0"/>
              <a:t>12 </a:t>
            </a:r>
            <a:r>
              <a:rPr lang="en-US" sz="1400" dirty="0" smtClean="0"/>
              <a:t>Transportation Injuries 87</a:t>
            </a:r>
          </a:p>
          <a:p>
            <a:pPr algn="l" rtl="0"/>
            <a:r>
              <a:rPr lang="en-US" sz="1400" dirty="0" smtClean="0"/>
              <a:t>Road traffic injuries 87</a:t>
            </a:r>
          </a:p>
          <a:p>
            <a:pPr algn="l" rtl="0"/>
            <a:r>
              <a:rPr lang="en-US" sz="1400" dirty="0" smtClean="0"/>
              <a:t>The medical examination of victims of road</a:t>
            </a:r>
          </a:p>
          <a:p>
            <a:pPr algn="l" rtl="0"/>
            <a:r>
              <a:rPr lang="en-US" sz="1400" dirty="0" smtClean="0"/>
              <a:t>traffic accidents 90</a:t>
            </a:r>
          </a:p>
          <a:p>
            <a:pPr algn="l" rtl="0"/>
            <a:r>
              <a:rPr lang="en-US" sz="1400" dirty="0" smtClean="0"/>
              <a:t>Railway injuries 91</a:t>
            </a:r>
          </a:p>
          <a:p>
            <a:pPr algn="l" rtl="0"/>
            <a:r>
              <a:rPr lang="en-US" sz="1400" dirty="0" smtClean="0"/>
              <a:t>Aircraft fatalities 92</a:t>
            </a:r>
          </a:p>
          <a:p>
            <a:pPr algn="l" rtl="0"/>
            <a:r>
              <a:rPr lang="en-US" sz="1400" dirty="0" smtClean="0"/>
              <a:t>Mass disasters and the doctor 92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 and 12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656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772816"/>
            <a:ext cx="8229600" cy="4075176"/>
          </a:xfrm>
        </p:spPr>
        <p:txBody>
          <a:bodyPr>
            <a:noAutofit/>
          </a:bodyPr>
          <a:lstStyle/>
          <a:p>
            <a:pPr algn="l" rtl="0"/>
            <a:r>
              <a:rPr lang="en-US" sz="1200" dirty="0"/>
              <a:t>13 Asphyxia 94</a:t>
            </a:r>
          </a:p>
          <a:p>
            <a:pPr algn="l" rtl="0"/>
            <a:r>
              <a:rPr lang="en-US" sz="1200" dirty="0"/>
              <a:t>Suffocation 95</a:t>
            </a:r>
          </a:p>
          <a:p>
            <a:pPr algn="l" rtl="0"/>
            <a:r>
              <a:rPr lang="en-US" sz="1200" dirty="0"/>
              <a:t>Smothering 96</a:t>
            </a:r>
          </a:p>
          <a:p>
            <a:pPr algn="l" rtl="0"/>
            <a:r>
              <a:rPr lang="en-US" sz="1200" dirty="0"/>
              <a:t>Gagging 96</a:t>
            </a:r>
          </a:p>
          <a:p>
            <a:pPr algn="l" rtl="0"/>
            <a:r>
              <a:rPr lang="en-US" sz="1200" dirty="0" smtClean="0"/>
              <a:t>Choking 96</a:t>
            </a:r>
          </a:p>
          <a:p>
            <a:pPr algn="l" rtl="0"/>
            <a:r>
              <a:rPr lang="en-US" sz="1200" dirty="0" smtClean="0"/>
              <a:t>Pressure on the neck 97</a:t>
            </a:r>
          </a:p>
          <a:p>
            <a:pPr algn="l" rtl="0"/>
            <a:r>
              <a:rPr lang="en-US" sz="1200" dirty="0" smtClean="0"/>
              <a:t>‘Vagal inhibition’ or reflex cardiac arrest 97</a:t>
            </a:r>
          </a:p>
          <a:p>
            <a:pPr algn="l" rtl="0"/>
            <a:r>
              <a:rPr lang="en-US" sz="1200" dirty="0" smtClean="0"/>
              <a:t>Manual strangulation 98</a:t>
            </a:r>
          </a:p>
          <a:p>
            <a:pPr algn="l" rtl="0"/>
            <a:r>
              <a:rPr lang="en-US" sz="1200" dirty="0" smtClean="0"/>
              <a:t>Ligature strangulation 98</a:t>
            </a:r>
          </a:p>
          <a:p>
            <a:pPr algn="l" rtl="0"/>
            <a:r>
              <a:rPr lang="en-US" sz="1200" dirty="0" smtClean="0"/>
              <a:t>Hanging 99</a:t>
            </a:r>
          </a:p>
          <a:p>
            <a:pPr algn="l" rtl="0"/>
            <a:r>
              <a:rPr lang="en-US" sz="1200" dirty="0" smtClean="0"/>
              <a:t>The sexual asphyxias 101</a:t>
            </a:r>
          </a:p>
          <a:p>
            <a:pPr algn="l" rtl="0"/>
            <a:r>
              <a:rPr lang="en-US" sz="1200" dirty="0" smtClean="0"/>
              <a:t>Traumatic asphyxia 101</a:t>
            </a:r>
          </a:p>
          <a:p>
            <a:pPr algn="l" rtl="0"/>
            <a:endParaRPr lang="en-US" sz="1200" dirty="0" smtClean="0"/>
          </a:p>
          <a:p>
            <a:pPr algn="l" rtl="0"/>
            <a:r>
              <a:rPr lang="en-US" sz="1200" dirty="0" smtClean="0"/>
              <a:t>14 </a:t>
            </a:r>
            <a:r>
              <a:rPr lang="en-US" sz="1200" dirty="0" smtClean="0"/>
              <a:t>Immersion and Drowning 103</a:t>
            </a:r>
          </a:p>
          <a:p>
            <a:pPr algn="l" rtl="0"/>
            <a:r>
              <a:rPr lang="en-US" sz="1200" dirty="0" smtClean="0"/>
              <a:t>Signs of immersion 103</a:t>
            </a:r>
          </a:p>
          <a:p>
            <a:pPr algn="l" rtl="0"/>
            <a:r>
              <a:rPr lang="en-US" sz="1200" dirty="0" smtClean="0"/>
              <a:t>Drowning 104</a:t>
            </a:r>
          </a:p>
          <a:p>
            <a:pPr algn="l" rtl="0"/>
            <a:r>
              <a:rPr lang="en-US" sz="1200" dirty="0" smtClean="0"/>
              <a:t>Laboratory tests for drowning 105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13 and 14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6430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15 Injury due to Heat, Cold and Electricity 107</a:t>
            </a:r>
          </a:p>
          <a:p>
            <a:pPr algn="l" rtl="0"/>
            <a:r>
              <a:rPr lang="en-US" dirty="0"/>
              <a:t>Injury due to heat 107</a:t>
            </a:r>
          </a:p>
          <a:p>
            <a:pPr algn="l" rtl="0"/>
            <a:r>
              <a:rPr lang="en-US" dirty="0"/>
              <a:t>Cold injury (hypothermia) 110</a:t>
            </a:r>
          </a:p>
          <a:p>
            <a:pPr algn="l" rtl="0"/>
            <a:r>
              <a:rPr lang="en-US" dirty="0"/>
              <a:t>Electrical injury 111</a:t>
            </a:r>
          </a:p>
          <a:p>
            <a:pPr algn="l" rtl="0"/>
            <a:r>
              <a:rPr lang="en-US" dirty="0" smtClean="0"/>
              <a:t>Death </a:t>
            </a:r>
            <a:r>
              <a:rPr lang="en-US" dirty="0"/>
              <a:t>from lightning 113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16 </a:t>
            </a:r>
            <a:r>
              <a:rPr lang="en-US" dirty="0"/>
              <a:t>Effects of Injuries 115</a:t>
            </a:r>
          </a:p>
          <a:p>
            <a:pPr algn="l" rtl="0"/>
            <a:r>
              <a:rPr lang="en-US" dirty="0" err="1"/>
              <a:t>Haemorrhage</a:t>
            </a:r>
            <a:r>
              <a:rPr lang="en-US" dirty="0"/>
              <a:t> </a:t>
            </a:r>
            <a:r>
              <a:rPr lang="en-US" dirty="0" smtClean="0"/>
              <a:t>115</a:t>
            </a:r>
          </a:p>
          <a:p>
            <a:pPr algn="l" rtl="0"/>
            <a:r>
              <a:rPr lang="en-US" dirty="0"/>
              <a:t>Infection 116</a:t>
            </a:r>
          </a:p>
          <a:p>
            <a:pPr algn="l" rtl="0"/>
            <a:r>
              <a:rPr lang="en-US" dirty="0"/>
              <a:t>Embolism 116</a:t>
            </a:r>
          </a:p>
          <a:p>
            <a:pPr algn="l" rtl="0"/>
            <a:r>
              <a:rPr lang="en-US" dirty="0"/>
              <a:t>Disseminated intravascular coagulation 118</a:t>
            </a:r>
          </a:p>
          <a:p>
            <a:pPr algn="l" rtl="0"/>
            <a:r>
              <a:rPr lang="en-US" dirty="0"/>
              <a:t>Adult respiratory distress syndrome 118</a:t>
            </a:r>
          </a:p>
          <a:p>
            <a:pPr algn="l" rtl="0"/>
            <a:r>
              <a:rPr lang="en-US" dirty="0"/>
              <a:t>Suprarenal </a:t>
            </a:r>
            <a:r>
              <a:rPr lang="en-US" dirty="0" err="1"/>
              <a:t>haemorrhage</a:t>
            </a:r>
            <a:r>
              <a:rPr lang="en-US" dirty="0"/>
              <a:t> 118</a:t>
            </a:r>
          </a:p>
          <a:p>
            <a:pPr algn="l" rtl="0"/>
            <a:r>
              <a:rPr lang="en-US" dirty="0" err="1"/>
              <a:t>Subendocardial</a:t>
            </a:r>
            <a:r>
              <a:rPr lang="en-US" dirty="0"/>
              <a:t> </a:t>
            </a:r>
            <a:r>
              <a:rPr lang="en-US" dirty="0" err="1"/>
              <a:t>haemorrhages</a:t>
            </a:r>
            <a:r>
              <a:rPr lang="en-US" dirty="0"/>
              <a:t> 119</a:t>
            </a:r>
          </a:p>
          <a:p>
            <a:pPr algn="l" rtl="0"/>
            <a:endParaRPr lang="en-US" dirty="0"/>
          </a:p>
          <a:p>
            <a:endParaRPr lang="ar-SA" dirty="0"/>
          </a:p>
          <a:p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15 and 16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30323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76</TotalTime>
  <Words>957</Words>
  <Application>Microsoft Office PowerPoint</Application>
  <PresentationFormat>On-screen Show (4:3)</PresentationFormat>
  <Paragraphs>247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BlackTie</vt:lpstr>
      <vt:lpstr>Simpson's Forensic Medicine</vt:lpstr>
      <vt:lpstr>Chapter 1 and 2</vt:lpstr>
      <vt:lpstr>Chapter 3 and 4</vt:lpstr>
      <vt:lpstr>Chapter 5 and 6</vt:lpstr>
      <vt:lpstr>Chapter 7 and 8</vt:lpstr>
      <vt:lpstr>Chapter 9 and 10</vt:lpstr>
      <vt:lpstr>Chapter 11 and 12</vt:lpstr>
      <vt:lpstr>Chapter 13 and 14</vt:lpstr>
      <vt:lpstr>Chapter 15 and 16</vt:lpstr>
      <vt:lpstr>Chapter 17 and 18</vt:lpstr>
      <vt:lpstr>Chapter 19 and 20</vt:lpstr>
      <vt:lpstr>Chapter 21 and 22</vt:lpstr>
      <vt:lpstr>Chapter 23</vt:lpstr>
      <vt:lpstr>Chapter 24</vt:lpstr>
      <vt:lpstr>Chapter 25</vt:lpstr>
      <vt:lpstr>Chapter 26, 27, 28</vt:lpstr>
      <vt:lpstr>Chapter 29</vt:lpstr>
      <vt:lpstr>Chapter 29 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Mazin Adnan Barry</dc:creator>
  <cp:lastModifiedBy>Mazin Adnan Barry</cp:lastModifiedBy>
  <cp:revision>7</cp:revision>
  <dcterms:created xsi:type="dcterms:W3CDTF">2014-03-10T05:02:16Z</dcterms:created>
  <dcterms:modified xsi:type="dcterms:W3CDTF">2014-03-10T07:32:22Z</dcterms:modified>
</cp:coreProperties>
</file>