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301" r:id="rId3"/>
    <p:sldId id="298" r:id="rId4"/>
    <p:sldId id="304" r:id="rId5"/>
    <p:sldId id="263" r:id="rId6"/>
    <p:sldId id="264" r:id="rId7"/>
    <p:sldId id="267" r:id="rId8"/>
    <p:sldId id="306" r:id="rId9"/>
    <p:sldId id="303" r:id="rId10"/>
    <p:sldId id="269" r:id="rId11"/>
    <p:sldId id="307" r:id="rId12"/>
    <p:sldId id="308" r:id="rId13"/>
    <p:sldId id="309" r:id="rId14"/>
    <p:sldId id="312" r:id="rId15"/>
    <p:sldId id="310" r:id="rId16"/>
    <p:sldId id="311" r:id="rId17"/>
    <p:sldId id="271" r:id="rId18"/>
    <p:sldId id="30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420" autoAdjust="0"/>
  </p:normalViewPr>
  <p:slideViewPr>
    <p:cSldViewPr snapToGrid="0" snapToObjects="1">
      <p:cViewPr varScale="1">
        <p:scale>
          <a:sx n="61" d="100"/>
          <a:sy n="61" d="100"/>
        </p:scale>
        <p:origin x="1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2AB6B-D64C-D948-BCBB-5027C4A3871E}" type="datetimeFigureOut">
              <a:rPr lang="en-US" smtClean="0"/>
              <a:pPr/>
              <a:t>2/9/2014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581CF-E1B2-FB45-AFED-0633DFC49B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71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February 9,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February 9,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1B13E-D5AF-485E-81A1-82A140076526}" type="datetime4">
              <a:rPr lang="en-US" smtClean="0"/>
              <a:pPr/>
              <a:t>February 9,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February 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February 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February 9,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February 9,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February 9,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February 9,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February 9,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February 9,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February 9,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Theeb</a:t>
            </a:r>
            <a:r>
              <a:rPr lang="en-US" dirty="0" smtClean="0"/>
              <a:t> </a:t>
            </a:r>
            <a:r>
              <a:rPr lang="en-US" dirty="0" err="1" smtClean="0"/>
              <a:t>alkahtani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IMPORTANCE OF PME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30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families benefit from the autopsy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Discovering inherited or familial </a:t>
            </a:r>
            <a:r>
              <a:rPr lang="en-US" dirty="0" smtClean="0"/>
              <a:t>diseases</a:t>
            </a:r>
          </a:p>
          <a:p>
            <a:pPr lvl="2"/>
            <a:r>
              <a:rPr lang="en-US" dirty="0"/>
              <a:t>may help families through early diagnosis and </a:t>
            </a:r>
            <a:r>
              <a:rPr lang="en-US" dirty="0" smtClean="0"/>
              <a:t>treatment &amp;</a:t>
            </a:r>
            <a:r>
              <a:rPr lang="fi-FI" dirty="0" smtClean="0"/>
              <a:t> </a:t>
            </a:r>
            <a:r>
              <a:rPr lang="fi-FI" dirty="0" err="1"/>
              <a:t>family</a:t>
            </a:r>
            <a:r>
              <a:rPr lang="fi-FI" dirty="0"/>
              <a:t> </a:t>
            </a:r>
            <a:r>
              <a:rPr lang="fi-FI" dirty="0" err="1" smtClean="0"/>
              <a:t>planning</a:t>
            </a:r>
            <a:endParaRPr lang="fi-FI" dirty="0"/>
          </a:p>
          <a:p>
            <a:pPr marL="0" lvl="1" indent="0">
              <a:buNone/>
            </a:pPr>
            <a:r>
              <a:rPr lang="en-US" b="1" dirty="0" smtClean="0"/>
              <a:t>Discovering </a:t>
            </a:r>
            <a:r>
              <a:rPr lang="en-US" b="1" dirty="0"/>
              <a:t>an infectious </a:t>
            </a:r>
            <a:r>
              <a:rPr lang="en-US" b="1" dirty="0" smtClean="0"/>
              <a:t>disease</a:t>
            </a:r>
          </a:p>
          <a:p>
            <a:pPr marL="514350" lvl="2" indent="-285750"/>
            <a:r>
              <a:rPr lang="en-US" dirty="0"/>
              <a:t>may lead to early diagnosis and </a:t>
            </a:r>
            <a:r>
              <a:rPr lang="en-US" dirty="0" smtClean="0"/>
              <a:t>treatment &amp; to </a:t>
            </a:r>
            <a:r>
              <a:rPr lang="en-US" dirty="0"/>
              <a:t>help other family members and close </a:t>
            </a:r>
            <a:r>
              <a:rPr lang="en-US" dirty="0" smtClean="0"/>
              <a:t>contacts ( TB ).</a:t>
            </a:r>
            <a:endParaRPr lang="en-US" dirty="0"/>
          </a:p>
          <a:p>
            <a:pPr marL="0" lvl="1" indent="0">
              <a:buNone/>
            </a:pPr>
            <a:endParaRPr lang="en-US" dirty="0" smtClean="0"/>
          </a:p>
          <a:p>
            <a:pPr marL="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722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families benefit from the autopsy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b="1" dirty="0"/>
              <a:t>Uncovering evidence of a work-related disease</a:t>
            </a:r>
          </a:p>
          <a:p>
            <a:pPr marL="514350" lvl="2" indent="-285750"/>
            <a:r>
              <a:rPr lang="en-US" dirty="0"/>
              <a:t>might lead to compensation for the family.</a:t>
            </a:r>
          </a:p>
          <a:p>
            <a:pPr marL="0" lvl="1" indent="0">
              <a:buNone/>
            </a:pPr>
            <a:r>
              <a:rPr lang="en-US" b="1" dirty="0"/>
              <a:t>Providing crucial information for the settling of insurance claims or death benefits</a:t>
            </a:r>
          </a:p>
          <a:p>
            <a:pPr marL="514350" lvl="2" indent="-285750"/>
            <a:r>
              <a:rPr lang="en-US" dirty="0"/>
              <a:t>may result in benefits for the family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0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families benefit from the autopsy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b="1" dirty="0"/>
              <a:t>Confirming a specific cause of death</a:t>
            </a:r>
          </a:p>
          <a:p>
            <a:pPr marL="514350" lvl="2" indent="-285750"/>
            <a:r>
              <a:rPr lang="en-US" dirty="0"/>
              <a:t>may simply ease the stress of the unknown.</a:t>
            </a:r>
          </a:p>
          <a:p>
            <a:pPr marL="0" lvl="1" indent="0">
              <a:buNone/>
            </a:pPr>
            <a:r>
              <a:rPr lang="en-US" b="1" dirty="0"/>
              <a:t>Finding that diagnosis and treatment was appropriate</a:t>
            </a:r>
            <a:r>
              <a:rPr lang="en-US" dirty="0"/>
              <a:t> </a:t>
            </a:r>
          </a:p>
          <a:p>
            <a:pPr marL="514350" lvl="2" indent="-285750"/>
            <a:r>
              <a:rPr lang="en-US" dirty="0"/>
              <a:t>may be comforting to the family.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073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families benefit from the autopsy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b="1" dirty="0"/>
              <a:t>Knowledge that information gained by the autopsy</a:t>
            </a:r>
          </a:p>
          <a:p>
            <a:pPr marL="514350" lvl="2" indent="-285750"/>
            <a:r>
              <a:rPr lang="en-US" dirty="0"/>
              <a:t>may help someone else to live longer may ease the profound sense of loss experienced by families.</a:t>
            </a:r>
          </a:p>
          <a:p>
            <a:pPr marL="0" lvl="1" indent="0">
              <a:buNone/>
            </a:pPr>
            <a:r>
              <a:rPr lang="en-US" dirty="0"/>
              <a:t>understand what has happened to their loved one is by performing an autopsy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36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families benefit from the autopsy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Increasing knowledge about causes and course of an illness and effects of different types of treatment.</a:t>
            </a:r>
          </a:p>
          <a:p>
            <a:pPr>
              <a:buFont typeface="Arial"/>
              <a:buChar char="•"/>
            </a:pPr>
            <a:r>
              <a:rPr lang="en-US" dirty="0"/>
              <a:t>Explaining the causes of injuries and accidents involving automobiles, falls, or other situations.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008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families benefit from the autopsy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Providing information about preventable causes of disease and accident and other public health hazards</a:t>
            </a:r>
          </a:p>
          <a:p>
            <a:pPr>
              <a:buFont typeface="Arial"/>
              <a:buChar char="•"/>
            </a:pPr>
            <a:r>
              <a:rPr lang="en-US" dirty="0"/>
              <a:t>Helping to establish the cause and manner of death, which at times may be required by law.</a:t>
            </a:r>
          </a:p>
        </p:txBody>
      </p:sp>
    </p:spTree>
    <p:extLst>
      <p:ext uri="{BB962C8B-B14F-4D97-AF65-F5344CB8AC3E}">
        <p14:creationId xmlns:p14="http://schemas.microsoft.com/office/powerpoint/2010/main" val="3378756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families benefit from the autopsy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The autopsy is important to providing an understanding of the quality of patient care</a:t>
            </a:r>
          </a:p>
          <a:p>
            <a:pPr>
              <a:buFont typeface="Arial"/>
              <a:buChar char="•"/>
            </a:pPr>
            <a:r>
              <a:rPr lang="en-US" dirty="0"/>
              <a:t>to monitor health system.</a:t>
            </a:r>
          </a:p>
          <a:p>
            <a:pPr>
              <a:buFont typeface="Arial"/>
              <a:buChar char="•"/>
            </a:pPr>
            <a:r>
              <a:rPr lang="en-US" dirty="0"/>
              <a:t>Medical education, training and research leading to improved health 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488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there religious conflicts?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YES VS 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8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Facebook: </a:t>
            </a:r>
            <a:r>
              <a:rPr lang="en-US" dirty="0" err="1" smtClean="0"/>
              <a:t>Theeb</a:t>
            </a:r>
            <a:r>
              <a:rPr lang="en-US" dirty="0" smtClean="0"/>
              <a:t> </a:t>
            </a:r>
            <a:r>
              <a:rPr lang="en-US" dirty="0" err="1" smtClean="0"/>
              <a:t>Alqahtani</a:t>
            </a:r>
            <a:r>
              <a:rPr lang="en-US" dirty="0" smtClean="0"/>
              <a:t>, </a:t>
            </a:r>
          </a:p>
          <a:p>
            <a:r>
              <a:rPr lang="en-US" dirty="0" smtClean="0"/>
              <a:t>Facebook: Forensic Medicine – King Saud University</a:t>
            </a:r>
          </a:p>
          <a:p>
            <a:endParaRPr lang="en-US" dirty="0" smtClean="0"/>
          </a:p>
          <a:p>
            <a:r>
              <a:rPr lang="en-US" b="0" dirty="0" smtClean="0"/>
              <a:t>dr_theeb@hotmail.com</a:t>
            </a:r>
          </a:p>
          <a:p>
            <a:r>
              <a:rPr lang="en-US" b="0" dirty="0" smtClean="0"/>
              <a:t>Text: 966557228228</a:t>
            </a:r>
          </a:p>
          <a:p>
            <a:r>
              <a:rPr lang="en-US" b="0" dirty="0" smtClean="0"/>
              <a:t>         966500520242</a:t>
            </a:r>
          </a:p>
          <a:p>
            <a:endParaRPr lang="x-non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0" dirty="0" smtClean="0"/>
              <a:t>Except forensic Autopsy.</a:t>
            </a:r>
          </a:p>
          <a:p>
            <a:endParaRPr lang="en-US" b="0" dirty="0"/>
          </a:p>
          <a:p>
            <a:r>
              <a:rPr lang="en-US" b="0" dirty="0" smtClean="0"/>
              <a:t>In </a:t>
            </a:r>
            <a:r>
              <a:rPr lang="en-US" b="0" dirty="0"/>
              <a:t>all other cases, permission is required, cannot be performed without consent</a:t>
            </a:r>
            <a:r>
              <a:rPr lang="en-US" b="0" dirty="0" smtClean="0"/>
              <a:t>. </a:t>
            </a:r>
            <a:endParaRPr lang="en-US" b="0" dirty="0"/>
          </a:p>
          <a:p>
            <a:endParaRPr lang="en-US" b="0" dirty="0"/>
          </a:p>
          <a:p>
            <a:r>
              <a:rPr lang="en-US" b="0" dirty="0" smtClean="0"/>
              <a:t>It can </a:t>
            </a:r>
            <a:r>
              <a:rPr lang="en-US" b="0" dirty="0"/>
              <a:t>be requested either by the patient’s physician </a:t>
            </a:r>
            <a:r>
              <a:rPr lang="en-US" b="0" dirty="0" smtClean="0"/>
              <a:t>( medical autopsy ) or </a:t>
            </a:r>
            <a:r>
              <a:rPr lang="en-US" b="0" dirty="0"/>
              <a:t>by the </a:t>
            </a:r>
            <a:r>
              <a:rPr lang="en-US" b="0" dirty="0" smtClean="0"/>
              <a:t>family ( private autopsy ).</a:t>
            </a:r>
          </a:p>
          <a:p>
            <a:endParaRPr lang="en-US" b="0" dirty="0"/>
          </a:p>
          <a:p>
            <a:r>
              <a:rPr lang="en-US" b="0" dirty="0" smtClean="0"/>
              <a:t>- When </a:t>
            </a:r>
            <a:r>
              <a:rPr lang="en-US" b="0" dirty="0"/>
              <a:t>giving consent, the family may make any restrictions, limitations, or special requests</a:t>
            </a:r>
          </a:p>
        </p:txBody>
      </p:sp>
    </p:spTree>
    <p:extLst>
      <p:ext uri="{BB962C8B-B14F-4D97-AF65-F5344CB8AC3E}">
        <p14:creationId xmlns:p14="http://schemas.microsoft.com/office/powerpoint/2010/main" val="412458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smtClean="0"/>
              <a:t>PME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/>
            <a:endParaRPr lang="en-US" dirty="0"/>
          </a:p>
          <a:p>
            <a:pPr marL="0" indent="0"/>
            <a:endParaRPr lang="en-US" b="0" dirty="0"/>
          </a:p>
          <a:p>
            <a:pPr>
              <a:buFont typeface="Arial"/>
              <a:buChar char="•"/>
            </a:pPr>
            <a:r>
              <a:rPr lang="en-US" b="0" dirty="0" smtClean="0"/>
              <a:t>Postmortem </a:t>
            </a:r>
            <a:r>
              <a:rPr lang="en-US" b="0" dirty="0"/>
              <a:t>examination of the organs and tissues of a body to determine cause of death or pathological </a:t>
            </a:r>
            <a:r>
              <a:rPr lang="en-US" b="0" dirty="0" smtClean="0"/>
              <a:t>conditions.</a:t>
            </a:r>
          </a:p>
          <a:p>
            <a:pPr>
              <a:buFont typeface="Arial"/>
              <a:buChar char="•"/>
            </a:pPr>
            <a:r>
              <a:rPr lang="en-US" b="0" dirty="0" smtClean="0"/>
              <a:t>an </a:t>
            </a:r>
            <a:r>
              <a:rPr lang="en-US" b="0" dirty="0"/>
              <a:t>external and internal examination of the body after death using </a:t>
            </a:r>
            <a:r>
              <a:rPr lang="en-US" b="0" dirty="0" smtClean="0"/>
              <a:t>surgical techniques.</a:t>
            </a:r>
          </a:p>
          <a:p>
            <a:pPr>
              <a:buFont typeface="Arial"/>
              <a:buChar char="•"/>
            </a:pPr>
            <a:r>
              <a:rPr lang="en-US" b="0" dirty="0"/>
              <a:t>performed by a </a:t>
            </a:r>
            <a:r>
              <a:rPr lang="en-US" b="0" dirty="0" smtClean="0"/>
              <a:t>forensic pathologist.</a:t>
            </a:r>
            <a:endParaRPr lang="en-US" b="0" dirty="0"/>
          </a:p>
          <a:p>
            <a:pPr>
              <a:buFont typeface="Arial"/>
              <a:buChar char="•"/>
            </a:pPr>
            <a:r>
              <a:rPr lang="en-US" b="0" dirty="0" smtClean="0"/>
              <a:t>Takes { 2 – 4 } hours to perform.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95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TYPE OF PME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May be </a:t>
            </a:r>
          </a:p>
          <a:p>
            <a:pPr lvl="2"/>
            <a:r>
              <a:rPr lang="en-US" dirty="0"/>
              <a:t>Invasive.</a:t>
            </a:r>
          </a:p>
          <a:p>
            <a:pPr lvl="2"/>
            <a:r>
              <a:rPr lang="en-US" dirty="0"/>
              <a:t>mini-invasive.</a:t>
            </a:r>
          </a:p>
          <a:p>
            <a:pPr lvl="2"/>
            <a:r>
              <a:rPr lang="en-US" dirty="0"/>
              <a:t>non-invasive procedures.  </a:t>
            </a:r>
          </a:p>
          <a:p>
            <a:r>
              <a:rPr lang="en-US" dirty="0"/>
              <a:t>May be</a:t>
            </a:r>
          </a:p>
          <a:p>
            <a:pPr lvl="2"/>
            <a:r>
              <a:rPr lang="en-US" dirty="0"/>
              <a:t>Comprehensive</a:t>
            </a:r>
          </a:p>
          <a:p>
            <a:pPr lvl="2"/>
            <a:r>
              <a:rPr lang="en-US" dirty="0"/>
              <a:t>limited to a particular organ system.</a:t>
            </a:r>
          </a:p>
          <a:p>
            <a:pPr marL="0" indent="0"/>
            <a:r>
              <a:rPr lang="en-US" dirty="0"/>
              <a:t>Small samples of each organ are taken: </a:t>
            </a:r>
          </a:p>
          <a:p>
            <a:pPr marL="457200" lvl="3" indent="-169164"/>
            <a:r>
              <a:rPr lang="en-US" dirty="0"/>
              <a:t>for microscopic examination , (malignancy or infection……..</a:t>
            </a:r>
          </a:p>
          <a:p>
            <a:pPr marL="457200" lvl="3" indent="-169164"/>
            <a:r>
              <a:rPr lang="en-US" dirty="0"/>
              <a:t> for studying genes.</a:t>
            </a:r>
          </a:p>
          <a:p>
            <a:pPr marL="457200" lvl="3" indent="-169164"/>
            <a:r>
              <a:rPr lang="en-US" dirty="0"/>
              <a:t>for checking for drugs, chemicals, or toxic substances.</a:t>
            </a:r>
          </a:p>
          <a:p>
            <a:r>
              <a:rPr lang="en-US" dirty="0"/>
              <a:t>The performance of an autopsy should not delay a funeral or affect viewing of the body.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28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3" indent="0">
              <a:buNone/>
            </a:pPr>
            <a:endParaRPr lang="en-US" dirty="0" smtClean="0"/>
          </a:p>
          <a:p>
            <a:pPr lvl="3"/>
            <a:endParaRPr lang="en-US" dirty="0"/>
          </a:p>
          <a:p>
            <a:pPr lvl="3"/>
            <a:r>
              <a:rPr lang="en-US" dirty="0" smtClean="0"/>
              <a:t>Autopsy ethics:</a:t>
            </a:r>
            <a:endParaRPr lang="en-US" dirty="0"/>
          </a:p>
          <a:p>
            <a:pPr lvl="3"/>
            <a:r>
              <a:rPr lang="cs-CZ" dirty="0" err="1"/>
              <a:t>Autopsy</a:t>
            </a:r>
            <a:r>
              <a:rPr lang="cs-CZ" dirty="0"/>
              <a:t> </a:t>
            </a:r>
            <a:r>
              <a:rPr lang="cs-CZ" dirty="0" err="1"/>
              <a:t>procedure</a:t>
            </a:r>
            <a:r>
              <a:rPr lang="cs-CZ" dirty="0"/>
              <a:t>:</a:t>
            </a:r>
          </a:p>
          <a:p>
            <a:pPr lvl="3"/>
            <a:r>
              <a:rPr lang="en-US" dirty="0" smtClean="0"/>
              <a:t>Limited:</a:t>
            </a:r>
            <a:endParaRPr lang="en-US" dirty="0"/>
          </a:p>
          <a:p>
            <a:pPr lvl="3"/>
            <a:r>
              <a:rPr lang="en-US" dirty="0"/>
              <a:t>Minimally </a:t>
            </a:r>
            <a:r>
              <a:rPr lang="en-US" dirty="0" smtClean="0"/>
              <a:t>invasive:</a:t>
            </a:r>
          </a:p>
          <a:p>
            <a:pPr lvl="3"/>
            <a:r>
              <a:rPr lang="en-US" dirty="0" err="1" smtClean="0"/>
              <a:t>Virtopsy</a:t>
            </a:r>
            <a:r>
              <a:rPr lang="en-US" dirty="0" smtClean="0"/>
              <a:t>:</a:t>
            </a:r>
            <a:endParaRPr lang="en-US" dirty="0"/>
          </a:p>
          <a:p>
            <a:pPr lvl="3"/>
            <a:r>
              <a:rPr lang="fr-FR" dirty="0" smtClean="0"/>
              <a:t>Techniques: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477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Suggestions for titles: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b="0" dirty="0"/>
              <a:t> </a:t>
            </a:r>
            <a:r>
              <a:rPr lang="en-US" b="0" dirty="0" smtClean="0"/>
              <a:t>Sub</a:t>
            </a:r>
            <a:r>
              <a:rPr lang="en-US" b="0" dirty="0"/>
              <a:t>-</a:t>
            </a:r>
            <a:r>
              <a:rPr lang="en-US" b="0" dirty="0" err="1"/>
              <a:t>specialised</a:t>
            </a:r>
            <a:r>
              <a:rPr lang="en-US" b="0" dirty="0"/>
              <a:t> PME:</a:t>
            </a:r>
          </a:p>
          <a:p>
            <a:pPr marL="0" indent="0">
              <a:buNone/>
            </a:pPr>
            <a:endParaRPr lang="de-DE" dirty="0"/>
          </a:p>
          <a:p>
            <a:pPr lvl="2"/>
            <a:r>
              <a:rPr lang="de-DE" dirty="0" err="1" smtClean="0"/>
              <a:t>Molecular</a:t>
            </a:r>
            <a:r>
              <a:rPr lang="de-DE" dirty="0" smtClean="0"/>
              <a:t> </a:t>
            </a:r>
            <a:r>
              <a:rPr lang="de-DE" dirty="0" err="1"/>
              <a:t>autopsy</a:t>
            </a:r>
            <a:r>
              <a:rPr lang="de-DE" dirty="0" smtClean="0"/>
              <a:t>: SUD</a:t>
            </a:r>
            <a:endParaRPr lang="de-DE" dirty="0"/>
          </a:p>
          <a:p>
            <a:pPr lvl="2"/>
            <a:r>
              <a:rPr lang="da-DK" dirty="0" err="1"/>
              <a:t>Perinatal</a:t>
            </a:r>
            <a:r>
              <a:rPr lang="da-DK" dirty="0"/>
              <a:t>:</a:t>
            </a:r>
          </a:p>
          <a:p>
            <a:pPr lvl="2"/>
            <a:r>
              <a:rPr lang="en-US" dirty="0"/>
              <a:t>Natural deaths:</a:t>
            </a:r>
          </a:p>
          <a:p>
            <a:pPr lvl="2"/>
            <a:r>
              <a:rPr lang="en-US" dirty="0"/>
              <a:t>Research:</a:t>
            </a:r>
          </a:p>
          <a:p>
            <a:pPr lvl="2"/>
            <a:r>
              <a:rPr lang="en-US" dirty="0"/>
              <a:t>Negative autopsy: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6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perform an autopsy?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>
                <a:latin typeface="Tahoma" charset="0"/>
              </a:rPr>
              <a:t>The </a:t>
            </a:r>
            <a:r>
              <a:rPr lang="en-US" b="0" dirty="0">
                <a:latin typeface="Tahoma" charset="0"/>
              </a:rPr>
              <a:t>primary reason to perform an autopsy is to determine cause of </a:t>
            </a:r>
            <a:r>
              <a:rPr lang="en-US" b="0" dirty="0" smtClean="0">
                <a:latin typeface="Tahoma" charset="0"/>
              </a:rPr>
              <a:t>death.</a:t>
            </a:r>
          </a:p>
          <a:p>
            <a:endParaRPr lang="en-US" b="0" dirty="0">
              <a:latin typeface="Tahoma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9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perform an autopsy?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latin typeface="Tahoma" charset="0"/>
              </a:rPr>
              <a:t>there are other benefits to individual, families, the practice of medicine, and the community at large.</a:t>
            </a:r>
            <a:endParaRPr lang="en-US" dirty="0"/>
          </a:p>
          <a:p>
            <a:r>
              <a:rPr lang="en-US" dirty="0" smtClean="0"/>
              <a:t>to </a:t>
            </a:r>
            <a:r>
              <a:rPr lang="en-US" dirty="0"/>
              <a:t>answer any questions the law, the family or physician may have about the illness, cause of death, and/or any co-existing conditions.</a:t>
            </a:r>
          </a:p>
          <a:p>
            <a:r>
              <a:rPr lang="en-US" dirty="0"/>
              <a:t>In addition, there are forensic benefits of investigation of homicide, suspected homicide, other unexplained or suspicious deaths, and deaths apparently due to accident or injury</a:t>
            </a:r>
          </a:p>
          <a:p>
            <a:r>
              <a:rPr lang="en-US" dirty="0"/>
              <a:t>The autopsy is important to providing an understanding of the quality of patient care.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970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MANNER OF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Homicide.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Accidental.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Natural.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Suicide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Undetermined.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Unclassified.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087379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510</TotalTime>
  <Words>641</Words>
  <Application>Microsoft Office PowerPoint</Application>
  <PresentationFormat>On-screen Show (4:3)</PresentationFormat>
  <Paragraphs>102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Rounded MT Bold</vt:lpstr>
      <vt:lpstr>Calibri</vt:lpstr>
      <vt:lpstr>Tahoma</vt:lpstr>
      <vt:lpstr>Sky</vt:lpstr>
      <vt:lpstr>THE IMPORTANCE OF PME</vt:lpstr>
      <vt:lpstr>Consent</vt:lpstr>
      <vt:lpstr>What is PME ?</vt:lpstr>
      <vt:lpstr>THE TYPE OF PME</vt:lpstr>
      <vt:lpstr>PowerPoint Presentation</vt:lpstr>
      <vt:lpstr>Suggestions for titles: </vt:lpstr>
      <vt:lpstr>Why perform an autopsy?</vt:lpstr>
      <vt:lpstr>Why perform an autopsy?</vt:lpstr>
      <vt:lpstr>MANNER OF DEATH</vt:lpstr>
      <vt:lpstr>How families benefit from the autopsy</vt:lpstr>
      <vt:lpstr>How families benefit from the autopsy</vt:lpstr>
      <vt:lpstr>How families benefit from the autopsy</vt:lpstr>
      <vt:lpstr>How families benefit from the autopsy</vt:lpstr>
      <vt:lpstr>How families benefit from the autopsy</vt:lpstr>
      <vt:lpstr>How families benefit from the autopsy</vt:lpstr>
      <vt:lpstr>How families benefit from the autopsy</vt:lpstr>
      <vt:lpstr>Are there religious conflicts?</vt:lpstr>
      <vt:lpstr>PowerPoint Presentation</vt:lpstr>
    </vt:vector>
  </TitlesOfParts>
  <Company>KING SAUD UNIVERSITY, COLLEGE OF MEDICINE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we help our society ?</dc:title>
  <dc:creator>THEEB ALKAHATANI</dc:creator>
  <cp:lastModifiedBy>User</cp:lastModifiedBy>
  <cp:revision>53</cp:revision>
  <dcterms:created xsi:type="dcterms:W3CDTF">2011-10-12T16:12:57Z</dcterms:created>
  <dcterms:modified xsi:type="dcterms:W3CDTF">2014-02-09T05:03:51Z</dcterms:modified>
</cp:coreProperties>
</file>