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7775-46E6-5041-8DD0-B17BEF8EC13D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E45D-4411-3B48-A580-0C199BD6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2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7775-46E6-5041-8DD0-B17BEF8EC13D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E45D-4411-3B48-A580-0C199BD6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8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7775-46E6-5041-8DD0-B17BEF8EC13D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E45D-4411-3B48-A580-0C199BD6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2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7775-46E6-5041-8DD0-B17BEF8EC13D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E45D-4411-3B48-A580-0C199BD6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8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7775-46E6-5041-8DD0-B17BEF8EC13D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E45D-4411-3B48-A580-0C199BD6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3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7775-46E6-5041-8DD0-B17BEF8EC13D}" type="datetimeFigureOut">
              <a:rPr lang="en-US" smtClean="0"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E45D-4411-3B48-A580-0C199BD6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4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7775-46E6-5041-8DD0-B17BEF8EC13D}" type="datetimeFigureOut">
              <a:rPr lang="en-US" smtClean="0"/>
              <a:t>2/10/14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E45D-4411-3B48-A580-0C199BD6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8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7775-46E6-5041-8DD0-B17BEF8EC13D}" type="datetimeFigureOut">
              <a:rPr lang="en-US" smtClean="0"/>
              <a:t>2/10/14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E45D-4411-3B48-A580-0C199BD6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4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7775-46E6-5041-8DD0-B17BEF8EC13D}" type="datetimeFigureOut">
              <a:rPr lang="en-US" smtClean="0"/>
              <a:t>2/10/14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E45D-4411-3B48-A580-0C199BD6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5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7775-46E6-5041-8DD0-B17BEF8EC13D}" type="datetimeFigureOut">
              <a:rPr lang="en-US" smtClean="0"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E45D-4411-3B48-A580-0C199BD6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2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7775-46E6-5041-8DD0-B17BEF8EC13D}" type="datetimeFigureOut">
              <a:rPr lang="en-US" smtClean="0"/>
              <a:t>2/10/14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E45D-4411-3B48-A580-0C199BD6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8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07775-46E6-5041-8DD0-B17BEF8EC13D}" type="datetimeFigureOut">
              <a:rPr lang="en-US" smtClean="0"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4E45D-4411-3B48-A580-0C199BD6B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5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Reportable cases: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Theeb</a:t>
            </a:r>
            <a:r>
              <a:rPr lang="en-US" dirty="0" smtClean="0"/>
              <a:t> </a:t>
            </a:r>
            <a:r>
              <a:rPr lang="en-US" dirty="0" err="1" smtClean="0"/>
              <a:t>Alkahtani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685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* Misdiagnosis cases:</a:t>
            </a:r>
          </a:p>
          <a:p>
            <a:r>
              <a:rPr lang="en-US" dirty="0" smtClean="0"/>
              <a:t>A 2009 meta-analysis of 62 studies identified the 5 most commonly </a:t>
            </a:r>
            <a:r>
              <a:rPr lang="en-US" dirty="0" err="1" smtClean="0"/>
              <a:t>mis</a:t>
            </a:r>
            <a:r>
              <a:rPr lang="en-US" dirty="0" smtClean="0"/>
              <a:t>-diagnosed diseases as: infection, neoplasm, myocardial infarction, pulmonary emboli, and cardiovascular disease.</a:t>
            </a:r>
          </a:p>
          <a:p>
            <a:r>
              <a:rPr lang="en-US" dirty="0" smtClean="0"/>
              <a:t>A study which compares post-mortem diagnosis with ante-mortem diagnosis revealed that the most common </a:t>
            </a:r>
            <a:r>
              <a:rPr lang="en-US" dirty="0" err="1" smtClean="0"/>
              <a:t>mis</a:t>
            </a:r>
            <a:r>
              <a:rPr lang="en-US" dirty="0" smtClean="0"/>
              <a:t>-diagnosed diseases are: infection, neoplasm, myocardial infarction, pulmonary emboli, and cardiovascular disease.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&gt;&gt; </a:t>
            </a:r>
            <a:r>
              <a:rPr lang="en-US" b="1" dirty="0" smtClean="0"/>
              <a:t>meta-analysis</a:t>
            </a:r>
            <a:r>
              <a:rPr lang="en-US" dirty="0" smtClean="0"/>
              <a:t>: combines the results of several studies that address a set of related research hypotheses.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72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Reportable cases:</a:t>
            </a:r>
            <a:endParaRPr lang="en-US" dirty="0"/>
          </a:p>
          <a:p>
            <a:r>
              <a:rPr lang="cs-CZ" dirty="0"/>
              <a:t>1) </a:t>
            </a:r>
            <a:r>
              <a:rPr lang="cs-CZ" dirty="0" err="1"/>
              <a:t>Any</a:t>
            </a:r>
            <a:r>
              <a:rPr lang="cs-CZ" dirty="0"/>
              <a:t> </a:t>
            </a:r>
            <a:r>
              <a:rPr lang="cs-CZ" dirty="0" err="1"/>
              <a:t>violence</a:t>
            </a:r>
            <a:r>
              <a:rPr lang="cs-CZ" dirty="0"/>
              <a:t>.</a:t>
            </a:r>
          </a:p>
          <a:p>
            <a:r>
              <a:rPr lang="en-US" dirty="0"/>
              <a:t>2) Suddenly and or unexpectedly.</a:t>
            </a:r>
          </a:p>
          <a:p>
            <a:r>
              <a:rPr lang="en-US" dirty="0"/>
              <a:t>3) All accidents (falls, motor vehicles, industrial).</a:t>
            </a:r>
          </a:p>
          <a:p>
            <a:r>
              <a:rPr lang="en-US" dirty="0"/>
              <a:t>4) All suicides.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5104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5) All suspected drug overdose or chemical or poisoning.</a:t>
            </a:r>
          </a:p>
          <a:p>
            <a:r>
              <a:rPr lang="en-US" dirty="0" smtClean="0"/>
              <a:t>6) Death of mother or offspring during, due to or of complications of pregnancy (ex. pregnant women who have </a:t>
            </a:r>
            <a:r>
              <a:rPr lang="en-US" dirty="0" err="1" smtClean="0"/>
              <a:t>Eclampsia</a:t>
            </a:r>
            <a:r>
              <a:rPr lang="en-US" dirty="0" smtClean="0"/>
              <a:t> and died because of that).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291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7) Deaths related to employment, occupation or industry.</a:t>
            </a:r>
          </a:p>
          <a:p>
            <a:r>
              <a:rPr lang="en-US" dirty="0" smtClean="0"/>
              <a:t>8) All possible threats to public health.</a:t>
            </a:r>
          </a:p>
          <a:p>
            <a:r>
              <a:rPr lang="en-US" dirty="0" smtClean="0"/>
              <a:t>9)Where the person was not under the care of a physician (needs to be referred so that the physician would write the death certificate).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9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10) Where the cause of death is undetermined (it's the origin of every other reportable cases ).</a:t>
            </a:r>
          </a:p>
          <a:p>
            <a:r>
              <a:rPr lang="en-US" dirty="0" smtClean="0"/>
              <a:t>11) As the result of improper or suspected negligent treatment by a person; misconduct or malpractice.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10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12) The person died in a place or under circumstances requiring an inquest under any statute;</a:t>
            </a:r>
          </a:p>
          <a:p>
            <a:r>
              <a:rPr lang="en-US" dirty="0" smtClean="0"/>
              <a:t>violence, misadventure, negligence, misconduct, or malpractice.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91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13) If the person died in any supervised institute " Deaths that occur in any institute that an agency supervises another person ", (ex. retirement homes, nursing homes, mental institutes, prisons, orphanages, military).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74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14) Medical cases where a person dies while in a health care facility or another place where patients are received for treatment or care and there is reason to believe that: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95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-The death occurred as the result of violence, attempted suicide or accident.</a:t>
            </a:r>
          </a:p>
          <a:p>
            <a:r>
              <a:rPr lang="en-US" dirty="0" smtClean="0"/>
              <a:t>-The death occurred as a result of suspected misadventure, negligence or accident on the part of the attending physician or staff.</a:t>
            </a:r>
          </a:p>
          <a:p>
            <a:r>
              <a:rPr lang="en-US" dirty="0" smtClean="0"/>
              <a:t>-The cause of death is undetermined.</a:t>
            </a:r>
          </a:p>
          <a:p>
            <a:r>
              <a:rPr lang="en-US" dirty="0" smtClean="0"/>
              <a:t>-The death occurred within 10 days of an operative or therapeutic procedure or the patient is under initial induction, under </a:t>
            </a:r>
            <a:r>
              <a:rPr lang="en-US" dirty="0" err="1" smtClean="0"/>
              <a:t>anaesthesia</a:t>
            </a:r>
            <a:r>
              <a:rPr lang="en-US" dirty="0" smtClean="0"/>
              <a:t> or during the recovery from </a:t>
            </a:r>
            <a:r>
              <a:rPr lang="en-US" dirty="0" err="1" smtClean="0"/>
              <a:t>anaesthesia</a:t>
            </a:r>
            <a:r>
              <a:rPr lang="en-US" dirty="0" smtClean="0"/>
              <a:t>, or who dies within 6 months of sustaining a fracture</a:t>
            </a:r>
          </a:p>
          <a:p>
            <a:r>
              <a:rPr lang="en-US" dirty="0" smtClean="0"/>
              <a:t>-Due to complications of an operative or therapeutic procedure at any time.</a:t>
            </a:r>
          </a:p>
          <a:p>
            <a:r>
              <a:rPr lang="en-US" dirty="0" smtClean="0"/>
              <a:t>-A person is declared dead on arrival or dies in the ER of a health care facility.</a:t>
            </a:r>
          </a:p>
          <a:p>
            <a:r>
              <a:rPr lang="en-US" dirty="0" smtClean="0"/>
              <a:t>-Within 24 hours after admission to such hospital.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72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472</Words>
  <Application>Microsoft Macintosh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Reportable cases: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 SAUD UNIVERSITY, COLLEGE OF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Reportable cases: </dc:title>
  <dc:creator>THEEB ALKAHATANI</dc:creator>
  <cp:lastModifiedBy>THEEB ALKAHATANI</cp:lastModifiedBy>
  <cp:revision>1</cp:revision>
  <dcterms:created xsi:type="dcterms:W3CDTF">2014-02-09T16:21:22Z</dcterms:created>
  <dcterms:modified xsi:type="dcterms:W3CDTF">2014-02-09T23:41:16Z</dcterms:modified>
</cp:coreProperties>
</file>