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96" r:id="rId3"/>
    <p:sldId id="297" r:id="rId4"/>
    <p:sldId id="261" r:id="rId5"/>
    <p:sldId id="262" r:id="rId6"/>
    <p:sldId id="291" r:id="rId7"/>
    <p:sldId id="301" r:id="rId8"/>
    <p:sldId id="302" r:id="rId9"/>
    <p:sldId id="298" r:id="rId10"/>
    <p:sldId id="304" r:id="rId11"/>
    <p:sldId id="263" r:id="rId12"/>
    <p:sldId id="264" r:id="rId13"/>
    <p:sldId id="275" r:id="rId14"/>
    <p:sldId id="276" r:id="rId15"/>
    <p:sldId id="277" r:id="rId16"/>
    <p:sldId id="278" r:id="rId17"/>
    <p:sldId id="281" r:id="rId18"/>
    <p:sldId id="295" r:id="rId19"/>
    <p:sldId id="280" r:id="rId20"/>
    <p:sldId id="279" r:id="rId21"/>
    <p:sldId id="283" r:id="rId22"/>
    <p:sldId id="282" r:id="rId23"/>
    <p:sldId id="284" r:id="rId24"/>
    <p:sldId id="267" r:id="rId25"/>
    <p:sldId id="286" r:id="rId26"/>
    <p:sldId id="303" r:id="rId27"/>
    <p:sldId id="269" r:id="rId28"/>
    <p:sldId id="270" r:id="rId29"/>
    <p:sldId id="271" r:id="rId30"/>
    <p:sldId id="285" r:id="rId31"/>
    <p:sldId id="30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29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D2AB6B-D64C-D948-BCBB-5027C4A3871E}" type="datetimeFigureOut">
              <a:rPr lang="en-US" smtClean="0"/>
              <a:pPr/>
              <a:t>1/26/2014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581CF-E1B2-FB45-AFED-0633DFC49BE9}" type="slidenum">
              <a:rPr lang="en-US" smtClean="0"/>
              <a:pPr/>
              <a:t>‹#›</a:t>
            </a:fld>
            <a:endParaRPr lang="en-US"/>
          </a:p>
        </p:txBody>
      </p:sp>
    </p:spTree>
    <p:extLst>
      <p:ext uri="{BB962C8B-B14F-4D97-AF65-F5344CB8AC3E}">
        <p14:creationId xmlns:p14="http://schemas.microsoft.com/office/powerpoint/2010/main" xmlns="" val="6315716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7581CF-E1B2-FB45-AFED-0633DFC49BE9}" type="slidenum">
              <a:rPr lang="en-US" smtClean="0"/>
              <a:pPr/>
              <a:t>30</a:t>
            </a:fld>
            <a:endParaRPr lang="en-US"/>
          </a:p>
        </p:txBody>
      </p:sp>
    </p:spTree>
    <p:extLst>
      <p:ext uri="{BB962C8B-B14F-4D97-AF65-F5344CB8AC3E}">
        <p14:creationId xmlns:p14="http://schemas.microsoft.com/office/powerpoint/2010/main" xmlns="" val="371535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January 26,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January 26,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January 26,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January 26,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January 26,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January 26,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January 26,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January 26,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January 26,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January 26, 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January 26,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January 26, 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lr.lls.edu/issues/v27-issue2/documents/06.Podlas.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olar.google.com/" TargetMode="External"/><Relationship Id="rId2" Type="http://schemas.openxmlformats.org/officeDocument/2006/relationships/hyperlink" Target="http://www.medscape.com/" TargetMode="External"/><Relationship Id="rId1" Type="http://schemas.openxmlformats.org/officeDocument/2006/relationships/slideLayout" Target="../slideLayouts/slideLayout2.xml"/><Relationship Id="rId4" Type="http://schemas.openxmlformats.org/officeDocument/2006/relationships/hyperlink" Target="http://www.ncbi.nlm.nih.gov/pubm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the forensics help our society </a:t>
            </a:r>
          </a:p>
        </p:txBody>
      </p:sp>
      <p:sp>
        <p:nvSpPr>
          <p:cNvPr id="3" name="Subtitle 2"/>
          <p:cNvSpPr>
            <a:spLocks noGrp="1"/>
          </p:cNvSpPr>
          <p:nvPr>
            <p:ph type="body" idx="1"/>
          </p:nvPr>
        </p:nvSpPr>
        <p:spPr/>
        <p:txBody>
          <a:bodyPr/>
          <a:lstStyle/>
          <a:p>
            <a:r>
              <a:rPr lang="en-US" dirty="0" err="1" smtClean="0"/>
              <a:t>Theeb</a:t>
            </a:r>
            <a:r>
              <a:rPr lang="en-US" dirty="0" smtClean="0"/>
              <a:t> </a:t>
            </a:r>
            <a:r>
              <a:rPr lang="en-US" dirty="0" err="1" smtClean="0"/>
              <a:t>alkahtani</a:t>
            </a:r>
            <a:endParaRPr lang="en-US" dirty="0"/>
          </a:p>
        </p:txBody>
      </p:sp>
    </p:spTree>
    <p:extLst>
      <p:ext uri="{BB962C8B-B14F-4D97-AF65-F5344CB8AC3E}">
        <p14:creationId xmlns:p14="http://schemas.microsoft.com/office/powerpoint/2010/main" xmlns="" val="779307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autopsy ?</a:t>
            </a:r>
          </a:p>
        </p:txBody>
      </p:sp>
      <p:sp>
        <p:nvSpPr>
          <p:cNvPr id="3" name="Content Placeholder 2"/>
          <p:cNvSpPr>
            <a:spLocks noGrp="1"/>
          </p:cNvSpPr>
          <p:nvPr>
            <p:ph idx="1"/>
          </p:nvPr>
        </p:nvSpPr>
        <p:spPr/>
        <p:txBody>
          <a:bodyPr>
            <a:normAutofit lnSpcReduction="10000"/>
          </a:bodyPr>
          <a:lstStyle/>
          <a:p>
            <a:r>
              <a:rPr lang="en-US" dirty="0"/>
              <a:t>May be </a:t>
            </a:r>
          </a:p>
          <a:p>
            <a:pPr lvl="2"/>
            <a:r>
              <a:rPr lang="en-US" dirty="0"/>
              <a:t>Invasive.</a:t>
            </a:r>
          </a:p>
          <a:p>
            <a:pPr lvl="2"/>
            <a:r>
              <a:rPr lang="en-US" dirty="0"/>
              <a:t>mini-invasive.</a:t>
            </a:r>
          </a:p>
          <a:p>
            <a:pPr lvl="2"/>
            <a:r>
              <a:rPr lang="en-US" dirty="0"/>
              <a:t>non-invasive procedures.  </a:t>
            </a:r>
          </a:p>
          <a:p>
            <a:r>
              <a:rPr lang="en-US" dirty="0"/>
              <a:t>May be</a:t>
            </a:r>
          </a:p>
          <a:p>
            <a:pPr lvl="2"/>
            <a:r>
              <a:rPr lang="en-US" dirty="0"/>
              <a:t>Comprehensive</a:t>
            </a:r>
          </a:p>
          <a:p>
            <a:pPr lvl="2"/>
            <a:r>
              <a:rPr lang="en-US" dirty="0"/>
              <a:t>limited to a particular organ system.</a:t>
            </a:r>
          </a:p>
          <a:p>
            <a:pPr marL="0" indent="0"/>
            <a:r>
              <a:rPr lang="en-US" dirty="0"/>
              <a:t>Small samples of each organ are taken: </a:t>
            </a:r>
          </a:p>
          <a:p>
            <a:pPr marL="457200" lvl="3" indent="-169164"/>
            <a:r>
              <a:rPr lang="en-US" dirty="0"/>
              <a:t>for microscopic examination , (malignancy or infection……..</a:t>
            </a:r>
          </a:p>
          <a:p>
            <a:pPr marL="457200" lvl="3" indent="-169164"/>
            <a:r>
              <a:rPr lang="en-US" dirty="0"/>
              <a:t> for studying genes.</a:t>
            </a:r>
          </a:p>
          <a:p>
            <a:pPr marL="457200" lvl="3" indent="-169164"/>
            <a:r>
              <a:rPr lang="en-US" dirty="0"/>
              <a:t>for checking for drugs, chemicals, or toxic substances.</a:t>
            </a:r>
          </a:p>
          <a:p>
            <a:r>
              <a:rPr lang="en-US" dirty="0"/>
              <a:t>The performance of an autopsy should not delay a funeral or affect viewing of the body.</a:t>
            </a:r>
          </a:p>
          <a:p>
            <a:endParaRPr lang="en-US" dirty="0"/>
          </a:p>
        </p:txBody>
      </p:sp>
    </p:spTree>
    <p:extLst>
      <p:ext uri="{BB962C8B-B14F-4D97-AF65-F5344CB8AC3E}">
        <p14:creationId xmlns:p14="http://schemas.microsoft.com/office/powerpoint/2010/main" xmlns="" val="1537928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Suggestions for titles:</a:t>
            </a:r>
            <a:r>
              <a:rPr lang="en-US" b="1" dirty="0" smtClean="0"/>
              <a:t> </a:t>
            </a:r>
            <a:endParaRPr lang="en-US" dirty="0"/>
          </a:p>
        </p:txBody>
      </p:sp>
      <p:sp>
        <p:nvSpPr>
          <p:cNvPr id="3" name="Content Placeholder 2"/>
          <p:cNvSpPr>
            <a:spLocks noGrp="1"/>
          </p:cNvSpPr>
          <p:nvPr>
            <p:ph idx="1"/>
          </p:nvPr>
        </p:nvSpPr>
        <p:spPr/>
        <p:txBody>
          <a:bodyPr>
            <a:normAutofit/>
          </a:bodyPr>
          <a:lstStyle/>
          <a:p>
            <a:pPr>
              <a:buFont typeface="Arial"/>
              <a:buChar char="•"/>
            </a:pPr>
            <a:r>
              <a:rPr lang="en-US" dirty="0"/>
              <a:t>Postmortem examination (PME) and autopsy:</a:t>
            </a:r>
          </a:p>
          <a:p>
            <a:pPr lvl="3"/>
            <a:endParaRPr lang="en-US" dirty="0" smtClean="0"/>
          </a:p>
          <a:p>
            <a:pPr lvl="3"/>
            <a:endParaRPr lang="en-US" dirty="0"/>
          </a:p>
          <a:p>
            <a:pPr lvl="3"/>
            <a:r>
              <a:rPr lang="en-US" dirty="0" smtClean="0"/>
              <a:t>Autopsy ethics:</a:t>
            </a:r>
            <a:endParaRPr lang="en-US" dirty="0"/>
          </a:p>
          <a:p>
            <a:pPr lvl="3"/>
            <a:r>
              <a:rPr lang="cs-CZ" dirty="0" err="1"/>
              <a:t>Autopsy</a:t>
            </a:r>
            <a:r>
              <a:rPr lang="cs-CZ" dirty="0"/>
              <a:t> </a:t>
            </a:r>
            <a:r>
              <a:rPr lang="cs-CZ" dirty="0" err="1"/>
              <a:t>procedure</a:t>
            </a:r>
            <a:r>
              <a:rPr lang="cs-CZ" dirty="0"/>
              <a:t>:</a:t>
            </a:r>
          </a:p>
          <a:p>
            <a:pPr lvl="3"/>
            <a:r>
              <a:rPr lang="en-US" dirty="0" smtClean="0"/>
              <a:t>Limited:</a:t>
            </a:r>
            <a:endParaRPr lang="en-US" dirty="0"/>
          </a:p>
          <a:p>
            <a:pPr lvl="3"/>
            <a:r>
              <a:rPr lang="en-US" dirty="0"/>
              <a:t>Minimally </a:t>
            </a:r>
            <a:r>
              <a:rPr lang="en-US" dirty="0" smtClean="0"/>
              <a:t>invasive:</a:t>
            </a:r>
          </a:p>
          <a:p>
            <a:pPr lvl="3"/>
            <a:r>
              <a:rPr lang="en-US" dirty="0" err="1" smtClean="0"/>
              <a:t>Virtopsy</a:t>
            </a:r>
            <a:r>
              <a:rPr lang="en-US" dirty="0" smtClean="0"/>
              <a:t>:</a:t>
            </a:r>
            <a:endParaRPr lang="en-US" dirty="0"/>
          </a:p>
          <a:p>
            <a:pPr lvl="3"/>
            <a:r>
              <a:rPr lang="fr-FR" dirty="0" smtClean="0"/>
              <a:t>Techniques:</a:t>
            </a:r>
            <a:endParaRPr lang="fr-FR" dirty="0"/>
          </a:p>
        </p:txBody>
      </p:sp>
    </p:spTree>
    <p:extLst>
      <p:ext uri="{BB962C8B-B14F-4D97-AF65-F5344CB8AC3E}">
        <p14:creationId xmlns:p14="http://schemas.microsoft.com/office/powerpoint/2010/main" xmlns="" val="2374771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Suggestions for titles: </a:t>
            </a:r>
            <a:endParaRPr lang="en-US" dirty="0"/>
          </a:p>
        </p:txBody>
      </p:sp>
      <p:sp>
        <p:nvSpPr>
          <p:cNvPr id="3" name="Content Placeholder 2"/>
          <p:cNvSpPr>
            <a:spLocks noGrp="1"/>
          </p:cNvSpPr>
          <p:nvPr>
            <p:ph idx="1"/>
          </p:nvPr>
        </p:nvSpPr>
        <p:spPr/>
        <p:txBody>
          <a:bodyPr/>
          <a:lstStyle/>
          <a:p>
            <a:pPr>
              <a:buFont typeface="Arial"/>
              <a:buChar char="•"/>
            </a:pPr>
            <a:r>
              <a:rPr lang="en-US" b="0" dirty="0"/>
              <a:t> </a:t>
            </a:r>
            <a:r>
              <a:rPr lang="en-US" b="0" dirty="0" smtClean="0"/>
              <a:t>Sub</a:t>
            </a:r>
            <a:r>
              <a:rPr lang="en-US" b="0" dirty="0"/>
              <a:t>-</a:t>
            </a:r>
            <a:r>
              <a:rPr lang="en-US" b="0" dirty="0" err="1"/>
              <a:t>specialised</a:t>
            </a:r>
            <a:r>
              <a:rPr lang="en-US" b="0" dirty="0"/>
              <a:t> PME:</a:t>
            </a:r>
          </a:p>
          <a:p>
            <a:endParaRPr lang="de-DE" dirty="0" smtClean="0"/>
          </a:p>
          <a:p>
            <a:endParaRPr lang="de-DE" dirty="0"/>
          </a:p>
          <a:p>
            <a:pPr lvl="2"/>
            <a:r>
              <a:rPr lang="de-DE" dirty="0" err="1" smtClean="0"/>
              <a:t>Molecular</a:t>
            </a:r>
            <a:r>
              <a:rPr lang="de-DE" dirty="0" smtClean="0"/>
              <a:t> </a:t>
            </a:r>
            <a:r>
              <a:rPr lang="de-DE" dirty="0" err="1"/>
              <a:t>autopsy</a:t>
            </a:r>
            <a:r>
              <a:rPr lang="de-DE" dirty="0"/>
              <a:t>:</a:t>
            </a:r>
          </a:p>
          <a:p>
            <a:pPr lvl="2"/>
            <a:r>
              <a:rPr lang="da-DK" dirty="0" err="1"/>
              <a:t>Perinatal</a:t>
            </a:r>
            <a:r>
              <a:rPr lang="da-DK" dirty="0"/>
              <a:t>:</a:t>
            </a:r>
          </a:p>
          <a:p>
            <a:pPr lvl="2"/>
            <a:r>
              <a:rPr lang="en-US" dirty="0"/>
              <a:t>Natural deaths:</a:t>
            </a:r>
          </a:p>
          <a:p>
            <a:pPr lvl="2"/>
            <a:r>
              <a:rPr lang="en-US" dirty="0"/>
              <a:t>Research:</a:t>
            </a:r>
          </a:p>
          <a:p>
            <a:pPr lvl="2"/>
            <a:r>
              <a:rPr lang="en-US" dirty="0"/>
              <a:t>Negative autopsy:</a:t>
            </a:r>
          </a:p>
          <a:p>
            <a:endParaRPr lang="en-US" dirty="0"/>
          </a:p>
        </p:txBody>
      </p:sp>
    </p:spTree>
    <p:extLst>
      <p:ext uri="{BB962C8B-B14F-4D97-AF65-F5344CB8AC3E}">
        <p14:creationId xmlns:p14="http://schemas.microsoft.com/office/powerpoint/2010/main" xmlns="" val="664563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titles: </a:t>
            </a:r>
            <a:endParaRPr lang="en-US" dirty="0"/>
          </a:p>
        </p:txBody>
      </p:sp>
      <p:sp>
        <p:nvSpPr>
          <p:cNvPr id="3" name="Content Placeholder 2"/>
          <p:cNvSpPr>
            <a:spLocks noGrp="1"/>
          </p:cNvSpPr>
          <p:nvPr>
            <p:ph idx="1"/>
          </p:nvPr>
        </p:nvSpPr>
        <p:spPr/>
        <p:txBody>
          <a:bodyPr/>
          <a:lstStyle/>
          <a:p>
            <a:r>
              <a:rPr lang="en-US" dirty="0"/>
              <a:t>Forensic topics in KSA</a:t>
            </a:r>
            <a:r>
              <a:rPr lang="en-US" b="0" dirty="0" smtClean="0"/>
              <a:t>:</a:t>
            </a:r>
            <a:br>
              <a:rPr lang="en-US" b="0" dirty="0" smtClean="0"/>
            </a:br>
            <a:r>
              <a:rPr lang="en-US" b="0" dirty="0" smtClean="0"/>
              <a:t/>
            </a:r>
            <a:br>
              <a:rPr lang="en-US" b="0" dirty="0" smtClean="0"/>
            </a:br>
            <a:r>
              <a:rPr lang="en-US" b="0" dirty="0" smtClean="0"/>
              <a:t/>
            </a:r>
            <a:br>
              <a:rPr lang="en-US" b="0" dirty="0" smtClean="0"/>
            </a:br>
            <a:r>
              <a:rPr lang="en-US" b="0" dirty="0" smtClean="0"/>
              <a:t>Drowning , </a:t>
            </a:r>
            <a:r>
              <a:rPr lang="en-US" b="0" dirty="0"/>
              <a:t>carbon </a:t>
            </a:r>
            <a:r>
              <a:rPr lang="en-US" b="0" dirty="0" smtClean="0"/>
              <a:t>monoxide , </a:t>
            </a:r>
            <a:r>
              <a:rPr lang="en-US" b="0" dirty="0"/>
              <a:t>death of females of child bearing age ~14-44 years of </a:t>
            </a:r>
            <a:r>
              <a:rPr lang="en-US" b="0" dirty="0" smtClean="0"/>
              <a:t>age, </a:t>
            </a:r>
            <a:r>
              <a:rPr lang="en-US" b="0" dirty="0"/>
              <a:t>"accidental" fire arm injury, residential injuries, occupational injury, ASCAD, DM, congenital disease, drug abuse, psychiatry, prisons, orphanages, death of Saudis abroad, asthma/allergies, biochemical industry, farming, unclaimed bodies, improper death certification.</a:t>
            </a:r>
            <a:endParaRPr lang="en-US" dirty="0"/>
          </a:p>
        </p:txBody>
      </p:sp>
    </p:spTree>
    <p:extLst>
      <p:ext uri="{BB962C8B-B14F-4D97-AF65-F5344CB8AC3E}">
        <p14:creationId xmlns:p14="http://schemas.microsoft.com/office/powerpoint/2010/main" xmlns="" val="3939227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lnSpcReduction="10000"/>
          </a:bodyPr>
          <a:lstStyle/>
          <a:p>
            <a:pPr>
              <a:buFont typeface="Arial"/>
              <a:buChar char="•"/>
            </a:pPr>
            <a:r>
              <a:rPr lang="en-US" b="0" dirty="0" smtClean="0"/>
              <a:t>Paramedics</a:t>
            </a:r>
            <a:r>
              <a:rPr lang="en-US" b="0" dirty="0"/>
              <a:t>: </a:t>
            </a:r>
            <a:r>
              <a:rPr lang="en-US" b="0" dirty="0" smtClean="0"/>
              <a:t> </a:t>
            </a:r>
            <a:r>
              <a:rPr lang="en-US" b="0" dirty="0"/>
              <a:t>PME as a quality assurance, Documentation of evidence of resuscitation</a:t>
            </a:r>
          </a:p>
          <a:p>
            <a:pPr>
              <a:buFont typeface="Arial"/>
              <a:buChar char="•"/>
            </a:pPr>
            <a:r>
              <a:rPr lang="en-US" b="0" dirty="0" smtClean="0"/>
              <a:t>ER</a:t>
            </a:r>
            <a:r>
              <a:rPr lang="en-US" b="0" dirty="0"/>
              <a:t>: </a:t>
            </a:r>
            <a:r>
              <a:rPr lang="en-US" b="0" dirty="0" smtClean="0"/>
              <a:t>Death </a:t>
            </a:r>
            <a:r>
              <a:rPr lang="en-US" b="0" dirty="0"/>
              <a:t>certification, PME as a quality assurance, Documentation of evidence of resuscitation</a:t>
            </a:r>
          </a:p>
          <a:p>
            <a:pPr>
              <a:buFont typeface="Arial"/>
              <a:buChar char="•"/>
            </a:pPr>
            <a:r>
              <a:rPr lang="en-US" b="0" dirty="0" smtClean="0"/>
              <a:t>Plastic </a:t>
            </a:r>
            <a:r>
              <a:rPr lang="en-US" b="0" dirty="0"/>
              <a:t>surgery: </a:t>
            </a:r>
            <a:r>
              <a:rPr lang="en-US" b="0" dirty="0" smtClean="0"/>
              <a:t>Burns</a:t>
            </a:r>
            <a:r>
              <a:rPr lang="en-US" b="0" dirty="0"/>
              <a:t>, wounds, documentation of injuries, identification.</a:t>
            </a:r>
          </a:p>
          <a:p>
            <a:pPr>
              <a:buFont typeface="Arial"/>
              <a:buChar char="•"/>
            </a:pPr>
            <a:r>
              <a:rPr lang="en-US" b="0" dirty="0" smtClean="0"/>
              <a:t>Ortho</a:t>
            </a:r>
            <a:r>
              <a:rPr lang="en-US" b="0" dirty="0"/>
              <a:t>:  Documentation of injuries, identification, causes of death; PE, fat </a:t>
            </a:r>
            <a:r>
              <a:rPr lang="en-US" b="0" dirty="0" smtClean="0"/>
              <a:t>embolism.</a:t>
            </a:r>
          </a:p>
          <a:p>
            <a:pPr>
              <a:buFont typeface="Arial"/>
              <a:buChar char="•"/>
            </a:pPr>
            <a:r>
              <a:rPr lang="en-US" b="0" dirty="0" smtClean="0"/>
              <a:t>Ob</a:t>
            </a:r>
            <a:r>
              <a:rPr lang="en-US" b="0" dirty="0"/>
              <a:t>/</a:t>
            </a:r>
            <a:r>
              <a:rPr lang="en-US" b="0" dirty="0" err="1"/>
              <a:t>Gyn</a:t>
            </a:r>
            <a:r>
              <a:rPr lang="en-US" b="0" dirty="0" smtClean="0"/>
              <a:t>: </a:t>
            </a:r>
            <a:r>
              <a:rPr lang="en-US" b="0" dirty="0"/>
              <a:t> </a:t>
            </a:r>
            <a:r>
              <a:rPr lang="en-US" b="0" dirty="0" smtClean="0"/>
              <a:t>Sexual </a:t>
            </a:r>
            <a:r>
              <a:rPr lang="en-US" b="0" dirty="0"/>
              <a:t>offences, abortion, abuse, recurrent fetal loss, perinatal PME</a:t>
            </a:r>
          </a:p>
          <a:p>
            <a:pPr>
              <a:buFont typeface="Arial"/>
              <a:buChar char="•"/>
            </a:pPr>
            <a:r>
              <a:rPr lang="en-US" b="0" dirty="0"/>
              <a:t>Using Colposcopy in the Rape Exam: Health Care, Forensic, and Criminal Justice </a:t>
            </a:r>
            <a:r>
              <a:rPr lang="en-US" b="0" dirty="0" smtClean="0"/>
              <a:t>Issues</a:t>
            </a:r>
          </a:p>
          <a:p>
            <a:pPr>
              <a:buFont typeface="Arial"/>
              <a:buChar char="•"/>
            </a:pPr>
            <a:r>
              <a:rPr lang="en-US" b="0" dirty="0" smtClean="0"/>
              <a:t>ICU: </a:t>
            </a:r>
            <a:r>
              <a:rPr lang="en-US" b="0" dirty="0"/>
              <a:t> </a:t>
            </a:r>
            <a:r>
              <a:rPr lang="en-US" b="0" dirty="0" smtClean="0"/>
              <a:t>Death </a:t>
            </a:r>
            <a:r>
              <a:rPr lang="en-US" b="0" dirty="0"/>
              <a:t>certification, PME as a quality assurance, Documentation of evidence of resuscitation</a:t>
            </a:r>
            <a:endParaRPr lang="en-US" dirty="0"/>
          </a:p>
        </p:txBody>
      </p:sp>
    </p:spTree>
    <p:extLst>
      <p:ext uri="{BB962C8B-B14F-4D97-AF65-F5344CB8AC3E}">
        <p14:creationId xmlns:p14="http://schemas.microsoft.com/office/powerpoint/2010/main" xmlns="" val="147685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a:bodyPr>
          <a:lstStyle/>
          <a:p>
            <a:pPr>
              <a:buFont typeface="Arial"/>
              <a:buChar char="•"/>
            </a:pPr>
            <a:r>
              <a:rPr lang="en-US" b="0" dirty="0"/>
              <a:t>CCU:   Death certification, PME as a quality assurance, Documentation of evidence of </a:t>
            </a:r>
            <a:r>
              <a:rPr lang="en-US" b="0" dirty="0" smtClean="0"/>
              <a:t>resuscitation</a:t>
            </a:r>
          </a:p>
          <a:p>
            <a:pPr>
              <a:buFont typeface="Arial"/>
              <a:buChar char="•"/>
            </a:pPr>
            <a:r>
              <a:rPr lang="en-US" b="0" dirty="0" smtClean="0"/>
              <a:t>Anesthesia</a:t>
            </a:r>
            <a:r>
              <a:rPr lang="en-US" b="0" dirty="0"/>
              <a:t>:  </a:t>
            </a:r>
            <a:r>
              <a:rPr lang="en-US" b="0" dirty="0" smtClean="0"/>
              <a:t>Death </a:t>
            </a:r>
            <a:r>
              <a:rPr lang="en-US" b="0" dirty="0"/>
              <a:t>certification, PME as a quality assurance, Documentation of evidence of </a:t>
            </a:r>
            <a:r>
              <a:rPr lang="en-US" b="0" dirty="0" smtClean="0"/>
              <a:t>resuscitation</a:t>
            </a:r>
          </a:p>
          <a:p>
            <a:pPr>
              <a:buFont typeface="Arial"/>
              <a:buChar char="•"/>
            </a:pPr>
            <a:r>
              <a:rPr lang="en-US" b="0" dirty="0" smtClean="0"/>
              <a:t>Cardiology</a:t>
            </a:r>
            <a:r>
              <a:rPr lang="en-US" b="0" dirty="0"/>
              <a:t>:  </a:t>
            </a:r>
            <a:r>
              <a:rPr lang="en-US" b="0" dirty="0" smtClean="0"/>
              <a:t>Death </a:t>
            </a:r>
            <a:r>
              <a:rPr lang="en-US" b="0" dirty="0"/>
              <a:t>certification, PME as a quality assurance, Documentation of evidence of </a:t>
            </a:r>
            <a:r>
              <a:rPr lang="en-US" b="0" dirty="0" smtClean="0"/>
              <a:t>resuscitation</a:t>
            </a:r>
          </a:p>
          <a:p>
            <a:pPr>
              <a:buFont typeface="Arial"/>
              <a:buChar char="•"/>
            </a:pPr>
            <a:r>
              <a:rPr lang="en-US" b="0" dirty="0" smtClean="0"/>
              <a:t>Cardiac </a:t>
            </a:r>
            <a:r>
              <a:rPr lang="en-US" b="0" dirty="0"/>
              <a:t>surgery:  </a:t>
            </a:r>
            <a:r>
              <a:rPr lang="en-US" b="0" dirty="0" smtClean="0"/>
              <a:t>Death </a:t>
            </a:r>
            <a:r>
              <a:rPr lang="en-US" b="0" dirty="0"/>
              <a:t>certification, PME as a quality assurance, Documentation of evidence of </a:t>
            </a:r>
            <a:r>
              <a:rPr lang="en-US" b="0" dirty="0" smtClean="0"/>
              <a:t>resuscitation</a:t>
            </a:r>
          </a:p>
          <a:p>
            <a:pPr>
              <a:buFont typeface="Arial"/>
              <a:buChar char="•"/>
            </a:pPr>
            <a:r>
              <a:rPr lang="en-US" b="0" dirty="0" smtClean="0"/>
              <a:t>Neurosurgery</a:t>
            </a:r>
            <a:r>
              <a:rPr lang="en-US" b="0" dirty="0"/>
              <a:t>:  </a:t>
            </a:r>
            <a:r>
              <a:rPr lang="en-US" b="0" dirty="0" smtClean="0"/>
              <a:t>Death </a:t>
            </a:r>
            <a:r>
              <a:rPr lang="en-US" b="0" dirty="0"/>
              <a:t>certification, Documentation of injuries, PME as a quality assurance, Documentation of evidence of </a:t>
            </a:r>
            <a:r>
              <a:rPr lang="en-US" b="0" dirty="0" smtClean="0"/>
              <a:t>resuscitation</a:t>
            </a:r>
          </a:p>
          <a:p>
            <a:pPr>
              <a:buFont typeface="Arial"/>
              <a:buChar char="•"/>
            </a:pPr>
            <a:r>
              <a:rPr lang="en-US" b="0" dirty="0" smtClean="0"/>
              <a:t>Neurology</a:t>
            </a:r>
            <a:r>
              <a:rPr lang="en-US" b="0" dirty="0"/>
              <a:t>: </a:t>
            </a:r>
            <a:r>
              <a:rPr lang="en-US" b="0" dirty="0" smtClean="0"/>
              <a:t> Degenerative </a:t>
            </a:r>
            <a:r>
              <a:rPr lang="en-US" b="0" dirty="0"/>
              <a:t>diseases, infectious disease.</a:t>
            </a:r>
          </a:p>
          <a:p>
            <a:endParaRPr lang="en-US" dirty="0"/>
          </a:p>
        </p:txBody>
      </p:sp>
    </p:spTree>
    <p:extLst>
      <p:ext uri="{BB962C8B-B14F-4D97-AF65-F5344CB8AC3E}">
        <p14:creationId xmlns:p14="http://schemas.microsoft.com/office/powerpoint/2010/main" xmlns="" val="3812514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a:bodyPr>
          <a:lstStyle/>
          <a:p>
            <a:pPr>
              <a:buFont typeface="Arial"/>
              <a:buChar char="•"/>
            </a:pPr>
            <a:r>
              <a:rPr lang="en-US" b="0" dirty="0"/>
              <a:t>Pediatric: </a:t>
            </a:r>
            <a:r>
              <a:rPr lang="en-US" b="0" dirty="0" smtClean="0"/>
              <a:t>Abuse</a:t>
            </a:r>
            <a:r>
              <a:rPr lang="en-US" b="0" dirty="0"/>
              <a:t>, neglect, Shaken baby syn., SIDS, PME and congenital </a:t>
            </a:r>
            <a:r>
              <a:rPr lang="en-US" b="0" dirty="0" smtClean="0"/>
              <a:t>disease diagnosis</a:t>
            </a:r>
            <a:r>
              <a:rPr lang="en-US" b="0" dirty="0"/>
              <a:t>, inherited </a:t>
            </a:r>
            <a:r>
              <a:rPr lang="en-US" b="0" dirty="0" smtClean="0"/>
              <a:t>disease.</a:t>
            </a:r>
          </a:p>
          <a:p>
            <a:pPr>
              <a:buFont typeface="Arial"/>
              <a:buChar char="•"/>
            </a:pPr>
            <a:r>
              <a:rPr lang="en-US" b="0" dirty="0" smtClean="0"/>
              <a:t>Cranial </a:t>
            </a:r>
            <a:r>
              <a:rPr lang="en-US" b="0" dirty="0"/>
              <a:t>Computed Tomographic Findings in a Large Group of Children With Drowning: Diagnostic, Prognostic, and Forensic </a:t>
            </a:r>
            <a:r>
              <a:rPr lang="en-US" b="0" dirty="0" smtClean="0"/>
              <a:t>Implications.</a:t>
            </a:r>
            <a:endParaRPr lang="en-US" b="0" dirty="0"/>
          </a:p>
          <a:p>
            <a:pPr>
              <a:buFont typeface="Arial"/>
              <a:buChar char="•"/>
            </a:pPr>
            <a:r>
              <a:rPr lang="en-US" b="0" dirty="0" smtClean="0"/>
              <a:t>Geriatric.</a:t>
            </a:r>
          </a:p>
          <a:p>
            <a:pPr>
              <a:buFont typeface="Arial"/>
              <a:buChar char="•"/>
            </a:pPr>
            <a:r>
              <a:rPr lang="en-US" b="0" dirty="0" smtClean="0"/>
              <a:t>Degenerative </a:t>
            </a:r>
            <a:r>
              <a:rPr lang="en-US" b="0" dirty="0"/>
              <a:t>disease, Abuse, </a:t>
            </a:r>
            <a:r>
              <a:rPr lang="en-US" b="0" dirty="0" smtClean="0"/>
              <a:t>Neglect.</a:t>
            </a:r>
          </a:p>
          <a:p>
            <a:pPr>
              <a:buFont typeface="Arial"/>
              <a:buChar char="•"/>
            </a:pPr>
            <a:r>
              <a:rPr lang="en-US" b="0" dirty="0" smtClean="0"/>
              <a:t>Forensic </a:t>
            </a:r>
            <a:r>
              <a:rPr lang="en-US" b="0" dirty="0"/>
              <a:t>Biomarkers of Elder Abuse: What Clinicians Need to </a:t>
            </a:r>
            <a:r>
              <a:rPr lang="en-US" b="0" dirty="0" smtClean="0"/>
              <a:t>Know.</a:t>
            </a:r>
          </a:p>
          <a:p>
            <a:pPr>
              <a:buFont typeface="Arial"/>
              <a:buChar char="•"/>
            </a:pPr>
            <a:r>
              <a:rPr lang="en-US" b="0" dirty="0" smtClean="0"/>
              <a:t>Psychiatry</a:t>
            </a:r>
            <a:r>
              <a:rPr lang="en-US" b="0" dirty="0"/>
              <a:t>: </a:t>
            </a:r>
            <a:r>
              <a:rPr lang="en-US" b="0" dirty="0" smtClean="0"/>
              <a:t>Drug </a:t>
            </a:r>
            <a:r>
              <a:rPr lang="en-US" b="0" dirty="0"/>
              <a:t>abuse, psychiatric disease psychosis in forensics, excited delirium. Caring for </a:t>
            </a:r>
            <a:r>
              <a:rPr lang="en-US" b="0" dirty="0" smtClean="0"/>
              <a:t>Convicts.</a:t>
            </a:r>
            <a:endParaRPr lang="en-US" b="0" dirty="0"/>
          </a:p>
        </p:txBody>
      </p:sp>
    </p:spTree>
    <p:extLst>
      <p:ext uri="{BB962C8B-B14F-4D97-AF65-F5344CB8AC3E}">
        <p14:creationId xmlns:p14="http://schemas.microsoft.com/office/powerpoint/2010/main" xmlns="" val="295194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lnSpcReduction="10000"/>
          </a:bodyPr>
          <a:lstStyle/>
          <a:p>
            <a:pPr>
              <a:buFont typeface="Arial"/>
              <a:buChar char="•"/>
            </a:pPr>
            <a:endParaRPr lang="en-US" dirty="0" smtClean="0"/>
          </a:p>
          <a:p>
            <a:pPr>
              <a:buFont typeface="Arial"/>
              <a:buChar char="•"/>
            </a:pPr>
            <a:endParaRPr lang="en-US" dirty="0"/>
          </a:p>
          <a:p>
            <a:pPr>
              <a:buFont typeface="Arial"/>
              <a:buChar char="•"/>
            </a:pPr>
            <a:endParaRPr lang="en-US" dirty="0" smtClean="0"/>
          </a:p>
          <a:p>
            <a:pPr lvl="3">
              <a:buFont typeface="Arial"/>
              <a:buChar char="•"/>
            </a:pPr>
            <a:r>
              <a:rPr lang="en-US" dirty="0" smtClean="0"/>
              <a:t>infectious disease: Public </a:t>
            </a:r>
            <a:r>
              <a:rPr lang="en-US" dirty="0"/>
              <a:t>health, </a:t>
            </a:r>
            <a:r>
              <a:rPr lang="en-US" dirty="0" smtClean="0"/>
              <a:t>PME, </a:t>
            </a:r>
            <a:r>
              <a:rPr lang="en-US" dirty="0"/>
              <a:t>H1N1, SARS, caring for </a:t>
            </a:r>
            <a:r>
              <a:rPr lang="en-US" dirty="0" smtClean="0"/>
              <a:t>convicts.</a:t>
            </a:r>
          </a:p>
          <a:p>
            <a:pPr lvl="3">
              <a:buFont typeface="Arial"/>
              <a:buChar char="•"/>
            </a:pPr>
            <a:r>
              <a:rPr lang="en-US" dirty="0" smtClean="0"/>
              <a:t>Ophthalmology:</a:t>
            </a:r>
            <a:r>
              <a:rPr lang="en-US" dirty="0"/>
              <a:t> </a:t>
            </a:r>
            <a:r>
              <a:rPr lang="en-US" dirty="0" smtClean="0"/>
              <a:t>Retinal </a:t>
            </a:r>
            <a:r>
              <a:rPr lang="en-US" dirty="0"/>
              <a:t>examination, Shaken baby </a:t>
            </a:r>
            <a:r>
              <a:rPr lang="en-US" dirty="0" smtClean="0"/>
              <a:t>syn.</a:t>
            </a:r>
          </a:p>
          <a:p>
            <a:pPr lvl="3">
              <a:buFont typeface="Arial"/>
              <a:buChar char="•"/>
            </a:pPr>
            <a:r>
              <a:rPr lang="en-US" dirty="0" smtClean="0"/>
              <a:t>Vascular surgery: PME </a:t>
            </a:r>
            <a:r>
              <a:rPr lang="en-US" dirty="0"/>
              <a:t>in Aneurysm, Dissection, Aortic Dissection and </a:t>
            </a:r>
            <a:r>
              <a:rPr lang="en-US" dirty="0" err="1"/>
              <a:t>Marfan's</a:t>
            </a:r>
            <a:r>
              <a:rPr lang="en-US" dirty="0"/>
              <a:t> Fatal Invasive Cervical Cancer Secondary to Untreated Cervical </a:t>
            </a:r>
            <a:r>
              <a:rPr lang="en-US" dirty="0" smtClean="0"/>
              <a:t>Dysplasia.</a:t>
            </a:r>
            <a:r>
              <a:rPr lang="en-US" dirty="0"/>
              <a:t> </a:t>
            </a:r>
            <a:endParaRPr lang="en-US" dirty="0" smtClean="0"/>
          </a:p>
          <a:p>
            <a:pPr lvl="3">
              <a:buFont typeface="Arial"/>
              <a:buChar char="•"/>
            </a:pPr>
            <a:r>
              <a:rPr lang="en-US" dirty="0" smtClean="0"/>
              <a:t>Oncology</a:t>
            </a:r>
            <a:r>
              <a:rPr lang="en-US" dirty="0"/>
              <a:t>: </a:t>
            </a:r>
            <a:r>
              <a:rPr lang="en-US" dirty="0" smtClean="0"/>
              <a:t>death</a:t>
            </a:r>
            <a:r>
              <a:rPr lang="en-US" dirty="0"/>
              <a:t>, mortality, effects of treatment, cervical cancer </a:t>
            </a:r>
            <a:r>
              <a:rPr lang="en-US" dirty="0" smtClean="0"/>
              <a:t>fatality.</a:t>
            </a:r>
          </a:p>
          <a:p>
            <a:pPr lvl="3">
              <a:buFont typeface="Arial"/>
              <a:buChar char="•"/>
            </a:pPr>
            <a:r>
              <a:rPr lang="en-US" dirty="0"/>
              <a:t>Medical staff of a hospital, Hospital Administrator and governmental agencies monitoring health care:</a:t>
            </a:r>
          </a:p>
          <a:p>
            <a:pPr lvl="3">
              <a:buFont typeface="Arial"/>
              <a:buChar char="•"/>
            </a:pPr>
            <a:r>
              <a:rPr lang="en-US" dirty="0"/>
              <a:t>Provides a quality control mechanism, a final yardstick by which the care of a patient can be measured</a:t>
            </a:r>
          </a:p>
          <a:p>
            <a:pPr lvl="3">
              <a:buFont typeface="Arial"/>
              <a:buChar char="•"/>
            </a:pPr>
            <a:endParaRPr lang="en-US" dirty="0"/>
          </a:p>
        </p:txBody>
      </p:sp>
    </p:spTree>
    <p:extLst>
      <p:ext uri="{BB962C8B-B14F-4D97-AF65-F5344CB8AC3E}">
        <p14:creationId xmlns:p14="http://schemas.microsoft.com/office/powerpoint/2010/main" xmlns="" val="3486391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a:bodyPr>
          <a:lstStyle/>
          <a:p>
            <a:endParaRPr lang="en-US" b="0" dirty="0" smtClean="0"/>
          </a:p>
          <a:p>
            <a:endParaRPr lang="en-US" b="0" dirty="0" smtClean="0"/>
          </a:p>
          <a:p>
            <a:r>
              <a:rPr lang="en-US" b="0" dirty="0" smtClean="0"/>
              <a:t>Researcher</a:t>
            </a:r>
            <a:r>
              <a:rPr lang="en-US" b="0" dirty="0"/>
              <a:t>:</a:t>
            </a:r>
          </a:p>
          <a:p>
            <a:r>
              <a:rPr lang="en-US" b="0" dirty="0"/>
              <a:t>A source of new ideas as to cause of disease </a:t>
            </a:r>
          </a:p>
          <a:p>
            <a:r>
              <a:rPr lang="en-US" b="0" dirty="0"/>
              <a:t>May also provide an evaluation of new procedures and new therapeutic agents, and an explanation of adverse reactions, with the hope that they can be prevented in the </a:t>
            </a:r>
            <a:r>
              <a:rPr lang="en-US" b="0" dirty="0" smtClean="0"/>
              <a:t>future</a:t>
            </a:r>
            <a:endParaRPr lang="en-US" b="0" dirty="0"/>
          </a:p>
        </p:txBody>
      </p:sp>
    </p:spTree>
    <p:extLst>
      <p:ext uri="{BB962C8B-B14F-4D97-AF65-F5344CB8AC3E}">
        <p14:creationId xmlns:p14="http://schemas.microsoft.com/office/powerpoint/2010/main" xmlns="" val="2144840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Forensics related to other Ministries</a:t>
            </a:r>
          </a:p>
        </p:txBody>
      </p:sp>
      <p:sp>
        <p:nvSpPr>
          <p:cNvPr id="3" name="Content Placeholder 2"/>
          <p:cNvSpPr>
            <a:spLocks noGrp="1"/>
          </p:cNvSpPr>
          <p:nvPr>
            <p:ph idx="1"/>
          </p:nvPr>
        </p:nvSpPr>
        <p:spPr/>
        <p:txBody>
          <a:bodyPr/>
          <a:lstStyle/>
          <a:p>
            <a:pPr marL="285750" indent="-285750">
              <a:buFont typeface="Arial"/>
              <a:buChar char="•"/>
            </a:pPr>
            <a:endParaRPr lang="en-US" b="0" dirty="0" smtClean="0"/>
          </a:p>
          <a:p>
            <a:pPr marL="285750" indent="-285750">
              <a:buFont typeface="Arial"/>
              <a:buChar char="•"/>
            </a:pPr>
            <a:endParaRPr lang="en-US" b="0" dirty="0"/>
          </a:p>
          <a:p>
            <a:pPr marL="285750" indent="-285750">
              <a:buFont typeface="Arial"/>
              <a:buChar char="•"/>
            </a:pPr>
            <a:r>
              <a:rPr lang="en-US" b="0" dirty="0" smtClean="0"/>
              <a:t>Military.</a:t>
            </a:r>
          </a:p>
          <a:p>
            <a:pPr marL="285750" indent="-285750">
              <a:buFont typeface="Arial"/>
              <a:buChar char="•"/>
            </a:pPr>
            <a:r>
              <a:rPr lang="en-US" b="0" dirty="0" smtClean="0"/>
              <a:t>MOI:</a:t>
            </a:r>
          </a:p>
          <a:p>
            <a:pPr marL="285750" indent="-285750">
              <a:buFont typeface="Arial"/>
              <a:buChar char="•"/>
            </a:pPr>
            <a:r>
              <a:rPr lang="en-US" b="0" dirty="0" smtClean="0"/>
              <a:t>Police:</a:t>
            </a:r>
          </a:p>
          <a:p>
            <a:pPr marL="285750" indent="-285750">
              <a:buFont typeface="Arial"/>
              <a:buChar char="•"/>
            </a:pPr>
            <a:r>
              <a:rPr lang="en-US" b="0" dirty="0" smtClean="0"/>
              <a:t>Commission </a:t>
            </a:r>
            <a:r>
              <a:rPr lang="en-US" b="0" dirty="0"/>
              <a:t>for the Promotion of Virtue and Prevention of </a:t>
            </a:r>
            <a:r>
              <a:rPr lang="en-US" b="0" dirty="0" smtClean="0"/>
              <a:t>Vices</a:t>
            </a:r>
            <a:r>
              <a:rPr lang="en-US" b="0" dirty="0"/>
              <a:t>.</a:t>
            </a:r>
            <a:endParaRPr lang="en-US" b="0" dirty="0" smtClean="0"/>
          </a:p>
          <a:p>
            <a:pPr marL="285750" indent="-285750">
              <a:buFont typeface="Arial"/>
              <a:buChar char="•"/>
            </a:pPr>
            <a:r>
              <a:rPr lang="en-US" b="0" dirty="0" smtClean="0"/>
              <a:t>Fire department</a:t>
            </a:r>
            <a:r>
              <a:rPr lang="en-US" b="0" dirty="0"/>
              <a:t>:</a:t>
            </a:r>
            <a:endParaRPr lang="en-US" b="0" dirty="0" smtClean="0"/>
          </a:p>
          <a:p>
            <a:pPr marL="285750" indent="-285750">
              <a:buFont typeface="Arial"/>
              <a:buChar char="•"/>
            </a:pPr>
            <a:r>
              <a:rPr lang="en-US" b="0" dirty="0" smtClean="0"/>
              <a:t>Border </a:t>
            </a:r>
            <a:r>
              <a:rPr lang="en-US" b="0" dirty="0"/>
              <a:t>and </a:t>
            </a:r>
            <a:r>
              <a:rPr lang="en-US" b="0" dirty="0" smtClean="0"/>
              <a:t>Customs</a:t>
            </a:r>
            <a:r>
              <a:rPr lang="en-US" b="0" dirty="0"/>
              <a:t>:</a:t>
            </a:r>
            <a:endParaRPr lang="en-US" b="0" dirty="0" smtClean="0"/>
          </a:p>
          <a:p>
            <a:pPr marL="285750" indent="-285750">
              <a:buFont typeface="Arial"/>
              <a:buChar char="•"/>
            </a:pPr>
            <a:r>
              <a:rPr lang="en-US" b="0" dirty="0" smtClean="0"/>
              <a:t>Correctional institutions</a:t>
            </a:r>
            <a:r>
              <a:rPr lang="en-US" b="0" dirty="0"/>
              <a:t>:</a:t>
            </a:r>
          </a:p>
        </p:txBody>
      </p:sp>
    </p:spTree>
    <p:extLst>
      <p:ext uri="{BB962C8B-B14F-4D97-AF65-F5344CB8AC3E}">
        <p14:creationId xmlns:p14="http://schemas.microsoft.com/office/powerpoint/2010/main" xmlns="" val="562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 medicine :</a:t>
            </a:r>
            <a:endParaRPr lang="en-US" dirty="0"/>
          </a:p>
        </p:txBody>
      </p:sp>
      <p:sp>
        <p:nvSpPr>
          <p:cNvPr id="3" name="Content Placeholder 2"/>
          <p:cNvSpPr>
            <a:spLocks noGrp="1"/>
          </p:cNvSpPr>
          <p:nvPr>
            <p:ph idx="1"/>
          </p:nvPr>
        </p:nvSpPr>
        <p:spPr/>
        <p:txBody>
          <a:bodyPr>
            <a:normAutofit/>
          </a:bodyPr>
          <a:lstStyle/>
          <a:p>
            <a:pPr>
              <a:buFont typeface="Arial"/>
              <a:buChar char="•"/>
            </a:pPr>
            <a:endParaRPr lang="en-US" b="0" dirty="0" smtClean="0"/>
          </a:p>
          <a:p>
            <a:pPr>
              <a:buFont typeface="Arial"/>
              <a:buChar char="•"/>
            </a:pPr>
            <a:r>
              <a:rPr lang="en-US" b="0" dirty="0" smtClean="0"/>
              <a:t>How do we translate ??</a:t>
            </a:r>
          </a:p>
          <a:p>
            <a:pPr>
              <a:buFont typeface="Arial"/>
              <a:buChar char="•"/>
            </a:pPr>
            <a:endParaRPr lang="en-US" b="0" dirty="0" smtClean="0"/>
          </a:p>
          <a:p>
            <a:pPr>
              <a:buFont typeface="Arial"/>
              <a:buChar char="•"/>
            </a:pPr>
            <a:r>
              <a:rPr lang="en-US" b="0" dirty="0" smtClean="0"/>
              <a:t>Legal medicine,,,,, forensics</a:t>
            </a:r>
          </a:p>
          <a:p>
            <a:pPr lvl="1">
              <a:buFont typeface="Arial"/>
              <a:buChar char="•"/>
            </a:pPr>
            <a:r>
              <a:rPr lang="ar-SA" dirty="0" smtClean="0"/>
              <a:t>الطب القانوني ، الطب الجنائي ، الطب القضائي ، الطب الشرعي ، علم التشريح المرضي ، علم الوفيات ، علم ،،،،،،،</a:t>
            </a:r>
            <a:endParaRPr lang="en-US" dirty="0" smtClean="0"/>
          </a:p>
          <a:p>
            <a:pPr lvl="1">
              <a:buFont typeface="Arial"/>
              <a:buChar char="•"/>
            </a:pPr>
            <a:endParaRPr lang="en-US" dirty="0" smtClean="0"/>
          </a:p>
          <a:p>
            <a:pPr lvl="1">
              <a:buFont typeface="Arial"/>
              <a:buChar char="•"/>
            </a:pPr>
            <a:endParaRPr lang="en-US" dirty="0" smtClean="0"/>
          </a:p>
          <a:p>
            <a:pPr lvl="1">
              <a:buFont typeface="Arial"/>
              <a:buChar char="•"/>
            </a:pPr>
            <a:r>
              <a:rPr lang="en-US" dirty="0" smtClean="0"/>
              <a:t>Autopsy , PME </a:t>
            </a:r>
          </a:p>
        </p:txBody>
      </p:sp>
    </p:spTree>
    <p:extLst>
      <p:ext uri="{BB962C8B-B14F-4D97-AF65-F5344CB8AC3E}">
        <p14:creationId xmlns:p14="http://schemas.microsoft.com/office/powerpoint/2010/main" xmlns="" val="1487618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Forensics related to other Ministries</a:t>
            </a:r>
          </a:p>
        </p:txBody>
      </p:sp>
      <p:sp>
        <p:nvSpPr>
          <p:cNvPr id="3" name="Content Placeholder 2"/>
          <p:cNvSpPr>
            <a:spLocks noGrp="1"/>
          </p:cNvSpPr>
          <p:nvPr>
            <p:ph idx="1"/>
          </p:nvPr>
        </p:nvSpPr>
        <p:spPr/>
        <p:txBody>
          <a:bodyPr/>
          <a:lstStyle/>
          <a:p>
            <a:pPr>
              <a:buFont typeface="Arial"/>
              <a:buChar char="•"/>
            </a:pPr>
            <a:endParaRPr lang="en-US" dirty="0" smtClean="0"/>
          </a:p>
          <a:p>
            <a:pPr marL="0" indent="0"/>
            <a:endParaRPr lang="en-US" dirty="0"/>
          </a:p>
          <a:p>
            <a:pPr>
              <a:buFont typeface="Arial"/>
              <a:buChar char="•"/>
            </a:pPr>
            <a:r>
              <a:rPr lang="en-US" b="0" dirty="0" smtClean="0"/>
              <a:t>Evaluation </a:t>
            </a:r>
            <a:r>
              <a:rPr lang="en-US" b="0" dirty="0"/>
              <a:t>of new weaponry; TASER, biological, etc.</a:t>
            </a:r>
          </a:p>
          <a:p>
            <a:pPr>
              <a:buFont typeface="Arial"/>
              <a:buChar char="•"/>
            </a:pPr>
            <a:r>
              <a:rPr lang="en-US" b="0" dirty="0" smtClean="0"/>
              <a:t>Evaluation </a:t>
            </a:r>
            <a:r>
              <a:rPr lang="en-US" b="0" dirty="0"/>
              <a:t>of safety measures (for officers and transportation</a:t>
            </a:r>
            <a:r>
              <a:rPr lang="en-US" b="0" dirty="0" smtClean="0"/>
              <a:t>).</a:t>
            </a:r>
            <a:endParaRPr lang="en-US" b="0" dirty="0"/>
          </a:p>
          <a:p>
            <a:pPr>
              <a:buFont typeface="Arial"/>
              <a:buChar char="•"/>
            </a:pPr>
            <a:r>
              <a:rPr lang="en-US" b="0" dirty="0" smtClean="0"/>
              <a:t>Evaluation </a:t>
            </a:r>
            <a:r>
              <a:rPr lang="en-US" b="0" dirty="0"/>
              <a:t>of security </a:t>
            </a:r>
            <a:r>
              <a:rPr lang="en-US" b="0" dirty="0" smtClean="0"/>
              <a:t>measures.</a:t>
            </a:r>
            <a:endParaRPr lang="en-US" b="0" dirty="0"/>
          </a:p>
          <a:p>
            <a:pPr>
              <a:buFont typeface="Arial"/>
              <a:buChar char="•"/>
            </a:pPr>
            <a:r>
              <a:rPr lang="en-US" b="0" dirty="0" smtClean="0"/>
              <a:t>Identification </a:t>
            </a:r>
            <a:r>
              <a:rPr lang="en-US" b="0" dirty="0"/>
              <a:t>of previously known and unknown </a:t>
            </a:r>
            <a:r>
              <a:rPr lang="en-US" b="0" dirty="0" smtClean="0"/>
              <a:t>individuals.</a:t>
            </a:r>
            <a:endParaRPr lang="en-US" b="0" dirty="0"/>
          </a:p>
          <a:p>
            <a:pPr>
              <a:buFont typeface="Arial"/>
              <a:buChar char="•"/>
            </a:pPr>
            <a:r>
              <a:rPr lang="en-US" b="0" dirty="0" smtClean="0"/>
              <a:t>Excited delirium.</a:t>
            </a:r>
            <a:endParaRPr lang="en-US" b="0" dirty="0"/>
          </a:p>
          <a:p>
            <a:pPr>
              <a:buFont typeface="Arial"/>
              <a:buChar char="•"/>
            </a:pPr>
            <a:r>
              <a:rPr lang="en-US" b="0" dirty="0" smtClean="0"/>
              <a:t>Deaths </a:t>
            </a:r>
            <a:r>
              <a:rPr lang="en-US" b="0" dirty="0"/>
              <a:t>of officers, prisoners, </a:t>
            </a:r>
            <a:r>
              <a:rPr lang="en-US" b="0" dirty="0" smtClean="0"/>
              <a:t>orphans.</a:t>
            </a:r>
            <a:endParaRPr lang="en-US" b="0" dirty="0"/>
          </a:p>
        </p:txBody>
      </p:sp>
    </p:spTree>
    <p:extLst>
      <p:ext uri="{BB962C8B-B14F-4D97-AF65-F5344CB8AC3E}">
        <p14:creationId xmlns:p14="http://schemas.microsoft.com/office/powerpoint/2010/main" xmlns="" val="2623924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topics:</a:t>
            </a:r>
            <a:br>
              <a:rPr lang="en-US" dirty="0"/>
            </a:br>
            <a:endParaRPr lang="en-US" dirty="0"/>
          </a:p>
        </p:txBody>
      </p:sp>
      <p:sp>
        <p:nvSpPr>
          <p:cNvPr id="3" name="Content Placeholder 2"/>
          <p:cNvSpPr>
            <a:spLocks noGrp="1"/>
          </p:cNvSpPr>
          <p:nvPr>
            <p:ph idx="1"/>
          </p:nvPr>
        </p:nvSpPr>
        <p:spPr/>
        <p:txBody>
          <a:bodyPr>
            <a:normAutofit/>
          </a:bodyPr>
          <a:lstStyle/>
          <a:p>
            <a:r>
              <a:rPr lang="en-US" dirty="0"/>
              <a:t> </a:t>
            </a:r>
            <a:endParaRPr lang="en-US" dirty="0" smtClean="0"/>
          </a:p>
          <a:p>
            <a:pPr lvl="4"/>
            <a:endParaRPr lang="en-US" b="0" dirty="0"/>
          </a:p>
          <a:p>
            <a:pPr lvl="1">
              <a:buFont typeface="Arial"/>
              <a:buChar char="•"/>
            </a:pPr>
            <a:r>
              <a:rPr lang="de-DE" b="0" dirty="0" err="1"/>
              <a:t>Mass</a:t>
            </a:r>
            <a:r>
              <a:rPr lang="de-DE" b="0" dirty="0"/>
              <a:t> </a:t>
            </a:r>
            <a:r>
              <a:rPr lang="de-DE" b="0" dirty="0" err="1" smtClean="0"/>
              <a:t>disaster</a:t>
            </a:r>
            <a:endParaRPr lang="en-US" b="0" dirty="0"/>
          </a:p>
          <a:p>
            <a:pPr lvl="1">
              <a:buFont typeface="Arial"/>
              <a:buChar char="•"/>
            </a:pPr>
            <a:r>
              <a:rPr lang="en-US" b="0" dirty="0" smtClean="0"/>
              <a:t>Medical errors</a:t>
            </a:r>
          </a:p>
          <a:p>
            <a:pPr lvl="1">
              <a:buFont typeface="Arial"/>
              <a:buChar char="•"/>
            </a:pPr>
            <a:r>
              <a:rPr lang="en-US" b="0" dirty="0" smtClean="0"/>
              <a:t>Quality </a:t>
            </a:r>
            <a:r>
              <a:rPr lang="en-US" b="0" dirty="0"/>
              <a:t>assurance</a:t>
            </a:r>
          </a:p>
          <a:p>
            <a:pPr lvl="1">
              <a:buFont typeface="Arial"/>
              <a:buChar char="•"/>
            </a:pPr>
            <a:r>
              <a:rPr lang="en-US" b="0" dirty="0" smtClean="0"/>
              <a:t>CSI </a:t>
            </a:r>
            <a:r>
              <a:rPr lang="en-US" b="0" dirty="0"/>
              <a:t>effect/</a:t>
            </a:r>
            <a:r>
              <a:rPr lang="en-US" b="0" dirty="0" smtClean="0"/>
              <a:t>syndrome</a:t>
            </a:r>
            <a:endParaRPr lang="en-US" b="0" dirty="0">
              <a:hlinkClick r:id="rId2"/>
            </a:endParaRPr>
          </a:p>
          <a:p>
            <a:pPr lvl="1">
              <a:buFont typeface="Arial"/>
              <a:buChar char="•"/>
            </a:pPr>
            <a:r>
              <a:rPr lang="en-US" b="0" dirty="0" smtClean="0"/>
              <a:t>Education</a:t>
            </a:r>
          </a:p>
          <a:p>
            <a:pPr lvl="1">
              <a:buFont typeface="Arial"/>
              <a:buChar char="•"/>
            </a:pPr>
            <a:r>
              <a:rPr lang="en-US" b="0" dirty="0" smtClean="0"/>
              <a:t>Research</a:t>
            </a:r>
            <a:endParaRPr lang="en-US" dirty="0"/>
          </a:p>
        </p:txBody>
      </p:sp>
    </p:spTree>
    <p:extLst>
      <p:ext uri="{BB962C8B-B14F-4D97-AF65-F5344CB8AC3E}">
        <p14:creationId xmlns:p14="http://schemas.microsoft.com/office/powerpoint/2010/main" xmlns="" val="2515563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topics:</a:t>
            </a:r>
            <a:br>
              <a:rPr lang="en-US" dirty="0"/>
            </a:br>
            <a:endParaRPr lang="en-US" dirty="0"/>
          </a:p>
        </p:txBody>
      </p:sp>
      <p:sp>
        <p:nvSpPr>
          <p:cNvPr id="3" name="Content Placeholder 2"/>
          <p:cNvSpPr>
            <a:spLocks noGrp="1"/>
          </p:cNvSpPr>
          <p:nvPr>
            <p:ph idx="1"/>
          </p:nvPr>
        </p:nvSpPr>
        <p:spPr/>
        <p:txBody>
          <a:bodyPr>
            <a:normAutofit/>
          </a:bodyPr>
          <a:lstStyle/>
          <a:p>
            <a:pPr>
              <a:buFont typeface="Arial"/>
              <a:buChar char="•"/>
            </a:pPr>
            <a:endParaRPr lang="en-US" b="0" dirty="0" smtClean="0"/>
          </a:p>
          <a:p>
            <a:pPr>
              <a:buFont typeface="Arial"/>
              <a:buChar char="•"/>
            </a:pPr>
            <a:r>
              <a:rPr lang="en-US" b="0" dirty="0" smtClean="0"/>
              <a:t>Sports</a:t>
            </a:r>
            <a:r>
              <a:rPr lang="en-US" b="0" dirty="0"/>
              <a:t>, head injuries, cardiac disease, tests, cause of </a:t>
            </a:r>
            <a:r>
              <a:rPr lang="en-US" b="0" dirty="0" smtClean="0"/>
              <a:t>death</a:t>
            </a:r>
            <a:r>
              <a:rPr lang="en-US" b="0" dirty="0"/>
              <a:t>.</a:t>
            </a:r>
            <a:endParaRPr lang="en-US" b="0" dirty="0" smtClean="0"/>
          </a:p>
          <a:p>
            <a:pPr>
              <a:buFont typeface="Arial"/>
              <a:buChar char="•"/>
            </a:pPr>
            <a:r>
              <a:rPr lang="en-US" b="0" dirty="0" smtClean="0"/>
              <a:t>Terrorism.</a:t>
            </a:r>
            <a:endParaRPr lang="en-US" b="0" dirty="0"/>
          </a:p>
          <a:p>
            <a:pPr>
              <a:buFont typeface="Arial"/>
              <a:buChar char="•"/>
            </a:pPr>
            <a:r>
              <a:rPr lang="en-US" b="0" dirty="0" smtClean="0"/>
              <a:t>Occupational</a:t>
            </a:r>
            <a:r>
              <a:rPr lang="en-US" b="0" dirty="0"/>
              <a:t> </a:t>
            </a:r>
            <a:r>
              <a:rPr lang="en-US" b="0" dirty="0" smtClean="0"/>
              <a:t>health.</a:t>
            </a:r>
          </a:p>
          <a:p>
            <a:pPr>
              <a:buFont typeface="Arial"/>
              <a:buChar char="•"/>
            </a:pPr>
            <a:r>
              <a:rPr lang="en-US" b="0" dirty="0" smtClean="0"/>
              <a:t>Industry.</a:t>
            </a:r>
          </a:p>
          <a:p>
            <a:pPr>
              <a:buFont typeface="Arial"/>
              <a:buChar char="•"/>
            </a:pPr>
            <a:r>
              <a:rPr lang="pt-BR" b="0" dirty="0" err="1" smtClean="0"/>
              <a:t>Transportation</a:t>
            </a:r>
            <a:r>
              <a:rPr lang="pt-BR" b="0" dirty="0"/>
              <a:t>, </a:t>
            </a:r>
            <a:r>
              <a:rPr lang="pt-BR" b="0" dirty="0" err="1"/>
              <a:t>car</a:t>
            </a:r>
            <a:r>
              <a:rPr lang="pt-BR" b="0" dirty="0"/>
              <a:t>, plane, </a:t>
            </a:r>
            <a:r>
              <a:rPr lang="pt-BR" b="0" dirty="0" err="1" smtClean="0"/>
              <a:t>aquatic</a:t>
            </a:r>
            <a:endParaRPr lang="pt-BR" b="0" dirty="0"/>
          </a:p>
          <a:p>
            <a:pPr>
              <a:buFont typeface="Arial"/>
              <a:buChar char="•"/>
            </a:pPr>
            <a:r>
              <a:rPr lang="en-US" b="0" dirty="0" smtClean="0"/>
              <a:t>Forensic </a:t>
            </a:r>
            <a:r>
              <a:rPr lang="en-US" b="0" dirty="0"/>
              <a:t>awareness program: KG, elementary, junior high, high school, College University, health colleges, police, military, fire department....</a:t>
            </a:r>
            <a:r>
              <a:rPr lang="en-US" b="0" dirty="0" smtClean="0"/>
              <a:t>.</a:t>
            </a:r>
            <a:r>
              <a:rPr lang="en-US" b="0" dirty="0"/>
              <a:t> </a:t>
            </a:r>
          </a:p>
        </p:txBody>
      </p:sp>
    </p:spTree>
    <p:extLst>
      <p:ext uri="{BB962C8B-B14F-4D97-AF65-F5344CB8AC3E}">
        <p14:creationId xmlns:p14="http://schemas.microsoft.com/office/powerpoint/2010/main" xmlns="" val="3285474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topics:</a:t>
            </a:r>
            <a:br>
              <a:rPr lang="en-US" dirty="0"/>
            </a:br>
            <a:endParaRPr lang="en-US" dirty="0"/>
          </a:p>
        </p:txBody>
      </p:sp>
      <p:sp>
        <p:nvSpPr>
          <p:cNvPr id="3" name="Content Placeholder 2"/>
          <p:cNvSpPr>
            <a:spLocks noGrp="1"/>
          </p:cNvSpPr>
          <p:nvPr>
            <p:ph idx="1"/>
          </p:nvPr>
        </p:nvSpPr>
        <p:spPr/>
        <p:txBody>
          <a:bodyPr>
            <a:normAutofit/>
          </a:bodyPr>
          <a:lstStyle/>
          <a:p>
            <a:endParaRPr lang="en-US" dirty="0"/>
          </a:p>
          <a:p>
            <a:pPr>
              <a:buFont typeface="Arial"/>
              <a:buChar char="•"/>
            </a:pPr>
            <a:endParaRPr lang="en-US" dirty="0" smtClean="0"/>
          </a:p>
          <a:p>
            <a:pPr>
              <a:buFont typeface="Arial"/>
              <a:buChar char="•"/>
            </a:pPr>
            <a:r>
              <a:rPr lang="en-US" b="0" dirty="0" smtClean="0"/>
              <a:t>Epidemiology</a:t>
            </a:r>
            <a:r>
              <a:rPr lang="en-US" b="0" dirty="0"/>
              <a:t>: qualitative, quantitative </a:t>
            </a:r>
            <a:r>
              <a:rPr lang="en-US" b="0" dirty="0" smtClean="0"/>
              <a:t>studies</a:t>
            </a:r>
          </a:p>
          <a:p>
            <a:pPr>
              <a:buFont typeface="Arial"/>
              <a:buChar char="•"/>
            </a:pPr>
            <a:r>
              <a:rPr lang="en-US" b="0" dirty="0" smtClean="0"/>
              <a:t>Testing</a:t>
            </a:r>
            <a:r>
              <a:rPr lang="en-US" b="0" dirty="0"/>
              <a:t>: military, drugs, </a:t>
            </a:r>
            <a:r>
              <a:rPr lang="en-US" b="0" dirty="0" smtClean="0"/>
              <a:t>treatments</a:t>
            </a:r>
          </a:p>
          <a:p>
            <a:pPr>
              <a:buFont typeface="Arial"/>
              <a:buChar char="•"/>
            </a:pPr>
            <a:r>
              <a:rPr lang="en-US" b="0" dirty="0" smtClean="0"/>
              <a:t>Safety</a:t>
            </a:r>
            <a:r>
              <a:rPr lang="en-US" b="0" dirty="0"/>
              <a:t>: cars, planes, trains, high rise apartments/buildings, schools, hospitals, psychiatric </a:t>
            </a:r>
            <a:r>
              <a:rPr lang="en-US" b="0" dirty="0" err="1" smtClean="0"/>
              <a:t>intitutes</a:t>
            </a:r>
            <a:endParaRPr lang="en-US" b="0" dirty="0"/>
          </a:p>
          <a:p>
            <a:pPr>
              <a:buFont typeface="Arial"/>
              <a:buChar char="•"/>
            </a:pPr>
            <a:r>
              <a:rPr lang="en-US" b="0" dirty="0" smtClean="0"/>
              <a:t>Genetic </a:t>
            </a:r>
            <a:r>
              <a:rPr lang="en-US" b="0" dirty="0"/>
              <a:t>disease, heart disease, infectious </a:t>
            </a:r>
            <a:r>
              <a:rPr lang="en-US" b="0" dirty="0" smtClean="0"/>
              <a:t>disease</a:t>
            </a:r>
          </a:p>
          <a:p>
            <a:pPr>
              <a:buFont typeface="Arial"/>
              <a:buChar char="•"/>
            </a:pPr>
            <a:r>
              <a:rPr lang="en-US" b="0" dirty="0" smtClean="0"/>
              <a:t>Drug</a:t>
            </a:r>
            <a:r>
              <a:rPr lang="en-US" b="0" dirty="0"/>
              <a:t> trafficking, human trafficking, </a:t>
            </a:r>
            <a:r>
              <a:rPr lang="en-US" b="0" dirty="0" smtClean="0"/>
              <a:t>other.</a:t>
            </a:r>
            <a:endParaRPr lang="en-US" b="0" dirty="0"/>
          </a:p>
          <a:p>
            <a:endParaRPr lang="en-US" dirty="0"/>
          </a:p>
        </p:txBody>
      </p:sp>
    </p:spTree>
    <p:extLst>
      <p:ext uri="{BB962C8B-B14F-4D97-AF65-F5344CB8AC3E}">
        <p14:creationId xmlns:p14="http://schemas.microsoft.com/office/powerpoint/2010/main" xmlns="" val="91392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perform an autopsy?</a:t>
            </a:r>
          </a:p>
        </p:txBody>
      </p:sp>
      <p:sp>
        <p:nvSpPr>
          <p:cNvPr id="3" name="Content Placeholder 2"/>
          <p:cNvSpPr>
            <a:spLocks noGrp="1"/>
          </p:cNvSpPr>
          <p:nvPr>
            <p:ph idx="1"/>
          </p:nvPr>
        </p:nvSpPr>
        <p:spPr/>
        <p:txBody>
          <a:bodyPr/>
          <a:lstStyle/>
          <a:p>
            <a:r>
              <a:rPr lang="en-US" b="0" dirty="0">
                <a:latin typeface="Tahoma" charset="0"/>
              </a:rPr>
              <a:t>Although the primary reason to perform an autopsy is to determine cause of death, there are other benefits to </a:t>
            </a:r>
            <a:r>
              <a:rPr lang="en-US" b="0" dirty="0" smtClean="0">
                <a:latin typeface="Tahoma" charset="0"/>
              </a:rPr>
              <a:t>individual, </a:t>
            </a:r>
            <a:r>
              <a:rPr lang="en-US" b="0" dirty="0">
                <a:latin typeface="Tahoma" charset="0"/>
              </a:rPr>
              <a:t>families, the practice of medicine, and the community at large.</a:t>
            </a:r>
            <a:endParaRPr lang="en-US" b="0" dirty="0" smtClean="0"/>
          </a:p>
          <a:p>
            <a:endParaRPr lang="en-US" b="0" dirty="0" smtClean="0"/>
          </a:p>
          <a:p>
            <a:r>
              <a:rPr lang="en-US" b="0" dirty="0" smtClean="0"/>
              <a:t>to </a:t>
            </a:r>
            <a:r>
              <a:rPr lang="en-US" b="0" dirty="0"/>
              <a:t>answer any questions </a:t>
            </a:r>
            <a:r>
              <a:rPr lang="en-US" b="0" dirty="0" smtClean="0"/>
              <a:t>the law, the </a:t>
            </a:r>
            <a:r>
              <a:rPr lang="en-US" b="0" dirty="0"/>
              <a:t>family or physician may have about the illness, cause </a:t>
            </a:r>
            <a:r>
              <a:rPr lang="en-US" b="0" dirty="0" smtClean="0"/>
              <a:t>of death</a:t>
            </a:r>
            <a:r>
              <a:rPr lang="en-US" b="0" dirty="0"/>
              <a:t>, and/or any co-existing </a:t>
            </a:r>
            <a:r>
              <a:rPr lang="en-US" b="0" dirty="0" smtClean="0"/>
              <a:t>conditions.</a:t>
            </a:r>
          </a:p>
          <a:p>
            <a:endParaRPr lang="en-US" b="0" dirty="0" smtClean="0"/>
          </a:p>
          <a:p>
            <a:r>
              <a:rPr lang="en-US" b="0" dirty="0"/>
              <a:t>The autopsy is important to providing an understanding of the quality of patient care.</a:t>
            </a:r>
            <a:endParaRPr lang="en-US" b="0" dirty="0" smtClean="0"/>
          </a:p>
          <a:p>
            <a:endParaRPr lang="en-US" dirty="0"/>
          </a:p>
        </p:txBody>
      </p:sp>
    </p:spTree>
    <p:extLst>
      <p:ext uri="{BB962C8B-B14F-4D97-AF65-F5344CB8AC3E}">
        <p14:creationId xmlns:p14="http://schemas.microsoft.com/office/powerpoint/2010/main" xmlns="" val="1554959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533400"/>
            <a:ext cx="8839200" cy="609600"/>
          </a:xfrm>
        </p:spPr>
        <p:txBody>
          <a:bodyPr/>
          <a:lstStyle/>
          <a:p>
            <a:pPr algn="ctr" eaLnBrk="1" hangingPunct="1">
              <a:defRPr/>
            </a:pPr>
            <a:r>
              <a:rPr lang="en-US" b="1" u="sng">
                <a:latin typeface="Tahoma" charset="0"/>
                <a:cs typeface="+mj-cs"/>
              </a:rPr>
              <a:t>Forensic Benefits</a:t>
            </a:r>
          </a:p>
        </p:txBody>
      </p:sp>
      <p:sp>
        <p:nvSpPr>
          <p:cNvPr id="27651" name="Rectangle 3"/>
          <p:cNvSpPr>
            <a:spLocks noGrp="1" noChangeArrowheads="1"/>
          </p:cNvSpPr>
          <p:nvPr>
            <p:ph type="body" idx="1"/>
          </p:nvPr>
        </p:nvSpPr>
        <p:spPr>
          <a:xfrm>
            <a:off x="457200" y="4495800"/>
            <a:ext cx="8077200" cy="1905000"/>
          </a:xfrm>
        </p:spPr>
        <p:txBody>
          <a:bodyPr/>
          <a:lstStyle/>
          <a:p>
            <a:pPr algn="just" eaLnBrk="1" hangingPunct="1">
              <a:buClr>
                <a:schemeClr val="tx1"/>
              </a:buClr>
              <a:buFont typeface="Wingdings" charset="0"/>
              <a:buChar char="v"/>
              <a:defRPr/>
            </a:pPr>
            <a:r>
              <a:rPr lang="en-US" sz="2400">
                <a:latin typeface="Tahoma" charset="0"/>
                <a:cs typeface="+mn-cs"/>
              </a:rPr>
              <a:t>In addition, there are forensic benefits of investigation of homicide, suspected homicide, other unexplained or suspicious deaths, and deaths apparently due to accident or injury.</a:t>
            </a:r>
          </a:p>
        </p:txBody>
      </p:sp>
      <p:pic>
        <p:nvPicPr>
          <p:cNvPr id="24579" name="Picture 4" descr="MCj028763000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4600" y="1371600"/>
            <a:ext cx="3962400" cy="271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95484011"/>
      </p:ext>
    </p:extLst>
  </p:cSld>
  <p:clrMapOvr>
    <a:masterClrMapping/>
  </p:clrMapOvr>
  <p:transition spd="slow">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MANNER OF DEATH</a:t>
            </a:r>
            <a:endParaRPr lang="en-US" dirty="0"/>
          </a:p>
        </p:txBody>
      </p:sp>
      <p:sp>
        <p:nvSpPr>
          <p:cNvPr id="3" name="Content Placeholder 2"/>
          <p:cNvSpPr>
            <a:spLocks noGrp="1"/>
          </p:cNvSpPr>
          <p:nvPr>
            <p:ph idx="1"/>
          </p:nvPr>
        </p:nvSpPr>
        <p:spPr/>
        <p:txBody>
          <a:bodyPr/>
          <a:lstStyle/>
          <a:p>
            <a:endParaRPr lang="en-US" dirty="0" smtClean="0"/>
          </a:p>
          <a:p>
            <a:pPr marL="285750" indent="-285750">
              <a:buFont typeface="Arial"/>
              <a:buChar char="•"/>
            </a:pPr>
            <a:r>
              <a:rPr lang="en-US" dirty="0" smtClean="0"/>
              <a:t>Homicide.</a:t>
            </a:r>
          </a:p>
          <a:p>
            <a:pPr marL="285750" indent="-285750">
              <a:buFont typeface="Arial"/>
              <a:buChar char="•"/>
            </a:pPr>
            <a:r>
              <a:rPr lang="en-US" dirty="0" smtClean="0"/>
              <a:t>Accidental.</a:t>
            </a:r>
          </a:p>
          <a:p>
            <a:pPr marL="285750" indent="-285750">
              <a:buFont typeface="Arial"/>
              <a:buChar char="•"/>
            </a:pPr>
            <a:r>
              <a:rPr lang="en-US" dirty="0" smtClean="0"/>
              <a:t>Natural.</a:t>
            </a:r>
          </a:p>
          <a:p>
            <a:pPr marL="285750" indent="-285750">
              <a:buFont typeface="Arial"/>
              <a:buChar char="•"/>
            </a:pPr>
            <a:r>
              <a:rPr lang="en-US" dirty="0" smtClean="0"/>
              <a:t>Suicide</a:t>
            </a:r>
          </a:p>
          <a:p>
            <a:pPr marL="285750" indent="-285750">
              <a:buFont typeface="Arial"/>
              <a:buChar char="•"/>
            </a:pPr>
            <a:r>
              <a:rPr lang="en-US" dirty="0" smtClean="0"/>
              <a:t>Undetermined.</a:t>
            </a:r>
          </a:p>
          <a:p>
            <a:pPr marL="285750" indent="-285750">
              <a:buFont typeface="Arial"/>
              <a:buChar char="•"/>
            </a:pPr>
            <a:r>
              <a:rPr lang="en-US" dirty="0" smtClean="0"/>
              <a:t>Unclassified.</a:t>
            </a:r>
            <a:endParaRPr lang="en-US" dirty="0"/>
          </a:p>
        </p:txBody>
      </p:sp>
    </p:spTree>
    <p:extLst>
      <p:ext uri="{BB962C8B-B14F-4D97-AF65-F5344CB8AC3E}">
        <p14:creationId xmlns:p14="http://schemas.microsoft.com/office/powerpoint/2010/main" xmlns="" val="1020087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families benefit from the autopsy</a:t>
            </a:r>
          </a:p>
        </p:txBody>
      </p:sp>
      <p:sp>
        <p:nvSpPr>
          <p:cNvPr id="3" name="Content Placeholder 2"/>
          <p:cNvSpPr>
            <a:spLocks noGrp="1"/>
          </p:cNvSpPr>
          <p:nvPr>
            <p:ph idx="1"/>
          </p:nvPr>
        </p:nvSpPr>
        <p:spPr/>
        <p:txBody>
          <a:bodyPr>
            <a:normAutofit fontScale="85000" lnSpcReduction="20000"/>
          </a:bodyPr>
          <a:lstStyle/>
          <a:p>
            <a:r>
              <a:rPr lang="en-US" dirty="0"/>
              <a:t>Discovering inherited or familial </a:t>
            </a:r>
            <a:r>
              <a:rPr lang="en-US" dirty="0" smtClean="0"/>
              <a:t>diseases</a:t>
            </a:r>
          </a:p>
          <a:p>
            <a:pPr lvl="2"/>
            <a:r>
              <a:rPr lang="en-US" dirty="0"/>
              <a:t>may help families through early diagnosis and </a:t>
            </a:r>
            <a:r>
              <a:rPr lang="en-US" dirty="0" smtClean="0"/>
              <a:t>treatment &amp;</a:t>
            </a:r>
            <a:r>
              <a:rPr lang="fi-FI" dirty="0" smtClean="0"/>
              <a:t> </a:t>
            </a:r>
            <a:r>
              <a:rPr lang="fi-FI" dirty="0" err="1"/>
              <a:t>family</a:t>
            </a:r>
            <a:r>
              <a:rPr lang="fi-FI" dirty="0"/>
              <a:t> </a:t>
            </a:r>
            <a:r>
              <a:rPr lang="fi-FI" dirty="0" err="1" smtClean="0"/>
              <a:t>planning</a:t>
            </a:r>
            <a:endParaRPr lang="fi-FI" dirty="0"/>
          </a:p>
          <a:p>
            <a:pPr marL="0" lvl="1" indent="0">
              <a:buNone/>
            </a:pPr>
            <a:r>
              <a:rPr lang="en-US" b="1" dirty="0" smtClean="0"/>
              <a:t>Discovering </a:t>
            </a:r>
            <a:r>
              <a:rPr lang="en-US" b="1" dirty="0"/>
              <a:t>an infectious </a:t>
            </a:r>
            <a:r>
              <a:rPr lang="en-US" b="1" dirty="0" smtClean="0"/>
              <a:t>disease</a:t>
            </a:r>
          </a:p>
          <a:p>
            <a:pPr marL="514350" lvl="2" indent="-285750"/>
            <a:r>
              <a:rPr lang="en-US" dirty="0"/>
              <a:t>may lead to early diagnosis and </a:t>
            </a:r>
            <a:r>
              <a:rPr lang="en-US" dirty="0" smtClean="0"/>
              <a:t>treatment &amp; to </a:t>
            </a:r>
            <a:r>
              <a:rPr lang="en-US" dirty="0"/>
              <a:t>help other family members and close </a:t>
            </a:r>
            <a:r>
              <a:rPr lang="en-US" dirty="0" smtClean="0"/>
              <a:t>contacts ( TB ).</a:t>
            </a:r>
            <a:endParaRPr lang="en-US" dirty="0"/>
          </a:p>
          <a:p>
            <a:pPr marL="0" lvl="1" indent="0">
              <a:buNone/>
            </a:pPr>
            <a:r>
              <a:rPr lang="en-US" b="1" dirty="0"/>
              <a:t>Uncovering evidence of a work-related </a:t>
            </a:r>
            <a:r>
              <a:rPr lang="en-US" b="1" dirty="0" smtClean="0"/>
              <a:t>disease</a:t>
            </a:r>
          </a:p>
          <a:p>
            <a:pPr marL="514350" lvl="2" indent="-285750"/>
            <a:r>
              <a:rPr lang="en-US" dirty="0"/>
              <a:t>might lead to compensation for the </a:t>
            </a:r>
            <a:r>
              <a:rPr lang="en-US" dirty="0" smtClean="0"/>
              <a:t>family.</a:t>
            </a:r>
          </a:p>
          <a:p>
            <a:pPr marL="0" lvl="1" indent="0">
              <a:buNone/>
            </a:pPr>
            <a:r>
              <a:rPr lang="en-US" b="1" dirty="0"/>
              <a:t>Providing crucial information for the settling of insurance claims or death </a:t>
            </a:r>
            <a:r>
              <a:rPr lang="en-US" b="1" dirty="0" smtClean="0"/>
              <a:t>benefits</a:t>
            </a:r>
          </a:p>
          <a:p>
            <a:pPr marL="514350" lvl="2" indent="-285750"/>
            <a:r>
              <a:rPr lang="en-US" dirty="0"/>
              <a:t>may result in benefits for the </a:t>
            </a:r>
            <a:r>
              <a:rPr lang="en-US" dirty="0" smtClean="0"/>
              <a:t>family</a:t>
            </a:r>
          </a:p>
          <a:p>
            <a:pPr marL="0" lvl="1" indent="0">
              <a:buNone/>
            </a:pPr>
            <a:r>
              <a:rPr lang="en-US" b="1" dirty="0"/>
              <a:t>Confirming a specific cause of </a:t>
            </a:r>
            <a:r>
              <a:rPr lang="en-US" b="1" dirty="0" smtClean="0"/>
              <a:t>death</a:t>
            </a:r>
          </a:p>
          <a:p>
            <a:pPr marL="514350" lvl="2" indent="-285750"/>
            <a:r>
              <a:rPr lang="en-US" dirty="0"/>
              <a:t>may simply ease the stress of the unknown</a:t>
            </a:r>
            <a:r>
              <a:rPr lang="en-US" dirty="0" smtClean="0"/>
              <a:t>.</a:t>
            </a:r>
          </a:p>
          <a:p>
            <a:pPr marL="0" lvl="1" indent="0">
              <a:buNone/>
            </a:pPr>
            <a:r>
              <a:rPr lang="en-US" b="1" dirty="0"/>
              <a:t>Finding that diagnosis and treatment was appropriate</a:t>
            </a:r>
            <a:r>
              <a:rPr lang="en-US" dirty="0"/>
              <a:t> </a:t>
            </a:r>
            <a:endParaRPr lang="en-US" dirty="0" smtClean="0"/>
          </a:p>
          <a:p>
            <a:pPr marL="514350" lvl="2" indent="-285750"/>
            <a:r>
              <a:rPr lang="en-US" dirty="0"/>
              <a:t>may be comforting to the </a:t>
            </a:r>
            <a:r>
              <a:rPr lang="en-US" dirty="0" smtClean="0"/>
              <a:t>family.</a:t>
            </a:r>
          </a:p>
          <a:p>
            <a:pPr marL="0" lvl="1" indent="0">
              <a:buNone/>
            </a:pPr>
            <a:r>
              <a:rPr lang="en-US" b="1" dirty="0"/>
              <a:t>Knowledge that information gained by the </a:t>
            </a:r>
            <a:r>
              <a:rPr lang="en-US" b="1" dirty="0" smtClean="0"/>
              <a:t>autopsy</a:t>
            </a:r>
          </a:p>
          <a:p>
            <a:pPr marL="514350" lvl="2" indent="-285750"/>
            <a:r>
              <a:rPr lang="en-US" dirty="0"/>
              <a:t>may help someone else to live longer may ease the profound sense of loss experienced by </a:t>
            </a:r>
            <a:r>
              <a:rPr lang="en-US" dirty="0" smtClean="0"/>
              <a:t>families.</a:t>
            </a:r>
          </a:p>
          <a:p>
            <a:pPr marL="0" lvl="1" indent="0">
              <a:buNone/>
            </a:pPr>
            <a:r>
              <a:rPr lang="en-US" dirty="0"/>
              <a:t>understand what has happened to their loved one is by performing an autopsy</a:t>
            </a:r>
          </a:p>
          <a:p>
            <a:pPr marL="0" lvl="1" indent="0">
              <a:buNone/>
            </a:pPr>
            <a:endParaRPr lang="en-US" dirty="0" smtClean="0"/>
          </a:p>
          <a:p>
            <a:pPr marL="0" lvl="1" indent="0">
              <a:buNone/>
            </a:pPr>
            <a:endParaRPr lang="en-US" dirty="0" smtClean="0"/>
          </a:p>
        </p:txBody>
      </p:sp>
    </p:spTree>
    <p:extLst>
      <p:ext uri="{BB962C8B-B14F-4D97-AF65-F5344CB8AC3E}">
        <p14:creationId xmlns:p14="http://schemas.microsoft.com/office/powerpoint/2010/main" xmlns="" val="1077226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communities benefit from autopsies</a:t>
            </a:r>
          </a:p>
        </p:txBody>
      </p:sp>
      <p:sp>
        <p:nvSpPr>
          <p:cNvPr id="3" name="Content Placeholder 2"/>
          <p:cNvSpPr>
            <a:spLocks noGrp="1"/>
          </p:cNvSpPr>
          <p:nvPr>
            <p:ph idx="1"/>
          </p:nvPr>
        </p:nvSpPr>
        <p:spPr>
          <a:xfrm>
            <a:off x="744220" y="1100628"/>
            <a:ext cx="7520940" cy="3579849"/>
          </a:xfrm>
        </p:spPr>
        <p:txBody>
          <a:bodyPr>
            <a:normAutofit fontScale="92500" lnSpcReduction="10000"/>
          </a:bodyPr>
          <a:lstStyle/>
          <a:p>
            <a:pPr>
              <a:buFont typeface="Arial"/>
              <a:buChar char="•"/>
            </a:pPr>
            <a:r>
              <a:rPr lang="en-US" sz="1800" b="0" dirty="0"/>
              <a:t>Increasing knowledge about causes and course of an illness and effects of different types of treatment</a:t>
            </a:r>
            <a:r>
              <a:rPr lang="en-US" sz="1800" b="0" dirty="0" smtClean="0"/>
              <a:t>.</a:t>
            </a:r>
          </a:p>
          <a:p>
            <a:pPr>
              <a:buFont typeface="Arial"/>
              <a:buChar char="•"/>
            </a:pPr>
            <a:r>
              <a:rPr lang="en-US" sz="1800" b="0" dirty="0" smtClean="0"/>
              <a:t>Explaining </a:t>
            </a:r>
            <a:r>
              <a:rPr lang="en-US" sz="1800" b="0" dirty="0"/>
              <a:t>the causes of injuries and </a:t>
            </a:r>
            <a:r>
              <a:rPr lang="en-US" sz="1800" b="0" dirty="0" smtClean="0"/>
              <a:t>accidents involving </a:t>
            </a:r>
            <a:r>
              <a:rPr lang="en-US" sz="1800" b="0" dirty="0"/>
              <a:t>automobiles, falls, or other situations</a:t>
            </a:r>
            <a:r>
              <a:rPr lang="en-US" sz="1800" b="0" dirty="0" smtClean="0"/>
              <a:t>.</a:t>
            </a:r>
          </a:p>
          <a:p>
            <a:pPr>
              <a:buFont typeface="Arial"/>
              <a:buChar char="•"/>
            </a:pPr>
            <a:r>
              <a:rPr lang="en-US" sz="1800" b="0" dirty="0"/>
              <a:t>Providing information about preventable causes of disease and accident and other public health hazards</a:t>
            </a:r>
            <a:endParaRPr lang="en-US" sz="1800" b="0" dirty="0" smtClean="0"/>
          </a:p>
          <a:p>
            <a:pPr>
              <a:buFont typeface="Arial"/>
              <a:buChar char="•"/>
            </a:pPr>
            <a:r>
              <a:rPr lang="en-US" sz="1800" b="0" dirty="0"/>
              <a:t>Helping to establish the cause and manner of death, which at </a:t>
            </a:r>
            <a:r>
              <a:rPr lang="en-US" sz="1800" b="0" dirty="0" smtClean="0"/>
              <a:t>times </a:t>
            </a:r>
            <a:r>
              <a:rPr lang="en-US" sz="1800" b="0" dirty="0"/>
              <a:t>may be required by law</a:t>
            </a:r>
            <a:r>
              <a:rPr lang="en-US" sz="1800" b="0" dirty="0" smtClean="0"/>
              <a:t>.</a:t>
            </a:r>
          </a:p>
          <a:p>
            <a:pPr>
              <a:buFont typeface="Arial"/>
              <a:buChar char="•"/>
            </a:pPr>
            <a:r>
              <a:rPr lang="en-US" sz="1800" b="0" dirty="0"/>
              <a:t>The autopsy is important to providing an understanding of the quality of patient </a:t>
            </a:r>
            <a:r>
              <a:rPr lang="en-US" sz="1800" b="0" dirty="0" smtClean="0"/>
              <a:t>care</a:t>
            </a:r>
          </a:p>
          <a:p>
            <a:pPr>
              <a:buFont typeface="Arial"/>
              <a:buChar char="•"/>
            </a:pPr>
            <a:r>
              <a:rPr lang="en-US" sz="1800" b="0" dirty="0" smtClean="0"/>
              <a:t>to monitor health system.</a:t>
            </a:r>
          </a:p>
          <a:p>
            <a:pPr>
              <a:buFont typeface="Arial"/>
              <a:buChar char="•"/>
            </a:pPr>
            <a:r>
              <a:rPr lang="en-US" sz="1800" b="0" dirty="0" smtClean="0"/>
              <a:t>Medical </a:t>
            </a:r>
            <a:r>
              <a:rPr lang="en-US" sz="1800" b="0" dirty="0"/>
              <a:t>education, training and research leading to improved health care</a:t>
            </a:r>
            <a:endParaRPr lang="en-US" sz="1800" b="0" dirty="0" smtClean="0"/>
          </a:p>
          <a:p>
            <a:endParaRPr lang="en-US" dirty="0"/>
          </a:p>
        </p:txBody>
      </p:sp>
    </p:spTree>
    <p:extLst>
      <p:ext uri="{BB962C8B-B14F-4D97-AF65-F5344CB8AC3E}">
        <p14:creationId xmlns:p14="http://schemas.microsoft.com/office/powerpoint/2010/main" xmlns="" val="6435789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 religious conflicts?</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YES VS NO</a:t>
            </a:r>
            <a:endParaRPr lang="en-US" dirty="0"/>
          </a:p>
        </p:txBody>
      </p:sp>
    </p:spTree>
    <p:extLst>
      <p:ext uri="{BB962C8B-B14F-4D97-AF65-F5344CB8AC3E}">
        <p14:creationId xmlns:p14="http://schemas.microsoft.com/office/powerpoint/2010/main" xmlns="" val="138828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SCOPE</a:t>
            </a:r>
            <a:endParaRPr lang="en-US" dirty="0"/>
          </a:p>
        </p:txBody>
      </p:sp>
      <p:sp>
        <p:nvSpPr>
          <p:cNvPr id="3" name="Content Placeholder 2"/>
          <p:cNvSpPr>
            <a:spLocks noGrp="1"/>
          </p:cNvSpPr>
          <p:nvPr>
            <p:ph idx="1"/>
          </p:nvPr>
        </p:nvSpPr>
        <p:spPr/>
        <p:txBody>
          <a:bodyPr/>
          <a:lstStyle/>
          <a:p>
            <a:pPr lvl="1">
              <a:buFont typeface="Arial"/>
              <a:buChar char="•"/>
            </a:pPr>
            <a:endParaRPr lang="en-US" dirty="0" smtClean="0"/>
          </a:p>
          <a:p>
            <a:pPr lvl="1">
              <a:buFont typeface="Arial"/>
              <a:buChar char="•"/>
            </a:pPr>
            <a:endParaRPr lang="en-US" dirty="0"/>
          </a:p>
          <a:p>
            <a:pPr lvl="1">
              <a:buFont typeface="Arial"/>
              <a:buChar char="•"/>
            </a:pPr>
            <a:r>
              <a:rPr lang="en-US" dirty="0" smtClean="0"/>
              <a:t>PME TO DETERMINE COD</a:t>
            </a:r>
            <a:endParaRPr lang="en-US" dirty="0"/>
          </a:p>
          <a:p>
            <a:pPr lvl="1">
              <a:buFont typeface="Arial"/>
              <a:buChar char="•"/>
            </a:pPr>
            <a:r>
              <a:rPr lang="en-US" dirty="0"/>
              <a:t>LEGAL SYSTEM</a:t>
            </a:r>
          </a:p>
          <a:p>
            <a:pPr lvl="1">
              <a:buFont typeface="Arial"/>
              <a:buChar char="•"/>
            </a:pPr>
            <a:r>
              <a:rPr lang="en-US" dirty="0"/>
              <a:t>DISEASE &amp; INJURY</a:t>
            </a:r>
          </a:p>
          <a:p>
            <a:pPr lvl="1">
              <a:buFont typeface="Arial"/>
              <a:buChar char="•"/>
            </a:pPr>
            <a:r>
              <a:rPr lang="en-US" dirty="0"/>
              <a:t>IDENTIFECATION.</a:t>
            </a:r>
          </a:p>
          <a:p>
            <a:pPr lvl="1">
              <a:buFont typeface="Arial"/>
              <a:buChar char="•"/>
            </a:pPr>
            <a:r>
              <a:rPr lang="en-US" dirty="0"/>
              <a:t>WOUNDS</a:t>
            </a:r>
          </a:p>
          <a:p>
            <a:r>
              <a:rPr lang="en-US" dirty="0"/>
              <a:t> </a:t>
            </a:r>
          </a:p>
          <a:p>
            <a:endParaRPr lang="en-US" dirty="0"/>
          </a:p>
        </p:txBody>
      </p:sp>
    </p:spTree>
    <p:extLst>
      <p:ext uri="{BB962C8B-B14F-4D97-AF65-F5344CB8AC3E}">
        <p14:creationId xmlns:p14="http://schemas.microsoft.com/office/powerpoint/2010/main" xmlns="" val="3133125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final </a:t>
            </a:r>
            <a:r>
              <a:rPr lang="en-US" dirty="0" smtClean="0"/>
              <a:t>report:</a:t>
            </a:r>
            <a:endParaRPr lang="en-US" dirty="0"/>
          </a:p>
        </p:txBody>
      </p:sp>
      <p:sp>
        <p:nvSpPr>
          <p:cNvPr id="3" name="Content Placeholder 2"/>
          <p:cNvSpPr>
            <a:spLocks noGrp="1"/>
          </p:cNvSpPr>
          <p:nvPr>
            <p:ph idx="1"/>
          </p:nvPr>
        </p:nvSpPr>
        <p:spPr/>
        <p:txBody>
          <a:bodyPr/>
          <a:lstStyle/>
          <a:p>
            <a:r>
              <a:rPr lang="en-US" dirty="0" smtClean="0"/>
              <a:t>It takes </a:t>
            </a:r>
            <a:r>
              <a:rPr lang="en-US" dirty="0"/>
              <a:t>several </a:t>
            </a:r>
            <a:r>
              <a:rPr lang="en-US" dirty="0" smtClean="0"/>
              <a:t>weeks.</a:t>
            </a:r>
          </a:p>
          <a:p>
            <a:r>
              <a:rPr lang="en-US" dirty="0" smtClean="0"/>
              <a:t>a </a:t>
            </a:r>
            <a:r>
              <a:rPr lang="en-US" dirty="0"/>
              <a:t>permanent part of the patient’s medical </a:t>
            </a:r>
            <a:r>
              <a:rPr lang="en-US" dirty="0" smtClean="0"/>
              <a:t>record. </a:t>
            </a:r>
          </a:p>
          <a:p>
            <a:r>
              <a:rPr lang="en-US" dirty="0"/>
              <a:t>The findings may be discussed with the family physician or with the </a:t>
            </a:r>
            <a:r>
              <a:rPr lang="en-US" dirty="0" smtClean="0"/>
              <a:t>pathologist.</a:t>
            </a:r>
            <a:endParaRPr lang="en-US" dirty="0"/>
          </a:p>
        </p:txBody>
      </p:sp>
    </p:spTree>
    <p:extLst>
      <p:ext uri="{BB962C8B-B14F-4D97-AF65-F5344CB8AC3E}">
        <p14:creationId xmlns:p14="http://schemas.microsoft.com/office/powerpoint/2010/main" xmlns="" val="28838653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lstStyle/>
          <a:p>
            <a:r>
              <a:rPr lang="en-US" dirty="0" err="1" smtClean="0"/>
              <a:t>Theeb</a:t>
            </a:r>
            <a:r>
              <a:rPr lang="en-US" dirty="0" smtClean="0"/>
              <a:t> </a:t>
            </a:r>
            <a:r>
              <a:rPr lang="en-US" dirty="0" err="1" smtClean="0"/>
              <a:t>Alkahtani</a:t>
            </a:r>
            <a:endParaRPr lang="en-US" dirty="0" smtClean="0"/>
          </a:p>
          <a:p>
            <a:r>
              <a:rPr lang="en-US" b="0" dirty="0" smtClean="0"/>
              <a:t>dr_theeb@hotmail.com</a:t>
            </a:r>
          </a:p>
          <a:p>
            <a:r>
              <a:rPr lang="en-US" b="0" dirty="0" smtClean="0"/>
              <a:t>Text: 966557228228</a:t>
            </a:r>
          </a:p>
          <a:p>
            <a:r>
              <a:rPr lang="en-US" b="0" dirty="0" smtClean="0"/>
              <a:t>         966500520242</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words:</a:t>
            </a:r>
            <a:r>
              <a:rPr lang="ar-SA" dirty="0" smtClean="0"/>
              <a:t> </a:t>
            </a:r>
            <a:r>
              <a:rPr lang="en-US" sz="2000" dirty="0"/>
              <a:t>(suggestions to be used in searches)</a:t>
            </a:r>
            <a:r>
              <a:rPr lang="en-US" dirty="0"/>
              <a:t>:</a:t>
            </a:r>
            <a:br>
              <a:rPr lang="en-US" dirty="0"/>
            </a:br>
            <a:endParaRPr lang="en-US" dirty="0"/>
          </a:p>
        </p:txBody>
      </p:sp>
      <p:sp>
        <p:nvSpPr>
          <p:cNvPr id="3" name="Content Placeholder 2"/>
          <p:cNvSpPr>
            <a:spLocks noGrp="1"/>
          </p:cNvSpPr>
          <p:nvPr>
            <p:ph idx="1"/>
          </p:nvPr>
        </p:nvSpPr>
        <p:spPr/>
        <p:txBody>
          <a:bodyPr>
            <a:normAutofit fontScale="92500"/>
          </a:bodyPr>
          <a:lstStyle/>
          <a:p>
            <a:r>
              <a:rPr lang="en-US" b="0" dirty="0" smtClean="0"/>
              <a:t>Forensic</a:t>
            </a:r>
            <a:r>
              <a:rPr lang="en-US" b="0" dirty="0"/>
              <a:t>, forensics, forensic pathology, forensic medicine, forensic odontology, forensic dentistry, forensic anthropology, forensic psychiatry, forensic psychology, Forensic archaeology, Forensic entomology, Forensic botany, Forensic criminalistics, Ballistics, Ballistic fingerprinting, Body identification, DNA profiling, Fingerprint analysis, Forensic accounting, Forensic arts, Forensic footwear evidence, Forensic toxicology, Questioned document examination, Vein matching, Digital forensics, telemedicine, </a:t>
            </a:r>
            <a:r>
              <a:rPr lang="en-US" b="0" dirty="0" err="1"/>
              <a:t>telepathology</a:t>
            </a:r>
            <a:r>
              <a:rPr lang="en-US" b="0" dirty="0"/>
              <a:t>, forensic informatics, Computer forensics, Database forensics, Mobile device forensics, Network forensics, death, cause of death, sudden death, unexpected death, manner , manner of death, homicide, suicide, accident, accidental death, fatal, fatality, mortal, mortality, identification, identifying,  sports medicine (and injuries, trauma, death, fatal, fatalities, mortality), Fire investigation, fire, accelerants, Forensic engineering, Forensic linguistics, Forensic materials engineering, Forensic polymer engineering, Vehicular accident reconstruction, Crime scene, CSI effect, Perry Mason syndrome, Pollen calendar, Skid mark, Trace evidence, DNA in forensic entomology, etc.</a:t>
            </a:r>
            <a:endParaRPr lang="en-US" dirty="0"/>
          </a:p>
        </p:txBody>
      </p:sp>
    </p:spTree>
    <p:extLst>
      <p:ext uri="{BB962C8B-B14F-4D97-AF65-F5344CB8AC3E}">
        <p14:creationId xmlns:p14="http://schemas.microsoft.com/office/powerpoint/2010/main" xmlns="" val="1987025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web sites</a:t>
            </a:r>
            <a:endParaRPr lang="en-US" dirty="0"/>
          </a:p>
        </p:txBody>
      </p:sp>
      <p:sp>
        <p:nvSpPr>
          <p:cNvPr id="3" name="Content Placeholder 2"/>
          <p:cNvSpPr>
            <a:spLocks noGrp="1"/>
          </p:cNvSpPr>
          <p:nvPr>
            <p:ph idx="1"/>
          </p:nvPr>
        </p:nvSpPr>
        <p:spPr/>
        <p:txBody>
          <a:bodyPr/>
          <a:lstStyle/>
          <a:p>
            <a:r>
              <a:rPr lang="en-US" b="0" dirty="0" smtClean="0"/>
              <a:t>The web sites: (</a:t>
            </a:r>
            <a:r>
              <a:rPr lang="en-US" b="0" dirty="0"/>
              <a:t>suggestions to be used in searches):</a:t>
            </a:r>
          </a:p>
          <a:p>
            <a:endParaRPr lang="pl-PL" b="0" dirty="0" smtClean="0">
              <a:hlinkClick r:id="rId2"/>
            </a:endParaRPr>
          </a:p>
          <a:p>
            <a:pPr>
              <a:buFont typeface="+mj-lt"/>
              <a:buAutoNum type="arabicPeriod"/>
            </a:pPr>
            <a:r>
              <a:rPr lang="pl-PL" b="0" dirty="0" smtClean="0">
                <a:hlinkClick r:id="rId2"/>
              </a:rPr>
              <a:t>http</a:t>
            </a:r>
            <a:r>
              <a:rPr lang="pl-PL" b="0" dirty="0">
                <a:hlinkClick r:id="rId2"/>
              </a:rPr>
              <a:t>://www.medscape.com</a:t>
            </a:r>
          </a:p>
          <a:p>
            <a:pPr>
              <a:buFont typeface="+mj-lt"/>
              <a:buAutoNum type="arabicPeriod"/>
            </a:pPr>
            <a:r>
              <a:rPr lang="nl-NL" b="0" dirty="0">
                <a:hlinkClick r:id="rId3"/>
              </a:rPr>
              <a:t>http://scholar.google.com/</a:t>
            </a:r>
          </a:p>
          <a:p>
            <a:pPr>
              <a:buFont typeface="+mj-lt"/>
              <a:buAutoNum type="arabicPeriod"/>
            </a:pPr>
            <a:r>
              <a:rPr lang="hr-HR" b="0" dirty="0">
                <a:hlinkClick r:id="rId4"/>
              </a:rPr>
              <a:t>http://www.ncbi.nlm.nih.gov/pubmed</a:t>
            </a:r>
            <a:r>
              <a:rPr lang="hr-HR" b="0" dirty="0" smtClean="0">
                <a:hlinkClick r:id="rId4"/>
              </a:rPr>
              <a:t>/</a:t>
            </a:r>
            <a:endParaRPr lang="hr-HR" b="0" dirty="0" smtClean="0"/>
          </a:p>
          <a:p>
            <a:pPr>
              <a:buFont typeface="+mj-lt"/>
              <a:buAutoNum type="arabicPeriod"/>
            </a:pPr>
            <a:r>
              <a:rPr lang="hr-HR" b="0" dirty="0" smtClean="0"/>
              <a:t>,,,,,,,,,,,,,,</a:t>
            </a:r>
          </a:p>
          <a:p>
            <a:pPr>
              <a:buFont typeface="+mj-lt"/>
              <a:buAutoNum type="arabicPeriod"/>
            </a:pPr>
            <a:r>
              <a:rPr lang="hr-HR" b="0" dirty="0" smtClean="0"/>
              <a:t>,,,,,,,,,,,</a:t>
            </a:r>
          </a:p>
          <a:p>
            <a:pPr>
              <a:buFont typeface="+mj-lt"/>
              <a:buAutoNum type="arabicPeriod"/>
            </a:pPr>
            <a:r>
              <a:rPr lang="hr-HR" b="0" dirty="0" smtClean="0"/>
              <a:t>,,,,,,</a:t>
            </a:r>
          </a:p>
          <a:p>
            <a:pPr>
              <a:buFont typeface="+mj-lt"/>
              <a:buAutoNum type="arabicPeriod"/>
            </a:pPr>
            <a:r>
              <a:rPr lang="hr-HR" b="0" dirty="0" smtClean="0"/>
              <a:t>,,,</a:t>
            </a:r>
          </a:p>
          <a:p>
            <a:pPr>
              <a:buFont typeface="+mj-lt"/>
              <a:buAutoNum type="arabicPeriod"/>
            </a:pPr>
            <a:r>
              <a:rPr lang="hr-HR" b="0" dirty="0"/>
              <a:t>,</a:t>
            </a:r>
          </a:p>
        </p:txBody>
      </p:sp>
    </p:spTree>
    <p:extLst>
      <p:ext uri="{BB962C8B-B14F-4D97-AF65-F5344CB8AC3E}">
        <p14:creationId xmlns:p14="http://schemas.microsoft.com/office/powerpoint/2010/main" xmlns="" val="1275937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Suggestions for titles: </a:t>
            </a:r>
            <a:endParaRPr lang="en-US" dirty="0"/>
          </a:p>
        </p:txBody>
      </p:sp>
      <p:sp>
        <p:nvSpPr>
          <p:cNvPr id="3" name="Content Placeholder 2"/>
          <p:cNvSpPr>
            <a:spLocks noGrp="1"/>
          </p:cNvSpPr>
          <p:nvPr>
            <p:ph idx="1"/>
          </p:nvPr>
        </p:nvSpPr>
        <p:spPr/>
        <p:txBody>
          <a:bodyPr/>
          <a:lstStyle/>
          <a:p>
            <a:r>
              <a:rPr lang="en-US" dirty="0"/>
              <a:t>History, religion and culture of forensics and PME</a:t>
            </a:r>
            <a:r>
              <a:rPr lang="en-US" dirty="0" smtClean="0"/>
              <a:t>:</a:t>
            </a:r>
          </a:p>
          <a:p>
            <a:endParaRPr lang="en-US" dirty="0"/>
          </a:p>
          <a:p>
            <a:endParaRPr lang="en-US" dirty="0"/>
          </a:p>
          <a:p>
            <a:pPr lvl="3">
              <a:buFont typeface="Arial"/>
              <a:buChar char="•"/>
            </a:pPr>
            <a:r>
              <a:rPr lang="nl-NL" dirty="0" smtClean="0"/>
              <a:t>In </a:t>
            </a:r>
            <a:r>
              <a:rPr lang="nl-NL" dirty="0"/>
              <a:t>Islam</a:t>
            </a:r>
          </a:p>
          <a:p>
            <a:pPr lvl="3">
              <a:buFont typeface="Arial"/>
              <a:buChar char="•"/>
            </a:pPr>
            <a:r>
              <a:rPr lang="en-US" dirty="0"/>
              <a:t>In other Religions/Cultures</a:t>
            </a:r>
          </a:p>
          <a:p>
            <a:pPr lvl="3">
              <a:buFont typeface="Arial"/>
              <a:buChar char="•"/>
            </a:pPr>
            <a:r>
              <a:rPr lang="en-US" dirty="0"/>
              <a:t>In the Holy Quran, </a:t>
            </a:r>
            <a:r>
              <a:rPr lang="en-US" dirty="0" err="1"/>
              <a:t>Hadeeth</a:t>
            </a:r>
            <a:endParaRPr lang="en-US" dirty="0"/>
          </a:p>
          <a:p>
            <a:pPr lvl="3">
              <a:buFont typeface="Arial"/>
              <a:buChar char="•"/>
            </a:pPr>
            <a:r>
              <a:rPr lang="en-US" dirty="0"/>
              <a:t>History</a:t>
            </a:r>
          </a:p>
          <a:p>
            <a:pPr lvl="3">
              <a:buFont typeface="Arial"/>
              <a:buChar char="•"/>
            </a:pPr>
            <a:r>
              <a:rPr lang="en-US" dirty="0"/>
              <a:t>Previous scientists (e.g. </a:t>
            </a:r>
            <a:r>
              <a:rPr lang="en-US" dirty="0" err="1"/>
              <a:t>Ibn</a:t>
            </a:r>
            <a:r>
              <a:rPr lang="en-US" dirty="0"/>
              <a:t> Al-</a:t>
            </a:r>
            <a:r>
              <a:rPr lang="en-US" dirty="0" err="1"/>
              <a:t>Nafis</a:t>
            </a:r>
            <a:r>
              <a:rPr lang="en-US" dirty="0"/>
              <a:t>)</a:t>
            </a:r>
          </a:p>
        </p:txBody>
      </p:sp>
    </p:spTree>
    <p:extLst>
      <p:ext uri="{BB962C8B-B14F-4D97-AF65-F5344CB8AC3E}">
        <p14:creationId xmlns:p14="http://schemas.microsoft.com/office/powerpoint/2010/main" xmlns="" val="641612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requests an autopsy</a:t>
            </a:r>
            <a:r>
              <a:rPr lang="en-US" dirty="0" smtClean="0"/>
              <a:t>? ((permission))</a:t>
            </a:r>
            <a:endParaRPr lang="en-US" dirty="0"/>
          </a:p>
        </p:txBody>
      </p:sp>
      <p:sp>
        <p:nvSpPr>
          <p:cNvPr id="3" name="Content Placeholder 2"/>
          <p:cNvSpPr>
            <a:spLocks noGrp="1"/>
          </p:cNvSpPr>
          <p:nvPr>
            <p:ph idx="1"/>
          </p:nvPr>
        </p:nvSpPr>
        <p:spPr/>
        <p:txBody>
          <a:bodyPr/>
          <a:lstStyle/>
          <a:p>
            <a:r>
              <a:rPr lang="en-US" b="0" dirty="0"/>
              <a:t>In some cases, the law may mandate that an autopsy be </a:t>
            </a:r>
            <a:r>
              <a:rPr lang="en-US" b="0" dirty="0" smtClean="0"/>
              <a:t>performed ( Forensic Autopsy ).</a:t>
            </a:r>
          </a:p>
          <a:p>
            <a:endParaRPr lang="en-US" b="0" dirty="0" smtClean="0"/>
          </a:p>
          <a:p>
            <a:r>
              <a:rPr lang="en-US" b="0" dirty="0"/>
              <a:t>In all other cases, permission is required, cannot be performed without consent.</a:t>
            </a:r>
          </a:p>
          <a:p>
            <a:endParaRPr lang="en-US" b="0" dirty="0"/>
          </a:p>
          <a:p>
            <a:r>
              <a:rPr lang="en-US" b="0" dirty="0" smtClean="0"/>
              <a:t>It can </a:t>
            </a:r>
            <a:r>
              <a:rPr lang="en-US" b="0" dirty="0"/>
              <a:t>be requested either by the patient’s physician </a:t>
            </a:r>
            <a:r>
              <a:rPr lang="en-US" b="0" dirty="0" smtClean="0"/>
              <a:t>( medical autopsy ) or </a:t>
            </a:r>
            <a:r>
              <a:rPr lang="en-US" b="0" dirty="0"/>
              <a:t>by the </a:t>
            </a:r>
            <a:r>
              <a:rPr lang="en-US" b="0" dirty="0" smtClean="0"/>
              <a:t>family ( private autopsy ).</a:t>
            </a:r>
          </a:p>
          <a:p>
            <a:endParaRPr lang="en-US" b="0" dirty="0" smtClean="0"/>
          </a:p>
          <a:p>
            <a:endParaRPr lang="en-US" b="0" dirty="0"/>
          </a:p>
          <a:p>
            <a:r>
              <a:rPr lang="en-US" b="0" dirty="0" smtClean="0"/>
              <a:t>- When </a:t>
            </a:r>
            <a:r>
              <a:rPr lang="en-US" b="0" dirty="0"/>
              <a:t>giving consent, the family may make any restrictions, limitations, or special requests</a:t>
            </a:r>
          </a:p>
        </p:txBody>
      </p:sp>
    </p:spTree>
    <p:extLst>
      <p:ext uri="{BB962C8B-B14F-4D97-AF65-F5344CB8AC3E}">
        <p14:creationId xmlns:p14="http://schemas.microsoft.com/office/powerpoint/2010/main" xmlns="" val="4124583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r>
              <a:rPr lang="en-US" b="1" u="sng">
                <a:latin typeface="Tahoma" charset="0"/>
              </a:rPr>
              <a:t>Type of Autopsies</a:t>
            </a:r>
          </a:p>
        </p:txBody>
      </p:sp>
      <p:sp>
        <p:nvSpPr>
          <p:cNvPr id="56323" name="Rectangle 3"/>
          <p:cNvSpPr>
            <a:spLocks noGrp="1" noChangeArrowheads="1"/>
          </p:cNvSpPr>
          <p:nvPr>
            <p:ph type="body" idx="1"/>
          </p:nvPr>
        </p:nvSpPr>
        <p:spPr>
          <a:xfrm>
            <a:off x="1600200" y="1905000"/>
            <a:ext cx="2514600" cy="4114800"/>
          </a:xfrm>
        </p:spPr>
        <p:txBody>
          <a:bodyPr/>
          <a:lstStyle/>
          <a:p>
            <a:pPr eaLnBrk="1" hangingPunct="1">
              <a:buClr>
                <a:schemeClr val="tx1"/>
              </a:buClr>
              <a:buFont typeface="Wingdings" charset="0"/>
              <a:buChar char="v"/>
            </a:pPr>
            <a:r>
              <a:rPr lang="en-US" dirty="0">
                <a:latin typeface="Tahoma" charset="0"/>
              </a:rPr>
              <a:t>Medical</a:t>
            </a:r>
          </a:p>
          <a:p>
            <a:pPr eaLnBrk="1" hangingPunct="1">
              <a:buClr>
                <a:schemeClr val="tx1"/>
              </a:buClr>
              <a:buFont typeface="Wingdings" charset="0"/>
              <a:buChar char="v"/>
            </a:pPr>
            <a:endParaRPr lang="en-US" dirty="0">
              <a:latin typeface="Tahoma" charset="0"/>
            </a:endParaRPr>
          </a:p>
          <a:p>
            <a:pPr eaLnBrk="1" hangingPunct="1">
              <a:buClr>
                <a:schemeClr val="tx1"/>
              </a:buClr>
              <a:buFont typeface="Wingdings" charset="0"/>
              <a:buChar char="v"/>
            </a:pPr>
            <a:r>
              <a:rPr lang="en-US" dirty="0">
                <a:latin typeface="Tahoma" charset="0"/>
              </a:rPr>
              <a:t>Forensic</a:t>
            </a:r>
          </a:p>
          <a:p>
            <a:pPr eaLnBrk="1" hangingPunct="1">
              <a:buClr>
                <a:schemeClr val="tx1"/>
              </a:buClr>
              <a:buFont typeface="Wingdings" charset="0"/>
              <a:buChar char="v"/>
            </a:pPr>
            <a:endParaRPr lang="en-US" dirty="0">
              <a:latin typeface="Tahoma" charset="0"/>
            </a:endParaRPr>
          </a:p>
          <a:p>
            <a:pPr eaLnBrk="1" hangingPunct="1">
              <a:buClr>
                <a:schemeClr val="tx1"/>
              </a:buClr>
              <a:buFont typeface="Wingdings" charset="0"/>
              <a:buChar char="v"/>
            </a:pPr>
            <a:r>
              <a:rPr lang="en-US" dirty="0">
                <a:latin typeface="Tahoma" charset="0"/>
              </a:rPr>
              <a:t>Private</a:t>
            </a:r>
          </a:p>
        </p:txBody>
      </p:sp>
      <p:pic>
        <p:nvPicPr>
          <p:cNvPr id="8196" name="Picture 6" descr="MPj040711900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05400" y="1752600"/>
            <a:ext cx="2895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60942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t>
            </a:r>
            <a:r>
              <a:rPr lang="en-US" dirty="0" smtClean="0"/>
              <a:t>autopsy ?</a:t>
            </a:r>
            <a:endParaRPr lang="en-US" dirty="0"/>
          </a:p>
        </p:txBody>
      </p:sp>
      <p:sp>
        <p:nvSpPr>
          <p:cNvPr id="3" name="Content Placeholder 2"/>
          <p:cNvSpPr>
            <a:spLocks noGrp="1"/>
          </p:cNvSpPr>
          <p:nvPr>
            <p:ph idx="1"/>
          </p:nvPr>
        </p:nvSpPr>
        <p:spPr/>
        <p:txBody>
          <a:bodyPr>
            <a:normAutofit/>
          </a:bodyPr>
          <a:lstStyle/>
          <a:p>
            <a:pPr marL="0" indent="0"/>
            <a:endParaRPr lang="en-US" dirty="0"/>
          </a:p>
          <a:p>
            <a:pPr marL="0" indent="0"/>
            <a:endParaRPr lang="en-US" b="0" dirty="0"/>
          </a:p>
          <a:p>
            <a:pPr>
              <a:buFont typeface="Arial"/>
              <a:buChar char="•"/>
            </a:pPr>
            <a:r>
              <a:rPr lang="en-US" b="0" dirty="0" smtClean="0"/>
              <a:t>Postmortem </a:t>
            </a:r>
            <a:r>
              <a:rPr lang="en-US" b="0" dirty="0"/>
              <a:t>examination of the organs and tissues of a body to determine cause of death or pathological </a:t>
            </a:r>
            <a:r>
              <a:rPr lang="en-US" b="0" dirty="0" smtClean="0"/>
              <a:t>conditions.</a:t>
            </a:r>
          </a:p>
          <a:p>
            <a:pPr>
              <a:buFont typeface="Arial"/>
              <a:buChar char="•"/>
            </a:pPr>
            <a:r>
              <a:rPr lang="en-US" b="0" dirty="0" smtClean="0"/>
              <a:t>an </a:t>
            </a:r>
            <a:r>
              <a:rPr lang="en-US" b="0" dirty="0"/>
              <a:t>external and internal examination of the body after death using </a:t>
            </a:r>
            <a:r>
              <a:rPr lang="en-US" b="0" dirty="0" smtClean="0"/>
              <a:t>surgical techniques.</a:t>
            </a:r>
          </a:p>
          <a:p>
            <a:pPr>
              <a:buFont typeface="Arial"/>
              <a:buChar char="•"/>
            </a:pPr>
            <a:r>
              <a:rPr lang="en-US" b="0" dirty="0"/>
              <a:t>performed by a </a:t>
            </a:r>
            <a:r>
              <a:rPr lang="en-US" b="0" dirty="0" smtClean="0"/>
              <a:t>forensic pathologist.</a:t>
            </a:r>
            <a:endParaRPr lang="en-US" b="0" dirty="0"/>
          </a:p>
          <a:p>
            <a:pPr>
              <a:buFont typeface="Arial"/>
              <a:buChar char="•"/>
            </a:pPr>
            <a:r>
              <a:rPr lang="en-US" b="0" dirty="0" smtClean="0"/>
              <a:t>Takes { 2 – 4 } hours to perform.</a:t>
            </a:r>
          </a:p>
          <a:p>
            <a:endParaRPr lang="en-US" dirty="0"/>
          </a:p>
        </p:txBody>
      </p:sp>
    </p:spTree>
    <p:extLst>
      <p:ext uri="{BB962C8B-B14F-4D97-AF65-F5344CB8AC3E}">
        <p14:creationId xmlns:p14="http://schemas.microsoft.com/office/powerpoint/2010/main" xmlns="" val="24479547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482</TotalTime>
  <Words>1321</Words>
  <Application>Microsoft Office PowerPoint</Application>
  <PresentationFormat>On-screen Show (4:3)</PresentationFormat>
  <Paragraphs>235</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Angles</vt:lpstr>
      <vt:lpstr>How does the forensics help our society </vt:lpstr>
      <vt:lpstr>Forensic medicine :</vt:lpstr>
      <vt:lpstr>OUR SCOPE</vt:lpstr>
      <vt:lpstr>Key words: (suggestions to be used in searches): </vt:lpstr>
      <vt:lpstr>The web sites</vt:lpstr>
      <vt:lpstr>Suggestions for titles: </vt:lpstr>
      <vt:lpstr>Who requests an autopsy? ((permission))</vt:lpstr>
      <vt:lpstr>Type of Autopsies</vt:lpstr>
      <vt:lpstr>What is an autopsy ?</vt:lpstr>
      <vt:lpstr>What is an autopsy ?</vt:lpstr>
      <vt:lpstr>Suggestions for titles: </vt:lpstr>
      <vt:lpstr>Suggestions for titles: </vt:lpstr>
      <vt:lpstr>titles: </vt:lpstr>
      <vt:lpstr>Forensic as related to other health specialties and Ministry of Health:</vt:lpstr>
      <vt:lpstr>Forensic as related to other health specialties and Ministry of Health:</vt:lpstr>
      <vt:lpstr>Forensic as related to other health specialties and Ministry of Health:</vt:lpstr>
      <vt:lpstr>Forensic as related to other health specialties and Ministry of Health:</vt:lpstr>
      <vt:lpstr>Forensic as related to other health specialties and Ministry of Health:</vt:lpstr>
      <vt:lpstr>Forensics related to other Ministries</vt:lpstr>
      <vt:lpstr>Forensics related to other Ministries</vt:lpstr>
      <vt:lpstr>Other topics: </vt:lpstr>
      <vt:lpstr>Other topics: </vt:lpstr>
      <vt:lpstr>Other topics: </vt:lpstr>
      <vt:lpstr>Why perform an autopsy?</vt:lpstr>
      <vt:lpstr>Forensic Benefits</vt:lpstr>
      <vt:lpstr>MANNER OF DEATH</vt:lpstr>
      <vt:lpstr>How families benefit from the autopsy</vt:lpstr>
      <vt:lpstr>How communities benefit from autopsies</vt:lpstr>
      <vt:lpstr>Are there religious conflicts?</vt:lpstr>
      <vt:lpstr>The final report:</vt:lpstr>
      <vt:lpstr>Slide 31</vt:lpstr>
    </vt:vector>
  </TitlesOfParts>
  <Company>KING SAUD UNIVERSITY, COLLEGE OF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help our society ?</dc:title>
  <dc:creator>THEEB ALKAHATANI</dc:creator>
  <cp:lastModifiedBy>khaloon</cp:lastModifiedBy>
  <cp:revision>49</cp:revision>
  <dcterms:created xsi:type="dcterms:W3CDTF">2011-10-12T16:12:57Z</dcterms:created>
  <dcterms:modified xsi:type="dcterms:W3CDTF">2014-01-26T08:57:39Z</dcterms:modified>
</cp:coreProperties>
</file>