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8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6" r:id="rId17"/>
    <p:sldId id="273" r:id="rId18"/>
    <p:sldId id="272" r:id="rId19"/>
    <p:sldId id="269" r:id="rId20"/>
    <p:sldId id="279" r:id="rId21"/>
    <p:sldId id="270" r:id="rId22"/>
    <p:sldId id="282" r:id="rId23"/>
    <p:sldId id="271" r:id="rId24"/>
    <p:sldId id="277" r:id="rId25"/>
    <p:sldId id="274" r:id="rId26"/>
    <p:sldId id="287" r:id="rId27"/>
    <p:sldId id="280" r:id="rId28"/>
    <p:sldId id="275" r:id="rId29"/>
    <p:sldId id="286" r:id="rId30"/>
    <p:sldId id="283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407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2464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16137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518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2216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4806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141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8761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62135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41986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97228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83BED-87DB-4329-BD59-8BA2CC76CCC3}" type="datetimeFigureOut">
              <a:rPr lang="ar-SA" smtClean="0"/>
              <a:pPr/>
              <a:t>04/02/35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4DA1-17DF-4E3A-8D78-05073E7D3F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894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24936" cy="1470025"/>
          </a:xfrm>
        </p:spPr>
        <p:txBody>
          <a:bodyPr>
            <a:noAutofit/>
          </a:bodyPr>
          <a:lstStyle/>
          <a:p>
            <a:r>
              <a:rPr lang="ar-SA" sz="4800" b="1" dirty="0" smtClean="0"/>
              <a:t>الأمانة العلمية في البحث  والنشرالعلمي</a:t>
            </a:r>
            <a:endParaRPr lang="ar-SA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أ.د. جمال بن صالح الجارالله</a:t>
            </a:r>
          </a:p>
          <a:p>
            <a:r>
              <a:rPr lang="ar-SA" sz="4000" b="1" dirty="0" smtClean="0">
                <a:solidFill>
                  <a:schemeClr val="tx1"/>
                </a:solidFill>
              </a:rPr>
              <a:t>1434 هـ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5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060848"/>
            <a:ext cx="8424936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حصل الطبيب (غ) على منحة مالية من شركة أدوية لإجراء بحث على دواء جديد ستنتجه الشركة،ووعد بمكافأة مالية كبيرة</a:t>
            </a:r>
          </a:p>
          <a:p>
            <a:r>
              <a:rPr lang="ar-SA" sz="3200" dirty="0" smtClean="0"/>
              <a:t>قام الطبيب بإجراء البحث على مجموعة محدودة من المرضى(22 مريضا) ثم توقف ، نظرا لقلة عدد المرضى ولأن ذلك سيأخذ وقتا طويلا. وبعد مدة سلم نتائج البحث للشركة لتقوم بنشرها</a:t>
            </a:r>
          </a:p>
          <a:p>
            <a:r>
              <a:rPr lang="ar-SA" sz="3200" dirty="0" smtClean="0"/>
              <a:t>حيث سجل نتائج لعدد 203 مرضى.</a:t>
            </a:r>
          </a:p>
          <a:p>
            <a:endParaRPr lang="ar-SA" sz="3200" dirty="0"/>
          </a:p>
        </p:txBody>
      </p:sp>
      <p:pic>
        <p:nvPicPr>
          <p:cNvPr id="3" name="Picture 2" descr="http://www.pachd.com/free-images/food-images/peaches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49" t="29825" r="18227" b="22041"/>
          <a:stretch>
            <a:fillRect/>
          </a:stretch>
        </p:blipFill>
        <p:spPr bwMode="auto">
          <a:xfrm>
            <a:off x="6364288" y="-100013"/>
            <a:ext cx="245586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04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72816"/>
            <a:ext cx="784887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أرسل اللدكتور (ف) ورقة علمية للنشر في مجلة علمية عن بحث لم يقم به عل الإطلاق وإنما قام بوضع نتائج وأرقام من عنده.</a:t>
            </a:r>
            <a:endParaRPr lang="ar-SA" sz="3600" dirty="0"/>
          </a:p>
        </p:txBody>
      </p:sp>
      <p:pic>
        <p:nvPicPr>
          <p:cNvPr id="3" name="Picture 2" descr="http://img0.gtsstatic.com/wallpapers/5665714f44df3b14b64752006a7a09cd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78" t="11935" r="13921" b="4938"/>
          <a:stretch>
            <a:fillRect/>
          </a:stretch>
        </p:blipFill>
        <p:spPr bwMode="auto">
          <a:xfrm>
            <a:off x="7308850" y="260350"/>
            <a:ext cx="14398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41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88840"/>
            <a:ext cx="718484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قام  البروفيسور (ك) بإجراء تجربة سريرية على المرضى لدواء جديد غير معروف الفعالية.</a:t>
            </a:r>
          </a:p>
          <a:p>
            <a:r>
              <a:rPr lang="ar-SA" sz="3200" dirty="0" smtClean="0"/>
              <a:t>المرضى لم يكونوا على علم بأن الدواء جديد وأنهم مشمولين في تجربة سريرية</a:t>
            </a:r>
            <a:endParaRPr lang="ar-SA" sz="3200" dirty="0"/>
          </a:p>
        </p:txBody>
      </p:sp>
      <p:pic>
        <p:nvPicPr>
          <p:cNvPr id="7170" name="Picture 2" descr="http://communications.med.nyu.edu/system/files/blas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1800200" cy="2166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encrypted-tbn3.gstatic.com/images?q=tbn:ANd9GcRZoiXuo8eS1ZMuMiGgVllU9yO9vlfiral0Vy9PXrO6WYrr7vW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313363"/>
            <a:ext cx="17684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70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5231" y="1556792"/>
            <a:ext cx="628114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مجموعة من الطلاب  يقومون بإجراء بحث يتطلب مقابلة المرضى. أحد الطلاب</a:t>
            </a:r>
          </a:p>
          <a:p>
            <a:r>
              <a:rPr lang="ar-SA" sz="3200" dirty="0" smtClean="0"/>
              <a:t>قام بتعبئة الاستبانات بنفسه دون مقابلة المرضى</a:t>
            </a:r>
            <a:endParaRPr lang="ar-SA" sz="3200" dirty="0"/>
          </a:p>
        </p:txBody>
      </p:sp>
      <p:pic>
        <p:nvPicPr>
          <p:cNvPr id="6146" name="Picture 2" descr="https://encrypted-tbn2.gstatic.com/images?q=tbn:ANd9GcQZkYof343ZPDk0DMVZy0RJC_cyOi3HbZ0t9PCTOnbfjI8xVI5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Mango Fr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-26988"/>
            <a:ext cx="1666875" cy="20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11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342018"/>
            <a:ext cx="7929741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قام مجموعة من الأطباء بالتشارك في بحث على أن ينشربأسمائهم جميعا وفوجئوا بعد فترة بأن الباحث الرئيس نشر البحث باسمه هو فقط  وقدم لزملائه الشكر في نهاية الورقة العلمية</a:t>
            </a:r>
            <a:endParaRPr lang="ar-SA" sz="3200" dirty="0"/>
          </a:p>
        </p:txBody>
      </p:sp>
      <p:pic>
        <p:nvPicPr>
          <p:cNvPr id="3" name="Picture 2" descr="http://img.gawkerassets.com/img/17o9jz54r7tntjpg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-26988"/>
            <a:ext cx="253523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18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132856"/>
            <a:ext cx="77768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كلف مجموعة من الطلاب بإجراء بحث وعند تقييم البحث وجد أنهم نقلوا حرفيا بحثا سابقا تم إجراؤه  من قبل زملاء لهم في السنة الماضية</a:t>
            </a:r>
            <a:endParaRPr lang="ar-SA" sz="3200" dirty="0"/>
          </a:p>
        </p:txBody>
      </p:sp>
      <p:pic>
        <p:nvPicPr>
          <p:cNvPr id="3" name="Picture 4" descr="https://encrypted-tbn2.gstatic.com/images?q=tbn:ANd9GcQaF5ViWeXeQDJlETL5z049zIZPI0TwyyZTjEPBnnYdhDYGRE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08476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11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5057" t="28344" r="10153" b="8657"/>
          <a:stretch>
            <a:fillRect/>
          </a:stretch>
        </p:blipFill>
        <p:spPr bwMode="auto">
          <a:xfrm>
            <a:off x="467544" y="260648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uni-heidelberg.de/md/studium/interesse/faecher/fittosize_400_0_89dc7645caa96d95244b108865c8c2a0_translational_medical_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42493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8000" dirty="0" smtClean="0"/>
              <a:t>أخلاقيات الباحث</a:t>
            </a:r>
            <a:endParaRPr lang="ar-SA" sz="8000" dirty="0"/>
          </a:p>
        </p:txBody>
      </p:sp>
      <p:pic>
        <p:nvPicPr>
          <p:cNvPr id="1026" name="Picture 2" descr="http://www.munisource.org/wp-content/uploads/2013/05/ethical-consider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403244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/>
              <a:t>أولا : الإخلاص </a:t>
            </a:r>
          </a:p>
          <a:p>
            <a:endParaRPr lang="ar-SA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ar-SA" b="1" dirty="0" smtClean="0"/>
              <a:t>ثانيا : مراقبة الله سبحانه وتعالى </a:t>
            </a:r>
          </a:p>
          <a:p>
            <a:endParaRPr lang="ar-SA" b="1" dirty="0" smtClean="0"/>
          </a:p>
          <a:p>
            <a:pPr>
              <a:buNone/>
            </a:pPr>
            <a:endParaRPr lang="en-US" dirty="0" smtClean="0"/>
          </a:p>
          <a:p>
            <a:r>
              <a:rPr lang="ar-SA" b="1" dirty="0" smtClean="0"/>
              <a:t>ثالثا : الأمانة 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25" r="1406" b="48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37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_ZlbnlE7-82o/TVCSZvaa1GI/AAAAAAAAACg/s4BmGndBCUQ/s1600/cartoon+eth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76875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9600" b="1" dirty="0" smtClean="0"/>
              <a:t>الأمانة</a:t>
            </a:r>
            <a:endParaRPr lang="ar-SA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الأصالة والإبداع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مراجعة البحوث السابقة بشكل جيد 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عدم التعدي على حقوق الآخرين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عدم تعريض الناس للأخطار أو خديعتهم وغشهم</a:t>
            </a:r>
          </a:p>
          <a:p>
            <a:r>
              <a:rPr lang="ar-SA" dirty="0" smtClean="0"/>
              <a:t>الكفاءة العلمية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ttalarab.net/up/uploads/13749160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00684" y="1844824"/>
            <a:ext cx="3815532" cy="36871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ar-EG" sz="3200" dirty="0" smtClean="0"/>
              <a:t>شيء لم يسبق إليه يخترع</a:t>
            </a:r>
            <a:r>
              <a:rPr lang="ar-SA" sz="3200" dirty="0" smtClean="0"/>
              <a:t>ه</a:t>
            </a:r>
            <a:endParaRPr lang="ar-EG" sz="3200" dirty="0" smtClean="0"/>
          </a:p>
          <a:p>
            <a:pPr marL="609600" indent="-609600">
              <a:lnSpc>
                <a:spcPct val="90000"/>
              </a:lnSpc>
              <a:defRPr/>
            </a:pPr>
            <a:r>
              <a:rPr lang="ar-EG" sz="3200" dirty="0" smtClean="0"/>
              <a:t>شيء ناقص يتمه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ar-EG" sz="3200" dirty="0" smtClean="0"/>
              <a:t>شيء مستغلق يشرحه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ar-EG" sz="3200" dirty="0" smtClean="0"/>
              <a:t>شيء طويل يختصره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ar-EG" sz="3200" dirty="0" smtClean="0"/>
              <a:t>شيء مختلط يرتبه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ar-EG" sz="3200" dirty="0" smtClean="0"/>
              <a:t>شيء أخطأ فيه مصنفه يبينه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ar-EG" sz="3200" dirty="0" smtClean="0"/>
              <a:t>شيء مفرق يجمعه</a:t>
            </a:r>
            <a:r>
              <a:rPr lang="en-US" sz="3200" dirty="0" smtClean="0"/>
              <a:t> </a:t>
            </a:r>
          </a:p>
          <a:p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إتباع الطرق العلمية بدقة ومصداقية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عدم تزوير طرق البحث أو نتائجه أو إدعاء الحصول على نتائج لم يتوصل إليها فعلا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التجرد وعدم التحيز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إختيار فريق البحث الملائم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البعد عن الاستغلال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healthsolutions.ca/researchnews/images/2009_summer_respo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3810000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أن لايتعارض البحث مع الأحكام والقيم والأخلاقيات الإسلامية</a:t>
            </a:r>
          </a:p>
          <a:p>
            <a:r>
              <a:rPr lang="ar-SA" dirty="0" smtClean="0"/>
              <a:t>البعد عن الأبحاث التي أضرارها أكثر من منافعها</a:t>
            </a:r>
          </a:p>
          <a:p>
            <a:r>
              <a:rPr lang="ar-SA" dirty="0" smtClean="0"/>
              <a:t>عرض النتائج بمصداقية وشفافية</a:t>
            </a:r>
          </a:p>
          <a:p>
            <a:r>
              <a:rPr lang="ar-SA" dirty="0" smtClean="0"/>
              <a:t>البعد عن إختلاق النتائج أوتزييفها</a:t>
            </a:r>
          </a:p>
          <a:p>
            <a:r>
              <a:rPr lang="ar-SA" dirty="0" smtClean="0"/>
              <a:t>عدم حجب النتائج</a:t>
            </a:r>
          </a:p>
          <a:p>
            <a:r>
              <a:rPr lang="ar-SA" dirty="0" smtClean="0"/>
              <a:t>عدم إدعاء مالم يتوصل إليه من النتائج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me of many public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32" y="1082650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rsonalevolution.net/wp-content/uploads/2012/09/Medical-Journ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56" y="3362365"/>
            <a:ext cx="566737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dical editors urged to accept ethical co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72" y="1692250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81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adlo.com/Research_Cartoons/No-it-is-my-wifes-turn-to-be-first-author-on-your-pap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النشر العلمي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الإشارة إلى المصادر التي نقل أو اقتبس منها</a:t>
            </a:r>
          </a:p>
          <a:p>
            <a:r>
              <a:rPr lang="ar-SA" dirty="0" smtClean="0"/>
              <a:t>البعد عن النقل الحرفي</a:t>
            </a:r>
          </a:p>
          <a:p>
            <a:r>
              <a:rPr lang="ar-SA" dirty="0" smtClean="0"/>
              <a:t>إعطاء المشاركين في البحث حقهم بعدل </a:t>
            </a:r>
          </a:p>
          <a:p>
            <a:r>
              <a:rPr lang="ar-SA" dirty="0" smtClean="0"/>
              <a:t>مراعاة ترتيب الإسماء</a:t>
            </a:r>
          </a:p>
          <a:p>
            <a:r>
              <a:rPr lang="ar-SA" dirty="0" smtClean="0"/>
              <a:t>عدم غمط المشاركين حقهم في ظهور أسمائهم</a:t>
            </a:r>
          </a:p>
          <a:p>
            <a:r>
              <a:rPr lang="ar-SA" dirty="0" smtClean="0"/>
              <a:t>عدم إدراج أسماء من لم يشاركوا فعليا في البحث</a:t>
            </a:r>
          </a:p>
          <a:p>
            <a:r>
              <a:rPr lang="ar-SA" dirty="0" smtClean="0"/>
              <a:t>عدم النشر في أكثر من وعاء علمي إلا بموافقة الناشر الأول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strategies.com/blog/wp-content/uploads/2009/05/tough-decis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43924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31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41" r="2656" b="4282"/>
          <a:stretch/>
        </p:blipFill>
        <p:spPr bwMode="auto">
          <a:xfrm>
            <a:off x="0" y="404664"/>
            <a:ext cx="9144000" cy="619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20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orum.moe.gov.om/~moeoman/vb/attachment.php?attachmentid=240491&amp;stc=1&amp;d=13664956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61662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adlo.com/Research_Cartoons/Many-retractions-of-stem-cell-papers-in-scie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33" r="3594" b="5833"/>
          <a:stretch/>
        </p:blipFill>
        <p:spPr bwMode="auto">
          <a:xfrm>
            <a:off x="-10696" y="15240"/>
            <a:ext cx="9154696" cy="66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83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33" r="32656" b="6344"/>
          <a:stretch/>
        </p:blipFill>
        <p:spPr bwMode="auto">
          <a:xfrm>
            <a:off x="72008" y="116632"/>
            <a:ext cx="896448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84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34" r="2826" b="5495"/>
          <a:stretch/>
        </p:blipFill>
        <p:spPr bwMode="auto">
          <a:xfrm>
            <a:off x="-180528" y="116632"/>
            <a:ext cx="947798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gaia-health.com/gaia-blog/wp-content/uploads/2012/01/Andrew-Wakef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19" y="1844824"/>
            <a:ext cx="3177793" cy="3765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44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-attachment.googleusercontent.com/attachment/u/0/?ui=2&amp;ik=dabd56d839&amp;view=att&amp;th=1413b24346d47767&amp;attid=0.1&amp;disp=inline&amp;realattid=1446695820274434048-1&amp;safe=1&amp;zw&amp;saduie=AG9B_P8C7R_RFFHUo5EN5vi7V4Fl&amp;sadet=1383122159957&amp;sads=e73QKLMJZs7vOhBGvoiai1LzuXI&amp;sadssc=1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https://mail-attachment.googleusercontent.com/attachment/u/0/?ui=2&amp;ik=dabd56d839&amp;view=att&amp;th=1413b24346d47767&amp;attid=0.1&amp;disp=inline&amp;realattid=1446695820274434048-1&amp;safe=1&amp;zw&amp;saduie=AG9B_P8C7R_RFFHUo5EN5vi7V4Fl&amp;sadet=1383122159957&amp;sads=e73QKLMJZs7vOhBGvoiai1LzuXI&amp;sadssc=1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53" r="15451" b="4253"/>
          <a:stretch/>
        </p:blipFill>
        <p:spPr bwMode="auto">
          <a:xfrm>
            <a:off x="107504" y="140603"/>
            <a:ext cx="8968233" cy="671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08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10559"/>
            <a:ext cx="878497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أستاذ مساعد في ِكلية الطب..جاء بفكرة بحث على الأطفال المصابين بالربو واستأذن الاستشاريين لإجراء البحث على مرضاهم ووافقوا</a:t>
            </a:r>
          </a:p>
          <a:p>
            <a:r>
              <a:rPr lang="ar-SA" sz="3200" dirty="0" smtClean="0"/>
              <a:t>وبعد مدة وجد أن أحد الاساتذة المشاركين بدأ بتنفيذ نفس الفكرة على المرضى دون التواصل مع أحد!!!</a:t>
            </a:r>
            <a:endParaRPr lang="ar-S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58853" y="692696"/>
            <a:ext cx="309732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/>
              <a:t>البحث يبدأ بفكرة</a:t>
            </a:r>
            <a:endParaRPr lang="ar-SA" sz="4400" dirty="0"/>
          </a:p>
        </p:txBody>
      </p:sp>
      <p:pic>
        <p:nvPicPr>
          <p:cNvPr id="4" name="Picture 4" descr="Strawber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50" t="10786" r="20078" b="19177"/>
          <a:stretch>
            <a:fillRect/>
          </a:stretch>
        </p:blipFill>
        <p:spPr bwMode="auto">
          <a:xfrm>
            <a:off x="7597775" y="-41275"/>
            <a:ext cx="17272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397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418</Words>
  <Application>Microsoft Office PowerPoint</Application>
  <PresentationFormat>عرض على الشاشة (3:4)‏</PresentationFormat>
  <Paragraphs>63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الأمانة العلمية في البحث  والنشرالعلمي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أخلاقيات الباحث</vt:lpstr>
      <vt:lpstr>الشريحة 19</vt:lpstr>
      <vt:lpstr>الشريحة 20</vt:lpstr>
      <vt:lpstr>الأمانة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النشر العلمي</vt:lpstr>
      <vt:lpstr>الشريحة 29</vt:lpstr>
      <vt:lpstr>الشريحة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الأمانة العلمية</dc:title>
  <dc:creator>Dr.Jamal</dc:creator>
  <cp:lastModifiedBy>AA</cp:lastModifiedBy>
  <cp:revision>21</cp:revision>
  <dcterms:created xsi:type="dcterms:W3CDTF">2013-10-23T09:53:32Z</dcterms:created>
  <dcterms:modified xsi:type="dcterms:W3CDTF">2013-12-07T14:54:19Z</dcterms:modified>
</cp:coreProperties>
</file>