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6" y="7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6D11C-9354-4019-A641-2547601CA595}" type="datetimeFigureOut">
              <a:rPr lang="en-US" smtClean="0"/>
              <a:t>3/12/2014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F94BD-2016-438A-A2D6-F7D25763D784}" type="slidenum">
              <a:rPr lang="en-US" smtClean="0"/>
              <a:t>‹#›</a:t>
            </a:fld>
            <a:endParaRPr lang="en-US"/>
          </a:p>
        </p:txBody>
      </p:sp>
    </p:spTree>
    <p:extLst>
      <p:ext uri="{BB962C8B-B14F-4D97-AF65-F5344CB8AC3E}">
        <p14:creationId xmlns:p14="http://schemas.microsoft.com/office/powerpoint/2010/main" val="384827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F94BD-2016-438A-A2D6-F7D25763D784}" type="slidenum">
              <a:rPr lang="en-US" smtClean="0"/>
              <a:t>2</a:t>
            </a:fld>
            <a:endParaRPr lang="en-US"/>
          </a:p>
        </p:txBody>
      </p:sp>
    </p:spTree>
    <p:extLst>
      <p:ext uri="{BB962C8B-B14F-4D97-AF65-F5344CB8AC3E}">
        <p14:creationId xmlns:p14="http://schemas.microsoft.com/office/powerpoint/2010/main" val="2355238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D7E216-0614-4755-AE08-6C25A2F68E96}" type="datetimeFigureOut">
              <a:rPr lang="en-US" smtClean="0"/>
              <a:t>3/12/2014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AE6727-14C6-43A0-A375-A30C3D069E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AE6727-14C6-43A0-A375-A30C3D069E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AE6727-14C6-43A0-A375-A30C3D069E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AE6727-14C6-43A0-A375-A30C3D069E2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AE6727-14C6-43A0-A375-A30C3D069E2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AE6727-14C6-43A0-A375-A30C3D069E2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AE6727-14C6-43A0-A375-A30C3D069E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AE6727-14C6-43A0-A375-A30C3D069E2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D7E216-0614-4755-AE08-6C25A2F68E96}" type="datetimeFigureOut">
              <a:rPr lang="en-US" smtClean="0"/>
              <a:t>3/12/2014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AE6727-14C6-43A0-A375-A30C3D069E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D7E216-0614-4755-AE08-6C25A2F68E96}" type="datetimeFigureOut">
              <a:rPr lang="en-US" smtClean="0"/>
              <a:t>3/12/2014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AE6727-14C6-43A0-A375-A30C3D069E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D7E216-0614-4755-AE08-6C25A2F68E96}" type="datetimeFigureOut">
              <a:rPr lang="en-US" smtClean="0"/>
              <a:t>3/12/2014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AE6727-14C6-43A0-A375-A30C3D069E2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D7E216-0614-4755-AE08-6C25A2F68E96}" type="datetimeFigureOut">
              <a:rPr lang="en-US" smtClean="0"/>
              <a:t>3/12/2014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AE6727-14C6-43A0-A375-A30C3D069E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markasule@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BRAIN </a:t>
            </a:r>
            <a:r>
              <a:rPr lang="en-US" b="1" dirty="0"/>
              <a:t>DEATH: Outstanding </a:t>
            </a:r>
            <a:r>
              <a:rPr lang="en-US" b="1" dirty="0" smtClean="0"/>
              <a:t>ethic-legal </a:t>
            </a:r>
            <a:r>
              <a:rPr lang="en-US" b="1" dirty="0"/>
              <a:t>issues</a:t>
            </a:r>
            <a:r>
              <a:rPr lang="en-US" dirty="0"/>
              <a:t/>
            </a:r>
            <a:br>
              <a:rPr lang="en-US" dirty="0"/>
            </a:br>
            <a:r>
              <a:rPr lang="en-US" dirty="0" smtClean="0"/>
              <a:t> </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Lecture at the Faculty of Medicine King Saud University, Riyadh on </a:t>
            </a:r>
            <a:r>
              <a:rPr lang="en-US" smtClean="0"/>
              <a:t>March </a:t>
            </a:r>
            <a:r>
              <a:rPr lang="en-US" smtClean="0"/>
              <a:t>12, 2014 by </a:t>
            </a:r>
            <a:r>
              <a:rPr lang="en-US" dirty="0" err="1" smtClean="0"/>
              <a:t>Dr</a:t>
            </a:r>
            <a:r>
              <a:rPr lang="en-US" dirty="0" smtClean="0"/>
              <a:t> Omar Hasan </a:t>
            </a:r>
            <a:r>
              <a:rPr lang="en-US" dirty="0" err="1" smtClean="0"/>
              <a:t>Kasule</a:t>
            </a:r>
            <a:r>
              <a:rPr lang="en-US" dirty="0" smtClean="0"/>
              <a:t> MB ChB (MUK), MPH (Harvard), </a:t>
            </a:r>
            <a:r>
              <a:rPr lang="en-US" dirty="0" err="1" smtClean="0"/>
              <a:t>DrPH</a:t>
            </a:r>
            <a:r>
              <a:rPr lang="en-US" dirty="0" smtClean="0"/>
              <a:t> (Harvard) Faculty of Medicine King </a:t>
            </a:r>
            <a:r>
              <a:rPr lang="en-US" dirty="0" err="1" smtClean="0"/>
              <a:t>Fahad</a:t>
            </a:r>
            <a:r>
              <a:rPr lang="en-US" dirty="0" smtClean="0"/>
              <a:t> Medical City Riyadh </a:t>
            </a:r>
            <a:r>
              <a:rPr lang="en-US" u="sng" dirty="0" smtClean="0">
                <a:hlinkClick r:id="rId2"/>
              </a:rPr>
              <a:t>omarkasule@yahoo.com</a:t>
            </a:r>
            <a:r>
              <a:rPr lang="en-US" dirty="0" smtClean="0"/>
              <a:t>.</a:t>
            </a:r>
            <a:br>
              <a:rPr lang="en-US" dirty="0" smtClean="0"/>
            </a:br>
            <a:endParaRPr lang="en-US" dirty="0"/>
          </a:p>
        </p:txBody>
      </p:sp>
    </p:spTree>
    <p:extLst>
      <p:ext uri="{BB962C8B-B14F-4D97-AF65-F5344CB8AC3E}">
        <p14:creationId xmlns:p14="http://schemas.microsoft.com/office/powerpoint/2010/main" val="940402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rmAutofit/>
          </a:bodyPr>
          <a:lstStyle/>
          <a:p>
            <a:pPr lvl="0"/>
            <a:r>
              <a:rPr lang="en-US" dirty="0" smtClean="0"/>
              <a:t>Feasible</a:t>
            </a:r>
            <a:r>
              <a:rPr lang="en-US" dirty="0"/>
              <a:t>?(a) other causes of reversible coma (b) plausible cause of brain death</a:t>
            </a:r>
          </a:p>
          <a:p>
            <a:pPr lvl="0"/>
            <a:r>
              <a:rPr lang="en-US" dirty="0"/>
              <a:t>Protection of life, </a:t>
            </a:r>
            <a:r>
              <a:rPr lang="en-US" i="1" dirty="0" err="1"/>
              <a:t>maqsad</a:t>
            </a:r>
            <a:r>
              <a:rPr lang="en-US" i="1" dirty="0"/>
              <a:t> </a:t>
            </a:r>
            <a:r>
              <a:rPr lang="en-US" i="1" dirty="0" err="1"/>
              <a:t>hifdh</a:t>
            </a:r>
            <a:r>
              <a:rPr lang="en-US" i="1" dirty="0"/>
              <a:t> al </a:t>
            </a:r>
            <a:r>
              <a:rPr lang="en-US" i="1" dirty="0" err="1"/>
              <a:t>nafs</a:t>
            </a:r>
            <a:r>
              <a:rPr lang="en-US" dirty="0"/>
              <a:t>, </a:t>
            </a:r>
            <a:r>
              <a:rPr lang="en-US" dirty="0" err="1"/>
              <a:t>vs</a:t>
            </a:r>
            <a:r>
              <a:rPr lang="en-US" dirty="0"/>
              <a:t> and mistakes in death determination</a:t>
            </a:r>
          </a:p>
          <a:p>
            <a:pPr lvl="0"/>
            <a:r>
              <a:rPr lang="en-US" dirty="0"/>
              <a:t>protecting resources, </a:t>
            </a:r>
            <a:r>
              <a:rPr lang="en-US" i="1" dirty="0" err="1"/>
              <a:t>maqsad</a:t>
            </a:r>
            <a:r>
              <a:rPr lang="en-US" i="1" dirty="0"/>
              <a:t> </a:t>
            </a:r>
            <a:r>
              <a:rPr lang="en-US" i="1" dirty="0" err="1"/>
              <a:t>hifdh</a:t>
            </a:r>
            <a:r>
              <a:rPr lang="en-US" i="1" dirty="0"/>
              <a:t> al mal</a:t>
            </a:r>
            <a:r>
              <a:rPr lang="en-US" dirty="0"/>
              <a:t>, </a:t>
            </a:r>
            <a:r>
              <a:rPr lang="en-US" dirty="0" err="1"/>
              <a:t>vs</a:t>
            </a:r>
            <a:r>
              <a:rPr lang="en-US" dirty="0"/>
              <a:t> delayed death determination</a:t>
            </a:r>
          </a:p>
          <a:p>
            <a:pPr lvl="0"/>
            <a:r>
              <a:rPr lang="en-US" dirty="0"/>
              <a:t>Pressure for organ donation: specific individual vs. general public</a:t>
            </a:r>
          </a:p>
          <a:p>
            <a:pPr lvl="0"/>
            <a:r>
              <a:rPr lang="en-US" dirty="0"/>
              <a:t>Near death </a:t>
            </a:r>
            <a:r>
              <a:rPr lang="en-US" dirty="0" err="1"/>
              <a:t>vs</a:t>
            </a:r>
            <a:r>
              <a:rPr lang="en-US" dirty="0"/>
              <a:t> dead</a:t>
            </a:r>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OUTSTANDING QUESTIONS…2</a:t>
            </a:r>
            <a:br>
              <a:rPr lang="en-US" dirty="0" smtClean="0"/>
            </a:br>
            <a:endParaRPr lang="en-US" dirty="0"/>
          </a:p>
        </p:txBody>
      </p:sp>
    </p:spTree>
    <p:extLst>
      <p:ext uri="{BB962C8B-B14F-4D97-AF65-F5344CB8AC3E}">
        <p14:creationId xmlns:p14="http://schemas.microsoft.com/office/powerpoint/2010/main" val="94550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77500" lnSpcReduction="20000"/>
          </a:bodyPr>
          <a:lstStyle/>
          <a:p>
            <a:pPr lvl="0"/>
            <a:r>
              <a:rPr lang="en-US" dirty="0" smtClean="0"/>
              <a:t>The </a:t>
            </a:r>
            <a:r>
              <a:rPr lang="en-US" dirty="0"/>
              <a:t>criteria and determination of brain death do not fully conform to principles of intention, certainty, and custom. </a:t>
            </a:r>
          </a:p>
          <a:p>
            <a:pPr lvl="0"/>
            <a:endParaRPr lang="en-US" dirty="0" smtClean="0"/>
          </a:p>
          <a:p>
            <a:pPr lvl="0"/>
            <a:r>
              <a:rPr lang="en-US" dirty="0" smtClean="0"/>
              <a:t>Considerations </a:t>
            </a:r>
            <a:r>
              <a:rPr lang="en-US" dirty="0"/>
              <a:t>of organ harvesting, ICU costs, and research have been a driving force behind development of brain death criteria. </a:t>
            </a:r>
          </a:p>
          <a:p>
            <a:pPr lvl="0"/>
            <a:endParaRPr lang="en-US" dirty="0" smtClean="0"/>
          </a:p>
          <a:p>
            <a:pPr lvl="0"/>
            <a:r>
              <a:rPr lang="en-US" dirty="0" smtClean="0"/>
              <a:t>These </a:t>
            </a:r>
            <a:r>
              <a:rPr lang="en-US" dirty="0"/>
              <a:t>criteria have been changing with development of knowledge and technology and have not reached the level of universal consensus having variation by country and by institution. </a:t>
            </a:r>
          </a:p>
          <a:p>
            <a:pPr lvl="0"/>
            <a:endParaRPr lang="en-US" dirty="0" smtClean="0"/>
          </a:p>
          <a:p>
            <a:pPr lvl="0"/>
            <a:r>
              <a:rPr lang="en-US" dirty="0" smtClean="0"/>
              <a:t>There </a:t>
            </a:r>
            <a:r>
              <a:rPr lang="en-US" dirty="0"/>
              <a:t>is consensus about the reliability of clinical tests of brain stem death</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CONCLUSIONS</a:t>
            </a:r>
            <a:br>
              <a:rPr lang="en-US" dirty="0" smtClean="0"/>
            </a:br>
            <a:endParaRPr lang="en-US" dirty="0"/>
          </a:p>
        </p:txBody>
      </p:sp>
    </p:spTree>
    <p:extLst>
      <p:ext uri="{BB962C8B-B14F-4D97-AF65-F5344CB8AC3E}">
        <p14:creationId xmlns:p14="http://schemas.microsoft.com/office/powerpoint/2010/main" val="2822799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85000" lnSpcReduction="10000"/>
          </a:bodyPr>
          <a:lstStyle/>
          <a:p>
            <a:pPr lvl="0"/>
            <a:r>
              <a:rPr lang="en-US" dirty="0" smtClean="0"/>
              <a:t>Brain </a:t>
            </a:r>
            <a:r>
              <a:rPr lang="en-US" dirty="0"/>
              <a:t>stem death, determined by clinical examination with or without instrumental confirmation, should remain the mainstay of death definition </a:t>
            </a:r>
          </a:p>
          <a:p>
            <a:pPr lvl="0"/>
            <a:endParaRPr lang="en-US" dirty="0" smtClean="0"/>
          </a:p>
          <a:p>
            <a:pPr lvl="0"/>
            <a:r>
              <a:rPr lang="en-US" dirty="0" smtClean="0"/>
              <a:t>The </a:t>
            </a:r>
            <a:r>
              <a:rPr lang="en-US" dirty="0"/>
              <a:t>public interest in organ harvesting and saving ICU resources overrides the doubts that we may have about clinical criteria of brain death</a:t>
            </a:r>
          </a:p>
          <a:p>
            <a:pPr lvl="0"/>
            <a:endParaRPr lang="en-US" dirty="0" smtClean="0"/>
          </a:p>
          <a:p>
            <a:pPr lvl="0"/>
            <a:r>
              <a:rPr lang="en-US" dirty="0" smtClean="0"/>
              <a:t>Legal </a:t>
            </a:r>
            <a:r>
              <a:rPr lang="en-US" dirty="0"/>
              <a:t>rulings, fatwa, on brain death should be reviewed every 3 years to take into consideration new developments in medical knowledge and technology.</a:t>
            </a:r>
          </a:p>
          <a:p>
            <a:pPr marL="0" indent="0">
              <a:buNone/>
            </a:pPr>
            <a:r>
              <a:rPr lang="en-US" dirty="0"/>
              <a:t>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RECOMMENDATIONS</a:t>
            </a:r>
            <a:br>
              <a:rPr lang="en-US" dirty="0" smtClean="0"/>
            </a:br>
            <a:endParaRPr lang="en-US" dirty="0"/>
          </a:p>
        </p:txBody>
      </p:sp>
    </p:spTree>
    <p:extLst>
      <p:ext uri="{BB962C8B-B14F-4D97-AF65-F5344CB8AC3E}">
        <p14:creationId xmlns:p14="http://schemas.microsoft.com/office/powerpoint/2010/main" val="3006959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Autofit/>
          </a:bodyPr>
          <a:lstStyle/>
          <a:p>
            <a:pPr lvl="0"/>
            <a:r>
              <a:rPr lang="en-US" sz="1600" dirty="0" smtClean="0"/>
              <a:t>A </a:t>
            </a:r>
            <a:r>
              <a:rPr lang="en-US" sz="1600" dirty="0"/>
              <a:t>60-year old comatose accident victim suffering from severe multi-organ traumatic injury and with a signed organ donation card was evaluated in the ER of a remote rural hospital. There was no other plausible cause of reversible coma or of brain death. </a:t>
            </a:r>
            <a:endParaRPr lang="en-US" sz="1600" dirty="0" smtClean="0"/>
          </a:p>
          <a:p>
            <a:pPr lvl="0"/>
            <a:endParaRPr lang="en-US" sz="1600" dirty="0"/>
          </a:p>
          <a:p>
            <a:pPr lvl="0"/>
            <a:r>
              <a:rPr lang="en-US" sz="1600" dirty="0"/>
              <a:t>Clinically: no pupillary reflexes, fixedly-dilated pupils, no corneal reflex, no eye movements, no blink reflex, no vestibule-ocular reflex, no cranial reflexes, and no gag reflex. Findings were equivocal regarding the apnea test, cephalic reflexes, and motor response to pain. </a:t>
            </a:r>
          </a:p>
          <a:p>
            <a:pPr lvl="0"/>
            <a:endParaRPr lang="en-US" sz="1600" dirty="0" smtClean="0"/>
          </a:p>
          <a:p>
            <a:pPr lvl="0"/>
            <a:r>
              <a:rPr lang="en-US" sz="1600" dirty="0" smtClean="0"/>
              <a:t>Investigations</a:t>
            </a:r>
            <a:r>
              <a:rPr lang="en-US" sz="1600" dirty="0"/>
              <a:t>: jugular vein partial oxygen pressure could not be determined. The EEG was isoelectric. Bedside trans-cranial Doppler showed no cerebral circulation. </a:t>
            </a:r>
          </a:p>
          <a:p>
            <a:pPr lvl="0"/>
            <a:endParaRPr lang="en-US" sz="1600" dirty="0" smtClean="0"/>
          </a:p>
          <a:p>
            <a:pPr lvl="0"/>
            <a:r>
              <a:rPr lang="en-US" sz="1600" dirty="0" smtClean="0"/>
              <a:t>Family </a:t>
            </a:r>
            <a:r>
              <a:rPr lang="en-US" sz="1600" dirty="0"/>
              <a:t>members with the exception of the mother were certain of death and asked the physician not to institute any life support and to call the organ harvesting team. The doctor was not sure what to do he however convinced the family to start life support to keep the organs viable until the transplant team arrived by helicopter. </a:t>
            </a:r>
          </a:p>
          <a:p>
            <a:pPr lvl="0"/>
            <a:endParaRPr lang="en-US" sz="1600" dirty="0" smtClean="0"/>
          </a:p>
          <a:p>
            <a:pPr lvl="0"/>
            <a:r>
              <a:rPr lang="en-US" sz="1600" dirty="0" smtClean="0"/>
              <a:t>While </a:t>
            </a:r>
            <a:r>
              <a:rPr lang="en-US" sz="1600" dirty="0"/>
              <a:t>walking along the corridor, a nurse overheard members of the family talking about a 15-year old cousin of the victim lying in a hospital in the capital waiting for a kidney transplant.</a:t>
            </a:r>
          </a:p>
          <a:p>
            <a:r>
              <a:rPr lang="en-US" sz="1600" dirty="0"/>
              <a:t> </a:t>
            </a:r>
          </a:p>
          <a:p>
            <a:pPr marL="0" indent="0">
              <a:buNone/>
            </a:pPr>
            <a:endParaRPr lang="en-US" sz="2400" dirty="0"/>
          </a:p>
        </p:txBody>
      </p:sp>
      <p:sp>
        <p:nvSpPr>
          <p:cNvPr id="2" name="Title 1"/>
          <p:cNvSpPr>
            <a:spLocks noGrp="1"/>
          </p:cNvSpPr>
          <p:nvPr>
            <p:ph type="title"/>
          </p:nvPr>
        </p:nvSpPr>
        <p:spPr/>
        <p:txBody>
          <a:bodyPr>
            <a:normAutofit fontScale="90000"/>
          </a:bodyPr>
          <a:lstStyle/>
          <a:p>
            <a:r>
              <a:rPr lang="en-US" dirty="0" smtClean="0"/>
              <a:t>CASE #1: </a:t>
            </a:r>
            <a:br>
              <a:rPr lang="en-US" dirty="0" smtClean="0"/>
            </a:br>
            <a:endParaRPr lang="en-US" dirty="0"/>
          </a:p>
        </p:txBody>
      </p:sp>
    </p:spTree>
    <p:extLst>
      <p:ext uri="{BB962C8B-B14F-4D97-AF65-F5344CB8AC3E}">
        <p14:creationId xmlns:p14="http://schemas.microsoft.com/office/powerpoint/2010/main" val="220350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70000" lnSpcReduction="20000"/>
          </a:bodyPr>
          <a:lstStyle/>
          <a:p>
            <a:pPr lvl="0"/>
            <a:r>
              <a:rPr lang="en-US" dirty="0" smtClean="0"/>
              <a:t>A </a:t>
            </a:r>
            <a:r>
              <a:rPr lang="en-US" dirty="0"/>
              <a:t>40-year old billionaire stage 4 cancer victim with multi organ failure in ICU and on artificial life support </a:t>
            </a:r>
          </a:p>
          <a:p>
            <a:pPr lvl="0"/>
            <a:endParaRPr lang="en-US" dirty="0" smtClean="0"/>
          </a:p>
          <a:p>
            <a:pPr lvl="0"/>
            <a:r>
              <a:rPr lang="en-US" dirty="0" smtClean="0"/>
              <a:t>Determined </a:t>
            </a:r>
            <a:r>
              <a:rPr lang="en-US" dirty="0"/>
              <a:t>clinically dead on the basis of clinical signs repeated after 6 hours (pupillary reflexes –</a:t>
            </a:r>
            <a:r>
              <a:rPr lang="en-US" dirty="0" err="1"/>
              <a:t>ve</a:t>
            </a:r>
            <a:r>
              <a:rPr lang="en-US" dirty="0"/>
              <a:t>, fixedly-dilated pupils, corneal reflex –</a:t>
            </a:r>
            <a:r>
              <a:rPr lang="en-US" dirty="0" err="1"/>
              <a:t>ve</a:t>
            </a:r>
            <a:r>
              <a:rPr lang="en-US" dirty="0"/>
              <a:t>, eye movements –</a:t>
            </a:r>
            <a:r>
              <a:rPr lang="en-US" dirty="0" err="1"/>
              <a:t>ve</a:t>
            </a:r>
            <a:r>
              <a:rPr lang="en-US" dirty="0"/>
              <a:t>, blink reflex –</a:t>
            </a:r>
            <a:r>
              <a:rPr lang="en-US" dirty="0" err="1"/>
              <a:t>ve</a:t>
            </a:r>
            <a:r>
              <a:rPr lang="en-US" dirty="0"/>
              <a:t>, cold water test –</a:t>
            </a:r>
            <a:r>
              <a:rPr lang="en-US" dirty="0" err="1"/>
              <a:t>ve</a:t>
            </a:r>
            <a:r>
              <a:rPr lang="en-US" dirty="0"/>
              <a:t>, cranial reflexes –</a:t>
            </a:r>
            <a:r>
              <a:rPr lang="en-US" dirty="0" err="1"/>
              <a:t>ve</a:t>
            </a:r>
            <a:r>
              <a:rPr lang="en-US" dirty="0"/>
              <a:t>, apnea test –</a:t>
            </a:r>
            <a:r>
              <a:rPr lang="en-US" dirty="0" err="1"/>
              <a:t>ve</a:t>
            </a:r>
            <a:r>
              <a:rPr lang="en-US" dirty="0"/>
              <a:t>, cephalic reflexes –</a:t>
            </a:r>
            <a:r>
              <a:rPr lang="en-US" dirty="0" err="1"/>
              <a:t>ve</a:t>
            </a:r>
            <a:r>
              <a:rPr lang="en-US" dirty="0"/>
              <a:t>, motor response to pain –</a:t>
            </a:r>
            <a:r>
              <a:rPr lang="en-US" dirty="0" err="1"/>
              <a:t>ve</a:t>
            </a:r>
            <a:r>
              <a:rPr lang="en-US" dirty="0"/>
              <a:t>, gag reflex –</a:t>
            </a:r>
            <a:r>
              <a:rPr lang="en-US" dirty="0" err="1"/>
              <a:t>ve</a:t>
            </a:r>
            <a:r>
              <a:rPr lang="en-US" dirty="0"/>
              <a:t>). </a:t>
            </a:r>
          </a:p>
          <a:p>
            <a:pPr lvl="0"/>
            <a:endParaRPr lang="en-US" dirty="0" smtClean="0"/>
          </a:p>
          <a:p>
            <a:pPr lvl="0"/>
            <a:r>
              <a:rPr lang="en-US" dirty="0" smtClean="0"/>
              <a:t>All </a:t>
            </a:r>
            <a:r>
              <a:rPr lang="en-US" dirty="0"/>
              <a:t>confirmatory tests were also negative (jugular oxygen partial pressure -</a:t>
            </a:r>
            <a:r>
              <a:rPr lang="en-US" dirty="0" err="1"/>
              <a:t>ve</a:t>
            </a:r>
            <a:r>
              <a:rPr lang="en-US" dirty="0"/>
              <a:t>, EEG=0, CT angiography). </a:t>
            </a:r>
          </a:p>
          <a:p>
            <a:pPr lvl="0"/>
            <a:endParaRPr lang="en-US" dirty="0" smtClean="0"/>
          </a:p>
          <a:p>
            <a:pPr lvl="0"/>
            <a:r>
              <a:rPr lang="en-US" dirty="0" smtClean="0"/>
              <a:t>Family </a:t>
            </a:r>
            <a:r>
              <a:rPr lang="en-US" dirty="0"/>
              <a:t>members begged the physicians not to withdraw life support and not declare death until his beloved last daughter arrives from London. She might die from shock if she does not see him alive before death. They were willing to pay for the extra days of ICU stay.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CASE #2: </a:t>
            </a:r>
            <a:br>
              <a:rPr lang="en-US" dirty="0" smtClean="0"/>
            </a:br>
            <a:endParaRPr lang="en-US" dirty="0"/>
          </a:p>
        </p:txBody>
      </p:sp>
    </p:spTree>
    <p:extLst>
      <p:ext uri="{BB962C8B-B14F-4D97-AF65-F5344CB8AC3E}">
        <p14:creationId xmlns:p14="http://schemas.microsoft.com/office/powerpoint/2010/main" val="348668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20000"/>
          </a:bodyPr>
          <a:lstStyle/>
          <a:p>
            <a:pPr lvl="0"/>
            <a:r>
              <a:rPr lang="en-US" dirty="0" smtClean="0"/>
              <a:t>A </a:t>
            </a:r>
            <a:r>
              <a:rPr lang="en-US" dirty="0"/>
              <a:t>90-year old deeply comatose man with multiple organ failure was admitted to the last available ICU bed and was put on artificial life support minutes when the family refused a DNR order. </a:t>
            </a:r>
          </a:p>
          <a:p>
            <a:endParaRPr lang="en-US" dirty="0" smtClean="0"/>
          </a:p>
          <a:p>
            <a:r>
              <a:rPr lang="en-US" dirty="0" smtClean="0"/>
              <a:t>A </a:t>
            </a:r>
            <a:r>
              <a:rPr lang="en-US" dirty="0"/>
              <a:t>few minutes later ambulances started bringing in over 100 casualties from an air crash site. The head of the ICU carried out a rapid assessment of the comatose man showed equivocal clinical signs of brain death; some indicating death and others not. None of the confirmatory tests was positive</a:t>
            </a:r>
          </a:p>
        </p:txBody>
      </p:sp>
      <p:sp>
        <p:nvSpPr>
          <p:cNvPr id="2" name="Title 1"/>
          <p:cNvSpPr>
            <a:spLocks noGrp="1"/>
          </p:cNvSpPr>
          <p:nvPr>
            <p:ph type="title"/>
          </p:nvPr>
        </p:nvSpPr>
        <p:spPr/>
        <p:txBody>
          <a:bodyPr>
            <a:normAutofit fontScale="90000"/>
          </a:bodyPr>
          <a:lstStyle/>
          <a:p>
            <a:r>
              <a:rPr lang="en-US" dirty="0" smtClean="0"/>
              <a:t>CASE #3</a:t>
            </a:r>
            <a:br>
              <a:rPr lang="en-US" dirty="0" smtClean="0"/>
            </a:br>
            <a:endParaRPr lang="en-US" dirty="0"/>
          </a:p>
        </p:txBody>
      </p:sp>
    </p:spTree>
    <p:extLst>
      <p:ext uri="{BB962C8B-B14F-4D97-AF65-F5344CB8AC3E}">
        <p14:creationId xmlns:p14="http://schemas.microsoft.com/office/powerpoint/2010/main" val="3561988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pPr lvl="0"/>
            <a:r>
              <a:rPr lang="en-US" dirty="0" smtClean="0"/>
              <a:t>Ethical </a:t>
            </a:r>
            <a:r>
              <a:rPr lang="en-US" dirty="0"/>
              <a:t>issues relating to brain death are analyzable according to the purposes of the Law, </a:t>
            </a:r>
            <a:r>
              <a:rPr lang="en-US" i="1" dirty="0" err="1"/>
              <a:t>maqasid</a:t>
            </a:r>
            <a:r>
              <a:rPr lang="en-US" i="1" dirty="0"/>
              <a:t> al </a:t>
            </a:r>
            <a:r>
              <a:rPr lang="en-US" i="1" dirty="0" err="1"/>
              <a:t>shari’at</a:t>
            </a:r>
            <a:r>
              <a:rPr lang="en-US" dirty="0"/>
              <a:t>, and principles of the law, </a:t>
            </a:r>
            <a:r>
              <a:rPr lang="en-US" i="1" dirty="0" err="1"/>
              <a:t>qawa’id</a:t>
            </a:r>
            <a:r>
              <a:rPr lang="en-US" i="1" dirty="0"/>
              <a:t> al </a:t>
            </a:r>
            <a:r>
              <a:rPr lang="en-US" i="1" dirty="0" err="1"/>
              <a:t>fiqh</a:t>
            </a:r>
            <a:r>
              <a:rPr lang="en-US" dirty="0"/>
              <a:t>, to reach conclusions of practical importance. </a:t>
            </a:r>
          </a:p>
          <a:p>
            <a:pPr lvl="0"/>
            <a:endParaRPr lang="en-US" dirty="0" smtClean="0"/>
          </a:p>
          <a:p>
            <a:pPr lvl="0"/>
            <a:r>
              <a:rPr lang="en-US" dirty="0" smtClean="0"/>
              <a:t>Motivation </a:t>
            </a:r>
            <a:r>
              <a:rPr lang="en-US" dirty="0"/>
              <a:t>to declare death earlier: the need to harvest viable organs earlier, save intensive care resources, and obtaining tissues for research before deterioration.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INTRODUCTION</a:t>
            </a:r>
            <a:br>
              <a:rPr lang="en-US" dirty="0" smtClean="0"/>
            </a:br>
            <a:endParaRPr lang="en-US" dirty="0"/>
          </a:p>
        </p:txBody>
      </p:sp>
    </p:spTree>
    <p:extLst>
      <p:ext uri="{BB962C8B-B14F-4D97-AF65-F5344CB8AC3E}">
        <p14:creationId xmlns:p14="http://schemas.microsoft.com/office/powerpoint/2010/main" val="91149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Violation </a:t>
            </a:r>
            <a:r>
              <a:rPr lang="en-US" dirty="0"/>
              <a:t>of the principle of intention, </a:t>
            </a:r>
            <a:r>
              <a:rPr lang="en-US" i="1" dirty="0" err="1"/>
              <a:t>qa’idat</a:t>
            </a:r>
            <a:r>
              <a:rPr lang="en-US" i="1" dirty="0"/>
              <a:t> al </a:t>
            </a:r>
            <a:r>
              <a:rPr lang="en-US" i="1" dirty="0" err="1"/>
              <a:t>qasd</a:t>
            </a:r>
            <a:r>
              <a:rPr lang="en-US" dirty="0"/>
              <a:t>, which requires that actions be judged by underlying intentions and that the end does not justify the means. </a:t>
            </a:r>
          </a:p>
          <a:p>
            <a:pPr lvl="0"/>
            <a:endParaRPr lang="en-US" dirty="0" smtClean="0"/>
          </a:p>
          <a:p>
            <a:pPr lvl="0"/>
            <a:r>
              <a:rPr lang="en-US" dirty="0" smtClean="0"/>
              <a:t>In </a:t>
            </a:r>
            <a:r>
              <a:rPr lang="en-US" dirty="0"/>
              <a:t>this case the nobility of the ends and their public interest are motivating factors.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PRINCIPLE OF INTENTION, </a:t>
            </a:r>
            <a:r>
              <a:rPr lang="en-US" i="1" dirty="0" err="1" smtClean="0"/>
              <a:t>qa’idat</a:t>
            </a:r>
            <a:r>
              <a:rPr lang="en-US" i="1" dirty="0" smtClean="0"/>
              <a:t> al </a:t>
            </a:r>
            <a:r>
              <a:rPr lang="en-US" i="1" dirty="0" err="1" smtClean="0"/>
              <a:t>qasd</a:t>
            </a:r>
            <a:r>
              <a:rPr lang="en-US" dirty="0" smtClean="0"/>
              <a:t/>
            </a:r>
            <a:br>
              <a:rPr lang="en-US" dirty="0" smtClean="0"/>
            </a:br>
            <a:endParaRPr lang="en-US" dirty="0"/>
          </a:p>
        </p:txBody>
      </p:sp>
    </p:spTree>
    <p:extLst>
      <p:ext uri="{BB962C8B-B14F-4D97-AF65-F5344CB8AC3E}">
        <p14:creationId xmlns:p14="http://schemas.microsoft.com/office/powerpoint/2010/main" val="397022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The </a:t>
            </a:r>
            <a:r>
              <a:rPr lang="en-US" dirty="0"/>
              <a:t>requirement, by the principle of certainty, </a:t>
            </a:r>
            <a:r>
              <a:rPr lang="en-US" i="1" dirty="0" err="1"/>
              <a:t>qa’idat</a:t>
            </a:r>
            <a:r>
              <a:rPr lang="en-US" i="1" dirty="0"/>
              <a:t> al </a:t>
            </a:r>
            <a:r>
              <a:rPr lang="en-US" i="1" dirty="0" err="1"/>
              <a:t>yaqeen</a:t>
            </a:r>
            <a:r>
              <a:rPr lang="en-US" dirty="0"/>
              <a:t>, of evidence-based proof of death are partially fulfilled by brain death criteria, tests, and examinations.</a:t>
            </a:r>
          </a:p>
          <a:p>
            <a:pPr lvl="0"/>
            <a:r>
              <a:rPr lang="en-US" dirty="0"/>
              <a:t>There is consensus on clinical tests in determining brain stem death but no such consensus exists for confirmatory instrumental tests. </a:t>
            </a:r>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PRINCIPLE OF CERTAINTY, </a:t>
            </a:r>
            <a:r>
              <a:rPr lang="en-US" i="1" dirty="0" err="1" smtClean="0"/>
              <a:t>qa’idat</a:t>
            </a:r>
            <a:r>
              <a:rPr lang="en-US" i="1" dirty="0" smtClean="0"/>
              <a:t> al </a:t>
            </a:r>
            <a:r>
              <a:rPr lang="en-US" i="1" dirty="0" err="1" smtClean="0"/>
              <a:t>yaqeen</a:t>
            </a:r>
            <a:r>
              <a:rPr lang="en-US" dirty="0" smtClean="0"/>
              <a:t/>
            </a:r>
            <a:br>
              <a:rPr lang="en-US" dirty="0" smtClean="0"/>
            </a:br>
            <a:endParaRPr lang="en-US" dirty="0"/>
          </a:p>
        </p:txBody>
      </p:sp>
    </p:spTree>
    <p:extLst>
      <p:ext uri="{BB962C8B-B14F-4D97-AF65-F5344CB8AC3E}">
        <p14:creationId xmlns:p14="http://schemas.microsoft.com/office/powerpoint/2010/main" val="179760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The </a:t>
            </a:r>
            <a:r>
              <a:rPr lang="en-US" dirty="0"/>
              <a:t>principle of custom, </a:t>
            </a:r>
            <a:r>
              <a:rPr lang="en-US" i="1" dirty="0" err="1"/>
              <a:t>qa’idat</a:t>
            </a:r>
            <a:r>
              <a:rPr lang="en-US" i="1" dirty="0"/>
              <a:t> al ‘</a:t>
            </a:r>
            <a:r>
              <a:rPr lang="en-US" i="1" dirty="0" err="1"/>
              <a:t>aadat</a:t>
            </a:r>
            <a:r>
              <a:rPr lang="en-US" dirty="0"/>
              <a:t>, is partially fulfilled because there is no universal consensus on criteria of brain </a:t>
            </a:r>
            <a:r>
              <a:rPr lang="en-US" dirty="0" err="1"/>
              <a:t>deat</a:t>
            </a:r>
            <a:endParaRPr lang="en-US" dirty="0"/>
          </a:p>
          <a:p>
            <a:pPr lvl="0"/>
            <a:r>
              <a:rPr lang="en-US" dirty="0"/>
              <a:t>Brain death criteria vary by country, by institution, and over time. </a:t>
            </a:r>
          </a:p>
          <a:p>
            <a:r>
              <a:rPr lang="en-US" dirty="0"/>
              <a:t>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PRINCIPLE OF CUSTOM, </a:t>
            </a:r>
            <a:r>
              <a:rPr lang="en-US" i="1" dirty="0" err="1" smtClean="0"/>
              <a:t>qa’idat</a:t>
            </a:r>
            <a:r>
              <a:rPr lang="en-US" i="1" dirty="0" smtClean="0"/>
              <a:t> al ‘</a:t>
            </a:r>
            <a:r>
              <a:rPr lang="en-US" i="1" dirty="0" err="1" smtClean="0"/>
              <a:t>aadat</a:t>
            </a:r>
            <a:r>
              <a:rPr lang="en-US" dirty="0" smtClean="0"/>
              <a:t/>
            </a:r>
            <a:br>
              <a:rPr lang="en-US" dirty="0" smtClean="0"/>
            </a:br>
            <a:endParaRPr lang="en-US" dirty="0"/>
          </a:p>
        </p:txBody>
      </p:sp>
    </p:spTree>
    <p:extLst>
      <p:ext uri="{BB962C8B-B14F-4D97-AF65-F5344CB8AC3E}">
        <p14:creationId xmlns:p14="http://schemas.microsoft.com/office/powerpoint/2010/main" val="374713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normAutofit/>
          </a:bodyPr>
          <a:lstStyle/>
          <a:p>
            <a:r>
              <a:rPr lang="en-US" dirty="0" smtClean="0"/>
              <a:t>Do </a:t>
            </a:r>
            <a:r>
              <a:rPr lang="en-US" dirty="0"/>
              <a:t>we do brain death testing routinely or are we selective?</a:t>
            </a:r>
          </a:p>
          <a:p>
            <a:pPr lvl="0"/>
            <a:r>
              <a:rPr lang="en-US" dirty="0"/>
              <a:t>Is repetition of the testing needed after 6, or 24 hours?</a:t>
            </a:r>
          </a:p>
          <a:p>
            <a:pPr lvl="0"/>
            <a:r>
              <a:rPr lang="en-US" dirty="0"/>
              <a:t>How soon shall we act after brain stem death is confirmed clinically?</a:t>
            </a:r>
          </a:p>
          <a:p>
            <a:pPr lvl="0"/>
            <a:r>
              <a:rPr lang="en-US" dirty="0"/>
              <a:t>Relevance of cerebral death </a:t>
            </a:r>
            <a:r>
              <a:rPr lang="en-US" dirty="0" err="1"/>
              <a:t>vs</a:t>
            </a:r>
            <a:r>
              <a:rPr lang="en-US" dirty="0"/>
              <a:t> brain stem death difference?</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OUTSTANDING QUESTIONS…1</a:t>
            </a:r>
            <a:br>
              <a:rPr lang="en-US" dirty="0" smtClean="0"/>
            </a:br>
            <a:endParaRPr lang="en-US" dirty="0"/>
          </a:p>
        </p:txBody>
      </p:sp>
    </p:spTree>
    <p:extLst>
      <p:ext uri="{BB962C8B-B14F-4D97-AF65-F5344CB8AC3E}">
        <p14:creationId xmlns:p14="http://schemas.microsoft.com/office/powerpoint/2010/main" val="2401842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TotalTime>
  <Words>992</Words>
  <Application>Microsoft Office PowerPoint</Application>
  <PresentationFormat>On-screen Show (4:3)</PresentationFormat>
  <Paragraphs>67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BRAIN DEATH: Outstanding ethic-legal issues  </vt:lpstr>
      <vt:lpstr>CASE #1:  </vt:lpstr>
      <vt:lpstr>CASE #2:  </vt:lpstr>
      <vt:lpstr>CASE #3 </vt:lpstr>
      <vt:lpstr>INTRODUCTION </vt:lpstr>
      <vt:lpstr>PRINCIPLE OF INTENTION, qa’idat al qasd </vt:lpstr>
      <vt:lpstr> PRINCIPLE OF CERTAINTY, qa’idat al yaqeen </vt:lpstr>
      <vt:lpstr> PRINCIPLE OF CUSTOM, qa’idat al ‘aadat </vt:lpstr>
      <vt:lpstr>OUTSTANDING QUESTIONS…1 </vt:lpstr>
      <vt:lpstr>OUTSTANDING QUESTIONS…2 </vt:lpstr>
      <vt:lpstr>CONCLUSIONS </vt:lpstr>
      <vt:lpstr>RECOMMENDATIONS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DEATH: Outstanding ethic-legal issues</dc:title>
  <dc:creator>Kasouli</dc:creator>
  <cp:lastModifiedBy>Omer</cp:lastModifiedBy>
  <cp:revision>7</cp:revision>
  <dcterms:created xsi:type="dcterms:W3CDTF">2012-11-12T17:03:26Z</dcterms:created>
  <dcterms:modified xsi:type="dcterms:W3CDTF">2014-03-12T06:49:17Z</dcterms:modified>
</cp:coreProperties>
</file>