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99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8CCCEE-0904-49B8-9812-580058F589E4}"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CCCEE-0904-49B8-9812-580058F589E4}"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CCCEE-0904-49B8-9812-580058F589E4}"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CCCEE-0904-49B8-9812-580058F589E4}"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8CCCEE-0904-49B8-9812-580058F589E4}" type="datetimeFigureOut">
              <a:rPr lang="en-US" smtClean="0"/>
              <a:t>3/12/2014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8CCCEE-0904-49B8-9812-580058F589E4}"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8CCCEE-0904-49B8-9812-580058F589E4}" type="datetimeFigureOut">
              <a:rPr lang="en-US" smtClean="0"/>
              <a:t>3/12/2014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8CCCEE-0904-49B8-9812-580058F589E4}" type="datetimeFigureOut">
              <a:rPr lang="en-US" smtClean="0"/>
              <a:t>3/12/2014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CCCEE-0904-49B8-9812-580058F589E4}" type="datetimeFigureOut">
              <a:rPr lang="en-US" smtClean="0"/>
              <a:t>3/12/2014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C3B714-D19B-46AF-B9E0-82567AB6B6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8CCCEE-0904-49B8-9812-580058F589E4}" type="datetimeFigureOut">
              <a:rPr lang="en-US" smtClean="0"/>
              <a:t>3/12/2014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C3B714-D19B-46AF-B9E0-82567AB6B66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08CCCEE-0904-49B8-9812-580058F589E4}" type="datetimeFigureOut">
              <a:rPr lang="en-US" smtClean="0"/>
              <a:t>3/12/2014</a:t>
            </a:fld>
            <a:endParaRPr lang="en-US"/>
          </a:p>
        </p:txBody>
      </p:sp>
      <p:sp>
        <p:nvSpPr>
          <p:cNvPr id="9" name="Slide Number Placeholder 8"/>
          <p:cNvSpPr>
            <a:spLocks noGrp="1"/>
          </p:cNvSpPr>
          <p:nvPr>
            <p:ph type="sldNum" sz="quarter" idx="11"/>
          </p:nvPr>
        </p:nvSpPr>
        <p:spPr/>
        <p:txBody>
          <a:bodyPr/>
          <a:lstStyle/>
          <a:p>
            <a:fld id="{89C3B714-D19B-46AF-B9E0-82567AB6B66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9C3B714-D19B-46AF-B9E0-82567AB6B66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08CCCEE-0904-49B8-9812-580058F589E4}" type="datetimeFigureOut">
              <a:rPr lang="en-US" smtClean="0"/>
              <a:t>3/12/2014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SOLID ORGAN TRANSPLANTATION</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t>Lecture </a:t>
            </a:r>
            <a:r>
              <a:rPr lang="en-US" dirty="0"/>
              <a:t>at King Saud University on </a:t>
            </a:r>
            <a:r>
              <a:rPr lang="en-US" smtClean="0"/>
              <a:t>March </a:t>
            </a:r>
            <a:r>
              <a:rPr lang="en-US" smtClean="0"/>
              <a:t>12, </a:t>
            </a:r>
            <a:r>
              <a:rPr lang="en-US" dirty="0" smtClean="0"/>
              <a:t>2014 </a:t>
            </a:r>
            <a:r>
              <a:rPr lang="en-US" dirty="0"/>
              <a:t>by Professor Omar Hasan </a:t>
            </a:r>
            <a:r>
              <a:rPr lang="en-US" dirty="0" err="1"/>
              <a:t>Kasule</a:t>
            </a:r>
            <a:r>
              <a:rPr lang="en-US" dirty="0"/>
              <a:t> </a:t>
            </a:r>
            <a:r>
              <a:rPr lang="en-US" dirty="0" err="1"/>
              <a:t>Sr</a:t>
            </a:r>
            <a:endParaRPr lang="en-US" dirty="0"/>
          </a:p>
          <a:p>
            <a:r>
              <a:rPr lang="en-US" b="1" dirty="0"/>
              <a:t> </a:t>
            </a:r>
            <a:endParaRPr lang="en-US" dirty="0"/>
          </a:p>
          <a:p>
            <a:endParaRPr lang="en-US" dirty="0"/>
          </a:p>
        </p:txBody>
      </p:sp>
    </p:spTree>
    <p:extLst>
      <p:ext uri="{BB962C8B-B14F-4D97-AF65-F5344CB8AC3E}">
        <p14:creationId xmlns:p14="http://schemas.microsoft.com/office/powerpoint/2010/main" val="956923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Procuring and harvesting organs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The </a:t>
            </a:r>
            <a:r>
              <a:rPr lang="en-US" dirty="0"/>
              <a:t>demand for organs is more than the supply. </a:t>
            </a:r>
          </a:p>
          <a:p>
            <a:pPr lvl="0"/>
            <a:r>
              <a:rPr lang="en-US" dirty="0"/>
              <a:t>Human organs could be obtained either as voluntary gifts or voluntary sale. </a:t>
            </a:r>
          </a:p>
          <a:p>
            <a:pPr lvl="0"/>
            <a:r>
              <a:rPr lang="en-US" dirty="0"/>
              <a:t>The donor may be living or may be dead. </a:t>
            </a:r>
          </a:p>
          <a:p>
            <a:pPr lvl="0"/>
            <a:r>
              <a:rPr lang="en-US" dirty="0"/>
              <a:t>Living donors could be free persons or prisoners condemned to death (?ethically controversial)</a:t>
            </a:r>
          </a:p>
          <a:p>
            <a:pPr lvl="0"/>
            <a:r>
              <a:rPr lang="en-US" dirty="0"/>
              <a:t>Harvesting organs from an individual without his or her free consent is not allowed by the law. </a:t>
            </a:r>
          </a:p>
          <a:p>
            <a:r>
              <a:rPr lang="en-US" dirty="0"/>
              <a:t> </a:t>
            </a:r>
          </a:p>
          <a:p>
            <a:pPr marL="0" indent="0">
              <a:buNone/>
            </a:pPr>
            <a:endParaRPr lang="en-US" dirty="0"/>
          </a:p>
        </p:txBody>
      </p:sp>
    </p:spTree>
    <p:extLst>
      <p:ext uri="{BB962C8B-B14F-4D97-AF65-F5344CB8AC3E}">
        <p14:creationId xmlns:p14="http://schemas.microsoft.com/office/powerpoint/2010/main" val="270684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The </a:t>
            </a:r>
            <a:r>
              <a:rPr lang="en-US" dirty="0"/>
              <a:t>first organs involved in transplantations were the skin, the bone, the teeth, and the cornea. </a:t>
            </a:r>
          </a:p>
          <a:p>
            <a:pPr lvl="0"/>
            <a:r>
              <a:rPr lang="en-US" dirty="0"/>
              <a:t>Later kidney, heart, lung, and liver transplants were achieved. </a:t>
            </a:r>
          </a:p>
          <a:p>
            <a:pPr lvl="0"/>
            <a:r>
              <a:rPr lang="en-US" dirty="0"/>
              <a:t>Glandular and </a:t>
            </a:r>
            <a:r>
              <a:rPr lang="en-US" dirty="0" err="1"/>
              <a:t>neurohumoral</a:t>
            </a:r>
            <a:r>
              <a:rPr lang="en-US" dirty="0"/>
              <a:t> organs will be transplantable in the future. </a:t>
            </a:r>
          </a:p>
          <a:p>
            <a:pPr lvl="0"/>
            <a:r>
              <a:rPr lang="en-US" dirty="0"/>
              <a:t>Transplantation decisions are a balance between risk and benefit. </a:t>
            </a:r>
          </a:p>
          <a:p>
            <a:pPr lvl="0"/>
            <a:r>
              <a:rPr lang="en-US" dirty="0"/>
              <a:t>Ethical and legal problems of transplantation are temporary, they will disappear with the use of </a:t>
            </a:r>
            <a:r>
              <a:rPr lang="en-US" dirty="0" err="1"/>
              <a:t>xenografts</a:t>
            </a:r>
            <a:r>
              <a:rPr lang="en-US" dirty="0"/>
              <a:t>, artificial organs, and cloned organs. </a:t>
            </a:r>
          </a:p>
          <a:p>
            <a:r>
              <a:rPr lang="en-US" dirty="0"/>
              <a:t> </a:t>
            </a:r>
          </a:p>
          <a:p>
            <a:pPr marL="0" indent="0">
              <a:buNone/>
            </a:pPr>
            <a:endParaRPr lang="en-US" dirty="0"/>
          </a:p>
        </p:txBody>
      </p:sp>
    </p:spTree>
    <p:extLst>
      <p:ext uri="{BB962C8B-B14F-4D97-AF65-F5344CB8AC3E}">
        <p14:creationId xmlns:p14="http://schemas.microsoft.com/office/powerpoint/2010/main" val="3647768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Legal rulings about transplantation: sources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Uses </a:t>
            </a:r>
            <a:r>
              <a:rPr lang="en-US" dirty="0"/>
              <a:t>of textual, </a:t>
            </a:r>
            <a:r>
              <a:rPr lang="en-US" dirty="0" err="1"/>
              <a:t>nass</a:t>
            </a:r>
            <a:r>
              <a:rPr lang="en-US" dirty="0"/>
              <a:t>, evidence has limited success because the issues involved in transplantation are new and were not dealt with before. </a:t>
            </a:r>
          </a:p>
          <a:p>
            <a:pPr lvl="0"/>
            <a:r>
              <a:rPr lang="en-US" dirty="0"/>
              <a:t>General Purposes of the Law, </a:t>
            </a:r>
            <a:r>
              <a:rPr lang="en-US" i="1" dirty="0" err="1"/>
              <a:t>maqasid</a:t>
            </a:r>
            <a:r>
              <a:rPr lang="en-US" i="1" dirty="0"/>
              <a:t> al sharia, </a:t>
            </a:r>
            <a:r>
              <a:rPr lang="en-US" dirty="0"/>
              <a:t>and the General Principles of </a:t>
            </a:r>
            <a:r>
              <a:rPr lang="en-US" dirty="0" err="1"/>
              <a:t>Fiqh</a:t>
            </a:r>
            <a:r>
              <a:rPr lang="en-US" dirty="0"/>
              <a:t>, </a:t>
            </a:r>
            <a:r>
              <a:rPr lang="en-US" i="1" dirty="0"/>
              <a:t>al </a:t>
            </a:r>
            <a:r>
              <a:rPr lang="en-US" i="1" dirty="0" err="1"/>
              <a:t>qawaid</a:t>
            </a:r>
            <a:r>
              <a:rPr lang="en-US" i="1" dirty="0"/>
              <a:t> al </a:t>
            </a:r>
            <a:r>
              <a:rPr lang="en-US" i="1" dirty="0" err="1"/>
              <a:t>fiqhiyyat</a:t>
            </a:r>
            <a:r>
              <a:rPr lang="en-US" dirty="0"/>
              <a:t> are the more appropriate tools. </a:t>
            </a:r>
          </a:p>
          <a:p>
            <a:pPr lvl="0"/>
            <a:r>
              <a:rPr lang="en-US" dirty="0"/>
              <a:t>The main guide about transplantation is the purpose of maintaining life</a:t>
            </a:r>
            <a:r>
              <a:rPr lang="en-US" i="1" dirty="0"/>
              <a:t> </a:t>
            </a:r>
            <a:r>
              <a:rPr lang="en-US" dirty="0"/>
              <a:t>of the donor and the recipient. </a:t>
            </a:r>
          </a:p>
          <a:p>
            <a:r>
              <a:rPr lang="en-US" dirty="0"/>
              <a:t> </a:t>
            </a:r>
          </a:p>
          <a:p>
            <a:pPr marL="0" indent="0">
              <a:buNone/>
            </a:pPr>
            <a:endParaRPr lang="en-US" dirty="0"/>
          </a:p>
        </p:txBody>
      </p:sp>
    </p:spTree>
    <p:extLst>
      <p:ext uri="{BB962C8B-B14F-4D97-AF65-F5344CB8AC3E}">
        <p14:creationId xmlns:p14="http://schemas.microsoft.com/office/powerpoint/2010/main" val="1604384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600" b="1" dirty="0" smtClean="0"/>
              <a:t>Legal rulings about transplantation; </a:t>
            </a:r>
            <a:r>
              <a:rPr lang="en-US" sz="3600" b="1" dirty="0" err="1" smtClean="0"/>
              <a:t>qa’idat</a:t>
            </a:r>
            <a:r>
              <a:rPr lang="en-US" sz="3600" b="1" dirty="0" smtClean="0"/>
              <a:t> al </a:t>
            </a:r>
            <a:r>
              <a:rPr lang="en-US" sz="3600" b="1" dirty="0" err="1" smtClean="0"/>
              <a:t>mashaqqat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Under </a:t>
            </a:r>
            <a:r>
              <a:rPr lang="en-US" dirty="0"/>
              <a:t>the principle of hardship, necessity and hardship legalize what would otherwise be objectionable or risky </a:t>
            </a:r>
          </a:p>
          <a:p>
            <a:pPr lvl="0"/>
            <a:r>
              <a:rPr lang="en-US" dirty="0"/>
              <a:t>Lowering donor risk has precedence over benefit to the recipient the complications </a:t>
            </a:r>
          </a:p>
          <a:p>
            <a:pPr lvl="0"/>
            <a:r>
              <a:rPr lang="en-US" dirty="0"/>
              <a:t>Side-effects to the recipient must be a lesser harm than the original disease. </a:t>
            </a:r>
          </a:p>
          <a:p>
            <a:pPr marL="0" indent="0">
              <a:buNone/>
            </a:pPr>
            <a:endParaRPr lang="en-US" dirty="0"/>
          </a:p>
        </p:txBody>
      </p:sp>
    </p:spTree>
    <p:extLst>
      <p:ext uri="{BB962C8B-B14F-4D97-AF65-F5344CB8AC3E}">
        <p14:creationId xmlns:p14="http://schemas.microsoft.com/office/powerpoint/2010/main" val="135657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400" b="1" dirty="0" smtClean="0"/>
              <a:t>Legal rulings about transplantation: </a:t>
            </a:r>
            <a:r>
              <a:rPr lang="en-US" sz="4400" b="1" dirty="0" err="1" smtClean="0"/>
              <a:t>qa’idat</a:t>
            </a:r>
            <a:r>
              <a:rPr lang="en-US" sz="4400" b="1" dirty="0" smtClean="0"/>
              <a:t> al </a:t>
            </a:r>
            <a:r>
              <a:rPr lang="en-US" sz="4400" b="1" dirty="0" err="1" smtClean="0"/>
              <a:t>dharar</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Under </a:t>
            </a:r>
            <a:r>
              <a:rPr lang="en-US" dirty="0"/>
              <a:t>the principle of injury, transplantation relieves an injury to the body in as far as is possible but its complications and side-effects should be of lesser degree than the original injury. </a:t>
            </a:r>
          </a:p>
          <a:p>
            <a:pPr lvl="0"/>
            <a:r>
              <a:rPr lang="en-US" dirty="0"/>
              <a:t>Abuse of transplantation by abducting or assassinating people for their organs could lead to complete prohibition under the principles of dominance of public over individual interest prevention of harm has priority over getting a benefit and pre-empting evil.</a:t>
            </a:r>
          </a:p>
          <a:p>
            <a:r>
              <a:rPr lang="en-US" dirty="0"/>
              <a:t> </a:t>
            </a:r>
          </a:p>
          <a:p>
            <a:pPr marL="0" indent="0">
              <a:buNone/>
            </a:pPr>
            <a:endParaRPr lang="en-US" dirty="0"/>
          </a:p>
        </p:txBody>
      </p:sp>
    </p:spTree>
    <p:extLst>
      <p:ext uri="{BB962C8B-B14F-4D97-AF65-F5344CB8AC3E}">
        <p14:creationId xmlns:p14="http://schemas.microsoft.com/office/powerpoint/2010/main" val="1501948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t>
            </a:r>
            <a:r>
              <a:rPr lang="en-US" dirty="0" smtClean="0"/>
              <a:t/>
            </a:r>
            <a:br>
              <a:rPr lang="en-US" dirty="0" smtClean="0"/>
            </a:br>
            <a:r>
              <a:rPr lang="en-US" b="1" dirty="0" smtClean="0"/>
              <a:t>Legal rulings about transplantation: </a:t>
            </a:r>
            <a:r>
              <a:rPr lang="en-US" b="1" dirty="0" err="1" smtClean="0"/>
              <a:t>qa’idat</a:t>
            </a:r>
            <a:r>
              <a:rPr lang="en-US" b="1" dirty="0" smtClean="0"/>
              <a:t> al </a:t>
            </a:r>
            <a:r>
              <a:rPr lang="en-US" b="1" dirty="0" err="1" smtClean="0"/>
              <a:t>qasd</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Under </a:t>
            </a:r>
            <a:r>
              <a:rPr lang="en-US" dirty="0"/>
              <a:t>the principle of custom brain death fulfills the criteria of being a widespread, uniform, and predominant customary definition of death that is considered a valid custom. </a:t>
            </a:r>
          </a:p>
          <a:p>
            <a:r>
              <a:rPr lang="en-US" dirty="0"/>
              <a:t> </a:t>
            </a:r>
          </a:p>
          <a:p>
            <a:pPr marL="0" indent="0">
              <a:buNone/>
            </a:pPr>
            <a:endParaRPr lang="en-US" dirty="0"/>
          </a:p>
        </p:txBody>
      </p:sp>
    </p:spTree>
    <p:extLst>
      <p:ext uri="{BB962C8B-B14F-4D97-AF65-F5344CB8AC3E}">
        <p14:creationId xmlns:p14="http://schemas.microsoft.com/office/powerpoint/2010/main" val="86183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Legal rulings about transplantation: abuses</a:t>
            </a:r>
            <a:endParaRPr lang="en-US" dirty="0"/>
          </a:p>
        </p:txBody>
      </p:sp>
      <p:sp>
        <p:nvSpPr>
          <p:cNvPr id="3" name="Content Placeholder 2"/>
          <p:cNvSpPr>
            <a:spLocks noGrp="1"/>
          </p:cNvSpPr>
          <p:nvPr>
            <p:ph idx="1"/>
          </p:nvPr>
        </p:nvSpPr>
        <p:spPr/>
        <p:txBody>
          <a:bodyPr>
            <a:normAutofit/>
          </a:bodyPr>
          <a:lstStyle/>
          <a:p>
            <a:pPr lvl="0"/>
            <a:r>
              <a:rPr lang="en-US" dirty="0" smtClean="0"/>
              <a:t>Selling </a:t>
            </a:r>
            <a:r>
              <a:rPr lang="en-US" dirty="0"/>
              <a:t>organs could open the door to criminal commercial exploitation and may be forbidden under the purpose of maintaining life, the principle of preventing injury, the principle of closing the door to evil and the principle of motive. </a:t>
            </a:r>
          </a:p>
          <a:p>
            <a:pPr lvl="0"/>
            <a:r>
              <a:rPr lang="en-US" dirty="0"/>
              <a:t>Protecting innocent people from criminal exploitation is a public interest that has priority over the health interests of the organ recipient. </a:t>
            </a:r>
          </a:p>
          <a:p>
            <a:pPr lvl="0"/>
            <a:r>
              <a:rPr lang="en-US" dirty="0"/>
              <a:t>Principle of motive</a:t>
            </a:r>
            <a:r>
              <a:rPr lang="en-US" i="1" dirty="0"/>
              <a:t> </a:t>
            </a:r>
            <a:r>
              <a:rPr lang="en-US" dirty="0"/>
              <a:t>will have to be invoked to forbid transplantation altogether if it is abused and is commercialized for individual benefit because the purpose will no longer be noble but selfish. Matters are to be judged by the underlying motive and not the outward appearances. </a:t>
            </a:r>
          </a:p>
          <a:p>
            <a:pPr marL="0" indent="0">
              <a:buNone/>
            </a:pPr>
            <a:endParaRPr lang="en-US" dirty="0"/>
          </a:p>
        </p:txBody>
      </p:sp>
    </p:spTree>
    <p:extLst>
      <p:ext uri="{BB962C8B-B14F-4D97-AF65-F5344CB8AC3E}">
        <p14:creationId xmlns:p14="http://schemas.microsoft.com/office/powerpoint/2010/main" val="712683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Legal rulings about transplantation: other considerations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Other </a:t>
            </a:r>
            <a:r>
              <a:rPr lang="en-US" dirty="0"/>
              <a:t>considerations in transplantation are free informed consent, respect for the dignity of the human</a:t>
            </a:r>
            <a:r>
              <a:rPr lang="en-US" i="1" dirty="0"/>
              <a:t> </a:t>
            </a:r>
            <a:r>
              <a:rPr lang="en-US" dirty="0"/>
              <a:t>ownership and sale of organs, </a:t>
            </a:r>
            <a:r>
              <a:rPr lang="en-US" i="1" dirty="0" err="1"/>
              <a:t>taharat</a:t>
            </a:r>
            <a:r>
              <a:rPr lang="en-US" dirty="0"/>
              <a:t> of the organs, </a:t>
            </a:r>
            <a:r>
              <a:rPr lang="en-US" i="1" dirty="0" err="1"/>
              <a:t>sadaqat</a:t>
            </a:r>
            <a:r>
              <a:rPr lang="en-US" dirty="0"/>
              <a:t>, and </a:t>
            </a:r>
            <a:r>
              <a:rPr lang="en-US" i="1" dirty="0" err="1"/>
              <a:t>iithaar</a:t>
            </a:r>
            <a:r>
              <a:rPr lang="en-US" dirty="0"/>
              <a:t>.</a:t>
            </a:r>
          </a:p>
          <a:p>
            <a:r>
              <a:rPr lang="en-US" dirty="0"/>
              <a:t> </a:t>
            </a:r>
          </a:p>
          <a:p>
            <a:pPr lvl="0"/>
            <a:r>
              <a:rPr lang="en-US" dirty="0"/>
              <a:t>The following are allowed: use of animal organs, use of artificial organs, </a:t>
            </a:r>
            <a:r>
              <a:rPr lang="en-US" dirty="0" err="1"/>
              <a:t>autotransplantation</a:t>
            </a:r>
            <a:r>
              <a:rPr lang="en-US" dirty="0"/>
              <a:t>, transplantation from a living donor. </a:t>
            </a:r>
          </a:p>
          <a:p>
            <a:r>
              <a:rPr lang="en-US" dirty="0"/>
              <a:t> </a:t>
            </a:r>
          </a:p>
          <a:p>
            <a:pPr lvl="0"/>
            <a:r>
              <a:rPr lang="en-US" dirty="0"/>
              <a:t>Organs from prisoners condemned to death can be used provided there is </a:t>
            </a:r>
            <a:r>
              <a:rPr lang="en-US" dirty="0" err="1"/>
              <a:t>dharuurat</a:t>
            </a:r>
            <a:r>
              <a:rPr lang="en-US" dirty="0"/>
              <a:t>. </a:t>
            </a:r>
          </a:p>
          <a:p>
            <a:pPr marL="0" indent="0">
              <a:buNone/>
            </a:pPr>
            <a:endParaRPr lang="en-US" dirty="0"/>
          </a:p>
        </p:txBody>
      </p:sp>
    </p:spTree>
    <p:extLst>
      <p:ext uri="{BB962C8B-B14F-4D97-AF65-F5344CB8AC3E}">
        <p14:creationId xmlns:p14="http://schemas.microsoft.com/office/powerpoint/2010/main" val="252551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Indications, side effects, and complications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r>
              <a:rPr lang="en-US" dirty="0" smtClean="0"/>
              <a:t>Main </a:t>
            </a:r>
            <a:r>
              <a:rPr lang="en-US" dirty="0"/>
              <a:t>indication for transplantation is organ failure and sub-optimal organ function.</a:t>
            </a:r>
          </a:p>
          <a:p>
            <a:pPr lvl="0"/>
            <a:r>
              <a:rPr lang="en-US" dirty="0"/>
              <a:t>Transplantation on the basis of preventive maintenance of organs in good condition is not allowed. </a:t>
            </a:r>
          </a:p>
          <a:p>
            <a:pPr lvl="0"/>
            <a:r>
              <a:rPr lang="en-US" dirty="0"/>
              <a:t>The associated side effects and complications of immune suppression, infection, </a:t>
            </a:r>
            <a:r>
              <a:rPr lang="en-US" dirty="0" err="1"/>
              <a:t>neoplasia</a:t>
            </a:r>
            <a:r>
              <a:rPr lang="en-US" dirty="0"/>
              <a:t>, graft rejection, and drug toxicity are treated under 2 principles of the Law: hardship, </a:t>
            </a:r>
            <a:r>
              <a:rPr lang="en-US" i="1" dirty="0" err="1"/>
              <a:t>mashaqqa</a:t>
            </a:r>
            <a:r>
              <a:rPr lang="en-US" i="1" dirty="0"/>
              <a:t>,</a:t>
            </a:r>
            <a:r>
              <a:rPr lang="en-US" dirty="0"/>
              <a:t> and injury, </a:t>
            </a:r>
            <a:r>
              <a:rPr lang="en-US" i="1" dirty="0" err="1"/>
              <a:t>dharar</a:t>
            </a:r>
            <a:r>
              <a:rPr lang="en-US" dirty="0"/>
              <a:t>.</a:t>
            </a:r>
          </a:p>
          <a:p>
            <a:pPr marL="0" indent="0">
              <a:buNone/>
            </a:pPr>
            <a:endParaRPr lang="en-US" dirty="0"/>
          </a:p>
        </p:txBody>
      </p:sp>
    </p:spTree>
    <p:extLst>
      <p:ext uri="{BB962C8B-B14F-4D97-AF65-F5344CB8AC3E}">
        <p14:creationId xmlns:p14="http://schemas.microsoft.com/office/powerpoint/2010/main" val="7216414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TotalTime>
  <Words>600</Words>
  <Application>Microsoft Office PowerPoint</Application>
  <PresentationFormat>On-screen Show (4:3)</PresentationFormat>
  <Paragraphs>47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SOLID ORGAN TRANSPLANTATION </vt:lpstr>
      <vt:lpstr>Introduction </vt:lpstr>
      <vt:lpstr> Legal rulings about transplantation: sources </vt:lpstr>
      <vt:lpstr> Legal rulings about transplantation; qa’idat al mashaqqat </vt:lpstr>
      <vt:lpstr> Legal rulings about transplantation: qa’idat al dharar </vt:lpstr>
      <vt:lpstr>  Legal rulings about transplantation: qa’idat al qasd </vt:lpstr>
      <vt:lpstr>Legal rulings about transplantation: abuses</vt:lpstr>
      <vt:lpstr> Legal rulings about transplantation: other considerations </vt:lpstr>
      <vt:lpstr> Indications, side effects, and complications </vt:lpstr>
      <vt:lpstr>Procuring and harvesting organs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ORGAN TRANSPLANTATION</dc:title>
  <dc:creator>Kasouli</dc:creator>
  <cp:lastModifiedBy>Omer</cp:lastModifiedBy>
  <cp:revision>7</cp:revision>
  <dcterms:created xsi:type="dcterms:W3CDTF">2012-11-25T17:17:58Z</dcterms:created>
  <dcterms:modified xsi:type="dcterms:W3CDTF">2014-03-12T06:49:41Z</dcterms:modified>
</cp:coreProperties>
</file>