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9"/>
  </p:notesMasterIdLst>
  <p:sldIdLst>
    <p:sldId id="423" r:id="rId2"/>
    <p:sldId id="563" r:id="rId3"/>
    <p:sldId id="445" r:id="rId4"/>
    <p:sldId id="428" r:id="rId5"/>
    <p:sldId id="431" r:id="rId6"/>
    <p:sldId id="429" r:id="rId7"/>
    <p:sldId id="434" r:id="rId8"/>
    <p:sldId id="436" r:id="rId9"/>
    <p:sldId id="437" r:id="rId10"/>
    <p:sldId id="439" r:id="rId11"/>
    <p:sldId id="440" r:id="rId12"/>
    <p:sldId id="361" r:id="rId13"/>
    <p:sldId id="464" r:id="rId14"/>
    <p:sldId id="465" r:id="rId15"/>
    <p:sldId id="366" r:id="rId16"/>
    <p:sldId id="286" r:id="rId17"/>
    <p:sldId id="288" r:id="rId18"/>
    <p:sldId id="289" r:id="rId19"/>
    <p:sldId id="291" r:id="rId20"/>
    <p:sldId id="481" r:id="rId21"/>
    <p:sldId id="534" r:id="rId22"/>
    <p:sldId id="532" r:id="rId23"/>
    <p:sldId id="531" r:id="rId24"/>
    <p:sldId id="484" r:id="rId25"/>
    <p:sldId id="490" r:id="rId26"/>
    <p:sldId id="495" r:id="rId27"/>
    <p:sldId id="497" r:id="rId28"/>
    <p:sldId id="496" r:id="rId29"/>
    <p:sldId id="549" r:id="rId30"/>
    <p:sldId id="517" r:id="rId31"/>
    <p:sldId id="527" r:id="rId32"/>
    <p:sldId id="515" r:id="rId33"/>
    <p:sldId id="530" r:id="rId34"/>
    <p:sldId id="528" r:id="rId35"/>
    <p:sldId id="546" r:id="rId36"/>
    <p:sldId id="529" r:id="rId37"/>
    <p:sldId id="482" r:id="rId38"/>
    <p:sldId id="540" r:id="rId39"/>
    <p:sldId id="542" r:id="rId40"/>
    <p:sldId id="543" r:id="rId41"/>
    <p:sldId id="544" r:id="rId42"/>
    <p:sldId id="545" r:id="rId43"/>
    <p:sldId id="547" r:id="rId44"/>
    <p:sldId id="548" r:id="rId45"/>
    <p:sldId id="483" r:id="rId46"/>
    <p:sldId id="405" r:id="rId47"/>
    <p:sldId id="553" r:id="rId48"/>
    <p:sldId id="382" r:id="rId49"/>
    <p:sldId id="387" r:id="rId50"/>
    <p:sldId id="388" r:id="rId51"/>
    <p:sldId id="389" r:id="rId52"/>
    <p:sldId id="392" r:id="rId53"/>
    <p:sldId id="355" r:id="rId54"/>
    <p:sldId id="393" r:id="rId55"/>
    <p:sldId id="394" r:id="rId56"/>
    <p:sldId id="475" r:id="rId57"/>
    <p:sldId id="550" r:id="rId58"/>
    <p:sldId id="551" r:id="rId59"/>
    <p:sldId id="552" r:id="rId60"/>
    <p:sldId id="472" r:id="rId61"/>
    <p:sldId id="560" r:id="rId62"/>
    <p:sldId id="561" r:id="rId63"/>
    <p:sldId id="562" r:id="rId64"/>
    <p:sldId id="519" r:id="rId65"/>
    <p:sldId id="357" r:id="rId66"/>
    <p:sldId id="401" r:id="rId67"/>
    <p:sldId id="402" r:id="rId68"/>
    <p:sldId id="518" r:id="rId69"/>
    <p:sldId id="520" r:id="rId70"/>
    <p:sldId id="364" r:id="rId71"/>
    <p:sldId id="367" r:id="rId72"/>
    <p:sldId id="498" r:id="rId73"/>
    <p:sldId id="499" r:id="rId74"/>
    <p:sldId id="500" r:id="rId75"/>
    <p:sldId id="501" r:id="rId76"/>
    <p:sldId id="502" r:id="rId77"/>
    <p:sldId id="503" r:id="rId78"/>
    <p:sldId id="504" r:id="rId79"/>
    <p:sldId id="505" r:id="rId80"/>
    <p:sldId id="506" r:id="rId81"/>
    <p:sldId id="507" r:id="rId82"/>
    <p:sldId id="508" r:id="rId83"/>
    <p:sldId id="509" r:id="rId84"/>
    <p:sldId id="510" r:id="rId85"/>
    <p:sldId id="511" r:id="rId86"/>
    <p:sldId id="512" r:id="rId87"/>
    <p:sldId id="513" r:id="rId88"/>
    <p:sldId id="514" r:id="rId89"/>
    <p:sldId id="516" r:id="rId90"/>
    <p:sldId id="533" r:id="rId91"/>
    <p:sldId id="535" r:id="rId92"/>
    <p:sldId id="554" r:id="rId93"/>
    <p:sldId id="555" r:id="rId94"/>
    <p:sldId id="556" r:id="rId95"/>
    <p:sldId id="557" r:id="rId96"/>
    <p:sldId id="558" r:id="rId97"/>
    <p:sldId id="559" r:id="rId98"/>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40" autoAdjust="0"/>
    <p:restoredTop sz="94660"/>
  </p:normalViewPr>
  <p:slideViewPr>
    <p:cSldViewPr>
      <p:cViewPr varScale="1">
        <p:scale>
          <a:sx n="70" d="100"/>
          <a:sy n="70" d="100"/>
        </p:scale>
        <p:origin x="522" y="72"/>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250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049FC-4360-496B-8E7D-8B930A9C5213}" type="doc">
      <dgm:prSet loTypeId="urn:microsoft.com/office/officeart/2005/8/layout/vProcess5" loCatId="process" qsTypeId="urn:microsoft.com/office/officeart/2005/8/quickstyle/3d3" qsCatId="3D" csTypeId="urn:microsoft.com/office/officeart/2005/8/colors/accent3_1" csCatId="accent3" phldr="1"/>
      <dgm:spPr/>
      <dgm:t>
        <a:bodyPr/>
        <a:lstStyle/>
        <a:p>
          <a:pPr rtl="1"/>
          <a:endParaRPr lang="x-none"/>
        </a:p>
      </dgm:t>
    </dgm:pt>
    <dgm:pt modelId="{A592C809-73CC-4062-804C-CEF8F1CF057F}">
      <dgm:prSet phldrT="[Text]" custT="1"/>
      <dgm:spPr/>
      <dgm:t>
        <a:bodyPr/>
        <a:lstStyle/>
        <a:p>
          <a:pPr algn="ctr" rtl="0"/>
          <a:r>
            <a:rPr lang="en-US" sz="3200" b="1" dirty="0" smtClean="0">
              <a:latin typeface="Garamond" pitchFamily="18" charset="0"/>
            </a:rPr>
            <a:t>Professionalism meaning</a:t>
          </a:r>
          <a:endParaRPr lang="x-none" sz="3200" dirty="0"/>
        </a:p>
      </dgm:t>
    </dgm:pt>
    <dgm:pt modelId="{F4683E26-AF88-4BDD-9899-D033D695ED13}" type="parTrans" cxnId="{B1F4CA0A-89F0-4667-9199-79773A98ABDA}">
      <dgm:prSet/>
      <dgm:spPr/>
      <dgm:t>
        <a:bodyPr/>
        <a:lstStyle/>
        <a:p>
          <a:pPr algn="ctr" rtl="1"/>
          <a:endParaRPr lang="x-none"/>
        </a:p>
      </dgm:t>
    </dgm:pt>
    <dgm:pt modelId="{C7867A66-1BD4-43CE-9E51-4C65E056E73E}" type="sibTrans" cxnId="{B1F4CA0A-89F0-4667-9199-79773A98ABDA}">
      <dgm:prSet/>
      <dgm:spPr/>
      <dgm:t>
        <a:bodyPr/>
        <a:lstStyle/>
        <a:p>
          <a:pPr algn="ctr" rtl="1"/>
          <a:endParaRPr lang="x-none" dirty="0"/>
        </a:p>
      </dgm:t>
    </dgm:pt>
    <dgm:pt modelId="{40A459B5-77ED-4442-8B1F-EB62C35C7D09}">
      <dgm:prSet phldrT="[Text]" custT="1"/>
      <dgm:spPr/>
      <dgm:t>
        <a:bodyPr/>
        <a:lstStyle/>
        <a:p>
          <a:pPr algn="ctr" rtl="0"/>
          <a:r>
            <a:rPr lang="en-US" sz="3200" b="1" dirty="0" smtClean="0">
              <a:latin typeface="Garamond" pitchFamily="18" charset="0"/>
            </a:rPr>
            <a:t>Where do we stand</a:t>
          </a:r>
          <a:endParaRPr lang="x-none" sz="3200" b="1" dirty="0">
            <a:latin typeface="Garamond" pitchFamily="18" charset="0"/>
          </a:endParaRPr>
        </a:p>
      </dgm:t>
    </dgm:pt>
    <dgm:pt modelId="{17736596-CCB3-43B7-9FDB-87C6A577904E}" type="parTrans" cxnId="{6EA987B9-D498-45A4-9FBB-C10EEBB38EA9}">
      <dgm:prSet/>
      <dgm:spPr/>
      <dgm:t>
        <a:bodyPr/>
        <a:lstStyle/>
        <a:p>
          <a:pPr algn="ctr" rtl="1"/>
          <a:endParaRPr lang="x-none"/>
        </a:p>
      </dgm:t>
    </dgm:pt>
    <dgm:pt modelId="{B14FB1DF-B4ED-49CF-853E-CB3C059BF6BB}" type="sibTrans" cxnId="{6EA987B9-D498-45A4-9FBB-C10EEBB38EA9}">
      <dgm:prSet/>
      <dgm:spPr/>
      <dgm:t>
        <a:bodyPr/>
        <a:lstStyle/>
        <a:p>
          <a:pPr algn="ctr" rtl="1"/>
          <a:endParaRPr lang="x-none" dirty="0"/>
        </a:p>
      </dgm:t>
    </dgm:pt>
    <dgm:pt modelId="{A87A1797-27D4-48E3-8FFB-3DA3AF9F76E8}">
      <dgm:prSet phldrT="[Text]" custT="1"/>
      <dgm:spPr/>
      <dgm:t>
        <a:bodyPr/>
        <a:lstStyle/>
        <a:p>
          <a:pPr algn="ctr" rtl="0"/>
          <a:r>
            <a:rPr lang="en-US" sz="3200" b="1" dirty="0" smtClean="0">
              <a:latin typeface="Garamond" pitchFamily="18" charset="0"/>
            </a:rPr>
            <a:t>Conflict of interest four cases</a:t>
          </a:r>
          <a:endParaRPr lang="x-none" sz="3200" b="1" dirty="0">
            <a:latin typeface="Garamond" pitchFamily="18" charset="0"/>
          </a:endParaRPr>
        </a:p>
      </dgm:t>
    </dgm:pt>
    <dgm:pt modelId="{FCA479B9-C00D-4E17-9968-0967022D51C0}" type="parTrans" cxnId="{5EB9B568-9D5D-4793-8DDD-1EF68335CBC5}">
      <dgm:prSet/>
      <dgm:spPr/>
      <dgm:t>
        <a:bodyPr/>
        <a:lstStyle/>
        <a:p>
          <a:pPr algn="ctr" rtl="1"/>
          <a:endParaRPr lang="x-none"/>
        </a:p>
      </dgm:t>
    </dgm:pt>
    <dgm:pt modelId="{0C2E7964-8183-4DCA-815A-D031C2FCAEDB}" type="sibTrans" cxnId="{5EB9B568-9D5D-4793-8DDD-1EF68335CBC5}">
      <dgm:prSet/>
      <dgm:spPr/>
      <dgm:t>
        <a:bodyPr/>
        <a:lstStyle/>
        <a:p>
          <a:pPr algn="ctr" rtl="1"/>
          <a:endParaRPr lang="x-none" dirty="0"/>
        </a:p>
      </dgm:t>
    </dgm:pt>
    <dgm:pt modelId="{13F0EF01-319D-464C-ADDA-F534B0504C0F}">
      <dgm:prSet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3200" b="1" dirty="0" smtClean="0">
              <a:latin typeface="Garamond" pitchFamily="18" charset="0"/>
            </a:rPr>
            <a:t>Literature on Dr industry relationship</a:t>
          </a:r>
          <a:endParaRPr lang="x-none" sz="3200" b="1" dirty="0">
            <a:latin typeface="Garamond" pitchFamily="18" charset="0"/>
          </a:endParaRPr>
        </a:p>
      </dgm:t>
    </dgm:pt>
    <dgm:pt modelId="{8680478E-A467-4CA8-BEAE-954C04509FB0}" type="parTrans" cxnId="{F15E2FE3-1102-4489-B881-04AE18BB8709}">
      <dgm:prSet/>
      <dgm:spPr/>
      <dgm:t>
        <a:bodyPr/>
        <a:lstStyle/>
        <a:p>
          <a:pPr algn="ctr" rtl="1"/>
          <a:endParaRPr lang="x-none"/>
        </a:p>
      </dgm:t>
    </dgm:pt>
    <dgm:pt modelId="{F2205542-D722-4366-9400-84ED26B5DBAE}" type="sibTrans" cxnId="{F15E2FE3-1102-4489-B881-04AE18BB8709}">
      <dgm:prSet/>
      <dgm:spPr/>
      <dgm:t>
        <a:bodyPr/>
        <a:lstStyle/>
        <a:p>
          <a:pPr algn="ctr" rtl="1"/>
          <a:endParaRPr lang="x-none" dirty="0"/>
        </a:p>
      </dgm:t>
    </dgm:pt>
    <dgm:pt modelId="{6C776F89-C596-4AF7-8C2E-99D4203483D8}">
      <dgm:prSet custT="1"/>
      <dgm:spPr/>
      <dgm:t>
        <a:bodyPr/>
        <a:lstStyle/>
        <a:p>
          <a:pPr algn="ctr" rtl="1"/>
          <a:r>
            <a:rPr lang="en-US" sz="3200" b="1" dirty="0" smtClean="0">
              <a:latin typeface="Garamond" pitchFamily="18" charset="0"/>
            </a:rPr>
            <a:t>Conclusion</a:t>
          </a:r>
        </a:p>
      </dgm:t>
    </dgm:pt>
    <dgm:pt modelId="{F7D49024-FE72-437B-B910-606D516FF632}" type="parTrans" cxnId="{F3AAF6D1-C26C-42B7-8CD8-1EB829E597EA}">
      <dgm:prSet/>
      <dgm:spPr/>
      <dgm:t>
        <a:bodyPr/>
        <a:lstStyle/>
        <a:p>
          <a:pPr algn="ctr" rtl="1"/>
          <a:endParaRPr lang="x-none"/>
        </a:p>
      </dgm:t>
    </dgm:pt>
    <dgm:pt modelId="{E868A2B9-AE87-4732-878B-76327C34EBA8}" type="sibTrans" cxnId="{F3AAF6D1-C26C-42B7-8CD8-1EB829E597EA}">
      <dgm:prSet/>
      <dgm:spPr/>
      <dgm:t>
        <a:bodyPr/>
        <a:lstStyle/>
        <a:p>
          <a:pPr algn="ctr" rtl="1"/>
          <a:endParaRPr lang="x-none"/>
        </a:p>
      </dgm:t>
    </dgm:pt>
    <dgm:pt modelId="{1D2C1BDF-DAA3-4056-AF47-772A780F6211}" type="pres">
      <dgm:prSet presAssocID="{A28049FC-4360-496B-8E7D-8B930A9C5213}" presName="outerComposite" presStyleCnt="0">
        <dgm:presLayoutVars>
          <dgm:chMax val="5"/>
          <dgm:dir/>
          <dgm:resizeHandles val="exact"/>
        </dgm:presLayoutVars>
      </dgm:prSet>
      <dgm:spPr/>
      <dgm:t>
        <a:bodyPr/>
        <a:lstStyle/>
        <a:p>
          <a:pPr rtl="1"/>
          <a:endParaRPr lang="x-none"/>
        </a:p>
      </dgm:t>
    </dgm:pt>
    <dgm:pt modelId="{070118AA-2A88-4CE8-94D9-2E13D05FF4C6}" type="pres">
      <dgm:prSet presAssocID="{A28049FC-4360-496B-8E7D-8B930A9C5213}" presName="dummyMaxCanvas" presStyleCnt="0">
        <dgm:presLayoutVars/>
      </dgm:prSet>
      <dgm:spPr/>
      <dgm:t>
        <a:bodyPr/>
        <a:lstStyle/>
        <a:p>
          <a:pPr rtl="1"/>
          <a:endParaRPr lang="x-none"/>
        </a:p>
      </dgm:t>
    </dgm:pt>
    <dgm:pt modelId="{63075C61-6438-4A45-92C7-8EC68A5CA636}" type="pres">
      <dgm:prSet presAssocID="{A28049FC-4360-496B-8E7D-8B930A9C5213}" presName="FiveNodes_1" presStyleLbl="node1" presStyleIdx="0" presStyleCnt="5" custLinFactNeighborX="4863">
        <dgm:presLayoutVars>
          <dgm:bulletEnabled val="1"/>
        </dgm:presLayoutVars>
      </dgm:prSet>
      <dgm:spPr/>
      <dgm:t>
        <a:bodyPr/>
        <a:lstStyle/>
        <a:p>
          <a:pPr rtl="1"/>
          <a:endParaRPr lang="x-none"/>
        </a:p>
      </dgm:t>
    </dgm:pt>
    <dgm:pt modelId="{47B9B12D-DC46-41C7-BC96-1FA625678EA5}" type="pres">
      <dgm:prSet presAssocID="{A28049FC-4360-496B-8E7D-8B930A9C5213}" presName="FiveNodes_2" presStyleLbl="node1" presStyleIdx="1" presStyleCnt="5" custLinFactNeighborX="1913" custLinFactNeighborY="2984">
        <dgm:presLayoutVars>
          <dgm:bulletEnabled val="1"/>
        </dgm:presLayoutVars>
      </dgm:prSet>
      <dgm:spPr/>
      <dgm:t>
        <a:bodyPr/>
        <a:lstStyle/>
        <a:p>
          <a:pPr rtl="1"/>
          <a:endParaRPr lang="x-none"/>
        </a:p>
      </dgm:t>
    </dgm:pt>
    <dgm:pt modelId="{61912E16-032D-4441-9187-F238002EF8FD}" type="pres">
      <dgm:prSet presAssocID="{A28049FC-4360-496B-8E7D-8B930A9C5213}" presName="FiveNodes_3" presStyleLbl="node1" presStyleIdx="2" presStyleCnt="5" custScaleX="95736" custLinFactNeighborX="2938" custLinFactNeighborY="2991">
        <dgm:presLayoutVars>
          <dgm:bulletEnabled val="1"/>
        </dgm:presLayoutVars>
      </dgm:prSet>
      <dgm:spPr/>
      <dgm:t>
        <a:bodyPr/>
        <a:lstStyle/>
        <a:p>
          <a:pPr rtl="1"/>
          <a:endParaRPr lang="x-none"/>
        </a:p>
      </dgm:t>
    </dgm:pt>
    <dgm:pt modelId="{A0C45529-234E-430D-A3D4-36B91A478569}" type="pres">
      <dgm:prSet presAssocID="{A28049FC-4360-496B-8E7D-8B930A9C5213}" presName="FiveNodes_4" presStyleLbl="node1" presStyleIdx="3" presStyleCnt="5" custScaleX="112700" custLinFactNeighborX="1950" custLinFactNeighborY="-1406">
        <dgm:presLayoutVars>
          <dgm:bulletEnabled val="1"/>
        </dgm:presLayoutVars>
      </dgm:prSet>
      <dgm:spPr/>
      <dgm:t>
        <a:bodyPr/>
        <a:lstStyle/>
        <a:p>
          <a:pPr rtl="1"/>
          <a:endParaRPr lang="x-none"/>
        </a:p>
      </dgm:t>
    </dgm:pt>
    <dgm:pt modelId="{F43F6EF2-4B4F-4AEC-9D35-099A41777C86}" type="pres">
      <dgm:prSet presAssocID="{A28049FC-4360-496B-8E7D-8B930A9C5213}" presName="FiveNodes_5" presStyleLbl="node1" presStyleIdx="4" presStyleCnt="5" custLinFactNeighborX="4253">
        <dgm:presLayoutVars>
          <dgm:bulletEnabled val="1"/>
        </dgm:presLayoutVars>
      </dgm:prSet>
      <dgm:spPr/>
      <dgm:t>
        <a:bodyPr/>
        <a:lstStyle/>
        <a:p>
          <a:pPr rtl="1"/>
          <a:endParaRPr lang="x-none"/>
        </a:p>
      </dgm:t>
    </dgm:pt>
    <dgm:pt modelId="{3A6C16EC-1514-4061-AF55-2F3CD31251DE}" type="pres">
      <dgm:prSet presAssocID="{A28049FC-4360-496B-8E7D-8B930A9C5213}" presName="FiveConn_1-2" presStyleLbl="fgAccFollowNode1" presStyleIdx="0" presStyleCnt="4">
        <dgm:presLayoutVars>
          <dgm:bulletEnabled val="1"/>
        </dgm:presLayoutVars>
      </dgm:prSet>
      <dgm:spPr/>
      <dgm:t>
        <a:bodyPr/>
        <a:lstStyle/>
        <a:p>
          <a:pPr rtl="1"/>
          <a:endParaRPr lang="x-none"/>
        </a:p>
      </dgm:t>
    </dgm:pt>
    <dgm:pt modelId="{F1ABB328-848F-46A4-98BE-15AC8654FA37}" type="pres">
      <dgm:prSet presAssocID="{A28049FC-4360-496B-8E7D-8B930A9C5213}" presName="FiveConn_2-3" presStyleLbl="fgAccFollowNode1" presStyleIdx="1" presStyleCnt="4">
        <dgm:presLayoutVars>
          <dgm:bulletEnabled val="1"/>
        </dgm:presLayoutVars>
      </dgm:prSet>
      <dgm:spPr/>
      <dgm:t>
        <a:bodyPr/>
        <a:lstStyle/>
        <a:p>
          <a:pPr rtl="1"/>
          <a:endParaRPr lang="x-none"/>
        </a:p>
      </dgm:t>
    </dgm:pt>
    <dgm:pt modelId="{782A1C71-7B1A-4EC5-A24C-AC05C46D7939}" type="pres">
      <dgm:prSet presAssocID="{A28049FC-4360-496B-8E7D-8B930A9C5213}" presName="FiveConn_3-4" presStyleLbl="fgAccFollowNode1" presStyleIdx="2" presStyleCnt="4">
        <dgm:presLayoutVars>
          <dgm:bulletEnabled val="1"/>
        </dgm:presLayoutVars>
      </dgm:prSet>
      <dgm:spPr/>
      <dgm:t>
        <a:bodyPr/>
        <a:lstStyle/>
        <a:p>
          <a:pPr rtl="1"/>
          <a:endParaRPr lang="x-none"/>
        </a:p>
      </dgm:t>
    </dgm:pt>
    <dgm:pt modelId="{AC56CAF0-2DF1-4604-8C38-BDC0F70D7D6F}" type="pres">
      <dgm:prSet presAssocID="{A28049FC-4360-496B-8E7D-8B930A9C5213}" presName="FiveConn_4-5" presStyleLbl="fgAccFollowNode1" presStyleIdx="3" presStyleCnt="4">
        <dgm:presLayoutVars>
          <dgm:bulletEnabled val="1"/>
        </dgm:presLayoutVars>
      </dgm:prSet>
      <dgm:spPr/>
      <dgm:t>
        <a:bodyPr/>
        <a:lstStyle/>
        <a:p>
          <a:pPr rtl="1"/>
          <a:endParaRPr lang="x-none"/>
        </a:p>
      </dgm:t>
    </dgm:pt>
    <dgm:pt modelId="{B39CB7DD-F7A9-4B93-8F7E-F7E1AF9B1C7B}" type="pres">
      <dgm:prSet presAssocID="{A28049FC-4360-496B-8E7D-8B930A9C5213}" presName="FiveNodes_1_text" presStyleLbl="node1" presStyleIdx="4" presStyleCnt="5">
        <dgm:presLayoutVars>
          <dgm:bulletEnabled val="1"/>
        </dgm:presLayoutVars>
      </dgm:prSet>
      <dgm:spPr/>
      <dgm:t>
        <a:bodyPr/>
        <a:lstStyle/>
        <a:p>
          <a:pPr rtl="1"/>
          <a:endParaRPr lang="x-none"/>
        </a:p>
      </dgm:t>
    </dgm:pt>
    <dgm:pt modelId="{EC86CFE8-0CD8-4580-B40A-696EFAFA47E9}" type="pres">
      <dgm:prSet presAssocID="{A28049FC-4360-496B-8E7D-8B930A9C5213}" presName="FiveNodes_2_text" presStyleLbl="node1" presStyleIdx="4" presStyleCnt="5">
        <dgm:presLayoutVars>
          <dgm:bulletEnabled val="1"/>
        </dgm:presLayoutVars>
      </dgm:prSet>
      <dgm:spPr/>
      <dgm:t>
        <a:bodyPr/>
        <a:lstStyle/>
        <a:p>
          <a:pPr rtl="1"/>
          <a:endParaRPr lang="x-none"/>
        </a:p>
      </dgm:t>
    </dgm:pt>
    <dgm:pt modelId="{91847990-92F1-4ABB-A531-282046042810}" type="pres">
      <dgm:prSet presAssocID="{A28049FC-4360-496B-8E7D-8B930A9C5213}" presName="FiveNodes_3_text" presStyleLbl="node1" presStyleIdx="4" presStyleCnt="5">
        <dgm:presLayoutVars>
          <dgm:bulletEnabled val="1"/>
        </dgm:presLayoutVars>
      </dgm:prSet>
      <dgm:spPr/>
      <dgm:t>
        <a:bodyPr/>
        <a:lstStyle/>
        <a:p>
          <a:pPr rtl="1"/>
          <a:endParaRPr lang="x-none"/>
        </a:p>
      </dgm:t>
    </dgm:pt>
    <dgm:pt modelId="{8B9F183C-BCD8-4838-B52F-EE2C0E5A0D4D}" type="pres">
      <dgm:prSet presAssocID="{A28049FC-4360-496B-8E7D-8B930A9C5213}" presName="FiveNodes_4_text" presStyleLbl="node1" presStyleIdx="4" presStyleCnt="5">
        <dgm:presLayoutVars>
          <dgm:bulletEnabled val="1"/>
        </dgm:presLayoutVars>
      </dgm:prSet>
      <dgm:spPr/>
      <dgm:t>
        <a:bodyPr/>
        <a:lstStyle/>
        <a:p>
          <a:pPr rtl="1"/>
          <a:endParaRPr lang="x-none"/>
        </a:p>
      </dgm:t>
    </dgm:pt>
    <dgm:pt modelId="{7B97331B-3552-49DA-9D94-0EEDA249926C}" type="pres">
      <dgm:prSet presAssocID="{A28049FC-4360-496B-8E7D-8B930A9C5213}" presName="FiveNodes_5_text" presStyleLbl="node1" presStyleIdx="4" presStyleCnt="5">
        <dgm:presLayoutVars>
          <dgm:bulletEnabled val="1"/>
        </dgm:presLayoutVars>
      </dgm:prSet>
      <dgm:spPr/>
      <dgm:t>
        <a:bodyPr/>
        <a:lstStyle/>
        <a:p>
          <a:pPr rtl="1"/>
          <a:endParaRPr lang="x-none"/>
        </a:p>
      </dgm:t>
    </dgm:pt>
  </dgm:ptLst>
  <dgm:cxnLst>
    <dgm:cxn modelId="{F15E2FE3-1102-4489-B881-04AE18BB8709}" srcId="{A28049FC-4360-496B-8E7D-8B930A9C5213}" destId="{13F0EF01-319D-464C-ADDA-F534B0504C0F}" srcOrd="3" destOrd="0" parTransId="{8680478E-A467-4CA8-BEAE-954C04509FB0}" sibTransId="{F2205542-D722-4366-9400-84ED26B5DBAE}"/>
    <dgm:cxn modelId="{F3AAF6D1-C26C-42B7-8CD8-1EB829E597EA}" srcId="{A28049FC-4360-496B-8E7D-8B930A9C5213}" destId="{6C776F89-C596-4AF7-8C2E-99D4203483D8}" srcOrd="4" destOrd="0" parTransId="{F7D49024-FE72-437B-B910-606D516FF632}" sibTransId="{E868A2B9-AE87-4732-878B-76327C34EBA8}"/>
    <dgm:cxn modelId="{633778D4-FFA0-4CFF-9845-AE9B47DE6336}" type="presOf" srcId="{A28049FC-4360-496B-8E7D-8B930A9C5213}" destId="{1D2C1BDF-DAA3-4056-AF47-772A780F6211}" srcOrd="0" destOrd="0" presId="urn:microsoft.com/office/officeart/2005/8/layout/vProcess5"/>
    <dgm:cxn modelId="{6CA1EA59-FA02-4310-A16D-8A0296B8BF83}" type="presOf" srcId="{F2205542-D722-4366-9400-84ED26B5DBAE}" destId="{AC56CAF0-2DF1-4604-8C38-BDC0F70D7D6F}" srcOrd="0" destOrd="0" presId="urn:microsoft.com/office/officeart/2005/8/layout/vProcess5"/>
    <dgm:cxn modelId="{147A5AF2-F0CC-40C8-A5F2-F27E7223FE44}" type="presOf" srcId="{B14FB1DF-B4ED-49CF-853E-CB3C059BF6BB}" destId="{F1ABB328-848F-46A4-98BE-15AC8654FA37}" srcOrd="0" destOrd="0" presId="urn:microsoft.com/office/officeart/2005/8/layout/vProcess5"/>
    <dgm:cxn modelId="{F35D04FB-D4C8-4B54-B8F7-66ACEDC5EA91}" type="presOf" srcId="{C7867A66-1BD4-43CE-9E51-4C65E056E73E}" destId="{3A6C16EC-1514-4061-AF55-2F3CD31251DE}" srcOrd="0" destOrd="0" presId="urn:microsoft.com/office/officeart/2005/8/layout/vProcess5"/>
    <dgm:cxn modelId="{EF5AF9A3-C8FE-4EDA-B104-E1C279D5BFE6}" type="presOf" srcId="{A592C809-73CC-4062-804C-CEF8F1CF057F}" destId="{B39CB7DD-F7A9-4B93-8F7E-F7E1AF9B1C7B}" srcOrd="1" destOrd="0" presId="urn:microsoft.com/office/officeart/2005/8/layout/vProcess5"/>
    <dgm:cxn modelId="{C6638453-6760-4FFA-B953-47D4D5B949AF}" type="presOf" srcId="{A87A1797-27D4-48E3-8FFB-3DA3AF9F76E8}" destId="{61912E16-032D-4441-9187-F238002EF8FD}" srcOrd="0" destOrd="0" presId="urn:microsoft.com/office/officeart/2005/8/layout/vProcess5"/>
    <dgm:cxn modelId="{6EA987B9-D498-45A4-9FBB-C10EEBB38EA9}" srcId="{A28049FC-4360-496B-8E7D-8B930A9C5213}" destId="{40A459B5-77ED-4442-8B1F-EB62C35C7D09}" srcOrd="1" destOrd="0" parTransId="{17736596-CCB3-43B7-9FDB-87C6A577904E}" sibTransId="{B14FB1DF-B4ED-49CF-853E-CB3C059BF6BB}"/>
    <dgm:cxn modelId="{1234DC2F-CB83-454A-9285-CF53F64AA024}" type="presOf" srcId="{0C2E7964-8183-4DCA-815A-D031C2FCAEDB}" destId="{782A1C71-7B1A-4EC5-A24C-AC05C46D7939}" srcOrd="0" destOrd="0" presId="urn:microsoft.com/office/officeart/2005/8/layout/vProcess5"/>
    <dgm:cxn modelId="{FFDB0A2A-57A9-436E-975B-74DCC6D954BD}" type="presOf" srcId="{6C776F89-C596-4AF7-8C2E-99D4203483D8}" destId="{7B97331B-3552-49DA-9D94-0EEDA249926C}" srcOrd="1" destOrd="0" presId="urn:microsoft.com/office/officeart/2005/8/layout/vProcess5"/>
    <dgm:cxn modelId="{B13A7366-0304-4CBB-97D8-0220C10095A1}" type="presOf" srcId="{13F0EF01-319D-464C-ADDA-F534B0504C0F}" destId="{A0C45529-234E-430D-A3D4-36B91A478569}" srcOrd="0" destOrd="0" presId="urn:microsoft.com/office/officeart/2005/8/layout/vProcess5"/>
    <dgm:cxn modelId="{91139215-A778-418D-842D-49BA0D260644}" type="presOf" srcId="{40A459B5-77ED-4442-8B1F-EB62C35C7D09}" destId="{EC86CFE8-0CD8-4580-B40A-696EFAFA47E9}" srcOrd="1" destOrd="0" presId="urn:microsoft.com/office/officeart/2005/8/layout/vProcess5"/>
    <dgm:cxn modelId="{BC92C381-8DCD-477C-9CBD-D06491BB3834}" type="presOf" srcId="{A592C809-73CC-4062-804C-CEF8F1CF057F}" destId="{63075C61-6438-4A45-92C7-8EC68A5CA636}" srcOrd="0" destOrd="0" presId="urn:microsoft.com/office/officeart/2005/8/layout/vProcess5"/>
    <dgm:cxn modelId="{B1F4CA0A-89F0-4667-9199-79773A98ABDA}" srcId="{A28049FC-4360-496B-8E7D-8B930A9C5213}" destId="{A592C809-73CC-4062-804C-CEF8F1CF057F}" srcOrd="0" destOrd="0" parTransId="{F4683E26-AF88-4BDD-9899-D033D695ED13}" sibTransId="{C7867A66-1BD4-43CE-9E51-4C65E056E73E}"/>
    <dgm:cxn modelId="{7434B172-94E3-48FC-B71F-1DED04CC6137}" type="presOf" srcId="{13F0EF01-319D-464C-ADDA-F534B0504C0F}" destId="{8B9F183C-BCD8-4838-B52F-EE2C0E5A0D4D}" srcOrd="1" destOrd="0" presId="urn:microsoft.com/office/officeart/2005/8/layout/vProcess5"/>
    <dgm:cxn modelId="{93F8FCA0-2813-4F08-B402-F10E8545EFF3}" type="presOf" srcId="{6C776F89-C596-4AF7-8C2E-99D4203483D8}" destId="{F43F6EF2-4B4F-4AEC-9D35-099A41777C86}" srcOrd="0" destOrd="0" presId="urn:microsoft.com/office/officeart/2005/8/layout/vProcess5"/>
    <dgm:cxn modelId="{5EB9B568-9D5D-4793-8DDD-1EF68335CBC5}" srcId="{A28049FC-4360-496B-8E7D-8B930A9C5213}" destId="{A87A1797-27D4-48E3-8FFB-3DA3AF9F76E8}" srcOrd="2" destOrd="0" parTransId="{FCA479B9-C00D-4E17-9968-0967022D51C0}" sibTransId="{0C2E7964-8183-4DCA-815A-D031C2FCAEDB}"/>
    <dgm:cxn modelId="{1585DE4C-B79D-4DDB-818E-69BA6EC1CB98}" type="presOf" srcId="{A87A1797-27D4-48E3-8FFB-3DA3AF9F76E8}" destId="{91847990-92F1-4ABB-A531-282046042810}" srcOrd="1" destOrd="0" presId="urn:microsoft.com/office/officeart/2005/8/layout/vProcess5"/>
    <dgm:cxn modelId="{3256F8A4-8314-4BB8-B528-03D03169AE47}" type="presOf" srcId="{40A459B5-77ED-4442-8B1F-EB62C35C7D09}" destId="{47B9B12D-DC46-41C7-BC96-1FA625678EA5}" srcOrd="0" destOrd="0" presId="urn:microsoft.com/office/officeart/2005/8/layout/vProcess5"/>
    <dgm:cxn modelId="{0C972258-8E7F-484A-A188-A41246C38A45}" type="presParOf" srcId="{1D2C1BDF-DAA3-4056-AF47-772A780F6211}" destId="{070118AA-2A88-4CE8-94D9-2E13D05FF4C6}" srcOrd="0" destOrd="0" presId="urn:microsoft.com/office/officeart/2005/8/layout/vProcess5"/>
    <dgm:cxn modelId="{79F00917-6DB2-4510-8213-18851B4C4732}" type="presParOf" srcId="{1D2C1BDF-DAA3-4056-AF47-772A780F6211}" destId="{63075C61-6438-4A45-92C7-8EC68A5CA636}" srcOrd="1" destOrd="0" presId="urn:microsoft.com/office/officeart/2005/8/layout/vProcess5"/>
    <dgm:cxn modelId="{16F31414-6279-414C-9F1D-28D2465BC10B}" type="presParOf" srcId="{1D2C1BDF-DAA3-4056-AF47-772A780F6211}" destId="{47B9B12D-DC46-41C7-BC96-1FA625678EA5}" srcOrd="2" destOrd="0" presId="urn:microsoft.com/office/officeart/2005/8/layout/vProcess5"/>
    <dgm:cxn modelId="{14A61350-CF6E-4221-B54E-0D84C32335C3}" type="presParOf" srcId="{1D2C1BDF-DAA3-4056-AF47-772A780F6211}" destId="{61912E16-032D-4441-9187-F238002EF8FD}" srcOrd="3" destOrd="0" presId="urn:microsoft.com/office/officeart/2005/8/layout/vProcess5"/>
    <dgm:cxn modelId="{8E61250C-BE49-48EC-975E-9C6CF861F1B7}" type="presParOf" srcId="{1D2C1BDF-DAA3-4056-AF47-772A780F6211}" destId="{A0C45529-234E-430D-A3D4-36B91A478569}" srcOrd="4" destOrd="0" presId="urn:microsoft.com/office/officeart/2005/8/layout/vProcess5"/>
    <dgm:cxn modelId="{3BE073CD-F727-4021-9E97-C71063DF5A0D}" type="presParOf" srcId="{1D2C1BDF-DAA3-4056-AF47-772A780F6211}" destId="{F43F6EF2-4B4F-4AEC-9D35-099A41777C86}" srcOrd="5" destOrd="0" presId="urn:microsoft.com/office/officeart/2005/8/layout/vProcess5"/>
    <dgm:cxn modelId="{877BAFBE-49B1-44C7-9516-22E88CB53335}" type="presParOf" srcId="{1D2C1BDF-DAA3-4056-AF47-772A780F6211}" destId="{3A6C16EC-1514-4061-AF55-2F3CD31251DE}" srcOrd="6" destOrd="0" presId="urn:microsoft.com/office/officeart/2005/8/layout/vProcess5"/>
    <dgm:cxn modelId="{B258311B-5149-42E2-A6E0-4994EBDB5970}" type="presParOf" srcId="{1D2C1BDF-DAA3-4056-AF47-772A780F6211}" destId="{F1ABB328-848F-46A4-98BE-15AC8654FA37}" srcOrd="7" destOrd="0" presId="urn:microsoft.com/office/officeart/2005/8/layout/vProcess5"/>
    <dgm:cxn modelId="{1FD07A3F-0256-4160-86F9-BE5CC4306C88}" type="presParOf" srcId="{1D2C1BDF-DAA3-4056-AF47-772A780F6211}" destId="{782A1C71-7B1A-4EC5-A24C-AC05C46D7939}" srcOrd="8" destOrd="0" presId="urn:microsoft.com/office/officeart/2005/8/layout/vProcess5"/>
    <dgm:cxn modelId="{D67196E3-603A-49B2-B7D1-D27397672D09}" type="presParOf" srcId="{1D2C1BDF-DAA3-4056-AF47-772A780F6211}" destId="{AC56CAF0-2DF1-4604-8C38-BDC0F70D7D6F}" srcOrd="9" destOrd="0" presId="urn:microsoft.com/office/officeart/2005/8/layout/vProcess5"/>
    <dgm:cxn modelId="{A63E729B-ED99-42F7-A0D4-6BAD413ED691}" type="presParOf" srcId="{1D2C1BDF-DAA3-4056-AF47-772A780F6211}" destId="{B39CB7DD-F7A9-4B93-8F7E-F7E1AF9B1C7B}" srcOrd="10" destOrd="0" presId="urn:microsoft.com/office/officeart/2005/8/layout/vProcess5"/>
    <dgm:cxn modelId="{B82E98C7-E78D-4431-BC88-EE38B4009011}" type="presParOf" srcId="{1D2C1BDF-DAA3-4056-AF47-772A780F6211}" destId="{EC86CFE8-0CD8-4580-B40A-696EFAFA47E9}" srcOrd="11" destOrd="0" presId="urn:microsoft.com/office/officeart/2005/8/layout/vProcess5"/>
    <dgm:cxn modelId="{9390019E-3A47-48AA-9F3A-6C69B227EF9A}" type="presParOf" srcId="{1D2C1BDF-DAA3-4056-AF47-772A780F6211}" destId="{91847990-92F1-4ABB-A531-282046042810}" srcOrd="12" destOrd="0" presId="urn:microsoft.com/office/officeart/2005/8/layout/vProcess5"/>
    <dgm:cxn modelId="{9560F7C7-31A4-468A-80CA-37F8A8423B6C}" type="presParOf" srcId="{1D2C1BDF-DAA3-4056-AF47-772A780F6211}" destId="{8B9F183C-BCD8-4838-B52F-EE2C0E5A0D4D}" srcOrd="13" destOrd="0" presId="urn:microsoft.com/office/officeart/2005/8/layout/vProcess5"/>
    <dgm:cxn modelId="{F8F2E927-4541-41AB-9B07-216C257FF24B}" type="presParOf" srcId="{1D2C1BDF-DAA3-4056-AF47-772A780F6211}" destId="{7B97331B-3552-49DA-9D94-0EEDA249926C}" srcOrd="14" destOrd="0" presId="urn:microsoft.com/office/officeart/2005/8/layout/vProcess5"/>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75C61-6438-4A45-92C7-8EC68A5CA636}">
      <dsp:nvSpPr>
        <dsp:cNvPr id="0" name=""/>
        <dsp:cNvSpPr/>
      </dsp:nvSpPr>
      <dsp:spPr>
        <a:xfrm>
          <a:off x="322194" y="0"/>
          <a:ext cx="6625424"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Garamond" pitchFamily="18" charset="0"/>
            </a:rPr>
            <a:t>Professionalism meaning</a:t>
          </a:r>
          <a:endParaRPr lang="x-none" sz="3200" kern="1200" dirty="0"/>
        </a:p>
      </dsp:txBody>
      <dsp:txXfrm>
        <a:off x="344415" y="22221"/>
        <a:ext cx="5717994" cy="714229"/>
      </dsp:txXfrm>
    </dsp:sp>
    <dsp:sp modelId="{47B9B12D-DC46-41C7-BC96-1FA625678EA5}">
      <dsp:nvSpPr>
        <dsp:cNvPr id="0" name=""/>
        <dsp:cNvSpPr/>
      </dsp:nvSpPr>
      <dsp:spPr>
        <a:xfrm>
          <a:off x="621500" y="886681"/>
          <a:ext cx="6625424"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Garamond" pitchFamily="18" charset="0"/>
            </a:rPr>
            <a:t>Where do we stand</a:t>
          </a:r>
          <a:endParaRPr lang="x-none" sz="3200" b="1" kern="1200" dirty="0">
            <a:latin typeface="Garamond" pitchFamily="18" charset="0"/>
          </a:endParaRPr>
        </a:p>
      </dsp:txBody>
      <dsp:txXfrm>
        <a:off x="643721" y="908902"/>
        <a:ext cx="5593090" cy="714229"/>
      </dsp:txXfrm>
    </dsp:sp>
    <dsp:sp modelId="{61912E16-032D-4441-9187-F238002EF8FD}">
      <dsp:nvSpPr>
        <dsp:cNvPr id="0" name=""/>
        <dsp:cNvSpPr/>
      </dsp:nvSpPr>
      <dsp:spPr>
        <a:xfrm>
          <a:off x="1325420" y="1750777"/>
          <a:ext cx="6342916"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Garamond" pitchFamily="18" charset="0"/>
            </a:rPr>
            <a:t>Conflict of interest four cases</a:t>
          </a:r>
          <a:endParaRPr lang="x-none" sz="3200" b="1" kern="1200" dirty="0">
            <a:latin typeface="Garamond" pitchFamily="18" charset="0"/>
          </a:endParaRPr>
        </a:p>
      </dsp:txBody>
      <dsp:txXfrm>
        <a:off x="1347641" y="1772998"/>
        <a:ext cx="5352706" cy="714229"/>
      </dsp:txXfrm>
    </dsp:sp>
    <dsp:sp modelId="{A0C45529-234E-430D-A3D4-36B91A478569}">
      <dsp:nvSpPr>
        <dsp:cNvPr id="0" name=""/>
        <dsp:cNvSpPr/>
      </dsp:nvSpPr>
      <dsp:spPr>
        <a:xfrm>
          <a:off x="1137594" y="2581460"/>
          <a:ext cx="7466853"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kern="1200" dirty="0" smtClean="0">
              <a:latin typeface="Garamond" pitchFamily="18" charset="0"/>
            </a:rPr>
            <a:t>Literature on Dr industry relationship</a:t>
          </a:r>
          <a:endParaRPr lang="x-none" sz="3200" b="1" kern="1200" dirty="0">
            <a:latin typeface="Garamond" pitchFamily="18" charset="0"/>
          </a:endParaRPr>
        </a:p>
      </dsp:txBody>
      <dsp:txXfrm>
        <a:off x="1159815" y="2603681"/>
        <a:ext cx="6309057" cy="714229"/>
      </dsp:txXfrm>
    </dsp:sp>
    <dsp:sp modelId="{F43F6EF2-4B4F-4AEC-9D35-099A41777C86}">
      <dsp:nvSpPr>
        <dsp:cNvPr id="0" name=""/>
        <dsp:cNvSpPr/>
      </dsp:nvSpPr>
      <dsp:spPr>
        <a:xfrm>
          <a:off x="1979023" y="3456170"/>
          <a:ext cx="6625424"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b="1" kern="1200" dirty="0" smtClean="0">
              <a:latin typeface="Garamond" pitchFamily="18" charset="0"/>
            </a:rPr>
            <a:t>Conclusion</a:t>
          </a:r>
        </a:p>
      </dsp:txBody>
      <dsp:txXfrm>
        <a:off x="2001244" y="3478391"/>
        <a:ext cx="5593090" cy="714229"/>
      </dsp:txXfrm>
    </dsp:sp>
    <dsp:sp modelId="{3A6C16EC-1514-4061-AF55-2F3CD31251DE}">
      <dsp:nvSpPr>
        <dsp:cNvPr id="0" name=""/>
        <dsp:cNvSpPr/>
      </dsp:nvSpPr>
      <dsp:spPr>
        <a:xfrm>
          <a:off x="6132288" y="554251"/>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endParaRPr lang="x-none" sz="2300" kern="1200" dirty="0"/>
        </a:p>
      </dsp:txBody>
      <dsp:txXfrm>
        <a:off x="6243244" y="554251"/>
        <a:ext cx="271224" cy="371085"/>
      </dsp:txXfrm>
    </dsp:sp>
    <dsp:sp modelId="{F1ABB328-848F-46A4-98BE-15AC8654FA37}">
      <dsp:nvSpPr>
        <dsp:cNvPr id="0" name=""/>
        <dsp:cNvSpPr/>
      </dsp:nvSpPr>
      <dsp:spPr>
        <a:xfrm>
          <a:off x="6627044" y="1418294"/>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endParaRPr lang="x-none" sz="2300" kern="1200" dirty="0"/>
        </a:p>
      </dsp:txBody>
      <dsp:txXfrm>
        <a:off x="6738000" y="1418294"/>
        <a:ext cx="271224" cy="371085"/>
      </dsp:txXfrm>
    </dsp:sp>
    <dsp:sp modelId="{782A1C71-7B1A-4EC5-A24C-AC05C46D7939}">
      <dsp:nvSpPr>
        <dsp:cNvPr id="0" name=""/>
        <dsp:cNvSpPr/>
      </dsp:nvSpPr>
      <dsp:spPr>
        <a:xfrm>
          <a:off x="7121799" y="2269692"/>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endParaRPr lang="x-none" sz="2300" kern="1200" dirty="0"/>
        </a:p>
      </dsp:txBody>
      <dsp:txXfrm>
        <a:off x="7232755" y="2269692"/>
        <a:ext cx="271224" cy="371085"/>
      </dsp:txXfrm>
    </dsp:sp>
    <dsp:sp modelId="{AC56CAF0-2DF1-4604-8C38-BDC0F70D7D6F}">
      <dsp:nvSpPr>
        <dsp:cNvPr id="0" name=""/>
        <dsp:cNvSpPr/>
      </dsp:nvSpPr>
      <dsp:spPr>
        <a:xfrm>
          <a:off x="7616555" y="3142164"/>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endParaRPr lang="x-none" sz="2300" kern="1200" dirty="0"/>
        </a:p>
      </dsp:txBody>
      <dsp:txXfrm>
        <a:off x="7727511" y="3142164"/>
        <a:ext cx="271224" cy="3710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x-non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02251F3-55E1-4BBA-9FB2-908B59102580}" type="datetimeFigureOut">
              <a:rPr lang="x-none" smtClean="0"/>
              <a:pPr/>
              <a:t>4/15/2014</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x-non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512134-FD68-470C-A623-4E9848288F51}" type="slidenum">
              <a:rPr lang="x-none" smtClean="0"/>
              <a:pPr/>
              <a:t>‹#›</a:t>
            </a:fld>
            <a:endParaRPr lang="x-none"/>
          </a:p>
        </p:txBody>
      </p:sp>
    </p:spTree>
    <p:extLst>
      <p:ext uri="{BB962C8B-B14F-4D97-AF65-F5344CB8AC3E}">
        <p14:creationId xmlns:p14="http://schemas.microsoft.com/office/powerpoint/2010/main" val="3102210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ma-assn.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ma-assn.org/"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80-www.ncbi.nlm.nih.gov.ezproxy.library.tufts.edu/entrez/query.fcgi?cmd=Retrieve&amp;db=pubmed&amp;dopt=Abstract&amp;list_uids=129127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68388CD-44E5-49D2-B08D-445CE2071866}" type="slidenum">
              <a:rPr lang="x-none" smtClean="0">
                <a:solidFill>
                  <a:prstClr val="black"/>
                </a:solidFill>
              </a:rPr>
              <a:pPr/>
              <a:t>3</a:t>
            </a:fld>
            <a:endParaRPr lang="en-US" smtClean="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67319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x-none" dirty="0"/>
          </a:p>
        </p:txBody>
      </p:sp>
      <p:sp>
        <p:nvSpPr>
          <p:cNvPr id="4" name="عنصر نائب لرقم الشريحة 3"/>
          <p:cNvSpPr>
            <a:spLocks noGrp="1"/>
          </p:cNvSpPr>
          <p:nvPr>
            <p:ph type="sldNum" sz="quarter" idx="10"/>
          </p:nvPr>
        </p:nvSpPr>
        <p:spPr/>
        <p:txBody>
          <a:bodyPr/>
          <a:lstStyle/>
          <a:p>
            <a:fld id="{3D512134-FD68-470C-A623-4E9848288F51}" type="slidenum">
              <a:rPr lang="x-none" smtClean="0"/>
              <a:pPr/>
              <a:t>29</a:t>
            </a:fld>
            <a:endParaRPr lang="x-none"/>
          </a:p>
        </p:txBody>
      </p:sp>
    </p:spTree>
    <p:extLst>
      <p:ext uri="{BB962C8B-B14F-4D97-AF65-F5344CB8AC3E}">
        <p14:creationId xmlns:p14="http://schemas.microsoft.com/office/powerpoint/2010/main" val="262595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r>
              <a:rPr lang="en-US" sz="1400" dirty="0">
                <a:cs typeface="Times New Roman" pitchFamily="18" charset="0"/>
              </a:rPr>
              <a:t>The American Medical Association policy on gifts is called a “Sunshine Policy.” The ethical test with gift-receiving is to ask the question, “What would my patients think if they knew they were paying for this gift?” Moonlit dinner cruises on the river, dinner with a spouse at a posh restaurant, or boxed seats behind home plate may not be necessary in return for hearing about a truly innovative new product.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solidFill>
                  <a:srgbClr val="000000"/>
                </a:solidFill>
                <a:cs typeface="Times New Roman" pitchFamily="18" charset="0"/>
              </a:rPr>
              <a:t>See:</a:t>
            </a:r>
            <a:r>
              <a:rPr lang="en-US" sz="1400" i="1" dirty="0">
                <a:solidFill>
                  <a:srgbClr val="000000"/>
                </a:solidFill>
                <a:cs typeface="Times New Roman" pitchFamily="18" charset="0"/>
              </a:rPr>
              <a:t> AMA Opinion E-8.061 Gifts to Physicians from Industry. </a:t>
            </a:r>
            <a:r>
              <a:rPr lang="en-US" sz="1400" dirty="0">
                <a:solidFill>
                  <a:srgbClr val="000000"/>
                </a:solidFill>
                <a:cs typeface="Times New Roman" pitchFamily="18" charset="0"/>
              </a:rPr>
              <a:t>The AMA has a number of educational pieces on their thoughts regarding gifts. Go to their web site</a:t>
            </a:r>
            <a:r>
              <a:rPr lang="en-US" sz="1400" i="1" dirty="0">
                <a:solidFill>
                  <a:srgbClr val="000000"/>
                </a:solidFill>
                <a:cs typeface="Times New Roman" pitchFamily="18" charset="0"/>
              </a:rPr>
              <a:t>: </a:t>
            </a:r>
            <a:r>
              <a:rPr lang="en-US" sz="1400" i="1" dirty="0">
                <a:solidFill>
                  <a:srgbClr val="000000"/>
                </a:solidFill>
                <a:cs typeface="Times New Roman" pitchFamily="18" charset="0"/>
                <a:hlinkClick r:id="rId3"/>
              </a:rPr>
              <a:t>www.AMA-assn.org</a:t>
            </a:r>
            <a:r>
              <a:rPr lang="en-US" sz="1400" i="1" dirty="0">
                <a:solidFill>
                  <a:srgbClr val="000000"/>
                </a:solidFill>
                <a:cs typeface="Times New Roman" pitchFamily="18" charset="0"/>
              </a:rPr>
              <a:t> </a:t>
            </a:r>
            <a:r>
              <a:rPr lang="en-US" sz="1400" dirty="0">
                <a:solidFill>
                  <a:srgbClr val="000000"/>
                </a:solidFill>
                <a:cs typeface="Times New Roman" pitchFamily="18" charset="0"/>
              </a:rPr>
              <a:t>and search for “gifts.”</a:t>
            </a:r>
            <a:r>
              <a:rPr lang="en-US" sz="1400" dirty="0"/>
              <a:t> </a:t>
            </a:r>
          </a:p>
        </p:txBody>
      </p:sp>
    </p:spTree>
    <p:extLst>
      <p:ext uri="{BB962C8B-B14F-4D97-AF65-F5344CB8AC3E}">
        <p14:creationId xmlns:p14="http://schemas.microsoft.com/office/powerpoint/2010/main" val="381292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a:xfrm>
            <a:off x="1143000" y="685800"/>
            <a:ext cx="4572000" cy="3429000"/>
          </a:xfrm>
          <a:ln/>
        </p:spPr>
      </p:sp>
      <p:sp>
        <p:nvSpPr>
          <p:cNvPr id="63491" name="Rectangle 1027"/>
          <p:cNvSpPr>
            <a:spLocks noGrp="1" noChangeArrowheads="1"/>
          </p:cNvSpPr>
          <p:nvPr>
            <p:ph type="body" idx="1"/>
          </p:nvPr>
        </p:nvSpPr>
        <p:spPr>
          <a:noFill/>
          <a:ln w="9525"/>
        </p:spPr>
        <p:txBody>
          <a:bodyPr/>
          <a:lstStyle/>
          <a:p>
            <a:r>
              <a:rPr lang="en-US" sz="1400" dirty="0" smtClean="0">
                <a:cs typeface="Times New Roman" pitchFamily="18" charset="0"/>
              </a:rPr>
              <a:t>The goal of advertising is to inform, remind, or persuade the target audience to purchase a product. One significant difference between pharmaceutical advertising and most forms of advertisement is that a small group of individuals (i.e., clinicians) control the consumption of the product being advertised for millions of people (patients). In other words, the person making the purchasing decision is not the person making the actual purchase. In what other situation does a person have to have a white piece of paper giving them permission to buy something?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Further reading:</a:t>
            </a:r>
            <a:r>
              <a:rPr lang="en-US" sz="1400" i="1" dirty="0" smtClean="0">
                <a:cs typeface="Times New Roman" pitchFamily="18" charset="0"/>
              </a:rPr>
              <a:t> Any marketing book (</a:t>
            </a:r>
            <a:r>
              <a:rPr lang="en-US" sz="1400" i="1" dirty="0" err="1" smtClean="0">
                <a:cs typeface="Times New Roman" pitchFamily="18" charset="0"/>
              </a:rPr>
              <a:t>Schoell</a:t>
            </a:r>
            <a:r>
              <a:rPr lang="en-US" sz="1400" i="1" dirty="0" smtClean="0">
                <a:cs typeface="Times New Roman" pitchFamily="18" charset="0"/>
              </a:rPr>
              <a:t> WF, </a:t>
            </a:r>
            <a:r>
              <a:rPr lang="en-US" sz="1400" i="1" dirty="0" err="1" smtClean="0">
                <a:cs typeface="Times New Roman" pitchFamily="18" charset="0"/>
              </a:rPr>
              <a:t>Guiltinan</a:t>
            </a:r>
            <a:r>
              <a:rPr lang="en-US" sz="1400" i="1" dirty="0" smtClean="0">
                <a:cs typeface="Times New Roman" pitchFamily="18" charset="0"/>
              </a:rPr>
              <a:t> JP. Marketing. Contemporary Concepts and Practices. 4</a:t>
            </a:r>
            <a:r>
              <a:rPr lang="en-US" sz="1400" i="1" baseline="30000" dirty="0" smtClean="0">
                <a:cs typeface="Times New Roman" pitchFamily="18" charset="0"/>
              </a:rPr>
              <a:t>th</a:t>
            </a:r>
            <a:r>
              <a:rPr lang="en-US" sz="1400" i="1" dirty="0" smtClean="0">
                <a:cs typeface="Times New Roman" pitchFamily="18" charset="0"/>
              </a:rPr>
              <a:t> ed. Boston: </a:t>
            </a:r>
            <a:r>
              <a:rPr lang="en-US" sz="1400" i="1" dirty="0" err="1" smtClean="0">
                <a:cs typeface="Times New Roman" pitchFamily="18" charset="0"/>
              </a:rPr>
              <a:t>Allyn</a:t>
            </a:r>
            <a:r>
              <a:rPr lang="en-US" sz="1400" i="1" dirty="0" smtClean="0">
                <a:cs typeface="Times New Roman" pitchFamily="18" charset="0"/>
              </a:rPr>
              <a:t> and Bacon. 1990).</a:t>
            </a:r>
            <a:r>
              <a:rPr lang="en-US" sz="1400" dirty="0" smtClean="0"/>
              <a:t> </a:t>
            </a:r>
          </a:p>
        </p:txBody>
      </p:sp>
    </p:spTree>
    <p:extLst>
      <p:ext uri="{BB962C8B-B14F-4D97-AF65-F5344CB8AC3E}">
        <p14:creationId xmlns:p14="http://schemas.microsoft.com/office/powerpoint/2010/main" val="316431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noFill/>
          <a:ln w="9525"/>
        </p:spPr>
        <p:txBody>
          <a:bodyPr/>
          <a:lstStyle/>
          <a:p>
            <a:r>
              <a:rPr lang="en-US" sz="1400" dirty="0" smtClean="0">
                <a:cs typeface="Times New Roman" pitchFamily="18" charset="0"/>
              </a:rPr>
              <a:t>Some other facts about advertising: Information alone rarely changes behavior. Drug promotion starts off by providing information, but marketing people know that behavior only changes when their efforts affect our emotions in some way. It may make us change by making us feel good, inducing fear in us, making us angry, or giving us positive “strokes.”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Now most people in medicine don’t really believe this idea – they see themselves as making decisions solely based on critical analysis of information and a cold rationality. Drug promotion takes this attitude into account by giving us lots of information to tie up our rational brains while they use other techniques to poke at our emotional soft spots.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See:</a:t>
            </a:r>
            <a:r>
              <a:rPr lang="en-US" sz="1400" i="1" dirty="0" smtClean="0">
                <a:cs typeface="Times New Roman" pitchFamily="18" charset="0"/>
              </a:rPr>
              <a:t> </a:t>
            </a:r>
            <a:r>
              <a:rPr lang="en-US" sz="1400" i="1" dirty="0" err="1" smtClean="0">
                <a:cs typeface="Times New Roman" pitchFamily="18" charset="0"/>
              </a:rPr>
              <a:t>Karlins</a:t>
            </a:r>
            <a:r>
              <a:rPr lang="en-US" sz="1400" i="1" dirty="0" smtClean="0">
                <a:cs typeface="Times New Roman" pitchFamily="18" charset="0"/>
              </a:rPr>
              <a:t> M, Abelson HI. Persuasion. How opinions and attitudes are changes. New York: Springer Publishing. 1970. </a:t>
            </a:r>
          </a:p>
        </p:txBody>
      </p:sp>
    </p:spTree>
    <p:extLst>
      <p:ext uri="{BB962C8B-B14F-4D97-AF65-F5344CB8AC3E}">
        <p14:creationId xmlns:p14="http://schemas.microsoft.com/office/powerpoint/2010/main" val="429017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r>
              <a:rPr lang="en-US" sz="1400" dirty="0">
                <a:cs typeface="Times New Roman" pitchFamily="18" charset="0"/>
              </a:rPr>
              <a:t>By definition, a gift is something given for “free.” However, in our culture, we feel obligated as the result of receiving a gift (this obligation may begin when we are young and our parents make us write a thank you note to grandmother after receiving a gift from her). The amount of indebtedness usually is in direct relation to the size of the gift.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Don’t believe it? Try this: next time you see a pharmaceutical representative at a display, go up to the representative, smile at him or her, and reach around and take one of the pens or gizmos or food that is on the display. Now, say “thank you” and walk away without any further interaction with the representative. It’s very hard to do – our nature is to stay an acceptable amount of time to talk with the representative – “it’s the least I can do.” The “least” that can be done is directly related to the size of the gift.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See:</a:t>
            </a:r>
            <a:r>
              <a:rPr lang="en-US" sz="1400" i="1" dirty="0">
                <a:cs typeface="Times New Roman" pitchFamily="18" charset="0"/>
              </a:rPr>
              <a:t> </a:t>
            </a:r>
            <a:r>
              <a:rPr lang="en-US" sz="1400" i="1" dirty="0" err="1">
                <a:cs typeface="Times New Roman" pitchFamily="18" charset="0"/>
              </a:rPr>
              <a:t>Chren</a:t>
            </a:r>
            <a:r>
              <a:rPr lang="en-US" sz="1400" i="1" dirty="0">
                <a:cs typeface="Times New Roman" pitchFamily="18" charset="0"/>
              </a:rPr>
              <a:t> MM, </a:t>
            </a:r>
            <a:r>
              <a:rPr lang="en-US" sz="1400" i="1" dirty="0" err="1">
                <a:cs typeface="Times New Roman" pitchFamily="18" charset="0"/>
              </a:rPr>
              <a:t>Landefeld</a:t>
            </a:r>
            <a:r>
              <a:rPr lang="en-US" sz="1400" i="1" dirty="0">
                <a:cs typeface="Times New Roman" pitchFamily="18" charset="0"/>
              </a:rPr>
              <a:t> CS, Murray TH. Doctors, drug companies, and gifts. JAMA 1989;262:3448-3451.</a:t>
            </a:r>
            <a:r>
              <a:rPr lang="en-US" sz="1400" dirty="0"/>
              <a:t> </a:t>
            </a:r>
          </a:p>
        </p:txBody>
      </p:sp>
    </p:spTree>
    <p:extLst>
      <p:ext uri="{BB962C8B-B14F-4D97-AF65-F5344CB8AC3E}">
        <p14:creationId xmlns:p14="http://schemas.microsoft.com/office/powerpoint/2010/main" val="90489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9451F51-6812-41BC-959A-604CAD37F91D}" type="slidenum">
              <a:rPr lang="en-US"/>
              <a:pPr/>
              <a:t>49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350471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368C56D-916D-49D6-8932-338897B9D78A}" type="slidenum">
              <a:rPr lang="en-US"/>
              <a:pPr/>
              <a:t>50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532494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831D3BE-F217-455A-8F16-EEAA9DA7CB3A}" type="slidenum">
              <a:rPr lang="en-US">
                <a:solidFill>
                  <a:prstClr val="white"/>
                </a:solidFill>
              </a:rPr>
              <a:pPr/>
              <a:t>51</a:t>
            </a:fld>
            <a:endParaRPr lang="en-US">
              <a:solidFill>
                <a:prstClr val="white"/>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1786123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a:noFill/>
          <a:ln w="9525"/>
        </p:spPr>
        <p:txBody>
          <a:bodyPr/>
          <a:lstStyle/>
          <a:p>
            <a:r>
              <a:rPr lang="en-US" sz="1400" dirty="0" smtClean="0">
                <a:cs typeface="Times New Roman" pitchFamily="18" charset="0"/>
              </a:rPr>
              <a:t>This quote sums up the main points of this presentation: that we have to have a healthy skepticism and a resistance to the lure of the fashionable and the new.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Pierre </a:t>
            </a:r>
            <a:r>
              <a:rPr lang="en-US" sz="1400" dirty="0" err="1" smtClean="0">
                <a:cs typeface="Times New Roman" pitchFamily="18" charset="0"/>
              </a:rPr>
              <a:t>Garai</a:t>
            </a:r>
            <a:r>
              <a:rPr lang="en-US" sz="1400" dirty="0" smtClean="0">
                <a:cs typeface="Times New Roman" pitchFamily="18" charset="0"/>
              </a:rPr>
              <a:t>, who was quoted way back in 1964, was the head of the Ogilvie Corporation, a major marketing firm for the pharmaceutical industry. The times have not changed. </a:t>
            </a:r>
          </a:p>
          <a:p>
            <a:r>
              <a:rPr lang="en-US" sz="1400" dirty="0" smtClean="0">
                <a:cs typeface="Times New Roman" pitchFamily="18" charset="0"/>
              </a:rPr>
              <a:t>Source:</a:t>
            </a:r>
            <a:r>
              <a:rPr lang="en-US" sz="1400" i="1" dirty="0" smtClean="0">
                <a:cs typeface="Times New Roman" pitchFamily="18" charset="0"/>
              </a:rPr>
              <a:t> </a:t>
            </a:r>
            <a:r>
              <a:rPr lang="en-US" sz="1400" i="1" dirty="0" err="1" smtClean="0">
                <a:cs typeface="Times New Roman" pitchFamily="18" charset="0"/>
              </a:rPr>
              <a:t>Garai</a:t>
            </a:r>
            <a:r>
              <a:rPr lang="en-US" sz="1400" i="1" dirty="0" smtClean="0">
                <a:cs typeface="Times New Roman" pitchFamily="18" charset="0"/>
              </a:rPr>
              <a:t> PR. Advertising and promotion of drugs. In: </a:t>
            </a:r>
            <a:r>
              <a:rPr lang="en-US" sz="1400" i="1" dirty="0" err="1" smtClean="0">
                <a:cs typeface="Times New Roman" pitchFamily="18" charset="0"/>
              </a:rPr>
              <a:t>Talalay</a:t>
            </a:r>
            <a:r>
              <a:rPr lang="en-US" sz="1400" i="1" dirty="0" smtClean="0">
                <a:cs typeface="Times New Roman" pitchFamily="18" charset="0"/>
              </a:rPr>
              <a:t> P, ed. Drugs in our Society. Baltimore: Johns Hopkins Press; 1964:189-202.</a:t>
            </a:r>
            <a:r>
              <a:rPr lang="en-US" sz="1400" dirty="0" smtClean="0"/>
              <a:t> </a:t>
            </a:r>
          </a:p>
        </p:txBody>
      </p:sp>
    </p:spTree>
    <p:extLst>
      <p:ext uri="{BB962C8B-B14F-4D97-AF65-F5344CB8AC3E}">
        <p14:creationId xmlns:p14="http://schemas.microsoft.com/office/powerpoint/2010/main" val="408779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r>
              <a:rPr lang="en-US" sz="1400" dirty="0">
                <a:cs typeface="Times New Roman" pitchFamily="18" charset="0"/>
              </a:rPr>
              <a:t>Being able to identify non-rational appeals of logic doesn’t necessarily ensure that we are immune to their influences. We are working in the rational world when identifying these appeals, while it’s the emotional aspect of the sales process that works.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We generally don’t like the idea that we cannot easily override our emotion responses with our logical might. Letter writers to journals are usually indignant when the tactics of selling or the ethics of the relationship between medicine and the pharmaceutical industry are questioned. These are quotes taken from letters, showing the effrontery felt by some readers, which focus on the logical aspect and not the emotional aspect. A common (</a:t>
            </a:r>
            <a:r>
              <a:rPr lang="en-US" sz="1400" dirty="0" err="1">
                <a:cs typeface="Times New Roman" pitchFamily="18" charset="0"/>
              </a:rPr>
              <a:t>mis</a:t>
            </a:r>
            <a:r>
              <a:rPr lang="en-US" sz="1400" dirty="0">
                <a:cs typeface="Times New Roman" pitchFamily="18" charset="0"/>
              </a:rPr>
              <a:t>)belief on the part of many clinicians is that they can receive information and not be influenced by it (unless they choose to be influenced). Being influenced without one’s consent insults clinicians by implying they lack judgment. We must remember that responses to advertising are visceral and not intellectual, rational reactions.</a:t>
            </a:r>
            <a:r>
              <a:rPr lang="en-US" sz="1400" dirty="0"/>
              <a:t> </a:t>
            </a:r>
          </a:p>
        </p:txBody>
      </p:sp>
    </p:spTree>
    <p:extLst>
      <p:ext uri="{BB962C8B-B14F-4D97-AF65-F5344CB8AC3E}">
        <p14:creationId xmlns:p14="http://schemas.microsoft.com/office/powerpoint/2010/main" val="154244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3405E79-36B2-4BCC-A306-966DD928E465}" type="slidenum">
              <a:rPr lang="x-none" smtClean="0">
                <a:solidFill>
                  <a:prstClr val="black"/>
                </a:solidFill>
              </a:rPr>
              <a:pPr/>
              <a:t>4</a:t>
            </a:fld>
            <a:endParaRPr lang="en-US" smtClean="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197325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a:xfrm>
            <a:off x="298174" y="4197247"/>
            <a:ext cx="6187109" cy="4112926"/>
          </a:xfrm>
          <a:noFill/>
          <a:ln w="9525"/>
        </p:spPr>
        <p:txBody>
          <a:bodyPr lIns="0" tIns="0" rIns="0" bIns="0">
            <a:normAutofit fontScale="92500" lnSpcReduction="10000"/>
          </a:bodyPr>
          <a:lstStyle/>
          <a:p>
            <a:r>
              <a:rPr lang="en-US" sz="900" dirty="0" smtClean="0">
                <a:cs typeface="Times New Roman" pitchFamily="18" charset="0"/>
              </a:rPr>
              <a:t>One way to process information from pharmaceutical representatives is to think in terms of the information needed to make a rational prescribing decision. The STEPs mnemonic stands for safety, tolerability, effectiveness, price, and simplicity. By keeping this framework in our minds, we can sort the information we receive and also identify information that is missing. </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b="1" i="1" dirty="0" smtClean="0">
                <a:cs typeface="Times New Roman" pitchFamily="18" charset="0"/>
              </a:rPr>
              <a:t>Safety</a:t>
            </a:r>
            <a:r>
              <a:rPr lang="en-US" sz="900" dirty="0" smtClean="0">
                <a:cs typeface="Times New Roman" pitchFamily="18" charset="0"/>
              </a:rPr>
              <a:t> refers to major events including death or severe life-threatening complications that can occur with drugs.</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b="1" i="1" dirty="0" smtClean="0">
                <a:cs typeface="Times New Roman" pitchFamily="18" charset="0"/>
              </a:rPr>
              <a:t>Tolerability</a:t>
            </a:r>
            <a:r>
              <a:rPr lang="en-US" sz="900" dirty="0" smtClean="0">
                <a:cs typeface="Times New Roman" pitchFamily="18" charset="0"/>
              </a:rPr>
              <a:t> refers to the bothersome side effects – nausea, drowsiness, etc – that in themselves are not dangerous but can impact on patients’ continued use of the drug. Side effect analysis can be very confusing as we try to compare long lists of side effect rates. The POEM information in this regard is not the individual side effect rate but the overall dropout rates from studies due to side effects. This “pooled” drop out rate can be determined and be used to estimate the overall impact of the side effects on therapy by focusing on whether the side effects are significant enough that patients stop taking the medication. </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b="1" i="1" dirty="0" smtClean="0">
                <a:cs typeface="Times New Roman" pitchFamily="18" charset="0"/>
              </a:rPr>
              <a:t>Effectiveness</a:t>
            </a:r>
            <a:r>
              <a:rPr lang="en-US" sz="900" dirty="0" smtClean="0">
                <a:cs typeface="Times New Roman" pitchFamily="18" charset="0"/>
              </a:rPr>
              <a:t> is the effect of the therapy on patient-oriented outcomes. Ideally we would like to have information comparing the new drug with the medicine we currently use in practice. We also need to make sure the comparison is real-life and not set up as a “straw man.” For example, early studies of </a:t>
            </a:r>
            <a:r>
              <a:rPr lang="en-US" sz="900" dirty="0" err="1" smtClean="0">
                <a:cs typeface="Times New Roman" pitchFamily="18" charset="0"/>
              </a:rPr>
              <a:t>tPA</a:t>
            </a:r>
            <a:r>
              <a:rPr lang="en-US" sz="900" dirty="0" smtClean="0">
                <a:cs typeface="Times New Roman" pitchFamily="18" charset="0"/>
              </a:rPr>
              <a:t> in the treatment of acute stroke compared the combination of </a:t>
            </a:r>
            <a:r>
              <a:rPr lang="en-US" sz="900" dirty="0" err="1" smtClean="0">
                <a:cs typeface="Times New Roman" pitchFamily="18" charset="0"/>
              </a:rPr>
              <a:t>tPA</a:t>
            </a:r>
            <a:r>
              <a:rPr lang="en-US" sz="900" dirty="0" smtClean="0">
                <a:cs typeface="Times New Roman" pitchFamily="18" charset="0"/>
              </a:rPr>
              <a:t> and aspirin, not against aspirin by itself, but with a control group that did not receive any therapy. At the time of the trial, there was no clear evidence that aspirin was effective in the treatment of acute strokes. Current evidence supports aspirin reducing the mortality of an acute stroke by 10%, an effect equal to the benefit found favoring </a:t>
            </a:r>
            <a:r>
              <a:rPr lang="en-US" sz="900" dirty="0" err="1" smtClean="0">
                <a:cs typeface="Times New Roman" pitchFamily="18" charset="0"/>
              </a:rPr>
              <a:t>tPA</a:t>
            </a:r>
            <a:r>
              <a:rPr lang="en-US" sz="900" dirty="0" smtClean="0">
                <a:cs typeface="Times New Roman" pitchFamily="18" charset="0"/>
              </a:rPr>
              <a:t> over placebo. (See:</a:t>
            </a:r>
            <a:r>
              <a:rPr lang="en-US" sz="900" i="1" dirty="0" smtClean="0">
                <a:cs typeface="Times New Roman" pitchFamily="18" charset="0"/>
              </a:rPr>
              <a:t> </a:t>
            </a:r>
            <a:r>
              <a:rPr lang="en-US" sz="900" i="1" dirty="0" err="1" smtClean="0">
                <a:cs typeface="Times New Roman" pitchFamily="18" charset="0"/>
              </a:rPr>
              <a:t>Sandercock</a:t>
            </a:r>
            <a:r>
              <a:rPr lang="en-US" sz="900" i="1" dirty="0" smtClean="0">
                <a:cs typeface="Times New Roman" pitchFamily="18" charset="0"/>
              </a:rPr>
              <a:t> P, </a:t>
            </a:r>
            <a:r>
              <a:rPr lang="en-US" sz="900" i="1" dirty="0" err="1" smtClean="0">
                <a:cs typeface="Times New Roman" pitchFamily="18" charset="0"/>
              </a:rPr>
              <a:t>Gubitz</a:t>
            </a:r>
            <a:r>
              <a:rPr lang="en-US" sz="900" i="1" dirty="0" smtClean="0">
                <a:cs typeface="Times New Roman" pitchFamily="18" charset="0"/>
              </a:rPr>
              <a:t> G, Foley P, </a:t>
            </a:r>
            <a:r>
              <a:rPr lang="en-US" sz="900" i="1" dirty="0" err="1" smtClean="0">
                <a:cs typeface="Times New Roman" pitchFamily="18" charset="0"/>
              </a:rPr>
              <a:t>Counsell</a:t>
            </a:r>
            <a:r>
              <a:rPr lang="en-US" sz="900" i="1" dirty="0" smtClean="0">
                <a:cs typeface="Times New Roman" pitchFamily="18" charset="0"/>
              </a:rPr>
              <a:t> C. </a:t>
            </a:r>
            <a:r>
              <a:rPr lang="en-US" sz="900" i="1" dirty="0" err="1" smtClean="0">
                <a:cs typeface="Times New Roman" pitchFamily="18" charset="0"/>
              </a:rPr>
              <a:t>Antiplatelet</a:t>
            </a:r>
            <a:r>
              <a:rPr lang="en-US" sz="900" i="1" dirty="0" smtClean="0">
                <a:cs typeface="Times New Roman" pitchFamily="18" charset="0"/>
              </a:rPr>
              <a:t> therapy for acute ischemic stroke. The Cochrane Library Issue 4, 2003, </a:t>
            </a:r>
            <a:r>
              <a:rPr lang="en-US" sz="900" i="1" dirty="0" err="1" smtClean="0">
                <a:cs typeface="Times New Roman" pitchFamily="18" charset="0"/>
              </a:rPr>
              <a:t>Chichester</a:t>
            </a:r>
            <a:r>
              <a:rPr lang="en-US" sz="900" i="1" dirty="0" smtClean="0">
                <a:cs typeface="Times New Roman" pitchFamily="18" charset="0"/>
              </a:rPr>
              <a:t> UK: John Wiley.</a:t>
            </a:r>
            <a:r>
              <a:rPr lang="en-US" sz="900" dirty="0" smtClean="0">
                <a:cs typeface="Times New Roman" pitchFamily="18" charset="0"/>
              </a:rPr>
              <a:t>)</a:t>
            </a:r>
            <a:r>
              <a:rPr lang="en-US" sz="900" i="1" dirty="0" smtClean="0">
                <a:cs typeface="Times New Roman" pitchFamily="18" charset="0"/>
              </a:rPr>
              <a:t> </a:t>
            </a:r>
            <a:br>
              <a:rPr lang="en-US" sz="900" i="1" dirty="0" smtClean="0">
                <a:cs typeface="Times New Roman" pitchFamily="18" charset="0"/>
              </a:rPr>
            </a:br>
            <a:r>
              <a:rPr lang="en-US" sz="900" i="1" dirty="0" smtClean="0">
                <a:cs typeface="Times New Roman" pitchFamily="18" charset="0"/>
              </a:rPr>
              <a:t/>
            </a:r>
            <a:br>
              <a:rPr lang="en-US" sz="900" i="1" dirty="0" smtClean="0">
                <a:cs typeface="Times New Roman" pitchFamily="18" charset="0"/>
              </a:rPr>
            </a:br>
            <a:r>
              <a:rPr lang="en-US" sz="900" dirty="0" smtClean="0">
                <a:cs typeface="Times New Roman" pitchFamily="18" charset="0"/>
              </a:rPr>
              <a:t>It’s also important to check the doses of medications and be sure that it is a valid comparison. Several trials have demonstrated a benefit for various </a:t>
            </a:r>
            <a:r>
              <a:rPr lang="en-US" sz="900" dirty="0" err="1" smtClean="0">
                <a:cs typeface="Times New Roman" pitchFamily="18" charset="0"/>
              </a:rPr>
              <a:t>bisphosphonates</a:t>
            </a:r>
            <a:r>
              <a:rPr lang="en-US" sz="900" dirty="0" smtClean="0">
                <a:cs typeface="Times New Roman" pitchFamily="18" charset="0"/>
              </a:rPr>
              <a:t> over the combination of vitamin D and calcium in the prevention of osteoporotic fractures. However, the dose of vitamin D in these studies has been 400 IU/day, which has not been shown to affect fracture rate. However, a higher dose of 800 IU of vitamin D, combined with calcium, is effective in decreasing fracture risk. (See:</a:t>
            </a:r>
            <a:r>
              <a:rPr lang="en-US" sz="900" i="1" dirty="0" smtClean="0">
                <a:cs typeface="Times New Roman" pitchFamily="18" charset="0"/>
              </a:rPr>
              <a:t>  Dawson-Hughes B, et al. Effect of calcium and vitamin D supplementation on bone density in men and women 65 years or older. NEJM 1997;337:670-6 and </a:t>
            </a:r>
            <a:r>
              <a:rPr lang="en-US" sz="900" i="1" dirty="0" err="1" smtClean="0">
                <a:cs typeface="Times New Roman" pitchFamily="18" charset="0"/>
              </a:rPr>
              <a:t>Chapuy</a:t>
            </a:r>
            <a:r>
              <a:rPr lang="en-US" sz="900" i="1" dirty="0" smtClean="0">
                <a:cs typeface="Times New Roman" pitchFamily="18" charset="0"/>
              </a:rPr>
              <a:t> MC, </a:t>
            </a:r>
            <a:r>
              <a:rPr lang="en-US" sz="900" i="1" dirty="0" err="1" smtClean="0">
                <a:cs typeface="Times New Roman" pitchFamily="18" charset="0"/>
              </a:rPr>
              <a:t>Arlot</a:t>
            </a:r>
            <a:r>
              <a:rPr lang="en-US" sz="900" i="1" dirty="0" smtClean="0">
                <a:cs typeface="Times New Roman" pitchFamily="18" charset="0"/>
              </a:rPr>
              <a:t> ME, </a:t>
            </a:r>
            <a:r>
              <a:rPr lang="en-US" sz="900" i="1" dirty="0" err="1" smtClean="0">
                <a:cs typeface="Times New Roman" pitchFamily="18" charset="0"/>
              </a:rPr>
              <a:t>Duboeuf</a:t>
            </a:r>
            <a:r>
              <a:rPr lang="en-US" sz="900" i="1" dirty="0" smtClean="0">
                <a:cs typeface="Times New Roman" pitchFamily="18" charset="0"/>
              </a:rPr>
              <a:t> F. Vitamin D3 and calcium to prevent hip fractures in the elderly women. N </a:t>
            </a:r>
            <a:r>
              <a:rPr lang="en-US" sz="900" i="1" dirty="0" err="1" smtClean="0">
                <a:cs typeface="Times New Roman" pitchFamily="18" charset="0"/>
              </a:rPr>
              <a:t>Engl</a:t>
            </a:r>
            <a:r>
              <a:rPr lang="en-US" sz="900" i="1" dirty="0" smtClean="0">
                <a:cs typeface="Times New Roman" pitchFamily="18" charset="0"/>
              </a:rPr>
              <a:t> J Med. 1992;327:1637-42.</a:t>
            </a:r>
            <a:r>
              <a:rPr lang="en-US" sz="900" dirty="0" smtClean="0">
                <a:cs typeface="Times New Roman" pitchFamily="18" charset="0"/>
              </a:rPr>
              <a:t>)</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dirty="0" smtClean="0">
                <a:cs typeface="Times New Roman" pitchFamily="18" charset="0"/>
              </a:rPr>
              <a:t>Evaluating the price of medication means more than comparing just the cost of two drugs. Instead, the total cost of managing the disease with each medication must be compared. </a:t>
            </a:r>
            <a:r>
              <a:rPr lang="en-US" sz="900" b="1" i="1" dirty="0" smtClean="0">
                <a:cs typeface="Times New Roman" pitchFamily="18" charset="0"/>
              </a:rPr>
              <a:t>Simplicity</a:t>
            </a:r>
            <a:r>
              <a:rPr lang="en-US" sz="900" dirty="0" smtClean="0">
                <a:cs typeface="Times New Roman" pitchFamily="18" charset="0"/>
              </a:rPr>
              <a:t> means comparing things such as once-a-day versus three times a day dosing or a liquid that tastes good and kids will actually take it without tying them down and screaming at them to do so. Sometimes simplicity is rolled into tolerability and thus the mnemonic can be shortened to STEP. </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i="1" dirty="0" smtClean="0">
                <a:cs typeface="Times New Roman" pitchFamily="18" charset="0"/>
              </a:rPr>
              <a:t>The STEPS mnemonic was first presented in: </a:t>
            </a:r>
            <a:r>
              <a:rPr lang="en-US" sz="900" i="1" dirty="0" err="1" smtClean="0">
                <a:cs typeface="Times New Roman" pitchFamily="18" charset="0"/>
              </a:rPr>
              <a:t>Preskorn</a:t>
            </a:r>
            <a:r>
              <a:rPr lang="en-US" sz="900" i="1" dirty="0" smtClean="0">
                <a:cs typeface="Times New Roman" pitchFamily="18" charset="0"/>
              </a:rPr>
              <a:t> SH. Advances in antidepressant therapy: the pharmacologic basis. San Antonio: </a:t>
            </a:r>
            <a:r>
              <a:rPr lang="en-US" sz="900" i="1" dirty="0" err="1" smtClean="0">
                <a:cs typeface="Times New Roman" pitchFamily="18" charset="0"/>
              </a:rPr>
              <a:t>Dannemiller</a:t>
            </a:r>
            <a:r>
              <a:rPr lang="en-US" sz="900" i="1" dirty="0" smtClean="0">
                <a:cs typeface="Times New Roman" pitchFamily="18" charset="0"/>
              </a:rPr>
              <a:t> Memorial Educational Foundation, 1994.</a:t>
            </a:r>
            <a:r>
              <a:rPr lang="en-US" sz="900" dirty="0" smtClean="0"/>
              <a:t> </a:t>
            </a:r>
          </a:p>
        </p:txBody>
      </p:sp>
    </p:spTree>
    <p:extLst>
      <p:ext uri="{BB962C8B-B14F-4D97-AF65-F5344CB8AC3E}">
        <p14:creationId xmlns:p14="http://schemas.microsoft.com/office/powerpoint/2010/main" val="381277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89E61CD-0E21-48C9-A3D4-2E168362A631}" type="slidenum">
              <a:rPr lang="en-US">
                <a:solidFill>
                  <a:prstClr val="white"/>
                </a:solidFill>
              </a:rPr>
              <a:pPr/>
              <a:t>60</a:t>
            </a:fld>
            <a:endParaRPr lang="en-US">
              <a:solidFill>
                <a:prstClr val="white"/>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271211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a:xfrm>
            <a:off x="1143000" y="685800"/>
            <a:ext cx="4572000" cy="3429000"/>
          </a:xfrm>
          <a:ln/>
        </p:spPr>
      </p:sp>
      <p:sp>
        <p:nvSpPr>
          <p:cNvPr id="62467" name="Rectangle 1027"/>
          <p:cNvSpPr>
            <a:spLocks noGrp="1" noChangeArrowheads="1"/>
          </p:cNvSpPr>
          <p:nvPr>
            <p:ph type="body" idx="1"/>
          </p:nvPr>
        </p:nvSpPr>
        <p:spPr>
          <a:noFill/>
          <a:ln w="9525"/>
        </p:spPr>
        <p:txBody>
          <a:bodyPr/>
          <a:lstStyle/>
          <a:p>
            <a:r>
              <a:rPr lang="en-US" sz="1400" dirty="0" smtClean="0">
                <a:cs typeface="Times New Roman" pitchFamily="18" charset="0"/>
              </a:rPr>
              <a:t>We start with a general overview of advertising. Advertising of drugs is no different from the advertising of any other product. The same techniques that sell other products are also effective in the sale of pharmaceuticals. These quotes are various takes on advertising.</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Sources: </a:t>
            </a:r>
            <a:r>
              <a:rPr lang="en-US" sz="1400" i="1" dirty="0" smtClean="0">
                <a:cs typeface="Times New Roman" pitchFamily="18" charset="0"/>
              </a:rPr>
              <a:t>Gerald </a:t>
            </a:r>
            <a:r>
              <a:rPr lang="en-US" sz="1400" i="1" dirty="0" err="1" smtClean="0">
                <a:cs typeface="Times New Roman" pitchFamily="18" charset="0"/>
              </a:rPr>
              <a:t>Leubach</a:t>
            </a:r>
            <a:r>
              <a:rPr lang="en-US" sz="1400" i="1" dirty="0" smtClean="0">
                <a:cs typeface="Times New Roman" pitchFamily="18" charset="0"/>
              </a:rPr>
              <a:t> was the president of Pfizer Pharmaceuticals. Quoted in: Clark E. The Want Makers: The World of Advertising: How They Make You Buy. New York: Viking Penguin 1989.</a:t>
            </a:r>
            <a:r>
              <a:rPr lang="en-US" sz="1400" dirty="0" smtClean="0"/>
              <a:t> </a:t>
            </a:r>
          </a:p>
        </p:txBody>
      </p:sp>
    </p:spTree>
    <p:extLst>
      <p:ext uri="{BB962C8B-B14F-4D97-AF65-F5344CB8AC3E}">
        <p14:creationId xmlns:p14="http://schemas.microsoft.com/office/powerpoint/2010/main" val="308014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101229C-9388-459D-B727-1E8A4BD4928E}" type="slidenum">
              <a:rPr lang="en-US">
                <a:solidFill>
                  <a:prstClr val="white"/>
                </a:solidFill>
              </a:rPr>
              <a:pPr/>
              <a:t>65</a:t>
            </a:fld>
            <a:endParaRPr lang="en-US">
              <a:solidFill>
                <a:prstClr val="white"/>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3599065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r>
              <a:rPr lang="en-US" sz="1400" dirty="0">
                <a:cs typeface="Times New Roman" pitchFamily="18" charset="0"/>
              </a:rPr>
              <a:t>The American Medical Association policy on gifts is called a “Sunshine Policy.” The ethical test with gift-receiving is to ask the question, “What would my patients think if they knew they were paying for this gift?” Moonlit dinner cruises on the river, dinner with a spouse at a posh restaurant, or boxed seats behind home plate may not be necessary in return for hearing about a truly innovative new product.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solidFill>
                  <a:srgbClr val="000000"/>
                </a:solidFill>
                <a:cs typeface="Times New Roman" pitchFamily="18" charset="0"/>
              </a:rPr>
              <a:t>See:</a:t>
            </a:r>
            <a:r>
              <a:rPr lang="en-US" sz="1400" i="1" dirty="0">
                <a:solidFill>
                  <a:srgbClr val="000000"/>
                </a:solidFill>
                <a:cs typeface="Times New Roman" pitchFamily="18" charset="0"/>
              </a:rPr>
              <a:t> AMA Opinion E-8.061 Gifts to Physicians from Industry. </a:t>
            </a:r>
            <a:r>
              <a:rPr lang="en-US" sz="1400" dirty="0">
                <a:solidFill>
                  <a:srgbClr val="000000"/>
                </a:solidFill>
                <a:cs typeface="Times New Roman" pitchFamily="18" charset="0"/>
              </a:rPr>
              <a:t>The AMA has a number of educational pieces on their thoughts regarding gifts. Go to their web site</a:t>
            </a:r>
            <a:r>
              <a:rPr lang="en-US" sz="1400" i="1" dirty="0">
                <a:solidFill>
                  <a:srgbClr val="000000"/>
                </a:solidFill>
                <a:cs typeface="Times New Roman" pitchFamily="18" charset="0"/>
              </a:rPr>
              <a:t>: </a:t>
            </a:r>
            <a:r>
              <a:rPr lang="en-US" sz="1400" i="1" dirty="0">
                <a:solidFill>
                  <a:srgbClr val="000000"/>
                </a:solidFill>
                <a:cs typeface="Times New Roman" pitchFamily="18" charset="0"/>
                <a:hlinkClick r:id="rId3"/>
              </a:rPr>
              <a:t>www.AMA-assn.org</a:t>
            </a:r>
            <a:r>
              <a:rPr lang="en-US" sz="1400" i="1" dirty="0">
                <a:solidFill>
                  <a:srgbClr val="000000"/>
                </a:solidFill>
                <a:cs typeface="Times New Roman" pitchFamily="18" charset="0"/>
              </a:rPr>
              <a:t> </a:t>
            </a:r>
            <a:r>
              <a:rPr lang="en-US" sz="1400" dirty="0">
                <a:solidFill>
                  <a:srgbClr val="000000"/>
                </a:solidFill>
                <a:cs typeface="Times New Roman" pitchFamily="18" charset="0"/>
              </a:rPr>
              <a:t>and search for “gifts.”</a:t>
            </a:r>
            <a:r>
              <a:rPr lang="en-US" sz="1400" dirty="0"/>
              <a:t> </a:t>
            </a:r>
          </a:p>
        </p:txBody>
      </p:sp>
    </p:spTree>
    <p:extLst>
      <p:ext uri="{BB962C8B-B14F-4D97-AF65-F5344CB8AC3E}">
        <p14:creationId xmlns:p14="http://schemas.microsoft.com/office/powerpoint/2010/main" val="2499257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r>
              <a:rPr lang="en-US" sz="1400" dirty="0">
                <a:cs typeface="Times New Roman" pitchFamily="18" charset="0"/>
              </a:rPr>
              <a:t>This list is just a few of the many fallacies of logic.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For more information on fallacies, see:  </a:t>
            </a:r>
            <a:r>
              <a:rPr lang="en-US" sz="1400" i="1" dirty="0">
                <a:cs typeface="Times New Roman" pitchFamily="18" charset="0"/>
              </a:rPr>
              <a:t>Johnson RH, Blair JA. Logical self-defense. 2nd ed. Toronto: McGraw-Hill Ryerson Limited, 1983.</a:t>
            </a:r>
            <a:r>
              <a:rPr lang="en-US" sz="1400" dirty="0"/>
              <a:t> </a:t>
            </a:r>
          </a:p>
        </p:txBody>
      </p:sp>
    </p:spTree>
    <p:extLst>
      <p:ext uri="{BB962C8B-B14F-4D97-AF65-F5344CB8AC3E}">
        <p14:creationId xmlns:p14="http://schemas.microsoft.com/office/powerpoint/2010/main" val="1443683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normAutofit lnSpcReduction="10000"/>
          </a:bodyPr>
          <a:lstStyle/>
          <a:p>
            <a:r>
              <a:rPr lang="en-US" sz="1400" dirty="0">
                <a:cs typeface="Times New Roman" pitchFamily="18" charset="0"/>
              </a:rPr>
              <a:t>Here is an example of a simple appeal that is not rational. On the surface it looks like a compelling argument – the antibiotic kills almost all bacteria associated with sinusitis, and, therefore, it’s the best drug for treating patients with sinusitis.</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Why, then is it a non-rational appeal?</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It doesn’t give us all the information we need. Although it may be effective against most causative bacteria (disease-oriented evidence), what we really need to know is how effective it is in ridding patients of symptoms as compared with another choice (the patient-oriented evidence).  As we will discuss, this argument doesn’t give us other information we need to make a good decision – the safety, tolerability, price and complexity of taking the drug.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We talk about this idea as well as describe fallacies of logic in: </a:t>
            </a:r>
            <a:r>
              <a:rPr lang="en-US" sz="1400" i="1" dirty="0" err="1">
                <a:cs typeface="Times New Roman" pitchFamily="18" charset="0"/>
              </a:rPr>
              <a:t>Shaughnessy</a:t>
            </a:r>
            <a:r>
              <a:rPr lang="en-US" sz="1400" i="1" dirty="0">
                <a:cs typeface="Times New Roman" pitchFamily="18" charset="0"/>
              </a:rPr>
              <a:t> AF, </a:t>
            </a:r>
            <a:r>
              <a:rPr lang="en-US" sz="1400" i="1" dirty="0" err="1">
                <a:cs typeface="Times New Roman" pitchFamily="18" charset="0"/>
              </a:rPr>
              <a:t>Slawson</a:t>
            </a:r>
            <a:r>
              <a:rPr lang="en-US" sz="1400" i="1" dirty="0">
                <a:cs typeface="Times New Roman" pitchFamily="18" charset="0"/>
              </a:rPr>
              <a:t> DC, Bennett JH. Separating the wheat from the chaff: identifying fallacies in pharmaceutical promotion. J Gen Intern Med 1994;9:563-8.</a:t>
            </a:r>
            <a:r>
              <a:rPr lang="en-US" sz="1400" dirty="0"/>
              <a:t> </a:t>
            </a:r>
          </a:p>
        </p:txBody>
      </p:sp>
    </p:spTree>
    <p:extLst>
      <p:ext uri="{BB962C8B-B14F-4D97-AF65-F5344CB8AC3E}">
        <p14:creationId xmlns:p14="http://schemas.microsoft.com/office/powerpoint/2010/main" val="380736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r>
              <a:rPr lang="en-US" sz="1400" dirty="0">
                <a:cs typeface="Times New Roman" pitchFamily="18" charset="0"/>
              </a:rPr>
              <a:t>The appeal to authority fallacy occurs when the authority of an expert becomes the evidence. Almost every “detail” from a pharmaceutical representative contains some reference to an expert or impressive institution. The pharmaceutical representative gains a sort of “borrowed authority” by quoting the expert – the expert ends up providing a tacit endorsement, similar to Joan Rivers selling jewelry (and what does she know about jewelry?) on the QVC network or Dan Marino selling house siding. The fallacy lies in relying on the expert, rather than the evidence used by the expert. It’s a mental shortcut we often use. Labeling it a fallacy doesn’t mean that the expert is wrong, just that we don’t know for sure and can’t tell from the expert. </a:t>
            </a:r>
          </a:p>
        </p:txBody>
      </p:sp>
    </p:spTree>
    <p:extLst>
      <p:ext uri="{BB962C8B-B14F-4D97-AF65-F5344CB8AC3E}">
        <p14:creationId xmlns:p14="http://schemas.microsoft.com/office/powerpoint/2010/main" val="628145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r>
              <a:rPr lang="en-US" sz="1400" dirty="0">
                <a:cs typeface="Times New Roman" pitchFamily="18" charset="0"/>
              </a:rPr>
              <a:t>A derivative of an appeal to authority is the bandwagon effect; the goal is to jump on the bandwagon as it passes in front of us so as to not get left behind. But popularity is not a criterion, necessarily, of quality. At one time the Ford Escort was the best selling car in the world; that shouldn’t imply it’s the best car.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Clinicians are particularly susceptible to this appeal because it hits a psychological button in many – the fear of being out of step with their colleagues (witness the tenacious hold most clinicians have on “standard of care”). The group may have good reasons for making a drug popular, but it’s the reasons, not the popularity, that we should focus on.</a:t>
            </a:r>
            <a:r>
              <a:rPr lang="en-US" sz="1400" dirty="0"/>
              <a:t> </a:t>
            </a:r>
          </a:p>
        </p:txBody>
      </p:sp>
    </p:spTree>
    <p:extLst>
      <p:ext uri="{BB962C8B-B14F-4D97-AF65-F5344CB8AC3E}">
        <p14:creationId xmlns:p14="http://schemas.microsoft.com/office/powerpoint/2010/main" val="224270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Rot="1" noChangeAspect="1" noChangeArrowheads="1" noTextEdit="1"/>
          </p:cNvSpPr>
          <p:nvPr>
            <p:ph type="sldImg"/>
          </p:nvPr>
        </p:nvSpPr>
        <p:spPr>
          <a:ln/>
        </p:spPr>
      </p:sp>
      <p:sp>
        <p:nvSpPr>
          <p:cNvPr id="83971" name="Rectangle 1027"/>
          <p:cNvSpPr>
            <a:spLocks noGrp="1" noChangeArrowheads="1"/>
          </p:cNvSpPr>
          <p:nvPr>
            <p:ph type="body" idx="1"/>
          </p:nvPr>
        </p:nvSpPr>
        <p:spPr>
          <a:noFill/>
          <a:ln w="9525"/>
        </p:spPr>
        <p:txBody>
          <a:bodyPr/>
          <a:lstStyle/>
          <a:p>
            <a:pPr>
              <a:tabLst>
                <a:tab pos="453324" algn="l"/>
                <a:tab pos="892628" algn="l"/>
              </a:tabLst>
            </a:pPr>
            <a:r>
              <a:rPr lang="en-US" sz="1400" dirty="0">
                <a:cs typeface="Times New Roman" pitchFamily="18" charset="0"/>
              </a:rPr>
              <a:t>This fallacy derives its name from the tale of the red herring. When dogs were trained to follow the scent of the fox, a red herring was dragged across the trail in an attempt to entice the dog to go off the track and follow a new and interesting scent rather than stay on the task at hand. This fallacy works by providing interesting but irrelevant information to get us off track. Here are some examples:</a:t>
            </a:r>
          </a:p>
          <a:p>
            <a:pPr>
              <a:tabLst>
                <a:tab pos="453324" algn="l"/>
                <a:tab pos="892628" algn="l"/>
              </a:tabLst>
            </a:pPr>
            <a:r>
              <a:rPr lang="en-US" sz="1400" dirty="0">
                <a:cs typeface="Times New Roman" pitchFamily="18" charset="0"/>
              </a:rPr>
              <a:t>	(a)	“Our drug has a unique carboxyl group on the 			terminal chain.” </a:t>
            </a:r>
          </a:p>
          <a:p>
            <a:pPr>
              <a:tabLst>
                <a:tab pos="453324" algn="l"/>
                <a:tab pos="892628" algn="l"/>
              </a:tabLst>
            </a:pPr>
            <a:r>
              <a:rPr lang="en-US" sz="1400" dirty="0">
                <a:cs typeface="Times New Roman" pitchFamily="18" charset="0"/>
              </a:rPr>
              <a:t>	(b)	When ranitidine was first introduced to the market, 		the makers of </a:t>
            </a:r>
            <a:r>
              <a:rPr lang="en-US" sz="1400" dirty="0" err="1">
                <a:cs typeface="Times New Roman" pitchFamily="18" charset="0"/>
              </a:rPr>
              <a:t>cimetidine</a:t>
            </a:r>
            <a:r>
              <a:rPr lang="en-US" sz="1400" dirty="0">
                <a:cs typeface="Times New Roman" pitchFamily="18" charset="0"/>
              </a:rPr>
              <a:t> touted that their drug was 		“safer in the event that your patient might overdose 		on Tylenol.” On the surface the argument is 			appealing, but the likelihood of this advantage 			coming into play is small to nonexistent.</a:t>
            </a:r>
          </a:p>
          <a:p>
            <a:pPr>
              <a:tabLst>
                <a:tab pos="453324" algn="l"/>
                <a:tab pos="892628" algn="l"/>
              </a:tabLst>
            </a:pPr>
            <a:r>
              <a:rPr lang="en-US" sz="1400" dirty="0">
                <a:cs typeface="Times New Roman" pitchFamily="18" charset="0"/>
              </a:rPr>
              <a:t>	(c)	New antibiotics are touted as penetrating the cell 		wall better, which may be so. The proof of the 			pudding, though, is in the eating: does it work 			better than other drugs? </a:t>
            </a:r>
          </a:p>
        </p:txBody>
      </p:sp>
    </p:spTree>
    <p:extLst>
      <p:ext uri="{BB962C8B-B14F-4D97-AF65-F5344CB8AC3E}">
        <p14:creationId xmlns:p14="http://schemas.microsoft.com/office/powerpoint/2010/main" val="290663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go with you through</a:t>
            </a:r>
            <a:r>
              <a:rPr lang="en-US" baseline="0" dirty="0" smtClean="0"/>
              <a:t> the following sequence</a:t>
            </a:r>
            <a:endParaRPr lang="x-none" dirty="0"/>
          </a:p>
        </p:txBody>
      </p:sp>
      <p:sp>
        <p:nvSpPr>
          <p:cNvPr id="4" name="Slide Number Placeholder 3"/>
          <p:cNvSpPr>
            <a:spLocks noGrp="1"/>
          </p:cNvSpPr>
          <p:nvPr>
            <p:ph type="sldNum" sz="quarter" idx="10"/>
          </p:nvPr>
        </p:nvSpPr>
        <p:spPr/>
        <p:txBody>
          <a:bodyPr/>
          <a:lstStyle/>
          <a:p>
            <a:fld id="{0F261E7E-4C00-4637-9105-9C3C3C345770}" type="slidenum">
              <a:rPr lang="x-none" smtClean="0"/>
              <a:pPr/>
              <a:t>6</a:t>
            </a:fld>
            <a:endParaRPr lang="x-none" dirty="0"/>
          </a:p>
        </p:txBody>
      </p:sp>
    </p:spTree>
    <p:extLst>
      <p:ext uri="{BB962C8B-B14F-4D97-AF65-F5344CB8AC3E}">
        <p14:creationId xmlns:p14="http://schemas.microsoft.com/office/powerpoint/2010/main" val="634359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a:noFill/>
          <a:ln w="9525"/>
        </p:spPr>
        <p:txBody>
          <a:bodyPr/>
          <a:lstStyle/>
          <a:p>
            <a:r>
              <a:rPr lang="en-US" sz="1400" dirty="0">
                <a:cs typeface="Times New Roman" pitchFamily="18" charset="0"/>
              </a:rPr>
              <a:t>It has been said, “pity melts the mind.” The appeal to pity goes something like this: “Doc, I’m new in the area and my district manager is watching me closely. Won’t you help me out and give my drug a trial.” Another example: “Doesn’t every patient deserve a trial? Those poor folks with dementia have nothing else we can do for them. Can’t we at least give them something?” The fallacy is of making a decision on emotions rather than on the best evidence.  This is a vulnerable psychological button in people in the helping professions.</a:t>
            </a:r>
            <a:endParaRPr lang="en-US" sz="1400" dirty="0"/>
          </a:p>
        </p:txBody>
      </p:sp>
    </p:spTree>
    <p:extLst>
      <p:ext uri="{BB962C8B-B14F-4D97-AF65-F5344CB8AC3E}">
        <p14:creationId xmlns:p14="http://schemas.microsoft.com/office/powerpoint/2010/main" val="361828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en-US" sz="1400" dirty="0">
                <a:cs typeface="Times New Roman" pitchFamily="18" charset="0"/>
              </a:rPr>
              <a:t>The appeal to curiosity works when it captivates our imagination and interest. It usually involves a demonstration or presentation of a unique mechanism or property. For example, a representative may show how their product dissolves in water. They may also explain how their drug has special properties; when a new antibiotic became available it was touted as being a “</a:t>
            </a:r>
            <a:r>
              <a:rPr lang="en-US" sz="1400" dirty="0" err="1">
                <a:cs typeface="Times New Roman" pitchFamily="18" charset="0"/>
              </a:rPr>
              <a:t>zwitterion</a:t>
            </a:r>
            <a:r>
              <a:rPr lang="en-US" sz="1400" dirty="0">
                <a:cs typeface="Times New Roman" pitchFamily="18" charset="0"/>
              </a:rPr>
              <a:t>” on the basis that we (and, presumably, bacteria) would be impressed with this designation. (For those who don’t remember, a </a:t>
            </a:r>
            <a:r>
              <a:rPr lang="en-US" sz="1400" dirty="0" err="1">
                <a:cs typeface="Times New Roman" pitchFamily="18" charset="0"/>
              </a:rPr>
              <a:t>zwitterion</a:t>
            </a:r>
            <a:r>
              <a:rPr lang="en-US" sz="1400" dirty="0">
                <a:cs typeface="Times New Roman" pitchFamily="18" charset="0"/>
              </a:rPr>
              <a:t> is a molecule that contains both a positive and negative charge at different parts of the molecule.) This fallacy is similar to the red herring in that a unique or exciting appeal to our curiosity should have no relevance on the decision to use this medication. It’s a way to tie up our minds while probing for our psychological buttons. </a:t>
            </a:r>
          </a:p>
        </p:txBody>
      </p:sp>
    </p:spTree>
    <p:extLst>
      <p:ext uri="{BB962C8B-B14F-4D97-AF65-F5344CB8AC3E}">
        <p14:creationId xmlns:p14="http://schemas.microsoft.com/office/powerpoint/2010/main" val="432280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r>
              <a:rPr lang="en-US" sz="1400" dirty="0">
                <a:cs typeface="Times New Roman" pitchFamily="18" charset="0"/>
              </a:rPr>
              <a:t>The error of omission occurs when not all the information is given (hint: when a representative says, “Doc, I’m glad you asked me that question,” you can be sure they aren’t, since they would have given you that information if they wanted you to have it). It’s often difficult to figure out what hasn’t been said or what aspect of the drug hasn’t been studied. Price is frequently ignored in advertising and promotion unless it’s a selling advantage. Sometimes new formulations become available because the existing product will soon be available generically. We usually aren’t told about this generic availability but instead are asked to focus on the new formulation. </a:t>
            </a:r>
          </a:p>
        </p:txBody>
      </p:sp>
    </p:spTree>
    <p:extLst>
      <p:ext uri="{BB962C8B-B14F-4D97-AF65-F5344CB8AC3E}">
        <p14:creationId xmlns:p14="http://schemas.microsoft.com/office/powerpoint/2010/main" val="1969266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sz="1400" dirty="0">
                <a:cs typeface="Times New Roman" pitchFamily="18" charset="0"/>
              </a:rPr>
              <a:t>Testimonials are commonly used to promote drugs and pretty much any consumer product. A testimonial takes an abstract, “out there” concept and makes it concrete and more “real.” We often don’t really trust research, preferring to rely on someone simply to tell us that something works.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Sometimes the “self-testimonial” is used to get us to sell ourselves. A representative asks us about our own experience with a drug they know we’re prescribing (there’s no sense not admitting it; they have detailed records on your prescribing habits). Even though you really don’t have any decent data, it’s easy to say that patients are doing well (not many would say, “gee, I’m getting horrendous results, but I keep on prescribing it”!). It’s difficult to argue with yourself. </a:t>
            </a:r>
          </a:p>
        </p:txBody>
      </p:sp>
    </p:spTree>
    <p:extLst>
      <p:ext uri="{BB962C8B-B14F-4D97-AF65-F5344CB8AC3E}">
        <p14:creationId xmlns:p14="http://schemas.microsoft.com/office/powerpoint/2010/main" val="3709463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r>
              <a:rPr lang="en-US" sz="1400" dirty="0">
                <a:cs typeface="Times New Roman" pitchFamily="18" charset="0"/>
              </a:rPr>
              <a:t>Almost all of us know at least one pharmaceutical representative on a first name basis, i.e., we have a relationship with that person. Having “face-time” with clinicians to build a relationship is crucial to a representative. It is human nature to listen and trust someone whom we know. We are more likely to repay the kindness of their attention by using their products. </a:t>
            </a:r>
          </a:p>
        </p:txBody>
      </p:sp>
    </p:spTree>
    <p:extLst>
      <p:ext uri="{BB962C8B-B14F-4D97-AF65-F5344CB8AC3E}">
        <p14:creationId xmlns:p14="http://schemas.microsoft.com/office/powerpoint/2010/main" val="2556486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p:spPr>
        <p:txBody>
          <a:bodyPr/>
          <a:lstStyle/>
          <a:p>
            <a:r>
              <a:rPr lang="en-US" sz="1400" dirty="0">
                <a:cs typeface="Times New Roman" pitchFamily="18" charset="0"/>
              </a:rPr>
              <a:t>Reinforcement is the use of constant and usually reminders in our environment that continually permeate our subconscious. While we don’t consciously read the drug name on the pen every time we pick it up to write, we subconsciously process the information each time our eyes see it. This subliminal messaging keeps the product in the forefront of our mind – the message comes into our brains “under our radar.” Look around your exam rooms, office, and home – how many reminders are around you? And what do you look like? Some clinicians have so many pens, pads, and trinkets in their coats and around their necks that they look like NASCAR drivers!</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See: </a:t>
            </a:r>
            <a:r>
              <a:rPr lang="en-US" sz="1400" i="1" dirty="0" err="1">
                <a:cs typeface="Times New Roman" pitchFamily="18" charset="0"/>
              </a:rPr>
              <a:t>Shaughnessy</a:t>
            </a:r>
            <a:r>
              <a:rPr lang="en-US" sz="1400" i="1" dirty="0">
                <a:cs typeface="Times New Roman" pitchFamily="18" charset="0"/>
              </a:rPr>
              <a:t> AF, </a:t>
            </a:r>
            <a:r>
              <a:rPr lang="en-US" sz="1400" i="1" dirty="0" err="1">
                <a:cs typeface="Times New Roman" pitchFamily="18" charset="0"/>
              </a:rPr>
              <a:t>Slawson</a:t>
            </a:r>
            <a:r>
              <a:rPr lang="en-US" sz="1400" i="1" dirty="0">
                <a:cs typeface="Times New Roman" pitchFamily="18" charset="0"/>
              </a:rPr>
              <a:t> DC. Pharmaceutical representatives. Effective if used with caution. BMJ 1996; 312: 1494-5. Britt SH. Psychological principles of marketing and consumer behavior. Lexington, MA: D.C. Heath. 1978. </a:t>
            </a:r>
            <a:r>
              <a:rPr lang="en-US" sz="1400" dirty="0">
                <a:cs typeface="Times New Roman" pitchFamily="18" charset="0"/>
              </a:rPr>
              <a:t>The study:</a:t>
            </a:r>
            <a:r>
              <a:rPr lang="en-US" sz="1400" i="1" dirty="0">
                <a:cs typeface="Times New Roman" pitchFamily="18" charset="0"/>
              </a:rPr>
              <a:t> </a:t>
            </a:r>
            <a:r>
              <a:rPr lang="en-US" sz="1400" i="1" dirty="0" err="1">
                <a:cs typeface="Times New Roman" pitchFamily="18" charset="0"/>
              </a:rPr>
              <a:t>Shaughnessy</a:t>
            </a:r>
            <a:r>
              <a:rPr lang="en-US" sz="1400" i="1" dirty="0">
                <a:cs typeface="Times New Roman" pitchFamily="18" charset="0"/>
              </a:rPr>
              <a:t> AF. Drug promotion in a family medicine training center. JAMA 1988;260:926. </a:t>
            </a:r>
          </a:p>
        </p:txBody>
      </p:sp>
    </p:spTree>
    <p:extLst>
      <p:ext uri="{BB962C8B-B14F-4D97-AF65-F5344CB8AC3E}">
        <p14:creationId xmlns:p14="http://schemas.microsoft.com/office/powerpoint/2010/main" val="3379300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r>
              <a:rPr lang="en-US" sz="1400" dirty="0">
                <a:cs typeface="Times New Roman" pitchFamily="18" charset="0"/>
              </a:rPr>
              <a:t>Cognitive dissonance occurs when our actions don’t match our thoughts, making us ask, “Am I doing the right thing?” For example, once we buy a car we tend to read reviews about the car or look for other favorable information to make us feel comfortable that we’ve done the right thing. We do this to relieve cognitive dissonance.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Pharmaceutical representatives will either try to create or relieve cognitive dissonance, depending on your existing prescribing patterns. If you are prescribing their product, their goal will be to relieve your cognitive dissonance by confirming to you that you are doing the right thing – the bandwagon appeal or the appeal to authority are good ways to reassure. If you are using a competitor’s product, they will attempt to create cognitive dissonance by giving you information that will make you doubt the wisdom of your action – “I see why you are using drug X, but did you know. . .” </a:t>
            </a:r>
          </a:p>
        </p:txBody>
      </p:sp>
    </p:spTree>
    <p:extLst>
      <p:ext uri="{BB962C8B-B14F-4D97-AF65-F5344CB8AC3E}">
        <p14:creationId xmlns:p14="http://schemas.microsoft.com/office/powerpoint/2010/main" val="706257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Rot="1" noChangeAspect="1" noChangeArrowheads="1" noTextEdit="1"/>
          </p:cNvSpPr>
          <p:nvPr>
            <p:ph type="sldImg"/>
          </p:nvPr>
        </p:nvSpPr>
        <p:spPr>
          <a:ln/>
        </p:spPr>
      </p:sp>
      <p:sp>
        <p:nvSpPr>
          <p:cNvPr id="92163" name="Rectangle 1027"/>
          <p:cNvSpPr>
            <a:spLocks noGrp="1" noChangeArrowheads="1"/>
          </p:cNvSpPr>
          <p:nvPr>
            <p:ph type="body" idx="1"/>
          </p:nvPr>
        </p:nvSpPr>
        <p:spPr>
          <a:noFill/>
          <a:ln w="9525"/>
        </p:spPr>
        <p:txBody>
          <a:bodyPr/>
          <a:lstStyle/>
          <a:p>
            <a:r>
              <a:rPr lang="en-US" sz="1400" dirty="0">
                <a:cs typeface="Times New Roman" pitchFamily="18" charset="0"/>
              </a:rPr>
              <a:t>The smell of Chinese food at lunch time or the smell of fresh baked donuts and brewing coffee in the morning will get most hungry clinicians to at least talk to a representative. Even better, though, is that people are much more opened-minded to a new idea while they are eating. The conscious mind is deflected by the enjoyment of the food, opening a window into the subconscious.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Source:</a:t>
            </a:r>
            <a:r>
              <a:rPr lang="en-US" sz="1400" i="1" dirty="0">
                <a:cs typeface="Times New Roman" pitchFamily="18" charset="0"/>
              </a:rPr>
              <a:t> Janis I, Kaye D, </a:t>
            </a:r>
            <a:r>
              <a:rPr lang="en-US" sz="1400" i="1" dirty="0" err="1">
                <a:cs typeface="Times New Roman" pitchFamily="18" charset="0"/>
              </a:rPr>
              <a:t>Kirshner</a:t>
            </a:r>
            <a:r>
              <a:rPr lang="en-US" sz="1400" i="1" dirty="0">
                <a:cs typeface="Times New Roman" pitchFamily="18" charset="0"/>
              </a:rPr>
              <a:t> P. Facilitating effects of “eating-while-reading” on responsiveness to persuasive communication. J </a:t>
            </a:r>
            <a:r>
              <a:rPr lang="en-US" sz="1400" i="1" dirty="0" err="1">
                <a:cs typeface="Times New Roman" pitchFamily="18" charset="0"/>
              </a:rPr>
              <a:t>Pers</a:t>
            </a:r>
            <a:r>
              <a:rPr lang="en-US" sz="1400" i="1" dirty="0">
                <a:cs typeface="Times New Roman" pitchFamily="18" charset="0"/>
              </a:rPr>
              <a:t> Soc </a:t>
            </a:r>
            <a:r>
              <a:rPr lang="en-US" sz="1400" i="1" dirty="0" err="1">
                <a:cs typeface="Times New Roman" pitchFamily="18" charset="0"/>
              </a:rPr>
              <a:t>Psychol</a:t>
            </a:r>
            <a:r>
              <a:rPr lang="en-US" sz="1400" i="1" dirty="0">
                <a:cs typeface="Times New Roman" pitchFamily="18" charset="0"/>
              </a:rPr>
              <a:t> 1965;1:181-6.</a:t>
            </a:r>
            <a:r>
              <a:rPr lang="en-US" sz="1400" dirty="0"/>
              <a:t> </a:t>
            </a:r>
          </a:p>
        </p:txBody>
      </p:sp>
    </p:spTree>
    <p:extLst>
      <p:ext uri="{BB962C8B-B14F-4D97-AF65-F5344CB8AC3E}">
        <p14:creationId xmlns:p14="http://schemas.microsoft.com/office/powerpoint/2010/main" val="1687892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r>
              <a:rPr lang="en-US" sz="1400" dirty="0">
                <a:cs typeface="Times New Roman" pitchFamily="18" charset="0"/>
              </a:rPr>
              <a:t>Another potent change-inducing process is the giving of gifts. </a:t>
            </a:r>
          </a:p>
        </p:txBody>
      </p:sp>
    </p:spTree>
    <p:extLst>
      <p:ext uri="{BB962C8B-B14F-4D97-AF65-F5344CB8AC3E}">
        <p14:creationId xmlns:p14="http://schemas.microsoft.com/office/powerpoint/2010/main" val="298686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A07366E-F7B3-45EF-AF3B-0DA84F346D64}" type="slidenum">
              <a:rPr lang="en-US">
                <a:solidFill>
                  <a:prstClr val="white"/>
                </a:solidFill>
              </a:rPr>
              <a:pPr/>
              <a:t>91</a:t>
            </a:fld>
            <a:endParaRPr lang="en-US">
              <a:solidFill>
                <a:prstClr val="white"/>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33517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FC4A4AF-72D8-4330-AD45-30337119FB31}" type="slidenum">
              <a:rPr lang="x-none" smtClean="0">
                <a:solidFill>
                  <a:prstClr val="black"/>
                </a:solidFill>
              </a:rPr>
              <a:pPr/>
              <a:t>7</a:t>
            </a:fld>
            <a:endParaRPr lang="en-US" smtClean="0">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336217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r>
              <a:rPr lang="en-US" sz="1400" dirty="0">
                <a:cs typeface="Times New Roman" pitchFamily="18" charset="0"/>
              </a:rPr>
              <a:t>David Kessler, the former Director of the FDA, reminds us that providing information to physicians is the secondary goal of the pharmaceutical industry. The primary goal is to sell a product. One set of investigators audio-taped presentations by 106 pharmaceutical representatives to physicians finding that 12%, about 1 in 8 statements, made by a pharmaceutical representative during a presentation were factually incorrect. All of them were easily correctable, almost always by information available in the drug package inserts. Not surprisingly, the incorrect facts always made the promoted drug look better than its competitor. In three of four presentations the clinicians were unaware of the error.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See:</a:t>
            </a:r>
            <a:r>
              <a:rPr lang="en-US" sz="1400" i="1" dirty="0">
                <a:cs typeface="Times New Roman" pitchFamily="18" charset="0"/>
              </a:rPr>
              <a:t> Kessler DA. Addressing the problem of misleading advertising. Ann Intern Med 1992;116:950-1. Ziegler MG, Lew P, Singer BC. The accuracy of drug information from pharmaceutical sales representatives. JAMA 1995;273:1296-8. </a:t>
            </a:r>
          </a:p>
        </p:txBody>
      </p:sp>
    </p:spTree>
    <p:extLst>
      <p:ext uri="{BB962C8B-B14F-4D97-AF65-F5344CB8AC3E}">
        <p14:creationId xmlns:p14="http://schemas.microsoft.com/office/powerpoint/2010/main" val="268181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EBE390C-88E4-441F-B63A-C152F226A41D}" type="slidenum">
              <a:rPr lang="x-none" smtClean="0">
                <a:solidFill>
                  <a:prstClr val="black"/>
                </a:solidFill>
              </a:rPr>
              <a:pPr/>
              <a:t>8</a:t>
            </a:fld>
            <a:endParaRPr lang="en-US" smtClean="0">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372322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050"/>
          <p:cNvSpPr>
            <a:spLocks noGrp="1" noRot="1" noChangeAspect="1" noChangeArrowheads="1" noTextEdit="1"/>
          </p:cNvSpPr>
          <p:nvPr>
            <p:ph type="sldImg"/>
          </p:nvPr>
        </p:nvSpPr>
        <p:spPr>
          <a:xfrm>
            <a:off x="1143000" y="685800"/>
            <a:ext cx="4572000" cy="3429000"/>
          </a:xfrm>
          <a:ln/>
        </p:spPr>
      </p:sp>
      <p:sp>
        <p:nvSpPr>
          <p:cNvPr id="66563" name="Rectangle 2051"/>
          <p:cNvSpPr>
            <a:spLocks noGrp="1" noChangeArrowheads="1"/>
          </p:cNvSpPr>
          <p:nvPr>
            <p:ph type="body" idx="1"/>
          </p:nvPr>
        </p:nvSpPr>
        <p:spPr>
          <a:noFill/>
          <a:ln w="9525"/>
        </p:spPr>
        <p:txBody>
          <a:bodyPr/>
          <a:lstStyle/>
          <a:p>
            <a:r>
              <a:rPr lang="en-US" sz="1400" dirty="0" smtClean="0">
                <a:cs typeface="Times New Roman" pitchFamily="18" charset="0"/>
              </a:rPr>
              <a:t>In addition to advertising to doctors, direct-to-consumer advertising is commonplace, with this slide showing the relative amount of money spent on advertising just one drug as compared with a number of other products commonly thought of as being highly advertised. The reason? It works. Doctors will prescribe a drug asked for by name by a patient in about 40% - 70% of cases.</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Source: </a:t>
            </a:r>
            <a:r>
              <a:rPr lang="en-US" sz="1400" i="1" dirty="0" err="1" smtClean="0">
                <a:cs typeface="Times New Roman" pitchFamily="18" charset="0"/>
              </a:rPr>
              <a:t>Mukherjee</a:t>
            </a:r>
            <a:r>
              <a:rPr lang="en-US" sz="1400" i="1" dirty="0" smtClean="0">
                <a:cs typeface="Times New Roman" pitchFamily="18" charset="0"/>
              </a:rPr>
              <a:t> D, </a:t>
            </a:r>
            <a:r>
              <a:rPr lang="en-US" sz="1400" i="1" dirty="0" err="1" smtClean="0">
                <a:cs typeface="Times New Roman" pitchFamily="18" charset="0"/>
              </a:rPr>
              <a:t>Topol</a:t>
            </a:r>
            <a:r>
              <a:rPr lang="en-US" sz="1400" i="1" dirty="0" smtClean="0">
                <a:cs typeface="Times New Roman" pitchFamily="18" charset="0"/>
              </a:rPr>
              <a:t> EJ. Pharmaceutical advertising versus research spending: are profits more important than patients? Am Heart J 2003;146:563-4</a:t>
            </a:r>
            <a:r>
              <a:rPr lang="en-US" sz="1400" dirty="0" smtClean="0"/>
              <a:t>.</a:t>
            </a:r>
          </a:p>
          <a:p>
            <a:endParaRPr lang="en-US" sz="1400" dirty="0" smtClean="0"/>
          </a:p>
          <a:p>
            <a:r>
              <a:rPr lang="en-US" i="1" dirty="0" err="1" smtClean="0">
                <a:hlinkClick r:id="rId3"/>
              </a:rPr>
              <a:t>Zachry</a:t>
            </a:r>
            <a:r>
              <a:rPr lang="en-US" i="1" dirty="0" smtClean="0">
                <a:hlinkClick r:id="rId3"/>
              </a:rPr>
              <a:t> WM 3rd, Dalen JE, Jackson TR.</a:t>
            </a:r>
            <a:r>
              <a:rPr lang="en-US" i="1" dirty="0" smtClean="0"/>
              <a:t> Clinicians' responses to direct-to-consumer advertising of prescription medications.</a:t>
            </a:r>
            <a:br>
              <a:rPr lang="en-US" i="1" dirty="0" smtClean="0"/>
            </a:br>
            <a:r>
              <a:rPr lang="en-US" i="1" dirty="0" smtClean="0"/>
              <a:t>Arch Intern Med. 2003 Aug 11-25;163(15):1808-12. </a:t>
            </a:r>
            <a:br>
              <a:rPr lang="en-US" i="1" dirty="0" smtClean="0"/>
            </a:br>
            <a:endParaRPr lang="en-US" i="1" dirty="0" smtClean="0"/>
          </a:p>
          <a:p>
            <a:endParaRPr lang="en-US" sz="1400" dirty="0" smtClean="0"/>
          </a:p>
        </p:txBody>
      </p:sp>
    </p:spTree>
    <p:extLst>
      <p:ext uri="{BB962C8B-B14F-4D97-AF65-F5344CB8AC3E}">
        <p14:creationId xmlns:p14="http://schemas.microsoft.com/office/powerpoint/2010/main" val="49794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Garamond" pitchFamily="18" charset="0"/>
              </a:rPr>
              <a:t>While adding nothing to the value of a product, gifts – like other promotional activities – invariably add to the price, which ultimately has to be borne either by individual patients or by the community as a whole.</a:t>
            </a:r>
            <a:endParaRPr lang="en-US" dirty="0"/>
          </a:p>
        </p:txBody>
      </p:sp>
      <p:sp>
        <p:nvSpPr>
          <p:cNvPr id="4" name="Slide Number Placeholder 3"/>
          <p:cNvSpPr>
            <a:spLocks noGrp="1"/>
          </p:cNvSpPr>
          <p:nvPr>
            <p:ph type="sldNum" sz="quarter" idx="10"/>
          </p:nvPr>
        </p:nvSpPr>
        <p:spPr/>
        <p:txBody>
          <a:bodyPr/>
          <a:lstStyle/>
          <a:p>
            <a:fld id="{3D512134-FD68-470C-A623-4E9848288F51}" type="slidenum">
              <a:rPr lang="x-none" smtClean="0"/>
              <a:pPr/>
              <a:t>23</a:t>
            </a:fld>
            <a:endParaRPr lang="x-none"/>
          </a:p>
        </p:txBody>
      </p:sp>
    </p:spTree>
    <p:extLst>
      <p:ext uri="{BB962C8B-B14F-4D97-AF65-F5344CB8AC3E}">
        <p14:creationId xmlns:p14="http://schemas.microsoft.com/office/powerpoint/2010/main" val="75974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Rot="1" noChangeAspect="1" noChangeArrowheads="1" noTextEdit="1"/>
          </p:cNvSpPr>
          <p:nvPr>
            <p:ph type="sldImg"/>
          </p:nvPr>
        </p:nvSpPr>
        <p:spPr>
          <a:xfrm>
            <a:off x="1143000" y="685800"/>
            <a:ext cx="4572000" cy="3429000"/>
          </a:xfrm>
          <a:ln/>
        </p:spPr>
      </p:sp>
      <p:sp>
        <p:nvSpPr>
          <p:cNvPr id="69635" name="Rectangle 1027"/>
          <p:cNvSpPr>
            <a:spLocks noGrp="1" noChangeArrowheads="1"/>
          </p:cNvSpPr>
          <p:nvPr>
            <p:ph type="body" idx="1"/>
          </p:nvPr>
        </p:nvSpPr>
        <p:spPr>
          <a:noFill/>
          <a:ln w="9525"/>
        </p:spPr>
        <p:txBody>
          <a:bodyPr/>
          <a:lstStyle/>
          <a:p>
            <a:r>
              <a:rPr lang="en-US" sz="1400" dirty="0" smtClean="0">
                <a:cs typeface="Times New Roman" pitchFamily="18" charset="0"/>
              </a:rPr>
              <a:t>Direct evidence of the benefit of drug promotion is not great, although pharmaceutical companies are well aware of its effect. It is rare for a company to take even a small proportion of their sales force “off the street” at one time for training because they know sales will dip as a result.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We do have some evidence of the effect of drug promotion in the medical literature. Prescribing rates of new products increase after contact with pharmaceutical representatives. Clinicians are more likely to prescribe more costly medications and to make less rational choices of treatments. They are also more likely to prescribe new drugs and less likely to prescribe generic drugs. There is actually a “dose-related” relationship between sponsored meals and requests for additions to hospital formularies.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Source: These data have been summarized in: </a:t>
            </a:r>
            <a:r>
              <a:rPr lang="en-US" sz="1400" i="1" dirty="0" err="1" smtClean="0">
                <a:cs typeface="Times New Roman" pitchFamily="18" charset="0"/>
              </a:rPr>
              <a:t>Wazana</a:t>
            </a:r>
            <a:r>
              <a:rPr lang="en-US" sz="1400" i="1" dirty="0" smtClean="0">
                <a:cs typeface="Times New Roman" pitchFamily="18" charset="0"/>
              </a:rPr>
              <a:t> A. Physicians and the pharmaceutical industry: is a gift ever just a gift?</a:t>
            </a:r>
            <a:r>
              <a:rPr lang="en-US" sz="1400" dirty="0" smtClean="0">
                <a:cs typeface="Times New Roman" pitchFamily="18" charset="0"/>
              </a:rPr>
              <a:t> </a:t>
            </a:r>
            <a:r>
              <a:rPr lang="en-US" sz="1400" i="1" dirty="0" smtClean="0">
                <a:cs typeface="Times New Roman" pitchFamily="18" charset="0"/>
              </a:rPr>
              <a:t>JAMA 2000;283:373-80</a:t>
            </a:r>
            <a:r>
              <a:rPr lang="en-US" sz="1400" dirty="0" smtClean="0"/>
              <a:t> </a:t>
            </a:r>
          </a:p>
        </p:txBody>
      </p:sp>
    </p:spTree>
    <p:extLst>
      <p:ext uri="{BB962C8B-B14F-4D97-AF65-F5344CB8AC3E}">
        <p14:creationId xmlns:p14="http://schemas.microsoft.com/office/powerpoint/2010/main" val="193663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50"/>
          <p:cNvSpPr>
            <a:spLocks noGrp="1" noRot="1" noChangeAspect="1" noChangeArrowheads="1" noTextEdit="1"/>
          </p:cNvSpPr>
          <p:nvPr>
            <p:ph type="sldImg"/>
          </p:nvPr>
        </p:nvSpPr>
        <p:spPr>
          <a:xfrm>
            <a:off x="1143000" y="685800"/>
            <a:ext cx="4572000" cy="3429000"/>
          </a:xfrm>
          <a:ln/>
        </p:spPr>
      </p:sp>
      <p:sp>
        <p:nvSpPr>
          <p:cNvPr id="70659" name="Rectangle 2051"/>
          <p:cNvSpPr>
            <a:spLocks noGrp="1" noChangeArrowheads="1"/>
          </p:cNvSpPr>
          <p:nvPr>
            <p:ph type="body" idx="1"/>
          </p:nvPr>
        </p:nvSpPr>
        <p:spPr>
          <a:noFill/>
          <a:ln w="9525"/>
        </p:spPr>
        <p:txBody>
          <a:bodyPr/>
          <a:lstStyle/>
          <a:p>
            <a:r>
              <a:rPr lang="en-US" sz="1300" dirty="0" smtClean="0">
                <a:cs typeface="Times New Roman" pitchFamily="18" charset="0"/>
              </a:rPr>
              <a:t>There is also a literature showing a relationship between drug company-sponsored education and increased prescribing of the sponsor’s drug. An important note is that the changes occur even when attendees cannot identify or remember who the sponsoring company was. </a:t>
            </a:r>
            <a:br>
              <a:rPr lang="en-US" sz="1300" dirty="0" smtClean="0">
                <a:cs typeface="Times New Roman" pitchFamily="18" charset="0"/>
              </a:rPr>
            </a:br>
            <a:r>
              <a:rPr lang="en-US" sz="1300" dirty="0" smtClean="0">
                <a:cs typeface="Times New Roman" pitchFamily="18" charset="0"/>
              </a:rPr>
              <a:t/>
            </a:r>
            <a:br>
              <a:rPr lang="en-US" sz="1300" dirty="0" smtClean="0">
                <a:cs typeface="Times New Roman" pitchFamily="18" charset="0"/>
              </a:rPr>
            </a:br>
            <a:r>
              <a:rPr lang="en-US" sz="1300" dirty="0" smtClean="0">
                <a:cs typeface="Times New Roman" pitchFamily="18" charset="0"/>
              </a:rPr>
              <a:t>Don’t think this just applies to residents; the same thing has been shown with practicing physicians. See:</a:t>
            </a:r>
            <a:r>
              <a:rPr lang="en-US" sz="1300" i="1" dirty="0" smtClean="0">
                <a:cs typeface="Times New Roman" pitchFamily="18" charset="0"/>
              </a:rPr>
              <a:t> Bowman MA, Pearle DL. J </a:t>
            </a:r>
            <a:r>
              <a:rPr lang="en-US" sz="1300" i="1" dirty="0" err="1" smtClean="0">
                <a:cs typeface="Times New Roman" pitchFamily="18" charset="0"/>
              </a:rPr>
              <a:t>Contin</a:t>
            </a:r>
            <a:r>
              <a:rPr lang="en-US" sz="1300" i="1" dirty="0" smtClean="0">
                <a:cs typeface="Times New Roman" pitchFamily="18" charset="0"/>
              </a:rPr>
              <a:t> </a:t>
            </a:r>
            <a:r>
              <a:rPr lang="en-US" sz="1300" i="1" dirty="0" err="1" smtClean="0">
                <a:cs typeface="Times New Roman" pitchFamily="18" charset="0"/>
              </a:rPr>
              <a:t>Educ</a:t>
            </a:r>
            <a:r>
              <a:rPr lang="en-US" sz="1300" i="1" dirty="0" smtClean="0">
                <a:cs typeface="Times New Roman" pitchFamily="18" charset="0"/>
              </a:rPr>
              <a:t> Health Prof 1988;8:13-20.</a:t>
            </a:r>
            <a:r>
              <a:rPr lang="en-US" sz="1300" dirty="0" smtClean="0">
                <a:cs typeface="Times New Roman" pitchFamily="18" charset="0"/>
              </a:rPr>
              <a:t> </a:t>
            </a:r>
            <a:r>
              <a:rPr lang="en-US" sz="1300" i="1" dirty="0" err="1" smtClean="0">
                <a:cs typeface="Times New Roman" pitchFamily="18" charset="0"/>
              </a:rPr>
              <a:t>Wazana</a:t>
            </a:r>
            <a:r>
              <a:rPr lang="en-US" sz="1300" i="1" dirty="0" smtClean="0">
                <a:cs typeface="Times New Roman" pitchFamily="18" charset="0"/>
              </a:rPr>
              <a:t> A. Physicians and the pharmaceutical industry: is a gift ever just a gift?</a:t>
            </a:r>
            <a:r>
              <a:rPr lang="en-US" sz="1300" dirty="0" smtClean="0">
                <a:cs typeface="Times New Roman" pitchFamily="18" charset="0"/>
              </a:rPr>
              <a:t> </a:t>
            </a:r>
            <a:r>
              <a:rPr lang="en-US" sz="1300" i="1" dirty="0" smtClean="0">
                <a:cs typeface="Times New Roman" pitchFamily="18" charset="0"/>
              </a:rPr>
              <a:t>JAMA 2000;283:373-80</a:t>
            </a:r>
            <a:r>
              <a:rPr lang="en-US" sz="1300" dirty="0" smtClean="0">
                <a:cs typeface="Times New Roman" pitchFamily="18" charset="0"/>
              </a:rPr>
              <a:t/>
            </a:r>
            <a:br>
              <a:rPr lang="en-US" sz="1300" dirty="0" smtClean="0">
                <a:cs typeface="Times New Roman" pitchFamily="18" charset="0"/>
              </a:rPr>
            </a:br>
            <a:r>
              <a:rPr lang="en-US" sz="1300" dirty="0" smtClean="0">
                <a:cs typeface="Times New Roman" pitchFamily="18" charset="0"/>
              </a:rPr>
              <a:t/>
            </a:r>
            <a:br>
              <a:rPr lang="en-US" sz="1300" dirty="0" smtClean="0">
                <a:cs typeface="Times New Roman" pitchFamily="18" charset="0"/>
              </a:rPr>
            </a:br>
            <a:r>
              <a:rPr lang="en-US" sz="1300" dirty="0" smtClean="0">
                <a:cs typeface="Times New Roman" pitchFamily="18" charset="0"/>
              </a:rPr>
              <a:t>An aside: All “continuing medical education” (CME) is not the same. Pharmaceutical companies can sponsor accredited CME programs conducted through an education company. They can also present education programs that are not accredited CME but are designed to promote their drugs. Attendees usually don’t know that this distinction exists and usually don’t know when they are being educated vs. when they are being sold. How could they know? – the same national experts who will give a CME program to one group may give a promotional presentation to another group on the same topic! One night they are educating their colleagues and the next night they are spokespeople for the sponsoring company. </a:t>
            </a:r>
          </a:p>
        </p:txBody>
      </p:sp>
    </p:spTree>
    <p:extLst>
      <p:ext uri="{BB962C8B-B14F-4D97-AF65-F5344CB8AC3E}">
        <p14:creationId xmlns:p14="http://schemas.microsoft.com/office/powerpoint/2010/main" val="356410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grpSp>
      <p:sp>
        <p:nvSpPr>
          <p:cNvPr id="23249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324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6CFEF338-3B5E-47CD-BBB5-0EABCE92FC47}"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3C3D002D-4EF1-464A-A9F9-840AE64B51C9}"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8CB40D34-E7B4-4892-BDD3-5173310053F0}"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Chart Placeholder 2"/>
          <p:cNvSpPr>
            <a:spLocks noGrp="1"/>
          </p:cNvSpPr>
          <p:nvPr>
            <p:ph type="chart" idx="1"/>
          </p:nvPr>
        </p:nvSpPr>
        <p:spPr>
          <a:xfrm>
            <a:off x="457200" y="1600200"/>
            <a:ext cx="8229600" cy="4530725"/>
          </a:xfrm>
        </p:spPr>
        <p:txBody>
          <a:bodyPr/>
          <a:lstStyle/>
          <a:p>
            <a:pPr lvl="0"/>
            <a:endParaRPr lang="x-none"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5C91CAE5-755E-4AF9-8114-303A7C736CF5}"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SmartArt Placeholder 2"/>
          <p:cNvSpPr>
            <a:spLocks noGrp="1"/>
          </p:cNvSpPr>
          <p:nvPr>
            <p:ph type="dgm" idx="1"/>
          </p:nvPr>
        </p:nvSpPr>
        <p:spPr>
          <a:xfrm>
            <a:off x="457200" y="1600200"/>
            <a:ext cx="8229600" cy="4530725"/>
          </a:xfrm>
        </p:spPr>
        <p:txBody>
          <a:bodyPr/>
          <a:lstStyle/>
          <a:p>
            <a:pPr lvl="0"/>
            <a:endParaRPr lang="x-none"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466FF497-76E0-49E7-B63D-CCF5E73E8AF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Table Placeholder 2"/>
          <p:cNvSpPr>
            <a:spLocks noGrp="1"/>
          </p:cNvSpPr>
          <p:nvPr>
            <p:ph type="tbl" idx="1"/>
          </p:nvPr>
        </p:nvSpPr>
        <p:spPr>
          <a:xfrm>
            <a:off x="457200" y="1600200"/>
            <a:ext cx="8229600" cy="4530725"/>
          </a:xfrm>
        </p:spPr>
        <p:txBody>
          <a:bodyPr/>
          <a:lstStyle/>
          <a:p>
            <a:pPr lvl="0"/>
            <a:endParaRPr lang="x-none"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2CDF1D39-5E03-4869-8AE8-2E2ED56E2595}"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38045744-DFEA-4EA7-BA9E-21DA05D4142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x-none" smtClean="0"/>
              <a:t>انقر لتحرير نمط العنوان الرئيسي</a:t>
            </a:r>
            <a:endParaRPr lang="en-US"/>
          </a:p>
        </p:txBody>
      </p:sp>
      <p:sp>
        <p:nvSpPr>
          <p:cNvPr id="3" name="عنصر نائب للقصاصة الفنية 2"/>
          <p:cNvSpPr>
            <a:spLocks noGrp="1"/>
          </p:cNvSpPr>
          <p:nvPr>
            <p:ph type="clipArt" sz="half" idx="1"/>
          </p:nvPr>
        </p:nvSpPr>
        <p:spPr>
          <a:xfrm>
            <a:off x="685800" y="1981200"/>
            <a:ext cx="3810000" cy="4114800"/>
          </a:xfrm>
        </p:spPr>
        <p:txBody>
          <a:bodyPr/>
          <a:lstStyle/>
          <a:p>
            <a:pPr lvl="0"/>
            <a:endParaRPr lang="en-US" noProof="0" smtClean="0"/>
          </a:p>
        </p:txBody>
      </p:sp>
      <p:sp>
        <p:nvSpPr>
          <p:cNvPr id="4" name="عنصر نائب للنص 3"/>
          <p:cNvSpPr>
            <a:spLocks noGrp="1"/>
          </p:cNvSpPr>
          <p:nvPr>
            <p:ph type="body" sz="half" idx="2"/>
          </p:nvPr>
        </p:nvSpPr>
        <p:spPr>
          <a:xfrm>
            <a:off x="4648200" y="1981200"/>
            <a:ext cx="3810000" cy="4114800"/>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C7B09B-2BE7-41C8-9295-5EFEEF7AF2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807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508B194E-D404-4DD1-8C97-90F862F8D4FE}"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DBC4DC97-0F94-4E67-B427-F647CC13C219}"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BABAB7E1-C6DF-4C3C-8CEB-75EC23AE6139}"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A15B1BD4-428D-451D-A181-3C57483BDD1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BFE93C60-4565-416F-95EA-4B6CB6C51E02}"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D6760DD5-2D37-438E-AD68-F5D1FA6EC728}"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4D6EFDF-9854-42DF-9E4C-CD34BC782E8D}"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7ACE9CA6-5EF0-4C8C-AC92-920D61C7C8A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314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2314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2314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314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grpSp>
      <p:sp>
        <p:nvSpPr>
          <p:cNvPr id="23146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14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46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cs typeface="Arial" pitchFamily="34" charset="0"/>
              </a:defRPr>
            </a:lvl1pPr>
          </a:lstStyle>
          <a:p>
            <a:pPr algn="l" rtl="0" fontAlgn="base">
              <a:spcBef>
                <a:spcPct val="0"/>
              </a:spcBef>
              <a:spcAft>
                <a:spcPct val="0"/>
              </a:spcAft>
              <a:defRPr/>
            </a:pPr>
            <a:endParaRPr lang="en-US">
              <a:solidFill>
                <a:srgbClr val="FFFFFF"/>
              </a:solidFill>
            </a:endParaRPr>
          </a:p>
        </p:txBody>
      </p:sp>
      <p:sp>
        <p:nvSpPr>
          <p:cNvPr id="23146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34" charset="0"/>
                <a:cs typeface="Arial" pitchFamily="34" charset="0"/>
              </a:defRPr>
            </a:lvl1pPr>
          </a:lstStyle>
          <a:p>
            <a:pPr rtl="0" fontAlgn="base">
              <a:spcBef>
                <a:spcPct val="0"/>
              </a:spcBef>
              <a:spcAft>
                <a:spcPct val="0"/>
              </a:spcAft>
              <a:defRPr/>
            </a:pPr>
            <a:endParaRPr lang="en-US">
              <a:solidFill>
                <a:srgbClr val="FFFFFF"/>
              </a:solidFill>
            </a:endParaRPr>
          </a:p>
        </p:txBody>
      </p:sp>
      <p:sp>
        <p:nvSpPr>
          <p:cNvPr id="23147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itchFamily="34" charset="0"/>
                <a:cs typeface="Arial" pitchFamily="34" charset="0"/>
              </a:defRPr>
            </a:lvl1pPr>
          </a:lstStyle>
          <a:p>
            <a:pPr rtl="0" fontAlgn="base">
              <a:spcBef>
                <a:spcPct val="0"/>
              </a:spcBef>
              <a:spcAft>
                <a:spcPct val="0"/>
              </a:spcAft>
              <a:defRPr/>
            </a:pPr>
            <a:fld id="{AF5E4BA5-0D86-4F73-A301-DA5AD0007D3F}" type="slidenum">
              <a:rPr lang="x-none">
                <a:solidFill>
                  <a:srgbClr val="FFFFFF"/>
                </a:solidFill>
              </a:rPr>
              <a:pPr rtl="0"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9"/>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source=images&amp;cd=&amp;cad=rja&amp;docid=6wzabOSofuiqIM&amp;tbnid=HrhiI6vZXKiK6M:&amp;ved=0CAgQjRwwAA&amp;url=http://kuwait.tt/ArticleDetails.aspx?id=82116&amp;ei=SFAZUc2JKo3Ksga6zoCABA&amp;psig=AFQjCNFR3k61PfgA1bp05sXHFg5sJm_U-g&amp;ust=136069984873053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2057599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cbi.nlm.nih.gov/pubmed/2057599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acpjc.or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nofreelunch.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dtb.org.uk/" TargetMode="External"/><Relationship Id="rId2" Type="http://schemas.openxmlformats.org/officeDocument/2006/relationships/hyperlink" Target="http://www.ti.ubc.ca/" TargetMode="External"/><Relationship Id="rId1" Type="http://schemas.openxmlformats.org/officeDocument/2006/relationships/slideLayout" Target="../slideLayouts/slideLayout2.xml"/><Relationship Id="rId6" Type="http://schemas.openxmlformats.org/officeDocument/2006/relationships/hyperlink" Target="http://www.prescrire.org/" TargetMode="External"/><Relationship Id="rId5" Type="http://schemas.openxmlformats.org/officeDocument/2006/relationships/hyperlink" Target="http://www.prescribersletter.com/" TargetMode="External"/><Relationship Id="rId4" Type="http://schemas.openxmlformats.org/officeDocument/2006/relationships/hyperlink" Target="http://www.medletter.com/"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ncbi.nlm.nih.gov/pubmed/17601912"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link.springer.com/content/pdf/10.1023/A:102490100849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332656"/>
            <a:ext cx="8219256" cy="6192688"/>
          </a:xfrm>
        </p:spPr>
        <p:txBody>
          <a:bodyPr/>
          <a:lstStyle/>
          <a:p>
            <a:pPr indent="0" algn="ctr">
              <a:spcAft>
                <a:spcPts val="600"/>
              </a:spcAft>
              <a:buNone/>
            </a:pPr>
            <a:r>
              <a:rPr lang="en-US" sz="30800" dirty="0" smtClean="0">
                <a:solidFill>
                  <a:srgbClr val="FFFF00"/>
                </a:solidFill>
                <a:latin typeface="Garamond"/>
                <a:ea typeface="Times New Roman"/>
                <a:cs typeface="Garamond"/>
                <a:sym typeface="AGA Arabesque"/>
              </a:rPr>
              <a:t></a:t>
            </a:r>
            <a:endParaRPr lang="en-US" sz="700" dirty="0" smtClean="0">
              <a:solidFill>
                <a:srgbClr val="FFFF00"/>
              </a:solidFill>
              <a:ea typeface="Arial"/>
            </a:endParaRPr>
          </a:p>
          <a:p>
            <a:pPr indent="0" algn="ctr">
              <a:spcAft>
                <a:spcPts val="600"/>
              </a:spcAft>
              <a:buNone/>
            </a:pPr>
            <a:r>
              <a:rPr lang="en-US" sz="2800" i="1" dirty="0" smtClean="0">
                <a:solidFill>
                  <a:srgbClr val="FFFF00"/>
                </a:solidFill>
                <a:latin typeface="Garamond"/>
                <a:ea typeface="Times New Roman"/>
                <a:cs typeface="Garamond"/>
              </a:rPr>
              <a:t>In the name of Allah, </a:t>
            </a:r>
            <a:br>
              <a:rPr lang="en-US" sz="2800" i="1" dirty="0" smtClean="0">
                <a:solidFill>
                  <a:srgbClr val="FFFF00"/>
                </a:solidFill>
                <a:latin typeface="Garamond"/>
                <a:ea typeface="Times New Roman"/>
                <a:cs typeface="Garamond"/>
              </a:rPr>
            </a:br>
            <a:r>
              <a:rPr lang="en-US" sz="2800" i="1" dirty="0" smtClean="0">
                <a:solidFill>
                  <a:srgbClr val="FFFF00"/>
                </a:solidFill>
                <a:latin typeface="Garamond"/>
                <a:ea typeface="Times New Roman"/>
                <a:cs typeface="Garamond"/>
              </a:rPr>
              <a:t>the most gracious, </a:t>
            </a:r>
            <a:br>
              <a:rPr lang="en-US" sz="2800" i="1" dirty="0" smtClean="0">
                <a:solidFill>
                  <a:srgbClr val="FFFF00"/>
                </a:solidFill>
                <a:latin typeface="Garamond"/>
                <a:ea typeface="Times New Roman"/>
                <a:cs typeface="Garamond"/>
              </a:rPr>
            </a:br>
            <a:r>
              <a:rPr lang="en-US" sz="2800" i="1" dirty="0" smtClean="0">
                <a:solidFill>
                  <a:srgbClr val="FFFF00"/>
                </a:solidFill>
                <a:latin typeface="Garamond"/>
                <a:ea typeface="Times New Roman"/>
                <a:cs typeface="Garamond"/>
              </a:rPr>
              <a:t>the most merciful</a:t>
            </a:r>
            <a:endParaRPr lang="x-none" sz="2800" dirty="0">
              <a:solidFill>
                <a:srgbClr val="FFFF00"/>
              </a:solidFill>
            </a:endParaRPr>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1</a:t>
            </a:fld>
            <a:endParaRPr lang="en-US">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8B194E-D404-4DD1-8C97-90F862F8D4FE}" type="slidenum">
              <a:rPr lang="x-none" smtClean="0"/>
              <a:pPr>
                <a:defRPr/>
              </a:pPr>
              <a:t>10</a:t>
            </a:fld>
            <a:endParaRPr lang="en-US"/>
          </a:p>
        </p:txBody>
      </p:sp>
      <p:pic>
        <p:nvPicPr>
          <p:cNvPr id="5" name="Picture 8" descr="http://kuwait.tt/resources/media/images/2011/1/83147_o.png">
            <a:hlinkClick r:id="rId2"/>
          </p:cNvPr>
          <p:cNvPicPr>
            <a:picLocks noChangeAspect="1" noChangeArrowheads="1"/>
          </p:cNvPicPr>
          <p:nvPr/>
        </p:nvPicPr>
        <p:blipFill>
          <a:blip r:embed="rId3" cstate="print"/>
          <a:srcRect/>
          <a:stretch>
            <a:fillRect/>
          </a:stretch>
        </p:blipFill>
        <p:spPr bwMode="auto">
          <a:xfrm>
            <a:off x="0" y="228600"/>
            <a:ext cx="8991600" cy="640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11</a:t>
            </a:fld>
            <a:endParaRPr lang="en-US">
              <a:solidFill>
                <a:srgbClr val="FFFFFF"/>
              </a:solidFill>
            </a:endParaRPr>
          </a:p>
        </p:txBody>
      </p:sp>
      <p:pic>
        <p:nvPicPr>
          <p:cNvPr id="172034" name="Picture 2" descr="C:\Users\eiad\Dropbox\Camera Uploads\2012-12-11 19.59.31.jpg"/>
          <p:cNvPicPr>
            <a:picLocks noChangeAspect="1" noChangeArrowheads="1"/>
          </p:cNvPicPr>
          <p:nvPr/>
        </p:nvPicPr>
        <p:blipFill>
          <a:blip r:embed="rId2" cstate="print"/>
          <a:srcRect/>
          <a:stretch>
            <a:fillRect/>
          </a:stretch>
        </p:blipFill>
        <p:spPr bwMode="auto">
          <a:xfrm>
            <a:off x="0" y="14111"/>
            <a:ext cx="9144000" cy="68297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770F09-E6A0-448D-80C4-0D9558B17839}" type="slidenum">
              <a:rPr lang="x-none" smtClean="0"/>
              <a:pPr>
                <a:defRPr/>
              </a:pPr>
              <a:t>12</a:t>
            </a:fld>
            <a:endParaRPr lang="x-none" dirty="0"/>
          </a:p>
        </p:txBody>
      </p:sp>
      <p:pic>
        <p:nvPicPr>
          <p:cNvPr id="177154" name="Picture 2"/>
          <p:cNvPicPr>
            <a:picLocks noChangeAspect="1" noChangeArrowheads="1"/>
          </p:cNvPicPr>
          <p:nvPr/>
        </p:nvPicPr>
        <p:blipFill>
          <a:blip r:embed="rId2" cstate="print"/>
          <a:srcRect t="13480" r="1594" b="7477"/>
          <a:stretch>
            <a:fillRect/>
          </a:stretch>
        </p:blipFill>
        <p:spPr bwMode="auto">
          <a:xfrm>
            <a:off x="-1" y="0"/>
            <a:ext cx="9132817"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2D30E100-D167-41C3-9458-3FBF0729B666}" type="slidenum">
              <a:rPr lang="x-none"/>
              <a:pPr>
                <a:defRPr/>
              </a:pPr>
              <a:t>13</a:t>
            </a:fld>
            <a:endParaRPr lang="en-US"/>
          </a:p>
        </p:txBody>
      </p:sp>
      <p:sp>
        <p:nvSpPr>
          <p:cNvPr id="34819" name="Rectangle 2"/>
          <p:cNvSpPr>
            <a:spLocks noGrp="1" noChangeArrowheads="1"/>
          </p:cNvSpPr>
          <p:nvPr>
            <p:ph type="title"/>
          </p:nvPr>
        </p:nvSpPr>
        <p:spPr>
          <a:xfrm>
            <a:off x="251520" y="116632"/>
            <a:ext cx="8435280" cy="1368152"/>
          </a:xfrm>
        </p:spPr>
        <p:txBody>
          <a:bodyPr/>
          <a:lstStyle/>
          <a:p>
            <a:pPr eaLnBrk="1" hangingPunct="1"/>
            <a:r>
              <a:rPr lang="en-US" b="1" dirty="0" smtClean="0">
                <a:effectLst>
                  <a:outerShdw blurRad="38100" dist="38100" dir="2700000" algn="tl">
                    <a:srgbClr val="000000">
                      <a:alpha val="43137"/>
                    </a:srgbClr>
                  </a:outerShdw>
                </a:effectLst>
                <a:latin typeface="Garamond" pitchFamily="18" charset="0"/>
              </a:rPr>
              <a:t>The physician charter set of 10 professional commitments:</a:t>
            </a:r>
          </a:p>
        </p:txBody>
      </p:sp>
      <p:sp>
        <p:nvSpPr>
          <p:cNvPr id="1083395" name="Rectangle 3"/>
          <p:cNvSpPr>
            <a:spLocks noGrp="1" noChangeArrowheads="1"/>
          </p:cNvSpPr>
          <p:nvPr>
            <p:ph type="body" sz="half" idx="1"/>
          </p:nvPr>
        </p:nvSpPr>
        <p:spPr/>
        <p:txBody>
          <a:bodyPr/>
          <a:lstStyle/>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Professional Competence</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Honesty with patients</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Confidentiality</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appropriate relations with patients</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Quality of care</a:t>
            </a:r>
            <a:endParaRPr lang="en-US" sz="3200" b="1" dirty="0" smtClean="0">
              <a:latin typeface="Garamond" pitchFamily="18" charset="0"/>
            </a:endParaRPr>
          </a:p>
        </p:txBody>
      </p:sp>
      <p:sp>
        <p:nvSpPr>
          <p:cNvPr id="1083396" name="Rectangle 4"/>
          <p:cNvSpPr>
            <a:spLocks noGrp="1" noChangeArrowheads="1"/>
          </p:cNvSpPr>
          <p:nvPr>
            <p:ph type="body" sz="half" idx="2"/>
          </p:nvPr>
        </p:nvSpPr>
        <p:spPr/>
        <p:txBody>
          <a:bodyPr/>
          <a:lstStyle/>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Access to care</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Just distribution of finite resources</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Scientific knowledge</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Conflicts of interest</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Professional responsibilities</a:t>
            </a:r>
            <a:endParaRPr lang="en-US" sz="3200" b="1" dirty="0" smtClean="0">
              <a:latin typeface="Garamond" pitchFamily="18" charset="0"/>
            </a:endParaRPr>
          </a:p>
        </p:txBody>
      </p:sp>
      <p:sp>
        <p:nvSpPr>
          <p:cNvPr id="6" name="Oval 6"/>
          <p:cNvSpPr>
            <a:spLocks noChangeArrowheads="1"/>
          </p:cNvSpPr>
          <p:nvPr/>
        </p:nvSpPr>
        <p:spPr bwMode="auto">
          <a:xfrm>
            <a:off x="4716016" y="4077072"/>
            <a:ext cx="4013448" cy="648072"/>
          </a:xfrm>
          <a:prstGeom prst="ellipse">
            <a:avLst/>
          </a:prstGeom>
          <a:noFill/>
          <a:ln w="57150">
            <a:solidFill>
              <a:srgbClr val="FF0066"/>
            </a:solidFill>
            <a:round/>
            <a:headEnd/>
            <a:tailEnd/>
          </a:ln>
        </p:spPr>
        <p:txBody>
          <a:bodyPr wrap="none" anchor="ctr"/>
          <a:lstStyle/>
          <a:p>
            <a:endParaRPr lang="x-non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3396">
                                            <p:txEl>
                                              <p:pRg st="0" end="0"/>
                                            </p:txEl>
                                          </p:spTgt>
                                        </p:tgtEl>
                                        <p:attrNameLst>
                                          <p:attrName>style.visibility</p:attrName>
                                        </p:attrNameLst>
                                      </p:cBhvr>
                                      <p:to>
                                        <p:strVal val="visible"/>
                                      </p:to>
                                    </p:set>
                                    <p:animEffect transition="in" filter="checkerboard(across)">
                                      <p:cBhvr>
                                        <p:cTn id="7" dur="500"/>
                                        <p:tgtEl>
                                          <p:spTgt spid="108339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83396">
                                            <p:txEl>
                                              <p:pRg st="1" end="1"/>
                                            </p:txEl>
                                          </p:spTgt>
                                        </p:tgtEl>
                                        <p:attrNameLst>
                                          <p:attrName>style.visibility</p:attrName>
                                        </p:attrNameLst>
                                      </p:cBhvr>
                                      <p:to>
                                        <p:strVal val="visible"/>
                                      </p:to>
                                    </p:set>
                                    <p:animEffect transition="in" filter="checkerboard(across)">
                                      <p:cBhvr>
                                        <p:cTn id="10" dur="500"/>
                                        <p:tgtEl>
                                          <p:spTgt spid="1083396">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83396">
                                            <p:txEl>
                                              <p:pRg st="2" end="2"/>
                                            </p:txEl>
                                          </p:spTgt>
                                        </p:tgtEl>
                                        <p:attrNameLst>
                                          <p:attrName>style.visibility</p:attrName>
                                        </p:attrNameLst>
                                      </p:cBhvr>
                                      <p:to>
                                        <p:strVal val="visible"/>
                                      </p:to>
                                    </p:set>
                                    <p:animEffect transition="in" filter="checkerboard(across)">
                                      <p:cBhvr>
                                        <p:cTn id="13" dur="500"/>
                                        <p:tgtEl>
                                          <p:spTgt spid="1083396">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83396">
                                            <p:txEl>
                                              <p:pRg st="3" end="3"/>
                                            </p:txEl>
                                          </p:spTgt>
                                        </p:tgtEl>
                                        <p:attrNameLst>
                                          <p:attrName>style.visibility</p:attrName>
                                        </p:attrNameLst>
                                      </p:cBhvr>
                                      <p:to>
                                        <p:strVal val="visible"/>
                                      </p:to>
                                    </p:set>
                                    <p:animEffect transition="in" filter="checkerboard(across)">
                                      <p:cBhvr>
                                        <p:cTn id="16" dur="500"/>
                                        <p:tgtEl>
                                          <p:spTgt spid="1083396">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83396">
                                            <p:txEl>
                                              <p:pRg st="4" end="4"/>
                                            </p:txEl>
                                          </p:spTgt>
                                        </p:tgtEl>
                                        <p:attrNameLst>
                                          <p:attrName>style.visibility</p:attrName>
                                        </p:attrNameLst>
                                      </p:cBhvr>
                                      <p:to>
                                        <p:strVal val="visible"/>
                                      </p:to>
                                    </p:set>
                                    <p:animEffect transition="in" filter="checkerboard(across)">
                                      <p:cBhvr>
                                        <p:cTn id="19" dur="500"/>
                                        <p:tgtEl>
                                          <p:spTgt spid="108339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6"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7812"/>
            <a:ext cx="8686800" cy="1931987"/>
          </a:xfrm>
        </p:spPr>
        <p:txBody>
          <a:bodyPr/>
          <a:lstStyle/>
          <a:p>
            <a:r>
              <a:rPr lang="en-US" b="1" dirty="0" smtClean="0">
                <a:latin typeface="Garamond" pitchFamily="18" charset="0"/>
              </a:rPr>
              <a:t>The American Board of Internal Medicine (ABIM): elements that erode professionalism</a:t>
            </a:r>
            <a:endParaRPr lang="x-none" b="1" dirty="0">
              <a:latin typeface="Garamond" pitchFamily="18" charset="0"/>
            </a:endParaRPr>
          </a:p>
        </p:txBody>
      </p:sp>
      <p:sp>
        <p:nvSpPr>
          <p:cNvPr id="4" name="Content Placeholder 3"/>
          <p:cNvSpPr>
            <a:spLocks noGrp="1"/>
          </p:cNvSpPr>
          <p:nvPr>
            <p:ph idx="1"/>
          </p:nvPr>
        </p:nvSpPr>
        <p:spPr>
          <a:xfrm>
            <a:off x="381000" y="2743200"/>
            <a:ext cx="8229600" cy="3616325"/>
          </a:xfrm>
        </p:spPr>
        <p:txBody>
          <a:bodyPr/>
          <a:lstStyle/>
          <a:p>
            <a:pPr lvl="0">
              <a:buClr>
                <a:srgbClr val="FFFF00"/>
              </a:buClr>
              <a:buFont typeface="Wingdings" pitchFamily="2" charset="2"/>
              <a:buChar char="ü"/>
            </a:pPr>
            <a:r>
              <a:rPr lang="en-US" b="1" dirty="0" smtClean="0">
                <a:effectLst/>
                <a:latin typeface="Garamond" pitchFamily="18" charset="0"/>
              </a:rPr>
              <a:t>Abuse of power and sexual harassment</a:t>
            </a:r>
          </a:p>
          <a:p>
            <a:pPr lvl="0">
              <a:buClr>
                <a:srgbClr val="FFFF00"/>
              </a:buClr>
              <a:buFont typeface="Wingdings" pitchFamily="2" charset="2"/>
              <a:buChar char="ü"/>
            </a:pPr>
            <a:r>
              <a:rPr lang="en-US" b="1" dirty="0" smtClean="0">
                <a:effectLst/>
                <a:latin typeface="Garamond" pitchFamily="18" charset="0"/>
              </a:rPr>
              <a:t>Conflicts of interest</a:t>
            </a:r>
          </a:p>
          <a:p>
            <a:pPr lvl="0">
              <a:buClr>
                <a:srgbClr val="FFFF00"/>
              </a:buClr>
              <a:buFont typeface="Wingdings" pitchFamily="2" charset="2"/>
              <a:buChar char="ü"/>
            </a:pPr>
            <a:r>
              <a:rPr lang="en-US" b="1" dirty="0" smtClean="0">
                <a:effectLst/>
                <a:latin typeface="Garamond" pitchFamily="18" charset="0"/>
              </a:rPr>
              <a:t>Professional arrogance</a:t>
            </a:r>
          </a:p>
          <a:p>
            <a:pPr lvl="0">
              <a:buClr>
                <a:srgbClr val="FFFF00"/>
              </a:buClr>
              <a:buFont typeface="Wingdings" pitchFamily="2" charset="2"/>
              <a:buChar char="ü"/>
            </a:pPr>
            <a:r>
              <a:rPr lang="en-US" b="1" dirty="0" smtClean="0">
                <a:effectLst/>
                <a:latin typeface="Garamond" pitchFamily="18" charset="0"/>
              </a:rPr>
              <a:t>Physician impairment</a:t>
            </a:r>
          </a:p>
          <a:p>
            <a:pPr>
              <a:buClr>
                <a:srgbClr val="FFFF00"/>
              </a:buClr>
              <a:buFont typeface="Wingdings" pitchFamily="2" charset="2"/>
              <a:buChar char="ü"/>
            </a:pPr>
            <a:r>
              <a:rPr lang="en-US" b="1" dirty="0" smtClean="0">
                <a:effectLst/>
                <a:latin typeface="Garamond" pitchFamily="18" charset="0"/>
              </a:rPr>
              <a:t>Fraud in research. </a:t>
            </a:r>
            <a:endParaRPr lang="x-none" b="1" dirty="0">
              <a:effectLst/>
              <a:latin typeface="Garamond" pitchFamily="18" charset="0"/>
            </a:endParaRPr>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pPr>
                <a:defRPr/>
              </a:pPr>
              <a:t>14</a:t>
            </a:fld>
            <a:endParaRPr lang="en-US"/>
          </a:p>
        </p:txBody>
      </p:sp>
      <p:sp>
        <p:nvSpPr>
          <p:cNvPr id="6" name="Oval 5"/>
          <p:cNvSpPr>
            <a:spLocks noChangeArrowheads="1"/>
          </p:cNvSpPr>
          <p:nvPr/>
        </p:nvSpPr>
        <p:spPr bwMode="auto">
          <a:xfrm>
            <a:off x="683568" y="3284984"/>
            <a:ext cx="3941440" cy="648072"/>
          </a:xfrm>
          <a:prstGeom prst="ellipse">
            <a:avLst/>
          </a:prstGeom>
          <a:noFill/>
          <a:ln w="57150">
            <a:solidFill>
              <a:srgbClr val="FF0066"/>
            </a:solidFill>
            <a:round/>
            <a:headEnd/>
            <a:tailEnd/>
          </a:ln>
        </p:spPr>
        <p:txBody>
          <a:bodyPr wrap="none" anchor="ctr"/>
          <a:lstStyle/>
          <a:p>
            <a:endParaRPr lang="x-non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Garamond" pitchFamily="18" charset="0"/>
              </a:rPr>
              <a:t>Let us divide into four groups</a:t>
            </a:r>
            <a:endParaRPr lang="en-US" b="1" dirty="0">
              <a:latin typeface="Garamond" pitchFamily="18" charset="0"/>
            </a:endParaRPr>
          </a:p>
        </p:txBody>
      </p:sp>
      <p:sp>
        <p:nvSpPr>
          <p:cNvPr id="4" name="Content Placeholder 3"/>
          <p:cNvSpPr>
            <a:spLocks noGrp="1"/>
          </p:cNvSpPr>
          <p:nvPr>
            <p:ph idx="1"/>
          </p:nvPr>
        </p:nvSpPr>
        <p:spPr/>
        <p:txBody>
          <a:bodyPr/>
          <a:lstStyle/>
          <a:p>
            <a:pPr>
              <a:buClr>
                <a:srgbClr val="FF0000"/>
              </a:buClr>
              <a:buFont typeface="Wingdings" pitchFamily="2" charset="2"/>
              <a:buChar char="q"/>
            </a:pPr>
            <a:r>
              <a:rPr lang="en-US" b="1" dirty="0" smtClean="0">
                <a:latin typeface="Garamond" pitchFamily="18" charset="0"/>
              </a:rPr>
              <a:t> Each group would answer the four cases</a:t>
            </a:r>
            <a:endParaRPr lang="en-US" b="1" dirty="0">
              <a:latin typeface="Garamond" pitchFamily="18" charset="0"/>
            </a:endParaRPr>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15</a:t>
            </a:fld>
            <a:endParaRPr lang="en-US">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125760"/>
            <a:ext cx="8640960" cy="1143000"/>
          </a:xfrm>
        </p:spPr>
        <p:txBody>
          <a:bodyPr>
            <a:noAutofit/>
          </a:bodyPr>
          <a:lstStyle/>
          <a:p>
            <a:r>
              <a:rPr lang="en-US" b="1" dirty="0" smtClean="0">
                <a:latin typeface="Garamond" pitchFamily="18" charset="0"/>
              </a:rPr>
              <a:t>Case 1: </a:t>
            </a:r>
            <a:r>
              <a:rPr lang="en-CA" b="1" dirty="0" smtClean="0">
                <a:latin typeface="Garamond" pitchFamily="18" charset="0"/>
              </a:rPr>
              <a:t>As a medical resident trainee</a:t>
            </a:r>
            <a:endParaRPr lang="en-US" b="1" dirty="0" smtClean="0">
              <a:latin typeface="Garamond" pitchFamily="18" charset="0"/>
            </a:endParaRPr>
          </a:p>
        </p:txBody>
      </p:sp>
      <p:sp>
        <p:nvSpPr>
          <p:cNvPr id="3" name="Content Placeholder 2"/>
          <p:cNvSpPr>
            <a:spLocks noGrp="1"/>
          </p:cNvSpPr>
          <p:nvPr>
            <p:ph idx="1"/>
          </p:nvPr>
        </p:nvSpPr>
        <p:spPr>
          <a:xfrm>
            <a:off x="144016" y="1268760"/>
            <a:ext cx="8892480" cy="5472608"/>
          </a:xfrm>
        </p:spPr>
        <p:txBody>
          <a:bodyPr>
            <a:noAutofit/>
          </a:bodyPr>
          <a:lstStyle/>
          <a:p>
            <a:pPr marL="365760" indent="-256032" fontAlgn="auto">
              <a:spcAft>
                <a:spcPts val="0"/>
              </a:spcAft>
              <a:buClr>
                <a:schemeClr val="accent3"/>
              </a:buClr>
              <a:buNone/>
              <a:defRPr/>
            </a:pPr>
            <a:r>
              <a:rPr lang="en-CA" dirty="0" smtClean="0">
                <a:latin typeface="Garamond" pitchFamily="18" charset="0"/>
              </a:rPr>
              <a:t>you have been invited by a drug representative to attend a course titled “update on diabetes mellitus management” next summer. The attendees of this course will be physicians, It will be sponsored &amp; organized exclusively by this drug company in a resort in Turkey. Will you agree to go, Explain why?</a:t>
            </a:r>
            <a:endParaRPr lang="en-US" dirty="0" smtClean="0">
              <a:latin typeface="Garamond" pitchFamily="18" charset="0"/>
            </a:endParaRPr>
          </a:p>
          <a:p>
            <a:pPr marL="365760" indent="-256032" fontAlgn="auto">
              <a:spcAft>
                <a:spcPts val="0"/>
              </a:spcAft>
              <a:buClr>
                <a:schemeClr val="accent3"/>
              </a:buClr>
              <a:buNone/>
              <a:defRPr/>
            </a:pPr>
            <a:r>
              <a:rPr lang="en-CA" dirty="0" smtClean="0">
                <a:latin typeface="Garamond" pitchFamily="18" charset="0"/>
              </a:rPr>
              <a:t>          Yes                       No                 I am not sure</a:t>
            </a:r>
            <a:endParaRPr lang="en-CA" dirty="0" smtClean="0">
              <a:solidFill>
                <a:srgbClr val="FFFF00"/>
              </a:solidFill>
              <a:latin typeface="Garamond" pitchFamily="18" charset="0"/>
            </a:endParaRPr>
          </a:p>
          <a:p>
            <a:pPr marL="365760" indent="-256032" fontAlgn="auto">
              <a:spcAft>
                <a:spcPts val="0"/>
              </a:spcAft>
              <a:buClr>
                <a:schemeClr val="accent3"/>
              </a:buClr>
              <a:buNone/>
              <a:defRPr/>
            </a:pPr>
            <a:r>
              <a:rPr lang="en-CA" dirty="0" smtClean="0">
                <a:solidFill>
                  <a:srgbClr val="FFFF00"/>
                </a:solidFill>
                <a:latin typeface="Garamond" pitchFamily="18" charset="0"/>
              </a:rPr>
              <a:t>Explain why</a:t>
            </a:r>
            <a:r>
              <a:rPr lang="en-CA" dirty="0" smtClean="0">
                <a:latin typeface="Garamond" pitchFamily="18" charset="0"/>
              </a:rPr>
              <a:t>? ………………………………………………</a:t>
            </a:r>
            <a:r>
              <a:rPr lang="en-US" dirty="0" smtClean="0">
                <a:latin typeface="Garamond" pitchFamily="18" charset="0"/>
              </a:rPr>
              <a:t>……</a:t>
            </a:r>
            <a:endParaRPr lang="en-CA" dirty="0" smtClean="0">
              <a:latin typeface="Garamond" pitchFamily="18" charset="0"/>
            </a:endParaRPr>
          </a:p>
          <a:p>
            <a:pPr marL="365760" indent="-256032" fontAlgn="auto">
              <a:spcAft>
                <a:spcPts val="0"/>
              </a:spcAft>
              <a:buClr>
                <a:schemeClr val="accent3"/>
              </a:buClr>
              <a:buNone/>
              <a:defRPr/>
            </a:pPr>
            <a:r>
              <a:rPr lang="en-CA" dirty="0" smtClean="0">
                <a:latin typeface="Garamond" pitchFamily="18" charset="0"/>
              </a:rPr>
              <a:t>………………………………………………………</a:t>
            </a:r>
            <a:endParaRPr lang="en-US" dirty="0" smtClean="0">
              <a:latin typeface="Garamond" pitchFamily="18" charset="0"/>
            </a:endParaRPr>
          </a:p>
        </p:txBody>
      </p:sp>
      <p:sp>
        <p:nvSpPr>
          <p:cNvPr id="7" name="Flowchart: Connector 6"/>
          <p:cNvSpPr/>
          <p:nvPr/>
        </p:nvSpPr>
        <p:spPr>
          <a:xfrm>
            <a:off x="683568" y="4437112"/>
            <a:ext cx="533400" cy="381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563888" y="4365104"/>
            <a:ext cx="533400" cy="381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96136" y="4365104"/>
            <a:ext cx="533400" cy="381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Case 2: Symbolic awards </a:t>
            </a:r>
            <a:endParaRPr lang="en-US" b="1" dirty="0">
              <a:latin typeface="Garamond" pitchFamily="18" charset="0"/>
            </a:endParaRPr>
          </a:p>
        </p:txBody>
      </p:sp>
      <p:sp>
        <p:nvSpPr>
          <p:cNvPr id="3" name="Content Placeholder 2"/>
          <p:cNvSpPr>
            <a:spLocks noGrp="1"/>
          </p:cNvSpPr>
          <p:nvPr>
            <p:ph idx="1"/>
          </p:nvPr>
        </p:nvSpPr>
        <p:spPr>
          <a:xfrm>
            <a:off x="457200" y="1600200"/>
            <a:ext cx="8435280" cy="5105400"/>
          </a:xfrm>
        </p:spPr>
        <p:txBody>
          <a:bodyPr>
            <a:normAutofit/>
          </a:bodyPr>
          <a:lstStyle/>
          <a:p>
            <a:pPr>
              <a:buNone/>
            </a:pPr>
            <a:r>
              <a:rPr lang="en-US" b="1" dirty="0" smtClean="0">
                <a:latin typeface="Garamond" pitchFamily="18" charset="0"/>
              </a:rPr>
              <a:t>Some pharmaceutical companies provide to physicians and pharmacists </a:t>
            </a:r>
            <a:r>
              <a:rPr lang="en-US" b="1" i="1" dirty="0" smtClean="0">
                <a:solidFill>
                  <a:srgbClr val="FFFF00"/>
                </a:solidFill>
                <a:latin typeface="Garamond" pitchFamily="18" charset="0"/>
              </a:rPr>
              <a:t>symbolic awards </a:t>
            </a:r>
            <a:r>
              <a:rPr lang="en-US" b="1" dirty="0" smtClean="0">
                <a:latin typeface="Garamond" pitchFamily="18" charset="0"/>
              </a:rPr>
              <a:t>as pens or books without any precondition. The company's name and the name of the medication are written on the awards.</a:t>
            </a:r>
            <a:br>
              <a:rPr lang="en-US" b="1" dirty="0" smtClean="0">
                <a:latin typeface="Garamond" pitchFamily="18" charset="0"/>
              </a:rPr>
            </a:br>
            <a:r>
              <a:rPr lang="en-US" b="1" dirty="0" smtClean="0">
                <a:latin typeface="Garamond" pitchFamily="18" charset="0"/>
              </a:rPr>
              <a:t>They may provide the Drs with 100 riyal coupons from </a:t>
            </a:r>
            <a:r>
              <a:rPr lang="en-US" b="1" dirty="0" err="1" smtClean="0">
                <a:latin typeface="Garamond" pitchFamily="18" charset="0"/>
              </a:rPr>
              <a:t>Jarir</a:t>
            </a:r>
            <a:r>
              <a:rPr lang="en-US" b="1" dirty="0" smtClean="0">
                <a:latin typeface="Garamond" pitchFamily="18" charset="0"/>
              </a:rPr>
              <a:t> Bookstore.</a:t>
            </a:r>
            <a:r>
              <a:rPr lang="en-US" b="1" dirty="0" smtClean="0">
                <a:ln w="1905"/>
                <a:effectLst>
                  <a:outerShdw blurRad="38100" dist="38100" dir="2700000" algn="tl">
                    <a:srgbClr val="000000">
                      <a:alpha val="43137"/>
                    </a:srgbClr>
                  </a:outerShdw>
                </a:effectLst>
                <a:latin typeface="Garamond" pitchFamily="18" charset="0"/>
              </a:rPr>
              <a:t> </a:t>
            </a:r>
          </a:p>
          <a:p>
            <a:pPr>
              <a:buNone/>
            </a:pPr>
            <a:r>
              <a:rPr lang="en-US" b="1" dirty="0" smtClean="0">
                <a:ln w="1905"/>
                <a:solidFill>
                  <a:srgbClr val="FFFF00"/>
                </a:solidFill>
                <a:effectLst>
                  <a:outerShdw blurRad="38100" dist="38100" dir="2700000" algn="tl">
                    <a:srgbClr val="000000">
                      <a:alpha val="43137"/>
                    </a:srgbClr>
                  </a:outerShdw>
                </a:effectLst>
                <a:latin typeface="Garamond" pitchFamily="18" charset="0"/>
              </a:rPr>
              <a:t>Is there evidence that Drs who get gifts prescribe irrationally? Explain. </a:t>
            </a:r>
            <a:r>
              <a:rPr lang="en-US" b="1" dirty="0" smtClean="0">
                <a:latin typeface="Garamond" pitchFamily="18" charset="0"/>
              </a:rPr>
              <a:t/>
            </a:r>
            <a:br>
              <a:rPr lang="en-US" b="1" dirty="0" smtClean="0">
                <a:latin typeface="Garamond" pitchFamily="18" charset="0"/>
              </a:rPr>
            </a:br>
            <a:endParaRPr lang="en-US" b="1" dirty="0">
              <a:solidFill>
                <a:srgbClr val="FFFF00"/>
              </a:solidFill>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19200"/>
            <a:ext cx="8659688" cy="5486400"/>
          </a:xfrm>
        </p:spPr>
        <p:txBody>
          <a:bodyPr>
            <a:normAutofit/>
          </a:bodyPr>
          <a:lstStyle/>
          <a:p>
            <a:pPr marL="342900" lvl="1" indent="-342900">
              <a:buFontTx/>
              <a:buNone/>
              <a:defRPr/>
            </a:pPr>
            <a:r>
              <a:rPr lang="en-US" sz="3800" b="1" dirty="0" smtClean="0">
                <a:ln w="1905"/>
                <a:effectLst>
                  <a:outerShdw blurRad="38100" dist="38100" dir="2700000" algn="tl">
                    <a:srgbClr val="000000">
                      <a:alpha val="43137"/>
                    </a:srgbClr>
                  </a:outerShdw>
                </a:effectLst>
                <a:latin typeface="Garamond" pitchFamily="18" charset="0"/>
              </a:rPr>
              <a:t>One Dr  told you the gift of the travel cost is </a:t>
            </a:r>
            <a:r>
              <a:rPr lang="en-US" sz="3800" b="1" i="1" dirty="0" smtClean="0">
                <a:solidFill>
                  <a:srgbClr val="FFFF00"/>
                </a:solidFill>
                <a:effectLst>
                  <a:outerShdw blurRad="38100" dist="38100" dir="2700000" algn="tl">
                    <a:srgbClr val="000000">
                      <a:alpha val="43137"/>
                    </a:srgbClr>
                  </a:outerShdw>
                </a:effectLst>
                <a:latin typeface="Garamond" pitchFamily="18" charset="0"/>
              </a:rPr>
              <a:t>tax deductible</a:t>
            </a:r>
            <a:r>
              <a:rPr lang="en-US" sz="3800" b="1" dirty="0" smtClean="0">
                <a:ln w="1905"/>
                <a:effectLst>
                  <a:outerShdw blurRad="38100" dist="38100" dir="2700000" algn="tl">
                    <a:srgbClr val="000000">
                      <a:alpha val="43137"/>
                    </a:srgbClr>
                  </a:outerShdw>
                </a:effectLst>
                <a:latin typeface="Garamond" pitchFamily="18" charset="0"/>
              </a:rPr>
              <a:t>. What is the problem with gifts </a:t>
            </a:r>
            <a:r>
              <a:rPr lang="en-US" sz="3800" b="1" dirty="0" smtClean="0">
                <a:ln w="1905"/>
                <a:solidFill>
                  <a:srgbClr val="FFFF00"/>
                </a:solidFill>
                <a:effectLst>
                  <a:outerShdw blurRad="38100" dist="38100" dir="2700000" algn="tl">
                    <a:srgbClr val="000000">
                      <a:alpha val="43137"/>
                    </a:srgbClr>
                  </a:outerShdw>
                </a:effectLst>
                <a:latin typeface="Garamond" pitchFamily="18" charset="0"/>
              </a:rPr>
              <a:t>if no condition</a:t>
            </a:r>
            <a:r>
              <a:rPr lang="en-US" sz="3800" b="1" dirty="0" smtClean="0">
                <a:ln w="1905"/>
                <a:effectLst>
                  <a:outerShdw blurRad="38100" dist="38100" dir="2700000" algn="tl">
                    <a:srgbClr val="000000">
                      <a:alpha val="43137"/>
                    </a:srgbClr>
                  </a:outerShdw>
                </a:effectLst>
                <a:latin typeface="Garamond" pitchFamily="18" charset="0"/>
              </a:rPr>
              <a:t>? What do you think? What would be your response?</a:t>
            </a:r>
          </a:p>
          <a:p>
            <a:pPr marL="342900" lvl="1" indent="-342900">
              <a:buFontTx/>
              <a:buNone/>
              <a:defRPr/>
            </a:pPr>
            <a:endParaRPr lang="en-US" sz="3800" b="1" dirty="0" smtClean="0">
              <a:ln w="1905"/>
              <a:effectLst>
                <a:outerShdw blurRad="38100" dist="38100" dir="2700000" algn="tl">
                  <a:srgbClr val="000000">
                    <a:alpha val="43137"/>
                  </a:srgbClr>
                </a:outerShdw>
              </a:effectLst>
              <a:latin typeface="Garamond" pitchFamily="18" charset="0"/>
            </a:endParaRPr>
          </a:p>
          <a:p>
            <a:pPr marL="342900" lvl="1" indent="-342900">
              <a:buFontTx/>
              <a:buNone/>
              <a:defRPr/>
            </a:pPr>
            <a:endParaRPr lang="x-none" sz="3800" b="1" dirty="0" smtClean="0">
              <a:ln w="1905"/>
              <a:effectLst>
                <a:outerShdw blurRad="38100" dist="38100" dir="2700000" algn="tl">
                  <a:srgbClr val="000000">
                    <a:alpha val="43137"/>
                  </a:srgbClr>
                </a:outerShdw>
              </a:effectLst>
              <a:latin typeface="Garamond" pitchFamily="18" charset="0"/>
            </a:endParaRPr>
          </a:p>
        </p:txBody>
      </p:sp>
      <p:sp>
        <p:nvSpPr>
          <p:cNvPr id="19459" name="Title 1"/>
          <p:cNvSpPr>
            <a:spLocks noGrp="1"/>
          </p:cNvSpPr>
          <p:nvPr>
            <p:ph type="title"/>
          </p:nvPr>
        </p:nvSpPr>
        <p:spPr>
          <a:xfrm>
            <a:off x="304800" y="381000"/>
            <a:ext cx="8686800" cy="609600"/>
          </a:xfrm>
        </p:spPr>
        <p:txBody>
          <a:bodyPr>
            <a:noAutofit/>
          </a:bodyPr>
          <a:lstStyle/>
          <a:p>
            <a:r>
              <a:rPr lang="en-US" sz="5000" b="1" dirty="0" smtClean="0">
                <a:latin typeface="Garamond" pitchFamily="18" charset="0"/>
              </a:rPr>
              <a:t>Case 3: Tax deductible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52128"/>
          </a:xfrm>
        </p:spPr>
        <p:txBody>
          <a:bodyPr>
            <a:normAutofit/>
          </a:bodyPr>
          <a:lstStyle/>
          <a:p>
            <a:pPr algn="ctr"/>
            <a:r>
              <a:rPr lang="en-US" sz="4800" b="1" dirty="0" smtClean="0">
                <a:latin typeface="Garamond" pitchFamily="18" charset="0"/>
              </a:rPr>
              <a:t>Case 4: A sample drug</a:t>
            </a:r>
            <a:endParaRPr lang="en-US" sz="4800" b="1" dirty="0">
              <a:latin typeface="Garamond" pitchFamily="18" charset="0"/>
            </a:endParaRPr>
          </a:p>
        </p:txBody>
      </p:sp>
      <p:sp>
        <p:nvSpPr>
          <p:cNvPr id="3" name="Content Placeholder 2"/>
          <p:cNvSpPr>
            <a:spLocks noGrp="1"/>
          </p:cNvSpPr>
          <p:nvPr>
            <p:ph idx="1"/>
          </p:nvPr>
        </p:nvSpPr>
        <p:spPr>
          <a:xfrm>
            <a:off x="107504" y="1556793"/>
            <a:ext cx="8964488" cy="5184576"/>
          </a:xfrm>
          <a:noFill/>
        </p:spPr>
        <p:txBody>
          <a:bodyPr>
            <a:normAutofit/>
          </a:bodyPr>
          <a:lstStyle/>
          <a:p>
            <a:pPr>
              <a:buNone/>
            </a:pPr>
            <a:r>
              <a:rPr lang="en-US" b="1" dirty="0" smtClean="0">
                <a:latin typeface="Garamond" pitchFamily="18" charset="0"/>
              </a:rPr>
              <a:t>  You need to start a poor patient on a hypertension drug and she has no insurance, so you look to see what’s in the “sample closet.” Your first choice medication is not there, so you give the pt a 30 day’ supply of another drug. In a month, the patient returns, but that sample drug is no longer in the closet.</a:t>
            </a:r>
          </a:p>
          <a:p>
            <a:pPr>
              <a:buClr>
                <a:srgbClr val="FF3300"/>
              </a:buClr>
              <a:buFont typeface="Wingdings" pitchFamily="2" charset="2"/>
              <a:buChar char="q"/>
            </a:pPr>
            <a:r>
              <a:rPr lang="en-US" b="1" dirty="0" smtClean="0">
                <a:latin typeface="Garamond" pitchFamily="18" charset="0"/>
              </a:rPr>
              <a:t> Is there a moral side to providing the pt with the sample drug? </a:t>
            </a:r>
            <a:r>
              <a:rPr lang="en-CA" b="1" dirty="0" smtClean="0">
                <a:latin typeface="Garamond" pitchFamily="18" charset="0"/>
              </a:rPr>
              <a:t>Explain how?</a:t>
            </a:r>
            <a:endParaRPr lang="en-US" b="1" dirty="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Please mention </a:t>
            </a:r>
            <a:endParaRPr lang="en-US" sz="8800" dirty="0"/>
          </a:p>
        </p:txBody>
      </p:sp>
      <p:sp>
        <p:nvSpPr>
          <p:cNvPr id="3" name="Content Placeholder 2"/>
          <p:cNvSpPr>
            <a:spLocks noGrp="1"/>
          </p:cNvSpPr>
          <p:nvPr>
            <p:ph idx="1"/>
          </p:nvPr>
        </p:nvSpPr>
        <p:spPr/>
        <p:txBody>
          <a:bodyPr/>
          <a:lstStyle/>
          <a:p>
            <a:r>
              <a:rPr lang="en-US" sz="7200" dirty="0" smtClean="0"/>
              <a:t>One positive and two negative points</a:t>
            </a:r>
            <a:endParaRPr lang="en-US" sz="7200" dirty="0"/>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3550143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Answer to cases 1 &amp;2</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8143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052"/>
          <p:cNvSpPr>
            <a:spLocks noChangeArrowheads="1"/>
          </p:cNvSpPr>
          <p:nvPr/>
        </p:nvSpPr>
        <p:spPr bwMode="auto">
          <a:xfrm>
            <a:off x="179512" y="1844824"/>
            <a:ext cx="8784976" cy="4251176"/>
          </a:xfrm>
          <a:prstGeom prst="rect">
            <a:avLst/>
          </a:prstGeom>
          <a:solidFill>
            <a:schemeClr val="bg1"/>
          </a:solidFill>
          <a:ln w="12700">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pitchFamily="34" charset="0"/>
            </a:endParaRPr>
          </a:p>
        </p:txBody>
      </p:sp>
      <p:sp>
        <p:nvSpPr>
          <p:cNvPr id="1028" name="Rectangle 2050"/>
          <p:cNvSpPr>
            <a:spLocks noGrp="1" noChangeArrowheads="1"/>
          </p:cNvSpPr>
          <p:nvPr>
            <p:ph type="title"/>
          </p:nvPr>
        </p:nvSpPr>
        <p:spPr>
          <a:xfrm>
            <a:off x="179512" y="116632"/>
            <a:ext cx="8784976" cy="1584176"/>
          </a:xfrm>
        </p:spPr>
        <p:txBody>
          <a:bodyPr>
            <a:noAutofit/>
          </a:bodyPr>
          <a:lstStyle/>
          <a:p>
            <a:r>
              <a:rPr lang="en-US" sz="3600" b="1" dirty="0" smtClean="0">
                <a:latin typeface="Garamond" pitchFamily="18" charset="0"/>
              </a:rPr>
              <a:t>Pharmaceutical advertising versus research spending: are profits more important than patients?</a:t>
            </a:r>
          </a:p>
        </p:txBody>
      </p:sp>
      <p:graphicFrame>
        <p:nvGraphicFramePr>
          <p:cNvPr id="1026" name="Object 2051"/>
          <p:cNvGraphicFramePr>
            <a:graphicFrameLocks noGrp="1" noChangeAspect="1"/>
          </p:cNvGraphicFramePr>
          <p:nvPr>
            <p:ph type="chart" idx="1"/>
          </p:nvPr>
        </p:nvGraphicFramePr>
        <p:xfrm>
          <a:off x="685800" y="2209800"/>
          <a:ext cx="7772400" cy="3657600"/>
        </p:xfrm>
        <a:graphic>
          <a:graphicData uri="http://schemas.openxmlformats.org/presentationml/2006/ole">
            <mc:AlternateContent xmlns:mc="http://schemas.openxmlformats.org/markup-compatibility/2006">
              <mc:Choice xmlns:v="urn:schemas-microsoft-com:vml" Requires="v">
                <p:oleObj spid="_x0000_s263178" name="Chart" r:id="rId4" imgW="8743925" imgH="4114867" progId="MSGraph.Chart.8">
                  <p:embed followColorScheme="full"/>
                </p:oleObj>
              </mc:Choice>
              <mc:Fallback>
                <p:oleObj name="Chart" r:id="rId4" imgW="8743925" imgH="4114867" progId="MSGraph.Chart.8">
                  <p:embed followColorScheme="full"/>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77724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2053"/>
          <p:cNvSpPr txBox="1">
            <a:spLocks noChangeArrowheads="1"/>
          </p:cNvSpPr>
          <p:nvPr/>
        </p:nvSpPr>
        <p:spPr bwMode="auto">
          <a:xfrm>
            <a:off x="1139886" y="6259514"/>
            <a:ext cx="6575453" cy="492443"/>
          </a:xfrm>
          <a:prstGeom prst="rect">
            <a:avLst/>
          </a:prstGeom>
          <a:noFill/>
          <a:ln w="12700">
            <a:noFill/>
            <a:miter lim="800000"/>
            <a:headEnd/>
            <a:tailEnd/>
          </a:ln>
        </p:spPr>
        <p:txBody>
          <a:bodyPr wrap="none">
            <a:spAutoFit/>
          </a:bodyPr>
          <a:lstStyle/>
          <a:p>
            <a:r>
              <a:rPr lang="en-US" sz="2600" i="1" dirty="0" err="1">
                <a:solidFill>
                  <a:srgbClr val="FAFD00"/>
                </a:solidFill>
                <a:latin typeface="Garamond" pitchFamily="18" charset="0"/>
              </a:rPr>
              <a:t>Mukherjee</a:t>
            </a:r>
            <a:r>
              <a:rPr lang="en-US" sz="2600" i="1" dirty="0">
                <a:solidFill>
                  <a:srgbClr val="FAFD00"/>
                </a:solidFill>
                <a:latin typeface="Garamond" pitchFamily="18" charset="0"/>
              </a:rPr>
              <a:t> D, </a:t>
            </a:r>
            <a:r>
              <a:rPr lang="en-US" sz="2600" i="1" dirty="0" err="1">
                <a:solidFill>
                  <a:srgbClr val="FAFD00"/>
                </a:solidFill>
                <a:latin typeface="Garamond" pitchFamily="18" charset="0"/>
              </a:rPr>
              <a:t>Topol</a:t>
            </a:r>
            <a:r>
              <a:rPr lang="en-US" sz="2600" i="1" dirty="0">
                <a:solidFill>
                  <a:srgbClr val="FAFD00"/>
                </a:solidFill>
                <a:latin typeface="Garamond" pitchFamily="18" charset="0"/>
              </a:rPr>
              <a:t> EJ. Am Heart J 2003;146:563-4.</a:t>
            </a:r>
          </a:p>
        </p:txBody>
      </p:sp>
    </p:spTree>
    <p:extLst>
      <p:ext uri="{BB962C8B-B14F-4D97-AF65-F5344CB8AC3E}">
        <p14:creationId xmlns:p14="http://schemas.microsoft.com/office/powerpoint/2010/main" val="761459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7812"/>
            <a:ext cx="8363272" cy="4807371"/>
          </a:xfrm>
        </p:spPr>
        <p:txBody>
          <a:bodyPr/>
          <a:lstStyle/>
          <a:p>
            <a:r>
              <a:rPr lang="en-US" dirty="0" smtClean="0"/>
              <a:t>Why the receipt of gifts is a problem?</a:t>
            </a:r>
            <a:endParaRPr lang="en-US" dirty="0"/>
          </a:p>
        </p:txBody>
      </p:sp>
      <p:sp>
        <p:nvSpPr>
          <p:cNvPr id="5" name="Slide Number Placeholder 4"/>
          <p:cNvSpPr>
            <a:spLocks noGrp="1"/>
          </p:cNvSpPr>
          <p:nvPr>
            <p:ph type="sldNum" sz="quarter" idx="12"/>
          </p:nvPr>
        </p:nvSpPr>
        <p:spPr/>
        <p:txBody>
          <a:bodyPr/>
          <a:lstStyle/>
          <a:p>
            <a:pPr>
              <a:defRPr/>
            </a:pPr>
            <a:fld id="{14D6EFDF-9854-42DF-9E4C-CD34BC782E8D}" type="slidenum">
              <a:rPr lang="x-none" smtClean="0">
                <a:solidFill>
                  <a:srgbClr val="FFFFFF"/>
                </a:solidFill>
              </a:rPr>
              <a:pPr>
                <a:defRPr/>
              </a:pPr>
              <a:t>22</a:t>
            </a:fld>
            <a:endParaRPr lang="en-US">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16" y="99392"/>
            <a:ext cx="8892480" cy="6353944"/>
          </a:xfrm>
        </p:spPr>
        <p:txBody>
          <a:bodyPr/>
          <a:lstStyle/>
          <a:p>
            <a:pPr>
              <a:buClr>
                <a:srgbClr val="FF0000"/>
              </a:buClr>
              <a:buFont typeface="Wingdings" pitchFamily="2" charset="2"/>
              <a:buChar char="q"/>
            </a:pPr>
            <a:r>
              <a:rPr lang="en-US" dirty="0" smtClean="0">
                <a:latin typeface="Garamond" pitchFamily="18" charset="0"/>
              </a:rPr>
              <a:t>Receipt of gifts may lead to outcomes that are not in the patient’s best interests. </a:t>
            </a:r>
          </a:p>
          <a:p>
            <a:pPr>
              <a:buClr>
                <a:srgbClr val="FF0000"/>
              </a:buClr>
              <a:buFont typeface="Wingdings" pitchFamily="2" charset="2"/>
              <a:buChar char="q"/>
            </a:pPr>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There is a possible negative impact on the public standing (image) of doctors and medicine as a whole. </a:t>
            </a:r>
          </a:p>
          <a:p>
            <a:pPr>
              <a:buClr>
                <a:srgbClr val="FF0000"/>
              </a:buClr>
              <a:buFont typeface="Wingdings" pitchFamily="2" charset="2"/>
              <a:buChar char="q"/>
            </a:pPr>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potential impact on the health system as a whole. </a:t>
            </a:r>
          </a:p>
          <a:p>
            <a:pPr>
              <a:buClr>
                <a:srgbClr val="FF0000"/>
              </a:buClr>
              <a:buNone/>
            </a:pPr>
            <a:endParaRPr lang="en-US" sz="2400" b="1" dirty="0">
              <a:solidFill>
                <a:srgbClr val="FFFF00"/>
              </a:solidFill>
              <a:latin typeface="Garamond" pitchFamily="18" charset="0"/>
            </a:endParaRPr>
          </a:p>
          <a:p>
            <a:pPr>
              <a:buClr>
                <a:srgbClr val="FF0000"/>
              </a:buClr>
              <a:buNone/>
            </a:pPr>
            <a:r>
              <a:rPr lang="en-US" sz="2000" b="1" dirty="0" smtClean="0">
                <a:solidFill>
                  <a:srgbClr val="FFFF00"/>
                </a:solidFill>
                <a:latin typeface="Garamond" pitchFamily="18" charset="0"/>
              </a:rPr>
              <a:t>Ethical issues associated with gifts provided to physicians by the pharmaceutical industry.</a:t>
            </a:r>
            <a:r>
              <a:rPr lang="en-US" sz="2000" dirty="0" smtClean="0">
                <a:solidFill>
                  <a:srgbClr val="FFFF00"/>
                </a:solidFill>
                <a:latin typeface="Garamond" pitchFamily="18" charset="0"/>
              </a:rPr>
              <a:t> </a:t>
            </a:r>
            <a:r>
              <a:rPr lang="en-US" sz="2000" dirty="0" smtClean="0">
                <a:solidFill>
                  <a:srgbClr val="FFFF00"/>
                </a:solidFill>
                <a:latin typeface="Garamond" pitchFamily="18" charset="0"/>
                <a:hlinkClick r:id="rId3" tooltip="Internal medicine journal."/>
              </a:rPr>
              <a:t>Intern Med J.</a:t>
            </a:r>
            <a:r>
              <a:rPr lang="en-US" sz="2000" dirty="0" smtClean="0">
                <a:solidFill>
                  <a:srgbClr val="FFFF00"/>
                </a:solidFill>
                <a:latin typeface="Garamond" pitchFamily="18" charset="0"/>
              </a:rPr>
              <a:t> 2010 May;40(5):321-2.</a:t>
            </a:r>
          </a:p>
          <a:p>
            <a:pPr marL="0" indent="0">
              <a:buNone/>
            </a:pPr>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23</a:t>
            </a:fld>
            <a:endParaRPr lang="en-US">
              <a:solidFill>
                <a:srgbClr val="FFFFFF"/>
              </a:solidFill>
            </a:endParaRPr>
          </a:p>
        </p:txBody>
      </p:sp>
    </p:spTree>
    <p:extLst>
      <p:ext uri="{BB962C8B-B14F-4D97-AF65-F5344CB8AC3E}">
        <p14:creationId xmlns:p14="http://schemas.microsoft.com/office/powerpoint/2010/main" val="560375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Do the meetings and gifts  influence the prescribing pattern of the participants?</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864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050"/>
          <p:cNvSpPr>
            <a:spLocks noGrp="1" noChangeArrowheads="1"/>
          </p:cNvSpPr>
          <p:nvPr>
            <p:ph type="title"/>
          </p:nvPr>
        </p:nvSpPr>
        <p:spPr>
          <a:xfrm>
            <a:off x="107504" y="116632"/>
            <a:ext cx="8928992" cy="1584176"/>
          </a:xfrm>
        </p:spPr>
        <p:txBody>
          <a:bodyPr/>
          <a:lstStyle/>
          <a:p>
            <a:r>
              <a:rPr lang="en-US" sz="4000" b="1" dirty="0" smtClean="0">
                <a:latin typeface="Garamond" pitchFamily="18" charset="0"/>
              </a:rPr>
              <a:t>The Effects of Pharmaceutical Firm </a:t>
            </a:r>
            <a:r>
              <a:rPr lang="en-US" sz="4000" b="1" dirty="0" smtClean="0">
                <a:solidFill>
                  <a:srgbClr val="FF0000"/>
                </a:solidFill>
                <a:latin typeface="Garamond" pitchFamily="18" charset="0"/>
              </a:rPr>
              <a:t>Enticements</a:t>
            </a:r>
            <a:r>
              <a:rPr lang="en-US" sz="4000" b="1" dirty="0" smtClean="0">
                <a:latin typeface="Garamond" pitchFamily="18" charset="0"/>
              </a:rPr>
              <a:t> on Physician Prescribing Patterns</a:t>
            </a:r>
            <a:endParaRPr lang="en-US" sz="4000" i="1" dirty="0" smtClean="0">
              <a:latin typeface="Garamond" pitchFamily="18" charset="0"/>
            </a:endParaRPr>
          </a:p>
        </p:txBody>
      </p:sp>
      <p:graphicFrame>
        <p:nvGraphicFramePr>
          <p:cNvPr id="21506" name="Object 2051"/>
          <p:cNvGraphicFramePr>
            <a:graphicFrameLocks noGrp="1" noChangeAspect="1"/>
          </p:cNvGraphicFramePr>
          <p:nvPr>
            <p:ph type="chart" idx="1"/>
          </p:nvPr>
        </p:nvGraphicFramePr>
        <p:xfrm>
          <a:off x="179512" y="1830660"/>
          <a:ext cx="8712968" cy="4406652"/>
        </p:xfrm>
        <a:graphic>
          <a:graphicData uri="http://schemas.openxmlformats.org/presentationml/2006/ole">
            <mc:AlternateContent xmlns:mc="http://schemas.openxmlformats.org/markup-compatibility/2006">
              <mc:Choice xmlns:v="urn:schemas-microsoft-com:vml" Requires="v">
                <p:oleObj spid="_x0000_s187413" name="Chart" r:id="rId3" imgW="7772408" imgH="4838829" progId="MSGraph.Chart.8">
                  <p:embed followColorScheme="full"/>
                </p:oleObj>
              </mc:Choice>
              <mc:Fallback>
                <p:oleObj name="Chart" r:id="rId3" imgW="7772408" imgH="4838829" progId="MSGraph.Chart.8">
                  <p:embed followColorScheme="full"/>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30660"/>
                        <a:ext cx="8712968" cy="4406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Text Box 2052"/>
          <p:cNvSpPr txBox="1">
            <a:spLocks noChangeArrowheads="1"/>
          </p:cNvSpPr>
          <p:nvPr/>
        </p:nvSpPr>
        <p:spPr bwMode="auto">
          <a:xfrm>
            <a:off x="593725" y="6289675"/>
            <a:ext cx="2566728" cy="46166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400" b="1" dirty="0" smtClean="0">
                <a:solidFill>
                  <a:srgbClr val="FFFF00"/>
                </a:solidFill>
                <a:latin typeface="Garamond" pitchFamily="18" charset="0"/>
              </a:rPr>
              <a:t>Chest 1992;102:270</a:t>
            </a:r>
          </a:p>
        </p:txBody>
      </p:sp>
      <p:sp>
        <p:nvSpPr>
          <p:cNvPr id="21509" name="AutoShape 2053"/>
          <p:cNvSpPr>
            <a:spLocks noChangeArrowheads="1"/>
          </p:cNvSpPr>
          <p:nvPr/>
        </p:nvSpPr>
        <p:spPr bwMode="auto">
          <a:xfrm>
            <a:off x="3962400" y="2819400"/>
            <a:ext cx="257175" cy="747713"/>
          </a:xfrm>
          <a:prstGeom prst="downArrow">
            <a:avLst>
              <a:gd name="adj1" fmla="val 50000"/>
              <a:gd name="adj2" fmla="val 72685"/>
            </a:avLst>
          </a:prstGeom>
          <a:solidFill>
            <a:schemeClr val="accent1"/>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
        <p:nvSpPr>
          <p:cNvPr id="21510" name="AutoShape 2054"/>
          <p:cNvSpPr>
            <a:spLocks noChangeArrowheads="1"/>
          </p:cNvSpPr>
          <p:nvPr/>
        </p:nvSpPr>
        <p:spPr bwMode="auto">
          <a:xfrm>
            <a:off x="5105400" y="2438400"/>
            <a:ext cx="257175" cy="747713"/>
          </a:xfrm>
          <a:prstGeom prst="downArrow">
            <a:avLst>
              <a:gd name="adj1" fmla="val 50000"/>
              <a:gd name="adj2" fmla="val 72685"/>
            </a:avLst>
          </a:prstGeom>
          <a:solidFill>
            <a:schemeClr val="tx2"/>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
        <p:nvSpPr>
          <p:cNvPr id="21511" name="AutoShape 2055"/>
          <p:cNvSpPr>
            <a:spLocks noChangeArrowheads="1"/>
          </p:cNvSpPr>
          <p:nvPr/>
        </p:nvSpPr>
        <p:spPr bwMode="auto">
          <a:xfrm>
            <a:off x="1524000" y="3352800"/>
            <a:ext cx="257175" cy="747713"/>
          </a:xfrm>
          <a:prstGeom prst="downArrow">
            <a:avLst>
              <a:gd name="adj1" fmla="val 50000"/>
              <a:gd name="adj2" fmla="val 72685"/>
            </a:avLst>
          </a:prstGeom>
          <a:solidFill>
            <a:schemeClr val="tx1"/>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pic>
        <p:nvPicPr>
          <p:cNvPr id="21512" name="Picture 2056"/>
          <p:cNvPicPr>
            <a:picLocks noChangeAspect="1" noChangeArrowheads="1"/>
          </p:cNvPicPr>
          <p:nvPr/>
        </p:nvPicPr>
        <p:blipFill>
          <a:blip r:embed="rId5" cstate="print"/>
          <a:srcRect/>
          <a:stretch>
            <a:fillRect/>
          </a:stretch>
        </p:blipFill>
        <p:spPr bwMode="auto">
          <a:xfrm>
            <a:off x="8001000" y="5854700"/>
            <a:ext cx="1143000" cy="1003300"/>
          </a:xfrm>
          <a:prstGeom prst="rect">
            <a:avLst/>
          </a:prstGeom>
          <a:noFill/>
          <a:ln w="9525">
            <a:noFill/>
            <a:miter lim="800000"/>
            <a:headEnd/>
            <a:tailEnd/>
          </a:ln>
        </p:spPr>
      </p:pic>
    </p:spTree>
    <p:extLst>
      <p:ext uri="{BB962C8B-B14F-4D97-AF65-F5344CB8AC3E}">
        <p14:creationId xmlns:p14="http://schemas.microsoft.com/office/powerpoint/2010/main" val="1362662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p:txBody>
          <a:bodyPr/>
          <a:lstStyle/>
          <a:p>
            <a:r>
              <a:rPr lang="en-US" b="1" dirty="0" smtClean="0">
                <a:latin typeface="Garamond" pitchFamily="18" charset="0"/>
              </a:rPr>
              <a:t>The Evidence</a:t>
            </a:r>
          </a:p>
        </p:txBody>
      </p:sp>
      <p:sp>
        <p:nvSpPr>
          <p:cNvPr id="16387" name="Rectangle 2051"/>
          <p:cNvSpPr>
            <a:spLocks noGrp="1" noChangeArrowheads="1"/>
          </p:cNvSpPr>
          <p:nvPr>
            <p:ph idx="1"/>
          </p:nvPr>
        </p:nvSpPr>
        <p:spPr>
          <a:xfrm>
            <a:off x="357159" y="1412776"/>
            <a:ext cx="8429684" cy="5256584"/>
          </a:xfrm>
        </p:spPr>
        <p:txBody>
          <a:bodyPr/>
          <a:lstStyle/>
          <a:p>
            <a:pPr>
              <a:lnSpc>
                <a:spcPct val="110000"/>
              </a:lnSpc>
              <a:buClr>
                <a:srgbClr val="FF0000"/>
              </a:buClr>
              <a:buFont typeface="Wingdings" pitchFamily="2" charset="2"/>
              <a:buChar char="q"/>
            </a:pPr>
            <a:r>
              <a:rPr lang="en-US" dirty="0" smtClean="0">
                <a:latin typeface="Garamond" pitchFamily="18" charset="0"/>
              </a:rPr>
              <a:t> Increased prescribing with increased contact</a:t>
            </a:r>
          </a:p>
          <a:p>
            <a:pPr lvl="1">
              <a:lnSpc>
                <a:spcPct val="110000"/>
              </a:lnSpc>
            </a:pPr>
            <a:r>
              <a:rPr lang="en-US" sz="3200" dirty="0" smtClean="0">
                <a:latin typeface="Garamond" pitchFamily="18" charset="0"/>
              </a:rPr>
              <a:t>more costly prescribing</a:t>
            </a:r>
          </a:p>
          <a:p>
            <a:pPr lvl="1">
              <a:lnSpc>
                <a:spcPct val="110000"/>
              </a:lnSpc>
            </a:pPr>
            <a:r>
              <a:rPr lang="en-US" sz="3200" dirty="0" smtClean="0">
                <a:latin typeface="Garamond" pitchFamily="18" charset="0"/>
              </a:rPr>
              <a:t>more non-rational prescribing</a:t>
            </a:r>
          </a:p>
          <a:p>
            <a:pPr lvl="1">
              <a:lnSpc>
                <a:spcPct val="110000"/>
              </a:lnSpc>
            </a:pPr>
            <a:r>
              <a:rPr lang="en-US" sz="3200" dirty="0" smtClean="0">
                <a:latin typeface="Garamond" pitchFamily="18" charset="0"/>
              </a:rPr>
              <a:t>new drug prescribing</a:t>
            </a:r>
          </a:p>
          <a:p>
            <a:pPr lvl="1">
              <a:lnSpc>
                <a:spcPct val="110000"/>
              </a:lnSpc>
            </a:pPr>
            <a:r>
              <a:rPr lang="en-US" sz="3200" dirty="0" smtClean="0">
                <a:latin typeface="Garamond" pitchFamily="18" charset="0"/>
              </a:rPr>
              <a:t>decreased use of generic drugs</a:t>
            </a:r>
          </a:p>
        </p:txBody>
      </p:sp>
      <p:sp>
        <p:nvSpPr>
          <p:cNvPr id="16388" name="Text Box 2052"/>
          <p:cNvSpPr txBox="1">
            <a:spLocks noChangeArrowheads="1"/>
          </p:cNvSpPr>
          <p:nvPr/>
        </p:nvSpPr>
        <p:spPr bwMode="auto">
          <a:xfrm>
            <a:off x="4253301" y="6096024"/>
            <a:ext cx="3371436" cy="369332"/>
          </a:xfrm>
          <a:prstGeom prst="rect">
            <a:avLst/>
          </a:prstGeom>
          <a:noFill/>
          <a:ln w="12700">
            <a:noFill/>
            <a:miter lim="800000"/>
            <a:headEnd/>
            <a:tailEnd/>
          </a:ln>
        </p:spPr>
        <p:txBody>
          <a:bodyPr wrap="none">
            <a:spAutoFit/>
          </a:bodyPr>
          <a:lstStyle/>
          <a:p>
            <a:r>
              <a:rPr lang="en-US" i="1" dirty="0" err="1">
                <a:solidFill>
                  <a:srgbClr val="FFFFFF"/>
                </a:solidFill>
                <a:latin typeface="Garamond" pitchFamily="18" charset="0"/>
              </a:rPr>
              <a:t>Wazana</a:t>
            </a:r>
            <a:r>
              <a:rPr lang="en-US" i="1" dirty="0">
                <a:solidFill>
                  <a:srgbClr val="FFFFFF"/>
                </a:solidFill>
                <a:latin typeface="Garamond" pitchFamily="18" charset="0"/>
              </a:rPr>
              <a:t> A. JAMA 2000;283:373-80.</a:t>
            </a:r>
          </a:p>
        </p:txBody>
      </p:sp>
    </p:spTree>
    <p:extLst>
      <p:ext uri="{BB962C8B-B14F-4D97-AF65-F5344CB8AC3E}">
        <p14:creationId xmlns:p14="http://schemas.microsoft.com/office/powerpoint/2010/main" val="1737183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5800" y="609600"/>
            <a:ext cx="7772400" cy="890574"/>
          </a:xfrm>
        </p:spPr>
        <p:txBody>
          <a:bodyPr/>
          <a:lstStyle/>
          <a:p>
            <a:r>
              <a:rPr lang="en-US" b="1" dirty="0" smtClean="0">
                <a:latin typeface="Garamond" pitchFamily="18" charset="0"/>
              </a:rPr>
              <a:t>The Evidence</a:t>
            </a:r>
          </a:p>
        </p:txBody>
      </p:sp>
      <p:sp>
        <p:nvSpPr>
          <p:cNvPr id="17411" name="Rectangle 1027"/>
          <p:cNvSpPr>
            <a:spLocks noGrp="1" noChangeArrowheads="1"/>
          </p:cNvSpPr>
          <p:nvPr>
            <p:ph idx="1"/>
          </p:nvPr>
        </p:nvSpPr>
        <p:spPr>
          <a:xfrm>
            <a:off x="107504" y="1484784"/>
            <a:ext cx="8928992" cy="5184576"/>
          </a:xfrm>
        </p:spPr>
        <p:txBody>
          <a:bodyPr/>
          <a:lstStyle/>
          <a:p>
            <a:pPr>
              <a:buClr>
                <a:srgbClr val="FF0000"/>
              </a:buClr>
              <a:buFont typeface="Wingdings" pitchFamily="2" charset="2"/>
              <a:buChar char="q"/>
            </a:pPr>
            <a:r>
              <a:rPr lang="en-US" sz="3600" dirty="0" smtClean="0">
                <a:latin typeface="Garamond" pitchFamily="18" charset="0"/>
              </a:rPr>
              <a:t> CME: increases prescribing of sponsors’ drugs     </a:t>
            </a:r>
            <a:r>
              <a:rPr lang="en-US" sz="2800" i="1" dirty="0" err="1" smtClean="0">
                <a:solidFill>
                  <a:srgbClr val="FFFF00"/>
                </a:solidFill>
                <a:latin typeface="Garamond" pitchFamily="18" charset="0"/>
              </a:rPr>
              <a:t>Wazana</a:t>
            </a:r>
            <a:r>
              <a:rPr lang="en-US" sz="2800" i="1" dirty="0" smtClean="0">
                <a:solidFill>
                  <a:srgbClr val="FFFF00"/>
                </a:solidFill>
                <a:latin typeface="Garamond" pitchFamily="18" charset="0"/>
              </a:rPr>
              <a:t> A. JAMA 2000;283:373-80</a:t>
            </a:r>
          </a:p>
          <a:p>
            <a:pPr>
              <a:buClr>
                <a:srgbClr val="FF0000"/>
              </a:buClr>
              <a:buFont typeface="Wingdings" pitchFamily="2" charset="2"/>
              <a:buChar char="q"/>
            </a:pPr>
            <a:endParaRPr lang="en-US" sz="2800" i="1" dirty="0" smtClean="0">
              <a:solidFill>
                <a:srgbClr val="FFFF00"/>
              </a:solidFill>
              <a:latin typeface="Garamond" pitchFamily="18" charset="0"/>
            </a:endParaRPr>
          </a:p>
          <a:p>
            <a:pPr>
              <a:buClr>
                <a:srgbClr val="FF0000"/>
              </a:buClr>
              <a:buFont typeface="Wingdings" pitchFamily="2" charset="2"/>
              <a:buChar char="q"/>
            </a:pPr>
            <a:r>
              <a:rPr lang="en-US" sz="3600" dirty="0" smtClean="0">
                <a:latin typeface="Garamond" pitchFamily="18" charset="0"/>
              </a:rPr>
              <a:t>Considerable evidence from the social sciences suggests that gifts of negligible value can influence the behavior of the recipient in ways the recipient does not always realize. </a:t>
            </a:r>
            <a:r>
              <a:rPr lang="en-US" sz="2400" b="1" dirty="0" smtClean="0">
                <a:solidFill>
                  <a:srgbClr val="FFFF00"/>
                </a:solidFill>
                <a:latin typeface="Garamond" pitchFamily="18" charset="0"/>
              </a:rPr>
              <a:t>Prescribing Under the Influence. </a:t>
            </a:r>
            <a:r>
              <a:rPr lang="en-US" sz="2000" b="1" dirty="0" smtClean="0">
                <a:solidFill>
                  <a:srgbClr val="FFFF00"/>
                </a:solidFill>
                <a:latin typeface="Garamond" pitchFamily="18" charset="0"/>
              </a:rPr>
              <a:t>http://www.scu.edu/ethics/publications/submitted/morreim/prescribing.html</a:t>
            </a:r>
            <a:endParaRPr lang="en-US" sz="3600" dirty="0" smtClean="0">
              <a:solidFill>
                <a:srgbClr val="FFFF00"/>
              </a:solidFill>
              <a:latin typeface="Garamond" pitchFamily="18" charset="0"/>
            </a:endParaRPr>
          </a:p>
          <a:p>
            <a:pPr>
              <a:buClr>
                <a:srgbClr val="FF0000"/>
              </a:buClr>
              <a:buFont typeface="Wingdings" pitchFamily="2" charset="2"/>
              <a:buChar char="q"/>
            </a:pPr>
            <a:endParaRPr lang="en-US" sz="3600" dirty="0" smtClean="0">
              <a:solidFill>
                <a:srgbClr val="FFFF00"/>
              </a:solidFill>
              <a:latin typeface="Garamond" pitchFamily="18" charset="0"/>
            </a:endParaRPr>
          </a:p>
        </p:txBody>
      </p:sp>
      <p:sp>
        <p:nvSpPr>
          <p:cNvPr id="17412" name="Text Box 1028"/>
          <p:cNvSpPr txBox="1">
            <a:spLocks noChangeArrowheads="1"/>
          </p:cNvSpPr>
          <p:nvPr/>
        </p:nvSpPr>
        <p:spPr bwMode="auto">
          <a:xfrm>
            <a:off x="7253308" y="5943624"/>
            <a:ext cx="235962" cy="369332"/>
          </a:xfrm>
          <a:prstGeom prst="rect">
            <a:avLst/>
          </a:prstGeom>
          <a:noFill/>
          <a:ln w="12700">
            <a:noFill/>
            <a:miter lim="800000"/>
            <a:headEnd/>
            <a:tailEnd/>
          </a:ln>
        </p:spPr>
        <p:txBody>
          <a:bodyPr wrap="none">
            <a:spAutoFit/>
          </a:bodyPr>
          <a:lstStyle/>
          <a:p>
            <a:r>
              <a:rPr lang="en-US" i="1" dirty="0" smtClean="0">
                <a:solidFill>
                  <a:srgbClr val="FFFFFF"/>
                </a:solidFill>
                <a:latin typeface="Garamond" pitchFamily="18" charset="0"/>
              </a:rPr>
              <a:t>.</a:t>
            </a:r>
            <a:endParaRPr lang="en-US" i="1" dirty="0">
              <a:solidFill>
                <a:srgbClr val="FFFFFF"/>
              </a:solidFill>
              <a:latin typeface="Garamond" pitchFamily="18" charset="0"/>
            </a:endParaRPr>
          </a:p>
        </p:txBody>
      </p:sp>
    </p:spTree>
    <p:extLst>
      <p:ext uri="{BB962C8B-B14F-4D97-AF65-F5344CB8AC3E}">
        <p14:creationId xmlns:p14="http://schemas.microsoft.com/office/powerpoint/2010/main" val="1394207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13184" y="133797"/>
            <a:ext cx="8507288" cy="1278979"/>
          </a:xfrm>
        </p:spPr>
        <p:txBody>
          <a:bodyPr/>
          <a:lstStyle/>
          <a:p>
            <a:r>
              <a:rPr lang="en-US" b="1" dirty="0" smtClean="0">
                <a:latin typeface="Garamond" pitchFamily="18" charset="0"/>
              </a:rPr>
              <a:t>Physicians' Behavior and their Interaction with Drug Companies</a:t>
            </a:r>
          </a:p>
        </p:txBody>
      </p:sp>
      <p:sp>
        <p:nvSpPr>
          <p:cNvPr id="64515" name="Rectangle 3"/>
          <p:cNvSpPr>
            <a:spLocks noGrp="1" noChangeArrowheads="1"/>
          </p:cNvSpPr>
          <p:nvPr>
            <p:ph idx="1"/>
          </p:nvPr>
        </p:nvSpPr>
        <p:spPr>
          <a:xfrm>
            <a:off x="611560" y="1628800"/>
            <a:ext cx="7846640" cy="4824536"/>
          </a:xfrm>
        </p:spPr>
        <p:txBody>
          <a:bodyPr/>
          <a:lstStyle/>
          <a:p>
            <a:pPr>
              <a:buClr>
                <a:srgbClr val="FF0000"/>
              </a:buClr>
              <a:buFont typeface="Wingdings" pitchFamily="2" charset="2"/>
              <a:buChar char="q"/>
            </a:pPr>
            <a:r>
              <a:rPr lang="en-US" b="1" dirty="0" smtClean="0">
                <a:latin typeface="Garamond" pitchFamily="18" charset="0"/>
              </a:rPr>
              <a:t> Physicians who requested formulary changes  and accepting money from drug companies to attend or speak at symposia. </a:t>
            </a:r>
          </a:p>
          <a:p>
            <a:pPr>
              <a:buClr>
                <a:srgbClr val="FF0000"/>
              </a:buClr>
              <a:buNone/>
            </a:pPr>
            <a:r>
              <a:rPr lang="en-US" b="1" dirty="0" smtClean="0">
                <a:latin typeface="Garamond" pitchFamily="18" charset="0"/>
              </a:rPr>
              <a:t> </a:t>
            </a:r>
            <a:r>
              <a:rPr lang="en-US" b="1" dirty="0" smtClean="0">
                <a:solidFill>
                  <a:srgbClr val="FFFF00"/>
                </a:solidFill>
                <a:latin typeface="Garamond" pitchFamily="18" charset="0"/>
              </a:rPr>
              <a:t>JAMA 1994; 271:684</a:t>
            </a:r>
            <a:endParaRPr lang="en-US" dirty="0" smtClean="0">
              <a:solidFill>
                <a:srgbClr val="000099"/>
              </a:solidFill>
              <a:latin typeface="Garamond" pitchFamily="18" charset="0"/>
            </a:endParaRPr>
          </a:p>
          <a:p>
            <a:pPr>
              <a:lnSpc>
                <a:spcPct val="110000"/>
              </a:lnSpc>
              <a:buClr>
                <a:srgbClr val="FF0000"/>
              </a:buClr>
              <a:buFont typeface="Wingdings" pitchFamily="2" charset="2"/>
              <a:buChar char="q"/>
            </a:pPr>
            <a:r>
              <a:rPr lang="en-US" dirty="0" smtClean="0">
                <a:latin typeface="Garamond" pitchFamily="18" charset="0"/>
              </a:rPr>
              <a:t>More requests for formulary additions</a:t>
            </a:r>
          </a:p>
          <a:p>
            <a:pPr lvl="1">
              <a:lnSpc>
                <a:spcPct val="110000"/>
              </a:lnSpc>
            </a:pPr>
            <a:r>
              <a:rPr lang="en-US" sz="3200" dirty="0" smtClean="0">
                <a:latin typeface="Garamond" pitchFamily="18" charset="0"/>
              </a:rPr>
              <a:t>“dose-related” increase with sponsored </a:t>
            </a:r>
            <a:r>
              <a:rPr lang="en-US" sz="3200" b="1" dirty="0" smtClean="0">
                <a:ln>
                  <a:solidFill>
                    <a:srgbClr val="FFFF00"/>
                  </a:solidFill>
                </a:ln>
                <a:solidFill>
                  <a:schemeClr val="bg2"/>
                </a:solidFill>
                <a:latin typeface="Garamond" pitchFamily="18" charset="0"/>
              </a:rPr>
              <a:t>meals</a:t>
            </a:r>
            <a:r>
              <a:rPr lang="en-US" b="1" dirty="0" smtClean="0">
                <a:ln>
                  <a:solidFill>
                    <a:srgbClr val="FFFF00"/>
                  </a:solidFill>
                </a:ln>
                <a:solidFill>
                  <a:schemeClr val="bg2"/>
                </a:solidFill>
                <a:latin typeface="Garamond" pitchFamily="18" charset="0"/>
              </a:rPr>
              <a:t> 95%CI, 2.0 - 13.2)</a:t>
            </a:r>
          </a:p>
        </p:txBody>
      </p:sp>
      <p:sp>
        <p:nvSpPr>
          <p:cNvPr id="64516" name="Text Box 4"/>
          <p:cNvSpPr txBox="1">
            <a:spLocks noChangeArrowheads="1"/>
          </p:cNvSpPr>
          <p:nvPr/>
        </p:nvSpPr>
        <p:spPr bwMode="auto">
          <a:xfrm>
            <a:off x="755576" y="3284984"/>
            <a:ext cx="3528392" cy="461665"/>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endParaRPr lang="en-US" sz="2400" dirty="0" smtClean="0">
              <a:solidFill>
                <a:srgbClr val="000099"/>
              </a:solidFill>
              <a:latin typeface="Garamond" pitchFamily="18" charset="0"/>
            </a:endParaRPr>
          </a:p>
        </p:txBody>
      </p:sp>
      <p:pic>
        <p:nvPicPr>
          <p:cNvPr id="64517" name="Picture 5"/>
          <p:cNvPicPr>
            <a:picLocks noChangeAspect="1" noChangeArrowheads="1"/>
          </p:cNvPicPr>
          <p:nvPr/>
        </p:nvPicPr>
        <p:blipFill>
          <a:blip r:embed="rId2" cstate="print"/>
          <a:srcRect/>
          <a:stretch>
            <a:fillRect/>
          </a:stretch>
        </p:blipFill>
        <p:spPr bwMode="auto">
          <a:xfrm>
            <a:off x="8001000" y="5854700"/>
            <a:ext cx="1143000" cy="1003300"/>
          </a:xfrm>
          <a:prstGeom prst="rect">
            <a:avLst/>
          </a:prstGeom>
          <a:noFill/>
          <a:ln w="9525">
            <a:noFill/>
            <a:miter lim="800000"/>
            <a:headEnd/>
            <a:tailEnd/>
          </a:ln>
        </p:spPr>
      </p:pic>
    </p:spTree>
    <p:extLst>
      <p:ext uri="{BB962C8B-B14F-4D97-AF65-F5344CB8AC3E}">
        <p14:creationId xmlns:p14="http://schemas.microsoft.com/office/powerpoint/2010/main" val="1206920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8" y="260648"/>
            <a:ext cx="8964488" cy="6336704"/>
          </a:xfrm>
        </p:spPr>
        <p:txBody>
          <a:bodyPr/>
          <a:lstStyle/>
          <a:p>
            <a:pPr>
              <a:buClr>
                <a:srgbClr val="FF0000"/>
              </a:buClr>
              <a:buFont typeface="Wingdings" pitchFamily="2" charset="2"/>
              <a:buChar char="q"/>
            </a:pPr>
            <a:r>
              <a:rPr lang="en-US" sz="2400" dirty="0" smtClean="0">
                <a:latin typeface="Garamond" pitchFamily="18" charset="0"/>
              </a:rPr>
              <a:t>Even small, seemingly innocuous gifts such as a cup of coffee may set enormous economic forces in play with important consequences for patients.</a:t>
            </a:r>
          </a:p>
          <a:p>
            <a:pPr>
              <a:buClr>
                <a:srgbClr val="FF0000"/>
              </a:buClr>
              <a:buFont typeface="Wingdings" pitchFamily="2" charset="2"/>
              <a:buChar char="q"/>
            </a:pPr>
            <a:r>
              <a:rPr lang="en-US" sz="2400" dirty="0" smtClean="0">
                <a:latin typeface="Garamond" pitchFamily="18" charset="0"/>
              </a:rPr>
              <a:t>Randomized controlled experiments in social psychology have demonstrated that waiters and waitresses can dramatically increase the size of their tips simply by giving customers a small chocolate candy along with their bill. This technique works, regardless of the quality of service provided, and is a potent reminder of the unconscious power exerted by the obligation to reciprocate when we are given even small gifts. This is exactly what pharmaceutical sales representatives do every day</a:t>
            </a:r>
          </a:p>
          <a:p>
            <a:pPr>
              <a:buClr>
                <a:srgbClr val="FF0000"/>
              </a:buClr>
              <a:buFont typeface="Wingdings" pitchFamily="2" charset="2"/>
              <a:buChar char="q"/>
            </a:pPr>
            <a:endParaRPr lang="en-US" sz="2400" dirty="0" smtClean="0">
              <a:solidFill>
                <a:srgbClr val="FFFF00"/>
              </a:solidFill>
              <a:latin typeface="Garamond" pitchFamily="18" charset="0"/>
            </a:endParaRPr>
          </a:p>
          <a:p>
            <a:pPr>
              <a:buClr>
                <a:srgbClr val="FF0000"/>
              </a:buClr>
              <a:buFont typeface="Wingdings" pitchFamily="2" charset="2"/>
              <a:buChar char="q"/>
            </a:pPr>
            <a:r>
              <a:rPr lang="en-US" sz="2400" dirty="0" err="1" smtClean="0">
                <a:solidFill>
                  <a:srgbClr val="FFFF00"/>
                </a:solidFill>
                <a:latin typeface="Garamond" pitchFamily="18" charset="0"/>
              </a:rPr>
              <a:t>Strohmetz</a:t>
            </a:r>
            <a:r>
              <a:rPr lang="en-US" sz="2400" dirty="0" smtClean="0">
                <a:solidFill>
                  <a:srgbClr val="FFFF00"/>
                </a:solidFill>
                <a:latin typeface="Garamond" pitchFamily="18" charset="0"/>
              </a:rPr>
              <a:t> DB, Rind B, Fisher R, Lynn M. Sweetening the till: the use of candy to increase restaurant tipping. J Applied Soc </a:t>
            </a:r>
            <a:r>
              <a:rPr lang="en-US" sz="2400" dirty="0" err="1" smtClean="0">
                <a:solidFill>
                  <a:srgbClr val="FFFF00"/>
                </a:solidFill>
                <a:latin typeface="Garamond" pitchFamily="18" charset="0"/>
              </a:rPr>
              <a:t>Psychol</a:t>
            </a:r>
            <a:r>
              <a:rPr lang="en-US" sz="2400" dirty="0" smtClean="0">
                <a:solidFill>
                  <a:srgbClr val="FFFF00"/>
                </a:solidFill>
                <a:latin typeface="Garamond" pitchFamily="18" charset="0"/>
              </a:rPr>
              <a:t> 2002;32:300–9</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29</a:t>
            </a:fld>
            <a:endParaRPr lang="en-US">
              <a:solidFill>
                <a:srgbClr val="FFFFFF"/>
              </a:solidFill>
            </a:endParaRPr>
          </a:p>
        </p:txBody>
      </p:sp>
    </p:spTree>
    <p:extLst>
      <p:ext uri="{BB962C8B-B14F-4D97-AF65-F5344CB8AC3E}">
        <p14:creationId xmlns:p14="http://schemas.microsoft.com/office/powerpoint/2010/main" val="2160277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EDAEFE1-2D9E-46F4-8D55-7A378581E2AF}" type="slidenum">
              <a:rPr lang="x-none">
                <a:solidFill>
                  <a:srgbClr val="FFFFFF"/>
                </a:solidFill>
              </a:rPr>
              <a:pPr>
                <a:defRPr/>
              </a:pPr>
              <a:t>3</a:t>
            </a:fld>
            <a:endParaRPr lang="en-US">
              <a:solidFill>
                <a:srgbClr val="FFFFFF"/>
              </a:solidFill>
            </a:endParaRPr>
          </a:p>
        </p:txBody>
      </p:sp>
      <p:sp>
        <p:nvSpPr>
          <p:cNvPr id="881666" name="Rectangle 2"/>
          <p:cNvSpPr>
            <a:spLocks noGrp="1" noChangeArrowheads="1"/>
          </p:cNvSpPr>
          <p:nvPr>
            <p:ph type="title"/>
          </p:nvPr>
        </p:nvSpPr>
        <p:spPr>
          <a:xfrm>
            <a:off x="381000" y="152400"/>
            <a:ext cx="8229600" cy="1143000"/>
          </a:xfrm>
        </p:spPr>
        <p:txBody>
          <a:bodyPr/>
          <a:lstStyle/>
          <a:p>
            <a:pPr rtl="1" eaLnBrk="1" hangingPunct="1">
              <a:defRPr/>
            </a:pPr>
            <a:r>
              <a:rPr lang="x-none" sz="6000" dirty="0" smtClean="0">
                <a:latin typeface="Garamond" pitchFamily="18" charset="0"/>
              </a:rPr>
              <a:t>روى الإمام مسلم </a:t>
            </a:r>
            <a:endParaRPr lang="en-US" sz="6000" dirty="0" smtClean="0">
              <a:latin typeface="Garamond" pitchFamily="18" charset="0"/>
            </a:endParaRPr>
          </a:p>
        </p:txBody>
      </p:sp>
      <p:sp>
        <p:nvSpPr>
          <p:cNvPr id="20484" name="Rectangle 3"/>
          <p:cNvSpPr>
            <a:spLocks noGrp="1" noChangeArrowheads="1"/>
          </p:cNvSpPr>
          <p:nvPr>
            <p:ph type="body" idx="1"/>
          </p:nvPr>
        </p:nvSpPr>
        <p:spPr>
          <a:xfrm>
            <a:off x="251520" y="1371600"/>
            <a:ext cx="8712968" cy="5068888"/>
          </a:xfrm>
        </p:spPr>
        <p:txBody>
          <a:bodyPr/>
          <a:lstStyle/>
          <a:p>
            <a:pPr algn="r" rtl="1" eaLnBrk="1" hangingPunct="1">
              <a:lnSpc>
                <a:spcPct val="90000"/>
              </a:lnSpc>
              <a:buNone/>
            </a:pPr>
            <a:r>
              <a:rPr lang="x-none" sz="4000" dirty="0" smtClean="0">
                <a:effectLst/>
                <a:latin typeface="Garamond" pitchFamily="18" charset="0"/>
                <a:cs typeface="Traditional Arabic" pitchFamily="18" charset="-78"/>
              </a:rPr>
              <a:t>”إن أعرابياً عرض لرسول الله صلى الله عليه وسلم</a:t>
            </a:r>
            <a:r>
              <a:rPr lang="en-US" sz="4000" dirty="0" smtClean="0">
                <a:effectLst/>
                <a:latin typeface="Garamond" pitchFamily="18" charset="0"/>
                <a:cs typeface="Traditional Arabic" pitchFamily="18" charset="-78"/>
              </a:rPr>
              <a:t>  </a:t>
            </a:r>
            <a:r>
              <a:rPr lang="x-none" sz="4000" dirty="0" smtClean="0">
                <a:effectLst/>
                <a:latin typeface="Garamond" pitchFamily="18" charset="0"/>
                <a:cs typeface="Traditional Arabic" pitchFamily="18" charset="-78"/>
              </a:rPr>
              <a:t> وهو في سفر، </a:t>
            </a:r>
            <a:r>
              <a:rPr lang="x-none" sz="4000" dirty="0" smtClean="0">
                <a:solidFill>
                  <a:srgbClr val="FFFF00"/>
                </a:solidFill>
                <a:effectLst/>
                <a:latin typeface="Garamond" pitchFamily="18" charset="0"/>
                <a:cs typeface="Traditional Arabic" pitchFamily="18" charset="-78"/>
              </a:rPr>
              <a:t>فأخذ بخطام ناقته </a:t>
            </a:r>
            <a:r>
              <a:rPr lang="x-none" sz="4000" dirty="0" smtClean="0">
                <a:effectLst/>
                <a:latin typeface="Garamond" pitchFamily="18" charset="0"/>
                <a:cs typeface="Traditional Arabic" pitchFamily="18" charset="-78"/>
              </a:rPr>
              <a:t>أو زمامه، ثم قال: يا رسول الله أو يا محمد أخبرني بما يقربني من الجنة وما يباعدني من النار.</a:t>
            </a:r>
          </a:p>
          <a:p>
            <a:pPr algn="r" rtl="1" eaLnBrk="1" hangingPunct="1">
              <a:lnSpc>
                <a:spcPct val="90000"/>
              </a:lnSpc>
              <a:buFont typeface="Wingdings" pitchFamily="2" charset="2"/>
              <a:buNone/>
            </a:pPr>
            <a:r>
              <a:rPr lang="x-none" sz="4000" dirty="0" smtClean="0">
                <a:solidFill>
                  <a:srgbClr val="FFFF00"/>
                </a:solidFill>
                <a:effectLst/>
                <a:latin typeface="Garamond" pitchFamily="18" charset="0"/>
                <a:cs typeface="Traditional Arabic" pitchFamily="18" charset="-78"/>
              </a:rPr>
              <a:t>قال: فكفّ النبي صلى الله عليه وسلم، ثم نظر في أصحابه، ثم</a:t>
            </a:r>
            <a:r>
              <a:rPr lang="en-US" sz="4000" dirty="0" smtClean="0">
                <a:solidFill>
                  <a:srgbClr val="FFFF00"/>
                </a:solidFill>
                <a:effectLst/>
                <a:latin typeface="Garamond" pitchFamily="18" charset="0"/>
                <a:cs typeface="Traditional Arabic" pitchFamily="18" charset="-78"/>
              </a:rPr>
              <a:t> </a:t>
            </a:r>
            <a:r>
              <a:rPr lang="x-none" sz="4000" dirty="0" smtClean="0">
                <a:solidFill>
                  <a:srgbClr val="FFFF00"/>
                </a:solidFill>
                <a:effectLst/>
                <a:latin typeface="Garamond" pitchFamily="18" charset="0"/>
                <a:cs typeface="Traditional Arabic" pitchFamily="18" charset="-78"/>
              </a:rPr>
              <a:t>قال: لقد وُفّق أو لقد هُدِي، قال: كيف قلت ؟ قال: فأعاد.</a:t>
            </a:r>
          </a:p>
          <a:p>
            <a:pPr algn="r" rtl="1" eaLnBrk="1" hangingPunct="1">
              <a:lnSpc>
                <a:spcPct val="90000"/>
              </a:lnSpc>
              <a:buFont typeface="Wingdings" pitchFamily="2" charset="2"/>
              <a:buNone/>
            </a:pPr>
            <a:r>
              <a:rPr lang="x-none" sz="4000" dirty="0" smtClean="0">
                <a:solidFill>
                  <a:srgbClr val="FFFF00"/>
                </a:solidFill>
                <a:effectLst/>
                <a:latin typeface="Garamond" pitchFamily="18" charset="0"/>
                <a:cs typeface="Traditional Arabic" pitchFamily="18" charset="-78"/>
              </a:rPr>
              <a:t>فقال النبي صلى الله عليه وسلم</a:t>
            </a:r>
            <a:r>
              <a:rPr lang="en-US" sz="4000" dirty="0" smtClean="0">
                <a:solidFill>
                  <a:srgbClr val="FFFF00"/>
                </a:solidFill>
                <a:effectLst/>
                <a:latin typeface="Garamond" pitchFamily="18" charset="0"/>
                <a:cs typeface="Traditional Arabic" pitchFamily="18" charset="-78"/>
              </a:rPr>
              <a:t> </a:t>
            </a:r>
            <a:r>
              <a:rPr lang="x-none" sz="4000" dirty="0" smtClean="0">
                <a:solidFill>
                  <a:srgbClr val="FFFF00"/>
                </a:solidFill>
                <a:effectLst/>
                <a:latin typeface="Garamond" pitchFamily="18" charset="0"/>
                <a:cs typeface="Traditional Arabic" pitchFamily="18" charset="-78"/>
              </a:rPr>
              <a:t>تعبد الله لا تشرك به شيئاً، وتقيم الصلاة، وتؤتي الزكاة، وتصل الرحم. دع الناقة“.</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45224"/>
            <a:ext cx="9036496" cy="792088"/>
          </a:xfrm>
        </p:spPr>
        <p:txBody>
          <a:bodyPr/>
          <a:lstStyle/>
          <a:p>
            <a:r>
              <a:rPr lang="en-US" sz="2000" b="1" dirty="0" smtClean="0">
                <a:latin typeface="Garamond" pitchFamily="18" charset="0"/>
              </a:rPr>
              <a:t>Prescribing Under the Influence. http://www.scu.edu/ethics/publications/submitted/morreim/prescribing.html</a:t>
            </a:r>
          </a:p>
        </p:txBody>
      </p:sp>
      <p:sp>
        <p:nvSpPr>
          <p:cNvPr id="3" name="Content Placeholder 2"/>
          <p:cNvSpPr>
            <a:spLocks noGrp="1"/>
          </p:cNvSpPr>
          <p:nvPr>
            <p:ph idx="1"/>
          </p:nvPr>
        </p:nvSpPr>
        <p:spPr>
          <a:xfrm>
            <a:off x="179512" y="548680"/>
            <a:ext cx="8856984" cy="4392487"/>
          </a:xfrm>
        </p:spPr>
        <p:txBody>
          <a:bodyPr/>
          <a:lstStyle/>
          <a:p>
            <a:pPr>
              <a:buClr>
                <a:srgbClr val="FF0000"/>
              </a:buClr>
              <a:buFont typeface="Wingdings" pitchFamily="2" charset="2"/>
              <a:buChar char="q"/>
            </a:pPr>
            <a:r>
              <a:rPr lang="en-US" dirty="0" smtClean="0">
                <a:latin typeface="Garamond" pitchFamily="18" charset="0"/>
              </a:rPr>
              <a:t>Professional guidelines recognize industry gifts as a conflict of interest and establish thresholds prohibiting the exchange of large gifts while expressly allowing for the exchange of small gifts such as pens, note pads, and coffee. </a:t>
            </a:r>
            <a:endParaRPr lang="en-US" dirty="0">
              <a:solidFill>
                <a:srgbClr val="FFFF00"/>
              </a:solidFill>
              <a:latin typeface="Garamond" pitchFamily="18" charset="0"/>
            </a:endParaRPr>
          </a:p>
        </p:txBody>
      </p:sp>
      <p:sp>
        <p:nvSpPr>
          <p:cNvPr id="4" name="Slide Number Placeholder 3"/>
          <p:cNvSpPr>
            <a:spLocks noGrp="1"/>
          </p:cNvSpPr>
          <p:nvPr>
            <p:ph type="sldNum" sz="quarter" idx="12"/>
          </p:nvPr>
        </p:nvSpPr>
        <p:spPr>
          <a:xfrm>
            <a:off x="8316416" y="6243638"/>
            <a:ext cx="370384" cy="457200"/>
          </a:xfrm>
        </p:spPr>
        <p:txBody>
          <a:bodyPr/>
          <a:lstStyle/>
          <a:p>
            <a:pPr>
              <a:defRPr/>
            </a:pPr>
            <a:fld id="{508B194E-D404-4DD1-8C97-90F862F8D4FE}" type="slidenum">
              <a:rPr lang="x-none" smtClean="0">
                <a:solidFill>
                  <a:srgbClr val="FFFFFF"/>
                </a:solidFill>
              </a:rPr>
              <a:pPr>
                <a:defRPr/>
              </a:pPr>
              <a:t>30</a:t>
            </a:fld>
            <a:endParaRPr lang="en-US" dirty="0">
              <a:solidFill>
                <a:srgbClr val="FFFFFF"/>
              </a:solidFill>
            </a:endParaRPr>
          </a:p>
        </p:txBody>
      </p:sp>
    </p:spTree>
    <p:extLst>
      <p:ext uri="{BB962C8B-B14F-4D97-AF65-F5344CB8AC3E}">
        <p14:creationId xmlns:p14="http://schemas.microsoft.com/office/powerpoint/2010/main" val="3594252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pPr marL="342900" lvl="1" indent="-342900" algn="r" rtl="1">
              <a:buClr>
                <a:srgbClr val="FF0000"/>
              </a:buClr>
              <a:buSzPct val="90000"/>
              <a:buFont typeface="Wingdings" pitchFamily="2" charset="2"/>
              <a:buChar char="q"/>
            </a:pPr>
            <a:r>
              <a:rPr lang="en-US" sz="4800" b="1" dirty="0" smtClean="0">
                <a:ln w="1905"/>
                <a:effectLst>
                  <a:innerShdw blurRad="69850" dist="43180" dir="5400000">
                    <a:srgbClr val="000000">
                      <a:alpha val="65000"/>
                    </a:srgbClr>
                  </a:innerShdw>
                </a:effectLst>
              </a:rPr>
              <a:t> </a:t>
            </a:r>
            <a:r>
              <a:rPr lang="x-none" sz="4800" b="1" dirty="0" smtClean="0">
                <a:ln w="1905"/>
                <a:effectLst>
                  <a:innerShdw blurRad="69850" dist="43180" dir="5400000">
                    <a:srgbClr val="000000">
                      <a:alpha val="65000"/>
                    </a:srgbClr>
                  </a:innerShdw>
                </a:effectLst>
              </a:rPr>
              <a:t>ما هو الحكم الشرعي لقبول الهدايا؟</a:t>
            </a:r>
            <a:endParaRPr lang="x-none" sz="5400" dirty="0"/>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31</a:t>
            </a:fld>
            <a:endParaRPr lang="en-US" dirty="0">
              <a:solidFill>
                <a:srgbClr val="FFFFFF"/>
              </a:solidFill>
            </a:endParaRPr>
          </a:p>
        </p:txBody>
      </p:sp>
    </p:spTree>
    <p:extLst>
      <p:ext uri="{BB962C8B-B14F-4D97-AF65-F5344CB8AC3E}">
        <p14:creationId xmlns:p14="http://schemas.microsoft.com/office/powerpoint/2010/main" val="3010749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7812"/>
            <a:ext cx="8229600" cy="1350987"/>
          </a:xfrm>
        </p:spPr>
        <p:txBody>
          <a:bodyPr>
            <a:noAutofit/>
          </a:bodyPr>
          <a:lstStyle/>
          <a:p>
            <a:pPr algn="ctr" eaLnBrk="1" hangingPunct="1"/>
            <a:r>
              <a:rPr lang="en-US" b="1" dirty="0" smtClean="0">
                <a:latin typeface="Garamond" pitchFamily="18" charset="0"/>
                <a:cs typeface="Arial" pitchFamily="34" charset="0"/>
              </a:rPr>
              <a:t>Islamic perspective </a:t>
            </a:r>
            <a:r>
              <a:rPr lang="x-none" b="1" dirty="0" smtClean="0">
                <a:latin typeface="Garamond" pitchFamily="18" charset="0"/>
                <a:cs typeface="Arial" pitchFamily="34" charset="0"/>
              </a:rPr>
              <a:t/>
            </a:r>
            <a:br>
              <a:rPr lang="x-none" b="1" dirty="0" smtClean="0">
                <a:latin typeface="Garamond" pitchFamily="18" charset="0"/>
                <a:cs typeface="Arial" pitchFamily="34" charset="0"/>
              </a:rPr>
            </a:br>
            <a:r>
              <a:rPr lang="x-none" b="1" dirty="0" smtClean="0">
                <a:latin typeface="Garamond" pitchFamily="18" charset="0"/>
                <a:cs typeface="Arial" pitchFamily="34" charset="0"/>
              </a:rPr>
              <a:t>هدايا العمال غلول</a:t>
            </a:r>
            <a:endParaRPr lang="en-CA" b="1" dirty="0" smtClean="0">
              <a:latin typeface="Garamond" pitchFamily="18" charset="0"/>
              <a:cs typeface="Arial" pitchFamily="34" charset="0"/>
            </a:endParaRPr>
          </a:p>
        </p:txBody>
      </p:sp>
      <p:sp>
        <p:nvSpPr>
          <p:cNvPr id="37891" name="Content Placeholder 2"/>
          <p:cNvSpPr>
            <a:spLocks noGrp="1"/>
          </p:cNvSpPr>
          <p:nvPr>
            <p:ph idx="1"/>
          </p:nvPr>
        </p:nvSpPr>
        <p:spPr>
          <a:xfrm>
            <a:off x="107504" y="1981200"/>
            <a:ext cx="8928992" cy="4688160"/>
          </a:xfrm>
        </p:spPr>
        <p:txBody>
          <a:bodyPr/>
          <a:lstStyle/>
          <a:p>
            <a:pPr algn="r" eaLnBrk="1" hangingPunct="1">
              <a:buFont typeface="Wingdings 2" pitchFamily="18" charset="2"/>
              <a:buNone/>
            </a:pPr>
            <a:r>
              <a:rPr lang="x-none" sz="3200" dirty="0" smtClean="0">
                <a:latin typeface="Arial" pitchFamily="34" charset="0"/>
                <a:cs typeface="Arial" pitchFamily="34" charset="0"/>
              </a:rPr>
              <a:t>استعمل رسول الله صلى الله عليه وسلم رجلا من الأسد يقال له بن اللتبية على الصدقة فلما قدم قال هذا لكم وهذا لي أهدي لي قال فقام رسول الله صلى الله عليه وسلم على المنبر فحمد الله وأثنى عليه وقال </a:t>
            </a:r>
            <a:r>
              <a:rPr lang="x-none" sz="3200" b="1" dirty="0" smtClean="0">
                <a:solidFill>
                  <a:schemeClr val="tx2"/>
                </a:solidFill>
                <a:latin typeface="Arial" pitchFamily="34" charset="0"/>
                <a:cs typeface="Arial" pitchFamily="34" charset="0"/>
              </a:rPr>
              <a:t>ما بال عامل أبعثه فيقول هذا لكم وهذا أهدي لي أفلا قعد في بيت أبيه أو في بيت أمه حتى ينظر أيهدى إليه أم لا </a:t>
            </a:r>
            <a:r>
              <a:rPr lang="x-none" sz="3200" dirty="0" smtClean="0">
                <a:latin typeface="Arial" pitchFamily="34" charset="0"/>
                <a:cs typeface="Arial" pitchFamily="34" charset="0"/>
              </a:rPr>
              <a:t>والذي نفس محمد بيده لا ينال أحد منكم منها شيئا إلا جاء به يوم القيامة يحمله على عنقه بعير له رغاء أو بقرة لها خوار أو شاة تيعر ثم رفع يديه حتى رأينا عفرتي إبطيه ثم قال اللهم هل بلغت مرتين ” رواه مسلم</a:t>
            </a:r>
          </a:p>
        </p:txBody>
      </p:sp>
    </p:spTree>
    <p:extLst>
      <p:ext uri="{BB962C8B-B14F-4D97-AF65-F5344CB8AC3E}">
        <p14:creationId xmlns:p14="http://schemas.microsoft.com/office/powerpoint/2010/main" val="2344296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1062955"/>
          </a:xfrm>
          <a:noFill/>
        </p:spPr>
        <p:txBody>
          <a:bodyPr lIns="90488" tIns="44450" rIns="90488" bIns="44450"/>
          <a:lstStyle/>
          <a:p>
            <a:r>
              <a:rPr lang="en-US" b="1" dirty="0" smtClean="0">
                <a:latin typeface="Garamond" pitchFamily="18" charset="0"/>
              </a:rPr>
              <a:t>Sunshine Policy</a:t>
            </a:r>
          </a:p>
        </p:txBody>
      </p:sp>
      <p:sp>
        <p:nvSpPr>
          <p:cNvPr id="41987" name="Rectangle 3"/>
          <p:cNvSpPr>
            <a:spLocks noGrp="1" noChangeArrowheads="1"/>
          </p:cNvSpPr>
          <p:nvPr>
            <p:ph idx="1"/>
          </p:nvPr>
        </p:nvSpPr>
        <p:spPr>
          <a:xfrm>
            <a:off x="1001216" y="1916832"/>
            <a:ext cx="7315200" cy="4114800"/>
          </a:xfrm>
          <a:noFill/>
        </p:spPr>
        <p:txBody>
          <a:bodyPr lIns="90488" tIns="44450" rIns="90488" bIns="44450"/>
          <a:lstStyle/>
          <a:p>
            <a:pPr>
              <a:lnSpc>
                <a:spcPct val="140000"/>
              </a:lnSpc>
              <a:buFontTx/>
              <a:buNone/>
            </a:pPr>
            <a:r>
              <a:rPr lang="en-US" dirty="0" smtClean="0">
                <a:latin typeface="Garamond" pitchFamily="18" charset="0"/>
              </a:rPr>
              <a:t>“What would my patients think if they knew they were paying for this (Cruise on the river, dinner at the Clifton, box seats) ?”</a:t>
            </a:r>
          </a:p>
          <a:p>
            <a:pPr>
              <a:lnSpc>
                <a:spcPct val="140000"/>
              </a:lnSpc>
              <a:buFontTx/>
              <a:buNone/>
            </a:pPr>
            <a:r>
              <a:rPr lang="en-US" b="0" i="1" dirty="0" smtClean="0">
                <a:latin typeface="Garamond" pitchFamily="18" charset="0"/>
              </a:rPr>
              <a:t>	AMA Opinion </a:t>
            </a:r>
            <a:r>
              <a:rPr lang="en-US" b="0" i="1" dirty="0" smtClean="0">
                <a:latin typeface="Garamond" pitchFamily="18" charset="0"/>
                <a:cs typeface="Arial" pitchFamily="34" charset="0"/>
              </a:rPr>
              <a:t>E-8.061 Gifts to Physicians from Industry</a:t>
            </a:r>
            <a:br>
              <a:rPr lang="en-US" b="0" i="1" dirty="0" smtClean="0">
                <a:latin typeface="Garamond" pitchFamily="18" charset="0"/>
                <a:cs typeface="Arial" pitchFamily="34" charset="0"/>
              </a:rPr>
            </a:br>
            <a:endParaRPr lang="en-US" b="0" i="1" dirty="0" smtClean="0">
              <a:latin typeface="Garamond" pitchFamily="18" charset="0"/>
              <a:cs typeface="Arial" pitchFamily="34" charset="0"/>
            </a:endParaRPr>
          </a:p>
          <a:p>
            <a:pPr>
              <a:lnSpc>
                <a:spcPct val="140000"/>
              </a:lnSpc>
              <a:buFontTx/>
              <a:buNone/>
            </a:pPr>
            <a:endParaRPr lang="en-US" dirty="0" smtClean="0">
              <a:latin typeface="Garamond" pitchFamily="18" charset="0"/>
            </a:endParaRPr>
          </a:p>
        </p:txBody>
      </p:sp>
    </p:spTree>
    <p:extLst>
      <p:ext uri="{BB962C8B-B14F-4D97-AF65-F5344CB8AC3E}">
        <p14:creationId xmlns:p14="http://schemas.microsoft.com/office/powerpoint/2010/main" val="292831973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47248" cy="3773015"/>
          </a:xfrm>
        </p:spPr>
        <p:txBody>
          <a:bodyPr/>
          <a:lstStyle/>
          <a:p>
            <a:pPr algn="ctr" rtl="1">
              <a:buNone/>
            </a:pPr>
            <a:r>
              <a:rPr lang="x-none" sz="5400" smtClean="0">
                <a:solidFill>
                  <a:srgbClr val="FFFF00"/>
                </a:solidFill>
              </a:rPr>
              <a:t>قال صلى الله عليه وسلم</a:t>
            </a:r>
            <a:endParaRPr lang="x-none" sz="5400" dirty="0" smtClean="0">
              <a:solidFill>
                <a:srgbClr val="FFFF00"/>
              </a:solidFill>
            </a:endParaRPr>
          </a:p>
          <a:p>
            <a:pPr algn="ctr" rtl="1">
              <a:buNone/>
            </a:pPr>
            <a:r>
              <a:rPr lang="x-none" sz="5400" dirty="0" smtClean="0"/>
              <a:t>”</a:t>
            </a:r>
            <a:r>
              <a:rPr lang="x-none" sz="5400" smtClean="0"/>
              <a:t>البر حسن الخلق والإثم </a:t>
            </a:r>
            <a:r>
              <a:rPr lang="x-none" sz="5400" dirty="0" smtClean="0"/>
              <a:t>ما حاك في نفسك وكرهت أن يطلع </a:t>
            </a:r>
            <a:r>
              <a:rPr lang="x-none" sz="5400" smtClean="0"/>
              <a:t>عليه الناس</a:t>
            </a:r>
            <a:r>
              <a:rPr lang="x-none" sz="5400" dirty="0" smtClean="0"/>
              <a:t>“</a:t>
            </a:r>
          </a:p>
          <a:p>
            <a:pPr algn="ctr" rtl="1">
              <a:buNone/>
            </a:pPr>
            <a:r>
              <a:rPr lang="x-none" sz="5400" dirty="0" smtClean="0">
                <a:solidFill>
                  <a:srgbClr val="FFFF00"/>
                </a:solidFill>
              </a:rPr>
              <a:t>رواه مسلم</a:t>
            </a:r>
            <a:r>
              <a:rPr lang="x-none" sz="5400" smtClean="0"/>
              <a:t> </a:t>
            </a:r>
            <a:endParaRPr lang="x-none" sz="5400" dirty="0"/>
          </a:p>
        </p:txBody>
      </p:sp>
    </p:spTree>
    <p:extLst>
      <p:ext uri="{BB962C8B-B14F-4D97-AF65-F5344CB8AC3E}">
        <p14:creationId xmlns:p14="http://schemas.microsoft.com/office/powerpoint/2010/main" val="1176645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smtClean="0">
                <a:latin typeface="Garamond" pitchFamily="18" charset="0"/>
              </a:rPr>
              <a:t>What is the issue here?</a:t>
            </a:r>
          </a:p>
        </p:txBody>
      </p:sp>
      <p:sp>
        <p:nvSpPr>
          <p:cNvPr id="3" name="Content Placeholder 2"/>
          <p:cNvSpPr>
            <a:spLocks noGrp="1"/>
          </p:cNvSpPr>
          <p:nvPr>
            <p:ph idx="1"/>
          </p:nvPr>
        </p:nvSpPr>
        <p:spPr/>
        <p:txBody>
          <a:bodyPr/>
          <a:lstStyle/>
          <a:p>
            <a:pPr marL="514350" indent="-514350">
              <a:buClr>
                <a:srgbClr val="FFFF00"/>
              </a:buClr>
              <a:buFont typeface="+mj-lt"/>
              <a:buAutoNum type="alphaUcPeriod"/>
            </a:pPr>
            <a:r>
              <a:rPr lang="en-US" b="1" dirty="0" smtClean="0">
                <a:latin typeface="Garamond" pitchFamily="18" charset="0"/>
              </a:rPr>
              <a:t>Changing prescribing</a:t>
            </a:r>
          </a:p>
          <a:p>
            <a:pPr marL="514350" indent="-514350">
              <a:buClr>
                <a:srgbClr val="FFFF00"/>
              </a:buClr>
              <a:buFont typeface="+mj-lt"/>
              <a:buAutoNum type="alphaUcPeriod"/>
            </a:pPr>
            <a:r>
              <a:rPr lang="en-US" b="1" dirty="0" smtClean="0">
                <a:latin typeface="Garamond" pitchFamily="18" charset="0"/>
              </a:rPr>
              <a:t>The gift acceptance</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35</a:t>
            </a:fld>
            <a:endParaRPr lang="en-US">
              <a:solidFill>
                <a:srgbClr val="FFFFFF"/>
              </a:solidFill>
            </a:endParaRPr>
          </a:p>
        </p:txBody>
      </p:sp>
      <p:sp>
        <p:nvSpPr>
          <p:cNvPr id="5" name="Rectangle 4"/>
          <p:cNvSpPr/>
          <p:nvPr/>
        </p:nvSpPr>
        <p:spPr>
          <a:xfrm>
            <a:off x="1408003" y="3284984"/>
            <a:ext cx="5716950"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smtClean="0">
                <a:ln/>
                <a:solidFill>
                  <a:srgbClr val="FFFF00"/>
                </a:solidFill>
                <a:effectLst/>
                <a:latin typeface="Garamond" pitchFamily="18" charset="0"/>
              </a:rPr>
              <a:t>The judge </a:t>
            </a:r>
            <a:r>
              <a:rPr lang="en-US" sz="5400" b="1" cap="none" spc="0" dirty="0" err="1" smtClean="0">
                <a:ln/>
                <a:solidFill>
                  <a:srgbClr val="FFFF00"/>
                </a:solidFill>
                <a:effectLst/>
                <a:latin typeface="Garamond" pitchFamily="18" charset="0"/>
              </a:rPr>
              <a:t>hadeeth</a:t>
            </a:r>
            <a:endParaRPr lang="en-US" sz="5400" b="1" cap="none" spc="0" dirty="0">
              <a:ln/>
              <a:solidFill>
                <a:srgbClr val="FFFF00"/>
              </a:solidFill>
              <a:effectLst/>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ctr">
              <a:buNone/>
            </a:pPr>
            <a:r>
              <a:rPr lang="en-US" sz="4400" b="1" dirty="0" smtClean="0">
                <a:latin typeface="Garamond" pitchFamily="18" charset="0"/>
              </a:rPr>
              <a:t>If you are in doubt, what would you do?</a:t>
            </a:r>
          </a:p>
          <a:p>
            <a:pPr algn="ctr">
              <a:buNone/>
            </a:pPr>
            <a:r>
              <a:rPr lang="x-none" sz="6000" b="1" dirty="0" smtClean="0">
                <a:solidFill>
                  <a:srgbClr val="FFFF00"/>
                </a:solidFill>
                <a:latin typeface="Garamond" pitchFamily="18" charset="0"/>
              </a:rPr>
              <a:t>استشر</a:t>
            </a:r>
            <a:endParaRPr lang="en-US" sz="6000" b="1" dirty="0" smtClean="0">
              <a:solidFill>
                <a:srgbClr val="FFFF00"/>
              </a:solidFill>
              <a:latin typeface="Garamond" pitchFamily="18" charset="0"/>
            </a:endParaRPr>
          </a:p>
          <a:p>
            <a:pPr algn="ctr">
              <a:buNone/>
            </a:pPr>
            <a:endParaRPr lang="en-US" sz="4400" b="1" dirty="0">
              <a:latin typeface="Garamond" pitchFamily="18" charset="0"/>
            </a:endParaRPr>
          </a:p>
        </p:txBody>
      </p:sp>
      <p:sp>
        <p:nvSpPr>
          <p:cNvPr id="4" name="عنصر نائب لرقم الشريحة 3"/>
          <p:cNvSpPr>
            <a:spLocks noGrp="1"/>
          </p:cNvSpPr>
          <p:nvPr>
            <p:ph type="sldNum" sz="quarter" idx="4294967295"/>
          </p:nvPr>
        </p:nvSpPr>
        <p:spPr>
          <a:xfrm>
            <a:off x="0" y="1272222"/>
            <a:ext cx="533400" cy="244476"/>
          </a:xfrm>
          <a:prstGeom prst="rect">
            <a:avLst/>
          </a:prstGeom>
        </p:spPr>
        <p:txBody>
          <a:bodyPr>
            <a:normAutofit fontScale="92500" lnSpcReduction="10000"/>
          </a:bodyPr>
          <a:lstStyle/>
          <a:p>
            <a:fld id="{1284C15F-A305-4F35-A392-CDFA47A81A10}" type="slidenum">
              <a:rPr lang="en-US" smtClean="0"/>
              <a:pPr/>
              <a:t>36</a:t>
            </a:fld>
            <a:endParaRPr lang="en-US"/>
          </a:p>
        </p:txBody>
      </p:sp>
    </p:spTree>
    <p:extLst>
      <p:ext uri="{BB962C8B-B14F-4D97-AF65-F5344CB8AC3E}">
        <p14:creationId xmlns:p14="http://schemas.microsoft.com/office/powerpoint/2010/main" val="316382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50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500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Answer to case 3</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3892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19200"/>
            <a:ext cx="8659688" cy="5486400"/>
          </a:xfrm>
        </p:spPr>
        <p:txBody>
          <a:bodyPr>
            <a:normAutofit/>
          </a:bodyPr>
          <a:lstStyle/>
          <a:p>
            <a:pPr marL="342900" lvl="1" indent="-342900">
              <a:buFontTx/>
              <a:buNone/>
              <a:defRPr/>
            </a:pPr>
            <a:r>
              <a:rPr lang="en-US" sz="3800" b="1" dirty="0" smtClean="0">
                <a:ln w="1905"/>
                <a:effectLst>
                  <a:outerShdw blurRad="38100" dist="38100" dir="2700000" algn="tl">
                    <a:srgbClr val="000000">
                      <a:alpha val="43137"/>
                    </a:srgbClr>
                  </a:outerShdw>
                </a:effectLst>
                <a:latin typeface="Garamond" pitchFamily="18" charset="0"/>
              </a:rPr>
              <a:t>One Dr  told you the gift of the travel cost is </a:t>
            </a:r>
            <a:r>
              <a:rPr lang="en-US" sz="3800" b="1" i="1" dirty="0" smtClean="0">
                <a:solidFill>
                  <a:srgbClr val="FFFF00"/>
                </a:solidFill>
                <a:effectLst>
                  <a:outerShdw blurRad="38100" dist="38100" dir="2700000" algn="tl">
                    <a:srgbClr val="000000">
                      <a:alpha val="43137"/>
                    </a:srgbClr>
                  </a:outerShdw>
                </a:effectLst>
                <a:latin typeface="Garamond" pitchFamily="18" charset="0"/>
              </a:rPr>
              <a:t>tax deductible</a:t>
            </a:r>
            <a:r>
              <a:rPr lang="en-US" sz="3800" b="1" dirty="0" smtClean="0">
                <a:ln w="1905"/>
                <a:effectLst>
                  <a:outerShdw blurRad="38100" dist="38100" dir="2700000" algn="tl">
                    <a:srgbClr val="000000">
                      <a:alpha val="43137"/>
                    </a:srgbClr>
                  </a:outerShdw>
                </a:effectLst>
                <a:latin typeface="Garamond" pitchFamily="18" charset="0"/>
              </a:rPr>
              <a:t>. What is the problem with gifts </a:t>
            </a:r>
            <a:r>
              <a:rPr lang="en-US" sz="3800" b="1" dirty="0" smtClean="0">
                <a:ln w="1905"/>
                <a:solidFill>
                  <a:srgbClr val="FFFF00"/>
                </a:solidFill>
                <a:effectLst>
                  <a:outerShdw blurRad="38100" dist="38100" dir="2700000" algn="tl">
                    <a:srgbClr val="000000">
                      <a:alpha val="43137"/>
                    </a:srgbClr>
                  </a:outerShdw>
                </a:effectLst>
                <a:latin typeface="Garamond" pitchFamily="18" charset="0"/>
              </a:rPr>
              <a:t>if no condition</a:t>
            </a:r>
            <a:r>
              <a:rPr lang="en-US" sz="3800" b="1" dirty="0" smtClean="0">
                <a:ln w="1905"/>
                <a:effectLst>
                  <a:outerShdw blurRad="38100" dist="38100" dir="2700000" algn="tl">
                    <a:srgbClr val="000000">
                      <a:alpha val="43137"/>
                    </a:srgbClr>
                  </a:outerShdw>
                </a:effectLst>
                <a:latin typeface="Garamond" pitchFamily="18" charset="0"/>
              </a:rPr>
              <a:t>? What do you think? What would be your response?</a:t>
            </a:r>
          </a:p>
          <a:p>
            <a:pPr marL="342900" lvl="1" indent="-342900">
              <a:buFontTx/>
              <a:buNone/>
              <a:defRPr/>
            </a:pPr>
            <a:r>
              <a:rPr lang="en-US" sz="3800" b="1" dirty="0" smtClean="0">
                <a:ln w="1905"/>
                <a:effectLst>
                  <a:outerShdw blurRad="38100" dist="38100" dir="2700000" algn="tl">
                    <a:srgbClr val="000000">
                      <a:alpha val="43137"/>
                    </a:srgbClr>
                  </a:outerShdw>
                </a:effectLst>
                <a:latin typeface="Garamond" pitchFamily="18" charset="0"/>
              </a:rPr>
              <a:t>Is there evidence that Drs who get gifts prescribe irrationally? Explain.</a:t>
            </a:r>
            <a:endParaRPr lang="x-none" sz="3800" b="1" dirty="0" smtClean="0">
              <a:ln w="1905"/>
              <a:effectLst>
                <a:outerShdw blurRad="38100" dist="38100" dir="2700000" algn="tl">
                  <a:srgbClr val="000000">
                    <a:alpha val="43137"/>
                  </a:srgbClr>
                </a:outerShdw>
              </a:effectLst>
              <a:latin typeface="Garamond" pitchFamily="18" charset="0"/>
            </a:endParaRPr>
          </a:p>
        </p:txBody>
      </p:sp>
      <p:sp>
        <p:nvSpPr>
          <p:cNvPr id="19459" name="Title 1"/>
          <p:cNvSpPr>
            <a:spLocks noGrp="1"/>
          </p:cNvSpPr>
          <p:nvPr>
            <p:ph type="title"/>
          </p:nvPr>
        </p:nvSpPr>
        <p:spPr>
          <a:xfrm>
            <a:off x="304800" y="381000"/>
            <a:ext cx="8686800" cy="609600"/>
          </a:xfrm>
        </p:spPr>
        <p:txBody>
          <a:bodyPr>
            <a:noAutofit/>
          </a:bodyPr>
          <a:lstStyle/>
          <a:p>
            <a:r>
              <a:rPr lang="en-US" sz="5000" b="1" dirty="0" smtClean="0">
                <a:latin typeface="Garamond" pitchFamily="18" charset="0"/>
              </a:rPr>
              <a:t>Case 3: Tax deductible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a:xfrm>
            <a:off x="0" y="277812"/>
            <a:ext cx="9144000" cy="2215084"/>
          </a:xfrm>
          <a:noFill/>
        </p:spPr>
        <p:txBody>
          <a:bodyPr lIns="90488" tIns="44450" rIns="90488" bIns="44450">
            <a:normAutofit/>
          </a:bodyPr>
          <a:lstStyle/>
          <a:p>
            <a:r>
              <a:rPr lang="en-US" b="1" dirty="0" smtClean="0">
                <a:latin typeface="Garamond" pitchFamily="18" charset="0"/>
              </a:rPr>
              <a:t>	What is the difference between drug advertising and other items advertising?</a:t>
            </a:r>
          </a:p>
        </p:txBody>
      </p:sp>
      <p:sp>
        <p:nvSpPr>
          <p:cNvPr id="111619" name="Rectangle 2051"/>
          <p:cNvSpPr>
            <a:spLocks noGrp="1" noChangeArrowheads="1"/>
          </p:cNvSpPr>
          <p:nvPr>
            <p:ph idx="1"/>
          </p:nvPr>
        </p:nvSpPr>
        <p:spPr>
          <a:xfrm>
            <a:off x="611560" y="3212976"/>
            <a:ext cx="8172480" cy="2984332"/>
          </a:xfrm>
          <a:noFill/>
        </p:spPr>
        <p:txBody>
          <a:bodyPr lIns="90488" tIns="44450" rIns="90488" bIns="44450"/>
          <a:lstStyle/>
          <a:p>
            <a:pPr>
              <a:lnSpc>
                <a:spcPct val="110000"/>
              </a:lnSpc>
              <a:buClr>
                <a:srgbClr val="FF0000"/>
              </a:buClr>
              <a:buFont typeface="Wingdings" pitchFamily="2" charset="2"/>
              <a:buChar char="q"/>
            </a:pPr>
            <a:r>
              <a:rPr lang="en-US" b="1" dirty="0" smtClean="0">
                <a:latin typeface="Garamond" pitchFamily="18" charset="0"/>
              </a:rPr>
              <a:t>A select group (clinicians) controls consumption for millions (patients)</a:t>
            </a:r>
          </a:p>
          <a:p>
            <a:pPr>
              <a:lnSpc>
                <a:spcPct val="110000"/>
              </a:lnSpc>
              <a:buClr>
                <a:srgbClr val="FF0000"/>
              </a:buClr>
              <a:buFont typeface="Wingdings" pitchFamily="2" charset="2"/>
              <a:buChar char="q"/>
            </a:pPr>
            <a:r>
              <a:rPr lang="en-US" b="1" dirty="0" smtClean="0">
                <a:latin typeface="Garamond" pitchFamily="18" charset="0"/>
              </a:rPr>
              <a:t>For other items advertising, who pay?</a:t>
            </a:r>
            <a:endParaRPr lang="en-US" dirty="0" smtClean="0">
              <a:latin typeface="Garamond" pitchFamily="18" charset="0"/>
            </a:endParaRPr>
          </a:p>
        </p:txBody>
      </p:sp>
    </p:spTree>
    <p:extLst>
      <p:ext uri="{BB962C8B-B14F-4D97-AF65-F5344CB8AC3E}">
        <p14:creationId xmlns:p14="http://schemas.microsoft.com/office/powerpoint/2010/main" val="195968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Grp="1" noChangeArrowheads="1"/>
          </p:cNvSpPr>
          <p:nvPr>
            <p:ph type="sldNum" sz="quarter" idx="12"/>
          </p:nvPr>
        </p:nvSpPr>
        <p:spPr/>
        <p:txBody>
          <a:bodyPr/>
          <a:lstStyle/>
          <a:p>
            <a:pPr>
              <a:defRPr/>
            </a:pPr>
            <a:fld id="{10549C3D-D10B-43F8-99B4-544EF98DE4C8}" type="slidenum">
              <a:rPr lang="x-none">
                <a:solidFill>
                  <a:srgbClr val="FFFFFF"/>
                </a:solidFill>
              </a:rPr>
              <a:pPr>
                <a:defRPr/>
              </a:pPr>
              <a:t>4</a:t>
            </a:fld>
            <a:endParaRPr lang="en-US" dirty="0">
              <a:solidFill>
                <a:srgbClr val="FFFFFF"/>
              </a:solidFill>
            </a:endParaRPr>
          </a:p>
        </p:txBody>
      </p:sp>
      <p:sp>
        <p:nvSpPr>
          <p:cNvPr id="251906" name="Rectangle 2"/>
          <p:cNvSpPr>
            <a:spLocks noGrp="1" noChangeArrowheads="1"/>
          </p:cNvSpPr>
          <p:nvPr>
            <p:ph type="ctrTitle"/>
          </p:nvPr>
        </p:nvSpPr>
        <p:spPr>
          <a:xfrm>
            <a:off x="228600" y="228600"/>
            <a:ext cx="8686800" cy="2048272"/>
          </a:xfrm>
        </p:spPr>
        <p:txBody>
          <a:bodyPr/>
          <a:lstStyle/>
          <a:p>
            <a:pPr eaLnBrk="1" hangingPunct="1">
              <a:defRPr/>
            </a:pPr>
            <a:r>
              <a:rPr lang="en-US" b="1" dirty="0" smtClean="0">
                <a:latin typeface="Garamond" pitchFamily="18" charset="0"/>
              </a:rPr>
              <a:t>Conflict of interest as one of the </a:t>
            </a:r>
            <a:r>
              <a:rPr lang="en-US" b="1" dirty="0" smtClean="0">
                <a:effectLst>
                  <a:outerShdw blurRad="38100" dist="38100" dir="2700000" algn="tl">
                    <a:srgbClr val="000000">
                      <a:alpha val="43137"/>
                    </a:srgbClr>
                  </a:outerShdw>
                </a:effectLst>
                <a:latin typeface="Garamond" pitchFamily="18" charset="0"/>
              </a:rPr>
              <a:t>professional commitments:</a:t>
            </a:r>
            <a:endParaRPr lang="en-US" b="1" dirty="0" smtClean="0">
              <a:latin typeface="Garamond" pitchFamily="18" charset="0"/>
            </a:endParaRPr>
          </a:p>
        </p:txBody>
      </p:sp>
      <p:sp>
        <p:nvSpPr>
          <p:cNvPr id="251907" name="Rectangle 3"/>
          <p:cNvSpPr>
            <a:spLocks noGrp="1" noChangeArrowheads="1"/>
          </p:cNvSpPr>
          <p:nvPr>
            <p:ph type="subTitle" idx="1"/>
          </p:nvPr>
        </p:nvSpPr>
        <p:spPr>
          <a:xfrm>
            <a:off x="228600" y="3284984"/>
            <a:ext cx="8458200" cy="3268216"/>
          </a:xfrm>
        </p:spPr>
        <p:txBody>
          <a:bodyPr/>
          <a:lstStyle/>
          <a:p>
            <a:pPr eaLnBrk="1" hangingPunct="1">
              <a:defRPr/>
            </a:pPr>
            <a:r>
              <a:rPr lang="en-US" dirty="0" smtClean="0">
                <a:latin typeface="Garamond" pitchFamily="18" charset="0"/>
              </a:rPr>
              <a:t>Eiad A. Al-</a:t>
            </a:r>
            <a:r>
              <a:rPr lang="en-US" dirty="0" err="1" smtClean="0">
                <a:latin typeface="Garamond" pitchFamily="18" charset="0"/>
              </a:rPr>
              <a:t>faris</a:t>
            </a:r>
            <a:r>
              <a:rPr lang="en-US" dirty="0" smtClean="0">
                <a:latin typeface="Garamond" pitchFamily="18" charset="0"/>
              </a:rPr>
              <a:t> MBBS, MRCGP, </a:t>
            </a:r>
            <a:r>
              <a:rPr lang="en-US" dirty="0" err="1" smtClean="0">
                <a:latin typeface="Garamond" pitchFamily="18" charset="0"/>
              </a:rPr>
              <a:t>MSc</a:t>
            </a:r>
            <a:r>
              <a:rPr lang="en-US" dirty="0" smtClean="0">
                <a:latin typeface="Garamond" pitchFamily="18" charset="0"/>
              </a:rPr>
              <a:t>, MMED U of Dundee</a:t>
            </a:r>
          </a:p>
          <a:p>
            <a:pPr eaLnBrk="1" hangingPunct="1">
              <a:defRPr/>
            </a:pPr>
            <a:r>
              <a:rPr lang="en-US" dirty="0" smtClean="0">
                <a:latin typeface="Garamond" pitchFamily="18" charset="0"/>
              </a:rPr>
              <a:t>Prof of Family Medicine,</a:t>
            </a:r>
          </a:p>
          <a:p>
            <a:pPr eaLnBrk="1" hangingPunct="1">
              <a:defRPr/>
            </a:pPr>
            <a:r>
              <a:rPr lang="en-US" dirty="0" smtClean="0">
                <a:latin typeface="Garamond" pitchFamily="18" charset="0"/>
              </a:rPr>
              <a:t>Supervisor of the KSU chair for Medical  Education</a:t>
            </a:r>
          </a:p>
          <a:p>
            <a:pPr eaLnBrk="1" hangingPunct="1">
              <a:defRPr/>
            </a:pPr>
            <a:endParaRPr lang="en-US" dirty="0" smtClean="0">
              <a:latin typeface="Garamond"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88640"/>
            <a:ext cx="7772400" cy="962012"/>
          </a:xfrm>
          <a:noFill/>
        </p:spPr>
        <p:txBody>
          <a:bodyPr lIns="90488" tIns="44450" rIns="90488" bIns="44450"/>
          <a:lstStyle/>
          <a:p>
            <a:r>
              <a:rPr lang="en-US" b="1" dirty="0" smtClean="0">
                <a:latin typeface="Garamond" pitchFamily="18" charset="0"/>
              </a:rPr>
              <a:t>Drug Advertising</a:t>
            </a:r>
          </a:p>
        </p:txBody>
      </p:sp>
      <p:sp>
        <p:nvSpPr>
          <p:cNvPr id="12291" name="Rectangle 3"/>
          <p:cNvSpPr>
            <a:spLocks noGrp="1" noChangeArrowheads="1"/>
          </p:cNvSpPr>
          <p:nvPr>
            <p:ph idx="1"/>
          </p:nvPr>
        </p:nvSpPr>
        <p:spPr>
          <a:xfrm>
            <a:off x="390218" y="1268760"/>
            <a:ext cx="8358246" cy="5000660"/>
          </a:xfrm>
          <a:noFill/>
        </p:spPr>
        <p:txBody>
          <a:bodyPr lIns="90488" tIns="44450" rIns="90488" bIns="44450"/>
          <a:lstStyle/>
          <a:p>
            <a:pPr>
              <a:lnSpc>
                <a:spcPct val="110000"/>
              </a:lnSpc>
              <a:buClr>
                <a:srgbClr val="FF0000"/>
              </a:buClr>
              <a:buFont typeface="Wingdings" pitchFamily="2" charset="2"/>
              <a:buChar char="q"/>
            </a:pPr>
            <a:r>
              <a:rPr lang="en-US" dirty="0" smtClean="0">
                <a:latin typeface="Garamond" pitchFamily="18" charset="0"/>
              </a:rPr>
              <a:t> Provides information, but has to generate an emotional response to work</a:t>
            </a:r>
          </a:p>
          <a:p>
            <a:pPr lvl="1">
              <a:lnSpc>
                <a:spcPct val="110000"/>
              </a:lnSpc>
            </a:pPr>
            <a:r>
              <a:rPr lang="en-US" sz="3200" dirty="0" smtClean="0">
                <a:latin typeface="Garamond" pitchFamily="18" charset="0"/>
              </a:rPr>
              <a:t>Pride, fear, anger, ego gratification – all work</a:t>
            </a:r>
          </a:p>
          <a:p>
            <a:pPr>
              <a:lnSpc>
                <a:spcPct val="110000"/>
              </a:lnSpc>
              <a:buClr>
                <a:srgbClr val="FF0000"/>
              </a:buClr>
              <a:buFont typeface="Wingdings" pitchFamily="2" charset="2"/>
              <a:buChar char="q"/>
            </a:pPr>
            <a:r>
              <a:rPr lang="en-US" dirty="0" smtClean="0">
                <a:latin typeface="Garamond" pitchFamily="18" charset="0"/>
              </a:rPr>
              <a:t> Information alone rarely changes behavior</a:t>
            </a:r>
          </a:p>
          <a:p>
            <a:pPr>
              <a:lnSpc>
                <a:spcPct val="110000"/>
              </a:lnSpc>
              <a:buClr>
                <a:srgbClr val="FF0000"/>
              </a:buClr>
              <a:buFont typeface="Wingdings" pitchFamily="2" charset="2"/>
              <a:buChar char="q"/>
            </a:pPr>
            <a:r>
              <a:rPr lang="en-US" dirty="0" smtClean="0">
                <a:latin typeface="Garamond" pitchFamily="18" charset="0"/>
              </a:rPr>
              <a:t> The goal is to </a:t>
            </a:r>
            <a:r>
              <a:rPr lang="en-US" dirty="0" smtClean="0">
                <a:solidFill>
                  <a:srgbClr val="FAFD00"/>
                </a:solidFill>
                <a:latin typeface="Garamond" pitchFamily="18" charset="0"/>
              </a:rPr>
              <a:t>inform, remind</a:t>
            </a:r>
            <a:r>
              <a:rPr lang="en-US" dirty="0" smtClean="0">
                <a:latin typeface="Garamond" pitchFamily="18" charset="0"/>
              </a:rPr>
              <a:t>, or </a:t>
            </a:r>
            <a:r>
              <a:rPr lang="en-US" dirty="0" smtClean="0">
                <a:solidFill>
                  <a:srgbClr val="FAFD00"/>
                </a:solidFill>
                <a:latin typeface="Garamond" pitchFamily="18" charset="0"/>
              </a:rPr>
              <a:t>persuade</a:t>
            </a:r>
            <a:r>
              <a:rPr lang="en-US" dirty="0" smtClean="0">
                <a:latin typeface="Garamond" pitchFamily="18" charset="0"/>
              </a:rPr>
              <a:t> the target audience.</a:t>
            </a:r>
          </a:p>
          <a:p>
            <a:pPr>
              <a:lnSpc>
                <a:spcPct val="110000"/>
              </a:lnSpc>
              <a:buClr>
                <a:srgbClr val="FF0000"/>
              </a:buClr>
              <a:buFont typeface="Wingdings" pitchFamily="2" charset="2"/>
              <a:buChar char="q"/>
            </a:pPr>
            <a:r>
              <a:rPr lang="en-US" dirty="0" smtClean="0">
                <a:latin typeface="Garamond" pitchFamily="18" charset="0"/>
              </a:rPr>
              <a:t> Target audience considers themselves </a:t>
            </a:r>
            <a:r>
              <a:rPr lang="en-US" dirty="0" smtClean="0">
                <a:solidFill>
                  <a:srgbClr val="FAFD00"/>
                </a:solidFill>
                <a:latin typeface="Garamond" pitchFamily="18" charset="0"/>
              </a:rPr>
              <a:t>rational</a:t>
            </a:r>
            <a:r>
              <a:rPr lang="en-US" dirty="0" smtClean="0">
                <a:latin typeface="Garamond" pitchFamily="18" charset="0"/>
              </a:rPr>
              <a:t> and </a:t>
            </a:r>
            <a:r>
              <a:rPr lang="en-US" dirty="0" smtClean="0">
                <a:solidFill>
                  <a:srgbClr val="FAFD00"/>
                </a:solidFill>
                <a:latin typeface="Garamond" pitchFamily="18" charset="0"/>
              </a:rPr>
              <a:t>critical</a:t>
            </a:r>
            <a:r>
              <a:rPr lang="en-US" dirty="0" smtClean="0">
                <a:latin typeface="Garamond" pitchFamily="18" charset="0"/>
              </a:rPr>
              <a:t>, requiring special techniques</a:t>
            </a:r>
          </a:p>
        </p:txBody>
      </p:sp>
    </p:spTree>
    <p:extLst>
      <p:ext uri="{BB962C8B-B14F-4D97-AF65-F5344CB8AC3E}">
        <p14:creationId xmlns:p14="http://schemas.microsoft.com/office/powerpoint/2010/main" val="41369607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683568" y="116632"/>
            <a:ext cx="7772400" cy="936104"/>
          </a:xfrm>
        </p:spPr>
        <p:txBody>
          <a:bodyPr/>
          <a:lstStyle/>
          <a:p>
            <a:r>
              <a:rPr lang="en-US" b="1" dirty="0" smtClean="0">
                <a:latin typeface="Garamond" pitchFamily="18" charset="0"/>
              </a:rPr>
              <a:t>Gifts</a:t>
            </a:r>
            <a:endParaRPr lang="en-US" dirty="0" smtClean="0">
              <a:latin typeface="Garamond" pitchFamily="18" charset="0"/>
            </a:endParaRPr>
          </a:p>
        </p:txBody>
      </p:sp>
      <p:sp>
        <p:nvSpPr>
          <p:cNvPr id="54275" name="Rectangle 1027"/>
          <p:cNvSpPr>
            <a:spLocks noGrp="1" noChangeArrowheads="1"/>
          </p:cNvSpPr>
          <p:nvPr>
            <p:ph type="body" idx="1"/>
          </p:nvPr>
        </p:nvSpPr>
        <p:spPr>
          <a:xfrm>
            <a:off x="251520" y="1268760"/>
            <a:ext cx="8712968" cy="4611216"/>
          </a:xfrm>
        </p:spPr>
        <p:txBody>
          <a:bodyPr/>
          <a:lstStyle/>
          <a:p>
            <a:pPr>
              <a:buClr>
                <a:srgbClr val="FF0000"/>
              </a:buClr>
              <a:buFont typeface="Wingdings" pitchFamily="2" charset="2"/>
              <a:buChar char="q"/>
            </a:pPr>
            <a:r>
              <a:rPr lang="en-US" b="1" dirty="0" smtClean="0">
                <a:latin typeface="Garamond" pitchFamily="18" charset="0"/>
              </a:rPr>
              <a:t> Cost money (like other advertising).</a:t>
            </a:r>
          </a:p>
          <a:p>
            <a:pPr>
              <a:buClr>
                <a:srgbClr val="FF0000"/>
              </a:buClr>
              <a:buFont typeface="Wingdings" pitchFamily="2" charset="2"/>
              <a:buChar char="q"/>
            </a:pPr>
            <a:r>
              <a:rPr lang="en-US" b="1" dirty="0" smtClean="0">
                <a:latin typeface="Garamond" pitchFamily="18" charset="0"/>
              </a:rPr>
              <a:t> Influence behavior (like other advertising).</a:t>
            </a:r>
          </a:p>
          <a:p>
            <a:pPr>
              <a:buClr>
                <a:srgbClr val="FF0000"/>
              </a:buClr>
              <a:buFont typeface="Wingdings" pitchFamily="2" charset="2"/>
              <a:buChar char="q"/>
            </a:pPr>
            <a:r>
              <a:rPr lang="en-US" b="1" dirty="0" smtClean="0">
                <a:latin typeface="Garamond" pitchFamily="18" charset="0"/>
              </a:rPr>
              <a:t> Create sense of entitlement (unlike advertising).</a:t>
            </a:r>
          </a:p>
          <a:p>
            <a:pPr>
              <a:buClr>
                <a:srgbClr val="FF0000"/>
              </a:buClr>
              <a:buFont typeface="Wingdings" pitchFamily="2" charset="2"/>
              <a:buChar char="q"/>
            </a:pPr>
            <a:r>
              <a:rPr lang="en-US" b="1" dirty="0" smtClean="0">
                <a:latin typeface="Garamond" pitchFamily="18" charset="0"/>
              </a:rPr>
              <a:t> Erode professional values; demean Profession (probably unlike advertising).</a:t>
            </a:r>
          </a:p>
        </p:txBody>
      </p:sp>
      <p:pic>
        <p:nvPicPr>
          <p:cNvPr id="54277" name="Picture 1029"/>
          <p:cNvPicPr>
            <a:picLocks noChangeAspect="1" noChangeArrowheads="1"/>
          </p:cNvPicPr>
          <p:nvPr/>
        </p:nvPicPr>
        <p:blipFill>
          <a:blip r:embed="rId2" cstate="print"/>
          <a:srcRect/>
          <a:stretch>
            <a:fillRect/>
          </a:stretch>
        </p:blipFill>
        <p:spPr bwMode="auto">
          <a:xfrm>
            <a:off x="8001000" y="5854700"/>
            <a:ext cx="1143000" cy="1003300"/>
          </a:xfrm>
          <a:prstGeom prst="rect">
            <a:avLst/>
          </a:prstGeom>
          <a:noFill/>
          <a:ln w="9525">
            <a:noFill/>
            <a:miter lim="800000"/>
            <a:headEnd/>
            <a:tailEnd/>
          </a:ln>
        </p:spPr>
      </p:pic>
    </p:spTree>
    <p:extLst>
      <p:ext uri="{BB962C8B-B14F-4D97-AF65-F5344CB8AC3E}">
        <p14:creationId xmlns:p14="http://schemas.microsoft.com/office/powerpoint/2010/main" val="661733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1560" y="116632"/>
            <a:ext cx="7772400" cy="792088"/>
          </a:xfrm>
          <a:noFill/>
        </p:spPr>
        <p:txBody>
          <a:bodyPr lIns="90488" tIns="44450" rIns="90488" bIns="44450"/>
          <a:lstStyle/>
          <a:p>
            <a:r>
              <a:rPr lang="en-US" b="1" dirty="0" smtClean="0"/>
              <a:t>Gifts</a:t>
            </a:r>
          </a:p>
        </p:txBody>
      </p:sp>
      <p:sp>
        <p:nvSpPr>
          <p:cNvPr id="40963" name="Rectangle 3"/>
          <p:cNvSpPr>
            <a:spLocks noGrp="1" noChangeArrowheads="1"/>
          </p:cNvSpPr>
          <p:nvPr>
            <p:ph idx="1"/>
          </p:nvPr>
        </p:nvSpPr>
        <p:spPr>
          <a:xfrm>
            <a:off x="251520" y="836712"/>
            <a:ext cx="8640960" cy="5589240"/>
          </a:xfrm>
          <a:noFill/>
        </p:spPr>
        <p:txBody>
          <a:bodyPr lIns="90488" tIns="44450" rIns="90488" bIns="44450"/>
          <a:lstStyle/>
          <a:p>
            <a:pPr>
              <a:lnSpc>
                <a:spcPct val="130000"/>
              </a:lnSpc>
              <a:buClr>
                <a:srgbClr val="FF0000"/>
              </a:buClr>
              <a:buFont typeface="Wingdings" pitchFamily="2" charset="2"/>
              <a:buChar char="q"/>
            </a:pPr>
            <a:r>
              <a:rPr lang="en-US" dirty="0" smtClean="0">
                <a:latin typeface="Garamond" pitchFamily="18" charset="0"/>
              </a:rPr>
              <a:t> Acceptance          relationship with obligation, need to reciprocate (</a:t>
            </a:r>
            <a:r>
              <a:rPr lang="en-US" u="sng" dirty="0" smtClean="0">
                <a:latin typeface="Garamond" pitchFamily="18" charset="0"/>
              </a:rPr>
              <a:t>unlike</a:t>
            </a:r>
            <a:r>
              <a:rPr lang="en-US" dirty="0" smtClean="0">
                <a:latin typeface="Garamond" pitchFamily="18" charset="0"/>
              </a:rPr>
              <a:t> </a:t>
            </a:r>
            <a:r>
              <a:rPr lang="en-US" u="sng" dirty="0" smtClean="0">
                <a:latin typeface="Garamond" pitchFamily="18" charset="0"/>
              </a:rPr>
              <a:t>advertising</a:t>
            </a:r>
            <a:r>
              <a:rPr lang="en-US" dirty="0" smtClean="0">
                <a:latin typeface="Garamond" pitchFamily="18" charset="0"/>
              </a:rPr>
              <a:t>).             Conflict of interest</a:t>
            </a:r>
          </a:p>
          <a:p>
            <a:pPr>
              <a:lnSpc>
                <a:spcPct val="130000"/>
              </a:lnSpc>
              <a:buClr>
                <a:srgbClr val="FF0000"/>
              </a:buClr>
              <a:buFont typeface="Wingdings" pitchFamily="2" charset="2"/>
              <a:buChar char="q"/>
            </a:pPr>
            <a:r>
              <a:rPr lang="en-US" dirty="0" smtClean="0">
                <a:latin typeface="Garamond" pitchFamily="18" charset="0"/>
              </a:rPr>
              <a:t> Culturally programmed to return “gift”</a:t>
            </a:r>
          </a:p>
          <a:p>
            <a:pPr>
              <a:lnSpc>
                <a:spcPct val="130000"/>
              </a:lnSpc>
              <a:buClr>
                <a:srgbClr val="FF0000"/>
              </a:buClr>
              <a:buFont typeface="Wingdings" pitchFamily="2" charset="2"/>
              <a:buChar char="q"/>
            </a:pPr>
            <a:r>
              <a:rPr lang="en-US" dirty="0" smtClean="0">
                <a:latin typeface="Garamond" pitchFamily="18" charset="0"/>
              </a:rPr>
              <a:t> Goal of advertising- “emotional response”</a:t>
            </a:r>
          </a:p>
          <a:p>
            <a:pPr>
              <a:lnSpc>
                <a:spcPct val="130000"/>
              </a:lnSpc>
              <a:buFontTx/>
              <a:buNone/>
            </a:pPr>
            <a:r>
              <a:rPr lang="en-US" sz="2400" b="0" i="1" dirty="0" err="1" smtClean="0">
                <a:solidFill>
                  <a:srgbClr val="FFFF00"/>
                </a:solidFill>
                <a:latin typeface="Garamond" pitchFamily="18" charset="0"/>
                <a:cs typeface="Times New Roman" pitchFamily="18" charset="0"/>
              </a:rPr>
              <a:t>Chren</a:t>
            </a:r>
            <a:r>
              <a:rPr lang="en-US" sz="2400" b="0" i="1" dirty="0" smtClean="0">
                <a:solidFill>
                  <a:srgbClr val="FFFF00"/>
                </a:solidFill>
                <a:latin typeface="Garamond" pitchFamily="18" charset="0"/>
                <a:cs typeface="Times New Roman" pitchFamily="18" charset="0"/>
              </a:rPr>
              <a:t> MM, </a:t>
            </a:r>
            <a:r>
              <a:rPr lang="en-US" sz="2400" b="0" i="1" dirty="0" err="1" smtClean="0">
                <a:solidFill>
                  <a:srgbClr val="FFFF00"/>
                </a:solidFill>
                <a:latin typeface="Garamond" pitchFamily="18" charset="0"/>
                <a:cs typeface="Times New Roman" pitchFamily="18" charset="0"/>
              </a:rPr>
              <a:t>Landefeld</a:t>
            </a:r>
            <a:r>
              <a:rPr lang="en-US" sz="2400" b="0" i="1" dirty="0" smtClean="0">
                <a:solidFill>
                  <a:srgbClr val="FFFF00"/>
                </a:solidFill>
                <a:latin typeface="Garamond" pitchFamily="18" charset="0"/>
                <a:cs typeface="Times New Roman" pitchFamily="18" charset="0"/>
              </a:rPr>
              <a:t> CS, Murray TH. doctors, drug companies, and gifts. JAMA 1989;262:3448-3451.</a:t>
            </a:r>
            <a:r>
              <a:rPr lang="en-US" sz="2400" dirty="0" smtClean="0">
                <a:solidFill>
                  <a:srgbClr val="FFFF00"/>
                </a:solidFill>
                <a:latin typeface="Garamond" pitchFamily="18" charset="0"/>
              </a:rPr>
              <a:t> </a:t>
            </a:r>
          </a:p>
          <a:p>
            <a:pPr>
              <a:lnSpc>
                <a:spcPct val="130000"/>
              </a:lnSpc>
              <a:buNone/>
            </a:pPr>
            <a:r>
              <a:rPr lang="en-US" sz="2400" i="1" dirty="0" smtClean="0">
                <a:solidFill>
                  <a:srgbClr val="FFFF00"/>
                </a:solidFill>
                <a:latin typeface="Garamond" pitchFamily="18" charset="0"/>
                <a:cs typeface="Times New Roman" pitchFamily="18" charset="0"/>
              </a:rPr>
              <a:t>Ethical issues associated with gifts provided to physicians by the pharmaceutical industry. </a:t>
            </a:r>
            <a:r>
              <a:rPr lang="en-US" sz="2400" i="1" dirty="0" smtClean="0">
                <a:solidFill>
                  <a:srgbClr val="FFFF00"/>
                </a:solidFill>
                <a:latin typeface="Garamond" pitchFamily="18" charset="0"/>
                <a:cs typeface="Times New Roman" pitchFamily="18" charset="0"/>
                <a:hlinkClick r:id="rId3" tooltip="Internal medicine journal."/>
              </a:rPr>
              <a:t>Intern Med J.</a:t>
            </a:r>
            <a:r>
              <a:rPr lang="en-US" sz="2400" i="1" dirty="0" smtClean="0">
                <a:solidFill>
                  <a:srgbClr val="FFFF00"/>
                </a:solidFill>
                <a:latin typeface="Garamond" pitchFamily="18" charset="0"/>
                <a:cs typeface="Times New Roman" pitchFamily="18" charset="0"/>
              </a:rPr>
              <a:t> 2010 May;40(5):321-2.</a:t>
            </a:r>
          </a:p>
          <a:p>
            <a:pPr>
              <a:lnSpc>
                <a:spcPct val="130000"/>
              </a:lnSpc>
              <a:buFontTx/>
              <a:buNone/>
            </a:pPr>
            <a:endParaRPr lang="en-US" dirty="0" smtClean="0">
              <a:latin typeface="Garamond" pitchFamily="18" charset="0"/>
            </a:endParaRPr>
          </a:p>
        </p:txBody>
      </p:sp>
      <p:sp>
        <p:nvSpPr>
          <p:cNvPr id="4" name="AutoShape 1028"/>
          <p:cNvSpPr>
            <a:spLocks noChangeArrowheads="1"/>
          </p:cNvSpPr>
          <p:nvPr/>
        </p:nvSpPr>
        <p:spPr bwMode="auto">
          <a:xfrm>
            <a:off x="7092280" y="1844824"/>
            <a:ext cx="671513" cy="257175"/>
          </a:xfrm>
          <a:prstGeom prst="rightArrow">
            <a:avLst>
              <a:gd name="adj1" fmla="val 50000"/>
              <a:gd name="adj2" fmla="val 65278"/>
            </a:avLst>
          </a:prstGeom>
          <a:solidFill>
            <a:schemeClr val="tx2"/>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
        <p:nvSpPr>
          <p:cNvPr id="5" name="AutoShape 1028"/>
          <p:cNvSpPr>
            <a:spLocks noChangeArrowheads="1"/>
          </p:cNvSpPr>
          <p:nvPr/>
        </p:nvSpPr>
        <p:spPr bwMode="auto">
          <a:xfrm>
            <a:off x="2771800" y="1124744"/>
            <a:ext cx="671513" cy="257175"/>
          </a:xfrm>
          <a:prstGeom prst="rightArrow">
            <a:avLst>
              <a:gd name="adj1" fmla="val 50000"/>
              <a:gd name="adj2" fmla="val 65278"/>
            </a:avLst>
          </a:prstGeom>
          <a:solidFill>
            <a:schemeClr val="tx2"/>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Tree>
    <p:extLst>
      <p:ext uri="{BB962C8B-B14F-4D97-AF65-F5344CB8AC3E}">
        <p14:creationId xmlns:p14="http://schemas.microsoft.com/office/powerpoint/2010/main" val="122592530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85800" y="372616"/>
            <a:ext cx="7772400" cy="1256184"/>
          </a:xfrm>
          <a:solidFill>
            <a:srgbClr val="000099"/>
          </a:solidFill>
        </p:spPr>
        <p:txBody>
          <a:bodyPr/>
          <a:lstStyle/>
          <a:p>
            <a:pPr>
              <a:lnSpc>
                <a:spcPct val="90000"/>
              </a:lnSpc>
            </a:pPr>
            <a:r>
              <a:rPr lang="en-US" b="1" dirty="0" smtClean="0">
                <a:latin typeface="Garamond" pitchFamily="18" charset="0"/>
              </a:rPr>
              <a:t> They can not change me</a:t>
            </a:r>
          </a:p>
        </p:txBody>
      </p:sp>
      <p:graphicFrame>
        <p:nvGraphicFramePr>
          <p:cNvPr id="20482" name="Object 4"/>
          <p:cNvGraphicFramePr>
            <a:graphicFrameLocks noGrp="1" noChangeAspect="1"/>
          </p:cNvGraphicFramePr>
          <p:nvPr>
            <p:ph type="clipArt" sz="half" idx="1"/>
          </p:nvPr>
        </p:nvGraphicFramePr>
        <p:xfrm>
          <a:off x="914400" y="2286000"/>
          <a:ext cx="3111500" cy="3733800"/>
        </p:xfrm>
        <a:graphic>
          <a:graphicData uri="http://schemas.openxmlformats.org/presentationml/2006/ole">
            <mc:AlternateContent xmlns:mc="http://schemas.openxmlformats.org/markup-compatibility/2006">
              <mc:Choice xmlns:v="urn:schemas-microsoft-com:vml" Requires="v">
                <p:oleObj spid="_x0000_s1031" name="Clip" r:id="rId3" imgW="1904762" imgH="2285714" progId="">
                  <p:embed/>
                </p:oleObj>
              </mc:Choice>
              <mc:Fallback>
                <p:oleObj name="Clip" r:id="rId3" imgW="1904762" imgH="2285714" progId="">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31115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 name="Rectangle 3"/>
          <p:cNvSpPr>
            <a:spLocks noGrp="1" noChangeArrowheads="1"/>
          </p:cNvSpPr>
          <p:nvPr>
            <p:ph type="body" sz="half" idx="2"/>
          </p:nvPr>
        </p:nvSpPr>
        <p:spPr>
          <a:xfrm>
            <a:off x="4067944" y="1700808"/>
            <a:ext cx="4608512" cy="4320480"/>
          </a:xfrm>
          <a:solidFill>
            <a:srgbClr val="000099"/>
          </a:solidFill>
        </p:spPr>
        <p:txBody>
          <a:bodyPr/>
          <a:lstStyle/>
          <a:p>
            <a:pPr>
              <a:lnSpc>
                <a:spcPct val="0"/>
              </a:lnSpc>
            </a:pPr>
            <a:endParaRPr lang="en-US" sz="3000" dirty="0" smtClean="0">
              <a:latin typeface="Garamond" pitchFamily="18" charset="0"/>
            </a:endParaRPr>
          </a:p>
          <a:p>
            <a:pPr>
              <a:buFontTx/>
              <a:buNone/>
            </a:pPr>
            <a:r>
              <a:rPr lang="en-US" sz="3000" b="1" dirty="0" smtClean="0">
                <a:latin typeface="Garamond" pitchFamily="18" charset="0"/>
              </a:rPr>
              <a:t>“I have a reputation for honesty and integrity, and let the chips fall where they may.” </a:t>
            </a:r>
            <a:r>
              <a:rPr lang="en-US" sz="3000" b="1" dirty="0" smtClean="0">
                <a:solidFill>
                  <a:srgbClr val="FFFF00"/>
                </a:solidFill>
                <a:latin typeface="Garamond" pitchFamily="18" charset="0"/>
              </a:rPr>
              <a:t>“It is true that there are people in my situation who could not receive a million-dollar grant and stay objective. But I do.”</a:t>
            </a:r>
          </a:p>
        </p:txBody>
      </p:sp>
      <p:pic>
        <p:nvPicPr>
          <p:cNvPr id="20485" name="Picture 5"/>
          <p:cNvPicPr>
            <a:picLocks noChangeAspect="1" noChangeArrowheads="1"/>
          </p:cNvPicPr>
          <p:nvPr/>
        </p:nvPicPr>
        <p:blipFill>
          <a:blip r:embed="rId5" cstate="print"/>
          <a:srcRect/>
          <a:stretch>
            <a:fillRect/>
          </a:stretch>
        </p:blipFill>
        <p:spPr bwMode="auto">
          <a:xfrm>
            <a:off x="8001000" y="5949280"/>
            <a:ext cx="1143000" cy="908720"/>
          </a:xfrm>
          <a:prstGeom prst="rect">
            <a:avLst/>
          </a:prstGeom>
          <a:noFill/>
          <a:ln w="9525">
            <a:noFill/>
            <a:miter lim="800000"/>
            <a:headEnd/>
            <a:tailEnd/>
          </a:ln>
        </p:spPr>
      </p:pic>
    </p:spTree>
    <p:extLst>
      <p:ext uri="{BB962C8B-B14F-4D97-AF65-F5344CB8AC3E}">
        <p14:creationId xmlns:p14="http://schemas.microsoft.com/office/powerpoint/2010/main" val="37500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4">
                                            <p:txEl>
                                              <p:pRg st="1" end="1"/>
                                            </p:txEl>
                                          </p:spTgt>
                                        </p:tgtEl>
                                        <p:attrNameLst>
                                          <p:attrName>style.visibility</p:attrName>
                                        </p:attrNameLst>
                                      </p:cBhvr>
                                      <p:to>
                                        <p:strVal val="visible"/>
                                      </p:to>
                                    </p:set>
                                    <p:anim calcmode="discrete" valueType="clr">
                                      <p:cBhvr override="childStyle">
                                        <p:cTn id="7" dur="500"/>
                                        <p:tgtEl>
                                          <p:spTgt spid="204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0484">
                                            <p:txEl>
                                              <p:pRg st="1" end="1"/>
                                            </p:txEl>
                                          </p:spTgt>
                                        </p:tgtEl>
                                        <p:attrNameLst>
                                          <p:attrName>fillcolor</p:attrName>
                                        </p:attrNameLst>
                                      </p:cBhvr>
                                      <p:tavLst>
                                        <p:tav tm="0">
                                          <p:val>
                                            <p:clrVal>
                                              <a:schemeClr val="accent2"/>
                                            </p:clrVal>
                                          </p:val>
                                        </p:tav>
                                        <p:tav tm="50000">
                                          <p:val>
                                            <p:clrVal>
                                              <a:schemeClr val="hlink"/>
                                            </p:clrVal>
                                          </p:val>
                                        </p:tav>
                                      </p:tavLst>
                                    </p:anim>
                                    <p:set>
                                      <p:cBhvr>
                                        <p:cTn id="9" dur="500"/>
                                        <p:tgtEl>
                                          <p:spTgt spid="2048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a:xfrm>
            <a:off x="152400" y="1600200"/>
            <a:ext cx="8686800" cy="4525963"/>
          </a:xfrm>
        </p:spPr>
        <p:txBody>
          <a:bodyPr/>
          <a:lstStyle/>
          <a:p>
            <a:pPr marL="342900" lvl="1" indent="-342900">
              <a:buFontTx/>
              <a:buNone/>
              <a:defRPr/>
            </a:pPr>
            <a:r>
              <a:rPr lang="en-US" sz="4000" dirty="0" smtClean="0">
                <a:ln w="1905"/>
                <a:effectLst>
                  <a:outerShdw blurRad="38100" dist="38100" dir="2700000" algn="tl">
                    <a:srgbClr val="000000">
                      <a:alpha val="43137"/>
                    </a:srgbClr>
                  </a:outerShdw>
                </a:effectLst>
                <a:latin typeface="Garamond" pitchFamily="18" charset="0"/>
              </a:rPr>
              <a:t>who is more prone prescribe irrationally?</a:t>
            </a:r>
          </a:p>
          <a:p>
            <a:pPr lvl="1" indent="-742950">
              <a:buFont typeface="+mj-lt"/>
              <a:buAutoNum type="alphaUcPeriod"/>
              <a:defRPr/>
            </a:pPr>
            <a:r>
              <a:rPr lang="en-US" sz="4000" dirty="0" smtClean="0">
                <a:ln w="1905"/>
                <a:effectLst>
                  <a:outerShdw blurRad="38100" dist="38100" dir="2700000" algn="tl">
                    <a:srgbClr val="000000">
                      <a:alpha val="43137"/>
                    </a:srgbClr>
                  </a:outerShdw>
                </a:effectLst>
                <a:latin typeface="Garamond" pitchFamily="18" charset="0"/>
              </a:rPr>
              <a:t>The Drs who think they maybe influenced.</a:t>
            </a:r>
          </a:p>
          <a:p>
            <a:pPr lvl="1" indent="-742950">
              <a:buFont typeface="+mj-lt"/>
              <a:buAutoNum type="alphaUcPeriod"/>
              <a:defRPr/>
            </a:pPr>
            <a:r>
              <a:rPr lang="en-US" sz="4000" dirty="0" smtClean="0">
                <a:ln w="1905"/>
                <a:effectLst>
                  <a:outerShdw blurRad="38100" dist="38100" dir="2700000" algn="tl">
                    <a:srgbClr val="000000">
                      <a:alpha val="43137"/>
                    </a:srgbClr>
                  </a:outerShdw>
                </a:effectLst>
                <a:latin typeface="Garamond" pitchFamily="18" charset="0"/>
              </a:rPr>
              <a:t>The Drs who think they will not be influenced.</a:t>
            </a:r>
          </a:p>
          <a:p>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6914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Answer to case 4</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0220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7" y="5049243"/>
            <a:ext cx="8964488" cy="1422995"/>
          </a:xfrm>
        </p:spPr>
        <p:txBody>
          <a:bodyPr/>
          <a:lstStyle/>
          <a:p>
            <a:r>
              <a:rPr lang="en-US" sz="3200" b="1" dirty="0" smtClean="0">
                <a:latin typeface="Garamond" pitchFamily="18" charset="0"/>
              </a:rPr>
              <a:t>Prescribing Under the Influence. </a:t>
            </a:r>
            <a:r>
              <a:rPr lang="en-US" sz="2400" b="1" dirty="0" smtClean="0">
                <a:latin typeface="Garamond" pitchFamily="18" charset="0"/>
              </a:rPr>
              <a:t>http://www.scu.edu/ethics/publications/submitted/morreim/prescribing.html</a:t>
            </a:r>
            <a:endParaRPr lang="en-US" sz="2400" dirty="0">
              <a:latin typeface="Garamond" pitchFamily="18" charset="0"/>
            </a:endParaRPr>
          </a:p>
        </p:txBody>
      </p:sp>
      <p:sp>
        <p:nvSpPr>
          <p:cNvPr id="3" name="Content Placeholder 2"/>
          <p:cNvSpPr>
            <a:spLocks noGrp="1"/>
          </p:cNvSpPr>
          <p:nvPr>
            <p:ph idx="1"/>
          </p:nvPr>
        </p:nvSpPr>
        <p:spPr>
          <a:xfrm>
            <a:off x="65497" y="496715"/>
            <a:ext cx="8928992" cy="4781128"/>
          </a:xfrm>
        </p:spPr>
        <p:txBody>
          <a:bodyPr/>
          <a:lstStyle/>
          <a:p>
            <a:pPr>
              <a:buClr>
                <a:srgbClr val="FF0000"/>
              </a:buClr>
              <a:buFont typeface="Wingdings" pitchFamily="2" charset="2"/>
              <a:buChar char="q"/>
            </a:pPr>
            <a:r>
              <a:rPr lang="en-US" dirty="0" smtClean="0">
                <a:latin typeface="Garamond" pitchFamily="18" charset="0"/>
              </a:rPr>
              <a:t>The drug representatives only leave samples for the very latest, most expensive drugs. </a:t>
            </a:r>
          </a:p>
          <a:p>
            <a:pPr>
              <a:buClr>
                <a:srgbClr val="FF0000"/>
              </a:buClr>
              <a:buFont typeface="Wingdings" pitchFamily="2" charset="2"/>
              <a:buChar char="q"/>
            </a:pPr>
            <a:r>
              <a:rPr lang="en-US" dirty="0" smtClean="0">
                <a:latin typeface="Garamond" pitchFamily="18" charset="0"/>
              </a:rPr>
              <a:t>Once you finish the sample, the doctor almost never shifts you to a less expensive drug. </a:t>
            </a:r>
          </a:p>
          <a:p>
            <a:pPr>
              <a:buClr>
                <a:srgbClr val="FF0000"/>
              </a:buClr>
              <a:buFont typeface="Wingdings" pitchFamily="2" charset="2"/>
              <a:buChar char="q"/>
            </a:pPr>
            <a:r>
              <a:rPr lang="en-US" dirty="0" smtClean="0">
                <a:latin typeface="Garamond" pitchFamily="18" charset="0"/>
              </a:rPr>
              <a:t>The problem is not only because you end up spending a lot more money, but also because some of the newer drugs have not been out long enough for us fully to appreciate the potential side effects.</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46</a:t>
            </a:fld>
            <a:endParaRPr lang="en-US">
              <a:solidFill>
                <a:srgbClr val="FFFF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47</a:t>
            </a:fld>
            <a:endParaRPr lang="en-US">
              <a:solidFill>
                <a:srgbClr val="FFFFFF"/>
              </a:solidFill>
            </a:endParaRPr>
          </a:p>
        </p:txBody>
      </p:sp>
    </p:spTree>
    <p:extLst>
      <p:ext uri="{BB962C8B-B14F-4D97-AF65-F5344CB8AC3E}">
        <p14:creationId xmlns:p14="http://schemas.microsoft.com/office/powerpoint/2010/main" val="1365536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24936" cy="1143000"/>
          </a:xfrm>
        </p:spPr>
        <p:txBody>
          <a:bodyPr>
            <a:noAutofit/>
          </a:bodyPr>
          <a:lstStyle/>
          <a:p>
            <a:r>
              <a:rPr lang="en-US" b="1" dirty="0" smtClean="0">
                <a:latin typeface="Garamond" pitchFamily="18" charset="0"/>
              </a:rPr>
              <a:t>Strategies to control Conflict of Interest IOM April 2009</a:t>
            </a:r>
            <a:endParaRPr lang="en-US" b="1" dirty="0">
              <a:latin typeface="Garamond" pitchFamily="18" charset="0"/>
            </a:endParaRPr>
          </a:p>
        </p:txBody>
      </p:sp>
      <p:sp>
        <p:nvSpPr>
          <p:cNvPr id="3" name="Content Placeholder 2"/>
          <p:cNvSpPr>
            <a:spLocks noGrp="1"/>
          </p:cNvSpPr>
          <p:nvPr>
            <p:ph sz="quarter" idx="1"/>
          </p:nvPr>
        </p:nvSpPr>
        <p:spPr>
          <a:xfrm>
            <a:off x="251520" y="1628800"/>
            <a:ext cx="8640960" cy="4688160"/>
          </a:xfrm>
        </p:spPr>
        <p:txBody>
          <a:bodyPr>
            <a:normAutofit/>
          </a:bodyPr>
          <a:lstStyle/>
          <a:p>
            <a:pPr>
              <a:buClr>
                <a:srgbClr val="FF0000"/>
              </a:buClr>
              <a:buFont typeface="Wingdings" pitchFamily="2" charset="2"/>
              <a:buChar char="q"/>
            </a:pPr>
            <a:r>
              <a:rPr lang="en-US" dirty="0" smtClean="0">
                <a:latin typeface="Garamond" pitchFamily="18" charset="0"/>
              </a:rPr>
              <a:t> Academic medical centers, institutions and</a:t>
            </a:r>
            <a:r>
              <a:rPr lang="en-US" baseline="30000" dirty="0" smtClean="0">
                <a:latin typeface="Garamond" pitchFamily="18" charset="0"/>
              </a:rPr>
              <a:t> </a:t>
            </a:r>
            <a:r>
              <a:rPr lang="en-US" dirty="0" smtClean="0">
                <a:latin typeface="Garamond" pitchFamily="18" charset="0"/>
              </a:rPr>
              <a:t>professional societies should "provide education on conflict</a:t>
            </a:r>
            <a:r>
              <a:rPr lang="en-US" baseline="30000" dirty="0" smtClean="0">
                <a:latin typeface="Garamond" pitchFamily="18" charset="0"/>
              </a:rPr>
              <a:t> </a:t>
            </a:r>
            <a:r>
              <a:rPr lang="en-US" dirty="0" smtClean="0">
                <a:latin typeface="Garamond" pitchFamily="18" charset="0"/>
              </a:rPr>
              <a:t>of interest.“ </a:t>
            </a:r>
          </a:p>
          <a:p>
            <a:pPr>
              <a:buClr>
                <a:srgbClr val="FF0000"/>
              </a:buClr>
              <a:buFont typeface="Wingdings" pitchFamily="2" charset="2"/>
              <a:buChar char="q"/>
            </a:pPr>
            <a:r>
              <a:rPr lang="en-US" dirty="0" smtClean="0">
                <a:latin typeface="Garamond" pitchFamily="18" charset="0"/>
              </a:rPr>
              <a:t> Physicians should not meet with PR except by documented</a:t>
            </a:r>
            <a:r>
              <a:rPr lang="en-US" baseline="30000" dirty="0" smtClean="0">
                <a:latin typeface="Garamond" pitchFamily="18" charset="0"/>
              </a:rPr>
              <a:t> </a:t>
            </a:r>
            <a:r>
              <a:rPr lang="en-US" dirty="0" smtClean="0">
                <a:latin typeface="Garamond" pitchFamily="18" charset="0"/>
              </a:rPr>
              <a:t>appointment and at the physician's express invitation and should</a:t>
            </a:r>
            <a:r>
              <a:rPr lang="en-US" baseline="30000" dirty="0" smtClean="0">
                <a:latin typeface="Garamond" pitchFamily="18" charset="0"/>
              </a:rPr>
              <a:t> </a:t>
            </a:r>
            <a:r>
              <a:rPr lang="en-US" dirty="0" smtClean="0">
                <a:latin typeface="Garamond" pitchFamily="18" charset="0"/>
              </a:rPr>
              <a:t>not accept drug samples except in certain situations for patients</a:t>
            </a:r>
            <a:r>
              <a:rPr lang="en-US" baseline="30000" dirty="0" smtClean="0">
                <a:latin typeface="Garamond" pitchFamily="18" charset="0"/>
              </a:rPr>
              <a:t> </a:t>
            </a:r>
            <a:r>
              <a:rPr lang="en-US" dirty="0" smtClean="0">
                <a:latin typeface="Garamond" pitchFamily="18" charset="0"/>
              </a:rPr>
              <a:t>who lack financial access to medications</a:t>
            </a:r>
          </a:p>
        </p:txBody>
      </p:sp>
      <p:sp>
        <p:nvSpPr>
          <p:cNvPr id="4" name="Slide Number Placeholder 3"/>
          <p:cNvSpPr>
            <a:spLocks noGrp="1"/>
          </p:cNvSpPr>
          <p:nvPr>
            <p:ph type="sldNum" sz="quarter" idx="4294967295"/>
          </p:nvPr>
        </p:nvSpPr>
        <p:spPr>
          <a:xfrm>
            <a:off x="8388424" y="6237312"/>
            <a:ext cx="533400" cy="244476"/>
          </a:xfrm>
          <a:prstGeom prst="rect">
            <a:avLst/>
          </a:prstGeom>
        </p:spPr>
        <p:txBody>
          <a:bodyPr>
            <a:normAutofit fontScale="92500" lnSpcReduction="10000"/>
          </a:bodyPr>
          <a:lstStyle/>
          <a:p>
            <a:fld id="{1284C15F-A305-4F35-A392-CDFA47A81A10}"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7504" y="188640"/>
            <a:ext cx="8856984" cy="1584176"/>
          </a:xfrm>
        </p:spPr>
        <p:txBody>
          <a:bodyPr/>
          <a:lstStyle/>
          <a:p>
            <a:r>
              <a:rPr lang="en-US" b="1" dirty="0" smtClean="0">
                <a:latin typeface="Garamond" pitchFamily="18" charset="0"/>
              </a:rPr>
              <a:t>American College of Physicians</a:t>
            </a:r>
            <a:br>
              <a:rPr lang="en-US" b="1" dirty="0" smtClean="0">
                <a:latin typeface="Garamond" pitchFamily="18" charset="0"/>
              </a:rPr>
            </a:br>
            <a:r>
              <a:rPr lang="en-US" b="1" dirty="0" smtClean="0">
                <a:latin typeface="Garamond" pitchFamily="18" charset="0"/>
              </a:rPr>
              <a:t>Guidelines on Physician-Industry Relations</a:t>
            </a:r>
          </a:p>
        </p:txBody>
      </p:sp>
      <p:sp>
        <p:nvSpPr>
          <p:cNvPr id="43011" name="Rectangle 3"/>
          <p:cNvSpPr>
            <a:spLocks noGrp="1" noChangeArrowheads="1"/>
          </p:cNvSpPr>
          <p:nvPr>
            <p:ph idx="1"/>
          </p:nvPr>
        </p:nvSpPr>
        <p:spPr>
          <a:xfrm>
            <a:off x="251520" y="1956048"/>
            <a:ext cx="8496944" cy="4929336"/>
          </a:xfrm>
        </p:spPr>
        <p:txBody>
          <a:bodyPr/>
          <a:lstStyle/>
          <a:p>
            <a:pPr algn="just">
              <a:lnSpc>
                <a:spcPct val="90000"/>
              </a:lnSpc>
              <a:buClr>
                <a:srgbClr val="FF0000"/>
              </a:buClr>
              <a:buFont typeface="Wingdings" pitchFamily="2" charset="2"/>
              <a:buChar char="q"/>
            </a:pPr>
            <a:r>
              <a:rPr lang="en-US" sz="2400" dirty="0" smtClean="0">
                <a:latin typeface="Garamond" pitchFamily="18" charset="0"/>
              </a:rPr>
              <a:t>The acceptance of individual gifts, hospitality, trips, and subsidies of all types from industry by an individual physician is strongly discouraged.</a:t>
            </a:r>
          </a:p>
          <a:p>
            <a:pPr algn="just">
              <a:lnSpc>
                <a:spcPct val="90000"/>
              </a:lnSpc>
              <a:buClr>
                <a:srgbClr val="FF0000"/>
              </a:buClr>
              <a:buFont typeface="Wingdings" pitchFamily="2" charset="2"/>
              <a:buChar char="q"/>
            </a:pPr>
            <a:r>
              <a:rPr lang="en-US" sz="2400" dirty="0" smtClean="0">
                <a:latin typeface="Garamond" pitchFamily="18" charset="0"/>
              </a:rPr>
              <a:t>The acceptance of even small gifts can affect clinical judgment and heighten the perception (as well as the reality) of a conflict of interest..</a:t>
            </a:r>
          </a:p>
          <a:p>
            <a:pPr algn="just">
              <a:lnSpc>
                <a:spcPct val="90000"/>
              </a:lnSpc>
              <a:buClr>
                <a:srgbClr val="FF0000"/>
              </a:buClr>
              <a:buFont typeface="Wingdings" pitchFamily="2" charset="2"/>
              <a:buChar char="q"/>
            </a:pPr>
            <a:r>
              <a:rPr lang="en-US" sz="2400" dirty="0" smtClean="0">
                <a:latin typeface="Garamond" pitchFamily="18" charset="0"/>
              </a:rPr>
              <a:t>The dictates of professionalism require the physician to decline any industry gift or service that might be </a:t>
            </a:r>
            <a:r>
              <a:rPr lang="en-US" sz="2400" i="1" dirty="0" smtClean="0">
                <a:latin typeface="Garamond" pitchFamily="18" charset="0"/>
              </a:rPr>
              <a:t>perceived</a:t>
            </a:r>
            <a:r>
              <a:rPr lang="en-US" sz="2400" dirty="0" smtClean="0">
                <a:latin typeface="Garamond" pitchFamily="18" charset="0"/>
              </a:rPr>
              <a:t> to bias their judgment, regardless of whether a bias actually materializes.</a:t>
            </a:r>
          </a:p>
          <a:p>
            <a:pPr algn="just">
              <a:lnSpc>
                <a:spcPct val="90000"/>
              </a:lnSpc>
              <a:buClr>
                <a:srgbClr val="FF0000"/>
              </a:buClr>
              <a:buFont typeface="Wingdings" pitchFamily="2" charset="2"/>
              <a:buChar char="q"/>
            </a:pPr>
            <a:r>
              <a:rPr lang="en-US" sz="2400" dirty="0" smtClean="0">
                <a:latin typeface="Garamond" pitchFamily="18" charset="0"/>
              </a:rPr>
              <a:t>Ideally, physicians should not accept any promotional gifts or amenities, whatever their value or utility, if they have the ability  to cloud professional judgment and compromise patient care.</a:t>
            </a:r>
          </a:p>
          <a:p>
            <a:pPr>
              <a:lnSpc>
                <a:spcPct val="90000"/>
              </a:lnSpc>
              <a:buFontTx/>
              <a:buNone/>
            </a:pPr>
            <a:r>
              <a:rPr lang="en-US" sz="2400" dirty="0" smtClean="0">
                <a:solidFill>
                  <a:srgbClr val="FFFF00"/>
                </a:solidFill>
                <a:latin typeface="Garamond" pitchFamily="18" charset="0"/>
              </a:rPr>
              <a:t>Annals of Internal Medicine 2002;136:396-402</a:t>
            </a:r>
            <a:r>
              <a:rPr lang="en-US" sz="2400" dirty="0" smtClean="0">
                <a:latin typeface="Garamond"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Garamond" pitchFamily="18" charset="0"/>
              </a:rPr>
              <a:t>Objectives</a:t>
            </a:r>
            <a:endParaRPr lang="x-none" b="1" dirty="0">
              <a:latin typeface="Garamond" pitchFamily="18" charset="0"/>
            </a:endParaRPr>
          </a:p>
        </p:txBody>
      </p:sp>
      <p:sp>
        <p:nvSpPr>
          <p:cNvPr id="3" name="Content Placeholder 2"/>
          <p:cNvSpPr>
            <a:spLocks noGrp="1"/>
          </p:cNvSpPr>
          <p:nvPr>
            <p:ph idx="1"/>
          </p:nvPr>
        </p:nvSpPr>
        <p:spPr/>
        <p:txBody>
          <a:bodyPr/>
          <a:lstStyle/>
          <a:p>
            <a:pPr>
              <a:buClr>
                <a:srgbClr val="FFFF00"/>
              </a:buClr>
              <a:buFont typeface="Wingdings" pitchFamily="2" charset="2"/>
              <a:buChar char="ü"/>
              <a:defRPr/>
            </a:pPr>
            <a:r>
              <a:rPr lang="en-US" b="1" dirty="0" smtClean="0">
                <a:latin typeface="Garamond" pitchFamily="18" charset="0"/>
              </a:rPr>
              <a:t>To increase our awareness of the importance of professionalism</a:t>
            </a:r>
          </a:p>
          <a:p>
            <a:pPr>
              <a:buClr>
                <a:srgbClr val="FFFF00"/>
              </a:buClr>
              <a:buFont typeface="Wingdings" pitchFamily="2" charset="2"/>
              <a:buChar char="ü"/>
              <a:defRPr/>
            </a:pPr>
            <a:r>
              <a:rPr lang="en-US" b="1" dirty="0" smtClean="0">
                <a:latin typeface="Garamond" pitchFamily="18" charset="0"/>
              </a:rPr>
              <a:t>To increase our enthusiasm &amp; motivation to practice professional behaviors in conflict of interest</a:t>
            </a:r>
          </a:p>
          <a:p>
            <a:pPr>
              <a:buClr>
                <a:srgbClr val="FFFF00"/>
              </a:buClr>
              <a:buFont typeface="Wingdings" pitchFamily="2" charset="2"/>
              <a:buChar char="ü"/>
              <a:defRPr/>
            </a:pPr>
            <a:r>
              <a:rPr lang="en-US" b="1" dirty="0" smtClean="0">
                <a:latin typeface="Garamond" pitchFamily="18" charset="0"/>
              </a:rPr>
              <a:t>To be able to discuss one example of conflict of interest</a:t>
            </a:r>
            <a:endParaRPr lang="x-none" b="1"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E14C1F3A-9B84-43AD-A808-2A3F62C549F5}" type="slidenum">
              <a:rPr lang="x-none" smtClean="0">
                <a:solidFill>
                  <a:srgbClr val="FFFFFF"/>
                </a:solidFill>
              </a:rPr>
              <a:pPr>
                <a:defRPr/>
              </a:pPr>
              <a:t>5</a:t>
            </a:fld>
            <a:endParaRPr lang="en-US">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9512" y="188640"/>
            <a:ext cx="8856984" cy="1800200"/>
          </a:xfrm>
        </p:spPr>
        <p:txBody>
          <a:bodyPr/>
          <a:lstStyle/>
          <a:p>
            <a:r>
              <a:rPr lang="en-US" b="1" dirty="0" smtClean="0">
                <a:latin typeface="Garamond" pitchFamily="18" charset="0"/>
              </a:rPr>
              <a:t>American College of Physicians</a:t>
            </a:r>
            <a:br>
              <a:rPr lang="en-US" b="1" dirty="0" smtClean="0">
                <a:latin typeface="Garamond" pitchFamily="18" charset="0"/>
              </a:rPr>
            </a:br>
            <a:r>
              <a:rPr lang="en-US" b="1" dirty="0" smtClean="0">
                <a:latin typeface="Garamond" pitchFamily="18" charset="0"/>
              </a:rPr>
              <a:t>Guidelines on Physician-Industry Relations</a:t>
            </a:r>
          </a:p>
        </p:txBody>
      </p:sp>
      <p:sp>
        <p:nvSpPr>
          <p:cNvPr id="44035" name="Rectangle 3"/>
          <p:cNvSpPr>
            <a:spLocks noGrp="1" noChangeArrowheads="1"/>
          </p:cNvSpPr>
          <p:nvPr>
            <p:ph idx="1"/>
          </p:nvPr>
        </p:nvSpPr>
        <p:spPr>
          <a:xfrm>
            <a:off x="251520" y="1956048"/>
            <a:ext cx="8712968" cy="4785320"/>
          </a:xfrm>
        </p:spPr>
        <p:txBody>
          <a:bodyPr/>
          <a:lstStyle/>
          <a:p>
            <a:pPr algn="just">
              <a:lnSpc>
                <a:spcPct val="90000"/>
              </a:lnSpc>
            </a:pPr>
            <a:endParaRPr lang="en-US" sz="3000" dirty="0" smtClean="0">
              <a:latin typeface="Garamond" pitchFamily="18" charset="0"/>
            </a:endParaRPr>
          </a:p>
          <a:p>
            <a:pPr algn="just">
              <a:lnSpc>
                <a:spcPct val="90000"/>
              </a:lnSpc>
              <a:buFontTx/>
              <a:buNone/>
            </a:pPr>
            <a:r>
              <a:rPr lang="en-US" sz="3000" b="1" dirty="0" smtClean="0">
                <a:latin typeface="Garamond" pitchFamily="18" charset="0"/>
              </a:rPr>
              <a:t>Acceptable industry gifts:</a:t>
            </a:r>
          </a:p>
          <a:p>
            <a:pPr algn="just">
              <a:lnSpc>
                <a:spcPct val="90000"/>
              </a:lnSpc>
            </a:pPr>
            <a:endParaRPr lang="en-US" sz="3000" dirty="0" smtClean="0">
              <a:latin typeface="Garamond" pitchFamily="18" charset="0"/>
            </a:endParaRPr>
          </a:p>
          <a:p>
            <a:pPr algn="just">
              <a:lnSpc>
                <a:spcPct val="90000"/>
              </a:lnSpc>
              <a:buClr>
                <a:srgbClr val="FF0000"/>
              </a:buClr>
              <a:buFont typeface="Wingdings" pitchFamily="2" charset="2"/>
              <a:buChar char="q"/>
            </a:pPr>
            <a:r>
              <a:rPr lang="en-US" sz="3000" dirty="0" smtClean="0">
                <a:latin typeface="Garamond" pitchFamily="18" charset="0"/>
              </a:rPr>
              <a:t>Inexpensive gifts for office use (pens and calendars).</a:t>
            </a:r>
          </a:p>
          <a:p>
            <a:pPr algn="just">
              <a:lnSpc>
                <a:spcPct val="90000"/>
              </a:lnSpc>
              <a:buClr>
                <a:srgbClr val="FF0000"/>
              </a:buClr>
              <a:buFont typeface="Wingdings" pitchFamily="2" charset="2"/>
              <a:buChar char="q"/>
            </a:pPr>
            <a:r>
              <a:rPr lang="en-US" sz="3000" dirty="0" smtClean="0">
                <a:latin typeface="Garamond" pitchFamily="18" charset="0"/>
              </a:rPr>
              <a:t> Low cost gifts of an educational or patient-care nature (such as textbooks).</a:t>
            </a:r>
          </a:p>
          <a:p>
            <a:pPr algn="just">
              <a:lnSpc>
                <a:spcPct val="90000"/>
              </a:lnSpc>
              <a:buClr>
                <a:srgbClr val="FF0000"/>
              </a:buClr>
              <a:buFont typeface="Wingdings" pitchFamily="2" charset="2"/>
              <a:buChar char="q"/>
            </a:pPr>
            <a:r>
              <a:rPr lang="en-US" sz="3000" dirty="0" smtClean="0">
                <a:latin typeface="Garamond" pitchFamily="18" charset="0"/>
              </a:rPr>
              <a:t> Modest refreshment.</a:t>
            </a:r>
          </a:p>
          <a:p>
            <a:pPr algn="just">
              <a:lnSpc>
                <a:spcPct val="90000"/>
              </a:lnSpc>
            </a:pPr>
            <a:endParaRPr lang="en-US" sz="3000" dirty="0" smtClean="0">
              <a:latin typeface="Garamond" pitchFamily="18" charset="0"/>
            </a:endParaRPr>
          </a:p>
          <a:p>
            <a:pPr>
              <a:lnSpc>
                <a:spcPct val="90000"/>
              </a:lnSpc>
              <a:buFontTx/>
              <a:buNone/>
            </a:pPr>
            <a:r>
              <a:rPr lang="en-US" sz="2400" dirty="0" smtClean="0">
                <a:solidFill>
                  <a:srgbClr val="FFFF00"/>
                </a:solidFill>
                <a:latin typeface="Garamond" pitchFamily="18" charset="0"/>
              </a:rPr>
              <a:t>Annals of Internal Medicine 2002;136:396-402.</a:t>
            </a:r>
          </a:p>
          <a:p>
            <a:pPr>
              <a:lnSpc>
                <a:spcPct val="90000"/>
              </a:lnSpc>
            </a:pPr>
            <a:endParaRPr lang="en-US" sz="3000" dirty="0" smtClean="0">
              <a:latin typeface="Garamond"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1520" y="44624"/>
            <a:ext cx="8784976" cy="2160240"/>
          </a:xfrm>
        </p:spPr>
        <p:txBody>
          <a:bodyPr>
            <a:noAutofit/>
          </a:bodyPr>
          <a:lstStyle/>
          <a:p>
            <a:r>
              <a:rPr lang="en-US" b="1" dirty="0" smtClean="0">
                <a:latin typeface="Garamond" pitchFamily="18" charset="0"/>
              </a:rPr>
              <a:t>American Medical Association</a:t>
            </a:r>
            <a:br>
              <a:rPr lang="en-US" b="1" dirty="0" smtClean="0">
                <a:latin typeface="Garamond" pitchFamily="18" charset="0"/>
              </a:rPr>
            </a:br>
            <a:r>
              <a:rPr lang="en-US" b="1" dirty="0" smtClean="0">
                <a:latin typeface="Garamond" pitchFamily="18" charset="0"/>
              </a:rPr>
              <a:t>Council on Ethical &amp; Judicial Affairs</a:t>
            </a:r>
          </a:p>
        </p:txBody>
      </p:sp>
      <p:sp>
        <p:nvSpPr>
          <p:cNvPr id="41987" name="Rectangle 3"/>
          <p:cNvSpPr>
            <a:spLocks noGrp="1" noChangeArrowheads="1"/>
          </p:cNvSpPr>
          <p:nvPr>
            <p:ph type="body" idx="1"/>
          </p:nvPr>
        </p:nvSpPr>
        <p:spPr>
          <a:xfrm>
            <a:off x="251520" y="2204864"/>
            <a:ext cx="8712968" cy="4320480"/>
          </a:xfrm>
        </p:spPr>
        <p:txBody>
          <a:bodyPr/>
          <a:lstStyle/>
          <a:p>
            <a:pPr>
              <a:buClr>
                <a:srgbClr val="FF0000"/>
              </a:buClr>
              <a:buFont typeface="Wingdings" pitchFamily="2" charset="2"/>
              <a:buChar char="q"/>
            </a:pPr>
            <a:r>
              <a:rPr lang="en-US" sz="2600" dirty="0" smtClean="0">
                <a:latin typeface="Garamond" pitchFamily="18" charset="0"/>
              </a:rPr>
              <a:t> “Any gifts accepted by physicians individually should primarily entail a benefit to patients and should not be of substantial value.”</a:t>
            </a:r>
          </a:p>
          <a:p>
            <a:pPr>
              <a:buClr>
                <a:srgbClr val="FF0000"/>
              </a:buClr>
              <a:buFont typeface="Wingdings" pitchFamily="2" charset="2"/>
              <a:buChar char="q"/>
            </a:pPr>
            <a:r>
              <a:rPr lang="en-US" sz="2600" dirty="0" smtClean="0">
                <a:latin typeface="Garamond" pitchFamily="18" charset="0"/>
              </a:rPr>
              <a:t> “Subsidies from industry should not be accepted directly or indirectly to pay for the costs of travel, lodging, or personal expenses of the physicians who are attending the conferences and meetings . . .”</a:t>
            </a:r>
          </a:p>
          <a:p>
            <a:pPr>
              <a:buClr>
                <a:srgbClr val="FF0000"/>
              </a:buClr>
              <a:buFont typeface="Wingdings" pitchFamily="2" charset="2"/>
              <a:buChar char="q"/>
            </a:pPr>
            <a:r>
              <a:rPr lang="en-US" sz="2600" dirty="0" smtClean="0">
                <a:latin typeface="Garamond" pitchFamily="18" charset="0"/>
              </a:rPr>
              <a:t> “No gifts should be accepted if there are strings attached.”</a:t>
            </a:r>
          </a:p>
        </p:txBody>
      </p:sp>
      <p:sp>
        <p:nvSpPr>
          <p:cNvPr id="41988" name="Text Box 4"/>
          <p:cNvSpPr txBox="1">
            <a:spLocks noChangeArrowheads="1"/>
          </p:cNvSpPr>
          <p:nvPr/>
        </p:nvSpPr>
        <p:spPr bwMode="auto">
          <a:xfrm>
            <a:off x="2721568" y="5805264"/>
            <a:ext cx="2570512" cy="46166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400" b="1" dirty="0" smtClean="0">
                <a:solidFill>
                  <a:srgbClr val="FFFF00"/>
                </a:solidFill>
                <a:latin typeface="Garamond" pitchFamily="18" charset="0"/>
              </a:rPr>
              <a:t>JAMA 1991;261:501</a:t>
            </a:r>
            <a:endParaRPr lang="en-US" sz="2400" dirty="0" smtClean="0">
              <a:solidFill>
                <a:srgbClr val="000099"/>
              </a:solidFill>
              <a:latin typeface="Garamond" pitchFamily="18" charset="0"/>
            </a:endParaRPr>
          </a:p>
        </p:txBody>
      </p:sp>
      <p:pic>
        <p:nvPicPr>
          <p:cNvPr id="41989" name="Picture 5"/>
          <p:cNvPicPr>
            <a:picLocks noChangeAspect="1" noChangeArrowheads="1"/>
          </p:cNvPicPr>
          <p:nvPr/>
        </p:nvPicPr>
        <p:blipFill>
          <a:blip r:embed="rId3" cstate="print"/>
          <a:srcRect/>
          <a:stretch>
            <a:fillRect/>
          </a:stretch>
        </p:blipFill>
        <p:spPr bwMode="auto">
          <a:xfrm>
            <a:off x="8001000" y="5854700"/>
            <a:ext cx="1143000" cy="100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sz="4400" b="1" dirty="0" smtClean="0">
              <a:solidFill>
                <a:srgbClr val="FFFF00"/>
              </a:solidFill>
              <a:latin typeface="Garamond" pitchFamily="18" charset="0"/>
            </a:endParaRPr>
          </a:p>
          <a:p>
            <a:pPr algn="ctr">
              <a:buNone/>
            </a:pPr>
            <a:r>
              <a:rPr lang="en-US" sz="4400" b="1" dirty="0" smtClean="0">
                <a:solidFill>
                  <a:srgbClr val="FFFF00"/>
                </a:solidFill>
                <a:latin typeface="Garamond" pitchFamily="18" charset="0"/>
              </a:rPr>
              <a:t>What can be done to overcome the drug companies influence?</a:t>
            </a:r>
            <a:endParaRPr lang="x-none" sz="4400" b="1" dirty="0">
              <a:solidFill>
                <a:srgbClr val="FFFF00"/>
              </a:solidFill>
              <a:latin typeface="Garamond"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260648"/>
            <a:ext cx="8784976" cy="1339552"/>
          </a:xfrm>
          <a:noFill/>
        </p:spPr>
        <p:txBody>
          <a:bodyPr lIns="90488" tIns="44450" rIns="90488" bIns="44450"/>
          <a:lstStyle/>
          <a:p>
            <a:r>
              <a:rPr lang="en-US" b="1" dirty="0" smtClean="0">
                <a:latin typeface="Garamond" pitchFamily="18" charset="0"/>
              </a:rPr>
              <a:t>The best defense the physician can muster against advertising</a:t>
            </a:r>
          </a:p>
        </p:txBody>
      </p:sp>
      <p:sp>
        <p:nvSpPr>
          <p:cNvPr id="9219" name="Rectangle 3"/>
          <p:cNvSpPr>
            <a:spLocks noGrp="1" noChangeArrowheads="1"/>
          </p:cNvSpPr>
          <p:nvPr>
            <p:ph idx="1"/>
          </p:nvPr>
        </p:nvSpPr>
        <p:spPr>
          <a:xfrm>
            <a:off x="502355" y="1752602"/>
            <a:ext cx="8099778" cy="4378325"/>
          </a:xfrm>
          <a:noFill/>
        </p:spPr>
        <p:txBody>
          <a:bodyPr lIns="90488" tIns="44450" rIns="90488" bIns="44450"/>
          <a:lstStyle/>
          <a:p>
            <a:pPr>
              <a:buClr>
                <a:srgbClr val="FF0000"/>
              </a:buClr>
              <a:buFont typeface="Wingdings" pitchFamily="2" charset="2"/>
              <a:buChar char="q"/>
            </a:pPr>
            <a:r>
              <a:rPr lang="en-US" dirty="0" smtClean="0">
                <a:latin typeface="Garamond" pitchFamily="18" charset="0"/>
              </a:rPr>
              <a:t> a healthy skepticism and a willingness . . . to do his (</a:t>
            </a:r>
            <a:r>
              <a:rPr lang="en-US" i="1" dirty="0" smtClean="0">
                <a:latin typeface="Garamond" pitchFamily="18" charset="0"/>
              </a:rPr>
              <a:t>sic</a:t>
            </a:r>
            <a:r>
              <a:rPr lang="en-US" dirty="0" smtClean="0">
                <a:latin typeface="Garamond" pitchFamily="18" charset="0"/>
              </a:rPr>
              <a:t>) homework. </a:t>
            </a:r>
          </a:p>
          <a:p>
            <a:pPr>
              <a:buClr>
                <a:srgbClr val="FF0000"/>
              </a:buClr>
              <a:buFont typeface="Wingdings" pitchFamily="2" charset="2"/>
              <a:buChar char="q"/>
            </a:pPr>
            <a:r>
              <a:rPr lang="en-US" dirty="0" smtClean="0">
                <a:latin typeface="Garamond" pitchFamily="18" charset="0"/>
              </a:rPr>
              <a:t> cultivate a flair for spotting the logical loophole, the invalid clinical trial . . . and the unlikely claim. </a:t>
            </a:r>
          </a:p>
          <a:p>
            <a:pPr>
              <a:buClr>
                <a:srgbClr val="FF0000"/>
              </a:buClr>
              <a:buFont typeface="Wingdings" pitchFamily="2" charset="2"/>
              <a:buChar char="q"/>
            </a:pPr>
            <a:r>
              <a:rPr lang="en-US" dirty="0" smtClean="0">
                <a:latin typeface="Garamond" pitchFamily="18" charset="0"/>
              </a:rPr>
              <a:t> Above all, we must develop greater resistance to the lure of the fashionable and the new”                            P.R. </a:t>
            </a:r>
            <a:r>
              <a:rPr lang="en-US" dirty="0" err="1" smtClean="0">
                <a:latin typeface="Garamond" pitchFamily="18" charset="0"/>
              </a:rPr>
              <a:t>Garai</a:t>
            </a:r>
            <a:r>
              <a:rPr lang="en-US" dirty="0" smtClean="0">
                <a:latin typeface="Garamond" pitchFamily="18" charset="0"/>
              </a:rPr>
              <a:t>, 1964</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lstStyle/>
          <a:p>
            <a:r>
              <a:rPr lang="en-US" b="1" dirty="0" smtClean="0">
                <a:latin typeface="Garamond" pitchFamily="18" charset="0"/>
              </a:rPr>
              <a:t>What Can We Do?</a:t>
            </a:r>
          </a:p>
        </p:txBody>
      </p:sp>
      <p:sp>
        <p:nvSpPr>
          <p:cNvPr id="21507" name="Rectangle 3"/>
          <p:cNvSpPr>
            <a:spLocks noGrp="1" noChangeArrowheads="1"/>
          </p:cNvSpPr>
          <p:nvPr>
            <p:ph idx="1"/>
          </p:nvPr>
        </p:nvSpPr>
        <p:spPr>
          <a:noFill/>
        </p:spPr>
        <p:txBody>
          <a:bodyPr lIns="90488" tIns="44450" rIns="90488" bIns="44450"/>
          <a:lstStyle/>
          <a:p>
            <a:pPr>
              <a:lnSpc>
                <a:spcPct val="110000"/>
              </a:lnSpc>
              <a:buClr>
                <a:srgbClr val="FF0000"/>
              </a:buClr>
              <a:buFont typeface="Wingdings" pitchFamily="2" charset="2"/>
              <a:buChar char="q"/>
            </a:pPr>
            <a:r>
              <a:rPr lang="en-US" dirty="0" smtClean="0">
                <a:latin typeface="Garamond" pitchFamily="18" charset="0"/>
              </a:rPr>
              <a:t> Identifying non-rational does not ensure protection</a:t>
            </a:r>
          </a:p>
          <a:p>
            <a:pPr>
              <a:lnSpc>
                <a:spcPct val="110000"/>
              </a:lnSpc>
              <a:buClr>
                <a:srgbClr val="FF0000"/>
              </a:buClr>
              <a:buFont typeface="Wingdings" pitchFamily="2" charset="2"/>
              <a:buChar char="q"/>
            </a:pPr>
            <a:r>
              <a:rPr lang="en-US" dirty="0" smtClean="0">
                <a:latin typeface="Garamond" pitchFamily="18" charset="0"/>
              </a:rPr>
              <a:t> Common (</a:t>
            </a:r>
            <a:r>
              <a:rPr lang="en-US" dirty="0" err="1" smtClean="0">
                <a:latin typeface="Garamond" pitchFamily="18" charset="0"/>
              </a:rPr>
              <a:t>mis</a:t>
            </a:r>
            <a:r>
              <a:rPr lang="en-US" dirty="0" smtClean="0">
                <a:latin typeface="Garamond" pitchFamily="18" charset="0"/>
              </a:rPr>
              <a:t>)belief: “can receive . . . and </a:t>
            </a:r>
            <a:r>
              <a:rPr lang="en-US" dirty="0" smtClean="0">
                <a:solidFill>
                  <a:srgbClr val="FAFD00"/>
                </a:solidFill>
                <a:latin typeface="Garamond" pitchFamily="18" charset="0"/>
              </a:rPr>
              <a:t>not</a:t>
            </a:r>
            <a:r>
              <a:rPr lang="en-US" dirty="0" smtClean="0">
                <a:latin typeface="Garamond" pitchFamily="18" charset="0"/>
              </a:rPr>
              <a:t> be influenced”</a:t>
            </a:r>
          </a:p>
          <a:p>
            <a:pPr>
              <a:lnSpc>
                <a:spcPct val="110000"/>
              </a:lnSpc>
              <a:buClr>
                <a:srgbClr val="FF0000"/>
              </a:buClr>
              <a:buFont typeface="Wingdings" pitchFamily="2" charset="2"/>
              <a:buChar char="q"/>
            </a:pPr>
            <a:r>
              <a:rPr lang="en-US" dirty="0" smtClean="0">
                <a:latin typeface="Garamond" pitchFamily="18" charset="0"/>
              </a:rPr>
              <a:t> “. . . implies lack of </a:t>
            </a:r>
            <a:r>
              <a:rPr lang="en-US" dirty="0" smtClean="0">
                <a:solidFill>
                  <a:srgbClr val="FAFD00"/>
                </a:solidFill>
                <a:latin typeface="Garamond" pitchFamily="18" charset="0"/>
              </a:rPr>
              <a:t>judgment</a:t>
            </a:r>
            <a:r>
              <a:rPr lang="en-US" dirty="0" smtClean="0">
                <a:solidFill>
                  <a:schemeClr val="accent2"/>
                </a:solidFill>
                <a:latin typeface="Garamond" pitchFamily="18" charset="0"/>
              </a:rPr>
              <a:t> </a:t>
            </a:r>
            <a:r>
              <a:rPr lang="en-US" dirty="0" smtClean="0">
                <a:latin typeface="Garamond" pitchFamily="18" charset="0"/>
              </a:rPr>
              <a:t>. . .”</a:t>
            </a:r>
          </a:p>
          <a:p>
            <a:pPr>
              <a:lnSpc>
                <a:spcPct val="110000"/>
              </a:lnSpc>
              <a:buClr>
                <a:srgbClr val="FF0000"/>
              </a:buClr>
              <a:buFont typeface="Wingdings" pitchFamily="2" charset="2"/>
              <a:buChar char="q"/>
            </a:pPr>
            <a:r>
              <a:rPr lang="en-US" dirty="0" smtClean="0">
                <a:latin typeface="Garamond" pitchFamily="18" charset="0"/>
              </a:rPr>
              <a:t> The more </a:t>
            </a:r>
            <a:r>
              <a:rPr lang="en-US" dirty="0" smtClean="0">
                <a:solidFill>
                  <a:srgbClr val="FAFD00"/>
                </a:solidFill>
                <a:latin typeface="Garamond" pitchFamily="18" charset="0"/>
              </a:rPr>
              <a:t>unaware</a:t>
            </a:r>
            <a:r>
              <a:rPr lang="en-US" dirty="0" smtClean="0">
                <a:latin typeface="Garamond" pitchFamily="18" charset="0"/>
              </a:rPr>
              <a:t>, the more </a:t>
            </a:r>
            <a:r>
              <a:rPr lang="en-US" dirty="0" smtClean="0">
                <a:solidFill>
                  <a:srgbClr val="FAFD00"/>
                </a:solidFill>
                <a:latin typeface="Garamond" pitchFamily="18" charset="0"/>
              </a:rPr>
              <a:t>vulnerable</a:t>
            </a:r>
          </a:p>
          <a:p>
            <a:pPr>
              <a:lnSpc>
                <a:spcPct val="110000"/>
              </a:lnSpc>
              <a:buClr>
                <a:srgbClr val="FF0000"/>
              </a:buClr>
              <a:buFont typeface="Wingdings" pitchFamily="2" charset="2"/>
              <a:buChar char="q"/>
            </a:pPr>
            <a:r>
              <a:rPr lang="en-US" dirty="0" smtClean="0">
                <a:solidFill>
                  <a:srgbClr val="FAFD00"/>
                </a:solidFill>
                <a:latin typeface="Garamond" pitchFamily="18" charset="0"/>
              </a:rPr>
              <a:t> Visceral</a:t>
            </a:r>
            <a:r>
              <a:rPr lang="en-US" dirty="0" smtClean="0">
                <a:latin typeface="Garamond" pitchFamily="18" charset="0"/>
              </a:rPr>
              <a:t> response, not </a:t>
            </a:r>
            <a:r>
              <a:rPr lang="en-US" dirty="0" smtClean="0">
                <a:solidFill>
                  <a:srgbClr val="FAFD00"/>
                </a:solidFill>
                <a:latin typeface="Garamond" pitchFamily="18" charset="0"/>
              </a:rPr>
              <a:t>intellectual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14282" y="44624"/>
            <a:ext cx="8715436" cy="1143000"/>
          </a:xfrm>
          <a:noFill/>
        </p:spPr>
        <p:txBody>
          <a:bodyPr lIns="90488" tIns="44450" rIns="90488" bIns="44450">
            <a:normAutofit fontScale="90000"/>
          </a:bodyPr>
          <a:lstStyle/>
          <a:p>
            <a:r>
              <a:rPr lang="en-US" b="1" dirty="0" smtClean="0">
                <a:latin typeface="Garamond" pitchFamily="18" charset="0"/>
              </a:rPr>
              <a:t>Taking the right “STEPS” when evaluating new information</a:t>
            </a:r>
          </a:p>
        </p:txBody>
      </p:sp>
      <p:sp>
        <p:nvSpPr>
          <p:cNvPr id="61443" name="Rectangle 3"/>
          <p:cNvSpPr>
            <a:spLocks noGrp="1" noChangeArrowheads="1"/>
          </p:cNvSpPr>
          <p:nvPr>
            <p:ph idx="1"/>
          </p:nvPr>
        </p:nvSpPr>
        <p:spPr>
          <a:xfrm>
            <a:off x="179512" y="1340768"/>
            <a:ext cx="8856984" cy="6048672"/>
          </a:xfrm>
          <a:noFill/>
        </p:spPr>
        <p:txBody>
          <a:bodyPr lIns="90488" tIns="44450" rIns="90488" bIns="44450">
            <a:noAutofit/>
          </a:bodyPr>
          <a:lstStyle/>
          <a:p>
            <a:pPr marL="914400" indent="-914400">
              <a:lnSpc>
                <a:spcPct val="90000"/>
              </a:lnSpc>
              <a:buFontTx/>
              <a:buNone/>
            </a:pPr>
            <a:r>
              <a:rPr lang="en-US" sz="3000" b="1" dirty="0" smtClean="0">
                <a:solidFill>
                  <a:srgbClr val="FAFD00"/>
                </a:solidFill>
                <a:latin typeface="Garamond" pitchFamily="18" charset="0"/>
              </a:rPr>
              <a:t>S</a:t>
            </a:r>
            <a:r>
              <a:rPr lang="en-US" sz="3000" b="1" dirty="0" smtClean="0">
                <a:latin typeface="Garamond" pitchFamily="18" charset="0"/>
              </a:rPr>
              <a:t> = 	Safety</a:t>
            </a:r>
          </a:p>
          <a:p>
            <a:pPr marL="914400" indent="-914400">
              <a:lnSpc>
                <a:spcPct val="90000"/>
              </a:lnSpc>
              <a:buFontTx/>
              <a:buNone/>
            </a:pPr>
            <a:r>
              <a:rPr lang="en-US" sz="3000" b="1" dirty="0" smtClean="0">
                <a:solidFill>
                  <a:srgbClr val="FAFD00"/>
                </a:solidFill>
                <a:latin typeface="Garamond" pitchFamily="18" charset="0"/>
              </a:rPr>
              <a:t>T</a:t>
            </a:r>
            <a:r>
              <a:rPr lang="en-US" sz="3000" b="1" dirty="0" smtClean="0">
                <a:latin typeface="Garamond" pitchFamily="18" charset="0"/>
              </a:rPr>
              <a:t> = 	Tolerability				</a:t>
            </a:r>
          </a:p>
          <a:p>
            <a:pPr marL="1371600" lvl="1">
              <a:lnSpc>
                <a:spcPct val="90000"/>
              </a:lnSpc>
              <a:buFontTx/>
              <a:buNone/>
            </a:pPr>
            <a:r>
              <a:rPr lang="en-US" sz="3000" b="1" dirty="0" smtClean="0">
                <a:latin typeface="Garamond" pitchFamily="18" charset="0"/>
              </a:rPr>
              <a:t>look for “pooled drop-out rates” 	 </a:t>
            </a:r>
          </a:p>
          <a:p>
            <a:pPr marL="914400" indent="-914400">
              <a:lnSpc>
                <a:spcPct val="90000"/>
              </a:lnSpc>
              <a:buFontTx/>
              <a:buNone/>
            </a:pPr>
            <a:r>
              <a:rPr lang="en-US" sz="3000" b="1" dirty="0" smtClean="0">
                <a:solidFill>
                  <a:srgbClr val="FAFD00"/>
                </a:solidFill>
                <a:latin typeface="Garamond" pitchFamily="18" charset="0"/>
              </a:rPr>
              <a:t>E</a:t>
            </a:r>
            <a:r>
              <a:rPr lang="en-US" sz="3000" b="1" dirty="0" smtClean="0">
                <a:latin typeface="Garamond" pitchFamily="18" charset="0"/>
              </a:rPr>
              <a:t> = 	Effectiveness -- Studies showing that the new drug is better than your current choice</a:t>
            </a:r>
          </a:p>
          <a:p>
            <a:pPr marL="914400" indent="-914400">
              <a:lnSpc>
                <a:spcPct val="90000"/>
              </a:lnSpc>
              <a:buFontTx/>
              <a:buNone/>
            </a:pPr>
            <a:r>
              <a:rPr lang="en-US" sz="3000" b="1" dirty="0" smtClean="0">
                <a:latin typeface="Garamond" pitchFamily="18" charset="0"/>
              </a:rPr>
              <a:t>	examples: aspirin </a:t>
            </a:r>
            <a:r>
              <a:rPr lang="en-US" sz="3000" b="1" dirty="0" err="1" smtClean="0">
                <a:latin typeface="Garamond" pitchFamily="18" charset="0"/>
              </a:rPr>
              <a:t>vs</a:t>
            </a:r>
            <a:r>
              <a:rPr lang="en-US" sz="3000" b="1" dirty="0" smtClean="0">
                <a:latin typeface="Garamond" pitchFamily="18" charset="0"/>
              </a:rPr>
              <a:t> </a:t>
            </a:r>
            <a:r>
              <a:rPr lang="en-US" sz="3000" b="1" dirty="0" err="1" smtClean="0">
                <a:latin typeface="Garamond" pitchFamily="18" charset="0"/>
              </a:rPr>
              <a:t>tPA</a:t>
            </a:r>
            <a:r>
              <a:rPr lang="en-US" sz="3000" b="1" dirty="0" smtClean="0">
                <a:latin typeface="Garamond" pitchFamily="18" charset="0"/>
              </a:rPr>
              <a:t> in acute stroke, adequate vitamin D dose to prevent fractures. </a:t>
            </a:r>
          </a:p>
          <a:p>
            <a:pPr marL="914400" indent="-914400">
              <a:lnSpc>
                <a:spcPct val="90000"/>
              </a:lnSpc>
              <a:buFontTx/>
              <a:buNone/>
            </a:pPr>
            <a:r>
              <a:rPr lang="en-US" sz="3000" b="1" dirty="0" smtClean="0">
                <a:solidFill>
                  <a:srgbClr val="FAFD00"/>
                </a:solidFill>
                <a:latin typeface="Garamond" pitchFamily="18" charset="0"/>
              </a:rPr>
              <a:t>P</a:t>
            </a:r>
            <a:r>
              <a:rPr lang="en-US" sz="3000" b="1" dirty="0" smtClean="0">
                <a:latin typeface="Garamond" pitchFamily="18" charset="0"/>
              </a:rPr>
              <a:t> = 	Price</a:t>
            </a:r>
          </a:p>
          <a:p>
            <a:pPr marL="914400" indent="-914400">
              <a:lnSpc>
                <a:spcPct val="90000"/>
              </a:lnSpc>
              <a:buFontTx/>
              <a:buNone/>
            </a:pPr>
            <a:r>
              <a:rPr lang="en-US" sz="3000" b="1" dirty="0" smtClean="0">
                <a:solidFill>
                  <a:srgbClr val="FAFD00"/>
                </a:solidFill>
                <a:latin typeface="Garamond" pitchFamily="18" charset="0"/>
              </a:rPr>
              <a:t>S</a:t>
            </a:r>
            <a:r>
              <a:rPr lang="en-US" sz="3000" b="1" dirty="0" smtClean="0">
                <a:latin typeface="Garamond" pitchFamily="18" charset="0"/>
              </a:rPr>
              <a:t> = 	Simplicity </a:t>
            </a:r>
            <a:r>
              <a:rPr lang="en-US" sz="3000" b="1" smtClean="0">
                <a:latin typeface="Garamond" pitchFamily="18" charset="0"/>
              </a:rPr>
              <a:t>of use</a:t>
            </a:r>
          </a:p>
          <a:p>
            <a:pPr marL="914400" indent="-914400">
              <a:lnSpc>
                <a:spcPct val="90000"/>
              </a:lnSpc>
              <a:buFontTx/>
              <a:buNone/>
            </a:pPr>
            <a:endParaRPr lang="en-US" sz="1600" b="1" dirty="0" smtClean="0">
              <a:latin typeface="Garamond" pitchFamily="18" charset="0"/>
            </a:endParaRPr>
          </a:p>
          <a:p>
            <a:pPr marL="914400" indent="-914400">
              <a:lnSpc>
                <a:spcPct val="90000"/>
              </a:lnSpc>
              <a:buFontTx/>
              <a:buNone/>
            </a:pPr>
            <a:r>
              <a:rPr lang="en-US" sz="2600" i="1" dirty="0" err="1" smtClean="0">
                <a:latin typeface="Garamond" pitchFamily="18" charset="0"/>
              </a:rPr>
              <a:t>Preskorn</a:t>
            </a:r>
            <a:r>
              <a:rPr lang="en-US" sz="2600" i="1" dirty="0" smtClean="0">
                <a:latin typeface="Garamond" pitchFamily="18" charset="0"/>
              </a:rPr>
              <a:t> SH. Advances in antidepressant therapy: the pharmacologic basis. San Antonio: </a:t>
            </a:r>
            <a:r>
              <a:rPr lang="en-US" sz="2600" i="1" dirty="0" err="1" smtClean="0">
                <a:latin typeface="Garamond" pitchFamily="18" charset="0"/>
              </a:rPr>
              <a:t>Dannemiller</a:t>
            </a:r>
            <a:r>
              <a:rPr lang="en-US" sz="2600" i="1" dirty="0" smtClean="0">
                <a:latin typeface="Garamond" pitchFamily="18" charset="0"/>
              </a:rPr>
              <a:t> Memorial Educational Foundation, 1994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calcmode="lin" valueType="num">
                                      <p:cBhvr additive="base">
                                        <p:cTn id="17"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 calcmode="lin" valueType="num">
                                      <p:cBhvr additive="base">
                                        <p:cTn id="23"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443">
                                            <p:txEl>
                                              <p:pRg st="4" end="4"/>
                                            </p:txEl>
                                          </p:spTgt>
                                        </p:tgtEl>
                                        <p:attrNameLst>
                                          <p:attrName>style.visibility</p:attrName>
                                        </p:attrNameLst>
                                      </p:cBhvr>
                                      <p:to>
                                        <p:strVal val="visible"/>
                                      </p:to>
                                    </p:set>
                                    <p:anim calcmode="lin" valueType="num">
                                      <p:cBhvr additive="base">
                                        <p:cTn id="29"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1443">
                                            <p:txEl>
                                              <p:pRg st="5" end="5"/>
                                            </p:txEl>
                                          </p:spTgt>
                                        </p:tgtEl>
                                        <p:attrNameLst>
                                          <p:attrName>style.visibility</p:attrName>
                                        </p:attrNameLst>
                                      </p:cBhvr>
                                      <p:to>
                                        <p:strVal val="visible"/>
                                      </p:to>
                                    </p:set>
                                    <p:anim calcmode="lin" valueType="num">
                                      <p:cBhvr additive="base">
                                        <p:cTn id="35" dur="500" fill="hold"/>
                                        <p:tgtEl>
                                          <p:spTgt spid="614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1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1443">
                                            <p:txEl>
                                              <p:pRg st="6" end="6"/>
                                            </p:txEl>
                                          </p:spTgt>
                                        </p:tgtEl>
                                        <p:attrNameLst>
                                          <p:attrName>style.visibility</p:attrName>
                                        </p:attrNameLst>
                                      </p:cBhvr>
                                      <p:to>
                                        <p:strVal val="visible"/>
                                      </p:to>
                                    </p:set>
                                    <p:anim calcmode="lin" valueType="num">
                                      <p:cBhvr additive="base">
                                        <p:cTn id="41" dur="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14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 calcmode="lin" valueType="num">
                                      <p:cBhvr additive="base">
                                        <p:cTn id="47" dur="500" fill="hold"/>
                                        <p:tgtEl>
                                          <p:spTgt spid="6144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14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642910" y="357166"/>
            <a:ext cx="8215370" cy="6286544"/>
          </a:xfrm>
          <a:prstGeom prst="triangle">
            <a:avLst>
              <a:gd name="adj" fmla="val 490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dirty="0">
              <a:solidFill>
                <a:srgbClr val="FF0000"/>
              </a:solidFill>
            </a:endParaRPr>
          </a:p>
        </p:txBody>
      </p:sp>
      <p:cxnSp>
        <p:nvCxnSpPr>
          <p:cNvPr id="4" name="Straight Connector 3"/>
          <p:cNvCxnSpPr/>
          <p:nvPr/>
        </p:nvCxnSpPr>
        <p:spPr>
          <a:xfrm>
            <a:off x="3857620" y="1643050"/>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57554" y="2500306"/>
            <a:ext cx="278608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1"/>
            <a:endCxn id="2" idx="5"/>
          </p:cNvCxnSpPr>
          <p:nvPr/>
        </p:nvCxnSpPr>
        <p:spPr>
          <a:xfrm rot="10800000" flipH="1">
            <a:off x="2657770" y="3500438"/>
            <a:ext cx="410768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928794" y="4572008"/>
            <a:ext cx="557216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14414" y="5643578"/>
            <a:ext cx="7000924"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00364" y="6072206"/>
            <a:ext cx="3214710" cy="369332"/>
          </a:xfrm>
          <a:prstGeom prst="rect">
            <a:avLst/>
          </a:prstGeom>
          <a:solidFill>
            <a:srgbClr val="FFFF00"/>
          </a:solidFill>
        </p:spPr>
        <p:txBody>
          <a:bodyPr wrap="square" rtlCol="1">
            <a:spAutoFit/>
          </a:bodyPr>
          <a:lstStyle/>
          <a:p>
            <a:pPr algn="ctr" rtl="0"/>
            <a:r>
              <a:rPr lang="en-US" b="1" dirty="0" smtClean="0">
                <a:solidFill>
                  <a:srgbClr val="002060"/>
                </a:solidFill>
              </a:rPr>
              <a:t>Studies</a:t>
            </a:r>
            <a:endParaRPr lang="x-none" b="1" dirty="0" smtClean="0">
              <a:solidFill>
                <a:srgbClr val="002060"/>
              </a:solidFill>
            </a:endParaRPr>
          </a:p>
        </p:txBody>
      </p:sp>
      <p:sp>
        <p:nvSpPr>
          <p:cNvPr id="20" name="TextBox 19"/>
          <p:cNvSpPr txBox="1"/>
          <p:nvPr/>
        </p:nvSpPr>
        <p:spPr>
          <a:xfrm>
            <a:off x="3857620" y="3857628"/>
            <a:ext cx="1714512" cy="369332"/>
          </a:xfrm>
          <a:prstGeom prst="rect">
            <a:avLst/>
          </a:prstGeom>
          <a:solidFill>
            <a:srgbClr val="FFFF00"/>
          </a:solidFill>
        </p:spPr>
        <p:txBody>
          <a:bodyPr wrap="square" rtlCol="1">
            <a:spAutoFit/>
          </a:bodyPr>
          <a:lstStyle/>
          <a:p>
            <a:pPr algn="ctr" rtl="0"/>
            <a:r>
              <a:rPr lang="en-US" b="1" dirty="0" smtClean="0">
                <a:solidFill>
                  <a:srgbClr val="002060"/>
                </a:solidFill>
              </a:rPr>
              <a:t>Syntheses</a:t>
            </a:r>
            <a:endParaRPr lang="x-none" b="1" dirty="0" smtClean="0">
              <a:solidFill>
                <a:srgbClr val="002060"/>
              </a:solidFill>
            </a:endParaRPr>
          </a:p>
        </p:txBody>
      </p:sp>
      <p:sp>
        <p:nvSpPr>
          <p:cNvPr id="21" name="TextBox 20"/>
          <p:cNvSpPr txBox="1"/>
          <p:nvPr/>
        </p:nvSpPr>
        <p:spPr>
          <a:xfrm>
            <a:off x="3571868" y="2786058"/>
            <a:ext cx="2428892" cy="369332"/>
          </a:xfrm>
          <a:prstGeom prst="rect">
            <a:avLst/>
          </a:prstGeom>
          <a:solidFill>
            <a:srgbClr val="FFFF00"/>
          </a:solidFill>
        </p:spPr>
        <p:txBody>
          <a:bodyPr wrap="square" rtlCol="1">
            <a:spAutoFit/>
          </a:bodyPr>
          <a:lstStyle/>
          <a:p>
            <a:pPr algn="ctr" rtl="0"/>
            <a:r>
              <a:rPr lang="en-US" b="1" dirty="0" smtClean="0">
                <a:solidFill>
                  <a:srgbClr val="002060"/>
                </a:solidFill>
              </a:rPr>
              <a:t>Synopsis of Syntheses</a:t>
            </a:r>
            <a:endParaRPr lang="x-none" b="1" dirty="0" smtClean="0">
              <a:solidFill>
                <a:srgbClr val="002060"/>
              </a:solidFill>
            </a:endParaRPr>
          </a:p>
        </p:txBody>
      </p:sp>
      <p:sp>
        <p:nvSpPr>
          <p:cNvPr id="22" name="TextBox 21"/>
          <p:cNvSpPr txBox="1"/>
          <p:nvPr/>
        </p:nvSpPr>
        <p:spPr>
          <a:xfrm>
            <a:off x="3571868" y="4929198"/>
            <a:ext cx="2286016" cy="369332"/>
          </a:xfrm>
          <a:prstGeom prst="rect">
            <a:avLst/>
          </a:prstGeom>
          <a:solidFill>
            <a:srgbClr val="FFFF00"/>
          </a:solidFill>
        </p:spPr>
        <p:txBody>
          <a:bodyPr wrap="square" rtlCol="1">
            <a:spAutoFit/>
          </a:bodyPr>
          <a:lstStyle/>
          <a:p>
            <a:pPr algn="ctr" rtl="0"/>
            <a:r>
              <a:rPr lang="en-US" b="1" dirty="0" smtClean="0">
                <a:solidFill>
                  <a:srgbClr val="002060"/>
                </a:solidFill>
              </a:rPr>
              <a:t>Synopsis of Studies</a:t>
            </a:r>
            <a:endParaRPr lang="x-none" b="1" dirty="0">
              <a:solidFill>
                <a:srgbClr val="002060"/>
              </a:solidFill>
            </a:endParaRPr>
          </a:p>
        </p:txBody>
      </p:sp>
      <p:sp>
        <p:nvSpPr>
          <p:cNvPr id="23" name="TextBox 22"/>
          <p:cNvSpPr txBox="1"/>
          <p:nvPr/>
        </p:nvSpPr>
        <p:spPr>
          <a:xfrm>
            <a:off x="4000496" y="1928802"/>
            <a:ext cx="1357322" cy="369332"/>
          </a:xfrm>
          <a:prstGeom prst="rect">
            <a:avLst/>
          </a:prstGeom>
          <a:solidFill>
            <a:srgbClr val="FFFF00"/>
          </a:solidFill>
        </p:spPr>
        <p:txBody>
          <a:bodyPr wrap="square" rtlCol="1">
            <a:spAutoFit/>
          </a:bodyPr>
          <a:lstStyle/>
          <a:p>
            <a:pPr algn="ctr" rtl="0"/>
            <a:r>
              <a:rPr lang="en-US" b="1" dirty="0" smtClean="0">
                <a:solidFill>
                  <a:srgbClr val="002060"/>
                </a:solidFill>
              </a:rPr>
              <a:t>Summaries</a:t>
            </a:r>
            <a:endParaRPr lang="x-none" b="1" dirty="0" smtClean="0">
              <a:solidFill>
                <a:srgbClr val="002060"/>
              </a:solidFill>
            </a:endParaRPr>
          </a:p>
        </p:txBody>
      </p:sp>
      <p:sp>
        <p:nvSpPr>
          <p:cNvPr id="24" name="TextBox 23"/>
          <p:cNvSpPr txBox="1"/>
          <p:nvPr/>
        </p:nvSpPr>
        <p:spPr>
          <a:xfrm>
            <a:off x="4143372" y="1202280"/>
            <a:ext cx="1071570" cy="369332"/>
          </a:xfrm>
          <a:prstGeom prst="rect">
            <a:avLst/>
          </a:prstGeom>
          <a:solidFill>
            <a:srgbClr val="FFFF00"/>
          </a:solidFill>
        </p:spPr>
        <p:txBody>
          <a:bodyPr wrap="square" rtlCol="1">
            <a:spAutoFit/>
          </a:bodyPr>
          <a:lstStyle/>
          <a:p>
            <a:pPr algn="ctr" rtl="0"/>
            <a:r>
              <a:rPr lang="en-US" b="1" dirty="0" smtClean="0">
                <a:solidFill>
                  <a:srgbClr val="002060"/>
                </a:solidFill>
              </a:rPr>
              <a:t>Systems</a:t>
            </a:r>
            <a:endParaRPr lang="x-none" b="1" dirty="0" smtClean="0">
              <a:solidFill>
                <a:srgbClr val="002060"/>
              </a:solidFill>
            </a:endParaRPr>
          </a:p>
        </p:txBody>
      </p:sp>
      <p:sp>
        <p:nvSpPr>
          <p:cNvPr id="15" name="TextBox 14"/>
          <p:cNvSpPr txBox="1"/>
          <p:nvPr/>
        </p:nvSpPr>
        <p:spPr>
          <a:xfrm>
            <a:off x="6084168" y="1628800"/>
            <a:ext cx="2448272" cy="646331"/>
          </a:xfrm>
          <a:prstGeom prst="rect">
            <a:avLst/>
          </a:prstGeom>
          <a:solidFill>
            <a:srgbClr val="00B050"/>
          </a:solidFill>
        </p:spPr>
        <p:txBody>
          <a:bodyPr wrap="square" rtlCol="1">
            <a:spAutoFit/>
          </a:bodyPr>
          <a:lstStyle/>
          <a:p>
            <a:pPr algn="l" rtl="0"/>
            <a:r>
              <a:rPr lang="en-US" dirty="0" smtClean="0"/>
              <a:t>Clinical Evidence</a:t>
            </a:r>
          </a:p>
          <a:p>
            <a:pPr algn="l" rtl="0"/>
            <a:r>
              <a:rPr lang="en-US" dirty="0" err="1" smtClean="0"/>
              <a:t>UpToDate</a:t>
            </a:r>
            <a:endParaRPr lang="x-none" dirty="0"/>
          </a:p>
        </p:txBody>
      </p:sp>
      <p:sp>
        <p:nvSpPr>
          <p:cNvPr id="16" name="TextBox 15"/>
          <p:cNvSpPr txBox="1"/>
          <p:nvPr/>
        </p:nvSpPr>
        <p:spPr>
          <a:xfrm>
            <a:off x="251520" y="2492896"/>
            <a:ext cx="2304256" cy="646331"/>
          </a:xfrm>
          <a:prstGeom prst="rect">
            <a:avLst/>
          </a:prstGeom>
          <a:solidFill>
            <a:srgbClr val="00B050"/>
          </a:solidFill>
          <a:ln>
            <a:solidFill>
              <a:schemeClr val="accent1"/>
            </a:solidFill>
          </a:ln>
        </p:spPr>
        <p:txBody>
          <a:bodyPr wrap="square" rtlCol="1">
            <a:spAutoFit/>
          </a:bodyPr>
          <a:lstStyle/>
          <a:p>
            <a:pPr algn="l" rtl="0"/>
            <a:r>
              <a:rPr lang="en-US" dirty="0" smtClean="0"/>
              <a:t>ACP Journal Club</a:t>
            </a:r>
          </a:p>
          <a:p>
            <a:pPr algn="l" rtl="0"/>
            <a:r>
              <a:rPr lang="en-US" dirty="0" smtClean="0">
                <a:hlinkClick r:id="rId2"/>
              </a:rPr>
              <a:t>DARE</a:t>
            </a:r>
            <a:endParaRPr lang="x-none" dirty="0"/>
          </a:p>
        </p:txBody>
      </p:sp>
      <p:sp>
        <p:nvSpPr>
          <p:cNvPr id="17" name="TextBox 16"/>
          <p:cNvSpPr txBox="1"/>
          <p:nvPr/>
        </p:nvSpPr>
        <p:spPr>
          <a:xfrm>
            <a:off x="7092280" y="3789040"/>
            <a:ext cx="2051720" cy="369332"/>
          </a:xfrm>
          <a:prstGeom prst="rect">
            <a:avLst/>
          </a:prstGeom>
          <a:solidFill>
            <a:srgbClr val="00B050"/>
          </a:solidFill>
        </p:spPr>
        <p:txBody>
          <a:bodyPr wrap="square" rtlCol="1">
            <a:spAutoFit/>
          </a:bodyPr>
          <a:lstStyle/>
          <a:p>
            <a:pPr algn="l" rtl="0"/>
            <a:r>
              <a:rPr lang="en-US" dirty="0" smtClean="0"/>
              <a:t>The Cochrane Lib</a:t>
            </a:r>
            <a:endParaRPr lang="x-none" dirty="0"/>
          </a:p>
        </p:txBody>
      </p:sp>
    </p:spTree>
    <p:extLst>
      <p:ext uri="{BB962C8B-B14F-4D97-AF65-F5344CB8AC3E}">
        <p14:creationId xmlns:p14="http://schemas.microsoft.com/office/powerpoint/2010/main" val="41059443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3"/>
            <a:ext cx="8229600" cy="941387"/>
          </a:xfrm>
        </p:spPr>
        <p:txBody>
          <a:bodyPr/>
          <a:lstStyle/>
          <a:p>
            <a:r>
              <a:rPr lang="en-US" b="1" dirty="0" smtClean="0">
                <a:latin typeface="Garamond" pitchFamily="18" charset="0"/>
              </a:rPr>
              <a:t>Further learning</a:t>
            </a:r>
            <a:endParaRPr lang="x-none" b="1" dirty="0">
              <a:latin typeface="Garamond" pitchFamily="18" charset="0"/>
            </a:endParaRPr>
          </a:p>
        </p:txBody>
      </p:sp>
      <p:sp>
        <p:nvSpPr>
          <p:cNvPr id="4" name="Content Placeholder 3"/>
          <p:cNvSpPr>
            <a:spLocks noGrp="1"/>
          </p:cNvSpPr>
          <p:nvPr>
            <p:ph idx="1"/>
          </p:nvPr>
        </p:nvSpPr>
        <p:spPr>
          <a:xfrm>
            <a:off x="304800" y="1219200"/>
            <a:ext cx="8610600" cy="5257800"/>
          </a:xfrm>
        </p:spPr>
        <p:txBody>
          <a:bodyPr/>
          <a:lstStyle/>
          <a:p>
            <a:pPr algn="r" rtl="1">
              <a:buClr>
                <a:srgbClr val="FF0000"/>
              </a:buClr>
              <a:buFont typeface="Wingdings" pitchFamily="2" charset="2"/>
              <a:buChar char="q"/>
            </a:pPr>
            <a:r>
              <a:rPr lang="x-none" sz="3600" b="1" dirty="0" smtClean="0"/>
              <a:t>هدي النبي صلى الله عليه وسلم</a:t>
            </a:r>
          </a:p>
          <a:p>
            <a:pPr>
              <a:buClr>
                <a:srgbClr val="FF0000"/>
              </a:buClr>
              <a:buFont typeface="Wingdings" pitchFamily="2" charset="2"/>
              <a:buChar char="q"/>
            </a:pPr>
            <a:r>
              <a:rPr lang="en-CA" sz="3600" dirty="0" smtClean="0">
                <a:solidFill>
                  <a:srgbClr val="FFFF00"/>
                </a:solidFill>
                <a:hlinkClick r:id="rId2"/>
              </a:rPr>
              <a:t> http://www.nofreelunch.org</a:t>
            </a:r>
            <a:endParaRPr lang="en-CA" sz="3600" dirty="0" smtClean="0">
              <a:solidFill>
                <a:srgbClr val="FFFF00"/>
              </a:solidFill>
            </a:endParaRPr>
          </a:p>
          <a:p>
            <a:pPr>
              <a:buClr>
                <a:srgbClr val="FF0000"/>
              </a:buClr>
              <a:buFont typeface="Wingdings" pitchFamily="2" charset="2"/>
              <a:buChar char="q"/>
            </a:pPr>
            <a:r>
              <a:rPr lang="en-CA" sz="3600" dirty="0" smtClean="0">
                <a:solidFill>
                  <a:srgbClr val="FFFF00"/>
                </a:solidFill>
              </a:rPr>
              <a:t> </a:t>
            </a:r>
            <a:r>
              <a:rPr lang="en-US" sz="3600" dirty="0" smtClean="0"/>
              <a:t>The National Ethics Committee of the Veterans Health Administration. Gifts to Health Care Professionals from the Pharmaceutical Industry, October 2003. Available from </a:t>
            </a:r>
            <a:r>
              <a:rPr lang="en-US" sz="2800" dirty="0" smtClean="0"/>
              <a:t>http://www.ethics.va.gov/docs/necrpts/NEC_Report_20031201_Gifts_From_Pharma_Industry.pdf</a:t>
            </a:r>
            <a:endParaRPr lang="en-US" sz="3600" dirty="0" smtClean="0"/>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pPr>
                <a:defRPr/>
              </a:pPr>
              <a:t>57</a:t>
            </a:fld>
            <a:endParaRPr lang="en-US"/>
          </a:p>
        </p:txBody>
      </p:sp>
    </p:spTree>
    <p:extLst>
      <p:ext uri="{BB962C8B-B14F-4D97-AF65-F5344CB8AC3E}">
        <p14:creationId xmlns:p14="http://schemas.microsoft.com/office/powerpoint/2010/main" val="2939090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784976" cy="3672408"/>
          </a:xfrm>
        </p:spPr>
        <p:txBody>
          <a:bodyPr/>
          <a:lstStyle/>
          <a:p>
            <a:pPr>
              <a:buClr>
                <a:srgbClr val="FF0000"/>
              </a:buClr>
              <a:buFont typeface="Wingdings" pitchFamily="2" charset="2"/>
              <a:buChar char="q"/>
            </a:pPr>
            <a:r>
              <a:rPr lang="en-US" sz="2800" b="1" dirty="0" smtClean="0">
                <a:latin typeface="Garamond" pitchFamily="18" charset="0"/>
              </a:rPr>
              <a:t> Jamal A. Perception of Physicians Regarding the Prevalence of Unprofessional Behavior among Their Colleagues in a Tertiary Care Hospital in Saudi Arabia. Journal of </a:t>
            </a:r>
            <a:r>
              <a:rPr lang="en-US" sz="2800" b="1" dirty="0" err="1" smtClean="0">
                <a:latin typeface="Garamond" pitchFamily="18" charset="0"/>
              </a:rPr>
              <a:t>Taibah</a:t>
            </a:r>
            <a:r>
              <a:rPr lang="en-US" sz="2800" b="1" dirty="0" smtClean="0">
                <a:latin typeface="Garamond" pitchFamily="18" charset="0"/>
              </a:rPr>
              <a:t> University Medical Sciences 2009; 4(1): 94 – 107 </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pPr>
                <a:defRPr/>
              </a:pPr>
              <a:t>58</a:t>
            </a:fld>
            <a:endParaRPr lang="en-US"/>
          </a:p>
        </p:txBody>
      </p:sp>
    </p:spTree>
    <p:extLst>
      <p:ext uri="{BB962C8B-B14F-4D97-AF65-F5344CB8AC3E}">
        <p14:creationId xmlns:p14="http://schemas.microsoft.com/office/powerpoint/2010/main" val="9334313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2"/>
            <a:ext cx="8229600" cy="1422995"/>
          </a:xfrm>
        </p:spPr>
        <p:txBody>
          <a:bodyPr/>
          <a:lstStyle/>
          <a:p>
            <a:r>
              <a:rPr lang="en-US" sz="3200" b="1" dirty="0" smtClean="0">
                <a:latin typeface="Garamond" pitchFamily="18" charset="0"/>
                <a:cs typeface="Times New Roman" pitchFamily="18" charset="0"/>
              </a:rPr>
              <a:t>Important  websites, None of them comes with free lunch!</a:t>
            </a:r>
            <a:br>
              <a:rPr lang="en-US" sz="3200" b="1" dirty="0" smtClean="0">
                <a:latin typeface="Garamond" pitchFamily="18" charset="0"/>
                <a:cs typeface="Times New Roman" pitchFamily="18" charset="0"/>
              </a:rPr>
            </a:br>
            <a:r>
              <a:rPr lang="en-US" sz="3200" b="1" dirty="0" smtClean="0">
                <a:latin typeface="Garamond" pitchFamily="18" charset="0"/>
                <a:cs typeface="Times New Roman" pitchFamily="18" charset="0"/>
              </a:rPr>
              <a:t>       Independent, evidence-based, unbiased </a:t>
            </a:r>
            <a:endParaRPr lang="en-US" sz="3200" dirty="0">
              <a:latin typeface="Garamond" pitchFamily="18" charset="0"/>
            </a:endParaRPr>
          </a:p>
        </p:txBody>
      </p:sp>
      <p:sp>
        <p:nvSpPr>
          <p:cNvPr id="16386" name="Content Placeholder 1"/>
          <p:cNvSpPr>
            <a:spLocks noGrp="1"/>
          </p:cNvSpPr>
          <p:nvPr>
            <p:ph idx="1"/>
          </p:nvPr>
        </p:nvSpPr>
        <p:spPr>
          <a:xfrm>
            <a:off x="251520" y="2060848"/>
            <a:ext cx="8445624" cy="4536504"/>
          </a:xfrm>
        </p:spPr>
        <p:txBody>
          <a:bodyPr/>
          <a:lstStyle/>
          <a:p>
            <a:pPr>
              <a:buClr>
                <a:srgbClr val="FF0000"/>
              </a:buClr>
              <a:buFont typeface="Wingdings" pitchFamily="2" charset="2"/>
              <a:buChar char="q"/>
            </a:pPr>
            <a:r>
              <a:rPr lang="en-US" sz="2000" b="1" dirty="0" smtClean="0">
                <a:latin typeface="Garamond" pitchFamily="18" charset="0"/>
                <a:cs typeface="Times New Roman" pitchFamily="18" charset="0"/>
              </a:rPr>
              <a:t>Therapeutics Letter (Canada) </a:t>
            </a:r>
            <a:r>
              <a:rPr lang="en-US" sz="2000" b="1" u="sng" dirty="0" smtClean="0">
                <a:latin typeface="Garamond" pitchFamily="18" charset="0"/>
                <a:cs typeface="Times New Roman" pitchFamily="18" charset="0"/>
                <a:hlinkClick r:id="rId2"/>
              </a:rPr>
              <a:t>http://www.ti.ubc.ca/</a:t>
            </a:r>
            <a:endParaRPr lang="en-US" sz="2000" b="1" dirty="0" smtClean="0">
              <a:latin typeface="Garamond" pitchFamily="18" charset="0"/>
              <a:cs typeface="Times New Roman" pitchFamily="18" charset="0"/>
            </a:endParaRPr>
          </a:p>
          <a:p>
            <a:pPr>
              <a:buClr>
                <a:srgbClr val="FF0000"/>
              </a:buClr>
              <a:buFont typeface="Wingdings" pitchFamily="2" charset="2"/>
              <a:buChar char="q"/>
            </a:pPr>
            <a:endParaRPr lang="en-US" sz="2000" b="1" dirty="0" smtClean="0">
              <a:latin typeface="Garamond" pitchFamily="18" charset="0"/>
              <a:cs typeface="Times New Roman" pitchFamily="18" charset="0"/>
            </a:endParaRPr>
          </a:p>
          <a:p>
            <a:pPr>
              <a:buClr>
                <a:srgbClr val="FF0000"/>
              </a:buClr>
              <a:buFont typeface="Wingdings" pitchFamily="2" charset="2"/>
              <a:buChar char="q"/>
            </a:pPr>
            <a:r>
              <a:rPr lang="en-US" sz="2000" b="1" dirty="0" smtClean="0">
                <a:latin typeface="Garamond" pitchFamily="18" charset="0"/>
                <a:cs typeface="Times New Roman" pitchFamily="18" charset="0"/>
              </a:rPr>
              <a:t>Drug and Therapeutics Bulletin (UK) </a:t>
            </a:r>
            <a:r>
              <a:rPr lang="en-US" sz="2000" b="1" u="sng" dirty="0" smtClean="0">
                <a:latin typeface="Garamond" pitchFamily="18" charset="0"/>
                <a:cs typeface="Times New Roman" pitchFamily="18" charset="0"/>
                <a:hlinkClick r:id="rId3"/>
              </a:rPr>
              <a:t>http://www.dtb.org.uk</a:t>
            </a:r>
            <a:endParaRPr lang="en-US" sz="2000" b="1" u="sng" dirty="0" smtClean="0">
              <a:latin typeface="Garamond" pitchFamily="18" charset="0"/>
              <a:cs typeface="Times New Roman" pitchFamily="18" charset="0"/>
            </a:endParaRPr>
          </a:p>
          <a:p>
            <a:pPr>
              <a:buClr>
                <a:srgbClr val="FF0000"/>
              </a:buClr>
              <a:buFont typeface="Wingdings" pitchFamily="2" charset="2"/>
              <a:buChar char="q"/>
            </a:pPr>
            <a:endParaRPr lang="en-US" sz="2000" b="1" u="sng" dirty="0" smtClean="0">
              <a:latin typeface="Garamond" pitchFamily="18" charset="0"/>
              <a:cs typeface="Times New Roman" pitchFamily="18" charset="0"/>
            </a:endParaRPr>
          </a:p>
          <a:p>
            <a:pPr>
              <a:buClr>
                <a:srgbClr val="FF0000"/>
              </a:buClr>
              <a:buFont typeface="Wingdings" pitchFamily="2" charset="2"/>
              <a:buChar char="q"/>
            </a:pPr>
            <a:r>
              <a:rPr lang="en-US" sz="2000" b="1" dirty="0" smtClean="0">
                <a:latin typeface="Garamond" pitchFamily="18" charset="0"/>
                <a:cs typeface="Times New Roman" pitchFamily="18" charset="0"/>
              </a:rPr>
              <a:t>Medical Letter </a:t>
            </a:r>
            <a:r>
              <a:rPr lang="en-US" sz="2000" b="1" u="sng" dirty="0" smtClean="0">
                <a:latin typeface="Garamond" pitchFamily="18" charset="0"/>
                <a:cs typeface="Times New Roman" pitchFamily="18" charset="0"/>
                <a:hlinkClick r:id="rId4"/>
              </a:rPr>
              <a:t>http://www.medletter.com</a:t>
            </a:r>
            <a:endParaRPr lang="en-US" sz="2000" b="1" dirty="0" smtClean="0">
              <a:latin typeface="Garamond" pitchFamily="18" charset="0"/>
              <a:cs typeface="Times New Roman" pitchFamily="18" charset="0"/>
            </a:endParaRPr>
          </a:p>
          <a:p>
            <a:pPr>
              <a:buFontTx/>
              <a:buNone/>
            </a:pPr>
            <a:r>
              <a:rPr lang="en-US" sz="2000" b="1" dirty="0" smtClean="0">
                <a:latin typeface="Garamond" pitchFamily="18" charset="0"/>
                <a:cs typeface="Times New Roman" pitchFamily="18" charset="0"/>
              </a:rPr>
              <a:t>	Since 1958 has published critical appraisals of new drugs, prescribing recommendations based on expert consensus. It reviews virtually all new drugs (so who needs drug reps?). By subscription.</a:t>
            </a:r>
          </a:p>
          <a:p>
            <a:pPr>
              <a:buFontTx/>
              <a:buNone/>
            </a:pPr>
            <a:endParaRPr lang="en-US" sz="2000" b="1" dirty="0" smtClean="0">
              <a:latin typeface="Garamond" pitchFamily="18" charset="0"/>
              <a:cs typeface="Times New Roman" pitchFamily="18" charset="0"/>
            </a:endParaRPr>
          </a:p>
          <a:p>
            <a:pPr>
              <a:buClr>
                <a:srgbClr val="FF0000"/>
              </a:buClr>
              <a:buFont typeface="Wingdings" pitchFamily="2" charset="2"/>
              <a:buChar char="q"/>
            </a:pPr>
            <a:r>
              <a:rPr lang="en-US" sz="2000" b="1" dirty="0" smtClean="0">
                <a:latin typeface="Garamond" pitchFamily="18" charset="0"/>
                <a:cs typeface="Times New Roman" pitchFamily="18" charset="0"/>
              </a:rPr>
              <a:t>Prescriber’s Letter </a:t>
            </a:r>
            <a:r>
              <a:rPr lang="en-US" sz="2000" b="1" dirty="0" smtClean="0">
                <a:latin typeface="Garamond" pitchFamily="18" charset="0"/>
                <a:cs typeface="Times New Roman" pitchFamily="18" charset="0"/>
                <a:hlinkClick r:id="rId5"/>
              </a:rPr>
              <a:t>http://www.prescribersletter.com</a:t>
            </a:r>
            <a:endParaRPr lang="en-US" sz="2000" b="1" dirty="0" smtClean="0">
              <a:latin typeface="Garamond" pitchFamily="18" charset="0"/>
              <a:cs typeface="Times New Roman" pitchFamily="18" charset="0"/>
            </a:endParaRPr>
          </a:p>
          <a:p>
            <a:pPr>
              <a:buClr>
                <a:srgbClr val="FF0000"/>
              </a:buClr>
              <a:buFont typeface="Wingdings" pitchFamily="2" charset="2"/>
              <a:buChar char="q"/>
            </a:pPr>
            <a:endParaRPr lang="en-US" sz="2000" b="1" dirty="0" smtClean="0">
              <a:latin typeface="Garamond" pitchFamily="18" charset="0"/>
              <a:cs typeface="Times New Roman" pitchFamily="18" charset="0"/>
            </a:endParaRPr>
          </a:p>
          <a:p>
            <a:pPr>
              <a:buClr>
                <a:srgbClr val="FF0000"/>
              </a:buClr>
              <a:buFont typeface="Wingdings" pitchFamily="2" charset="2"/>
              <a:buChar char="q"/>
            </a:pPr>
            <a:r>
              <a:rPr lang="en-US" sz="2000" b="1" dirty="0" err="1" smtClean="0">
                <a:latin typeface="Garamond" pitchFamily="18" charset="0"/>
                <a:cs typeface="Times New Roman" pitchFamily="18" charset="0"/>
              </a:rPr>
              <a:t>Prescrire</a:t>
            </a:r>
            <a:r>
              <a:rPr lang="en-US" sz="2000" b="1" dirty="0" smtClean="0">
                <a:latin typeface="Garamond" pitchFamily="18" charset="0"/>
                <a:cs typeface="Times New Roman" pitchFamily="18" charset="0"/>
              </a:rPr>
              <a:t> (France) </a:t>
            </a:r>
            <a:r>
              <a:rPr lang="en-US" sz="2000" b="1" u="sng" dirty="0" smtClean="0">
                <a:latin typeface="Garamond" pitchFamily="18" charset="0"/>
                <a:cs typeface="Times New Roman" pitchFamily="18" charset="0"/>
                <a:hlinkClick r:id="rId6"/>
              </a:rPr>
              <a:t>http://www.prescrire.org</a:t>
            </a:r>
            <a:endParaRPr lang="en-US" sz="2000" b="1" dirty="0" smtClean="0">
              <a:latin typeface="Garamond" pitchFamily="18" charset="0"/>
              <a:cs typeface="Times New Roman" pitchFamily="18" charset="0"/>
            </a:endParaRPr>
          </a:p>
        </p:txBody>
      </p:sp>
    </p:spTree>
    <p:extLst>
      <p:ext uri="{BB962C8B-B14F-4D97-AF65-F5344CB8AC3E}">
        <p14:creationId xmlns:p14="http://schemas.microsoft.com/office/powerpoint/2010/main" val="642224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48680"/>
            <a:ext cx="7772400" cy="612066"/>
          </a:xfrm>
        </p:spPr>
        <p:txBody>
          <a:bodyPr/>
          <a:lstStyle/>
          <a:p>
            <a:pPr algn="ctr"/>
            <a:r>
              <a:rPr sz="5400" dirty="0" smtClean="0"/>
              <a:t>Contents</a:t>
            </a:r>
            <a:endParaRPr lang="x-none" sz="5400" dirty="0"/>
          </a:p>
        </p:txBody>
      </p:sp>
      <p:sp>
        <p:nvSpPr>
          <p:cNvPr id="5" name="Text Placeholder 4"/>
          <p:cNvSpPr>
            <a:spLocks noGrp="1"/>
          </p:cNvSpPr>
          <p:nvPr>
            <p:ph type="body" idx="1"/>
          </p:nvPr>
        </p:nvSpPr>
        <p:spPr/>
        <p:txBody>
          <a:bodyPr/>
          <a:lstStyle/>
          <a:p>
            <a:pPr algn="l" rtl="0"/>
            <a:endParaRPr lang="en-US" dirty="0" smtClean="0"/>
          </a:p>
          <a:p>
            <a:pPr algn="l" rtl="0"/>
            <a:endParaRPr lang="en-US" dirty="0" smtClean="0"/>
          </a:p>
          <a:p>
            <a:pPr algn="l" rtl="0"/>
            <a:endParaRPr lang="en-US" dirty="0" smtClean="0"/>
          </a:p>
          <a:p>
            <a:pPr algn="l" rtl="0"/>
            <a:endParaRPr lang="en-US" dirty="0" smtClean="0"/>
          </a:p>
          <a:p>
            <a:pPr algn="l" rtl="0"/>
            <a:endParaRPr lang="x-none" dirty="0"/>
          </a:p>
        </p:txBody>
      </p:sp>
      <p:graphicFrame>
        <p:nvGraphicFramePr>
          <p:cNvPr id="6" name="Diagram 5"/>
          <p:cNvGraphicFramePr/>
          <p:nvPr>
            <p:extLst>
              <p:ext uri="{D42A27DB-BD31-4B8C-83A1-F6EECF244321}">
                <p14:modId xmlns:p14="http://schemas.microsoft.com/office/powerpoint/2010/main" val="2347797248"/>
              </p:ext>
            </p:extLst>
          </p:nvPr>
        </p:nvGraphicFramePr>
        <p:xfrm>
          <a:off x="288032" y="2071678"/>
          <a:ext cx="8604448"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12"/>
          </p:nvPr>
        </p:nvSpPr>
        <p:spPr/>
        <p:txBody>
          <a:bodyPr/>
          <a:lstStyle/>
          <a:p>
            <a:fld id="{13ED3097-8B8D-46CA-B391-06924BB90D4F}" type="slidenum">
              <a:rPr lang="x-none" smtClean="0"/>
              <a:pPr/>
              <a:t>6</a:t>
            </a:fld>
            <a:endParaRPr lang="x-none"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graphicEl>
                                              <a:dgm id="{63075C61-6438-4A45-92C7-8EC68A5CA636}"/>
                                            </p:graphicEl>
                                          </p:spTgt>
                                        </p:tgtEl>
                                        <p:attrNameLst>
                                          <p:attrName>style.visibility</p:attrName>
                                        </p:attrNameLst>
                                      </p:cBhvr>
                                      <p:to>
                                        <p:strVal val="visible"/>
                                      </p:to>
                                    </p:set>
                                    <p:anim calcmode="lin" valueType="num">
                                      <p:cBhvr additive="base">
                                        <p:cTn id="7" dur="1000" fill="hold"/>
                                        <p:tgtEl>
                                          <p:spTgt spid="6">
                                            <p:graphicEl>
                                              <a:dgm id="{63075C61-6438-4A45-92C7-8EC68A5CA636}"/>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63075C61-6438-4A45-92C7-8EC68A5CA63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graphicEl>
                                              <a:dgm id="{3A6C16EC-1514-4061-AF55-2F3CD31251DE}"/>
                                            </p:graphicEl>
                                          </p:spTgt>
                                        </p:tgtEl>
                                        <p:attrNameLst>
                                          <p:attrName>style.visibility</p:attrName>
                                        </p:attrNameLst>
                                      </p:cBhvr>
                                      <p:to>
                                        <p:strVal val="visible"/>
                                      </p:to>
                                    </p:set>
                                    <p:anim calcmode="lin" valueType="num">
                                      <p:cBhvr additive="base">
                                        <p:cTn id="13" dur="1000" fill="hold"/>
                                        <p:tgtEl>
                                          <p:spTgt spid="6">
                                            <p:graphicEl>
                                              <a:dgm id="{3A6C16EC-1514-4061-AF55-2F3CD31251DE}"/>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graphicEl>
                                              <a:dgm id="{3A6C16EC-1514-4061-AF55-2F3CD31251DE}"/>
                                            </p:graphic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6">
                                            <p:graphicEl>
                                              <a:dgm id="{47B9B12D-DC46-41C7-BC96-1FA625678EA5}"/>
                                            </p:graphicEl>
                                          </p:spTgt>
                                        </p:tgtEl>
                                        <p:attrNameLst>
                                          <p:attrName>style.visibility</p:attrName>
                                        </p:attrNameLst>
                                      </p:cBhvr>
                                      <p:to>
                                        <p:strVal val="visible"/>
                                      </p:to>
                                    </p:set>
                                    <p:anim calcmode="lin" valueType="num">
                                      <p:cBhvr additive="base">
                                        <p:cTn id="17" dur="1000" fill="hold"/>
                                        <p:tgtEl>
                                          <p:spTgt spid="6">
                                            <p:graphicEl>
                                              <a:dgm id="{47B9B12D-DC46-41C7-BC96-1FA625678EA5}"/>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graphicEl>
                                              <a:dgm id="{47B9B12D-DC46-41C7-BC96-1FA625678EA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graphicEl>
                                              <a:dgm id="{F1ABB328-848F-46A4-98BE-15AC8654FA37}"/>
                                            </p:graphicEl>
                                          </p:spTgt>
                                        </p:tgtEl>
                                        <p:attrNameLst>
                                          <p:attrName>style.visibility</p:attrName>
                                        </p:attrNameLst>
                                      </p:cBhvr>
                                      <p:to>
                                        <p:strVal val="visible"/>
                                      </p:to>
                                    </p:set>
                                    <p:anim calcmode="lin" valueType="num">
                                      <p:cBhvr additive="base">
                                        <p:cTn id="23" dur="1000" fill="hold"/>
                                        <p:tgtEl>
                                          <p:spTgt spid="6">
                                            <p:graphicEl>
                                              <a:dgm id="{F1ABB328-848F-46A4-98BE-15AC8654FA37}"/>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graphicEl>
                                              <a:dgm id="{F1ABB328-848F-46A4-98BE-15AC8654FA37}"/>
                                            </p:graphic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6">
                                            <p:graphicEl>
                                              <a:dgm id="{61912E16-032D-4441-9187-F238002EF8FD}"/>
                                            </p:graphicEl>
                                          </p:spTgt>
                                        </p:tgtEl>
                                        <p:attrNameLst>
                                          <p:attrName>style.visibility</p:attrName>
                                        </p:attrNameLst>
                                      </p:cBhvr>
                                      <p:to>
                                        <p:strVal val="visible"/>
                                      </p:to>
                                    </p:set>
                                    <p:anim calcmode="lin" valueType="num">
                                      <p:cBhvr additive="base">
                                        <p:cTn id="27" dur="1000" fill="hold"/>
                                        <p:tgtEl>
                                          <p:spTgt spid="6">
                                            <p:graphicEl>
                                              <a:dgm id="{61912E16-032D-4441-9187-F238002EF8FD}"/>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graphicEl>
                                              <a:dgm id="{61912E16-032D-4441-9187-F238002EF8FD}"/>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6">
                                            <p:graphicEl>
                                              <a:dgm id="{782A1C71-7B1A-4EC5-A24C-AC05C46D7939}"/>
                                            </p:graphicEl>
                                          </p:spTgt>
                                        </p:tgtEl>
                                        <p:attrNameLst>
                                          <p:attrName>style.visibility</p:attrName>
                                        </p:attrNameLst>
                                      </p:cBhvr>
                                      <p:to>
                                        <p:strVal val="visible"/>
                                      </p:to>
                                    </p:set>
                                    <p:anim calcmode="lin" valueType="num">
                                      <p:cBhvr additive="base">
                                        <p:cTn id="33" dur="1000" fill="hold"/>
                                        <p:tgtEl>
                                          <p:spTgt spid="6">
                                            <p:graphicEl>
                                              <a:dgm id="{782A1C71-7B1A-4EC5-A24C-AC05C46D7939}"/>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6">
                                            <p:graphicEl>
                                              <a:dgm id="{782A1C71-7B1A-4EC5-A24C-AC05C46D7939}"/>
                                            </p:graphicEl>
                                          </p:spTgt>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6">
                                            <p:graphicEl>
                                              <a:dgm id="{A0C45529-234E-430D-A3D4-36B91A478569}"/>
                                            </p:graphicEl>
                                          </p:spTgt>
                                        </p:tgtEl>
                                        <p:attrNameLst>
                                          <p:attrName>style.visibility</p:attrName>
                                        </p:attrNameLst>
                                      </p:cBhvr>
                                      <p:to>
                                        <p:strVal val="visible"/>
                                      </p:to>
                                    </p:set>
                                    <p:anim calcmode="lin" valueType="num">
                                      <p:cBhvr additive="base">
                                        <p:cTn id="37" dur="1000" fill="hold"/>
                                        <p:tgtEl>
                                          <p:spTgt spid="6">
                                            <p:graphicEl>
                                              <a:dgm id="{A0C45529-234E-430D-A3D4-36B91A478569}"/>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
                                            <p:graphicEl>
                                              <a:dgm id="{A0C45529-234E-430D-A3D4-36B91A47856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6">
                                            <p:graphicEl>
                                              <a:dgm id="{AC56CAF0-2DF1-4604-8C38-BDC0F70D7D6F}"/>
                                            </p:graphicEl>
                                          </p:spTgt>
                                        </p:tgtEl>
                                        <p:attrNameLst>
                                          <p:attrName>style.visibility</p:attrName>
                                        </p:attrNameLst>
                                      </p:cBhvr>
                                      <p:to>
                                        <p:strVal val="visible"/>
                                      </p:to>
                                    </p:set>
                                    <p:anim calcmode="lin" valueType="num">
                                      <p:cBhvr additive="base">
                                        <p:cTn id="43" dur="1000" fill="hold"/>
                                        <p:tgtEl>
                                          <p:spTgt spid="6">
                                            <p:graphicEl>
                                              <a:dgm id="{AC56CAF0-2DF1-4604-8C38-BDC0F70D7D6F}"/>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6">
                                            <p:graphicEl>
                                              <a:dgm id="{AC56CAF0-2DF1-4604-8C38-BDC0F70D7D6F}"/>
                                            </p:graphicEl>
                                          </p:spTgt>
                                        </p:tgtEl>
                                        <p:attrNameLst>
                                          <p:attrName>ppt_y</p:attrName>
                                        </p:attrNameLst>
                                      </p:cBhvr>
                                      <p:tavLst>
                                        <p:tav tm="0">
                                          <p:val>
                                            <p:strVal val="1+#ppt_h/2"/>
                                          </p:val>
                                        </p:tav>
                                        <p:tav tm="100000">
                                          <p:val>
                                            <p:strVal val="#ppt_y"/>
                                          </p:val>
                                        </p:tav>
                                      </p:tavLst>
                                    </p:anim>
                                  </p:childTnLst>
                                </p:cTn>
                              </p:par>
                              <p:par>
                                <p:cTn id="45" presetID="7" presetClass="entr" presetSubtype="4" fill="hold" grpId="0" nodeType="withEffect">
                                  <p:stCondLst>
                                    <p:cond delay="0"/>
                                  </p:stCondLst>
                                  <p:childTnLst>
                                    <p:set>
                                      <p:cBhvr>
                                        <p:cTn id="46" dur="1" fill="hold">
                                          <p:stCondLst>
                                            <p:cond delay="0"/>
                                          </p:stCondLst>
                                        </p:cTn>
                                        <p:tgtEl>
                                          <p:spTgt spid="6">
                                            <p:graphicEl>
                                              <a:dgm id="{F43F6EF2-4B4F-4AEC-9D35-099A41777C86}"/>
                                            </p:graphicEl>
                                          </p:spTgt>
                                        </p:tgtEl>
                                        <p:attrNameLst>
                                          <p:attrName>style.visibility</p:attrName>
                                        </p:attrNameLst>
                                      </p:cBhvr>
                                      <p:to>
                                        <p:strVal val="visible"/>
                                      </p:to>
                                    </p:set>
                                    <p:anim calcmode="lin" valueType="num">
                                      <p:cBhvr additive="base">
                                        <p:cTn id="47" dur="1000" fill="hold"/>
                                        <p:tgtEl>
                                          <p:spTgt spid="6">
                                            <p:graphicEl>
                                              <a:dgm id="{F43F6EF2-4B4F-4AEC-9D35-099A41777C86}"/>
                                            </p:graphicEl>
                                          </p:spTgt>
                                        </p:tgtEl>
                                        <p:attrNameLst>
                                          <p:attrName>ppt_x</p:attrName>
                                        </p:attrNameLst>
                                      </p:cBhvr>
                                      <p:tavLst>
                                        <p:tav tm="0">
                                          <p:val>
                                            <p:strVal val="#ppt_x"/>
                                          </p:val>
                                        </p:tav>
                                        <p:tav tm="100000">
                                          <p:val>
                                            <p:strVal val="#ppt_x"/>
                                          </p:val>
                                        </p:tav>
                                      </p:tavLst>
                                    </p:anim>
                                    <p:anim calcmode="lin" valueType="num">
                                      <p:cBhvr additive="base">
                                        <p:cTn id="48" dur="1000" fill="hold"/>
                                        <p:tgtEl>
                                          <p:spTgt spid="6">
                                            <p:graphicEl>
                                              <a:dgm id="{F43F6EF2-4B4F-4AEC-9D35-099A41777C8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Grp="1" noChangeArrowheads="1"/>
          </p:cNvSpPr>
          <p:nvPr>
            <p:ph type="ctrTitle"/>
          </p:nvPr>
        </p:nvSpPr>
        <p:spPr>
          <a:xfrm>
            <a:off x="1259632" y="476672"/>
            <a:ext cx="6336704" cy="1143000"/>
          </a:xfrm>
        </p:spPr>
        <p:txBody>
          <a:bodyPr/>
          <a:lstStyle/>
          <a:p>
            <a:r>
              <a:rPr lang="en-US" sz="4400" b="1" dirty="0" smtClean="0">
                <a:latin typeface="Garamond" pitchFamily="18" charset="0"/>
              </a:rPr>
              <a:t>Just say no to drug reps</a:t>
            </a:r>
            <a:endParaRPr lang="en-US" sz="4400" dirty="0" smtClean="0">
              <a:latin typeface="Garamond" pitchFamily="18" charset="0"/>
            </a:endParaRPr>
          </a:p>
        </p:txBody>
      </p:sp>
      <p:pic>
        <p:nvPicPr>
          <p:cNvPr id="98307" name="Picture 3" descr="C:\My Documents\nofreelunch\BACKWHTS"/>
          <p:cNvPicPr>
            <a:picLocks noGrp="1" noChangeAspect="1" noChangeArrowheads="1"/>
          </p:cNvPicPr>
          <p:nvPr>
            <p:ph type="subTitle" idx="1"/>
          </p:nvPr>
        </p:nvPicPr>
        <p:blipFill>
          <a:blip r:embed="rId3" cstate="print"/>
          <a:srcRect/>
          <a:stretch>
            <a:fillRect/>
          </a:stretch>
        </p:blipFill>
        <p:spPr>
          <a:xfrm>
            <a:off x="2699792" y="1916832"/>
            <a:ext cx="3744913" cy="4038600"/>
          </a:xfrm>
        </p:spPr>
      </p:pic>
    </p:spTree>
    <p:extLst>
      <p:ext uri="{BB962C8B-B14F-4D97-AF65-F5344CB8AC3E}">
        <p14:creationId xmlns:p14="http://schemas.microsoft.com/office/powerpoint/2010/main" val="316184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wd">
                                    <p:tmPct val="100000"/>
                                  </p:iterate>
                                  <p:childTnLst>
                                    <p:set>
                                      <p:cBhvr>
                                        <p:cTn id="6" dur="1" fill="hold">
                                          <p:stCondLst>
                                            <p:cond delay="0"/>
                                          </p:stCondLst>
                                        </p:cTn>
                                        <p:tgtEl>
                                          <p:spTgt spid="545794"/>
                                        </p:tgtEl>
                                        <p:attrNameLst>
                                          <p:attrName>style.visibility</p:attrName>
                                        </p:attrNameLst>
                                      </p:cBhvr>
                                      <p:to>
                                        <p:strVal val="visible"/>
                                      </p:to>
                                    </p:set>
                                    <p:anim calcmode="lin" valueType="num">
                                      <p:cBhvr>
                                        <p:cTn id="7" dur="500" fill="hold"/>
                                        <p:tgtEl>
                                          <p:spTgt spid="545794"/>
                                        </p:tgtEl>
                                        <p:attrNameLst>
                                          <p:attrName>ppt_w</p:attrName>
                                        </p:attrNameLst>
                                      </p:cBhvr>
                                      <p:tavLst>
                                        <p:tav tm="0">
                                          <p:val>
                                            <p:fltVal val="0"/>
                                          </p:val>
                                        </p:tav>
                                        <p:tav tm="100000">
                                          <p:val>
                                            <p:strVal val="#ppt_w"/>
                                          </p:val>
                                        </p:tav>
                                      </p:tavLst>
                                    </p:anim>
                                    <p:anim calcmode="lin" valueType="num">
                                      <p:cBhvr>
                                        <p:cTn id="8" dur="500" fill="hold"/>
                                        <p:tgtEl>
                                          <p:spTgt spid="545794"/>
                                        </p:tgtEl>
                                        <p:attrNameLst>
                                          <p:attrName>ppt_h</p:attrName>
                                        </p:attrNameLst>
                                      </p:cBhvr>
                                      <p:tavLst>
                                        <p:tav tm="0">
                                          <p:val>
                                            <p:fltVal val="0"/>
                                          </p:val>
                                        </p:tav>
                                        <p:tav tm="100000">
                                          <p:val>
                                            <p:strVal val="#ppt_h"/>
                                          </p:val>
                                        </p:tav>
                                      </p:tavLst>
                                    </p:anim>
                                    <p:anim calcmode="lin" valueType="num">
                                      <p:cBhvr>
                                        <p:cTn id="9" dur="500" fill="hold"/>
                                        <p:tgtEl>
                                          <p:spTgt spid="54579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457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661648" cy="6192688"/>
          </a:xfrm>
        </p:spPr>
        <p:txBody>
          <a:bodyPr/>
          <a:lstStyle/>
          <a:p>
            <a:pPr marL="0" indent="0">
              <a:buClr>
                <a:srgbClr val="FF0000"/>
              </a:buClr>
              <a:buNone/>
            </a:pPr>
            <a:r>
              <a:rPr lang="en-US" sz="3600" b="1" dirty="0" smtClean="0">
                <a:latin typeface="Garamond" pitchFamily="18" charset="0"/>
              </a:rPr>
              <a:t> Gift incentives to participate in continuing professional education programs are the wrong incentives for health care professionals and trainees, who should be independently motivated to participate in lifelong learning.</a:t>
            </a:r>
          </a:p>
          <a:p>
            <a:pPr>
              <a:buNone/>
            </a:pPr>
            <a:endParaRPr lang="en-US" dirty="0" smtClean="0">
              <a:solidFill>
                <a:srgbClr val="FFFF00"/>
              </a:solidFill>
              <a:latin typeface="Garamond" pitchFamily="18" charset="0"/>
            </a:endParaRPr>
          </a:p>
          <a:p>
            <a:pPr>
              <a:buNone/>
            </a:pPr>
            <a:r>
              <a:rPr lang="en-US" dirty="0" smtClean="0">
                <a:solidFill>
                  <a:srgbClr val="FFFF00"/>
                </a:solidFill>
                <a:latin typeface="Garamond" pitchFamily="18" charset="0"/>
              </a:rPr>
              <a:t>National Center for Ethics in Health Care, October 2003</a:t>
            </a:r>
          </a:p>
          <a:p>
            <a:pPr>
              <a:buFont typeface="Arial" pitchFamily="34" charset="0"/>
              <a:buChar char="•"/>
            </a:pPr>
            <a:r>
              <a:rPr lang="en-US" sz="2800" dirty="0" smtClean="0">
                <a:solidFill>
                  <a:srgbClr val="FFFF00"/>
                </a:solidFill>
                <a:latin typeface="Garamond" pitchFamily="18" charset="0"/>
              </a:rPr>
              <a:t>http://www.ethics.va.gov/docs/necrpts/NEC_Report_20031201_Gifts_From_Pharma_Industry.pdf</a:t>
            </a:r>
          </a:p>
          <a:p>
            <a:endParaRPr lang="en-US" b="1"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61</a:t>
            </a:fld>
            <a:endParaRPr lang="en-US" dirty="0">
              <a:solidFill>
                <a:srgbClr val="FFFFFF"/>
              </a:solidFill>
            </a:endParaRPr>
          </a:p>
        </p:txBody>
      </p:sp>
    </p:spTree>
    <p:extLst>
      <p:ext uri="{BB962C8B-B14F-4D97-AF65-F5344CB8AC3E}">
        <p14:creationId xmlns:p14="http://schemas.microsoft.com/office/powerpoint/2010/main" val="37565275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0488" tIns="44450" rIns="90488" bIns="44450"/>
          <a:lstStyle/>
          <a:p>
            <a:r>
              <a:rPr lang="en-US" b="1" dirty="0" smtClean="0">
                <a:latin typeface="Garamond" pitchFamily="18" charset="0"/>
              </a:rPr>
              <a:t>Drug Advertising</a:t>
            </a:r>
          </a:p>
        </p:txBody>
      </p:sp>
      <p:sp>
        <p:nvSpPr>
          <p:cNvPr id="14339" name="Rectangle 3"/>
          <p:cNvSpPr>
            <a:spLocks noGrp="1" noChangeArrowheads="1"/>
          </p:cNvSpPr>
          <p:nvPr>
            <p:ph idx="1"/>
          </p:nvPr>
        </p:nvSpPr>
        <p:spPr>
          <a:xfrm>
            <a:off x="214282" y="1981200"/>
            <a:ext cx="8572560" cy="4114800"/>
          </a:xfrm>
          <a:noFill/>
        </p:spPr>
        <p:txBody>
          <a:bodyPr lIns="90488" tIns="44450" rIns="90488" bIns="44450"/>
          <a:lstStyle/>
          <a:p>
            <a:pPr algn="ctr">
              <a:buNone/>
            </a:pPr>
            <a:r>
              <a:rPr lang="en-US" b="1" dirty="0" smtClean="0">
                <a:latin typeface="Garamond" pitchFamily="18" charset="0"/>
              </a:rPr>
              <a:t>Advertising is “the science of </a:t>
            </a:r>
            <a:r>
              <a:rPr lang="en-US" b="1" dirty="0" smtClean="0">
                <a:solidFill>
                  <a:srgbClr val="FFFF00"/>
                </a:solidFill>
                <a:latin typeface="Garamond" pitchFamily="18" charset="0"/>
              </a:rPr>
              <a:t>arresting the human intelligence</a:t>
            </a:r>
            <a:r>
              <a:rPr lang="en-US" b="1" dirty="0" smtClean="0">
                <a:latin typeface="Garamond" pitchFamily="18" charset="0"/>
              </a:rPr>
              <a:t> long enough to get money from it.” </a:t>
            </a:r>
          </a:p>
          <a:p>
            <a:pPr lvl="1" algn="ctr">
              <a:buNone/>
            </a:pPr>
            <a:r>
              <a:rPr lang="en-US" sz="3200" b="1" dirty="0" smtClean="0">
                <a:latin typeface="Garamond" pitchFamily="18" charset="0"/>
              </a:rPr>
              <a:t>S. Leacock. The Garden of Folly. ©1924.</a:t>
            </a:r>
          </a:p>
        </p:txBody>
      </p:sp>
    </p:spTree>
    <p:extLst>
      <p:ext uri="{BB962C8B-B14F-4D97-AF65-F5344CB8AC3E}">
        <p14:creationId xmlns:p14="http://schemas.microsoft.com/office/powerpoint/2010/main" val="3270383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صر نائب للتذييل 4"/>
          <p:cNvSpPr>
            <a:spLocks noGrp="1"/>
          </p:cNvSpPr>
          <p:nvPr>
            <p:ph type="ftr" sz="quarter" idx="11"/>
          </p:nvPr>
        </p:nvSpPr>
        <p:spPr/>
        <p:txBody>
          <a:bodyPr/>
          <a:lstStyle/>
          <a:p>
            <a:pPr>
              <a:defRPr/>
            </a:pPr>
            <a:endParaRPr lang="en-US" smtClean="0"/>
          </a:p>
        </p:txBody>
      </p:sp>
      <p:sp>
        <p:nvSpPr>
          <p:cNvPr id="100355" name="عنصر نائب لرقم الشريحة 3"/>
          <p:cNvSpPr>
            <a:spLocks noGrp="1"/>
          </p:cNvSpPr>
          <p:nvPr>
            <p:ph type="sldNum" sz="quarter" idx="12"/>
          </p:nvPr>
        </p:nvSpPr>
        <p:spPr/>
        <p:txBody>
          <a:bodyPr/>
          <a:lstStyle/>
          <a:p>
            <a:pPr>
              <a:defRPr/>
            </a:pPr>
            <a:fld id="{DB5DE48B-E45D-4F57-AD74-F38F3AAA92EC}" type="slidenum">
              <a:rPr lang="en-US" smtClean="0"/>
              <a:pPr>
                <a:defRPr/>
              </a:pPr>
              <a:t>63</a:t>
            </a:fld>
            <a:endParaRPr lang="en-US" smtClean="0"/>
          </a:p>
        </p:txBody>
      </p:sp>
      <p:pic>
        <p:nvPicPr>
          <p:cNvPr id="116740" name="Picture 2" descr="http://harsharajgatty.files.wordpress.com/2009/11/thank-you.jpg"/>
          <p:cNvPicPr>
            <a:picLocks noChangeAspect="1" noChangeArrowheads="1"/>
          </p:cNvPicPr>
          <p:nvPr/>
        </p:nvPicPr>
        <p:blipFill>
          <a:blip r:embed="rId2" cstate="print"/>
          <a:srcRect/>
          <a:stretch>
            <a:fillRect/>
          </a:stretch>
        </p:blipFill>
        <p:spPr bwMode="auto">
          <a:xfrm>
            <a:off x="481013" y="685800"/>
            <a:ext cx="8348662" cy="5562600"/>
          </a:xfrm>
          <a:prstGeom prst="rect">
            <a:avLst/>
          </a:prstGeom>
          <a:noFill/>
          <a:ln w="9525">
            <a:noFill/>
            <a:miter lim="800000"/>
            <a:headEnd/>
            <a:tailEnd/>
          </a:ln>
        </p:spPr>
      </p:pic>
    </p:spTree>
    <p:extLst>
      <p:ext uri="{BB962C8B-B14F-4D97-AF65-F5344CB8AC3E}">
        <p14:creationId xmlns:p14="http://schemas.microsoft.com/office/powerpoint/2010/main" val="34694266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7812"/>
            <a:ext cx="8435280" cy="5671467"/>
          </a:xfrm>
        </p:spPr>
        <p:txBody>
          <a:bodyPr/>
          <a:lstStyle/>
          <a:p>
            <a:r>
              <a:rPr lang="en-US" sz="8000" b="1" dirty="0">
                <a:latin typeface="Garamond" pitchFamily="18" charset="0"/>
              </a:rPr>
              <a:t>Conclusion</a:t>
            </a:r>
            <a:endParaRPr lang="x-none" sz="8000" dirty="0"/>
          </a:p>
        </p:txBody>
      </p:sp>
    </p:spTree>
    <p:extLst>
      <p:ext uri="{BB962C8B-B14F-4D97-AF65-F5344CB8AC3E}">
        <p14:creationId xmlns:p14="http://schemas.microsoft.com/office/powerpoint/2010/main" val="10108913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55576" y="44624"/>
            <a:ext cx="7772400" cy="1143000"/>
          </a:xfrm>
        </p:spPr>
        <p:txBody>
          <a:bodyPr/>
          <a:lstStyle/>
          <a:p>
            <a:r>
              <a:rPr lang="en-US" b="1" dirty="0" smtClean="0">
                <a:latin typeface="Garamond" pitchFamily="18" charset="0"/>
              </a:rPr>
              <a:t>Conclusion</a:t>
            </a:r>
            <a:endParaRPr lang="en-US" dirty="0" smtClean="0">
              <a:latin typeface="Garamond" pitchFamily="18" charset="0"/>
            </a:endParaRPr>
          </a:p>
        </p:txBody>
      </p:sp>
      <p:sp>
        <p:nvSpPr>
          <p:cNvPr id="97283" name="Rectangle 3"/>
          <p:cNvSpPr>
            <a:spLocks noGrp="1" noChangeArrowheads="1"/>
          </p:cNvSpPr>
          <p:nvPr>
            <p:ph type="body" idx="1"/>
          </p:nvPr>
        </p:nvSpPr>
        <p:spPr>
          <a:xfrm>
            <a:off x="323528" y="1340768"/>
            <a:ext cx="8511480" cy="4824536"/>
          </a:xfrm>
        </p:spPr>
        <p:txBody>
          <a:bodyPr/>
          <a:lstStyle/>
          <a:p>
            <a:pPr>
              <a:buClr>
                <a:srgbClr val="FF0000"/>
              </a:buClr>
              <a:buFont typeface="Wingdings" pitchFamily="2" charset="2"/>
              <a:buChar char="q"/>
            </a:pPr>
            <a:r>
              <a:rPr lang="en-US" dirty="0" smtClean="0">
                <a:latin typeface="Garamond" pitchFamily="18" charset="0"/>
              </a:rPr>
              <a:t> The patient-physician relationship is a fiduciary relationship (inspiring trust).</a:t>
            </a:r>
          </a:p>
          <a:p>
            <a:pPr>
              <a:buClr>
                <a:srgbClr val="FF0000"/>
              </a:buClr>
              <a:buFont typeface="Wingdings" pitchFamily="2" charset="2"/>
              <a:buChar char="q"/>
            </a:pPr>
            <a:r>
              <a:rPr lang="en-US" dirty="0" smtClean="0">
                <a:latin typeface="Garamond" pitchFamily="18" charset="0"/>
              </a:rPr>
              <a:t> Fiduciaries have an obligation to avoid conflicts of interest.</a:t>
            </a:r>
          </a:p>
          <a:p>
            <a:pPr>
              <a:buClr>
                <a:srgbClr val="FF0000"/>
              </a:buClr>
              <a:buFont typeface="Wingdings" pitchFamily="2" charset="2"/>
              <a:buChar char="q"/>
            </a:pPr>
            <a:r>
              <a:rPr lang="en-US" dirty="0" smtClean="0">
                <a:latin typeface="Garamond" pitchFamily="18" charset="0"/>
              </a:rPr>
              <a:t> Gifts from the pharmaceutical industry, whether large or small, create conflicts of interest.</a:t>
            </a:r>
          </a:p>
          <a:p>
            <a:pPr>
              <a:buClr>
                <a:srgbClr val="FF0000"/>
              </a:buClr>
              <a:buFont typeface="Wingdings" pitchFamily="2" charset="2"/>
              <a:buChar char="q"/>
            </a:pPr>
            <a:r>
              <a:rPr lang="en-US" dirty="0" smtClean="0">
                <a:latin typeface="Garamond" pitchFamily="18" charset="0"/>
              </a:rPr>
              <a:t> Physicians should not accept </a:t>
            </a:r>
            <a:r>
              <a:rPr lang="en-US" u="sng" dirty="0" smtClean="0">
                <a:latin typeface="Garamond" pitchFamily="18" charset="0"/>
              </a:rPr>
              <a:t>any</a:t>
            </a:r>
            <a:r>
              <a:rPr lang="en-US" dirty="0" smtClean="0">
                <a:latin typeface="Garamond" pitchFamily="18" charset="0"/>
              </a:rPr>
              <a:t> gift from the pharmaceutical industry.</a:t>
            </a:r>
          </a:p>
        </p:txBody>
      </p:sp>
      <p:pic>
        <p:nvPicPr>
          <p:cNvPr id="97284" name="Picture 4"/>
          <p:cNvPicPr>
            <a:picLocks noChangeAspect="1" noChangeArrowheads="1"/>
          </p:cNvPicPr>
          <p:nvPr/>
        </p:nvPicPr>
        <p:blipFill>
          <a:blip r:embed="rId3" cstate="print"/>
          <a:srcRect/>
          <a:stretch>
            <a:fillRect/>
          </a:stretch>
        </p:blipFill>
        <p:spPr bwMode="auto">
          <a:xfrm>
            <a:off x="8001000" y="5854700"/>
            <a:ext cx="1143000" cy="100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116632"/>
            <a:ext cx="8229600" cy="864096"/>
          </a:xfrm>
        </p:spPr>
        <p:txBody>
          <a:bodyPr/>
          <a:lstStyle/>
          <a:p>
            <a:r>
              <a:rPr lang="en-US" b="1" dirty="0" smtClean="0">
                <a:latin typeface="Garamond" pitchFamily="18" charset="0"/>
              </a:rPr>
              <a:t>Conclusion We need to:</a:t>
            </a:r>
            <a:endParaRPr lang="en-US" b="1" dirty="0">
              <a:latin typeface="Garamond" pitchFamily="18" charset="0"/>
            </a:endParaRPr>
          </a:p>
        </p:txBody>
      </p:sp>
      <p:sp>
        <p:nvSpPr>
          <p:cNvPr id="3" name="Content Placeholder 2"/>
          <p:cNvSpPr>
            <a:spLocks noGrp="1"/>
          </p:cNvSpPr>
          <p:nvPr>
            <p:ph idx="1"/>
          </p:nvPr>
        </p:nvSpPr>
        <p:spPr>
          <a:xfrm>
            <a:off x="179512" y="980728"/>
            <a:ext cx="8784976" cy="4896544"/>
          </a:xfrm>
        </p:spPr>
        <p:txBody>
          <a:bodyPr/>
          <a:lstStyle/>
          <a:p>
            <a:pPr>
              <a:buNone/>
            </a:pPr>
            <a:r>
              <a:rPr lang="en-US" sz="2400" dirty="0" smtClean="0">
                <a:latin typeface="Garamond" pitchFamily="18" charset="0"/>
              </a:rPr>
              <a:t>(1)  Establish a culture that encourages behavior by health care professionals or institutions that prevents influence by pharmaceutical companies. E.g., emphasizes prohibitions that limit gifts, such as hospitality at an expensive restaurant.</a:t>
            </a:r>
          </a:p>
          <a:p>
            <a:pPr>
              <a:buNone/>
            </a:pPr>
            <a:r>
              <a:rPr lang="en-US" sz="2400" dirty="0" smtClean="0">
                <a:latin typeface="Garamond" pitchFamily="18" charset="0"/>
              </a:rPr>
              <a:t> (2)  Reinforce awareness that every employee must comply with federal law prohibiting actions that might result in, or create the appearance of, using public office for private gain, as might occur when an employee accepts a gift. </a:t>
            </a:r>
          </a:p>
          <a:p>
            <a:pPr>
              <a:buNone/>
            </a:pPr>
            <a:r>
              <a:rPr lang="en-US" sz="2400" dirty="0" smtClean="0">
                <a:latin typeface="Garamond" pitchFamily="18" charset="0"/>
              </a:rPr>
              <a:t>(3) Assure that ethical requirements apply consistently to all persons who care for patients.</a:t>
            </a:r>
          </a:p>
          <a:p>
            <a:pPr>
              <a:buNone/>
            </a:pPr>
            <a:r>
              <a:rPr lang="en-US" sz="2400" dirty="0" smtClean="0">
                <a:latin typeface="Garamond" pitchFamily="18" charset="0"/>
              </a:rPr>
              <a:t>   Policies regarding gifts should apply equally to all health care professionals, trainees, and contractors.</a:t>
            </a:r>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66</a:t>
            </a:fld>
            <a:endParaRPr lang="en-US">
              <a:solidFill>
                <a:srgbClr val="FFFFFF"/>
              </a:solidFill>
            </a:endParaRPr>
          </a:p>
        </p:txBody>
      </p:sp>
      <p:sp>
        <p:nvSpPr>
          <p:cNvPr id="5" name="TextBox 4"/>
          <p:cNvSpPr txBox="1"/>
          <p:nvPr/>
        </p:nvSpPr>
        <p:spPr>
          <a:xfrm>
            <a:off x="251520" y="5930696"/>
            <a:ext cx="8640960" cy="523220"/>
          </a:xfrm>
          <a:prstGeom prst="rect">
            <a:avLst/>
          </a:prstGeom>
          <a:noFill/>
        </p:spPr>
        <p:txBody>
          <a:bodyPr wrap="square" rtlCol="0">
            <a:spAutoFit/>
          </a:bodyPr>
          <a:lstStyle/>
          <a:p>
            <a:pPr algn="l" rtl="0">
              <a:buNone/>
            </a:pPr>
            <a:r>
              <a:rPr lang="en-US" sz="1400" dirty="0" smtClean="0">
                <a:solidFill>
                  <a:srgbClr val="FFFF00"/>
                </a:solidFill>
                <a:latin typeface="Garamond" pitchFamily="18" charset="0"/>
              </a:rPr>
              <a:t>National Center for Ethics in Health Care, October 2003</a:t>
            </a:r>
          </a:p>
          <a:p>
            <a:pPr algn="l" rtl="0">
              <a:buFont typeface="Arial" pitchFamily="34" charset="0"/>
              <a:buChar char="•"/>
            </a:pPr>
            <a:r>
              <a:rPr lang="en-US" sz="1400" b="1" dirty="0" smtClean="0">
                <a:solidFill>
                  <a:srgbClr val="FFFF00"/>
                </a:solidFill>
                <a:latin typeface="Garamond" pitchFamily="18" charset="0"/>
              </a:rPr>
              <a:t>http://www.ethics.va.gov/docs/necrpts/NEC_Report_20031201_Gifts_From_Pharma_Industry.pdf</a:t>
            </a:r>
            <a:endParaRPr lang="en-US" sz="1400" dirty="0">
              <a:latin typeface="Garamond"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4624"/>
            <a:ext cx="6912768" cy="774923"/>
          </a:xfrm>
        </p:spPr>
        <p:txBody>
          <a:bodyPr/>
          <a:lstStyle/>
          <a:p>
            <a:r>
              <a:rPr lang="en-US" b="1" dirty="0" smtClean="0">
                <a:latin typeface="Garamond" pitchFamily="18" charset="0"/>
              </a:rPr>
              <a:t>Conclusion</a:t>
            </a:r>
            <a:endParaRPr lang="en-US" b="1" dirty="0">
              <a:latin typeface="Garamond" pitchFamily="18" charset="0"/>
            </a:endParaRPr>
          </a:p>
        </p:txBody>
      </p:sp>
      <p:sp>
        <p:nvSpPr>
          <p:cNvPr id="3" name="Content Placeholder 2"/>
          <p:cNvSpPr>
            <a:spLocks noGrp="1"/>
          </p:cNvSpPr>
          <p:nvPr>
            <p:ph idx="1"/>
          </p:nvPr>
        </p:nvSpPr>
        <p:spPr>
          <a:xfrm>
            <a:off x="251520" y="980728"/>
            <a:ext cx="8712968" cy="5544616"/>
          </a:xfrm>
        </p:spPr>
        <p:txBody>
          <a:bodyPr/>
          <a:lstStyle/>
          <a:p>
            <a:pPr>
              <a:buNone/>
            </a:pPr>
            <a:r>
              <a:rPr lang="en-US" sz="2600" dirty="0" smtClean="0">
                <a:latin typeface="Garamond" pitchFamily="18" charset="0"/>
              </a:rPr>
              <a:t> (4) Clearly and vigorously discourage work place interactions between pharmaceutical representatives and health care professionals and trainees. </a:t>
            </a:r>
          </a:p>
          <a:p>
            <a:pPr>
              <a:buNone/>
            </a:pPr>
            <a:r>
              <a:rPr lang="en-US" sz="2600" b="1" dirty="0" smtClean="0">
                <a:solidFill>
                  <a:srgbClr val="FFFF00"/>
                </a:solidFill>
                <a:latin typeface="Garamond" pitchFamily="18" charset="0"/>
              </a:rPr>
              <a:t>Facilities should:</a:t>
            </a:r>
          </a:p>
          <a:p>
            <a:pPr lvl="0">
              <a:buNone/>
            </a:pPr>
            <a:r>
              <a:rPr lang="en-US" sz="2600" dirty="0" smtClean="0">
                <a:latin typeface="Garamond" pitchFamily="18" charset="0"/>
              </a:rPr>
              <a:t> critically examine their policies and practices with regard to such interactions, and they should take steps to</a:t>
            </a:r>
          </a:p>
          <a:p>
            <a:pPr lvl="0">
              <a:buNone/>
            </a:pPr>
            <a:r>
              <a:rPr lang="en-US" sz="2600" dirty="0" smtClean="0">
                <a:latin typeface="Garamond" pitchFamily="18" charset="0"/>
              </a:rPr>
              <a:t> (b) limit pharmaceutical representatives’ access to staff and trainees in the workplace. </a:t>
            </a:r>
          </a:p>
          <a:p>
            <a:pPr lvl="0">
              <a:buNone/>
            </a:pPr>
            <a:r>
              <a:rPr lang="en-US" sz="2600" dirty="0" smtClean="0">
                <a:latin typeface="Garamond" pitchFamily="18" charset="0"/>
              </a:rPr>
              <a:t>(c) minimize reliance on external, commercial sponsorship of educational programs for staff, and</a:t>
            </a:r>
          </a:p>
          <a:p>
            <a:pPr lvl="0">
              <a:buNone/>
            </a:pPr>
            <a:r>
              <a:rPr lang="en-US" sz="2600" dirty="0" smtClean="0">
                <a:latin typeface="Garamond" pitchFamily="18" charset="0"/>
              </a:rPr>
              <a:t> (d) discourage use of commercially sponsored patient education materials that display company logos.</a:t>
            </a:r>
            <a:endParaRPr lang="en-US" sz="26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67</a:t>
            </a:fld>
            <a:endParaRPr lang="en-US">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8229"/>
          </a:xfrm>
        </p:spPr>
        <p:txBody>
          <a:bodyPr/>
          <a:lstStyle/>
          <a:p>
            <a:endParaRPr lang="en-US" sz="2800" dirty="0" smtClean="0">
              <a:latin typeface="Garamond" pitchFamily="18" charset="0"/>
            </a:endParaRPr>
          </a:p>
          <a:p>
            <a:pPr>
              <a:buClr>
                <a:srgbClr val="FF0000"/>
              </a:buClr>
              <a:buFont typeface="Wingdings" pitchFamily="2" charset="2"/>
              <a:buChar char="q"/>
            </a:pPr>
            <a:r>
              <a:rPr lang="en-US" sz="2800" dirty="0" smtClean="0">
                <a:latin typeface="Garamond" pitchFamily="18" charset="0"/>
              </a:rPr>
              <a:t> The dictionary definition of money or a favor given or promised to influence the judgment or conduct of a person in a position of trust is quite explicit: it is a bribe.</a:t>
            </a:r>
          </a:p>
          <a:p>
            <a:pPr>
              <a:buClr>
                <a:srgbClr val="FF0000"/>
              </a:buClr>
              <a:buFont typeface="Wingdings" pitchFamily="2" charset="2"/>
              <a:buChar char="q"/>
            </a:pPr>
            <a:r>
              <a:rPr lang="en-US" sz="2800" dirty="0" smtClean="0">
                <a:latin typeface="Garamond" pitchFamily="18" charset="0"/>
              </a:rPr>
              <a:t> Physician prescribing habits should be based upon careful consideration of what medication is really in the patient’s best clinical interests, not on who most recently provided the doctor with a free lunch. </a:t>
            </a:r>
          </a:p>
          <a:p>
            <a:pPr>
              <a:buClr>
                <a:srgbClr val="FF0000"/>
              </a:buClr>
              <a:buFont typeface="Wingdings" pitchFamily="2" charset="2"/>
              <a:buChar char="q"/>
            </a:pPr>
            <a:r>
              <a:rPr lang="en-US" sz="2800" b="1" dirty="0" smtClean="0">
                <a:solidFill>
                  <a:srgbClr val="FFFF00"/>
                </a:solidFill>
                <a:latin typeface="Garamond" pitchFamily="18" charset="0"/>
              </a:rPr>
              <a:t> The High Cost of Free Lunch</a:t>
            </a:r>
            <a:r>
              <a:rPr lang="en-US" sz="2800" dirty="0" smtClean="0">
                <a:solidFill>
                  <a:srgbClr val="FFFF00"/>
                </a:solidFill>
                <a:latin typeface="Garamond" pitchFamily="18" charset="0"/>
              </a:rPr>
              <a:t> </a:t>
            </a:r>
            <a:r>
              <a:rPr lang="en-US" sz="2400" dirty="0" err="1" smtClean="0">
                <a:solidFill>
                  <a:srgbClr val="FFFF00"/>
                </a:solidFill>
                <a:latin typeface="Garamond" pitchFamily="18" charset="0"/>
                <a:hlinkClick r:id="rId2" tooltip="Obstetrics and gynecology."/>
              </a:rPr>
              <a:t>Obstet</a:t>
            </a:r>
            <a:r>
              <a:rPr lang="en-US" sz="2400" dirty="0" smtClean="0">
                <a:solidFill>
                  <a:srgbClr val="FFFF00"/>
                </a:solidFill>
                <a:latin typeface="Garamond" pitchFamily="18" charset="0"/>
                <a:hlinkClick r:id="rId2" tooltip="Obstetrics and gynecology."/>
              </a:rPr>
              <a:t> Gynecol.</a:t>
            </a:r>
            <a:r>
              <a:rPr lang="en-US" sz="2400" dirty="0" smtClean="0">
                <a:solidFill>
                  <a:srgbClr val="FFFF00"/>
                </a:solidFill>
                <a:latin typeface="Garamond" pitchFamily="18" charset="0"/>
              </a:rPr>
              <a:t> 2007 Jul;110(1):169-73.</a:t>
            </a:r>
          </a:p>
          <a:p>
            <a:endParaRPr lang="en-US" sz="28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68</a:t>
            </a:fld>
            <a:endParaRPr lang="en-US" dirty="0">
              <a:solidFill>
                <a:srgbClr val="FFFFFF"/>
              </a:solidFill>
            </a:endParaRPr>
          </a:p>
        </p:txBody>
      </p:sp>
    </p:spTree>
    <p:extLst>
      <p:ext uri="{BB962C8B-B14F-4D97-AF65-F5344CB8AC3E}">
        <p14:creationId xmlns:p14="http://schemas.microsoft.com/office/powerpoint/2010/main" val="856191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16632"/>
            <a:ext cx="9036496" cy="6480720"/>
          </a:xfrm>
        </p:spPr>
        <p:txBody>
          <a:bodyPr/>
          <a:lstStyle/>
          <a:p>
            <a:pPr>
              <a:buClr>
                <a:srgbClr val="FF0000"/>
              </a:buClr>
              <a:buFont typeface="Wingdings" pitchFamily="2" charset="2"/>
              <a:buChar char="q"/>
            </a:pPr>
            <a:r>
              <a:rPr lang="en-US" sz="2400" dirty="0" smtClean="0">
                <a:latin typeface="Garamond" pitchFamily="18" charset="0"/>
              </a:rPr>
              <a:t>Among the issues discussed were that the industry, one of the most profitable in the world, distorts research findings, such that drug company sponsored research is approximately four times as likely to be </a:t>
            </a:r>
            <a:r>
              <a:rPr lang="en-US" sz="2400" dirty="0" err="1" smtClean="0">
                <a:latin typeface="Garamond" pitchFamily="18" charset="0"/>
              </a:rPr>
              <a:t>favourable</a:t>
            </a:r>
            <a:r>
              <a:rPr lang="en-US" sz="2400" dirty="0" smtClean="0">
                <a:latin typeface="Garamond" pitchFamily="18" charset="0"/>
              </a:rPr>
              <a:t> to its product than independently funded research; authors of company-sponsored research are far more likely to recommend a company’s drug than independent researchers,4 and researchers with industry connections are more likely to publish data </a:t>
            </a:r>
            <a:r>
              <a:rPr lang="en-US" sz="2400" dirty="0" err="1" smtClean="0">
                <a:latin typeface="Garamond" pitchFamily="18" charset="0"/>
              </a:rPr>
              <a:t>favourable</a:t>
            </a:r>
            <a:r>
              <a:rPr lang="en-US" sz="2400" dirty="0" smtClean="0">
                <a:latin typeface="Garamond" pitchFamily="18" charset="0"/>
              </a:rPr>
              <a:t> to a company’s product than those without; selective reporting of results by industry is likely to inflate our views of the efficacy of company products;6 the drug industry has been shown to engage in dubious and unethical publishing practices, including guest and ghost authorship, and to apply pressure to academics to withhold negative findings; and the industry spends enormous amounts of money on advertising,8 which has been shown to change the prescribing practices of doctors,  increasing sales in a dose-related manner to the volume of advertising.</a:t>
            </a:r>
          </a:p>
          <a:p>
            <a:pPr>
              <a:buClr>
                <a:srgbClr val="FF0000"/>
              </a:buClr>
              <a:buFont typeface="Wingdings" pitchFamily="2" charset="2"/>
              <a:buChar char="q"/>
            </a:pPr>
            <a:r>
              <a:rPr lang="en-US" sz="2400" dirty="0" smtClean="0">
                <a:solidFill>
                  <a:srgbClr val="FFFF00"/>
                </a:solidFill>
                <a:latin typeface="Garamond" pitchFamily="18" charset="0"/>
              </a:rPr>
              <a:t>A stand against drug company advertising   </a:t>
            </a:r>
            <a:r>
              <a:rPr lang="en-US" sz="2400" i="1" dirty="0" smtClean="0">
                <a:solidFill>
                  <a:srgbClr val="FFFF00"/>
                </a:solidFill>
                <a:latin typeface="Garamond" pitchFamily="18" charset="0"/>
              </a:rPr>
              <a:t> </a:t>
            </a:r>
            <a:r>
              <a:rPr lang="en-US" sz="2400" b="1" i="1" dirty="0" smtClean="0">
                <a:solidFill>
                  <a:srgbClr val="FFFF00"/>
                </a:solidFill>
                <a:latin typeface="Garamond" pitchFamily="18" charset="0"/>
              </a:rPr>
              <a:t>Emergency Medicine Australasia </a:t>
            </a:r>
            <a:r>
              <a:rPr lang="en-US" sz="2400" b="1" dirty="0" smtClean="0">
                <a:solidFill>
                  <a:srgbClr val="FFFF00"/>
                </a:solidFill>
                <a:latin typeface="Garamond" pitchFamily="18" charset="0"/>
              </a:rPr>
              <a:t>(2011) 23, 4–6</a:t>
            </a:r>
            <a:endParaRPr lang="en-US" sz="2400" dirty="0" smtClean="0">
              <a:solidFill>
                <a:srgbClr val="FFFF00"/>
              </a:solidFill>
              <a:latin typeface="Garamond" pitchFamily="18" charset="0"/>
            </a:endParaRPr>
          </a:p>
          <a:p>
            <a:endParaRPr lang="en-US" sz="2400" dirty="0" smtClean="0">
              <a:latin typeface="Garamond" pitchFamily="18" charset="0"/>
            </a:endParaRPr>
          </a:p>
          <a:p>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69</a:t>
            </a:fld>
            <a:endParaRPr lang="en-US">
              <a:solidFill>
                <a:srgbClr val="FFFFFF"/>
              </a:solidFill>
            </a:endParaRPr>
          </a:p>
        </p:txBody>
      </p:sp>
    </p:spTree>
    <p:extLst>
      <p:ext uri="{BB962C8B-B14F-4D97-AF65-F5344CB8AC3E}">
        <p14:creationId xmlns:p14="http://schemas.microsoft.com/office/powerpoint/2010/main" val="392785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pPr>
              <a:defRPr/>
            </a:pPr>
            <a:fld id="{9308B704-03A3-4F82-9FEA-ACA157933240}" type="slidenum">
              <a:rPr lang="x-none">
                <a:solidFill>
                  <a:srgbClr val="FFFFFF"/>
                </a:solidFill>
              </a:rPr>
              <a:pPr>
                <a:defRPr/>
              </a:pPr>
              <a:t>7</a:t>
            </a:fld>
            <a:endParaRPr lang="en-US">
              <a:solidFill>
                <a:srgbClr val="FFFFFF"/>
              </a:solidFill>
            </a:endParaRPr>
          </a:p>
        </p:txBody>
      </p:sp>
      <p:sp>
        <p:nvSpPr>
          <p:cNvPr id="785410" name="Rectangle 2"/>
          <p:cNvSpPr>
            <a:spLocks noGrp="1" noChangeArrowheads="1"/>
          </p:cNvSpPr>
          <p:nvPr>
            <p:ph type="body" sz="half" idx="1"/>
          </p:nvPr>
        </p:nvSpPr>
        <p:spPr>
          <a:xfrm>
            <a:off x="457200" y="381000"/>
            <a:ext cx="4041775" cy="6096000"/>
          </a:xfrm>
        </p:spPr>
        <p:txBody>
          <a:bodyPr/>
          <a:lstStyle/>
          <a:p>
            <a:pPr eaLnBrk="1" hangingPunct="1">
              <a:buFontTx/>
              <a:buBlip>
                <a:blip r:embed="rId3"/>
              </a:buBlip>
              <a:defRPr/>
            </a:pPr>
            <a:r>
              <a:rPr lang="en-US" sz="4000" b="1" smtClean="0"/>
              <a:t>Honesty and integrity</a:t>
            </a:r>
          </a:p>
          <a:p>
            <a:pPr eaLnBrk="1" hangingPunct="1">
              <a:buFontTx/>
              <a:buBlip>
                <a:blip r:embed="rId3"/>
              </a:buBlip>
              <a:defRPr/>
            </a:pPr>
            <a:r>
              <a:rPr lang="en-US" sz="4000" b="1" smtClean="0"/>
              <a:t>Altruism</a:t>
            </a:r>
          </a:p>
          <a:p>
            <a:pPr eaLnBrk="1" hangingPunct="1">
              <a:buFontTx/>
              <a:buBlip>
                <a:blip r:embed="rId3"/>
              </a:buBlip>
              <a:defRPr/>
            </a:pPr>
            <a:r>
              <a:rPr lang="en-US" sz="4000" b="1" smtClean="0"/>
              <a:t>Respect for others</a:t>
            </a:r>
          </a:p>
          <a:p>
            <a:pPr eaLnBrk="1" hangingPunct="1">
              <a:buFontTx/>
              <a:buBlip>
                <a:blip r:embed="rId3"/>
              </a:buBlip>
              <a:defRPr/>
            </a:pPr>
            <a:r>
              <a:rPr lang="en-US" sz="4000" b="1" smtClean="0"/>
              <a:t>Service</a:t>
            </a:r>
          </a:p>
          <a:p>
            <a:pPr eaLnBrk="1" hangingPunct="1">
              <a:buFontTx/>
              <a:buBlip>
                <a:blip r:embed="rId3"/>
              </a:buBlip>
              <a:defRPr/>
            </a:pPr>
            <a:r>
              <a:rPr lang="en-US" sz="4000" b="1" smtClean="0"/>
              <a:t>Compassion and empathy</a:t>
            </a:r>
          </a:p>
          <a:p>
            <a:pPr eaLnBrk="1" hangingPunct="1">
              <a:buClr>
                <a:schemeClr val="bg1"/>
              </a:buClr>
              <a:defRPr/>
            </a:pPr>
            <a:r>
              <a:rPr lang="en-US" sz="3600" b="1" smtClean="0"/>
              <a:t>Accountability</a:t>
            </a:r>
            <a:endParaRPr lang="en-US" sz="4000" b="1" smtClean="0"/>
          </a:p>
        </p:txBody>
      </p:sp>
      <p:sp>
        <p:nvSpPr>
          <p:cNvPr id="785411" name="Rectangle 3"/>
          <p:cNvSpPr>
            <a:spLocks noGrp="1" noChangeArrowheads="1"/>
          </p:cNvSpPr>
          <p:nvPr>
            <p:ph type="body" sz="half" idx="2"/>
          </p:nvPr>
        </p:nvSpPr>
        <p:spPr>
          <a:xfrm>
            <a:off x="4645025" y="228600"/>
            <a:ext cx="4041775" cy="3657600"/>
          </a:xfrm>
        </p:spPr>
        <p:txBody>
          <a:bodyPr/>
          <a:lstStyle/>
          <a:p>
            <a:pPr eaLnBrk="1" hangingPunct="1">
              <a:lnSpc>
                <a:spcPct val="90000"/>
              </a:lnSpc>
              <a:buClr>
                <a:schemeClr val="bg1"/>
              </a:buClr>
              <a:defRPr/>
            </a:pPr>
            <a:r>
              <a:rPr lang="en-US" sz="3600" b="1" smtClean="0"/>
              <a:t>Commitment to excellence</a:t>
            </a:r>
          </a:p>
          <a:p>
            <a:pPr eaLnBrk="1" hangingPunct="1">
              <a:lnSpc>
                <a:spcPct val="90000"/>
              </a:lnSpc>
              <a:buClr>
                <a:schemeClr val="bg1"/>
              </a:buClr>
              <a:defRPr/>
            </a:pPr>
            <a:r>
              <a:rPr lang="en-US" sz="3600" b="1" smtClean="0"/>
              <a:t>Life-long learn</a:t>
            </a:r>
          </a:p>
          <a:p>
            <a:pPr eaLnBrk="1" hangingPunct="1">
              <a:lnSpc>
                <a:spcPct val="90000"/>
              </a:lnSpc>
              <a:buClr>
                <a:schemeClr val="bg1"/>
              </a:buClr>
              <a:defRPr/>
            </a:pPr>
            <a:r>
              <a:rPr lang="en-US" sz="3600" b="1" smtClean="0"/>
              <a:t>Confidentiality</a:t>
            </a:r>
          </a:p>
          <a:p>
            <a:pPr eaLnBrk="1" hangingPunct="1">
              <a:lnSpc>
                <a:spcPct val="90000"/>
              </a:lnSpc>
              <a:buClr>
                <a:schemeClr val="bg1"/>
              </a:buClr>
              <a:defRPr/>
            </a:pPr>
            <a:r>
              <a:rPr lang="en-US" sz="3600" b="1" smtClean="0"/>
              <a:t>Professional growth</a:t>
            </a:r>
          </a:p>
        </p:txBody>
      </p:sp>
      <p:sp>
        <p:nvSpPr>
          <p:cNvPr id="785413" name="Rectangle 5"/>
          <p:cNvSpPr>
            <a:spLocks noChangeArrowheads="1"/>
          </p:cNvSpPr>
          <p:nvPr/>
        </p:nvSpPr>
        <p:spPr bwMode="auto">
          <a:xfrm>
            <a:off x="4648200" y="304800"/>
            <a:ext cx="3886200" cy="3581400"/>
          </a:xfrm>
          <a:prstGeom prst="rect">
            <a:avLst/>
          </a:prstGeom>
          <a:solidFill>
            <a:schemeClr val="accent1"/>
          </a:solidFill>
          <a:ln w="9525">
            <a:solidFill>
              <a:schemeClr val="tx1"/>
            </a:solidFill>
            <a:miter lim="800000"/>
            <a:headEnd/>
            <a:tailEnd/>
          </a:ln>
          <a:effectLst/>
        </p:spPr>
        <p:txBody>
          <a:bodyPr wrap="none" anchor="ctr"/>
          <a:lstStyle/>
          <a:p>
            <a:pPr algn="ctr" rtl="0" fontAlgn="base">
              <a:spcBef>
                <a:spcPct val="20000"/>
              </a:spcBef>
              <a:spcAft>
                <a:spcPct val="0"/>
              </a:spcAft>
              <a:buClr>
                <a:srgbClr val="86D1EC"/>
              </a:buClr>
              <a:buSzPct val="90000"/>
              <a:buFont typeface="Wingdings" pitchFamily="2" charset="2"/>
              <a:buNone/>
              <a:defRPr/>
            </a:pPr>
            <a:endParaRPr lang="en-US" sz="4000" b="1" dirty="0" smtClean="0">
              <a:solidFill>
                <a:srgbClr val="FFFF00"/>
              </a:solidFill>
              <a:effectLst>
                <a:outerShdw blurRad="38100" dist="38100" dir="2700000" algn="tl">
                  <a:srgbClr val="000000"/>
                </a:outerShdw>
              </a:effectLst>
              <a:latin typeface="Garamond" pitchFamily="18" charset="0"/>
            </a:endParaRPr>
          </a:p>
          <a:p>
            <a:pPr algn="ctr" rtl="0" fontAlgn="base">
              <a:spcBef>
                <a:spcPct val="20000"/>
              </a:spcBef>
              <a:spcAft>
                <a:spcPct val="0"/>
              </a:spcAft>
              <a:buClr>
                <a:srgbClr val="86D1EC"/>
              </a:buClr>
              <a:buSzPct val="90000"/>
              <a:buFont typeface="Wingdings" pitchFamily="2" charset="2"/>
              <a:buNone/>
              <a:defRPr/>
            </a:pPr>
            <a:endParaRPr lang="en-US" sz="4000" b="1" dirty="0" smtClean="0">
              <a:solidFill>
                <a:srgbClr val="FFFF00"/>
              </a:solidFill>
              <a:effectLst>
                <a:outerShdw blurRad="38100" dist="38100" dir="2700000" algn="tl">
                  <a:srgbClr val="000000"/>
                </a:outerShdw>
              </a:effectLst>
              <a:latin typeface="Garamond" pitchFamily="18" charset="0"/>
            </a:endParaRPr>
          </a:p>
          <a:p>
            <a:pPr algn="ctr" rtl="0" fontAlgn="base">
              <a:spcBef>
                <a:spcPct val="20000"/>
              </a:spcBef>
              <a:spcAft>
                <a:spcPct val="0"/>
              </a:spcAft>
              <a:buClr>
                <a:srgbClr val="86D1EC"/>
              </a:buClr>
              <a:buSzPct val="90000"/>
              <a:buFont typeface="Wingdings" pitchFamily="2" charset="2"/>
              <a:buNone/>
              <a:defRPr/>
            </a:pPr>
            <a:r>
              <a:rPr lang="en-US" sz="4000" b="1" dirty="0" smtClean="0">
                <a:solidFill>
                  <a:srgbClr val="FFFF00"/>
                </a:solidFill>
                <a:effectLst>
                  <a:outerShdw blurRad="38100" dist="38100" dir="2700000" algn="tl">
                    <a:srgbClr val="000000"/>
                  </a:outerShdw>
                </a:effectLst>
                <a:latin typeface="Garamond" pitchFamily="18" charset="0"/>
              </a:rPr>
              <a:t>Professional </a:t>
            </a:r>
            <a:r>
              <a:rPr lang="en-US" sz="4000" b="1" dirty="0">
                <a:solidFill>
                  <a:srgbClr val="FFFF00"/>
                </a:solidFill>
                <a:effectLst>
                  <a:outerShdw blurRad="38100" dist="38100" dir="2700000" algn="tl">
                    <a:srgbClr val="000000"/>
                  </a:outerShdw>
                </a:effectLst>
                <a:latin typeface="Garamond" pitchFamily="18" charset="0"/>
              </a:rPr>
              <a:t>and </a:t>
            </a:r>
          </a:p>
          <a:p>
            <a:pPr algn="ctr" rtl="0" fontAlgn="base">
              <a:spcBef>
                <a:spcPct val="20000"/>
              </a:spcBef>
              <a:spcAft>
                <a:spcPct val="0"/>
              </a:spcAft>
              <a:buClr>
                <a:srgbClr val="86D1EC"/>
              </a:buClr>
              <a:buSzPct val="90000"/>
              <a:buFont typeface="Wingdings" pitchFamily="2" charset="2"/>
              <a:buNone/>
              <a:defRPr/>
            </a:pPr>
            <a:r>
              <a:rPr lang="en-US" sz="4000" b="1" dirty="0">
                <a:solidFill>
                  <a:srgbClr val="FFFF00"/>
                </a:solidFill>
                <a:effectLst>
                  <a:outerShdw blurRad="38100" dist="38100" dir="2700000" algn="tl">
                    <a:srgbClr val="000000"/>
                  </a:outerShdw>
                </a:effectLst>
                <a:latin typeface="Garamond" pitchFamily="18" charset="0"/>
              </a:rPr>
              <a:t>personal growth</a:t>
            </a:r>
          </a:p>
          <a:p>
            <a:pPr algn="ctr" rtl="0" fontAlgn="base">
              <a:spcBef>
                <a:spcPct val="0"/>
              </a:spcBef>
              <a:spcAft>
                <a:spcPct val="0"/>
              </a:spcAft>
              <a:defRPr/>
            </a:pPr>
            <a:endParaRPr lang="en-US" sz="4000" b="1" dirty="0">
              <a:solidFill>
                <a:srgbClr val="FFFFFF"/>
              </a:solidFill>
              <a:latin typeface="Garamond" pitchFamily="18" charset="0"/>
            </a:endParaRPr>
          </a:p>
        </p:txBody>
      </p:sp>
      <p:sp>
        <p:nvSpPr>
          <p:cNvPr id="785414" name="Rectangle 6"/>
          <p:cNvSpPr>
            <a:spLocks noChangeArrowheads="1"/>
          </p:cNvSpPr>
          <p:nvPr/>
        </p:nvSpPr>
        <p:spPr bwMode="auto">
          <a:xfrm>
            <a:off x="304800" y="228600"/>
            <a:ext cx="3733800" cy="6248400"/>
          </a:xfrm>
          <a:prstGeom prst="rect">
            <a:avLst/>
          </a:prstGeom>
          <a:solidFill>
            <a:schemeClr val="accent1"/>
          </a:solidFill>
          <a:ln w="9525">
            <a:solidFill>
              <a:schemeClr val="tx1"/>
            </a:solidFill>
            <a:miter lim="800000"/>
            <a:headEnd/>
            <a:tailEnd/>
          </a:ln>
        </p:spPr>
        <p:txBody>
          <a:bodyPr wrap="none" anchor="ctr"/>
          <a:lstStyle/>
          <a:p>
            <a:pPr algn="ctr" rtl="0" fontAlgn="base">
              <a:spcBef>
                <a:spcPct val="0"/>
              </a:spcBef>
              <a:spcAft>
                <a:spcPct val="0"/>
              </a:spcAft>
            </a:pPr>
            <a:r>
              <a:rPr lang="en-US" sz="5400" b="1" dirty="0" smtClean="0">
                <a:solidFill>
                  <a:srgbClr val="FFFF00"/>
                </a:solidFill>
                <a:latin typeface="Garamond" pitchFamily="18" charset="0"/>
              </a:rPr>
              <a:t>Virtues</a:t>
            </a:r>
            <a:endParaRPr lang="en-US" sz="5400" b="1" dirty="0">
              <a:solidFill>
                <a:srgbClr val="FFFF00"/>
              </a:solidFill>
              <a:latin typeface="Garamond" pitchFamily="18" charset="0"/>
            </a:endParaRPr>
          </a:p>
        </p:txBody>
      </p:sp>
      <p:sp>
        <p:nvSpPr>
          <p:cNvPr id="785416" name="Rectangle 8"/>
          <p:cNvSpPr>
            <a:spLocks noChangeArrowheads="1"/>
          </p:cNvSpPr>
          <p:nvPr/>
        </p:nvSpPr>
        <p:spPr bwMode="auto">
          <a:xfrm>
            <a:off x="4648200" y="4114800"/>
            <a:ext cx="4267200" cy="1190625"/>
          </a:xfrm>
          <a:prstGeom prst="rect">
            <a:avLst/>
          </a:prstGeom>
          <a:noFill/>
          <a:ln w="9525">
            <a:noFill/>
            <a:miter lim="800000"/>
            <a:headEnd/>
            <a:tailEnd/>
          </a:ln>
          <a:effectLst/>
        </p:spPr>
        <p:txBody>
          <a:bodyPr>
            <a:spAutoFit/>
          </a:bodyPr>
          <a:lstStyle/>
          <a:p>
            <a:pPr algn="l" rtl="0" fontAlgn="base">
              <a:spcBef>
                <a:spcPct val="0"/>
              </a:spcBef>
              <a:spcAft>
                <a:spcPct val="0"/>
              </a:spcAft>
              <a:buFontTx/>
              <a:buBlip>
                <a:blip r:embed="rId3"/>
              </a:buBlip>
              <a:defRPr/>
            </a:pPr>
            <a:r>
              <a:rPr lang="en-US" sz="3600" b="1">
                <a:solidFill>
                  <a:srgbClr val="FFFFFF"/>
                </a:solidFill>
                <a:effectLst>
                  <a:outerShdw blurRad="38100" dist="38100" dir="2700000" algn="tl">
                    <a:srgbClr val="000000"/>
                  </a:outerShdw>
                </a:effectLst>
              </a:rPr>
              <a:t> Skillful </a:t>
            </a:r>
          </a:p>
          <a:p>
            <a:pPr algn="l" rtl="0" fontAlgn="base">
              <a:spcBef>
                <a:spcPct val="0"/>
              </a:spcBef>
              <a:spcAft>
                <a:spcPct val="0"/>
              </a:spcAft>
              <a:defRPr/>
            </a:pPr>
            <a:r>
              <a:rPr lang="en-US" sz="3600" b="1">
                <a:solidFill>
                  <a:srgbClr val="FFFFFF"/>
                </a:solidFill>
                <a:effectLst>
                  <a:outerShdw blurRad="38100" dist="38100" dir="2700000" algn="tl">
                    <a:srgbClr val="000000"/>
                  </a:outerShdw>
                </a:effectLst>
              </a:rPr>
              <a:t>Communication</a:t>
            </a:r>
          </a:p>
        </p:txBody>
      </p:sp>
      <p:sp>
        <p:nvSpPr>
          <p:cNvPr id="785417" name="Rectangle 9"/>
          <p:cNvSpPr>
            <a:spLocks noChangeArrowheads="1"/>
          </p:cNvSpPr>
          <p:nvPr/>
        </p:nvSpPr>
        <p:spPr bwMode="auto">
          <a:xfrm>
            <a:off x="4572000" y="4114800"/>
            <a:ext cx="3886200" cy="2362200"/>
          </a:xfrm>
          <a:prstGeom prst="rect">
            <a:avLst/>
          </a:prstGeom>
          <a:solidFill>
            <a:schemeClr val="accent1"/>
          </a:solidFill>
          <a:ln w="9525">
            <a:solidFill>
              <a:schemeClr val="tx1"/>
            </a:solidFill>
            <a:miter lim="800000"/>
            <a:headEnd/>
            <a:tailEnd/>
          </a:ln>
          <a:effectLst/>
        </p:spPr>
        <p:txBody>
          <a:bodyPr wrap="none" anchor="ctr"/>
          <a:lstStyle/>
          <a:p>
            <a:pPr algn="ctr" rtl="0" fontAlgn="base">
              <a:spcBef>
                <a:spcPct val="0"/>
              </a:spcBef>
              <a:spcAft>
                <a:spcPct val="0"/>
              </a:spcAft>
              <a:defRPr/>
            </a:pPr>
            <a:r>
              <a:rPr lang="en-US" sz="3600" b="1" dirty="0">
                <a:solidFill>
                  <a:srgbClr val="FFFF00"/>
                </a:solidFill>
                <a:latin typeface="Garamond" pitchFamily="18" charset="0"/>
              </a:rPr>
              <a:t> </a:t>
            </a:r>
            <a:r>
              <a:rPr lang="en-US" sz="3600" b="1" dirty="0">
                <a:solidFill>
                  <a:srgbClr val="FFFF00"/>
                </a:solidFill>
                <a:effectLst>
                  <a:outerShdw blurRad="38100" dist="38100" dir="2700000" algn="tl">
                    <a:srgbClr val="000000"/>
                  </a:outerShdw>
                </a:effectLst>
                <a:latin typeface="Garamond" pitchFamily="18" charset="0"/>
              </a:rPr>
              <a:t>Skillful </a:t>
            </a:r>
          </a:p>
          <a:p>
            <a:pPr algn="ctr" rtl="0" fontAlgn="base">
              <a:spcBef>
                <a:spcPct val="0"/>
              </a:spcBef>
              <a:spcAft>
                <a:spcPct val="0"/>
              </a:spcAft>
              <a:defRPr/>
            </a:pPr>
            <a:r>
              <a:rPr lang="en-US" sz="3600" b="1" dirty="0">
                <a:solidFill>
                  <a:srgbClr val="FFFF00"/>
                </a:solidFill>
                <a:effectLst>
                  <a:outerShdw blurRad="38100" dist="38100" dir="2700000" algn="tl">
                    <a:srgbClr val="000000"/>
                  </a:outerShdw>
                </a:effectLst>
                <a:latin typeface="Garamond" pitchFamily="18" charset="0"/>
              </a:rPr>
              <a:t>Communication</a:t>
            </a:r>
          </a:p>
          <a:p>
            <a:pPr algn="ctr" rtl="0" fontAlgn="base">
              <a:spcBef>
                <a:spcPct val="0"/>
              </a:spcBef>
              <a:spcAft>
                <a:spcPct val="0"/>
              </a:spcAft>
              <a:defRPr/>
            </a:pPr>
            <a:endParaRPr lang="en-US" sz="3600" b="1" dirty="0">
              <a:solidFill>
                <a:srgbClr val="FFFF00"/>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5411">
                                            <p:txEl>
                                              <p:pRg st="0" end="0"/>
                                            </p:txEl>
                                          </p:spTgt>
                                        </p:tgtEl>
                                        <p:attrNameLst>
                                          <p:attrName>style.visibility</p:attrName>
                                        </p:attrNameLst>
                                      </p:cBhvr>
                                      <p:to>
                                        <p:strVal val="visible"/>
                                      </p:to>
                                    </p:set>
                                    <p:anim calcmode="lin" valueType="num">
                                      <p:cBhvr additive="base">
                                        <p:cTn id="7" dur="500" fill="hold"/>
                                        <p:tgtEl>
                                          <p:spTgt spid="78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5411">
                                            <p:txEl>
                                              <p:pRg st="1" end="1"/>
                                            </p:txEl>
                                          </p:spTgt>
                                        </p:tgtEl>
                                        <p:attrNameLst>
                                          <p:attrName>style.visibility</p:attrName>
                                        </p:attrNameLst>
                                      </p:cBhvr>
                                      <p:to>
                                        <p:strVal val="visible"/>
                                      </p:to>
                                    </p:set>
                                    <p:anim calcmode="lin" valueType="num">
                                      <p:cBhvr additive="base">
                                        <p:cTn id="13" dur="500" fill="hold"/>
                                        <p:tgtEl>
                                          <p:spTgt spid="785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5411">
                                            <p:txEl>
                                              <p:pRg st="2" end="2"/>
                                            </p:txEl>
                                          </p:spTgt>
                                        </p:tgtEl>
                                        <p:attrNameLst>
                                          <p:attrName>style.visibility</p:attrName>
                                        </p:attrNameLst>
                                      </p:cBhvr>
                                      <p:to>
                                        <p:strVal val="visible"/>
                                      </p:to>
                                    </p:set>
                                    <p:anim calcmode="lin" valueType="num">
                                      <p:cBhvr additive="base">
                                        <p:cTn id="19" dur="500" fill="hold"/>
                                        <p:tgtEl>
                                          <p:spTgt spid="785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5411">
                                            <p:txEl>
                                              <p:pRg st="3" end="3"/>
                                            </p:txEl>
                                          </p:spTgt>
                                        </p:tgtEl>
                                        <p:attrNameLst>
                                          <p:attrName>style.visibility</p:attrName>
                                        </p:attrNameLst>
                                      </p:cBhvr>
                                      <p:to>
                                        <p:strVal val="visible"/>
                                      </p:to>
                                    </p:set>
                                    <p:anim calcmode="lin" valueType="num">
                                      <p:cBhvr additive="base">
                                        <p:cTn id="25" dur="500" fill="hold"/>
                                        <p:tgtEl>
                                          <p:spTgt spid="785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54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785414"/>
                                        </p:tgtEl>
                                        <p:attrNameLst>
                                          <p:attrName>style.visibility</p:attrName>
                                        </p:attrNameLst>
                                      </p:cBhvr>
                                      <p:to>
                                        <p:strVal val="visible"/>
                                      </p:to>
                                    </p:set>
                                    <p:anim calcmode="lin" valueType="num">
                                      <p:cBhvr>
                                        <p:cTn id="35" dur="500" fill="hold"/>
                                        <p:tgtEl>
                                          <p:spTgt spid="785414"/>
                                        </p:tgtEl>
                                        <p:attrNameLst>
                                          <p:attrName>ppt_w</p:attrName>
                                        </p:attrNameLst>
                                      </p:cBhvr>
                                      <p:tavLst>
                                        <p:tav tm="0">
                                          <p:val>
                                            <p:strVal val="#ppt_w*2.5"/>
                                          </p:val>
                                        </p:tav>
                                        <p:tav tm="100000">
                                          <p:val>
                                            <p:strVal val="#ppt_w"/>
                                          </p:val>
                                        </p:tav>
                                      </p:tavLst>
                                    </p:anim>
                                    <p:anim calcmode="lin" valueType="num">
                                      <p:cBhvr>
                                        <p:cTn id="36" dur="500" fill="hold"/>
                                        <p:tgtEl>
                                          <p:spTgt spid="785414"/>
                                        </p:tgtEl>
                                        <p:attrNameLst>
                                          <p:attrName>ppt_h</p:attrName>
                                        </p:attrNameLst>
                                      </p:cBhvr>
                                      <p:tavLst>
                                        <p:tav tm="0">
                                          <p:val>
                                            <p:strVal val="#ppt_h*0.01"/>
                                          </p:val>
                                        </p:tav>
                                        <p:tav tm="100000">
                                          <p:val>
                                            <p:strVal val="#ppt_h"/>
                                          </p:val>
                                        </p:tav>
                                      </p:tavLst>
                                    </p:anim>
                                    <p:anim calcmode="lin" valueType="num">
                                      <p:cBhvr>
                                        <p:cTn id="37" dur="500" fill="hold"/>
                                        <p:tgtEl>
                                          <p:spTgt spid="785414"/>
                                        </p:tgtEl>
                                        <p:attrNameLst>
                                          <p:attrName>ppt_x</p:attrName>
                                        </p:attrNameLst>
                                      </p:cBhvr>
                                      <p:tavLst>
                                        <p:tav tm="0">
                                          <p:val>
                                            <p:strVal val="#ppt_x"/>
                                          </p:val>
                                        </p:tav>
                                        <p:tav tm="100000">
                                          <p:val>
                                            <p:strVal val="#ppt_x"/>
                                          </p:val>
                                        </p:tav>
                                      </p:tavLst>
                                    </p:anim>
                                    <p:anim calcmode="lin" valueType="num">
                                      <p:cBhvr>
                                        <p:cTn id="38" dur="500" fill="hold"/>
                                        <p:tgtEl>
                                          <p:spTgt spid="785414"/>
                                        </p:tgtEl>
                                        <p:attrNameLst>
                                          <p:attrName>ppt_y</p:attrName>
                                        </p:attrNameLst>
                                      </p:cBhvr>
                                      <p:tavLst>
                                        <p:tav tm="0">
                                          <p:val>
                                            <p:strVal val="#ppt_h+1"/>
                                          </p:val>
                                        </p:tav>
                                        <p:tav tm="100000">
                                          <p:val>
                                            <p:strVal val="#ppt_y"/>
                                          </p:val>
                                        </p:tav>
                                      </p:tavLst>
                                    </p:anim>
                                    <p:animEffect transition="in" filter="fade">
                                      <p:cBhvr>
                                        <p:cTn id="39" dur="500"/>
                                        <p:tgtEl>
                                          <p:spTgt spid="785414"/>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785413"/>
                                        </p:tgtEl>
                                        <p:attrNameLst>
                                          <p:attrName>style.visibility</p:attrName>
                                        </p:attrNameLst>
                                      </p:cBhvr>
                                      <p:to>
                                        <p:strVal val="visible"/>
                                      </p:to>
                                    </p:set>
                                    <p:anim calcmode="lin" valueType="num">
                                      <p:cBhvr>
                                        <p:cTn id="44" dur="500" fill="hold"/>
                                        <p:tgtEl>
                                          <p:spTgt spid="785413"/>
                                        </p:tgtEl>
                                        <p:attrNameLst>
                                          <p:attrName>ppt_w</p:attrName>
                                        </p:attrNameLst>
                                      </p:cBhvr>
                                      <p:tavLst>
                                        <p:tav tm="0">
                                          <p:val>
                                            <p:strVal val="#ppt_w*0.05"/>
                                          </p:val>
                                        </p:tav>
                                        <p:tav tm="100000">
                                          <p:val>
                                            <p:strVal val="#ppt_w"/>
                                          </p:val>
                                        </p:tav>
                                      </p:tavLst>
                                    </p:anim>
                                    <p:anim calcmode="lin" valueType="num">
                                      <p:cBhvr>
                                        <p:cTn id="45" dur="500" fill="hold"/>
                                        <p:tgtEl>
                                          <p:spTgt spid="785413"/>
                                        </p:tgtEl>
                                        <p:attrNameLst>
                                          <p:attrName>ppt_h</p:attrName>
                                        </p:attrNameLst>
                                      </p:cBhvr>
                                      <p:tavLst>
                                        <p:tav tm="0">
                                          <p:val>
                                            <p:strVal val="#ppt_h"/>
                                          </p:val>
                                        </p:tav>
                                        <p:tav tm="100000">
                                          <p:val>
                                            <p:strVal val="#ppt_h"/>
                                          </p:val>
                                        </p:tav>
                                      </p:tavLst>
                                    </p:anim>
                                    <p:anim calcmode="lin" valueType="num">
                                      <p:cBhvr>
                                        <p:cTn id="46" dur="500" fill="hold"/>
                                        <p:tgtEl>
                                          <p:spTgt spid="785413"/>
                                        </p:tgtEl>
                                        <p:attrNameLst>
                                          <p:attrName>ppt_x</p:attrName>
                                        </p:attrNameLst>
                                      </p:cBhvr>
                                      <p:tavLst>
                                        <p:tav tm="0">
                                          <p:val>
                                            <p:strVal val="#ppt_x-.2"/>
                                          </p:val>
                                        </p:tav>
                                        <p:tav tm="100000">
                                          <p:val>
                                            <p:strVal val="#ppt_x"/>
                                          </p:val>
                                        </p:tav>
                                      </p:tavLst>
                                    </p:anim>
                                    <p:anim calcmode="lin" valueType="num">
                                      <p:cBhvr>
                                        <p:cTn id="47" dur="500" fill="hold"/>
                                        <p:tgtEl>
                                          <p:spTgt spid="785413"/>
                                        </p:tgtEl>
                                        <p:attrNameLst>
                                          <p:attrName>ppt_y</p:attrName>
                                        </p:attrNameLst>
                                      </p:cBhvr>
                                      <p:tavLst>
                                        <p:tav tm="0">
                                          <p:val>
                                            <p:strVal val="#ppt_y"/>
                                          </p:val>
                                        </p:tav>
                                        <p:tav tm="100000">
                                          <p:val>
                                            <p:strVal val="#ppt_y"/>
                                          </p:val>
                                        </p:tav>
                                      </p:tavLst>
                                    </p:anim>
                                    <p:animEffect transition="in" filter="fade">
                                      <p:cBhvr>
                                        <p:cTn id="48" dur="500"/>
                                        <p:tgtEl>
                                          <p:spTgt spid="785413"/>
                                        </p:tgtEl>
                                      </p:cBhvr>
                                    </p:animEffect>
                                  </p:childTnLst>
                                </p:cTn>
                              </p:par>
                            </p:childTnLst>
                          </p:cTn>
                        </p:par>
                      </p:childTnLst>
                    </p:cTn>
                  </p:par>
                  <p:par>
                    <p:cTn id="49" fill="hold">
                      <p:stCondLst>
                        <p:cond delay="indefinite"/>
                      </p:stCondLst>
                      <p:childTnLst>
                        <p:par>
                          <p:cTn id="50" fill="hold">
                            <p:stCondLst>
                              <p:cond delay="0"/>
                            </p:stCondLst>
                            <p:childTnLst>
                              <p:par>
                                <p:cTn id="51" presetID="19" presetClass="entr" presetSubtype="10" fill="hold" grpId="0" nodeType="clickEffect">
                                  <p:stCondLst>
                                    <p:cond delay="0"/>
                                  </p:stCondLst>
                                  <p:childTnLst>
                                    <p:set>
                                      <p:cBhvr>
                                        <p:cTn id="52" dur="1" fill="hold">
                                          <p:stCondLst>
                                            <p:cond delay="0"/>
                                          </p:stCondLst>
                                        </p:cTn>
                                        <p:tgtEl>
                                          <p:spTgt spid="785417"/>
                                        </p:tgtEl>
                                        <p:attrNameLst>
                                          <p:attrName>style.visibility</p:attrName>
                                        </p:attrNameLst>
                                      </p:cBhvr>
                                      <p:to>
                                        <p:strVal val="visible"/>
                                      </p:to>
                                    </p:set>
                                    <p:anim calcmode="lin" valueType="num">
                                      <p:cBhvr>
                                        <p:cTn id="53" dur="2000" fill="hold"/>
                                        <p:tgtEl>
                                          <p:spTgt spid="785417"/>
                                        </p:tgtEl>
                                        <p:attrNameLst>
                                          <p:attrName>ppt_w</p:attrName>
                                        </p:attrNameLst>
                                      </p:cBhvr>
                                      <p:tavLst>
                                        <p:tav tm="0" fmla="#ppt_w*sin(2.5*pi*$)">
                                          <p:val>
                                            <p:fltVal val="0"/>
                                          </p:val>
                                        </p:tav>
                                        <p:tav tm="100000">
                                          <p:val>
                                            <p:fltVal val="1"/>
                                          </p:val>
                                        </p:tav>
                                      </p:tavLst>
                                    </p:anim>
                                    <p:anim calcmode="lin" valueType="num">
                                      <p:cBhvr>
                                        <p:cTn id="54" dur="2000" fill="hold"/>
                                        <p:tgtEl>
                                          <p:spTgt spid="7854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build="p"/>
      <p:bldP spid="785413" grpId="0" animBg="1"/>
      <p:bldP spid="785414" grpId="0" animBg="1"/>
      <p:bldP spid="785416" grpId="0"/>
      <p:bldP spid="7854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محتوى 1"/>
          <p:cNvSpPr>
            <a:spLocks noGrp="1"/>
          </p:cNvSpPr>
          <p:nvPr>
            <p:ph idx="1"/>
          </p:nvPr>
        </p:nvSpPr>
        <p:spPr>
          <a:xfrm>
            <a:off x="609600" y="838200"/>
            <a:ext cx="8093075" cy="4114800"/>
          </a:xfrm>
        </p:spPr>
        <p:txBody>
          <a:bodyPr>
            <a:normAutofit/>
          </a:bodyPr>
          <a:lstStyle/>
          <a:p>
            <a:pPr algn="ctr">
              <a:buNone/>
            </a:pPr>
            <a:r>
              <a:rPr lang="en-US" sz="4000" b="1" dirty="0" smtClean="0">
                <a:latin typeface="Garamond" pitchFamily="18" charset="0"/>
              </a:rPr>
              <a:t>What are the advantages of Dr’s contact with </a:t>
            </a:r>
            <a:r>
              <a:rPr lang="en-US" sz="4000" dirty="0" smtClean="0">
                <a:latin typeface="Garamond" pitchFamily="18" charset="0"/>
              </a:rPr>
              <a:t>Pharmaceutical Representatives (PR) </a:t>
            </a:r>
            <a:r>
              <a:rPr lang="en-US" sz="4000" b="1" dirty="0" smtClean="0">
                <a:latin typeface="Garamond" pitchFamily="18" charset="0"/>
              </a:rPr>
              <a:t>and getting gifts?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60848"/>
          </a:xfrm>
        </p:spPr>
        <p:txBody>
          <a:bodyPr/>
          <a:lstStyle/>
          <a:p>
            <a:pPr>
              <a:buClr>
                <a:srgbClr val="FF0000"/>
              </a:buClr>
              <a:buFont typeface="Wingdings" pitchFamily="2" charset="2"/>
              <a:buChar char="q"/>
            </a:pPr>
            <a:r>
              <a:rPr lang="en-US" b="1" dirty="0" smtClean="0">
                <a:latin typeface="Garamond" pitchFamily="18" charset="0"/>
              </a:rPr>
              <a:t> What are the disadvantages of Dr’s contact with drug reps and getting gifts?</a:t>
            </a:r>
            <a:endParaRPr lang="en-US"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71</a:t>
            </a:fld>
            <a:endParaRPr lang="en-US">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r>
              <a:rPr lang="en-US" b="1" dirty="0" smtClean="0">
                <a:latin typeface="Garamond" pitchFamily="18" charset="0"/>
              </a:rPr>
              <a:t>Sunshine Policy</a:t>
            </a:r>
          </a:p>
        </p:txBody>
      </p:sp>
      <p:sp>
        <p:nvSpPr>
          <p:cNvPr id="41987" name="Rectangle 3"/>
          <p:cNvSpPr>
            <a:spLocks noGrp="1" noChangeArrowheads="1"/>
          </p:cNvSpPr>
          <p:nvPr>
            <p:ph idx="1"/>
          </p:nvPr>
        </p:nvSpPr>
        <p:spPr>
          <a:xfrm>
            <a:off x="827584" y="1762472"/>
            <a:ext cx="8064896" cy="4114800"/>
          </a:xfrm>
          <a:noFill/>
        </p:spPr>
        <p:txBody>
          <a:bodyPr lIns="90488" tIns="44450" rIns="90488" bIns="44450"/>
          <a:lstStyle/>
          <a:p>
            <a:pPr>
              <a:lnSpc>
                <a:spcPct val="140000"/>
              </a:lnSpc>
              <a:buFontTx/>
              <a:buNone/>
            </a:pPr>
            <a:r>
              <a:rPr lang="en-US" b="1" dirty="0" smtClean="0">
                <a:latin typeface="Garamond" pitchFamily="18" charset="0"/>
              </a:rPr>
              <a:t>“What would my patients think if they knew they were paying for this (Cruise on the river, dinner at the Clifton, box seats) ?”</a:t>
            </a:r>
          </a:p>
          <a:p>
            <a:pPr>
              <a:lnSpc>
                <a:spcPct val="140000"/>
              </a:lnSpc>
              <a:buFontTx/>
              <a:buNone/>
            </a:pPr>
            <a:r>
              <a:rPr lang="en-US" b="1" i="1" dirty="0" smtClean="0">
                <a:latin typeface="Garamond" pitchFamily="18" charset="0"/>
              </a:rPr>
              <a:t>	AMA Opinion </a:t>
            </a:r>
            <a:r>
              <a:rPr lang="en-US" b="1" i="1" dirty="0" smtClean="0">
                <a:latin typeface="Garamond" pitchFamily="18" charset="0"/>
                <a:cs typeface="Arial" pitchFamily="34" charset="0"/>
              </a:rPr>
              <a:t>E-8.061 Gifts to Physicians from Industry</a:t>
            </a:r>
            <a:br>
              <a:rPr lang="en-US" b="1" i="1" dirty="0" smtClean="0">
                <a:latin typeface="Garamond" pitchFamily="18" charset="0"/>
                <a:cs typeface="Arial" pitchFamily="34" charset="0"/>
              </a:rPr>
            </a:br>
            <a:endParaRPr lang="en-US" b="1" i="1" dirty="0" smtClean="0">
              <a:latin typeface="Garamond" pitchFamily="18" charset="0"/>
              <a:cs typeface="Arial" pitchFamily="34" charset="0"/>
            </a:endParaRPr>
          </a:p>
          <a:p>
            <a:pPr>
              <a:lnSpc>
                <a:spcPct val="140000"/>
              </a:lnSpc>
              <a:buFontTx/>
              <a:buNone/>
            </a:pPr>
            <a:endParaRPr lang="en-US" b="1" dirty="0" smtClean="0">
              <a:latin typeface="Garamond" pitchFamily="18" charset="0"/>
            </a:endParaRPr>
          </a:p>
        </p:txBody>
      </p:sp>
    </p:spTree>
    <p:extLst>
      <p:ext uri="{BB962C8B-B14F-4D97-AF65-F5344CB8AC3E}">
        <p14:creationId xmlns:p14="http://schemas.microsoft.com/office/powerpoint/2010/main" val="108272432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hadeeth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73</a:t>
            </a:fld>
            <a:endParaRPr lang="en-US">
              <a:solidFill>
                <a:srgbClr val="FFFFFF"/>
              </a:solidFill>
            </a:endParaRPr>
          </a:p>
        </p:txBody>
      </p:sp>
    </p:spTree>
    <p:extLst>
      <p:ext uri="{BB962C8B-B14F-4D97-AF65-F5344CB8AC3E}">
        <p14:creationId xmlns:p14="http://schemas.microsoft.com/office/powerpoint/2010/main" val="2485480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3568" y="116632"/>
            <a:ext cx="7772400" cy="1143000"/>
          </a:xfrm>
          <a:noFill/>
        </p:spPr>
        <p:txBody>
          <a:bodyPr lIns="90488" tIns="44450" rIns="90488" bIns="44450"/>
          <a:lstStyle/>
          <a:p>
            <a:r>
              <a:rPr lang="en-US" b="1" dirty="0" smtClean="0">
                <a:latin typeface="Garamond" pitchFamily="18" charset="0"/>
              </a:rPr>
              <a:t>Fallacies of Logic</a:t>
            </a:r>
          </a:p>
        </p:txBody>
      </p:sp>
      <p:sp>
        <p:nvSpPr>
          <p:cNvPr id="18435" name="Rectangle 3"/>
          <p:cNvSpPr>
            <a:spLocks noGrp="1" noChangeArrowheads="1"/>
          </p:cNvSpPr>
          <p:nvPr>
            <p:ph idx="1"/>
          </p:nvPr>
        </p:nvSpPr>
        <p:spPr>
          <a:xfrm>
            <a:off x="611560" y="1410072"/>
            <a:ext cx="8208912" cy="4755232"/>
          </a:xfrm>
          <a:noFill/>
        </p:spPr>
        <p:txBody>
          <a:bodyPr lIns="90488" tIns="44450" rIns="90488" bIns="44450"/>
          <a:lstStyle/>
          <a:p>
            <a:pPr>
              <a:buClr>
                <a:srgbClr val="FF0000"/>
              </a:buClr>
              <a:buFont typeface="Wingdings" pitchFamily="2" charset="2"/>
              <a:buChar char="q"/>
            </a:pPr>
            <a:r>
              <a:rPr lang="en-US" b="1" dirty="0" smtClean="0">
                <a:latin typeface="Garamond" pitchFamily="18" charset="0"/>
              </a:rPr>
              <a:t> Non-Rational Appeal to authority</a:t>
            </a:r>
          </a:p>
          <a:p>
            <a:pPr>
              <a:buClr>
                <a:srgbClr val="FF0000"/>
              </a:buClr>
              <a:buFont typeface="Wingdings" pitchFamily="2" charset="2"/>
              <a:buChar char="q"/>
            </a:pPr>
            <a:r>
              <a:rPr lang="en-US" b="1" dirty="0" smtClean="0">
                <a:latin typeface="Garamond" pitchFamily="18" charset="0"/>
              </a:rPr>
              <a:t> Bandwagon effect</a:t>
            </a:r>
          </a:p>
          <a:p>
            <a:pPr>
              <a:buClr>
                <a:srgbClr val="FF0000"/>
              </a:buClr>
              <a:buFont typeface="Wingdings" pitchFamily="2" charset="2"/>
              <a:buChar char="q"/>
            </a:pPr>
            <a:r>
              <a:rPr lang="en-US" b="1" dirty="0" smtClean="0">
                <a:latin typeface="Garamond" pitchFamily="18" charset="0"/>
              </a:rPr>
              <a:t> Red herring</a:t>
            </a:r>
          </a:p>
          <a:p>
            <a:pPr>
              <a:buClr>
                <a:srgbClr val="FF0000"/>
              </a:buClr>
              <a:buFont typeface="Wingdings" pitchFamily="2" charset="2"/>
              <a:buChar char="q"/>
            </a:pPr>
            <a:r>
              <a:rPr lang="en-US" b="1" dirty="0" smtClean="0">
                <a:latin typeface="Garamond" pitchFamily="18" charset="0"/>
              </a:rPr>
              <a:t> Appeal to pity</a:t>
            </a:r>
          </a:p>
          <a:p>
            <a:pPr>
              <a:buClr>
                <a:srgbClr val="FF0000"/>
              </a:buClr>
              <a:buFont typeface="Wingdings" pitchFamily="2" charset="2"/>
              <a:buChar char="q"/>
            </a:pPr>
            <a:r>
              <a:rPr lang="en-US" b="1" dirty="0" smtClean="0">
                <a:latin typeface="Garamond" pitchFamily="18" charset="0"/>
              </a:rPr>
              <a:t> Appeal to curiosity</a:t>
            </a:r>
          </a:p>
          <a:p>
            <a:pPr>
              <a:buClr>
                <a:srgbClr val="FF0000"/>
              </a:buClr>
              <a:buFont typeface="Wingdings" pitchFamily="2" charset="2"/>
              <a:buChar char="q"/>
            </a:pPr>
            <a:r>
              <a:rPr lang="en-US" b="1" dirty="0" smtClean="0">
                <a:latin typeface="Garamond" pitchFamily="18" charset="0"/>
              </a:rPr>
              <a:t> Error of omission</a:t>
            </a:r>
          </a:p>
        </p:txBody>
      </p:sp>
      <p:sp>
        <p:nvSpPr>
          <p:cNvPr id="18439" name="Text Box 7"/>
          <p:cNvSpPr txBox="1">
            <a:spLocks noChangeArrowheads="1"/>
          </p:cNvSpPr>
          <p:nvPr/>
        </p:nvSpPr>
        <p:spPr bwMode="auto">
          <a:xfrm>
            <a:off x="156215"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170862860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40960" cy="5544616"/>
          </a:xfrm>
        </p:spPr>
        <p:txBody>
          <a:bodyPr/>
          <a:lstStyle/>
          <a:p>
            <a:pPr>
              <a:buClr>
                <a:srgbClr val="FF0000"/>
              </a:buClr>
              <a:buFont typeface="Wingdings" pitchFamily="2" charset="2"/>
              <a:buChar char="q"/>
            </a:pPr>
            <a:r>
              <a:rPr lang="en-US" b="1" dirty="0" smtClean="0">
                <a:latin typeface="Garamond" pitchFamily="18" charset="0"/>
                <a:cs typeface="Times New Roman" pitchFamily="18" charset="0"/>
              </a:rPr>
              <a:t> A rational appeal starts out with true facts, with all of them being considered in the process. The reasoning process, which is the trickier aspect, also has to be valid. A non-rational appeal (a fallacy of logic) occurs when one of these requirements is not met. </a:t>
            </a:r>
            <a:br>
              <a:rPr lang="en-US" b="1" dirty="0" smtClean="0">
                <a:latin typeface="Garamond" pitchFamily="18" charset="0"/>
                <a:cs typeface="Times New Roman" pitchFamily="18" charset="0"/>
              </a:rPr>
            </a:br>
            <a:r>
              <a:rPr lang="en-US" b="1" dirty="0" smtClean="0">
                <a:latin typeface="Garamond" pitchFamily="18" charset="0"/>
                <a:cs typeface="Times New Roman" pitchFamily="18" charset="0"/>
              </a:rPr>
              <a:t/>
            </a:r>
            <a:br>
              <a:rPr lang="en-US" b="1" dirty="0" smtClean="0">
                <a:latin typeface="Garamond" pitchFamily="18" charset="0"/>
                <a:cs typeface="Times New Roman" pitchFamily="18" charset="0"/>
              </a:rPr>
            </a:br>
            <a:r>
              <a:rPr lang="en-US" dirty="0" smtClean="0">
                <a:latin typeface="Garamond" pitchFamily="18" charset="0"/>
                <a:cs typeface="Times New Roman" pitchFamily="18" charset="0"/>
              </a:rPr>
              <a:t>See:</a:t>
            </a:r>
            <a:r>
              <a:rPr lang="en-US" i="1" dirty="0" smtClean="0">
                <a:latin typeface="Garamond" pitchFamily="18" charset="0"/>
                <a:cs typeface="Times New Roman" pitchFamily="18" charset="0"/>
              </a:rPr>
              <a:t> Johnson RH, Blair JA. Logical Self-Defense. 2</a:t>
            </a:r>
            <a:r>
              <a:rPr lang="en-US" i="1" baseline="30000" dirty="0" smtClean="0">
                <a:latin typeface="Garamond" pitchFamily="18" charset="0"/>
                <a:cs typeface="Times New Roman" pitchFamily="18" charset="0"/>
              </a:rPr>
              <a:t>nd</a:t>
            </a:r>
            <a:r>
              <a:rPr lang="en-US" i="1" dirty="0" smtClean="0">
                <a:latin typeface="Garamond" pitchFamily="18" charset="0"/>
                <a:cs typeface="Times New Roman" pitchFamily="18" charset="0"/>
              </a:rPr>
              <a:t> ed. Toronto: McGraw-Hill Ryerson Limited. 1991.</a:t>
            </a:r>
            <a:r>
              <a:rPr lang="en-US" dirty="0" smtClean="0">
                <a:latin typeface="Garamond" pitchFamily="18" charset="0"/>
              </a:rPr>
              <a:t> </a:t>
            </a:r>
          </a:p>
        </p:txBody>
      </p:sp>
    </p:spTree>
    <p:extLst>
      <p:ext uri="{BB962C8B-B14F-4D97-AF65-F5344CB8AC3E}">
        <p14:creationId xmlns:p14="http://schemas.microsoft.com/office/powerpoint/2010/main" val="42772191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8864" y="116632"/>
            <a:ext cx="8229600" cy="1143000"/>
          </a:xfrm>
          <a:noFill/>
        </p:spPr>
        <p:txBody>
          <a:bodyPr lIns="90488" tIns="44450" rIns="90488" bIns="44450"/>
          <a:lstStyle/>
          <a:p>
            <a:r>
              <a:rPr lang="en-US" b="1" dirty="0" smtClean="0">
                <a:latin typeface="Garamond" pitchFamily="18" charset="0"/>
              </a:rPr>
              <a:t>Non-Rational Appeal</a:t>
            </a:r>
          </a:p>
        </p:txBody>
      </p:sp>
      <p:sp>
        <p:nvSpPr>
          <p:cNvPr id="17411" name="Rectangle 3"/>
          <p:cNvSpPr>
            <a:spLocks noGrp="1" noChangeArrowheads="1"/>
          </p:cNvSpPr>
          <p:nvPr>
            <p:ph idx="1"/>
          </p:nvPr>
        </p:nvSpPr>
        <p:spPr>
          <a:xfrm>
            <a:off x="457200" y="1412777"/>
            <a:ext cx="8229600" cy="3888432"/>
          </a:xfrm>
          <a:noFill/>
        </p:spPr>
        <p:txBody>
          <a:bodyPr lIns="90488" tIns="44450" rIns="90488" bIns="44450"/>
          <a:lstStyle/>
          <a:p>
            <a:pPr>
              <a:lnSpc>
                <a:spcPct val="110000"/>
              </a:lnSpc>
              <a:buClr>
                <a:srgbClr val="FF0000"/>
              </a:buClr>
              <a:buFont typeface="Wingdings" pitchFamily="2" charset="2"/>
              <a:buChar char="q"/>
            </a:pPr>
            <a:r>
              <a:rPr lang="en-US" dirty="0" smtClean="0">
                <a:latin typeface="Garamond" pitchFamily="18" charset="0"/>
              </a:rPr>
              <a:t> “</a:t>
            </a:r>
            <a:r>
              <a:rPr lang="en-US" dirty="0" err="1" smtClean="0">
                <a:latin typeface="Garamond" pitchFamily="18" charset="0"/>
              </a:rPr>
              <a:t>Cefawhatzitcalled</a:t>
            </a:r>
            <a:r>
              <a:rPr lang="en-US" dirty="0" smtClean="0">
                <a:latin typeface="Garamond" pitchFamily="18" charset="0"/>
              </a:rPr>
              <a:t>” is effective against 98% of bacteria causing sinusitis</a:t>
            </a:r>
          </a:p>
          <a:p>
            <a:pPr>
              <a:lnSpc>
                <a:spcPct val="110000"/>
              </a:lnSpc>
              <a:buClr>
                <a:srgbClr val="FF0000"/>
              </a:buClr>
              <a:buFont typeface="Wingdings" pitchFamily="2" charset="2"/>
              <a:buChar char="q"/>
            </a:pPr>
            <a:r>
              <a:rPr lang="en-US" dirty="0" smtClean="0">
                <a:latin typeface="Garamond" pitchFamily="18" charset="0"/>
              </a:rPr>
              <a:t> “</a:t>
            </a:r>
            <a:r>
              <a:rPr lang="en-US" dirty="0" err="1" smtClean="0">
                <a:latin typeface="Garamond" pitchFamily="18" charset="0"/>
              </a:rPr>
              <a:t>Cefawhatzitcalled</a:t>
            </a:r>
            <a:r>
              <a:rPr lang="en-US" dirty="0" smtClean="0">
                <a:latin typeface="Garamond" pitchFamily="18" charset="0"/>
              </a:rPr>
              <a:t>” is the best drug for treating sinusitis</a:t>
            </a:r>
          </a:p>
          <a:p>
            <a:pPr>
              <a:lnSpc>
                <a:spcPct val="110000"/>
              </a:lnSpc>
              <a:buClr>
                <a:srgbClr val="FF0000"/>
              </a:buClr>
              <a:buFont typeface="Wingdings" pitchFamily="2" charset="2"/>
              <a:buChar char="q"/>
            </a:pPr>
            <a:r>
              <a:rPr lang="en-US" dirty="0" smtClean="0">
                <a:solidFill>
                  <a:srgbClr val="FAFD00"/>
                </a:solidFill>
                <a:latin typeface="Garamond" pitchFamily="18" charset="0"/>
              </a:rPr>
              <a:t> You should use my drug for your patient</a:t>
            </a:r>
            <a:endParaRPr lang="en-US" dirty="0" smtClean="0">
              <a:latin typeface="Garamond" pitchFamily="18" charset="0"/>
            </a:endParaRPr>
          </a:p>
        </p:txBody>
      </p:sp>
    </p:spTree>
    <p:extLst>
      <p:ext uri="{BB962C8B-B14F-4D97-AF65-F5344CB8AC3E}">
        <p14:creationId xmlns:p14="http://schemas.microsoft.com/office/powerpoint/2010/main" val="4110747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b="1" dirty="0" smtClean="0">
                <a:solidFill>
                  <a:srgbClr val="FAFD00"/>
                </a:solidFill>
                <a:latin typeface="Garamond" pitchFamily="18" charset="0"/>
              </a:rPr>
              <a:t>Appeal to Authority</a:t>
            </a:r>
            <a:r>
              <a:rPr lang="en-US" b="1" dirty="0" smtClean="0">
                <a:latin typeface="Garamond" pitchFamily="18" charset="0"/>
              </a:rPr>
              <a:t>	</a:t>
            </a:r>
          </a:p>
        </p:txBody>
      </p:sp>
      <p:sp>
        <p:nvSpPr>
          <p:cNvPr id="28675" name="Rectangle 1027"/>
          <p:cNvSpPr>
            <a:spLocks noGrp="1" noChangeArrowheads="1"/>
          </p:cNvSpPr>
          <p:nvPr>
            <p:ph idx="1"/>
          </p:nvPr>
        </p:nvSpPr>
        <p:spPr>
          <a:xfrm>
            <a:off x="677333" y="1981200"/>
            <a:ext cx="7772400" cy="4191000"/>
          </a:xfrm>
        </p:spPr>
        <p:txBody>
          <a:bodyPr/>
          <a:lstStyle/>
          <a:p>
            <a:pPr>
              <a:buClr>
                <a:srgbClr val="FF0000"/>
              </a:buClr>
              <a:buFont typeface="Wingdings" pitchFamily="2" charset="2"/>
              <a:buChar char="q"/>
            </a:pPr>
            <a:r>
              <a:rPr lang="en-US" dirty="0" smtClean="0">
                <a:latin typeface="Garamond" pitchFamily="18" charset="0"/>
              </a:rPr>
              <a:t> “Dr. ____ from ____ University uses this drug”</a:t>
            </a:r>
          </a:p>
          <a:p>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fallacy: basing a decision on an authority’s decision, not on the authority’s </a:t>
            </a:r>
            <a:r>
              <a:rPr lang="en-US" dirty="0" smtClean="0">
                <a:solidFill>
                  <a:srgbClr val="FAFD00"/>
                </a:solidFill>
                <a:latin typeface="Garamond" pitchFamily="18" charset="0"/>
              </a:rPr>
              <a:t>reason</a:t>
            </a:r>
            <a:r>
              <a:rPr lang="en-US" dirty="0" smtClean="0">
                <a:latin typeface="Garamond" pitchFamily="18" charset="0"/>
              </a:rPr>
              <a:t> for making the decision</a:t>
            </a:r>
          </a:p>
        </p:txBody>
      </p:sp>
    </p:spTree>
    <p:extLst>
      <p:ext uri="{BB962C8B-B14F-4D97-AF65-F5344CB8AC3E}">
        <p14:creationId xmlns:p14="http://schemas.microsoft.com/office/powerpoint/2010/main" val="20114964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lstStyle/>
          <a:p>
            <a:r>
              <a:rPr lang="en-US" dirty="0" smtClean="0">
                <a:solidFill>
                  <a:srgbClr val="FAFD00"/>
                </a:solidFill>
              </a:rPr>
              <a:t>Bandwagon Effect</a:t>
            </a:r>
          </a:p>
        </p:txBody>
      </p:sp>
      <p:sp>
        <p:nvSpPr>
          <p:cNvPr id="29699" name="Rectangle 2051"/>
          <p:cNvSpPr>
            <a:spLocks noGrp="1" noChangeArrowheads="1"/>
          </p:cNvSpPr>
          <p:nvPr>
            <p:ph idx="1"/>
          </p:nvPr>
        </p:nvSpPr>
        <p:spPr>
          <a:xfrm>
            <a:off x="677334" y="1905000"/>
            <a:ext cx="7992533" cy="4191000"/>
          </a:xfrm>
        </p:spPr>
        <p:txBody>
          <a:bodyPr/>
          <a:lstStyle/>
          <a:p>
            <a:r>
              <a:rPr lang="en-US" sz="2800" dirty="0" smtClean="0"/>
              <a:t>“This is the most prescribed ____ in the U.S.”</a:t>
            </a:r>
          </a:p>
          <a:p>
            <a:endParaRPr lang="en-US" sz="2800" dirty="0" smtClean="0"/>
          </a:p>
          <a:p>
            <a:r>
              <a:rPr lang="en-US" sz="2800" dirty="0" smtClean="0"/>
              <a:t>The fallacy:</a:t>
            </a:r>
          </a:p>
          <a:p>
            <a:pPr lvl="1"/>
            <a:r>
              <a:rPr lang="en-US" sz="2400" dirty="0" smtClean="0"/>
              <a:t>A derivative of the appeal to authority</a:t>
            </a:r>
          </a:p>
          <a:p>
            <a:pPr lvl="1"/>
            <a:r>
              <a:rPr lang="en-US" sz="2400" dirty="0" smtClean="0"/>
              <a:t>Not knowing reasons why the drug is the most prescribed</a:t>
            </a:r>
          </a:p>
          <a:p>
            <a:pPr lvl="1"/>
            <a:r>
              <a:rPr lang="en-US" sz="2400" dirty="0" smtClean="0"/>
              <a:t>The Ford Escort is the best selling car in the world . . . </a:t>
            </a:r>
          </a:p>
        </p:txBody>
      </p:sp>
    </p:spTree>
    <p:extLst>
      <p:ext uri="{BB962C8B-B14F-4D97-AF65-F5344CB8AC3E}">
        <p14:creationId xmlns:p14="http://schemas.microsoft.com/office/powerpoint/2010/main" val="13136987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18864" y="53752"/>
            <a:ext cx="8229600" cy="998984"/>
          </a:xfrm>
        </p:spPr>
        <p:txBody>
          <a:bodyPr/>
          <a:lstStyle/>
          <a:p>
            <a:r>
              <a:rPr lang="en-US" dirty="0" smtClean="0">
                <a:solidFill>
                  <a:srgbClr val="FAFD00"/>
                </a:solidFill>
              </a:rPr>
              <a:t>Red Herring</a:t>
            </a:r>
          </a:p>
        </p:txBody>
      </p:sp>
      <p:sp>
        <p:nvSpPr>
          <p:cNvPr id="30723" name="Rectangle 3"/>
          <p:cNvSpPr>
            <a:spLocks noGrp="1" noChangeArrowheads="1"/>
          </p:cNvSpPr>
          <p:nvPr>
            <p:ph idx="1"/>
          </p:nvPr>
        </p:nvSpPr>
        <p:spPr>
          <a:xfrm>
            <a:off x="457200" y="1052736"/>
            <a:ext cx="8435280" cy="5112568"/>
          </a:xfrm>
        </p:spPr>
        <p:txBody>
          <a:bodyPr/>
          <a:lstStyle/>
          <a:p>
            <a:pPr>
              <a:buClr>
                <a:srgbClr val="FF0000"/>
              </a:buClr>
              <a:buFont typeface="Wingdings" pitchFamily="2" charset="2"/>
              <a:buChar char="q"/>
            </a:pPr>
            <a:r>
              <a:rPr lang="en-US" dirty="0" smtClean="0">
                <a:latin typeface="Garamond" pitchFamily="18" charset="0"/>
              </a:rPr>
              <a:t> </a:t>
            </a:r>
            <a:r>
              <a:rPr lang="en-US" b="1" dirty="0" smtClean="0">
                <a:latin typeface="Garamond" pitchFamily="18" charset="0"/>
              </a:rPr>
              <a:t>This drug</a:t>
            </a:r>
            <a:r>
              <a:rPr lang="en-US" dirty="0" smtClean="0">
                <a:latin typeface="Garamond" pitchFamily="18" charset="0"/>
              </a:rPr>
              <a:t>:</a:t>
            </a:r>
          </a:p>
          <a:p>
            <a:pPr lvl="1"/>
            <a:r>
              <a:rPr lang="en-US" sz="3200" dirty="0" smtClean="0">
                <a:latin typeface="Garamond" pitchFamily="18" charset="0"/>
              </a:rPr>
              <a:t>Has a unique carboxyl group on the terminal chain</a:t>
            </a:r>
          </a:p>
          <a:p>
            <a:pPr lvl="1"/>
            <a:r>
              <a:rPr lang="en-US" sz="3200" dirty="0" smtClean="0">
                <a:latin typeface="Garamond" pitchFamily="18" charset="0"/>
              </a:rPr>
              <a:t>Is safer in the event the patient also overdoses on acetaminophen (Tylenol)</a:t>
            </a:r>
          </a:p>
          <a:p>
            <a:pPr lvl="1"/>
            <a:r>
              <a:rPr lang="en-US" sz="3200" dirty="0" smtClean="0">
                <a:latin typeface="Garamond" pitchFamily="18" charset="0"/>
              </a:rPr>
              <a:t>Penetrates the bacterial cell wall better</a:t>
            </a:r>
          </a:p>
          <a:p>
            <a:pPr>
              <a:buClr>
                <a:srgbClr val="FF0000"/>
              </a:buClr>
              <a:buFont typeface="Wingdings" pitchFamily="2" charset="2"/>
              <a:buChar char="q"/>
            </a:pPr>
            <a:r>
              <a:rPr lang="en-US" dirty="0" smtClean="0">
                <a:latin typeface="Garamond" pitchFamily="18" charset="0"/>
              </a:rPr>
              <a:t> </a:t>
            </a:r>
            <a:r>
              <a:rPr lang="en-US" b="1" dirty="0" smtClean="0">
                <a:latin typeface="Garamond" pitchFamily="18" charset="0"/>
              </a:rPr>
              <a:t>The fallacy: </a:t>
            </a:r>
          </a:p>
          <a:p>
            <a:pPr>
              <a:buClr>
                <a:srgbClr val="FF0000"/>
              </a:buClr>
              <a:buNone/>
            </a:pPr>
            <a:r>
              <a:rPr lang="en-US" dirty="0" smtClean="0">
                <a:latin typeface="Garamond" pitchFamily="18" charset="0"/>
              </a:rPr>
              <a:t>     _ interesting (or not) but irrelevant information</a:t>
            </a:r>
          </a:p>
        </p:txBody>
      </p:sp>
    </p:spTree>
    <p:extLst>
      <p:ext uri="{BB962C8B-B14F-4D97-AF65-F5344CB8AC3E}">
        <p14:creationId xmlns:p14="http://schemas.microsoft.com/office/powerpoint/2010/main" val="1167242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874D9AE-2D1D-451D-B8F1-3AEEF634AC2A}" type="slidenum">
              <a:rPr lang="x-none">
                <a:solidFill>
                  <a:srgbClr val="FFFFFF"/>
                </a:solidFill>
              </a:rPr>
              <a:pPr>
                <a:defRPr/>
              </a:pPr>
              <a:t>8</a:t>
            </a:fld>
            <a:endParaRPr lang="en-US">
              <a:solidFill>
                <a:srgbClr val="FFFFFF"/>
              </a:solidFill>
            </a:endParaRPr>
          </a:p>
        </p:txBody>
      </p:sp>
      <p:sp>
        <p:nvSpPr>
          <p:cNvPr id="818178" name="Rectangle 2"/>
          <p:cNvSpPr>
            <a:spLocks noGrp="1" noChangeArrowheads="1"/>
          </p:cNvSpPr>
          <p:nvPr>
            <p:ph type="body" idx="1"/>
          </p:nvPr>
        </p:nvSpPr>
        <p:spPr>
          <a:xfrm>
            <a:off x="381000" y="228600"/>
            <a:ext cx="8305800" cy="3704456"/>
          </a:xfrm>
        </p:spPr>
        <p:txBody>
          <a:bodyPr/>
          <a:lstStyle/>
          <a:p>
            <a:pPr marL="609600" indent="-609600" algn="ctr" eaLnBrk="1" hangingPunct="1">
              <a:buFont typeface="Wingdings" pitchFamily="2" charset="2"/>
              <a:buNone/>
              <a:defRPr/>
            </a:pPr>
            <a:r>
              <a:rPr lang="en-US" sz="5400" b="1" dirty="0" smtClean="0">
                <a:solidFill>
                  <a:srgbClr val="FFE900"/>
                </a:solidFill>
                <a:effectLst>
                  <a:outerShdw blurRad="38100" dist="38100" dir="2700000" algn="tl">
                    <a:srgbClr val="000000">
                      <a:alpha val="43137"/>
                    </a:srgbClr>
                  </a:outerShdw>
                </a:effectLst>
                <a:latin typeface="Garamond" pitchFamily="18" charset="0"/>
              </a:rPr>
              <a:t>	</a:t>
            </a:r>
            <a:r>
              <a:rPr lang="en-US" sz="54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Do we have a problem in professionalism?</a:t>
            </a:r>
            <a:endParaRPr lang="en-US" sz="4400" b="1" dirty="0" smtClean="0">
              <a:solidFill>
                <a:srgbClr val="FFFF00"/>
              </a:solidFill>
              <a:effectLst>
                <a:outerShdw blurRad="38100" dist="38100" dir="2700000" algn="tl">
                  <a:srgbClr val="000000">
                    <a:alpha val="43137"/>
                  </a:srgbClr>
                </a:outerShdw>
              </a:effectLst>
              <a:latin typeface="Garamond" pitchFamily="18" charset="0"/>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8864" y="116632"/>
            <a:ext cx="8229600" cy="936104"/>
          </a:xfrm>
        </p:spPr>
        <p:txBody>
          <a:bodyPr/>
          <a:lstStyle/>
          <a:p>
            <a:r>
              <a:rPr lang="en-US" b="1" dirty="0" smtClean="0">
                <a:solidFill>
                  <a:srgbClr val="FAFD00"/>
                </a:solidFill>
                <a:latin typeface="Garamond" pitchFamily="18" charset="0"/>
              </a:rPr>
              <a:t>Appeal to Pity (mercy)</a:t>
            </a:r>
            <a:r>
              <a:rPr lang="en-US" b="1" dirty="0" smtClean="0">
                <a:latin typeface="Garamond" pitchFamily="18" charset="0"/>
              </a:rPr>
              <a:t>	</a:t>
            </a:r>
          </a:p>
        </p:txBody>
      </p:sp>
      <p:sp>
        <p:nvSpPr>
          <p:cNvPr id="31747" name="Rectangle 3"/>
          <p:cNvSpPr>
            <a:spLocks noGrp="1" noChangeArrowheads="1"/>
          </p:cNvSpPr>
          <p:nvPr>
            <p:ph idx="1"/>
          </p:nvPr>
        </p:nvSpPr>
        <p:spPr>
          <a:xfrm>
            <a:off x="683568" y="1556792"/>
            <a:ext cx="7772400" cy="3960440"/>
          </a:xfrm>
        </p:spPr>
        <p:txBody>
          <a:bodyPr/>
          <a:lstStyle/>
          <a:p>
            <a:pPr>
              <a:buClr>
                <a:srgbClr val="FF0000"/>
              </a:buClr>
              <a:buFont typeface="Wingdings" pitchFamily="2" charset="2"/>
              <a:buChar char="q"/>
            </a:pPr>
            <a:r>
              <a:rPr lang="en-US" dirty="0" smtClean="0">
                <a:latin typeface="Garamond" pitchFamily="18" charset="0"/>
              </a:rPr>
              <a:t> “Can’t you help me out by trying . . .”</a:t>
            </a:r>
          </a:p>
          <a:p>
            <a:pPr>
              <a:buClr>
                <a:srgbClr val="FF0000"/>
              </a:buClr>
              <a:buFont typeface="Wingdings" pitchFamily="2" charset="2"/>
              <a:buChar char="q"/>
            </a:pPr>
            <a:r>
              <a:rPr lang="en-US" dirty="0" smtClean="0">
                <a:latin typeface="Garamond" pitchFamily="18" charset="0"/>
              </a:rPr>
              <a:t> “Doesn’t every patient deserve a trial .  . .”</a:t>
            </a:r>
          </a:p>
          <a:p>
            <a:pPr>
              <a:buClr>
                <a:srgbClr val="FF0000"/>
              </a:buClr>
              <a:buNone/>
            </a:pPr>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fallacy: Basing a decision on emotions (pity, wishful thinking), rather than evidence</a:t>
            </a:r>
          </a:p>
        </p:txBody>
      </p:sp>
    </p:spTree>
    <p:extLst>
      <p:ext uri="{BB962C8B-B14F-4D97-AF65-F5344CB8AC3E}">
        <p14:creationId xmlns:p14="http://schemas.microsoft.com/office/powerpoint/2010/main" val="22635210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990947"/>
          </a:xfrm>
        </p:spPr>
        <p:txBody>
          <a:bodyPr/>
          <a:lstStyle/>
          <a:p>
            <a:r>
              <a:rPr lang="en-US" b="1" dirty="0" smtClean="0">
                <a:solidFill>
                  <a:srgbClr val="FAFD00"/>
                </a:solidFill>
                <a:latin typeface="Garamond" pitchFamily="18" charset="0"/>
              </a:rPr>
              <a:t>Appeal to Curiosity</a:t>
            </a:r>
          </a:p>
        </p:txBody>
      </p:sp>
      <p:sp>
        <p:nvSpPr>
          <p:cNvPr id="32771" name="Rectangle 3"/>
          <p:cNvSpPr>
            <a:spLocks noGrp="1" noChangeArrowheads="1"/>
          </p:cNvSpPr>
          <p:nvPr>
            <p:ph idx="1"/>
          </p:nvPr>
        </p:nvSpPr>
        <p:spPr>
          <a:xfrm>
            <a:off x="677333" y="1484784"/>
            <a:ext cx="7772400" cy="4839816"/>
          </a:xfrm>
        </p:spPr>
        <p:txBody>
          <a:bodyPr/>
          <a:lstStyle/>
          <a:p>
            <a:pPr>
              <a:lnSpc>
                <a:spcPct val="90000"/>
              </a:lnSpc>
              <a:buClr>
                <a:srgbClr val="FF0000"/>
              </a:buClr>
              <a:buFont typeface="Wingdings" pitchFamily="2" charset="2"/>
              <a:buChar char="q"/>
            </a:pPr>
            <a:r>
              <a:rPr lang="en-US" dirty="0" smtClean="0">
                <a:latin typeface="Garamond" pitchFamily="18" charset="0"/>
              </a:rPr>
              <a:t> “Let me show you this brief demonstration of how our drug works”</a:t>
            </a:r>
          </a:p>
          <a:p>
            <a:pPr>
              <a:lnSpc>
                <a:spcPct val="90000"/>
              </a:lnSpc>
              <a:buClr>
                <a:srgbClr val="FF0000"/>
              </a:buClr>
              <a:buFont typeface="Wingdings" pitchFamily="2" charset="2"/>
              <a:buChar char="q"/>
            </a:pPr>
            <a:r>
              <a:rPr lang="en-US" dirty="0" smtClean="0">
                <a:latin typeface="Garamond" pitchFamily="18" charset="0"/>
              </a:rPr>
              <a:t> “Our antibiotic is a </a:t>
            </a:r>
            <a:r>
              <a:rPr lang="en-US" dirty="0" err="1" smtClean="0">
                <a:latin typeface="Garamond" pitchFamily="18" charset="0"/>
              </a:rPr>
              <a:t>zwitterion</a:t>
            </a:r>
            <a:r>
              <a:rPr lang="en-US" dirty="0" smtClean="0">
                <a:latin typeface="Garamond" pitchFamily="18" charset="0"/>
              </a:rPr>
              <a:t> . . .”</a:t>
            </a:r>
          </a:p>
          <a:p>
            <a:pPr>
              <a:lnSpc>
                <a:spcPct val="90000"/>
              </a:lnSpc>
              <a:buClr>
                <a:srgbClr val="FF0000"/>
              </a:buClr>
              <a:buNone/>
            </a:pPr>
            <a:endParaRPr lang="en-US" dirty="0" smtClean="0">
              <a:latin typeface="Garamond" pitchFamily="18" charset="0"/>
            </a:endParaRPr>
          </a:p>
          <a:p>
            <a:pPr>
              <a:lnSpc>
                <a:spcPct val="90000"/>
              </a:lnSpc>
              <a:buClr>
                <a:srgbClr val="FF0000"/>
              </a:buClr>
              <a:buFont typeface="Wingdings" pitchFamily="2" charset="2"/>
              <a:buChar char="q"/>
            </a:pPr>
            <a:r>
              <a:rPr lang="en-US" dirty="0" smtClean="0">
                <a:latin typeface="Garamond" pitchFamily="18" charset="0"/>
              </a:rPr>
              <a:t> The fallacy: Similar to the red herring appeal, the demonstration or highlighting of a non-clinical uniqueness captivates the mind</a:t>
            </a:r>
          </a:p>
        </p:txBody>
      </p:sp>
    </p:spTree>
    <p:extLst>
      <p:ext uri="{BB962C8B-B14F-4D97-AF65-F5344CB8AC3E}">
        <p14:creationId xmlns:p14="http://schemas.microsoft.com/office/powerpoint/2010/main" val="4084944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990947"/>
          </a:xfrm>
        </p:spPr>
        <p:txBody>
          <a:bodyPr/>
          <a:lstStyle/>
          <a:p>
            <a:r>
              <a:rPr lang="en-US" b="1" dirty="0" smtClean="0">
                <a:solidFill>
                  <a:srgbClr val="FAFD00"/>
                </a:solidFill>
                <a:latin typeface="Garamond" pitchFamily="18" charset="0"/>
              </a:rPr>
              <a:t>Error of Omission</a:t>
            </a:r>
          </a:p>
        </p:txBody>
      </p:sp>
      <p:sp>
        <p:nvSpPr>
          <p:cNvPr id="33795" name="Rectangle 3"/>
          <p:cNvSpPr>
            <a:spLocks noGrp="1" noChangeArrowheads="1"/>
          </p:cNvSpPr>
          <p:nvPr>
            <p:ph idx="1"/>
          </p:nvPr>
        </p:nvSpPr>
        <p:spPr>
          <a:xfrm>
            <a:off x="395536" y="1628800"/>
            <a:ext cx="8424935" cy="4772000"/>
          </a:xfrm>
        </p:spPr>
        <p:txBody>
          <a:bodyPr/>
          <a:lstStyle/>
          <a:p>
            <a:pPr>
              <a:buClr>
                <a:srgbClr val="FF0000"/>
              </a:buClr>
              <a:buFont typeface="Wingdings" pitchFamily="2" charset="2"/>
              <a:buChar char="q"/>
            </a:pPr>
            <a:r>
              <a:rPr lang="en-US" dirty="0" smtClean="0">
                <a:latin typeface="Garamond" pitchFamily="18" charset="0"/>
              </a:rPr>
              <a:t> “I’m glad you asked me that question. . .”</a:t>
            </a:r>
          </a:p>
          <a:p>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fallacy: Omitting information necessary for making a totally informed decision</a:t>
            </a:r>
          </a:p>
          <a:p>
            <a:pPr>
              <a:buClr>
                <a:srgbClr val="FF0000"/>
              </a:buClr>
              <a:buNone/>
            </a:pPr>
            <a:endParaRPr lang="en-US" dirty="0" smtClean="0">
              <a:latin typeface="Garamond" pitchFamily="18" charset="0"/>
            </a:endParaRPr>
          </a:p>
          <a:p>
            <a:pPr lvl="1"/>
            <a:r>
              <a:rPr lang="en-US" sz="3200" dirty="0" smtClean="0">
                <a:solidFill>
                  <a:srgbClr val="FFFF00"/>
                </a:solidFill>
                <a:latin typeface="Garamond" pitchFamily="18" charset="0"/>
              </a:rPr>
              <a:t>STEPS: Safety, Tolerability, Effectiveness, Price, Simplicity</a:t>
            </a:r>
          </a:p>
        </p:txBody>
      </p:sp>
    </p:spTree>
    <p:extLst>
      <p:ext uri="{BB962C8B-B14F-4D97-AF65-F5344CB8AC3E}">
        <p14:creationId xmlns:p14="http://schemas.microsoft.com/office/powerpoint/2010/main" val="26575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3795">
                                            <p:txEl>
                                              <p:pRg st="4" end="4"/>
                                            </p:txEl>
                                          </p:spTgt>
                                        </p:tgtEl>
                                      </p:cBhvr>
                                    </p:animEffect>
                                    <p:animScale>
                                      <p:cBhvr>
                                        <p:cTn id="7" dur="250" autoRev="1" fill="hold"/>
                                        <p:tgtEl>
                                          <p:spTgt spid="33795">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1062955"/>
          </a:xfrm>
        </p:spPr>
        <p:txBody>
          <a:bodyPr/>
          <a:lstStyle/>
          <a:p>
            <a:r>
              <a:rPr lang="en-US" b="1" dirty="0" smtClean="0">
                <a:latin typeface="Garamond" pitchFamily="18" charset="0"/>
              </a:rPr>
              <a:t>Other Techniques</a:t>
            </a:r>
          </a:p>
        </p:txBody>
      </p:sp>
      <p:sp>
        <p:nvSpPr>
          <p:cNvPr id="34819" name="Rectangle 3"/>
          <p:cNvSpPr>
            <a:spLocks noGrp="1" noChangeArrowheads="1"/>
          </p:cNvSpPr>
          <p:nvPr>
            <p:ph idx="1"/>
          </p:nvPr>
        </p:nvSpPr>
        <p:spPr>
          <a:xfrm>
            <a:off x="1286933" y="2286000"/>
            <a:ext cx="6908800" cy="3810000"/>
          </a:xfrm>
        </p:spPr>
        <p:txBody>
          <a:bodyPr/>
          <a:lstStyle/>
          <a:p>
            <a:pPr>
              <a:lnSpc>
                <a:spcPct val="120000"/>
              </a:lnSpc>
              <a:buClr>
                <a:srgbClr val="FF0000"/>
              </a:buClr>
              <a:buFont typeface="Wingdings" pitchFamily="2" charset="2"/>
              <a:buChar char="q"/>
            </a:pPr>
            <a:r>
              <a:rPr lang="en-US" sz="3600" dirty="0" smtClean="0">
                <a:latin typeface="Garamond" pitchFamily="18" charset="0"/>
              </a:rPr>
              <a:t> Testimonial</a:t>
            </a:r>
          </a:p>
          <a:p>
            <a:pPr lvl="1">
              <a:lnSpc>
                <a:spcPct val="120000"/>
              </a:lnSpc>
            </a:pPr>
            <a:r>
              <a:rPr lang="en-US" sz="3200" dirty="0" smtClean="0">
                <a:latin typeface="Garamond" pitchFamily="18" charset="0"/>
              </a:rPr>
              <a:t>Experts</a:t>
            </a:r>
          </a:p>
          <a:p>
            <a:pPr lvl="1">
              <a:lnSpc>
                <a:spcPct val="120000"/>
              </a:lnSpc>
            </a:pPr>
            <a:r>
              <a:rPr lang="en-US" sz="3200" dirty="0" smtClean="0">
                <a:latin typeface="Garamond" pitchFamily="18" charset="0"/>
              </a:rPr>
              <a:t>Self-testimonial</a:t>
            </a:r>
          </a:p>
        </p:txBody>
      </p:sp>
      <p:sp>
        <p:nvSpPr>
          <p:cNvPr id="52229" name="Text Box 5"/>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dirty="0">
                <a:effectLst>
                  <a:outerShdw blurRad="38100" dist="38100" dir="2700000" algn="tl">
                    <a:srgbClr val="FFFFFF"/>
                  </a:outerShdw>
                </a:effectLst>
              </a:rPr>
              <a:t>6</a:t>
            </a:r>
            <a:endParaRPr lang="en-US" dirty="0">
              <a:effectLst>
                <a:outerShdw blurRad="38100" dist="38100" dir="2700000" algn="tl">
                  <a:srgbClr val="FFFFFF"/>
                </a:outerShdw>
              </a:effectLst>
            </a:endParaRPr>
          </a:p>
        </p:txBody>
      </p:sp>
    </p:spTree>
    <p:extLst>
      <p:ext uri="{BB962C8B-B14F-4D97-AF65-F5344CB8AC3E}">
        <p14:creationId xmlns:p14="http://schemas.microsoft.com/office/powerpoint/2010/main" val="19327802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dirty="0" smtClean="0">
                <a:latin typeface="Garamond" pitchFamily="18" charset="0"/>
              </a:rPr>
              <a:t>Other Techniques</a:t>
            </a:r>
          </a:p>
        </p:txBody>
      </p:sp>
      <p:sp>
        <p:nvSpPr>
          <p:cNvPr id="35843" name="Rectangle 3"/>
          <p:cNvSpPr>
            <a:spLocks noGrp="1" noChangeArrowheads="1"/>
          </p:cNvSpPr>
          <p:nvPr>
            <p:ph idx="1"/>
          </p:nvPr>
        </p:nvSpPr>
        <p:spPr>
          <a:xfrm>
            <a:off x="1354667" y="1981200"/>
            <a:ext cx="7103533" cy="3608040"/>
          </a:xfrm>
        </p:spPr>
        <p:txBody>
          <a:bodyPr/>
          <a:lstStyle/>
          <a:p>
            <a:pPr>
              <a:lnSpc>
                <a:spcPct val="130000"/>
              </a:lnSpc>
              <a:buClr>
                <a:srgbClr val="FF0000"/>
              </a:buClr>
              <a:buFont typeface="Wingdings" pitchFamily="2" charset="2"/>
              <a:buChar char="q"/>
            </a:pPr>
            <a:r>
              <a:rPr lang="en-US" dirty="0" smtClean="0">
                <a:latin typeface="Garamond" pitchFamily="18" charset="0"/>
              </a:rPr>
              <a:t> Testimonial</a:t>
            </a:r>
          </a:p>
          <a:p>
            <a:pPr>
              <a:lnSpc>
                <a:spcPct val="130000"/>
              </a:lnSpc>
              <a:buClr>
                <a:srgbClr val="FF0000"/>
              </a:buClr>
              <a:buFont typeface="Wingdings" pitchFamily="2" charset="2"/>
              <a:buChar char="q"/>
            </a:pPr>
            <a:r>
              <a:rPr lang="en-US" dirty="0" smtClean="0">
                <a:solidFill>
                  <a:srgbClr val="FAFD00"/>
                </a:solidFill>
                <a:latin typeface="Garamond" pitchFamily="18" charset="0"/>
              </a:rPr>
              <a:t> Relationship building</a:t>
            </a:r>
          </a:p>
          <a:p>
            <a:pPr lvl="1">
              <a:lnSpc>
                <a:spcPct val="130000"/>
              </a:lnSpc>
            </a:pPr>
            <a:r>
              <a:rPr lang="en-US" sz="3200" dirty="0" smtClean="0">
                <a:solidFill>
                  <a:srgbClr val="FAFD00"/>
                </a:solidFill>
                <a:latin typeface="Garamond" pitchFamily="18" charset="0"/>
              </a:rPr>
              <a:t>“Face-time” is crucial</a:t>
            </a:r>
          </a:p>
          <a:p>
            <a:pPr>
              <a:lnSpc>
                <a:spcPct val="130000"/>
              </a:lnSpc>
            </a:pPr>
            <a:endParaRPr lang="en-US" dirty="0" smtClean="0">
              <a:solidFill>
                <a:srgbClr val="FAFD00"/>
              </a:solidFill>
              <a:latin typeface="Garamond" pitchFamily="18" charset="0"/>
            </a:endParaRPr>
          </a:p>
        </p:txBody>
      </p:sp>
      <p:sp>
        <p:nvSpPr>
          <p:cNvPr id="76804"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2882452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6632"/>
            <a:ext cx="8229600" cy="1143000"/>
          </a:xfrm>
        </p:spPr>
        <p:txBody>
          <a:bodyPr/>
          <a:lstStyle/>
          <a:p>
            <a:r>
              <a:rPr lang="en-US" b="1" dirty="0" smtClean="0">
                <a:latin typeface="Garamond" pitchFamily="18" charset="0"/>
              </a:rPr>
              <a:t>Other Techniques</a:t>
            </a:r>
          </a:p>
        </p:txBody>
      </p:sp>
      <p:sp>
        <p:nvSpPr>
          <p:cNvPr id="36867" name="Rectangle 3"/>
          <p:cNvSpPr>
            <a:spLocks noGrp="1" noChangeArrowheads="1"/>
          </p:cNvSpPr>
          <p:nvPr>
            <p:ph idx="1"/>
          </p:nvPr>
        </p:nvSpPr>
        <p:spPr>
          <a:xfrm>
            <a:off x="395535" y="1340768"/>
            <a:ext cx="8280921" cy="5301208"/>
          </a:xfrm>
        </p:spPr>
        <p:txBody>
          <a:bodyPr/>
          <a:lstStyle/>
          <a:p>
            <a:pPr>
              <a:lnSpc>
                <a:spcPct val="120000"/>
              </a:lnSpc>
              <a:buClr>
                <a:srgbClr val="FF0000"/>
              </a:buClr>
              <a:buFont typeface="Wingdings" pitchFamily="2" charset="2"/>
              <a:buChar char="q"/>
            </a:pPr>
            <a:r>
              <a:rPr lang="en-US" dirty="0" smtClean="0">
                <a:latin typeface="Garamond" pitchFamily="18" charset="0"/>
              </a:rPr>
              <a:t> Testimonial</a:t>
            </a:r>
          </a:p>
          <a:p>
            <a:pPr>
              <a:lnSpc>
                <a:spcPct val="120000"/>
              </a:lnSpc>
              <a:buClr>
                <a:srgbClr val="FF0000"/>
              </a:buClr>
              <a:buFont typeface="Wingdings" pitchFamily="2" charset="2"/>
              <a:buChar char="q"/>
            </a:pPr>
            <a:r>
              <a:rPr lang="en-US" dirty="0" smtClean="0">
                <a:latin typeface="Garamond" pitchFamily="18" charset="0"/>
              </a:rPr>
              <a:t> Relationship building</a:t>
            </a:r>
          </a:p>
          <a:p>
            <a:pPr>
              <a:lnSpc>
                <a:spcPct val="120000"/>
              </a:lnSpc>
              <a:buClr>
                <a:srgbClr val="FF0000"/>
              </a:buClr>
              <a:buFont typeface="Wingdings" pitchFamily="2" charset="2"/>
              <a:buChar char="q"/>
            </a:pPr>
            <a:r>
              <a:rPr lang="en-US" dirty="0" smtClean="0">
                <a:solidFill>
                  <a:srgbClr val="FAFD00"/>
                </a:solidFill>
                <a:latin typeface="Garamond" pitchFamily="18" charset="0"/>
              </a:rPr>
              <a:t> Reinforcement</a:t>
            </a:r>
          </a:p>
          <a:p>
            <a:pPr lvl="1">
              <a:lnSpc>
                <a:spcPct val="90000"/>
              </a:lnSpc>
            </a:pPr>
            <a:r>
              <a:rPr lang="en-US" sz="3200" dirty="0" smtClean="0">
                <a:solidFill>
                  <a:srgbClr val="FAFD00"/>
                </a:solidFill>
                <a:latin typeface="Garamond" pitchFamily="18" charset="0"/>
              </a:rPr>
              <a:t>Message comes in “under the radar”</a:t>
            </a:r>
          </a:p>
          <a:p>
            <a:pPr lvl="1">
              <a:lnSpc>
                <a:spcPct val="90000"/>
              </a:lnSpc>
            </a:pPr>
            <a:r>
              <a:rPr lang="en-US" sz="3200" dirty="0" smtClean="0">
                <a:solidFill>
                  <a:srgbClr val="FAFD00"/>
                </a:solidFill>
                <a:latin typeface="Garamond" pitchFamily="18" charset="0"/>
              </a:rPr>
              <a:t>Pens, pads, trinkets</a:t>
            </a:r>
          </a:p>
          <a:p>
            <a:pPr lvl="1">
              <a:lnSpc>
                <a:spcPct val="90000"/>
              </a:lnSpc>
            </a:pPr>
            <a:r>
              <a:rPr lang="en-US" sz="3200" dirty="0" smtClean="0">
                <a:solidFill>
                  <a:srgbClr val="FAFD00"/>
                </a:solidFill>
                <a:latin typeface="Garamond" pitchFamily="18" charset="0"/>
              </a:rPr>
              <a:t>Office survey for </a:t>
            </a:r>
            <a:r>
              <a:rPr lang="en-US" sz="3200" dirty="0" err="1" smtClean="0">
                <a:solidFill>
                  <a:srgbClr val="FAFD00"/>
                </a:solidFill>
                <a:latin typeface="Garamond" pitchFamily="18" charset="0"/>
              </a:rPr>
              <a:t>reinforcers</a:t>
            </a:r>
            <a:endParaRPr lang="en-US" sz="3200" dirty="0" smtClean="0">
              <a:solidFill>
                <a:srgbClr val="FAFD00"/>
              </a:solidFill>
              <a:latin typeface="Garamond" pitchFamily="18" charset="0"/>
            </a:endParaRPr>
          </a:p>
          <a:p>
            <a:pPr lvl="1">
              <a:lnSpc>
                <a:spcPct val="90000"/>
              </a:lnSpc>
              <a:buFontTx/>
              <a:buNone/>
            </a:pPr>
            <a:endParaRPr lang="en-US" sz="3200" b="0" i="1" dirty="0" smtClean="0">
              <a:solidFill>
                <a:srgbClr val="FAFD00"/>
              </a:solidFill>
              <a:latin typeface="Garamond" pitchFamily="18" charset="0"/>
            </a:endParaRPr>
          </a:p>
          <a:p>
            <a:pPr lvl="1">
              <a:lnSpc>
                <a:spcPct val="90000"/>
              </a:lnSpc>
              <a:buFontTx/>
              <a:buNone/>
            </a:pPr>
            <a:r>
              <a:rPr lang="en-US" i="1" dirty="0" err="1" smtClean="0">
                <a:solidFill>
                  <a:srgbClr val="FAFD00"/>
                </a:solidFill>
                <a:latin typeface="Garamond" pitchFamily="18" charset="0"/>
              </a:rPr>
              <a:t>Shaughnessy</a:t>
            </a:r>
            <a:r>
              <a:rPr lang="en-US" i="1" dirty="0" smtClean="0">
                <a:solidFill>
                  <a:srgbClr val="FAFD00"/>
                </a:solidFill>
                <a:latin typeface="Garamond" pitchFamily="18" charset="0"/>
              </a:rPr>
              <a:t> AF. </a:t>
            </a:r>
            <a:r>
              <a:rPr lang="en-US" i="1" dirty="0" smtClean="0">
                <a:solidFill>
                  <a:srgbClr val="FAFD00"/>
                </a:solidFill>
                <a:latin typeface="Garamond" pitchFamily="18" charset="0"/>
                <a:cs typeface="Times New Roman" pitchFamily="18" charset="0"/>
              </a:rPr>
              <a:t>JAMA 1988;260:926</a:t>
            </a:r>
            <a:r>
              <a:rPr lang="en-US" sz="3200" i="1" dirty="0" smtClean="0">
                <a:solidFill>
                  <a:srgbClr val="FAFD00"/>
                </a:solidFill>
                <a:latin typeface="Garamond" pitchFamily="18" charset="0"/>
                <a:cs typeface="Times New Roman" pitchFamily="18" charset="0"/>
              </a:rPr>
              <a:t>.</a:t>
            </a:r>
            <a:r>
              <a:rPr lang="en-US" sz="3200" i="1" dirty="0" smtClean="0">
                <a:solidFill>
                  <a:srgbClr val="FAFD00"/>
                </a:solidFill>
                <a:latin typeface="Garamond" pitchFamily="18" charset="0"/>
                <a:cs typeface="Arial" pitchFamily="34" charset="0"/>
              </a:rPr>
              <a:t> </a:t>
            </a:r>
            <a:endParaRPr lang="en-US" sz="3200" i="1" dirty="0" smtClean="0">
              <a:solidFill>
                <a:srgbClr val="FAFD00"/>
              </a:solidFill>
              <a:latin typeface="Garamond" pitchFamily="18" charset="0"/>
              <a:cs typeface="Times New Roman" pitchFamily="18" charset="0"/>
            </a:endParaRPr>
          </a:p>
          <a:p>
            <a:pPr lvl="1">
              <a:lnSpc>
                <a:spcPct val="90000"/>
              </a:lnSpc>
              <a:buFontTx/>
              <a:buNone/>
            </a:pPr>
            <a:endParaRPr lang="en-US" sz="3200" b="0" i="1" dirty="0" smtClean="0">
              <a:solidFill>
                <a:srgbClr val="FAFD00"/>
              </a:solidFill>
              <a:latin typeface="Garamond" pitchFamily="18" charset="0"/>
            </a:endParaRPr>
          </a:p>
          <a:p>
            <a:pPr>
              <a:lnSpc>
                <a:spcPct val="90000"/>
              </a:lnSpc>
            </a:pPr>
            <a:endParaRPr lang="en-US" dirty="0" smtClean="0">
              <a:solidFill>
                <a:srgbClr val="FAFD00"/>
              </a:solidFill>
              <a:latin typeface="Garamond" pitchFamily="18" charset="0"/>
            </a:endParaRPr>
          </a:p>
        </p:txBody>
      </p:sp>
      <p:sp>
        <p:nvSpPr>
          <p:cNvPr id="77828"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25123474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640"/>
            <a:ext cx="8229600" cy="1143000"/>
          </a:xfrm>
        </p:spPr>
        <p:txBody>
          <a:bodyPr/>
          <a:lstStyle/>
          <a:p>
            <a:r>
              <a:rPr lang="en-US" b="1" dirty="0" smtClean="0">
                <a:latin typeface="Garamond" pitchFamily="18" charset="0"/>
              </a:rPr>
              <a:t>Other Techniques</a:t>
            </a:r>
          </a:p>
        </p:txBody>
      </p:sp>
      <p:sp>
        <p:nvSpPr>
          <p:cNvPr id="37891" name="Rectangle 3"/>
          <p:cNvSpPr>
            <a:spLocks noGrp="1" noChangeArrowheads="1"/>
          </p:cNvSpPr>
          <p:nvPr>
            <p:ph idx="1"/>
          </p:nvPr>
        </p:nvSpPr>
        <p:spPr>
          <a:xfrm>
            <a:off x="755576" y="1556792"/>
            <a:ext cx="7440157" cy="4539208"/>
          </a:xfrm>
        </p:spPr>
        <p:txBody>
          <a:bodyPr/>
          <a:lstStyle/>
          <a:p>
            <a:pPr>
              <a:lnSpc>
                <a:spcPct val="110000"/>
              </a:lnSpc>
              <a:buClr>
                <a:srgbClr val="FF0000"/>
              </a:buClr>
              <a:buFont typeface="Wingdings" pitchFamily="2" charset="2"/>
              <a:buChar char="q"/>
            </a:pPr>
            <a:r>
              <a:rPr lang="en-US" dirty="0" smtClean="0">
                <a:latin typeface="Garamond" pitchFamily="18" charset="0"/>
              </a:rPr>
              <a:t> Testimonial</a:t>
            </a:r>
          </a:p>
          <a:p>
            <a:pPr>
              <a:lnSpc>
                <a:spcPct val="110000"/>
              </a:lnSpc>
              <a:buClr>
                <a:srgbClr val="FF0000"/>
              </a:buClr>
              <a:buFont typeface="Wingdings" pitchFamily="2" charset="2"/>
              <a:buChar char="q"/>
            </a:pPr>
            <a:r>
              <a:rPr lang="en-US" dirty="0" smtClean="0">
                <a:latin typeface="Garamond" pitchFamily="18" charset="0"/>
              </a:rPr>
              <a:t> Relationship building</a:t>
            </a:r>
          </a:p>
          <a:p>
            <a:pPr>
              <a:lnSpc>
                <a:spcPct val="110000"/>
              </a:lnSpc>
              <a:buClr>
                <a:srgbClr val="FF0000"/>
              </a:buClr>
              <a:buFont typeface="Wingdings" pitchFamily="2" charset="2"/>
              <a:buChar char="q"/>
            </a:pPr>
            <a:r>
              <a:rPr lang="en-US" dirty="0" smtClean="0">
                <a:latin typeface="Garamond" pitchFamily="18" charset="0"/>
              </a:rPr>
              <a:t> Reinforcement</a:t>
            </a:r>
          </a:p>
          <a:p>
            <a:pPr>
              <a:lnSpc>
                <a:spcPct val="110000"/>
              </a:lnSpc>
              <a:buClr>
                <a:srgbClr val="FF0000"/>
              </a:buClr>
              <a:buFont typeface="Wingdings" pitchFamily="2" charset="2"/>
              <a:buChar char="q"/>
            </a:pPr>
            <a:r>
              <a:rPr lang="en-US" dirty="0" smtClean="0">
                <a:latin typeface="Garamond" pitchFamily="18" charset="0"/>
              </a:rPr>
              <a:t> Cognitive dissonance</a:t>
            </a:r>
            <a:endParaRPr lang="en-US" dirty="0" smtClean="0">
              <a:solidFill>
                <a:srgbClr val="FAFD00"/>
              </a:solidFill>
              <a:latin typeface="Garamond" pitchFamily="18" charset="0"/>
            </a:endParaRPr>
          </a:p>
          <a:p>
            <a:pPr lvl="1">
              <a:lnSpc>
                <a:spcPct val="110000"/>
              </a:lnSpc>
            </a:pPr>
            <a:r>
              <a:rPr lang="en-US" sz="3200" dirty="0" smtClean="0">
                <a:solidFill>
                  <a:srgbClr val="FAFD00"/>
                </a:solidFill>
                <a:latin typeface="Garamond" pitchFamily="18" charset="0"/>
              </a:rPr>
              <a:t>Creating</a:t>
            </a:r>
          </a:p>
          <a:p>
            <a:pPr lvl="1">
              <a:lnSpc>
                <a:spcPct val="110000"/>
              </a:lnSpc>
            </a:pPr>
            <a:r>
              <a:rPr lang="en-US" sz="3200" dirty="0" smtClean="0">
                <a:solidFill>
                  <a:srgbClr val="FAFD00"/>
                </a:solidFill>
                <a:latin typeface="Garamond" pitchFamily="18" charset="0"/>
              </a:rPr>
              <a:t>Relieving</a:t>
            </a:r>
          </a:p>
        </p:txBody>
      </p:sp>
      <p:sp>
        <p:nvSpPr>
          <p:cNvPr id="78852"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25859369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dirty="0" smtClean="0">
                <a:latin typeface="Garamond" pitchFamily="18" charset="0"/>
              </a:rPr>
              <a:t>Other Techniques</a:t>
            </a:r>
          </a:p>
        </p:txBody>
      </p:sp>
      <p:sp>
        <p:nvSpPr>
          <p:cNvPr id="38915" name="Rectangle 3"/>
          <p:cNvSpPr>
            <a:spLocks noGrp="1" noChangeArrowheads="1"/>
          </p:cNvSpPr>
          <p:nvPr>
            <p:ph idx="1"/>
          </p:nvPr>
        </p:nvSpPr>
        <p:spPr>
          <a:xfrm>
            <a:off x="323528" y="1556792"/>
            <a:ext cx="8346339" cy="4539208"/>
          </a:xfrm>
        </p:spPr>
        <p:txBody>
          <a:bodyPr/>
          <a:lstStyle/>
          <a:p>
            <a:pPr>
              <a:lnSpc>
                <a:spcPct val="110000"/>
              </a:lnSpc>
              <a:buClr>
                <a:srgbClr val="FF0000"/>
              </a:buClr>
              <a:buFont typeface="Wingdings" pitchFamily="2" charset="2"/>
              <a:buChar char="q"/>
            </a:pPr>
            <a:r>
              <a:rPr lang="en-US" dirty="0" smtClean="0">
                <a:latin typeface="Garamond" pitchFamily="18" charset="0"/>
              </a:rPr>
              <a:t> Testimonial</a:t>
            </a:r>
          </a:p>
          <a:p>
            <a:pPr>
              <a:lnSpc>
                <a:spcPct val="110000"/>
              </a:lnSpc>
              <a:buClr>
                <a:srgbClr val="FF0000"/>
              </a:buClr>
              <a:buFont typeface="Wingdings" pitchFamily="2" charset="2"/>
              <a:buChar char="q"/>
            </a:pPr>
            <a:r>
              <a:rPr lang="en-US" dirty="0" smtClean="0">
                <a:latin typeface="Garamond" pitchFamily="18" charset="0"/>
              </a:rPr>
              <a:t> Relationship building</a:t>
            </a:r>
          </a:p>
          <a:p>
            <a:pPr>
              <a:lnSpc>
                <a:spcPct val="110000"/>
              </a:lnSpc>
              <a:buClr>
                <a:srgbClr val="FF0000"/>
              </a:buClr>
              <a:buFont typeface="Wingdings" pitchFamily="2" charset="2"/>
              <a:buChar char="q"/>
            </a:pPr>
            <a:r>
              <a:rPr lang="en-US" dirty="0" smtClean="0">
                <a:latin typeface="Garamond" pitchFamily="18" charset="0"/>
              </a:rPr>
              <a:t> Reinforcement </a:t>
            </a:r>
          </a:p>
          <a:p>
            <a:pPr>
              <a:lnSpc>
                <a:spcPct val="110000"/>
              </a:lnSpc>
              <a:buClr>
                <a:srgbClr val="FF0000"/>
              </a:buClr>
              <a:buFont typeface="Wingdings" pitchFamily="2" charset="2"/>
              <a:buChar char="q"/>
            </a:pPr>
            <a:r>
              <a:rPr lang="en-US" dirty="0" smtClean="0">
                <a:latin typeface="Garamond" pitchFamily="18" charset="0"/>
              </a:rPr>
              <a:t> Cognitive dissonance</a:t>
            </a:r>
          </a:p>
          <a:p>
            <a:pPr>
              <a:lnSpc>
                <a:spcPct val="110000"/>
              </a:lnSpc>
              <a:buClr>
                <a:srgbClr val="FF0000"/>
              </a:buClr>
              <a:buFont typeface="Wingdings" pitchFamily="2" charset="2"/>
              <a:buChar char="q"/>
            </a:pPr>
            <a:r>
              <a:rPr lang="en-US" dirty="0" smtClean="0">
                <a:solidFill>
                  <a:srgbClr val="FAFD00"/>
                </a:solidFill>
                <a:latin typeface="Garamond" pitchFamily="18" charset="0"/>
              </a:rPr>
              <a:t> Food</a:t>
            </a:r>
          </a:p>
          <a:p>
            <a:pPr lvl="1">
              <a:lnSpc>
                <a:spcPct val="110000"/>
              </a:lnSpc>
            </a:pPr>
            <a:r>
              <a:rPr lang="en-US" sz="3200" dirty="0" smtClean="0">
                <a:solidFill>
                  <a:srgbClr val="FAFD00"/>
                </a:solidFill>
                <a:latin typeface="Garamond" pitchFamily="18" charset="0"/>
              </a:rPr>
              <a:t>More receptive to messages while eating</a:t>
            </a:r>
          </a:p>
          <a:p>
            <a:pPr lvl="1">
              <a:lnSpc>
                <a:spcPct val="110000"/>
              </a:lnSpc>
              <a:buFontTx/>
              <a:buNone/>
            </a:pPr>
            <a:r>
              <a:rPr lang="en-US" b="0" i="1" dirty="0" smtClean="0">
                <a:solidFill>
                  <a:srgbClr val="FAFD00"/>
                </a:solidFill>
                <a:latin typeface="Garamond" pitchFamily="18" charset="0"/>
              </a:rPr>
              <a:t>Janis I. </a:t>
            </a:r>
            <a:r>
              <a:rPr lang="en-US" b="0" i="1" dirty="0" smtClean="0">
                <a:solidFill>
                  <a:srgbClr val="FAFD00"/>
                </a:solidFill>
                <a:latin typeface="Garamond" pitchFamily="18" charset="0"/>
                <a:cs typeface="Times New Roman" pitchFamily="18" charset="0"/>
              </a:rPr>
              <a:t>J </a:t>
            </a:r>
            <a:r>
              <a:rPr lang="en-US" b="0" i="1" dirty="0" err="1" smtClean="0">
                <a:solidFill>
                  <a:srgbClr val="FAFD00"/>
                </a:solidFill>
                <a:latin typeface="Garamond" pitchFamily="18" charset="0"/>
                <a:cs typeface="Times New Roman" pitchFamily="18" charset="0"/>
              </a:rPr>
              <a:t>Pers</a:t>
            </a:r>
            <a:r>
              <a:rPr lang="en-US" b="0" i="1" dirty="0" smtClean="0">
                <a:solidFill>
                  <a:srgbClr val="FAFD00"/>
                </a:solidFill>
                <a:latin typeface="Garamond" pitchFamily="18" charset="0"/>
                <a:cs typeface="Times New Roman" pitchFamily="18" charset="0"/>
              </a:rPr>
              <a:t> Soc </a:t>
            </a:r>
            <a:r>
              <a:rPr lang="en-US" b="0" i="1" dirty="0" err="1" smtClean="0">
                <a:solidFill>
                  <a:srgbClr val="FAFD00"/>
                </a:solidFill>
                <a:latin typeface="Garamond" pitchFamily="18" charset="0"/>
                <a:cs typeface="Times New Roman" pitchFamily="18" charset="0"/>
              </a:rPr>
              <a:t>Psychol</a:t>
            </a:r>
            <a:r>
              <a:rPr lang="en-US" b="0" i="1" dirty="0" smtClean="0">
                <a:solidFill>
                  <a:srgbClr val="FAFD00"/>
                </a:solidFill>
                <a:latin typeface="Garamond" pitchFamily="18" charset="0"/>
                <a:cs typeface="Times New Roman" pitchFamily="18" charset="0"/>
              </a:rPr>
              <a:t> 1965;1:181-6</a:t>
            </a:r>
            <a:r>
              <a:rPr lang="en-US" sz="3200" b="0" i="1" dirty="0" smtClean="0">
                <a:solidFill>
                  <a:srgbClr val="FAFD00"/>
                </a:solidFill>
                <a:latin typeface="Garamond" pitchFamily="18" charset="0"/>
                <a:cs typeface="Times New Roman" pitchFamily="18" charset="0"/>
              </a:rPr>
              <a:t>.</a:t>
            </a:r>
          </a:p>
          <a:p>
            <a:pPr lvl="1">
              <a:lnSpc>
                <a:spcPct val="110000"/>
              </a:lnSpc>
              <a:buFontTx/>
              <a:buNone/>
            </a:pPr>
            <a:endParaRPr lang="en-US" sz="3200" b="0" i="1" dirty="0" smtClean="0">
              <a:solidFill>
                <a:srgbClr val="FAFD00"/>
              </a:solidFill>
              <a:latin typeface="Garamond" pitchFamily="18" charset="0"/>
            </a:endParaRPr>
          </a:p>
        </p:txBody>
      </p:sp>
      <p:sp>
        <p:nvSpPr>
          <p:cNvPr id="5" name="Text Box 5"/>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dirty="0">
                <a:effectLst>
                  <a:outerShdw blurRad="38100" dist="38100" dir="2700000" algn="tl">
                    <a:srgbClr val="FFFFFF"/>
                  </a:outerShdw>
                </a:effectLst>
              </a:rPr>
              <a:t>6</a:t>
            </a:r>
            <a:endParaRPr lang="en-US" dirty="0">
              <a:effectLst>
                <a:outerShdw blurRad="38100" dist="38100" dir="2700000" algn="tl">
                  <a:srgbClr val="FFFFFF"/>
                </a:outerShdw>
              </a:effectLst>
            </a:endParaRPr>
          </a:p>
        </p:txBody>
      </p:sp>
    </p:spTree>
    <p:extLst>
      <p:ext uri="{BB962C8B-B14F-4D97-AF65-F5344CB8AC3E}">
        <p14:creationId xmlns:p14="http://schemas.microsoft.com/office/powerpoint/2010/main" val="41899605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dirty="0" smtClean="0">
                <a:latin typeface="Garamond" pitchFamily="18" charset="0"/>
              </a:rPr>
              <a:t>Other Techniques</a:t>
            </a:r>
          </a:p>
        </p:txBody>
      </p:sp>
      <p:sp>
        <p:nvSpPr>
          <p:cNvPr id="39939" name="Rectangle 3"/>
          <p:cNvSpPr>
            <a:spLocks noGrp="1" noChangeArrowheads="1"/>
          </p:cNvSpPr>
          <p:nvPr>
            <p:ph idx="1"/>
          </p:nvPr>
        </p:nvSpPr>
        <p:spPr>
          <a:xfrm>
            <a:off x="323528" y="1556792"/>
            <a:ext cx="8134672" cy="4824536"/>
          </a:xfrm>
        </p:spPr>
        <p:txBody>
          <a:bodyPr>
            <a:normAutofit/>
          </a:bodyPr>
          <a:lstStyle/>
          <a:p>
            <a:pPr>
              <a:lnSpc>
                <a:spcPct val="110000"/>
              </a:lnSpc>
              <a:buClr>
                <a:srgbClr val="FF0000"/>
              </a:buClr>
              <a:buFont typeface="Wingdings" pitchFamily="2" charset="2"/>
              <a:buChar char="q"/>
            </a:pPr>
            <a:r>
              <a:rPr lang="en-US" sz="3600" dirty="0" smtClean="0">
                <a:latin typeface="Garamond" pitchFamily="18" charset="0"/>
              </a:rPr>
              <a:t> Testimonial</a:t>
            </a:r>
          </a:p>
          <a:p>
            <a:pPr>
              <a:lnSpc>
                <a:spcPct val="110000"/>
              </a:lnSpc>
              <a:buClr>
                <a:srgbClr val="FF0000"/>
              </a:buClr>
              <a:buFont typeface="Wingdings" pitchFamily="2" charset="2"/>
              <a:buChar char="q"/>
            </a:pPr>
            <a:r>
              <a:rPr lang="en-US" sz="3600" dirty="0" smtClean="0">
                <a:latin typeface="Garamond" pitchFamily="18" charset="0"/>
              </a:rPr>
              <a:t> Relationship building</a:t>
            </a:r>
          </a:p>
          <a:p>
            <a:pPr>
              <a:lnSpc>
                <a:spcPct val="110000"/>
              </a:lnSpc>
              <a:buClr>
                <a:srgbClr val="FF0000"/>
              </a:buClr>
              <a:buFont typeface="Wingdings" pitchFamily="2" charset="2"/>
              <a:buChar char="q"/>
            </a:pPr>
            <a:r>
              <a:rPr lang="en-US" sz="3600" dirty="0" smtClean="0">
                <a:latin typeface="Garamond" pitchFamily="18" charset="0"/>
              </a:rPr>
              <a:t> Reinforcement</a:t>
            </a:r>
          </a:p>
          <a:p>
            <a:pPr>
              <a:lnSpc>
                <a:spcPct val="110000"/>
              </a:lnSpc>
              <a:buClr>
                <a:srgbClr val="FF0000"/>
              </a:buClr>
              <a:buFont typeface="Wingdings" pitchFamily="2" charset="2"/>
              <a:buChar char="q"/>
            </a:pPr>
            <a:r>
              <a:rPr lang="en-US" sz="3600" dirty="0" smtClean="0">
                <a:latin typeface="Garamond" pitchFamily="18" charset="0"/>
              </a:rPr>
              <a:t> Cognitive dissonance</a:t>
            </a:r>
          </a:p>
          <a:p>
            <a:pPr>
              <a:lnSpc>
                <a:spcPct val="110000"/>
              </a:lnSpc>
              <a:buClr>
                <a:srgbClr val="FF0000"/>
              </a:buClr>
              <a:buFont typeface="Wingdings" pitchFamily="2" charset="2"/>
              <a:buChar char="q"/>
            </a:pPr>
            <a:r>
              <a:rPr lang="en-US" sz="3600" dirty="0" smtClean="0">
                <a:latin typeface="Garamond" pitchFamily="18" charset="0"/>
              </a:rPr>
              <a:t> Food</a:t>
            </a:r>
          </a:p>
          <a:p>
            <a:pPr>
              <a:lnSpc>
                <a:spcPct val="110000"/>
              </a:lnSpc>
              <a:buClr>
                <a:srgbClr val="FF0000"/>
              </a:buClr>
              <a:buFont typeface="Wingdings" pitchFamily="2" charset="2"/>
              <a:buChar char="q"/>
            </a:pPr>
            <a:r>
              <a:rPr lang="en-US" sz="3600" dirty="0" smtClean="0">
                <a:solidFill>
                  <a:srgbClr val="FAFD00"/>
                </a:solidFill>
                <a:latin typeface="Garamond" pitchFamily="18" charset="0"/>
              </a:rPr>
              <a:t> Gifts</a:t>
            </a:r>
          </a:p>
        </p:txBody>
      </p:sp>
      <p:sp>
        <p:nvSpPr>
          <p:cNvPr id="79876"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dirty="0">
                <a:effectLst>
                  <a:outerShdw blurRad="38100" dist="38100" dir="2700000" algn="tl">
                    <a:srgbClr val="FFFFFF"/>
                  </a:outerShdw>
                </a:effectLst>
              </a:rPr>
              <a:t>6</a:t>
            </a:r>
            <a:endParaRPr lang="en-US" dirty="0">
              <a:effectLst>
                <a:outerShdw blurRad="38100" dist="38100" dir="2700000" algn="tl">
                  <a:srgbClr val="FFFFFF"/>
                </a:outerShdw>
              </a:effectLst>
            </a:endParaRPr>
          </a:p>
        </p:txBody>
      </p:sp>
    </p:spTree>
    <p:extLst>
      <p:ext uri="{BB962C8B-B14F-4D97-AF65-F5344CB8AC3E}">
        <p14:creationId xmlns:p14="http://schemas.microsoft.com/office/powerpoint/2010/main" val="42483202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6048672"/>
          </a:xfrm>
        </p:spPr>
        <p:txBody>
          <a:bodyPr/>
          <a:lstStyle/>
          <a:p>
            <a:pPr>
              <a:buNone/>
            </a:pPr>
            <a:r>
              <a:rPr lang="en-US" sz="2800" dirty="0" smtClean="0">
                <a:latin typeface="Garamond" pitchFamily="18" charset="0"/>
              </a:rPr>
              <a:t>The medical and the philosophy literature richly document the transformative nature of the gift relationship. Persons who accept gifts and hospitality and exchange camaraderie are willingly part of an altered and expanding relationship. </a:t>
            </a:r>
            <a:r>
              <a:rPr lang="en-US" sz="2800" dirty="0" err="1" smtClean="0">
                <a:latin typeface="Garamond" pitchFamily="18" charset="0"/>
              </a:rPr>
              <a:t>Camenisch</a:t>
            </a:r>
            <a:r>
              <a:rPr lang="en-US" sz="2800" dirty="0" smtClean="0">
                <a:latin typeface="Garamond" pitchFamily="18" charset="0"/>
              </a:rPr>
              <a:t> notes the obligations that gifts engender and the norms that gifts create. Not knowing what is owed, one tends to return more than enough: in the case of the doctor, access for promotions and prescription writing.</a:t>
            </a:r>
          </a:p>
          <a:p>
            <a:pPr>
              <a:buClr>
                <a:srgbClr val="FF0000"/>
              </a:buClr>
              <a:buFont typeface="Wingdings" pitchFamily="2" charset="2"/>
              <a:buChar char="q"/>
            </a:pPr>
            <a:r>
              <a:rPr lang="en-US" sz="2800" i="1" dirty="0" smtClean="0">
                <a:solidFill>
                  <a:srgbClr val="FFFF00"/>
                </a:solidFill>
                <a:latin typeface="Garamond" pitchFamily="18" charset="0"/>
              </a:rPr>
              <a:t>  H E C FORUM 2003; 15(2): 155-170. </a:t>
            </a:r>
            <a:r>
              <a:rPr lang="en-US" sz="2800" i="1" dirty="0" err="1" smtClean="0">
                <a:solidFill>
                  <a:srgbClr val="FFFF00"/>
                </a:solidFill>
                <a:latin typeface="Garamond" pitchFamily="18" charset="0"/>
              </a:rPr>
              <a:t>Kluwer</a:t>
            </a:r>
            <a:r>
              <a:rPr lang="en-US" sz="2800" i="1" dirty="0" smtClean="0">
                <a:solidFill>
                  <a:srgbClr val="FFFF00"/>
                </a:solidFill>
                <a:latin typeface="Garamond" pitchFamily="18" charset="0"/>
              </a:rPr>
              <a:t> Academic Publishers </a:t>
            </a:r>
            <a:r>
              <a:rPr lang="en-US" sz="2800" i="1" u="sng" dirty="0" smtClean="0">
                <a:solidFill>
                  <a:srgbClr val="FFFF00"/>
                </a:solidFill>
                <a:latin typeface="Garamond" pitchFamily="18" charset="0"/>
                <a:hlinkClick r:id="rId2"/>
              </a:rPr>
              <a:t>http://link.springer.com/content/pdf/10.1023%2FA%3A1024901008495.pdf</a:t>
            </a:r>
            <a:endParaRPr lang="en-US" sz="2800" dirty="0" smtClean="0">
              <a:solidFill>
                <a:srgbClr val="FFFF00"/>
              </a:solidFill>
              <a:latin typeface="Garamond" pitchFamily="18" charset="0"/>
            </a:endParaRPr>
          </a:p>
          <a:p>
            <a:pPr>
              <a:buNone/>
            </a:pPr>
            <a:endParaRPr lang="en-US" sz="28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89</a:t>
            </a:fld>
            <a:endParaRPr lang="en-US">
              <a:solidFill>
                <a:srgbClr val="FFFFFF"/>
              </a:solidFill>
            </a:endParaRPr>
          </a:p>
        </p:txBody>
      </p:sp>
    </p:spTree>
    <p:extLst>
      <p:ext uri="{BB962C8B-B14F-4D97-AF65-F5344CB8AC3E}">
        <p14:creationId xmlns:p14="http://schemas.microsoft.com/office/powerpoint/2010/main" val="99172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9</a:t>
            </a:fld>
            <a:endParaRPr lang="en-US">
              <a:solidFill>
                <a:srgbClr val="FFFFFF"/>
              </a:solidFill>
            </a:endParaRPr>
          </a:p>
        </p:txBody>
      </p:sp>
      <p:pic>
        <p:nvPicPr>
          <p:cNvPr id="173058" name="Picture 2" descr="C:\Users\eiad\Dropbox\Camera Uploads\سنغافورة يناير 2012\2012-01-18 13.59.43.jpg"/>
          <p:cNvPicPr>
            <a:picLocks noChangeAspect="1" noChangeArrowheads="1"/>
          </p:cNvPicPr>
          <p:nvPr/>
        </p:nvPicPr>
        <p:blipFill>
          <a:blip r:embed="rId2" cstate="print"/>
          <a:srcRect/>
          <a:stretch>
            <a:fillRect/>
          </a:stretch>
        </p:blipFill>
        <p:spPr bwMode="auto">
          <a:xfrm>
            <a:off x="0" y="14111"/>
            <a:ext cx="9144000" cy="6829778"/>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96944" cy="874018"/>
          </a:xfrm>
        </p:spPr>
        <p:txBody>
          <a:bodyPr>
            <a:noAutofit/>
          </a:bodyPr>
          <a:lstStyle/>
          <a:p>
            <a:pPr algn="ctr"/>
            <a:r>
              <a:rPr lang="en-US" sz="4400" dirty="0" smtClean="0">
                <a:latin typeface="Garamond" pitchFamily="18" charset="0"/>
              </a:rPr>
              <a:t>Definition of </a:t>
            </a:r>
            <a:r>
              <a:rPr lang="en-GB" sz="4400" dirty="0" smtClean="0">
                <a:latin typeface="Garamond" pitchFamily="18" charset="0"/>
              </a:rPr>
              <a:t>Conflict of interest</a:t>
            </a:r>
            <a:endParaRPr lang="en-US" sz="4400" dirty="0">
              <a:latin typeface="Garamond" pitchFamily="18" charset="0"/>
            </a:endParaRPr>
          </a:p>
        </p:txBody>
      </p:sp>
      <p:sp>
        <p:nvSpPr>
          <p:cNvPr id="6" name="Content Placeholder 5"/>
          <p:cNvSpPr>
            <a:spLocks noGrp="1"/>
          </p:cNvSpPr>
          <p:nvPr>
            <p:ph sz="quarter" idx="1"/>
          </p:nvPr>
        </p:nvSpPr>
        <p:spPr>
          <a:xfrm>
            <a:off x="251520" y="1268760"/>
            <a:ext cx="8712968" cy="5257800"/>
          </a:xfrm>
        </p:spPr>
        <p:txBody>
          <a:bodyPr>
            <a:noAutofit/>
          </a:bodyPr>
          <a:lstStyle/>
          <a:p>
            <a:pPr>
              <a:buClr>
                <a:srgbClr val="FF0000"/>
              </a:buClr>
              <a:buFont typeface="Wingdings" pitchFamily="2" charset="2"/>
              <a:buChar char="q"/>
            </a:pPr>
            <a:r>
              <a:rPr lang="en-GB" dirty="0" smtClean="0">
                <a:latin typeface="Garamond" pitchFamily="18" charset="0"/>
              </a:rPr>
              <a:t> A primary interest: such as patients' welfare, the integrity of research and the quality of medical education</a:t>
            </a:r>
          </a:p>
          <a:p>
            <a:pPr>
              <a:buClr>
                <a:srgbClr val="FF0000"/>
              </a:buClr>
              <a:buFont typeface="Wingdings" pitchFamily="2" charset="2"/>
              <a:buChar char="q"/>
            </a:pPr>
            <a:r>
              <a:rPr lang="en-GB" dirty="0" smtClean="0">
                <a:latin typeface="Garamond" pitchFamily="18" charset="0"/>
              </a:rPr>
              <a:t> A secondary interest such as financial gain, desire for professional advancement, recognition for professional achievement and favours to …. ). </a:t>
            </a:r>
          </a:p>
          <a:p>
            <a:pPr>
              <a:buNone/>
            </a:pPr>
            <a:endParaRPr lang="en-GB" dirty="0" smtClean="0">
              <a:latin typeface="Garamond" pitchFamily="18" charset="0"/>
            </a:endParaRPr>
          </a:p>
          <a:p>
            <a:pPr>
              <a:buNone/>
            </a:pPr>
            <a:r>
              <a:rPr lang="en-GB" dirty="0" smtClean="0">
                <a:latin typeface="Garamond" pitchFamily="18" charset="0"/>
              </a:rPr>
              <a:t> </a:t>
            </a:r>
            <a:r>
              <a:rPr lang="x-none" dirty="0" smtClean="0">
                <a:latin typeface="Garamond" pitchFamily="18" charset="0"/>
              </a:rPr>
              <a:t>	</a:t>
            </a:r>
            <a:r>
              <a:rPr lang="en-GB" dirty="0" smtClean="0">
                <a:solidFill>
                  <a:srgbClr val="FFFF00"/>
                </a:solidFill>
                <a:latin typeface="Garamond" pitchFamily="18" charset="0"/>
              </a:rPr>
              <a:t>Institute of medicine 2009</a:t>
            </a:r>
            <a:endParaRPr lang="en-US" i="1" dirty="0" smtClean="0">
              <a:solidFill>
                <a:srgbClr val="FFFF00"/>
              </a:solidFill>
              <a:latin typeface="Garamond" pitchFamily="18" charset="0"/>
            </a:endParaRPr>
          </a:p>
        </p:txBody>
      </p:sp>
    </p:spTree>
    <p:extLst>
      <p:ext uri="{BB962C8B-B14F-4D97-AF65-F5344CB8AC3E}">
        <p14:creationId xmlns:p14="http://schemas.microsoft.com/office/powerpoint/2010/main" val="26943050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512" y="116633"/>
            <a:ext cx="8784976" cy="1008112"/>
          </a:xfrm>
        </p:spPr>
        <p:txBody>
          <a:bodyPr>
            <a:noAutofit/>
          </a:bodyPr>
          <a:lstStyle/>
          <a:p>
            <a:r>
              <a:rPr lang="en-US" sz="3200" b="1" dirty="0" smtClean="0">
                <a:latin typeface="Garamond" pitchFamily="18" charset="0"/>
              </a:rPr>
              <a:t>Scope and Impact of Financial Conflicts of Interest in Biomedical Research</a:t>
            </a:r>
            <a:r>
              <a:rPr lang="en-US" sz="3200" b="1" dirty="0" smtClean="0">
                <a:solidFill>
                  <a:schemeClr val="tx1"/>
                </a:solidFill>
                <a:latin typeface="Garamond" pitchFamily="18" charset="0"/>
              </a:rPr>
              <a:t> </a:t>
            </a:r>
          </a:p>
        </p:txBody>
      </p:sp>
      <p:sp>
        <p:nvSpPr>
          <p:cNvPr id="88067" name="Rectangle 3"/>
          <p:cNvSpPr>
            <a:spLocks noGrp="1" noChangeArrowheads="1"/>
          </p:cNvSpPr>
          <p:nvPr>
            <p:ph type="body" idx="1"/>
          </p:nvPr>
        </p:nvSpPr>
        <p:spPr>
          <a:xfrm>
            <a:off x="685800" y="2209800"/>
            <a:ext cx="8458200" cy="4114800"/>
          </a:xfrm>
        </p:spPr>
        <p:txBody>
          <a:bodyPr/>
          <a:lstStyle/>
          <a:p>
            <a:pPr>
              <a:buFontTx/>
              <a:buNone/>
            </a:pPr>
            <a:endParaRPr lang="x-none" b="1" smtClean="0"/>
          </a:p>
        </p:txBody>
      </p:sp>
      <p:sp>
        <p:nvSpPr>
          <p:cNvPr id="88068" name="Text Box 4"/>
          <p:cNvSpPr txBox="1">
            <a:spLocks noChangeArrowheads="1"/>
          </p:cNvSpPr>
          <p:nvPr/>
        </p:nvSpPr>
        <p:spPr bwMode="auto">
          <a:xfrm>
            <a:off x="840879" y="6237312"/>
            <a:ext cx="2660280" cy="46166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400" b="1" dirty="0" smtClean="0">
                <a:solidFill>
                  <a:srgbClr val="FFFF00"/>
                </a:solidFill>
                <a:latin typeface="Garamond" pitchFamily="18" charset="0"/>
              </a:rPr>
              <a:t>JAMA 2003;289:454</a:t>
            </a:r>
            <a:endParaRPr lang="en-US" sz="2400" dirty="0" smtClean="0">
              <a:solidFill>
                <a:srgbClr val="FFFFFF"/>
              </a:solidFill>
              <a:latin typeface="Garamond" pitchFamily="18" charset="0"/>
            </a:endParaRPr>
          </a:p>
        </p:txBody>
      </p:sp>
      <p:pic>
        <p:nvPicPr>
          <p:cNvPr id="88069" name="Picture 5" descr="sponsorship and outcome"/>
          <p:cNvPicPr>
            <a:picLocks noChangeAspect="1" noChangeArrowheads="1"/>
          </p:cNvPicPr>
          <p:nvPr/>
        </p:nvPicPr>
        <p:blipFill>
          <a:blip r:embed="rId3" cstate="print"/>
          <a:srcRect/>
          <a:stretch>
            <a:fillRect/>
          </a:stretch>
        </p:blipFill>
        <p:spPr bwMode="auto">
          <a:xfrm>
            <a:off x="107504" y="1268760"/>
            <a:ext cx="8964488" cy="4896544"/>
          </a:xfrm>
          <a:prstGeom prst="rect">
            <a:avLst/>
          </a:prstGeom>
          <a:noFill/>
          <a:ln w="9525">
            <a:noFill/>
            <a:miter lim="800000"/>
            <a:headEnd/>
            <a:tailEnd/>
          </a:ln>
        </p:spPr>
      </p:pic>
      <p:sp>
        <p:nvSpPr>
          <p:cNvPr id="88070" name="Rectangle 6"/>
          <p:cNvSpPr>
            <a:spLocks noChangeArrowheads="1"/>
          </p:cNvSpPr>
          <p:nvPr/>
        </p:nvSpPr>
        <p:spPr bwMode="auto">
          <a:xfrm>
            <a:off x="9458325" y="6848475"/>
            <a:ext cx="184150" cy="457200"/>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endParaRPr lang="x-none" sz="2400" smtClean="0">
              <a:solidFill>
                <a:srgbClr val="000099"/>
              </a:solidFill>
            </a:endParaRPr>
          </a:p>
        </p:txBody>
      </p:sp>
    </p:spTree>
    <p:extLst>
      <p:ext uri="{BB962C8B-B14F-4D97-AF65-F5344CB8AC3E}">
        <p14:creationId xmlns:p14="http://schemas.microsoft.com/office/powerpoint/2010/main" val="8751945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382000" cy="869950"/>
          </a:xfrm>
        </p:spPr>
        <p:txBody>
          <a:bodyPr>
            <a:normAutofit/>
          </a:bodyPr>
          <a:lstStyle/>
          <a:p>
            <a:r>
              <a:rPr lang="en-US" b="1" dirty="0" smtClean="0">
                <a:latin typeface="Garamond" pitchFamily="18" charset="0"/>
              </a:rPr>
              <a:t>Does Conflict of Interest matter</a:t>
            </a:r>
          </a:p>
        </p:txBody>
      </p:sp>
      <p:sp>
        <p:nvSpPr>
          <p:cNvPr id="3" name="Content Placeholder 2"/>
          <p:cNvSpPr>
            <a:spLocks noGrp="1"/>
          </p:cNvSpPr>
          <p:nvPr>
            <p:ph sz="quarter" idx="2"/>
          </p:nvPr>
        </p:nvSpPr>
        <p:spPr>
          <a:xfrm>
            <a:off x="323528" y="2438400"/>
            <a:ext cx="8424936" cy="3962400"/>
          </a:xfrm>
        </p:spPr>
        <p:txBody>
          <a:bodyPr>
            <a:noAutofit/>
          </a:bodyPr>
          <a:lstStyle/>
          <a:p>
            <a:pPr>
              <a:buClr>
                <a:srgbClr val="FF0000"/>
              </a:buClr>
              <a:buFont typeface="Wingdings" pitchFamily="2" charset="2"/>
              <a:buChar char="q"/>
            </a:pPr>
            <a:r>
              <a:rPr lang="en-US" sz="3200" dirty="0" smtClean="0">
                <a:latin typeface="Garamond" pitchFamily="18" charset="0"/>
              </a:rPr>
              <a:t> Public Trust in health professionals is to be upheld</a:t>
            </a:r>
          </a:p>
          <a:p>
            <a:pPr>
              <a:buClr>
                <a:srgbClr val="FF0000"/>
              </a:buClr>
              <a:buFont typeface="Wingdings" pitchFamily="2" charset="2"/>
              <a:buChar char="q"/>
            </a:pPr>
            <a:r>
              <a:rPr lang="en-US" sz="3200" dirty="0" smtClean="0">
                <a:latin typeface="Garamond" pitchFamily="18" charset="0"/>
              </a:rPr>
              <a:t> Conflict of interest has an important impact on the information reaching health professionals and the public and on patient care</a:t>
            </a:r>
          </a:p>
          <a:p>
            <a:pPr>
              <a:buClr>
                <a:srgbClr val="FF0000"/>
              </a:buClr>
              <a:buFont typeface="Wingdings" pitchFamily="2" charset="2"/>
              <a:buChar char="q"/>
            </a:pPr>
            <a:r>
              <a:rPr lang="en-US" sz="3200" dirty="0" smtClean="0">
                <a:latin typeface="Garamond" pitchFamily="18" charset="0"/>
              </a:rPr>
              <a:t> Conflict of interest is very common in medicine</a:t>
            </a:r>
            <a:endParaRPr lang="en-US" sz="3200" dirty="0">
              <a:latin typeface="Garamond" pitchFamily="18" charset="0"/>
            </a:endParaRPr>
          </a:p>
        </p:txBody>
      </p:sp>
      <p:sp>
        <p:nvSpPr>
          <p:cNvPr id="7" name="Text Placeholder 6"/>
          <p:cNvSpPr>
            <a:spLocks noGrp="1"/>
          </p:cNvSpPr>
          <p:nvPr>
            <p:ph type="body" sz="quarter" idx="1"/>
          </p:nvPr>
        </p:nvSpPr>
        <p:spPr>
          <a:xfrm>
            <a:off x="609600" y="1752600"/>
            <a:ext cx="7848600" cy="640080"/>
          </a:xfrm>
        </p:spPr>
        <p:txBody>
          <a:bodyPr>
            <a:normAutofit/>
          </a:bodyPr>
          <a:lstStyle/>
          <a:p>
            <a:r>
              <a:rPr lang="en-US" sz="2800" dirty="0" smtClean="0">
                <a:latin typeface="Garamond" pitchFamily="18" charset="0"/>
              </a:rPr>
              <a:t>YES, because</a:t>
            </a:r>
            <a:endParaRPr lang="en-US" sz="2800" dirty="0">
              <a:latin typeface="Garamond" pitchFamily="18" charset="0"/>
            </a:endParaRPr>
          </a:p>
        </p:txBody>
      </p:sp>
    </p:spTree>
    <p:extLst>
      <p:ext uri="{BB962C8B-B14F-4D97-AF65-F5344CB8AC3E}">
        <p14:creationId xmlns:p14="http://schemas.microsoft.com/office/powerpoint/2010/main" val="39975421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7813"/>
            <a:ext cx="8856984" cy="1143000"/>
          </a:xfrm>
        </p:spPr>
        <p:txBody>
          <a:bodyPr>
            <a:normAutofit fontScale="90000"/>
          </a:bodyPr>
          <a:lstStyle/>
          <a:p>
            <a:r>
              <a:rPr lang="en-US" b="1" dirty="0" smtClean="0">
                <a:latin typeface="Garamond" pitchFamily="18" charset="0"/>
              </a:rPr>
              <a:t>Strategies to control Conflict of Interest</a:t>
            </a:r>
            <a:br>
              <a:rPr lang="en-US" b="1" dirty="0" smtClean="0">
                <a:latin typeface="Garamond" pitchFamily="18" charset="0"/>
              </a:rPr>
            </a:br>
            <a:r>
              <a:rPr lang="en-US" b="1" dirty="0" smtClean="0">
                <a:latin typeface="Garamond" pitchFamily="18" charset="0"/>
              </a:rPr>
              <a:t>IOM April 2009</a:t>
            </a:r>
            <a:endParaRPr lang="en-US" b="1" dirty="0">
              <a:latin typeface="Garamond" pitchFamily="18" charset="0"/>
            </a:endParaRPr>
          </a:p>
        </p:txBody>
      </p:sp>
      <p:sp>
        <p:nvSpPr>
          <p:cNvPr id="3" name="Content Placeholder 2"/>
          <p:cNvSpPr>
            <a:spLocks noGrp="1"/>
          </p:cNvSpPr>
          <p:nvPr>
            <p:ph sz="quarter" idx="1"/>
          </p:nvPr>
        </p:nvSpPr>
        <p:spPr>
          <a:xfrm>
            <a:off x="251520" y="1600200"/>
            <a:ext cx="8568952" cy="4530725"/>
          </a:xfrm>
        </p:spPr>
        <p:txBody>
          <a:bodyPr>
            <a:normAutofit/>
          </a:bodyPr>
          <a:lstStyle/>
          <a:p>
            <a:pPr>
              <a:buClr>
                <a:srgbClr val="FF0000"/>
              </a:buClr>
              <a:buFont typeface="Wingdings" pitchFamily="2" charset="2"/>
              <a:buChar char="q"/>
            </a:pPr>
            <a:r>
              <a:rPr lang="en-US" dirty="0" smtClean="0">
                <a:latin typeface="Garamond" pitchFamily="18" charset="0"/>
              </a:rPr>
              <a:t> Institutes engaged in research and education should adopt and implement conflict of interest policies and</a:t>
            </a:r>
            <a:r>
              <a:rPr lang="en-US" baseline="30000" dirty="0" smtClean="0">
                <a:latin typeface="Garamond" pitchFamily="18" charset="0"/>
              </a:rPr>
              <a:t> </a:t>
            </a:r>
            <a:r>
              <a:rPr lang="en-US" dirty="0" smtClean="0">
                <a:latin typeface="Garamond" pitchFamily="18" charset="0"/>
              </a:rPr>
              <a:t>strengthen disclosure policies. </a:t>
            </a:r>
          </a:p>
          <a:p>
            <a:pPr>
              <a:buClr>
                <a:srgbClr val="FF0000"/>
              </a:buClr>
              <a:buFont typeface="Wingdings" pitchFamily="2" charset="2"/>
              <a:buChar char="q"/>
            </a:pPr>
            <a:r>
              <a:rPr lang="en-US" dirty="0" smtClean="0">
                <a:latin typeface="Garamond" pitchFamily="18" charset="0"/>
              </a:rPr>
              <a:t> Standardize</a:t>
            </a:r>
            <a:r>
              <a:rPr lang="en-US" baseline="30000" dirty="0" smtClean="0">
                <a:latin typeface="Garamond" pitchFamily="18" charset="0"/>
              </a:rPr>
              <a:t> </a:t>
            </a:r>
            <a:r>
              <a:rPr lang="en-US" dirty="0" smtClean="0">
                <a:latin typeface="Garamond" pitchFamily="18" charset="0"/>
              </a:rPr>
              <a:t>the content, formats, and procedures for the disclosure of</a:t>
            </a:r>
            <a:r>
              <a:rPr lang="en-US" baseline="30000" dirty="0" smtClean="0">
                <a:latin typeface="Garamond" pitchFamily="18" charset="0"/>
              </a:rPr>
              <a:t> </a:t>
            </a:r>
            <a:r>
              <a:rPr lang="en-US" dirty="0" smtClean="0">
                <a:latin typeface="Garamond" pitchFamily="18" charset="0"/>
              </a:rPr>
              <a:t>financial relationships with industry.</a:t>
            </a:r>
          </a:p>
          <a:p>
            <a:pPr>
              <a:buNone/>
            </a:pPr>
            <a:endParaRPr lang="en-US" dirty="0" smtClean="0">
              <a:latin typeface="Garamond" pitchFamily="18" charset="0"/>
            </a:endParaRPr>
          </a:p>
          <a:p>
            <a:pPr>
              <a:buNone/>
            </a:pPr>
            <a:r>
              <a:rPr lang="en-US" dirty="0" smtClean="0">
                <a:latin typeface="Garamond" pitchFamily="18" charset="0"/>
              </a:rPr>
              <a:t>			</a:t>
            </a:r>
            <a:r>
              <a:rPr lang="en-US" dirty="0" err="1" smtClean="0">
                <a:latin typeface="Garamond" pitchFamily="18" charset="0"/>
              </a:rPr>
              <a:t>Steinbrook</a:t>
            </a:r>
            <a:r>
              <a:rPr lang="en-US" dirty="0" smtClean="0">
                <a:latin typeface="Garamond" pitchFamily="18" charset="0"/>
              </a:rPr>
              <a:t>, NEJM 2009</a:t>
            </a:r>
          </a:p>
        </p:txBody>
      </p:sp>
      <p:sp>
        <p:nvSpPr>
          <p:cNvPr id="4" name="Slide Number Placeholder 3"/>
          <p:cNvSpPr>
            <a:spLocks noGrp="1"/>
          </p:cNvSpPr>
          <p:nvPr>
            <p:ph type="sldNum" sz="quarter" idx="4294967295"/>
          </p:nvPr>
        </p:nvSpPr>
        <p:spPr>
          <a:xfrm>
            <a:off x="8172400" y="6165304"/>
            <a:ext cx="533400" cy="244476"/>
          </a:xfrm>
          <a:prstGeom prst="rect">
            <a:avLst/>
          </a:prstGeom>
        </p:spPr>
        <p:txBody>
          <a:bodyPr>
            <a:normAutofit fontScale="92500" lnSpcReduction="10000"/>
          </a:bodyPr>
          <a:lstStyle/>
          <a:p>
            <a:fld id="{1284C15F-A305-4F35-A392-CDFA47A81A10}" type="slidenum">
              <a:rPr lang="en-US" smtClean="0"/>
              <a:pPr/>
              <a:t>93</a:t>
            </a:fld>
            <a:endParaRPr lang="en-US" dirty="0"/>
          </a:p>
        </p:txBody>
      </p:sp>
    </p:spTree>
    <p:extLst>
      <p:ext uri="{BB962C8B-B14F-4D97-AF65-F5344CB8AC3E}">
        <p14:creationId xmlns:p14="http://schemas.microsoft.com/office/powerpoint/2010/main" val="23154959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7813"/>
            <a:ext cx="8424936" cy="1143000"/>
          </a:xfrm>
        </p:spPr>
        <p:txBody>
          <a:bodyPr>
            <a:noAutofit/>
          </a:bodyPr>
          <a:lstStyle/>
          <a:p>
            <a:r>
              <a:rPr lang="en-US" b="1" dirty="0" smtClean="0">
                <a:latin typeface="Garamond" pitchFamily="18" charset="0"/>
              </a:rPr>
              <a:t>Strategies to control Conflict of Interest IOM April 2009</a:t>
            </a:r>
            <a:endParaRPr lang="en-US" b="1" dirty="0">
              <a:latin typeface="Garamond" pitchFamily="18" charset="0"/>
            </a:endParaRPr>
          </a:p>
        </p:txBody>
      </p:sp>
      <p:sp>
        <p:nvSpPr>
          <p:cNvPr id="3" name="Content Placeholder 2"/>
          <p:cNvSpPr>
            <a:spLocks noGrp="1"/>
          </p:cNvSpPr>
          <p:nvPr>
            <p:ph sz="quarter" idx="1"/>
          </p:nvPr>
        </p:nvSpPr>
        <p:spPr>
          <a:xfrm>
            <a:off x="323528" y="1700808"/>
            <a:ext cx="8424936" cy="4752528"/>
          </a:xfrm>
        </p:spPr>
        <p:txBody>
          <a:bodyPr>
            <a:normAutofit lnSpcReduction="10000"/>
          </a:bodyPr>
          <a:lstStyle/>
          <a:p>
            <a:pPr>
              <a:buClr>
                <a:srgbClr val="FF0000"/>
              </a:buClr>
              <a:buFont typeface="Wingdings" pitchFamily="2" charset="2"/>
              <a:buChar char="q"/>
            </a:pPr>
            <a:r>
              <a:rPr lang="en-US" dirty="0" smtClean="0">
                <a:latin typeface="Garamond" pitchFamily="18" charset="0"/>
              </a:rPr>
              <a:t> Medical companies should reform</a:t>
            </a:r>
            <a:r>
              <a:rPr lang="en-US" baseline="30000" dirty="0" smtClean="0">
                <a:latin typeface="Garamond" pitchFamily="18" charset="0"/>
              </a:rPr>
              <a:t> </a:t>
            </a:r>
            <a:r>
              <a:rPr lang="en-US" dirty="0" smtClean="0">
                <a:latin typeface="Garamond" pitchFamily="18" charset="0"/>
              </a:rPr>
              <a:t>interactions with physicians by instituting policies and practices against providing physicians with gifts,</a:t>
            </a:r>
            <a:r>
              <a:rPr lang="en-US" baseline="30000" dirty="0" smtClean="0">
                <a:latin typeface="Garamond" pitchFamily="18" charset="0"/>
              </a:rPr>
              <a:t> </a:t>
            </a:r>
            <a:r>
              <a:rPr lang="en-US" dirty="0" smtClean="0">
                <a:latin typeface="Garamond" pitchFamily="18" charset="0"/>
              </a:rPr>
              <a:t>meals, drug samples</a:t>
            </a:r>
          </a:p>
          <a:p>
            <a:pPr>
              <a:buClr>
                <a:srgbClr val="FF0000"/>
              </a:buClr>
              <a:buFont typeface="Wingdings" pitchFamily="2" charset="2"/>
              <a:buChar char="q"/>
            </a:pPr>
            <a:r>
              <a:rPr lang="en-US" dirty="0" smtClean="0">
                <a:latin typeface="Garamond" pitchFamily="18" charset="0"/>
              </a:rPr>
              <a:t> Governing bodies of institutions engaged in medical</a:t>
            </a:r>
            <a:r>
              <a:rPr lang="en-US" baseline="30000" dirty="0" smtClean="0">
                <a:latin typeface="Garamond" pitchFamily="18" charset="0"/>
              </a:rPr>
              <a:t> </a:t>
            </a:r>
            <a:r>
              <a:rPr lang="en-US" dirty="0" smtClean="0">
                <a:latin typeface="Garamond" pitchFamily="18" charset="0"/>
              </a:rPr>
              <a:t>research, medical education, patient care should establish their own standing committees on institutional</a:t>
            </a:r>
            <a:r>
              <a:rPr lang="en-US" baseline="30000" dirty="0" smtClean="0">
                <a:latin typeface="Garamond" pitchFamily="18" charset="0"/>
              </a:rPr>
              <a:t> </a:t>
            </a:r>
            <a:r>
              <a:rPr lang="en-US" dirty="0" smtClean="0">
                <a:latin typeface="Garamond" pitchFamily="18" charset="0"/>
              </a:rPr>
              <a:t>conflicts of interest" that "have no members who themselves</a:t>
            </a:r>
            <a:r>
              <a:rPr lang="en-US" baseline="30000" dirty="0" smtClean="0">
                <a:latin typeface="Garamond" pitchFamily="18" charset="0"/>
              </a:rPr>
              <a:t> </a:t>
            </a:r>
            <a:r>
              <a:rPr lang="en-US" dirty="0" smtClean="0">
                <a:latin typeface="Garamond" pitchFamily="18" charset="0"/>
              </a:rPr>
              <a:t>have conflicts of interest</a:t>
            </a:r>
          </a:p>
        </p:txBody>
      </p:sp>
      <p:sp>
        <p:nvSpPr>
          <p:cNvPr id="4" name="Slide Number Placeholder 3"/>
          <p:cNvSpPr>
            <a:spLocks noGrp="1"/>
          </p:cNvSpPr>
          <p:nvPr>
            <p:ph type="sldNum" sz="quarter" idx="4294967295"/>
          </p:nvPr>
        </p:nvSpPr>
        <p:spPr>
          <a:xfrm>
            <a:off x="8316416" y="6165304"/>
            <a:ext cx="533400" cy="244476"/>
          </a:xfrm>
          <a:prstGeom prst="rect">
            <a:avLst/>
          </a:prstGeom>
        </p:spPr>
        <p:txBody>
          <a:bodyPr>
            <a:normAutofit fontScale="92500" lnSpcReduction="10000"/>
          </a:bodyPr>
          <a:lstStyle/>
          <a:p>
            <a:fld id="{1284C15F-A305-4F35-A392-CDFA47A81A10}" type="slidenum">
              <a:rPr lang="en-US" smtClean="0"/>
              <a:pPr/>
              <a:t>94</a:t>
            </a:fld>
            <a:endParaRPr lang="en-US" dirty="0"/>
          </a:p>
        </p:txBody>
      </p:sp>
    </p:spTree>
    <p:extLst>
      <p:ext uri="{BB962C8B-B14F-4D97-AF65-F5344CB8AC3E}">
        <p14:creationId xmlns:p14="http://schemas.microsoft.com/office/powerpoint/2010/main" val="41536602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77333" y="188640"/>
            <a:ext cx="7772400" cy="1066800"/>
          </a:xfrm>
          <a:noFill/>
        </p:spPr>
        <p:txBody>
          <a:bodyPr lIns="90488" tIns="44450" rIns="90488" bIns="44450"/>
          <a:lstStyle/>
          <a:p>
            <a:r>
              <a:rPr lang="en-US" b="1" dirty="0" smtClean="0">
                <a:latin typeface="Garamond" pitchFamily="18" charset="0"/>
              </a:rPr>
              <a:t>FDA Commissioner</a:t>
            </a:r>
          </a:p>
        </p:txBody>
      </p:sp>
      <p:sp>
        <p:nvSpPr>
          <p:cNvPr id="22531" name="Rectangle 3"/>
          <p:cNvSpPr>
            <a:spLocks noGrp="1" noChangeArrowheads="1"/>
          </p:cNvSpPr>
          <p:nvPr>
            <p:ph idx="1"/>
          </p:nvPr>
        </p:nvSpPr>
        <p:spPr>
          <a:xfrm>
            <a:off x="395536" y="1412776"/>
            <a:ext cx="8352928" cy="5040560"/>
          </a:xfrm>
          <a:noFill/>
        </p:spPr>
        <p:txBody>
          <a:bodyPr lIns="90488" tIns="44450" rIns="90488" bIns="44450"/>
          <a:lstStyle/>
          <a:p>
            <a:r>
              <a:rPr lang="en-US" dirty="0" smtClean="0">
                <a:latin typeface="Garamond" pitchFamily="18" charset="0"/>
              </a:rPr>
              <a:t>“An enormous potential exists for misleading advertisement to reach physicians and influence prescribing decisions” – </a:t>
            </a:r>
          </a:p>
          <a:p>
            <a:pPr>
              <a:buNone/>
            </a:pPr>
            <a:r>
              <a:rPr lang="en-US" dirty="0" smtClean="0">
                <a:solidFill>
                  <a:srgbClr val="FFFF00"/>
                </a:solidFill>
                <a:latin typeface="Garamond" pitchFamily="18" charset="0"/>
              </a:rPr>
              <a:t>David Kessler, MD </a:t>
            </a:r>
            <a:r>
              <a:rPr lang="en-US" b="0" i="1" dirty="0" smtClean="0">
                <a:solidFill>
                  <a:srgbClr val="FFFF00"/>
                </a:solidFill>
                <a:latin typeface="Garamond" pitchFamily="18" charset="0"/>
                <a:cs typeface="Times New Roman" pitchFamily="18" charset="0"/>
              </a:rPr>
              <a:t>Ann Intern Med 1992;116:950-1</a:t>
            </a:r>
            <a:r>
              <a:rPr lang="en-US" dirty="0" smtClean="0">
                <a:latin typeface="Garamond" pitchFamily="18" charset="0"/>
              </a:rPr>
              <a:t> </a:t>
            </a:r>
          </a:p>
          <a:p>
            <a:r>
              <a:rPr lang="en-US" dirty="0" smtClean="0">
                <a:latin typeface="Garamond" pitchFamily="18" charset="0"/>
              </a:rPr>
              <a:t>Proving information is secondary goal, </a:t>
            </a:r>
            <a:r>
              <a:rPr lang="en-US" dirty="0" smtClean="0">
                <a:solidFill>
                  <a:srgbClr val="FAFD00"/>
                </a:solidFill>
                <a:latin typeface="Garamond" pitchFamily="18" charset="0"/>
              </a:rPr>
              <a:t>primary goal is to sell product</a:t>
            </a:r>
            <a:endParaRPr lang="en-US" dirty="0" smtClean="0">
              <a:latin typeface="Garamond" pitchFamily="18" charset="0"/>
            </a:endParaRPr>
          </a:p>
          <a:p>
            <a:pPr lvl="1"/>
            <a:r>
              <a:rPr lang="en-US" sz="3200" dirty="0" smtClean="0">
                <a:latin typeface="Garamond" pitchFamily="18" charset="0"/>
              </a:rPr>
              <a:t>12% of statements incorrect, easily correctable</a:t>
            </a:r>
          </a:p>
          <a:p>
            <a:pPr lvl="1"/>
            <a:r>
              <a:rPr lang="en-US" sz="3200" dirty="0" smtClean="0">
                <a:latin typeface="Garamond" pitchFamily="18" charset="0"/>
              </a:rPr>
              <a:t>one fourth of clinicians aware</a:t>
            </a:r>
          </a:p>
          <a:p>
            <a:pPr lvl="1">
              <a:buFontTx/>
              <a:buNone/>
            </a:pPr>
            <a:r>
              <a:rPr lang="en-US" sz="3200" b="0" i="1" dirty="0" smtClean="0">
                <a:latin typeface="Garamond" pitchFamily="18" charset="0"/>
                <a:cs typeface="Times New Roman" pitchFamily="18" charset="0"/>
              </a:rPr>
              <a:t>Ziegler MG. JAMA 1995;273:1296-8. </a:t>
            </a:r>
          </a:p>
        </p:txBody>
      </p:sp>
    </p:spTree>
    <p:extLst>
      <p:ext uri="{BB962C8B-B14F-4D97-AF65-F5344CB8AC3E}">
        <p14:creationId xmlns:p14="http://schemas.microsoft.com/office/powerpoint/2010/main" val="2284979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 calcmode="lin" valueType="num">
                                      <p:cBhvr additive="base">
                                        <p:cTn id="23"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253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calcmode="lin" valueType="num">
                                      <p:cBhvr additive="base">
                                        <p:cTn id="27" dur="500" fill="hold"/>
                                        <p:tgtEl>
                                          <p:spTgt spid="225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25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rtl="1" eaLnBrk="1" hangingPunct="1">
              <a:buFontTx/>
              <a:buNone/>
              <a:defRPr/>
            </a:pPr>
            <a:r>
              <a:rPr lang="x-none" sz="6000" dirty="0" smtClean="0">
                <a:solidFill>
                  <a:srgbClr val="FFFF00"/>
                </a:solidFill>
              </a:rPr>
              <a:t>قال صلى الله عليه و سلم:البر حسن الخلق و الإثم ماحاك في نفسك وكرهت أن يطلع عليه الناس</a:t>
            </a:r>
            <a:endParaRPr lang="x-none" sz="6000" dirty="0">
              <a:solidFill>
                <a:srgbClr val="FFFF00"/>
              </a:solidFill>
            </a:endParaRPr>
          </a:p>
        </p:txBody>
      </p:sp>
    </p:spTree>
    <p:extLst>
      <p:ext uri="{BB962C8B-B14F-4D97-AF65-F5344CB8AC3E}">
        <p14:creationId xmlns:p14="http://schemas.microsoft.com/office/powerpoint/2010/main" val="27310325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Conclusion</a:t>
            </a:r>
            <a:endParaRPr lang="en-US" b="1" dirty="0">
              <a:latin typeface="Garamond" pitchFamily="18" charset="0"/>
            </a:endParaRPr>
          </a:p>
        </p:txBody>
      </p:sp>
      <p:sp>
        <p:nvSpPr>
          <p:cNvPr id="3" name="Content Placeholder 2"/>
          <p:cNvSpPr>
            <a:spLocks noGrp="1"/>
          </p:cNvSpPr>
          <p:nvPr>
            <p:ph idx="1"/>
          </p:nvPr>
        </p:nvSpPr>
        <p:spPr/>
        <p:txBody>
          <a:bodyPr/>
          <a:lstStyle/>
          <a:p>
            <a:pPr>
              <a:buClr>
                <a:srgbClr val="FF0000"/>
              </a:buClr>
              <a:buFont typeface="Wingdings" pitchFamily="2" charset="2"/>
              <a:buChar char="q"/>
            </a:pPr>
            <a:r>
              <a:rPr lang="en-US" b="1" dirty="0" smtClean="0">
                <a:latin typeface="Garamond" pitchFamily="18" charset="0"/>
              </a:rPr>
              <a:t> Professionalism is an important component</a:t>
            </a:r>
          </a:p>
          <a:p>
            <a:pPr>
              <a:buClr>
                <a:srgbClr val="FF0000"/>
              </a:buClr>
              <a:buFont typeface="Wingdings" pitchFamily="2" charset="2"/>
              <a:buChar char="q"/>
            </a:pPr>
            <a:r>
              <a:rPr lang="en-US" b="1" dirty="0" smtClean="0">
                <a:latin typeface="Garamond" pitchFamily="18" charset="0"/>
              </a:rPr>
              <a:t> We need to establish a culture that encourage professional behavior among the physicians</a:t>
            </a:r>
          </a:p>
          <a:p>
            <a:pPr>
              <a:buClr>
                <a:srgbClr val="FF0000"/>
              </a:buClr>
              <a:buFont typeface="Wingdings" pitchFamily="2" charset="2"/>
              <a:buChar char="q"/>
            </a:pPr>
            <a:r>
              <a:rPr lang="en-US" b="1" dirty="0" smtClean="0">
                <a:latin typeface="Garamond" pitchFamily="18" charset="0"/>
              </a:rPr>
              <a:t> Accepting gifts from the </a:t>
            </a:r>
            <a:r>
              <a:rPr lang="en-US" b="1" dirty="0" err="1" smtClean="0">
                <a:latin typeface="Garamond" pitchFamily="18" charset="0"/>
              </a:rPr>
              <a:t>pharm</a:t>
            </a:r>
            <a:r>
              <a:rPr lang="en-US" b="1" dirty="0" smtClean="0">
                <a:latin typeface="Garamond" pitchFamily="18" charset="0"/>
              </a:rPr>
              <a:t> industry has an ethical aspect</a:t>
            </a:r>
          </a:p>
          <a:p>
            <a:endParaRPr lang="en-US" b="1" dirty="0" smtClean="0">
              <a:latin typeface="Garamond" pitchFamily="18" charset="0"/>
            </a:endParaRPr>
          </a:p>
          <a:p>
            <a:endParaRPr lang="en-US" b="1" dirty="0" smtClean="0">
              <a:latin typeface="Garamond" pitchFamily="18" charset="0"/>
            </a:endParaRPr>
          </a:p>
          <a:p>
            <a:endParaRPr lang="en-US" b="1"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97</a:t>
            </a:fld>
            <a:endParaRPr lang="en-US">
              <a:solidFill>
                <a:srgbClr val="FFFFFF"/>
              </a:solidFill>
            </a:endParaRPr>
          </a:p>
        </p:txBody>
      </p:sp>
    </p:spTree>
    <p:extLst>
      <p:ext uri="{BB962C8B-B14F-4D97-AF65-F5344CB8AC3E}">
        <p14:creationId xmlns:p14="http://schemas.microsoft.com/office/powerpoint/2010/main" val="441673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4.6|1.3|1.1"/>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3044</TotalTime>
  <Words>5891</Words>
  <Application>Microsoft Office PowerPoint</Application>
  <PresentationFormat>On-screen Show (4:3)</PresentationFormat>
  <Paragraphs>490</Paragraphs>
  <Slides>97</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8" baseType="lpstr">
      <vt:lpstr>AGA Arabesque</vt:lpstr>
      <vt:lpstr>Arial</vt:lpstr>
      <vt:lpstr>Calibri</vt:lpstr>
      <vt:lpstr>Garamond</vt:lpstr>
      <vt:lpstr>Times New Roman</vt:lpstr>
      <vt:lpstr>Traditional Arabic</vt:lpstr>
      <vt:lpstr>Wingdings</vt:lpstr>
      <vt:lpstr>Wingdings 2</vt:lpstr>
      <vt:lpstr>Beam</vt:lpstr>
      <vt:lpstr>Chart</vt:lpstr>
      <vt:lpstr>Clip</vt:lpstr>
      <vt:lpstr>PowerPoint Presentation</vt:lpstr>
      <vt:lpstr>Please mention </vt:lpstr>
      <vt:lpstr>روى الإمام مسلم </vt:lpstr>
      <vt:lpstr>Conflict of interest as one of the professional commitments:</vt:lpstr>
      <vt:lpstr>Objectives</vt:lpstr>
      <vt:lpstr>Contents</vt:lpstr>
      <vt:lpstr>PowerPoint Presentation</vt:lpstr>
      <vt:lpstr>PowerPoint Presentation</vt:lpstr>
      <vt:lpstr>PowerPoint Presentation</vt:lpstr>
      <vt:lpstr>PowerPoint Presentation</vt:lpstr>
      <vt:lpstr>PowerPoint Presentation</vt:lpstr>
      <vt:lpstr>PowerPoint Presentation</vt:lpstr>
      <vt:lpstr>The physician charter set of 10 professional commitments:</vt:lpstr>
      <vt:lpstr>The American Board of Internal Medicine (ABIM): elements that erode professionalism</vt:lpstr>
      <vt:lpstr>Let us divide into four groups</vt:lpstr>
      <vt:lpstr>Case 1: As a medical resident trainee</vt:lpstr>
      <vt:lpstr>Case 2: Symbolic awards </vt:lpstr>
      <vt:lpstr>Case 3: Tax deductible</vt:lpstr>
      <vt:lpstr>Case 4: A sample drug</vt:lpstr>
      <vt:lpstr>Answer to cases 1 &amp;2</vt:lpstr>
      <vt:lpstr>Pharmaceutical advertising versus research spending: are profits more important than patients?</vt:lpstr>
      <vt:lpstr>Why the receipt of gifts is a problem?</vt:lpstr>
      <vt:lpstr>PowerPoint Presentation</vt:lpstr>
      <vt:lpstr>Do the meetings and gifts  influence the prescribing pattern of the participants?</vt:lpstr>
      <vt:lpstr>The Effects of Pharmaceutical Firm Enticements on Physician Prescribing Patterns</vt:lpstr>
      <vt:lpstr>The Evidence</vt:lpstr>
      <vt:lpstr>The Evidence</vt:lpstr>
      <vt:lpstr>Physicians' Behavior and their Interaction with Drug Companies</vt:lpstr>
      <vt:lpstr>PowerPoint Presentation</vt:lpstr>
      <vt:lpstr>Prescribing Under the Influence. http://www.scu.edu/ethics/publications/submitted/morreim/prescribing.html</vt:lpstr>
      <vt:lpstr>PowerPoint Presentation</vt:lpstr>
      <vt:lpstr>Islamic perspective  هدايا العمال غلول</vt:lpstr>
      <vt:lpstr>Sunshine Policy</vt:lpstr>
      <vt:lpstr>PowerPoint Presentation</vt:lpstr>
      <vt:lpstr>What is the issue here?</vt:lpstr>
      <vt:lpstr>PowerPoint Presentation</vt:lpstr>
      <vt:lpstr>Answer to case 3</vt:lpstr>
      <vt:lpstr>Case 3: Tax deductible</vt:lpstr>
      <vt:lpstr> What is the difference between drug advertising and other items advertising?</vt:lpstr>
      <vt:lpstr>Drug Advertising</vt:lpstr>
      <vt:lpstr>Gifts</vt:lpstr>
      <vt:lpstr>Gifts</vt:lpstr>
      <vt:lpstr> They can not change me</vt:lpstr>
      <vt:lpstr>PowerPoint Presentation</vt:lpstr>
      <vt:lpstr>Answer to case 4</vt:lpstr>
      <vt:lpstr>Prescribing Under the Influence. http://www.scu.edu/ethics/publications/submitted/morreim/prescribing.html</vt:lpstr>
      <vt:lpstr>PowerPoint Presentation</vt:lpstr>
      <vt:lpstr>Strategies to control Conflict of Interest IOM April 2009</vt:lpstr>
      <vt:lpstr>American College of Physicians Guidelines on Physician-Industry Relations</vt:lpstr>
      <vt:lpstr>American College of Physicians Guidelines on Physician-Industry Relations</vt:lpstr>
      <vt:lpstr>American Medical Association Council on Ethical &amp; Judicial Affairs</vt:lpstr>
      <vt:lpstr>PowerPoint Presentation</vt:lpstr>
      <vt:lpstr>The best defense the physician can muster against advertising</vt:lpstr>
      <vt:lpstr>What Can We Do?</vt:lpstr>
      <vt:lpstr>Taking the right “STEPS” when evaluating new information</vt:lpstr>
      <vt:lpstr>PowerPoint Presentation</vt:lpstr>
      <vt:lpstr>Further learning</vt:lpstr>
      <vt:lpstr>PowerPoint Presentation</vt:lpstr>
      <vt:lpstr>Important  websites, None of them comes with free lunch!        Independent, evidence-based, unbiased </vt:lpstr>
      <vt:lpstr>Just say no to drug reps</vt:lpstr>
      <vt:lpstr>PowerPoint Presentation</vt:lpstr>
      <vt:lpstr>Drug Advertising</vt:lpstr>
      <vt:lpstr>PowerPoint Presentation</vt:lpstr>
      <vt:lpstr>Conclusion</vt:lpstr>
      <vt:lpstr>Conclusion</vt:lpstr>
      <vt:lpstr>Conclusion We need to:</vt:lpstr>
      <vt:lpstr>Conclusion</vt:lpstr>
      <vt:lpstr>PowerPoint Presentation</vt:lpstr>
      <vt:lpstr>PowerPoint Presentation</vt:lpstr>
      <vt:lpstr>PowerPoint Presentation</vt:lpstr>
      <vt:lpstr>PowerPoint Presentation</vt:lpstr>
      <vt:lpstr>Sunshine Policy</vt:lpstr>
      <vt:lpstr>hadeeth</vt:lpstr>
      <vt:lpstr>Fallacies of Logic</vt:lpstr>
      <vt:lpstr>PowerPoint Presentation</vt:lpstr>
      <vt:lpstr>Non-Rational Appeal</vt:lpstr>
      <vt:lpstr>Appeal to Authority </vt:lpstr>
      <vt:lpstr>Bandwagon Effect</vt:lpstr>
      <vt:lpstr>Red Herring</vt:lpstr>
      <vt:lpstr>Appeal to Pity (mercy) </vt:lpstr>
      <vt:lpstr>Appeal to Curiosity</vt:lpstr>
      <vt:lpstr>Error of Omission</vt:lpstr>
      <vt:lpstr>Other Techniques</vt:lpstr>
      <vt:lpstr>Other Techniques</vt:lpstr>
      <vt:lpstr>Other Techniques</vt:lpstr>
      <vt:lpstr>Other Techniques</vt:lpstr>
      <vt:lpstr>Other Techniques</vt:lpstr>
      <vt:lpstr>Other Techniques</vt:lpstr>
      <vt:lpstr>PowerPoint Presentation</vt:lpstr>
      <vt:lpstr>Definition of Conflict of interest</vt:lpstr>
      <vt:lpstr>Scope and Impact of Financial Conflicts of Interest in Biomedical Research </vt:lpstr>
      <vt:lpstr>Does Conflict of Interest matter</vt:lpstr>
      <vt:lpstr>Strategies to control Conflict of Interest IOM April 2009</vt:lpstr>
      <vt:lpstr>Strategies to control Conflict of Interest IOM April 2009</vt:lpstr>
      <vt:lpstr>FDA Commissioner</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Where do we stand and where should we go?</dc:title>
  <dc:creator>eiad</dc:creator>
  <cp:lastModifiedBy>User</cp:lastModifiedBy>
  <cp:revision>94</cp:revision>
  <dcterms:created xsi:type="dcterms:W3CDTF">2013-05-16T10:49:42Z</dcterms:created>
  <dcterms:modified xsi:type="dcterms:W3CDTF">2014-04-15T08:06:08Z</dcterms:modified>
</cp:coreProperties>
</file>