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60" r:id="rId3"/>
    <p:sldId id="257" r:id="rId4"/>
    <p:sldId id="261" r:id="rId5"/>
    <p:sldId id="258" r:id="rId6"/>
    <p:sldId id="262" r:id="rId7"/>
    <p:sldId id="263" r:id="rId8"/>
    <p:sldId id="264" r:id="rId9"/>
    <p:sldId id="265" r:id="rId10"/>
    <p:sldId id="266" r:id="rId11"/>
    <p:sldId id="268" r:id="rId12"/>
    <p:sldId id="269" r:id="rId13"/>
    <p:sldId id="270" r:id="rId14"/>
    <p:sldId id="267"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0760CCC1-D5EC-7245-81DB-9DE30148C62F}" type="datetimeFigureOut">
              <a:rPr lang="en-US" smtClean="0"/>
              <a:pPr/>
              <a:t>9/4/2013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A13720-F24B-5F43-9278-638855A5547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60CCC1-D5EC-7245-81DB-9DE30148C62F}" type="datetimeFigureOut">
              <a:rPr lang="en-US" smtClean="0"/>
              <a:pPr/>
              <a:t>9/4/2013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A13720-F24B-5F43-9278-638855A55470}"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760CCC1-D5EC-7245-81DB-9DE30148C62F}" type="datetimeFigureOut">
              <a:rPr lang="en-US" smtClean="0"/>
              <a:pPr/>
              <a:t>9/4/2013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A13720-F24B-5F43-9278-638855A5547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760CCC1-D5EC-7245-81DB-9DE30148C62F}" type="datetimeFigureOut">
              <a:rPr lang="en-US" smtClean="0"/>
              <a:pPr/>
              <a:t>9/4/2013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A13720-F24B-5F43-9278-638855A554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760CCC1-D5EC-7245-81DB-9DE30148C62F}" type="datetimeFigureOut">
              <a:rPr lang="en-US" smtClean="0"/>
              <a:pPr/>
              <a:t>9/4/2013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A13720-F24B-5F43-9278-638855A554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0760CCC1-D5EC-7245-81DB-9DE30148C62F}" type="datetimeFigureOut">
              <a:rPr lang="en-US" smtClean="0"/>
              <a:pPr/>
              <a:t>9/4/2013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A13720-F24B-5F43-9278-638855A55470}"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60CCC1-D5EC-7245-81DB-9DE30148C62F}" type="datetimeFigureOut">
              <a:rPr lang="en-US" smtClean="0"/>
              <a:pPr/>
              <a:t>9/4/2013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A13720-F24B-5F43-9278-638855A5547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760CCC1-D5EC-7245-81DB-9DE30148C62F}" type="datetimeFigureOut">
              <a:rPr lang="en-US" smtClean="0"/>
              <a:pPr/>
              <a:t>9/4/2013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A13720-F24B-5F43-9278-638855A5547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0760CCC1-D5EC-7245-81DB-9DE30148C62F}" type="datetimeFigureOut">
              <a:rPr lang="en-US" smtClean="0"/>
              <a:pPr/>
              <a:t>9/4/2013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A13720-F24B-5F43-9278-638855A554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760CCC1-D5EC-7245-81DB-9DE30148C62F}" type="datetimeFigureOut">
              <a:rPr lang="en-US" smtClean="0"/>
              <a:pPr/>
              <a:t>9/4/2013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A13720-F24B-5F43-9278-638855A554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60CCC1-D5EC-7245-81DB-9DE30148C62F}" type="datetimeFigureOut">
              <a:rPr lang="en-US" smtClean="0"/>
              <a:pPr/>
              <a:t>9/4/2013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A13720-F24B-5F43-9278-638855A554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60CCC1-D5EC-7245-81DB-9DE30148C62F}" type="datetimeFigureOut">
              <a:rPr lang="en-US" smtClean="0"/>
              <a:pPr/>
              <a:t>9/4/2013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A13720-F24B-5F43-9278-638855A5547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0760CCC1-D5EC-7245-81DB-9DE30148C62F}" type="datetimeFigureOut">
              <a:rPr lang="en-US" smtClean="0"/>
              <a:pPr/>
              <a:t>9/4/2013</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48A13720-F24B-5F43-9278-638855A554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studygs.net/intstudy.htm" TargetMode="External"/><Relationship Id="rId2" Type="http://schemas.openxmlformats.org/officeDocument/2006/relationships/hyperlink" Target="http://pharma-career.vinvarun.biz/2008/09/how-to-prepare-yourself-to-participate.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Discussion </a:t>
            </a:r>
            <a:r>
              <a:rPr lang="en-US" dirty="0" smtClean="0"/>
              <a:t>Guidelines</a:t>
            </a:r>
            <a:endParaRPr lang="en-US" dirty="0"/>
          </a:p>
        </p:txBody>
      </p:sp>
      <p:sp>
        <p:nvSpPr>
          <p:cNvPr id="3" name="Subtitle 2"/>
          <p:cNvSpPr>
            <a:spLocks noGrp="1"/>
          </p:cNvSpPr>
          <p:nvPr>
            <p:ph type="subTitle" idx="1"/>
          </p:nvPr>
        </p:nvSpPr>
        <p:spPr/>
        <p:txBody>
          <a:bodyPr/>
          <a:lstStyle/>
          <a:p>
            <a:r>
              <a:rPr lang="en-US" dirty="0" smtClean="0"/>
              <a:t>Prepared by: Dr. Nasriah Zakaria </a:t>
            </a:r>
            <a:endParaRPr lang="en-US" dirty="0"/>
          </a:p>
        </p:txBody>
      </p:sp>
    </p:spTree>
    <p:extLst>
      <p:ext uri="{BB962C8B-B14F-4D97-AF65-F5344CB8AC3E}">
        <p14:creationId xmlns:p14="http://schemas.microsoft.com/office/powerpoint/2010/main" xmlns="" val="1712954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normAutofit/>
          </a:bodyPr>
          <a:lstStyle/>
          <a:p>
            <a:r>
              <a:rPr lang="en-US" dirty="0" smtClean="0"/>
              <a:t>Discussion should contain:</a:t>
            </a:r>
          </a:p>
          <a:p>
            <a:pPr lvl="1"/>
            <a:r>
              <a:rPr lang="en-US" sz="2400" dirty="0" smtClean="0"/>
              <a:t>Your own discussion with arguments and justifications</a:t>
            </a:r>
          </a:p>
          <a:p>
            <a:pPr lvl="1"/>
            <a:r>
              <a:rPr lang="en-US" sz="2400" dirty="0" smtClean="0"/>
              <a:t>Your responses to 2 students’ discussions</a:t>
            </a:r>
          </a:p>
          <a:p>
            <a:pPr marL="349250" lvl="1" indent="0">
              <a:buNone/>
            </a:pPr>
            <a:endParaRPr lang="en-US" sz="2400" dirty="0" smtClean="0"/>
          </a:p>
          <a:p>
            <a:pPr marL="349250" lvl="1" indent="0">
              <a:buNone/>
            </a:pPr>
            <a:r>
              <a:rPr lang="en-US" sz="2400" dirty="0" smtClean="0"/>
              <a:t>Discussion should be: </a:t>
            </a:r>
          </a:p>
          <a:p>
            <a:pPr lvl="1"/>
            <a:r>
              <a:rPr lang="en-US" sz="2400" dirty="0" smtClean="0"/>
              <a:t>Original – no plagiarism </a:t>
            </a:r>
          </a:p>
          <a:p>
            <a:pPr lvl="1"/>
            <a:r>
              <a:rPr lang="en-US" sz="2400" dirty="0" smtClean="0"/>
              <a:t>Free of typo </a:t>
            </a:r>
          </a:p>
          <a:p>
            <a:pPr lvl="1"/>
            <a:r>
              <a:rPr lang="en-US" sz="2400" dirty="0" smtClean="0"/>
              <a:t>Written in full sentences and formal English language </a:t>
            </a:r>
          </a:p>
          <a:p>
            <a:pPr marL="349250" lvl="1" indent="0">
              <a:buNone/>
            </a:pPr>
            <a:endParaRPr lang="en-US" sz="2400" dirty="0" smtClean="0"/>
          </a:p>
        </p:txBody>
      </p:sp>
    </p:spTree>
    <p:extLst>
      <p:ext uri="{BB962C8B-B14F-4D97-AF65-F5344CB8AC3E}">
        <p14:creationId xmlns:p14="http://schemas.microsoft.com/office/powerpoint/2010/main" xmlns="" val="3763815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Etiquette </a:t>
            </a:r>
            <a:endParaRPr lang="en-US" dirty="0"/>
          </a:p>
        </p:txBody>
      </p:sp>
      <p:sp>
        <p:nvSpPr>
          <p:cNvPr id="3" name="Content Placeholder 2"/>
          <p:cNvSpPr>
            <a:spLocks noGrp="1"/>
          </p:cNvSpPr>
          <p:nvPr>
            <p:ph idx="1"/>
          </p:nvPr>
        </p:nvSpPr>
        <p:spPr/>
        <p:txBody>
          <a:bodyPr>
            <a:normAutofit/>
          </a:bodyPr>
          <a:lstStyle/>
          <a:p>
            <a:pPr lvl="2"/>
            <a:r>
              <a:rPr lang="en-US" sz="2400" dirty="0" smtClean="0"/>
              <a:t> </a:t>
            </a:r>
            <a:r>
              <a:rPr lang="en-US" sz="2400" dirty="0" smtClean="0"/>
              <a:t>Support and encourage participation </a:t>
            </a:r>
            <a:endParaRPr lang="en-US" dirty="0" smtClean="0"/>
          </a:p>
          <a:p>
            <a:pPr lvl="2"/>
            <a:r>
              <a:rPr lang="en-US" sz="2400" dirty="0" smtClean="0"/>
              <a:t>Argue and discuss using concrete evidences- from website, from literature </a:t>
            </a:r>
            <a:endParaRPr lang="en-US" sz="2400" dirty="0" smtClean="0"/>
          </a:p>
          <a:p>
            <a:pPr lvl="2"/>
            <a:r>
              <a:rPr lang="en-US" sz="2400" dirty="0" smtClean="0"/>
              <a:t>Avoid </a:t>
            </a:r>
            <a:r>
              <a:rPr lang="en-US" sz="2400" dirty="0" smtClean="0"/>
              <a:t>saying </a:t>
            </a:r>
            <a:r>
              <a:rPr lang="ja-JP" altLang="en-US" sz="2400" smtClean="0"/>
              <a:t>“</a:t>
            </a:r>
            <a:r>
              <a:rPr lang="en-US" altLang="ja-JP" sz="2400" dirty="0" smtClean="0"/>
              <a:t> I agree</a:t>
            </a:r>
            <a:r>
              <a:rPr lang="ja-JP" altLang="en-US" sz="2400" smtClean="0"/>
              <a:t>”</a:t>
            </a:r>
            <a:r>
              <a:rPr lang="en-US" altLang="ja-JP" sz="2400" dirty="0" smtClean="0"/>
              <a:t> or </a:t>
            </a:r>
            <a:r>
              <a:rPr lang="ja-JP" altLang="en-US" sz="2400" smtClean="0"/>
              <a:t>“</a:t>
            </a:r>
            <a:r>
              <a:rPr lang="en-US" altLang="ja-JP" sz="2400" dirty="0" smtClean="0"/>
              <a:t>I disagree</a:t>
            </a:r>
            <a:r>
              <a:rPr lang="ja-JP" altLang="en-US" sz="2400" smtClean="0"/>
              <a:t>”</a:t>
            </a:r>
            <a:r>
              <a:rPr lang="en-US" altLang="ja-JP" sz="2400" dirty="0" smtClean="0"/>
              <a:t> without any </a:t>
            </a:r>
            <a:r>
              <a:rPr lang="en-US" altLang="ja-JP" sz="2400" dirty="0" smtClean="0"/>
              <a:t>justification</a:t>
            </a:r>
            <a:endParaRPr lang="en-US" altLang="ja-JP" dirty="0" smtClean="0"/>
          </a:p>
          <a:p>
            <a:pPr lvl="2"/>
            <a:r>
              <a:rPr lang="en-US" sz="2400" dirty="0" smtClean="0"/>
              <a:t>Avoid flaming and boycott </a:t>
            </a:r>
            <a:r>
              <a:rPr lang="en-US" sz="2400" dirty="0" smtClean="0"/>
              <a:t>behaviors</a:t>
            </a:r>
          </a:p>
          <a:p>
            <a:pPr lvl="2"/>
            <a:r>
              <a:rPr lang="en-US" sz="2400" dirty="0" smtClean="0"/>
              <a:t>Not everyone will respond to your Discussion, you will not be graded based on this </a:t>
            </a:r>
            <a:endParaRPr lang="en-US" sz="2400" dirty="0" smtClean="0"/>
          </a:p>
          <a:p>
            <a:pPr lvl="2"/>
            <a:r>
              <a:rPr lang="en-US" sz="2400" dirty="0" smtClean="0"/>
              <a:t>Avoid plagiarism</a:t>
            </a:r>
            <a:endParaRPr lang="en-US" sz="2400" dirty="0" smtClean="0"/>
          </a:p>
          <a:p>
            <a:pPr marL="349250" lvl="1" indent="0">
              <a:buNone/>
            </a:pPr>
            <a:endParaRPr lang="en-US" sz="2400" dirty="0" smtClean="0"/>
          </a:p>
          <a:p>
            <a:pPr marL="349250" lvl="1" indent="0">
              <a:buNone/>
            </a:pPr>
            <a:endParaRPr lang="en-US" sz="2400" dirty="0" smtClean="0"/>
          </a:p>
        </p:txBody>
      </p:sp>
    </p:spTree>
    <p:extLst>
      <p:ext uri="{BB962C8B-B14F-4D97-AF65-F5344CB8AC3E}">
        <p14:creationId xmlns:p14="http://schemas.microsoft.com/office/powerpoint/2010/main" xmlns="" val="3763815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use Discussion Board on Blackboard </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smtClean="0"/>
              <a:t> </a:t>
            </a:r>
            <a:r>
              <a:rPr lang="en-US" dirty="0" smtClean="0"/>
              <a:t>Log into lms.ksu.edu.sa</a:t>
            </a:r>
          </a:p>
          <a:p>
            <a:r>
              <a:rPr lang="en-US" dirty="0" smtClean="0"/>
              <a:t>Choose CMED 301 </a:t>
            </a:r>
          </a:p>
          <a:p>
            <a:r>
              <a:rPr lang="en-US" dirty="0" smtClean="0"/>
              <a:t>On the left menu, look for “User and Group” , click on this </a:t>
            </a:r>
          </a:p>
          <a:p>
            <a:r>
              <a:rPr lang="en-US" dirty="0" smtClean="0"/>
              <a:t>Choose your Group (F1 , F2 or … ) </a:t>
            </a:r>
          </a:p>
          <a:p>
            <a:r>
              <a:rPr lang="en-US" dirty="0" smtClean="0"/>
              <a:t>Enroll yourself in your Group </a:t>
            </a:r>
          </a:p>
          <a:p>
            <a:r>
              <a:rPr lang="en-US" dirty="0" smtClean="0"/>
              <a:t>Go to Group </a:t>
            </a:r>
            <a:r>
              <a:rPr lang="en-US" dirty="0" smtClean="0"/>
              <a:t>Discussion Board </a:t>
            </a:r>
            <a:endParaRPr lang="en-US" dirty="0" smtClean="0"/>
          </a:p>
          <a:p>
            <a:r>
              <a:rPr lang="en-US" dirty="0" smtClean="0"/>
              <a:t>Choose Discussion #xx (see Discussion Schedule for #) </a:t>
            </a:r>
            <a:endParaRPr lang="en-US" dirty="0" smtClean="0"/>
          </a:p>
          <a:p>
            <a:r>
              <a:rPr lang="en-US" dirty="0" smtClean="0"/>
              <a:t>Create Thread to begin (only create 1 thread and everyone response to the same thread) </a:t>
            </a:r>
            <a:endParaRPr lang="en-US" dirty="0" smtClean="0"/>
          </a:p>
          <a:p>
            <a:pPr marL="349250" lvl="1" indent="0">
              <a:buNone/>
            </a:pPr>
            <a:endParaRPr lang="en-US" sz="2400" dirty="0" smtClean="0"/>
          </a:p>
          <a:p>
            <a:pPr marL="349250" lvl="1" indent="0">
              <a:buNone/>
            </a:pPr>
            <a:endParaRPr lang="en-US" sz="2400" dirty="0" smtClean="0"/>
          </a:p>
        </p:txBody>
      </p:sp>
    </p:spTree>
    <p:extLst>
      <p:ext uri="{BB962C8B-B14F-4D97-AF65-F5344CB8AC3E}">
        <p14:creationId xmlns:p14="http://schemas.microsoft.com/office/powerpoint/2010/main" xmlns="" val="3763815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Schedule</a:t>
            </a:r>
            <a:br>
              <a:rPr lang="en-US" dirty="0" smtClean="0"/>
            </a:br>
            <a:r>
              <a:rPr lang="en-US" dirty="0" smtClean="0"/>
              <a:t> </a:t>
            </a:r>
            <a:endParaRPr lang="en-US" dirty="0"/>
          </a:p>
        </p:txBody>
      </p:sp>
      <p:sp>
        <p:nvSpPr>
          <p:cNvPr id="3" name="Content Placeholder 2"/>
          <p:cNvSpPr>
            <a:spLocks noGrp="1"/>
          </p:cNvSpPr>
          <p:nvPr>
            <p:ph idx="1"/>
          </p:nvPr>
        </p:nvSpPr>
        <p:spPr/>
        <p:txBody>
          <a:bodyPr>
            <a:normAutofit/>
          </a:bodyPr>
          <a:lstStyle/>
          <a:p>
            <a:endParaRPr lang="en-US" sz="2400" dirty="0" smtClean="0"/>
          </a:p>
          <a:p>
            <a:pPr marL="349250" lvl="1" indent="0">
              <a:buNone/>
            </a:pPr>
            <a:endParaRPr lang="en-US" sz="2400" dirty="0" smtClean="0"/>
          </a:p>
        </p:txBody>
      </p:sp>
      <p:graphicFrame>
        <p:nvGraphicFramePr>
          <p:cNvPr id="4" name="Table 3"/>
          <p:cNvGraphicFramePr>
            <a:graphicFrameLocks noGrp="1"/>
          </p:cNvGraphicFramePr>
          <p:nvPr/>
        </p:nvGraphicFramePr>
        <p:xfrm>
          <a:off x="1524000" y="1397000"/>
          <a:ext cx="6096000" cy="219964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Group Number </a:t>
                      </a:r>
                      <a:endParaRPr lang="en-US" dirty="0"/>
                    </a:p>
                  </a:txBody>
                  <a:tcPr/>
                </a:tc>
                <a:tc>
                  <a:txBody>
                    <a:bodyPr/>
                    <a:lstStyle/>
                    <a:p>
                      <a:r>
                        <a:rPr lang="en-US" dirty="0" smtClean="0"/>
                        <a:t>Discussion</a:t>
                      </a:r>
                      <a:r>
                        <a:rPr lang="en-US" baseline="0" dirty="0" smtClean="0"/>
                        <a:t> # (*) </a:t>
                      </a:r>
                      <a:endParaRPr lang="en-US" dirty="0"/>
                    </a:p>
                  </a:txBody>
                  <a:tcPr/>
                </a:tc>
              </a:tr>
              <a:tr h="370840">
                <a:tc>
                  <a:txBody>
                    <a:bodyPr/>
                    <a:lstStyle/>
                    <a:p>
                      <a:r>
                        <a:rPr lang="en-US" dirty="0" smtClean="0"/>
                        <a:t>F1, F2, F3,</a:t>
                      </a:r>
                      <a:r>
                        <a:rPr lang="en-US" baseline="0" dirty="0" smtClean="0"/>
                        <a:t> F4, F5</a:t>
                      </a:r>
                    </a:p>
                    <a:p>
                      <a:r>
                        <a:rPr lang="en-US" baseline="0" dirty="0" smtClean="0"/>
                        <a:t>A1, A2, A3, A4</a:t>
                      </a:r>
                    </a:p>
                    <a:p>
                      <a:r>
                        <a:rPr lang="en-US" baseline="0" dirty="0" smtClean="0"/>
                        <a:t>B1, B2, B3 </a:t>
                      </a:r>
                    </a:p>
                  </a:txBody>
                  <a:tcPr/>
                </a:tc>
                <a:tc>
                  <a:txBody>
                    <a:bodyPr/>
                    <a:lstStyle/>
                    <a:p>
                      <a:r>
                        <a:rPr lang="en-US" dirty="0" smtClean="0"/>
                        <a:t>#1, #3,</a:t>
                      </a:r>
                      <a:r>
                        <a:rPr lang="en-US" baseline="0" dirty="0" smtClean="0"/>
                        <a:t> #5,#7</a:t>
                      </a:r>
                      <a:endParaRPr lang="en-US" dirty="0"/>
                    </a:p>
                  </a:txBody>
                  <a:tcPr/>
                </a:tc>
              </a:tr>
              <a:tr h="370840">
                <a:tc>
                  <a:txBody>
                    <a:bodyPr/>
                    <a:lstStyle/>
                    <a:p>
                      <a:r>
                        <a:rPr lang="en-US" dirty="0" smtClean="0"/>
                        <a:t>F6,</a:t>
                      </a:r>
                      <a:r>
                        <a:rPr lang="en-US" baseline="0" dirty="0" smtClean="0"/>
                        <a:t> F7, F8, F9, F10 </a:t>
                      </a:r>
                    </a:p>
                    <a:p>
                      <a:r>
                        <a:rPr lang="en-US" baseline="0" dirty="0" smtClean="0"/>
                        <a:t>A1, A2, A3, A4</a:t>
                      </a:r>
                    </a:p>
                    <a:p>
                      <a:r>
                        <a:rPr lang="en-US" baseline="0" dirty="0" smtClean="0"/>
                        <a:t>B1, B2, B3 </a:t>
                      </a:r>
                    </a:p>
                  </a:txBody>
                  <a:tcPr/>
                </a:tc>
                <a:tc>
                  <a:txBody>
                    <a:bodyPr/>
                    <a:lstStyle/>
                    <a:p>
                      <a:r>
                        <a:rPr lang="en-US" dirty="0" smtClean="0"/>
                        <a:t>#2, #4,#6,#8</a:t>
                      </a:r>
                      <a:endParaRPr lang="en-US" dirty="0"/>
                    </a:p>
                  </a:txBody>
                  <a:tcPr/>
                </a:tc>
              </a:tr>
            </a:tbl>
          </a:graphicData>
        </a:graphic>
      </p:graphicFrame>
      <p:sp>
        <p:nvSpPr>
          <p:cNvPr id="6" name="TextBox 5"/>
          <p:cNvSpPr txBox="1"/>
          <p:nvPr/>
        </p:nvSpPr>
        <p:spPr>
          <a:xfrm>
            <a:off x="1524000" y="4389120"/>
            <a:ext cx="7381188" cy="646331"/>
          </a:xfrm>
          <a:prstGeom prst="rect">
            <a:avLst/>
          </a:prstGeom>
          <a:noFill/>
        </p:spPr>
        <p:txBody>
          <a:bodyPr wrap="none" rtlCol="0">
            <a:spAutoFit/>
          </a:bodyPr>
          <a:lstStyle/>
          <a:p>
            <a:pPr>
              <a:buFont typeface="Arial" pitchFamily="34" charset="0"/>
              <a:buChar char="•"/>
            </a:pPr>
            <a:r>
              <a:rPr lang="en-US" dirty="0" smtClean="0"/>
              <a:t>Check the course schedule , For examples: Discussion #1= Week 2, </a:t>
            </a:r>
          </a:p>
          <a:p>
            <a:r>
              <a:rPr lang="en-US" dirty="0" smtClean="0"/>
              <a:t>Discussion #6- Week 10 etc.  </a:t>
            </a:r>
            <a:endParaRPr lang="en-US" dirty="0"/>
          </a:p>
        </p:txBody>
      </p:sp>
    </p:spTree>
    <p:extLst>
      <p:ext uri="{BB962C8B-B14F-4D97-AF65-F5344CB8AC3E}">
        <p14:creationId xmlns:p14="http://schemas.microsoft.com/office/powerpoint/2010/main" xmlns="" val="3763815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tips on Discussions </a:t>
            </a:r>
            <a:endParaRPr lang="en-US" dirty="0"/>
          </a:p>
        </p:txBody>
      </p:sp>
      <p:sp>
        <p:nvSpPr>
          <p:cNvPr id="3" name="Content Placeholder 2"/>
          <p:cNvSpPr>
            <a:spLocks noGrp="1"/>
          </p:cNvSpPr>
          <p:nvPr>
            <p:ph idx="1"/>
          </p:nvPr>
        </p:nvSpPr>
        <p:spPr/>
        <p:txBody>
          <a:bodyPr>
            <a:normAutofit/>
          </a:bodyPr>
          <a:lstStyle/>
          <a:p>
            <a:pPr marL="349250" lvl="1" indent="0">
              <a:buNone/>
            </a:pPr>
            <a:r>
              <a:rPr lang="en-US" sz="2400" dirty="0" smtClean="0">
                <a:hlinkClick r:id="rId2"/>
              </a:rPr>
              <a:t>http://</a:t>
            </a:r>
            <a:r>
              <a:rPr lang="en-US" sz="2400" dirty="0" smtClean="0">
                <a:hlinkClick r:id="rId2"/>
              </a:rPr>
              <a:t>pharma-career.vinvarun.biz/2008/09/how-to-prepare-yourself-to-participate.html</a:t>
            </a:r>
            <a:endParaRPr lang="en-US" sz="2400" dirty="0" smtClean="0"/>
          </a:p>
          <a:p>
            <a:pPr marL="349250" lvl="1" indent="0">
              <a:buNone/>
            </a:pPr>
            <a:endParaRPr lang="en-US" sz="2400" dirty="0" smtClean="0"/>
          </a:p>
          <a:p>
            <a:pPr marL="349250" lvl="1" indent="0">
              <a:buNone/>
            </a:pPr>
            <a:r>
              <a:rPr lang="en-US" sz="2400" dirty="0" smtClean="0">
                <a:hlinkClick r:id="rId3"/>
              </a:rPr>
              <a:t>http://</a:t>
            </a:r>
            <a:r>
              <a:rPr lang="en-US" sz="2400" dirty="0" smtClean="0">
                <a:hlinkClick r:id="rId3"/>
              </a:rPr>
              <a:t>www.studygs.net/intstudy.htm</a:t>
            </a:r>
            <a:endParaRPr lang="en-US" sz="2400" dirty="0" smtClean="0"/>
          </a:p>
          <a:p>
            <a:pPr marL="349250" lvl="1" indent="0">
              <a:buNone/>
            </a:pPr>
            <a:endParaRPr lang="en-US" sz="2400" dirty="0" smtClean="0"/>
          </a:p>
          <a:p>
            <a:pPr marL="349250" lvl="1" indent="0">
              <a:buNone/>
            </a:pPr>
            <a:endParaRPr lang="en-US" sz="2400" dirty="0" smtClean="0"/>
          </a:p>
        </p:txBody>
      </p:sp>
    </p:spTree>
    <p:extLst>
      <p:ext uri="{BB962C8B-B14F-4D97-AF65-F5344CB8AC3E}">
        <p14:creationId xmlns:p14="http://schemas.microsoft.com/office/powerpoint/2010/main" xmlns="" val="3763815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 </a:t>
            </a:r>
            <a:endParaRPr lang="en-US" dirty="0"/>
          </a:p>
        </p:txBody>
      </p:sp>
      <p:sp>
        <p:nvSpPr>
          <p:cNvPr id="3" name="Content Placeholder 2"/>
          <p:cNvSpPr>
            <a:spLocks noGrp="1"/>
          </p:cNvSpPr>
          <p:nvPr>
            <p:ph idx="1"/>
          </p:nvPr>
        </p:nvSpPr>
        <p:spPr/>
        <p:txBody>
          <a:bodyPr>
            <a:normAutofit/>
          </a:bodyPr>
          <a:lstStyle/>
          <a:p>
            <a:r>
              <a:rPr lang="en-US" dirty="0" smtClean="0"/>
              <a:t>To enable students to search and present Medical Informatics information to others</a:t>
            </a:r>
          </a:p>
          <a:p>
            <a:r>
              <a:rPr lang="en-US" dirty="0" smtClean="0"/>
              <a:t>To train student to express their opinions/ideas using discussion method</a:t>
            </a:r>
          </a:p>
          <a:p>
            <a:r>
              <a:rPr lang="en-US" dirty="0" smtClean="0"/>
              <a:t>To </a:t>
            </a:r>
            <a:r>
              <a:rPr lang="en-US" dirty="0"/>
              <a:t>allow students to interact with their </a:t>
            </a:r>
            <a:r>
              <a:rPr lang="en-US" dirty="0" smtClean="0"/>
              <a:t>course mates </a:t>
            </a:r>
            <a:r>
              <a:rPr lang="en-US" dirty="0"/>
              <a:t>and lecturers </a:t>
            </a:r>
            <a:r>
              <a:rPr lang="en-US" dirty="0" smtClean="0"/>
              <a:t>in discussing </a:t>
            </a:r>
            <a:r>
              <a:rPr lang="en-US" dirty="0"/>
              <a:t>related topics to Weekly lecture </a:t>
            </a:r>
          </a:p>
          <a:p>
            <a:endParaRPr lang="en-US" dirty="0"/>
          </a:p>
        </p:txBody>
      </p:sp>
    </p:spTree>
    <p:extLst>
      <p:ext uri="{BB962C8B-B14F-4D97-AF65-F5344CB8AC3E}">
        <p14:creationId xmlns:p14="http://schemas.microsoft.com/office/powerpoint/2010/main" xmlns="" val="426081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Requirements  </a:t>
            </a:r>
            <a:endParaRPr lang="en-US" dirty="0"/>
          </a:p>
        </p:txBody>
      </p:sp>
      <p:sp>
        <p:nvSpPr>
          <p:cNvPr id="3" name="Content Placeholder 2"/>
          <p:cNvSpPr>
            <a:spLocks noGrp="1"/>
          </p:cNvSpPr>
          <p:nvPr>
            <p:ph idx="1"/>
          </p:nvPr>
        </p:nvSpPr>
        <p:spPr>
          <a:xfrm>
            <a:off x="436282" y="1417638"/>
            <a:ext cx="8229600" cy="4525963"/>
          </a:xfrm>
        </p:spPr>
        <p:txBody>
          <a:bodyPr>
            <a:normAutofit fontScale="25000" lnSpcReduction="20000"/>
          </a:bodyPr>
          <a:lstStyle/>
          <a:p>
            <a:pPr marL="0" lvl="0" indent="0">
              <a:buNone/>
            </a:pPr>
            <a:r>
              <a:rPr lang="en-US" sz="11200" b="1" dirty="0" smtClean="0"/>
              <a:t>Your Discussion </a:t>
            </a:r>
          </a:p>
          <a:p>
            <a:r>
              <a:rPr lang="en-US" sz="11200" dirty="0" smtClean="0"/>
              <a:t>Start </a:t>
            </a:r>
            <a:r>
              <a:rPr lang="en-US" sz="11200" dirty="0"/>
              <a:t>the discussion by </a:t>
            </a:r>
            <a:r>
              <a:rPr lang="en-US" sz="11200" b="1" dirty="0"/>
              <a:t>providing arguments/answers </a:t>
            </a:r>
            <a:r>
              <a:rPr lang="en-US" sz="11200" dirty="0"/>
              <a:t>to the question given</a:t>
            </a:r>
          </a:p>
          <a:p>
            <a:pPr lvl="0"/>
            <a:r>
              <a:rPr lang="en-US" sz="11200" b="1" dirty="0"/>
              <a:t>Relate</a:t>
            </a:r>
            <a:r>
              <a:rPr lang="en-US" sz="11200" dirty="0"/>
              <a:t> to Lecture notes </a:t>
            </a:r>
          </a:p>
          <a:p>
            <a:pPr lvl="0"/>
            <a:r>
              <a:rPr lang="en-US" sz="11200" dirty="0"/>
              <a:t>Provide </a:t>
            </a:r>
            <a:r>
              <a:rPr lang="en-US" sz="11200" b="1" dirty="0"/>
              <a:t>some examples </a:t>
            </a:r>
            <a:r>
              <a:rPr lang="en-US" sz="11200" dirty="0"/>
              <a:t>to support your answer </a:t>
            </a:r>
          </a:p>
          <a:p>
            <a:pPr lvl="0"/>
            <a:r>
              <a:rPr lang="en-US" sz="11200" dirty="0"/>
              <a:t>Provide </a:t>
            </a:r>
            <a:r>
              <a:rPr lang="en-US" sz="11200" b="1" dirty="0"/>
              <a:t>logical reasoning </a:t>
            </a:r>
            <a:r>
              <a:rPr lang="en-US" sz="11200" dirty="0"/>
              <a:t>to your </a:t>
            </a:r>
            <a:r>
              <a:rPr lang="en-US" sz="11200" dirty="0" smtClean="0"/>
              <a:t>arguments</a:t>
            </a:r>
          </a:p>
          <a:p>
            <a:pPr lvl="0"/>
            <a:r>
              <a:rPr lang="en-US" sz="11200" dirty="0" smtClean="0"/>
              <a:t>Write in </a:t>
            </a:r>
            <a:r>
              <a:rPr lang="en-US" sz="11200" b="1" dirty="0" smtClean="0"/>
              <a:t>full sentences </a:t>
            </a:r>
            <a:r>
              <a:rPr lang="en-US" sz="11200" dirty="0" smtClean="0"/>
              <a:t>and avoid point-form sentences</a:t>
            </a:r>
          </a:p>
          <a:p>
            <a:pPr lvl="0"/>
            <a:r>
              <a:rPr lang="en-US" sz="11200" dirty="0" smtClean="0"/>
              <a:t>Recommended length: 150-300 words </a:t>
            </a:r>
            <a:endParaRPr lang="en-US" sz="11200" dirty="0"/>
          </a:p>
          <a:p>
            <a:pPr marL="0" indent="0">
              <a:buNone/>
            </a:pPr>
            <a:endParaRPr lang="en-US" sz="11200" dirty="0" smtClean="0"/>
          </a:p>
          <a:p>
            <a:pPr marL="0" indent="0">
              <a:buNone/>
            </a:pPr>
            <a:r>
              <a:rPr lang="en-US" sz="11200" b="1" dirty="0" smtClean="0"/>
              <a:t> </a:t>
            </a:r>
            <a:endParaRPr lang="en-US" sz="11200" dirty="0"/>
          </a:p>
          <a:p>
            <a:pPr lvl="0"/>
            <a:endParaRPr lang="en-US" dirty="0"/>
          </a:p>
          <a:p>
            <a:endParaRPr lang="en-US" dirty="0"/>
          </a:p>
        </p:txBody>
      </p:sp>
    </p:spTree>
    <p:extLst>
      <p:ext uri="{BB962C8B-B14F-4D97-AF65-F5344CB8AC3E}">
        <p14:creationId xmlns:p14="http://schemas.microsoft.com/office/powerpoint/2010/main" xmlns="" val="1453814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Requirements </a:t>
            </a:r>
            <a:endParaRPr lang="en-US" dirty="0"/>
          </a:p>
        </p:txBody>
      </p:sp>
      <p:sp>
        <p:nvSpPr>
          <p:cNvPr id="3" name="Content Placeholder 2"/>
          <p:cNvSpPr>
            <a:spLocks noGrp="1"/>
          </p:cNvSpPr>
          <p:nvPr>
            <p:ph idx="1"/>
          </p:nvPr>
        </p:nvSpPr>
        <p:spPr/>
        <p:txBody>
          <a:bodyPr>
            <a:normAutofit fontScale="32500" lnSpcReduction="20000"/>
          </a:bodyPr>
          <a:lstStyle/>
          <a:p>
            <a:pPr marL="0" lvl="0" indent="0">
              <a:buNone/>
            </a:pPr>
            <a:r>
              <a:rPr lang="en-US" sz="4500" b="1" dirty="0" smtClean="0"/>
              <a:t> </a:t>
            </a:r>
            <a:endParaRPr lang="en-US" sz="4500" dirty="0" smtClean="0"/>
          </a:p>
          <a:p>
            <a:pPr marL="0" indent="0">
              <a:buNone/>
            </a:pPr>
            <a:r>
              <a:rPr lang="en-US" sz="7400" b="1" dirty="0" smtClean="0"/>
              <a:t>Replying to others within your Group </a:t>
            </a:r>
            <a:endParaRPr lang="en-US" sz="7400" b="1" dirty="0"/>
          </a:p>
          <a:p>
            <a:r>
              <a:rPr lang="en-US" sz="7400" dirty="0" smtClean="0"/>
              <a:t>Reply to </a:t>
            </a:r>
            <a:r>
              <a:rPr lang="en-US" sz="7400" b="1" dirty="0" smtClean="0"/>
              <a:t>at least 2 students</a:t>
            </a:r>
            <a:r>
              <a:rPr lang="en-US" sz="7400" dirty="0" smtClean="0"/>
              <a:t>’ discussion</a:t>
            </a:r>
          </a:p>
          <a:p>
            <a:pPr lvl="0"/>
            <a:r>
              <a:rPr lang="en-US" sz="7400" dirty="0" smtClean="0"/>
              <a:t>Provide </a:t>
            </a:r>
            <a:r>
              <a:rPr lang="en-US" sz="7400" b="1" dirty="0"/>
              <a:t>comments</a:t>
            </a:r>
            <a:r>
              <a:rPr lang="en-US" sz="7400" dirty="0"/>
              <a:t> to others’ discussions and state whether you agree or disagree with their points. </a:t>
            </a:r>
            <a:endParaRPr lang="en-US" sz="7400" dirty="0" smtClean="0"/>
          </a:p>
          <a:p>
            <a:r>
              <a:rPr lang="en-US" sz="7400" dirty="0" smtClean="0"/>
              <a:t>Provide </a:t>
            </a:r>
            <a:r>
              <a:rPr lang="en-US" sz="7400" b="1" dirty="0" smtClean="0"/>
              <a:t>explanation </a:t>
            </a:r>
            <a:r>
              <a:rPr lang="en-US" sz="7400" dirty="0" smtClean="0"/>
              <a:t>to </a:t>
            </a:r>
            <a:r>
              <a:rPr lang="en-US" sz="7400" dirty="0" smtClean="0"/>
              <a:t>your </a:t>
            </a:r>
            <a:r>
              <a:rPr lang="en-US" sz="7400" dirty="0" smtClean="0"/>
              <a:t>arguments</a:t>
            </a:r>
            <a:endParaRPr lang="en-US" sz="7400" dirty="0" smtClean="0"/>
          </a:p>
          <a:p>
            <a:r>
              <a:rPr lang="en-US" sz="7400" dirty="0" smtClean="0"/>
              <a:t>Recommended length: 60-100 words </a:t>
            </a:r>
            <a:endParaRPr lang="en-US" sz="7400" dirty="0"/>
          </a:p>
          <a:p>
            <a:pPr marL="0" indent="0">
              <a:buNone/>
            </a:pPr>
            <a:r>
              <a:rPr lang="en-US" sz="3400" dirty="0"/>
              <a:t> </a:t>
            </a:r>
          </a:p>
          <a:p>
            <a:pPr lvl="0"/>
            <a:endParaRPr lang="en-US" dirty="0"/>
          </a:p>
          <a:p>
            <a:endParaRPr lang="en-US" dirty="0"/>
          </a:p>
        </p:txBody>
      </p:sp>
    </p:spTree>
    <p:extLst>
      <p:ext uri="{BB962C8B-B14F-4D97-AF65-F5344CB8AC3E}">
        <p14:creationId xmlns:p14="http://schemas.microsoft.com/office/powerpoint/2010/main" xmlns="" val="1633001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Requirements</a:t>
            </a:r>
            <a:endParaRPr lang="en-US" dirty="0"/>
          </a:p>
        </p:txBody>
      </p:sp>
      <p:sp>
        <p:nvSpPr>
          <p:cNvPr id="3" name="Content Placeholder 2"/>
          <p:cNvSpPr>
            <a:spLocks noGrp="1"/>
          </p:cNvSpPr>
          <p:nvPr>
            <p:ph idx="1"/>
          </p:nvPr>
        </p:nvSpPr>
        <p:spPr/>
        <p:txBody>
          <a:bodyPr>
            <a:normAutofit fontScale="92500" lnSpcReduction="20000"/>
          </a:bodyPr>
          <a:lstStyle/>
          <a:p>
            <a:pPr marL="0" lvl="0" indent="0">
              <a:buNone/>
            </a:pPr>
            <a:endParaRPr lang="en-US" dirty="0"/>
          </a:p>
          <a:p>
            <a:pPr lvl="0"/>
            <a:r>
              <a:rPr lang="en-US" dirty="0"/>
              <a:t>Conclude your discussion by </a:t>
            </a:r>
            <a:r>
              <a:rPr lang="en-US" b="1" dirty="0"/>
              <a:t>summarizing</a:t>
            </a:r>
            <a:r>
              <a:rPr lang="en-US" dirty="0"/>
              <a:t> your opinion.</a:t>
            </a:r>
          </a:p>
          <a:p>
            <a:pPr lvl="0"/>
            <a:r>
              <a:rPr lang="en-US" dirty="0" smtClean="0"/>
              <a:t>Include reference list when taking any examples taken from web and literature.</a:t>
            </a:r>
          </a:p>
          <a:p>
            <a:pPr lvl="0"/>
            <a:r>
              <a:rPr lang="en-US" dirty="0" smtClean="0"/>
              <a:t>Any examples from your personal life can be used. Use words like “From my observation ….”, “Based on what I see….”</a:t>
            </a:r>
            <a:endParaRPr lang="en-US" dirty="0" smtClean="0"/>
          </a:p>
          <a:p>
            <a:pPr lvl="0"/>
            <a:r>
              <a:rPr lang="en-US" dirty="0" smtClean="0"/>
              <a:t>Must </a:t>
            </a:r>
            <a:r>
              <a:rPr lang="en-US" dirty="0"/>
              <a:t>be written </a:t>
            </a:r>
            <a:r>
              <a:rPr lang="en-US" b="1" dirty="0"/>
              <a:t>using your   own  words</a:t>
            </a:r>
            <a:r>
              <a:rPr lang="en-US" dirty="0"/>
              <a:t>- No cut and paste from website, books, other students’ work</a:t>
            </a:r>
          </a:p>
          <a:p>
            <a:pPr lvl="0"/>
            <a:r>
              <a:rPr lang="en-US" dirty="0"/>
              <a:t>Writing style</a:t>
            </a:r>
            <a:r>
              <a:rPr lang="en-US" b="1" dirty="0"/>
              <a:t>: polished and professional </a:t>
            </a:r>
            <a:r>
              <a:rPr lang="en-US" dirty="0"/>
              <a:t>presentation of </a:t>
            </a:r>
            <a:r>
              <a:rPr lang="en-US" dirty="0" smtClean="0"/>
              <a:t>work. </a:t>
            </a:r>
            <a:r>
              <a:rPr lang="en-US" dirty="0" smtClean="0"/>
              <a:t>Use spell-checker to avoid typo.</a:t>
            </a:r>
            <a:endParaRPr lang="en-US" dirty="0" smtClean="0"/>
          </a:p>
          <a:p>
            <a:pPr lvl="0"/>
            <a:endParaRPr lang="en-US" dirty="0"/>
          </a:p>
          <a:p>
            <a:endParaRPr lang="en-US" dirty="0"/>
          </a:p>
        </p:txBody>
      </p:sp>
    </p:spTree>
    <p:extLst>
      <p:ext uri="{BB962C8B-B14F-4D97-AF65-F5344CB8AC3E}">
        <p14:creationId xmlns:p14="http://schemas.microsoft.com/office/powerpoint/2010/main" xmlns="" val="1886128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 Criteria </a:t>
            </a:r>
            <a:endParaRPr lang="en-US" dirty="0"/>
          </a:p>
        </p:txBody>
      </p:sp>
      <p:sp>
        <p:nvSpPr>
          <p:cNvPr id="3" name="Content Placeholder 2"/>
          <p:cNvSpPr>
            <a:spLocks noGrp="1"/>
          </p:cNvSpPr>
          <p:nvPr>
            <p:ph idx="1"/>
          </p:nvPr>
        </p:nvSpPr>
        <p:spPr/>
        <p:txBody>
          <a:bodyPr>
            <a:normAutofit/>
          </a:bodyPr>
          <a:lstStyle/>
          <a:p>
            <a:r>
              <a:rPr lang="en-US" dirty="0" smtClean="0"/>
              <a:t>Fulfill all requirements in Discussion Content – each group will be given 4 marks for each week’s discussion </a:t>
            </a:r>
          </a:p>
          <a:p>
            <a:r>
              <a:rPr lang="en-US" dirty="0" smtClean="0"/>
              <a:t>If group discussion is found </a:t>
            </a:r>
            <a:r>
              <a:rPr lang="en-US" b="1" u="sng" dirty="0" smtClean="0"/>
              <a:t>inadequate</a:t>
            </a:r>
            <a:r>
              <a:rPr lang="en-US" dirty="0" smtClean="0"/>
              <a:t> and </a:t>
            </a:r>
            <a:r>
              <a:rPr lang="en-US" b="1" u="sng" dirty="0" smtClean="0"/>
              <a:t>needs improvement</a:t>
            </a:r>
            <a:r>
              <a:rPr lang="en-US" dirty="0" smtClean="0"/>
              <a:t>, the group must ADD additional information to fulfill the requirements. Only then full marks will be given. </a:t>
            </a:r>
          </a:p>
          <a:p>
            <a:r>
              <a:rPr lang="en-US" dirty="0" smtClean="0"/>
              <a:t>For any plagiarism found, 0 marks will be given to the group members. </a:t>
            </a:r>
            <a:endParaRPr lang="en-US" dirty="0"/>
          </a:p>
        </p:txBody>
      </p:sp>
    </p:spTree>
    <p:extLst>
      <p:ext uri="{BB962C8B-B14F-4D97-AF65-F5344CB8AC3E}">
        <p14:creationId xmlns:p14="http://schemas.microsoft.com/office/powerpoint/2010/main" xmlns="" val="1521630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Discussion</a:t>
            </a:r>
            <a:endParaRPr lang="en-US" dirty="0"/>
          </a:p>
        </p:txBody>
      </p:sp>
      <p:sp>
        <p:nvSpPr>
          <p:cNvPr id="3" name="Content Placeholder 2"/>
          <p:cNvSpPr>
            <a:spLocks noGrp="1"/>
          </p:cNvSpPr>
          <p:nvPr>
            <p:ph idx="1"/>
          </p:nvPr>
        </p:nvSpPr>
        <p:spPr/>
        <p:txBody>
          <a:bodyPr>
            <a:normAutofit fontScale="77500" lnSpcReduction="20000"/>
          </a:bodyPr>
          <a:lstStyle/>
          <a:p>
            <a:r>
              <a:rPr lang="en-US" dirty="0"/>
              <a:t>What is the effect of CDSS in </a:t>
            </a:r>
            <a:r>
              <a:rPr lang="en-US" dirty="0" smtClean="0"/>
              <a:t>on </a:t>
            </a:r>
            <a:r>
              <a:rPr lang="en-US" dirty="0"/>
              <a:t>the clinical practice ? </a:t>
            </a:r>
          </a:p>
          <a:p>
            <a:pPr marL="0" indent="0">
              <a:buNone/>
            </a:pPr>
            <a:endParaRPr lang="en-US" dirty="0" smtClean="0"/>
          </a:p>
          <a:p>
            <a:pPr marL="0" indent="0">
              <a:buNone/>
            </a:pPr>
            <a:r>
              <a:rPr lang="en-US" dirty="0" smtClean="0"/>
              <a:t>“CDSS </a:t>
            </a:r>
            <a:r>
              <a:rPr lang="en-US" dirty="0"/>
              <a:t>as a definition is " a system which provide clinicians or patients with computer generated clinical knowledge and patient - related information , intelligently filtered or presented at appropriate </a:t>
            </a:r>
            <a:r>
              <a:rPr lang="en-US" dirty="0" err="1"/>
              <a:t>times,to</a:t>
            </a:r>
            <a:r>
              <a:rPr lang="en-US" dirty="0"/>
              <a:t> enhance patient care " (1) . Actually , is an effective system It rises the efficacy of the physician works , provide the needed information and guide them In many clinical aspects for example : In prescribing treatments CDSS can show ADEs and  the duplication of the thereby . So, It acts like a guide because many physician drug ordering errors are mainly due to lack of knowledge about (dose,frequency..</a:t>
            </a:r>
            <a:r>
              <a:rPr lang="en-US" dirty="0" err="1"/>
              <a:t>etc</a:t>
            </a:r>
            <a:r>
              <a:rPr lang="en-US" dirty="0"/>
              <a:t>) . Also , It shows patient related diseases , his/her drugs list , his/her lap results and It can interpret them . Additionally , there is one type of CDSS which is reactive alerts and reminder . It gives notification for any errors or contraindication of procedure therefore this system will give a greet effect in reducing medical errors if It is used properly </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xmlns="" val="3436643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Discussion</a:t>
            </a:r>
            <a:endParaRPr lang="en-US" dirty="0"/>
          </a:p>
        </p:txBody>
      </p:sp>
      <p:sp>
        <p:nvSpPr>
          <p:cNvPr id="3" name="Content Placeholder 2"/>
          <p:cNvSpPr>
            <a:spLocks noGrp="1"/>
          </p:cNvSpPr>
          <p:nvPr>
            <p:ph idx="1"/>
          </p:nvPr>
        </p:nvSpPr>
        <p:spPr/>
        <p:txBody>
          <a:bodyPr>
            <a:normAutofit fontScale="70000" lnSpcReduction="20000"/>
          </a:bodyPr>
          <a:lstStyle/>
          <a:p>
            <a:r>
              <a:rPr lang="en-US" dirty="0"/>
              <a:t>What is the effect of CDSS in </a:t>
            </a:r>
            <a:r>
              <a:rPr lang="en-US" dirty="0" smtClean="0"/>
              <a:t>on </a:t>
            </a:r>
            <a:r>
              <a:rPr lang="en-US" dirty="0"/>
              <a:t>the clinical practice i</a:t>
            </a:r>
            <a:r>
              <a:rPr lang="en-US" dirty="0" smtClean="0"/>
              <a:t>n </a:t>
            </a:r>
            <a:r>
              <a:rPr lang="en-US" dirty="0"/>
              <a:t>the relation of the physician and  patient ? </a:t>
            </a:r>
          </a:p>
          <a:p>
            <a:r>
              <a:rPr lang="en-US" dirty="0" smtClean="0"/>
              <a:t>“In </a:t>
            </a:r>
            <a:r>
              <a:rPr lang="en-US" dirty="0"/>
              <a:t>my opinion , this system will potentiate the doctor-patient relationship because It improves the patient care . So It will increase the safety through preventing the medical errors and enhance the quality of the medical services through increase the clinician time and clinical documentation. In addition , it improve the health care delivery by reducing costs for example ( It can search for </a:t>
            </a:r>
            <a:r>
              <a:rPr lang="en-US" dirty="0" smtClean="0"/>
              <a:t>cheaper </a:t>
            </a:r>
            <a:r>
              <a:rPr lang="en-US" dirty="0"/>
              <a:t>drugs for </a:t>
            </a:r>
            <a:r>
              <a:rPr lang="en-US" dirty="0" smtClean="0"/>
              <a:t>specific </a:t>
            </a:r>
            <a:r>
              <a:rPr lang="en-US" dirty="0"/>
              <a:t>disease with the same efficacy of other brands )  . In a study conducted in Vanderbilt Children's PICU to assess the rule of </a:t>
            </a:r>
            <a:r>
              <a:rPr lang="en-US" dirty="0" smtClean="0"/>
              <a:t>CPOE </a:t>
            </a:r>
            <a:r>
              <a:rPr lang="en-US" dirty="0"/>
              <a:t>( CDSS is part of this system ) in preventing the medication errors and the results show that after implantation of COPE there is a greet reduction of medication prescription errors around 100% (2)  . So we suspect that the patient will be more satisfied with there doctors . However the physician should realize this system dose not replace his own decision ,It just a facilitator and they have to be trained because taking an extending period of time while reading or figure out some thing will contribute to make the patient resistance to this system </a:t>
            </a:r>
            <a:r>
              <a:rPr lang="en-US" dirty="0" smtClean="0"/>
              <a:t>”</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xmlns="" val="3520716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Discussion (Reply others)  </a:t>
            </a:r>
            <a:endParaRPr lang="en-US" dirty="0"/>
          </a:p>
        </p:txBody>
      </p:sp>
      <p:sp>
        <p:nvSpPr>
          <p:cNvPr id="3" name="Content Placeholder 2"/>
          <p:cNvSpPr>
            <a:spLocks noGrp="1"/>
          </p:cNvSpPr>
          <p:nvPr>
            <p:ph idx="1"/>
          </p:nvPr>
        </p:nvSpPr>
        <p:spPr/>
        <p:txBody>
          <a:bodyPr>
            <a:normAutofit/>
          </a:bodyPr>
          <a:lstStyle/>
          <a:p>
            <a:r>
              <a:rPr lang="en-US" dirty="0" smtClean="0"/>
              <a:t>I agree </a:t>
            </a:r>
            <a:r>
              <a:rPr lang="en-US" dirty="0"/>
              <a:t>that the patient could be resistance to this system because may be he will feel that he was </a:t>
            </a:r>
            <a:r>
              <a:rPr lang="en-US" dirty="0" smtClean="0"/>
              <a:t>neglected and </a:t>
            </a:r>
            <a:r>
              <a:rPr lang="en-US" dirty="0"/>
              <a:t>that mainly depends on the doctor behaviors . as what I said previously , the doctor should not </a:t>
            </a:r>
            <a:r>
              <a:rPr lang="en-US" dirty="0" smtClean="0"/>
              <a:t>rely </a:t>
            </a:r>
            <a:r>
              <a:rPr lang="en-US" dirty="0"/>
              <a:t>on this system and neglect his </a:t>
            </a:r>
            <a:r>
              <a:rPr lang="en-US" dirty="0" smtClean="0"/>
              <a:t>own </a:t>
            </a:r>
            <a:r>
              <a:rPr lang="en-US" dirty="0"/>
              <a:t>thinking . Also, he should explains to the patient that he uses this system to make sure about the patient data and information so there is no time wasting .So , by explaining and answering patient questions , we can rise the patient </a:t>
            </a:r>
            <a:r>
              <a:rPr lang="en-US" dirty="0" smtClean="0"/>
              <a:t>education </a:t>
            </a:r>
            <a:r>
              <a:rPr lang="en-US" dirty="0"/>
              <a:t>about this system and </a:t>
            </a:r>
            <a:r>
              <a:rPr lang="en-US" dirty="0" smtClean="0"/>
              <a:t>therefore </a:t>
            </a:r>
            <a:r>
              <a:rPr lang="en-US" dirty="0"/>
              <a:t>the population at all .</a:t>
            </a:r>
          </a:p>
        </p:txBody>
      </p:sp>
    </p:spTree>
    <p:extLst>
      <p:ext uri="{BB962C8B-B14F-4D97-AF65-F5344CB8AC3E}">
        <p14:creationId xmlns:p14="http://schemas.microsoft.com/office/powerpoint/2010/main" xmlns="" val="14191902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115</TotalTime>
  <Words>658</Words>
  <Application>Microsoft Office PowerPoint</Application>
  <PresentationFormat>On-screen Show (4:3)</PresentationFormat>
  <Paragraphs>86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Breeze</vt:lpstr>
      <vt:lpstr>Discussion Guidelines</vt:lpstr>
      <vt:lpstr>Learning Outcomes </vt:lpstr>
      <vt:lpstr>Discussion Requirements  </vt:lpstr>
      <vt:lpstr>Discussion Requirements </vt:lpstr>
      <vt:lpstr>Discussion Requirements</vt:lpstr>
      <vt:lpstr>Grading Criteria </vt:lpstr>
      <vt:lpstr>Sample Discussion</vt:lpstr>
      <vt:lpstr>Sample Discussion</vt:lpstr>
      <vt:lpstr>Sample Discussion (Reply others)  </vt:lpstr>
      <vt:lpstr>Conclusion </vt:lpstr>
      <vt:lpstr>Discussion Etiquette </vt:lpstr>
      <vt:lpstr>How to use Discussion Board on Blackboard </vt:lpstr>
      <vt:lpstr>Discussion Schedule  </vt:lpstr>
      <vt:lpstr>Some tips on Discussions </vt:lpstr>
    </vt:vector>
  </TitlesOfParts>
  <Company>Universiti Sains Malaysia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dc:title>
  <dc:creator>Nasriah Zakaria</dc:creator>
  <cp:lastModifiedBy>e-Learning</cp:lastModifiedBy>
  <cp:revision>7</cp:revision>
  <dcterms:created xsi:type="dcterms:W3CDTF">2013-09-04T06:50:22Z</dcterms:created>
  <dcterms:modified xsi:type="dcterms:W3CDTF">2013-09-04T09:28:22Z</dcterms:modified>
</cp:coreProperties>
</file>