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1" r:id="rId2"/>
  </p:sldMasterIdLst>
  <p:notesMasterIdLst>
    <p:notesMasterId r:id="rId30"/>
  </p:notesMasterIdLst>
  <p:sldIdLst>
    <p:sldId id="256" r:id="rId3"/>
    <p:sldId id="278" r:id="rId4"/>
    <p:sldId id="279" r:id="rId5"/>
    <p:sldId id="280" r:id="rId6"/>
    <p:sldId id="281" r:id="rId7"/>
    <p:sldId id="282" r:id="rId8"/>
    <p:sldId id="283" r:id="rId9"/>
    <p:sldId id="285" r:id="rId10"/>
    <p:sldId id="286" r:id="rId11"/>
    <p:sldId id="287" r:id="rId12"/>
    <p:sldId id="295" r:id="rId13"/>
    <p:sldId id="272" r:id="rId14"/>
    <p:sldId id="271" r:id="rId15"/>
    <p:sldId id="274" r:id="rId16"/>
    <p:sldId id="299" r:id="rId17"/>
    <p:sldId id="290" r:id="rId18"/>
    <p:sldId id="291" r:id="rId19"/>
    <p:sldId id="298" r:id="rId20"/>
    <p:sldId id="293" r:id="rId21"/>
    <p:sldId id="292" r:id="rId22"/>
    <p:sldId id="269" r:id="rId23"/>
    <p:sldId id="294" r:id="rId24"/>
    <p:sldId id="265" r:id="rId25"/>
    <p:sldId id="262" r:id="rId26"/>
    <p:sldId id="270" r:id="rId27"/>
    <p:sldId id="264" r:id="rId28"/>
    <p:sldId id="29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516" y="53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D19465FE-6696-4BC3-92B1-90F5CB694AAD}" type="datetimeFigureOut">
              <a:rPr lang="en-US"/>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A4D85318-FD37-403F-8BA3-30BBEA1A63E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6B429CF-1763-4795-A29D-35C46B02A021}" type="slidenum">
              <a:rPr lang="en-US"/>
              <a:pPr/>
              <a:t>12</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B65686A-68A8-4D54-963E-75C571945EEF}" type="slidenum">
              <a:rPr lang="en-GB"/>
              <a:pPr/>
              <a:t>25</a:t>
            </a:fld>
            <a:endParaRPr lang="en-GB"/>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902C099E-5657-4487-A19E-A673B4D54041}" type="slidenum">
              <a:rPr lang="en-US"/>
              <a:pPr/>
              <a:t>13</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a:lstStyle/>
          <a:p>
            <a:fld id="{D6E493CB-B333-4116-AF46-ABAF62485258}" type="slidenum">
              <a:rPr lang="en-US"/>
              <a:pPr/>
              <a:t>14</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6083" name="Slide Number Placeholder 3"/>
          <p:cNvSpPr>
            <a:spLocks noGrp="1"/>
          </p:cNvSpPr>
          <p:nvPr>
            <p:ph type="sldNum" sz="quarter" idx="5"/>
          </p:nvPr>
        </p:nvSpPr>
        <p:spPr bwMode="auto">
          <a:noFill/>
          <a:ln>
            <a:miter lim="800000"/>
            <a:headEnd/>
            <a:tailEnd/>
          </a:ln>
        </p:spPr>
        <p:txBody>
          <a:bodyPr/>
          <a:lstStyle/>
          <a:p>
            <a:fld id="{6DB5D4A6-E346-4359-BEDB-89F37DF3891E}" type="slidenum">
              <a:rPr lang="en-US">
                <a:latin typeface="Arial" pitchFamily="34" charset="0"/>
              </a:rPr>
              <a:pPr/>
              <a:t>15</a:t>
            </a:fld>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1068ED7A-5A64-4F52-811D-861EE01D653A}" type="slidenum">
              <a:rPr lang="en-US">
                <a:latin typeface="Arial" pitchFamily="34" charset="0"/>
              </a:rPr>
              <a:pPr/>
              <a:t>16</a:t>
            </a:fld>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0179" name="Slide Number Placeholder 3"/>
          <p:cNvSpPr>
            <a:spLocks noGrp="1"/>
          </p:cNvSpPr>
          <p:nvPr>
            <p:ph type="sldNum" sz="quarter" idx="5"/>
          </p:nvPr>
        </p:nvSpPr>
        <p:spPr bwMode="auto">
          <a:noFill/>
          <a:ln>
            <a:miter lim="800000"/>
            <a:headEnd/>
            <a:tailEnd/>
          </a:ln>
        </p:spPr>
        <p:txBody>
          <a:bodyPr/>
          <a:lstStyle/>
          <a:p>
            <a:fld id="{554B1CBA-9570-4F0D-AE8F-90ED5A6B5376}" type="slidenum">
              <a:rPr lang="en-US">
                <a:latin typeface="Arial" pitchFamily="34" charset="0"/>
              </a:rPr>
              <a:pPr/>
              <a:t>17</a:t>
            </a:fld>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D6670D9A-F6A1-4B76-9324-01CFE854A61A}" type="slidenum">
              <a:rPr lang="en-US">
                <a:latin typeface="Arial" pitchFamily="34" charset="0"/>
              </a:rPr>
              <a:pPr/>
              <a:t>18</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fld id="{3FF76B47-64C0-4E06-A631-C72AFD795114}" type="slidenum">
              <a:rPr lang="en-GB"/>
              <a:pPr/>
              <a:t>21</a:t>
            </a:fld>
            <a:endParaRPr lang="en-GB"/>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CDR</a:t>
            </a:r>
            <a:r>
              <a:rPr lang="en-US" smtClean="0">
                <a:ea typeface="ＭＳ Ｐゴシック" pitchFamily="34" charset="-128"/>
              </a:rPr>
              <a:t>: Clinical Data Repository; </a:t>
            </a:r>
            <a:r>
              <a:rPr lang="en-US" b="1" smtClean="0">
                <a:ea typeface="ＭＳ Ｐゴシック" pitchFamily="34" charset="-128"/>
              </a:rPr>
              <a:t>CMV</a:t>
            </a:r>
            <a:r>
              <a:rPr lang="en-US" smtClean="0">
                <a:ea typeface="ＭＳ Ｐゴシック" pitchFamily="34" charset="-128"/>
              </a:rPr>
              <a:t>: Controlled Medical Vocabulary (e.g. MeSH); </a:t>
            </a:r>
            <a:r>
              <a:rPr lang="en-US" b="1" smtClean="0">
                <a:ea typeface="ＭＳ Ｐゴシック" pitchFamily="34" charset="-128"/>
              </a:rPr>
              <a:t>CDO</a:t>
            </a:r>
            <a:r>
              <a:rPr lang="en-US" smtClean="0">
                <a:ea typeface="ＭＳ Ｐゴシック" pitchFamily="34" charset="-128"/>
              </a:rPr>
              <a:t>: Care Delivery Organizations; </a:t>
            </a:r>
            <a:r>
              <a:rPr lang="en-US" b="1" smtClean="0">
                <a:ea typeface="ＭＳ Ｐゴシック" pitchFamily="34" charset="-128"/>
              </a:rPr>
              <a:t>SEHR</a:t>
            </a:r>
            <a:r>
              <a:rPr lang="en-US" smtClean="0">
                <a:ea typeface="ＭＳ Ｐゴシック" pitchFamily="34" charset="-128"/>
              </a:rPr>
              <a:t>: Shared EHR (= EMR); </a:t>
            </a:r>
            <a:r>
              <a:rPr lang="en-US" b="1" smtClean="0">
                <a:ea typeface="ＭＳ Ｐゴシック" pitchFamily="34" charset="-128"/>
              </a:rPr>
              <a:t>ICEHR</a:t>
            </a:r>
            <a:r>
              <a:rPr lang="en-US" smtClean="0">
                <a:ea typeface="ＭＳ Ｐゴシック" pitchFamily="34" charset="-128"/>
              </a:rPr>
              <a:t>: Integrated Care EHR (= EHR); </a:t>
            </a:r>
            <a:r>
              <a:rPr lang="en-US" b="1" smtClean="0">
                <a:ea typeface="ＭＳ Ｐゴシック" pitchFamily="34" charset="-128"/>
              </a:rPr>
              <a:t>LIS</a:t>
            </a:r>
            <a:r>
              <a:rPr lang="en-US" smtClean="0">
                <a:ea typeface="ＭＳ Ｐゴシック" pitchFamily="34" charset="-128"/>
              </a:rPr>
              <a:t>: Laboratory Information System; </a:t>
            </a:r>
            <a:r>
              <a:rPr lang="en-US" b="1" smtClean="0">
                <a:ea typeface="ＭＳ Ｐゴシック" pitchFamily="34" charset="-128"/>
              </a:rPr>
              <a:t>RIS</a:t>
            </a:r>
            <a:r>
              <a:rPr lang="en-US" smtClean="0">
                <a:ea typeface="ＭＳ Ｐゴシック" pitchFamily="34" charset="-128"/>
              </a:rPr>
              <a:t>: Radiology I S; </a:t>
            </a:r>
            <a:r>
              <a:rPr lang="en-US" b="1" smtClean="0">
                <a:ea typeface="ＭＳ Ｐゴシック" pitchFamily="34" charset="-128"/>
              </a:rPr>
              <a:t>PIS</a:t>
            </a:r>
            <a:r>
              <a:rPr lang="en-US" smtClean="0">
                <a:ea typeface="ＭＳ Ｐゴシック" pitchFamily="34" charset="-128"/>
              </a:rPr>
              <a:t>: Pharmacy I S; </a:t>
            </a:r>
            <a:r>
              <a:rPr lang="en-US" b="1" smtClean="0">
                <a:ea typeface="ＭＳ Ｐゴシック" pitchFamily="34" charset="-128"/>
              </a:rPr>
              <a:t>PACS</a:t>
            </a:r>
            <a:r>
              <a:rPr lang="en-US" smtClean="0">
                <a:ea typeface="ＭＳ Ｐゴシック" pitchFamily="34" charset="-128"/>
              </a:rPr>
              <a:t>: Picture Archiving and Communication System; </a:t>
            </a:r>
            <a:r>
              <a:rPr lang="en-US" b="1" smtClean="0">
                <a:ea typeface="ＭＳ Ｐゴシック" pitchFamily="34" charset="-128"/>
              </a:rPr>
              <a:t>CDSS</a:t>
            </a:r>
            <a:r>
              <a:rPr lang="en-US" smtClean="0">
                <a:ea typeface="ＭＳ Ｐゴシック" pitchFamily="34" charset="-128"/>
              </a:rPr>
              <a:t>: Clinical Decision Support System; </a:t>
            </a:r>
            <a:r>
              <a:rPr lang="en-US" b="1" smtClean="0">
                <a:ea typeface="ＭＳ Ｐゴシック" pitchFamily="34" charset="-128"/>
              </a:rPr>
              <a:t>CPOE</a:t>
            </a:r>
            <a:r>
              <a:rPr lang="en-US" smtClean="0">
                <a:ea typeface="ＭＳ Ｐゴシック" pitchFamily="34" charset="-128"/>
              </a:rPr>
              <a:t>: Computerized Physician Order Entry; </a:t>
            </a:r>
            <a:r>
              <a:rPr lang="en-US" b="1" smtClean="0">
                <a:ea typeface="ＭＳ Ｐゴシック" pitchFamily="34" charset="-128"/>
              </a:rPr>
              <a:t>MAR</a:t>
            </a:r>
            <a:r>
              <a:rPr lang="en-US" smtClean="0">
                <a:ea typeface="ＭＳ Ｐゴシック" pitchFamily="34" charset="-128"/>
              </a:rPr>
              <a:t>: Medication Administration Record; </a:t>
            </a:r>
            <a:r>
              <a:rPr lang="en-US" b="1" smtClean="0">
                <a:ea typeface="ＭＳ Ｐゴシック" pitchFamily="34" charset="-128"/>
              </a:rPr>
              <a:t>HCO</a:t>
            </a:r>
            <a:r>
              <a:rPr lang="en-US" smtClean="0">
                <a:ea typeface="ＭＳ Ｐゴシック" pitchFamily="34" charset="-128"/>
              </a:rPr>
              <a:t>: Health Care Organization; </a:t>
            </a:r>
            <a:r>
              <a:rPr lang="en-US" b="1" smtClean="0">
                <a:ea typeface="ＭＳ Ｐゴシック" pitchFamily="34" charset="-128"/>
              </a:rPr>
              <a:t>eMAR</a:t>
            </a:r>
            <a:r>
              <a:rPr lang="en-US" smtClean="0">
                <a:ea typeface="ＭＳ Ｐゴシック" pitchFamily="34" charset="-128"/>
              </a:rPr>
              <a:t>: Electronic Medication Administration Record</a:t>
            </a:r>
          </a:p>
          <a:p>
            <a:pPr eaLnBrk="1" hangingPunct="1">
              <a:spcBef>
                <a:spcPct val="0"/>
              </a:spcBef>
            </a:pPr>
            <a:r>
              <a:rPr lang="en-GB" b="1" smtClean="0">
                <a:ea typeface="ＭＳ Ｐゴシック" pitchFamily="34" charset="-128"/>
              </a:rPr>
              <a:t>Stage 0: </a:t>
            </a:r>
            <a:r>
              <a:rPr lang="en-GB" smtClean="0">
                <a:ea typeface="ＭＳ Ｐゴシック" pitchFamily="34" charset="-128"/>
              </a:rPr>
              <a:t>Some clinical automation may be present, but all three of the major ancillary department systems for laboratory, pharmacy, and radiology are not implemented. </a:t>
            </a:r>
          </a:p>
          <a:p>
            <a:pPr eaLnBrk="1" hangingPunct="1">
              <a:spcBef>
                <a:spcPct val="0"/>
              </a:spcBef>
            </a:pPr>
            <a:r>
              <a:rPr lang="en-GB" b="1" smtClean="0">
                <a:ea typeface="ＭＳ Ｐゴシック" pitchFamily="34" charset="-128"/>
              </a:rPr>
              <a:t>Stage 1: </a:t>
            </a:r>
            <a:r>
              <a:rPr lang="en-GB" smtClean="0">
                <a:ea typeface="ＭＳ Ｐゴシック" pitchFamily="34" charset="-128"/>
              </a:rPr>
              <a:t>All three of the major ancillary clinical systems (pharmacy, laboratory, radiology) are installed. </a:t>
            </a:r>
          </a:p>
          <a:p>
            <a:pPr eaLnBrk="1" hangingPunct="1">
              <a:spcBef>
                <a:spcPct val="0"/>
              </a:spcBef>
            </a:pPr>
            <a:r>
              <a:rPr lang="en-GB" b="1" smtClean="0">
                <a:ea typeface="ＭＳ Ｐゴシック" pitchFamily="34" charset="-128"/>
              </a:rPr>
              <a:t>Stage 2: </a:t>
            </a:r>
            <a:r>
              <a:rPr lang="en-GB" smtClean="0">
                <a:ea typeface="ＭＳ Ｐゴシック" pitchFamily="34" charset="-128"/>
              </a:rPr>
              <a:t>Major ancillary clinical systems feed data to a CDR that provides physician access for retrieving and reviewing results. The CDR contains a controlled medical vocabulary, and the clinical decision support/rules engine for rudimentary conflict checking. Information from document imaging systems may be linked to the CDR at this stage. </a:t>
            </a:r>
          </a:p>
          <a:p>
            <a:pPr eaLnBrk="1" hangingPunct="1">
              <a:spcBef>
                <a:spcPct val="0"/>
              </a:spcBef>
            </a:pPr>
            <a:r>
              <a:rPr lang="en-GB" b="1" smtClean="0">
                <a:ea typeface="ＭＳ Ｐゴシック" pitchFamily="34" charset="-128"/>
              </a:rPr>
              <a:t>Stage 3: </a:t>
            </a:r>
            <a:r>
              <a:rPr lang="en-GB" smtClean="0">
                <a:ea typeface="ＭＳ Ｐゴシック" pitchFamily="34" charset="-128"/>
              </a:rPr>
              <a:t>Clinical documentation (e.g. vital signs, flow sheets) is required; nursing notes, care plan charting, and/or the electronic medication administration record (eMAR) system are scored with extra points, and are implemented and integrated with the CDR for at least one service or one unit in the hospital. The first level of clinical decision support is implemented to conduct error checking with order entry (i.e., drug/drug, drug/food, drug/lab conflict checking normally found in the pharmacy). Some level of medical image access from picture archive and communication systems (PACS) is available for access by physicians via the organization</a:t>
            </a:r>
            <a:r>
              <a:rPr lang="en-GB" altLang="en-US" smtClean="0">
                <a:ea typeface="ＭＳ Ｐゴシック" pitchFamily="34" charset="-128"/>
              </a:rPr>
              <a:t>’</a:t>
            </a:r>
            <a:r>
              <a:rPr lang="en-GB" smtClean="0">
                <a:ea typeface="ＭＳ Ｐゴシック" pitchFamily="34" charset="-128"/>
              </a:rPr>
              <a:t>s intranet or other secure networks outside of the radiology department confines. </a:t>
            </a:r>
          </a:p>
          <a:p>
            <a:pPr eaLnBrk="1" hangingPunct="1">
              <a:spcBef>
                <a:spcPct val="0"/>
              </a:spcBef>
            </a:pPr>
            <a:r>
              <a:rPr lang="en-GB" b="1" smtClean="0">
                <a:ea typeface="ＭＳ Ｐゴシック" pitchFamily="34" charset="-128"/>
              </a:rPr>
              <a:t>Stage 4: </a:t>
            </a:r>
            <a:r>
              <a:rPr lang="en-GB" smtClean="0">
                <a:ea typeface="ＭＳ Ｐゴシック" pitchFamily="34" charset="-128"/>
              </a:rPr>
              <a:t>Computerized Practitioner/Physician Order Entry (CPOE) for use by any clinician is added to the nursing and CDR environment along with the second level of clinical decision support capabilities related to evidence based medicine protocols. If one patient service area has implemented CPOE and completed the previous stages, then this stage has been achieved. </a:t>
            </a:r>
          </a:p>
          <a:p>
            <a:pPr eaLnBrk="1" hangingPunct="1">
              <a:spcBef>
                <a:spcPct val="0"/>
              </a:spcBef>
            </a:pPr>
            <a:r>
              <a:rPr lang="en-GB" b="1" smtClean="0">
                <a:ea typeface="ＭＳ Ｐゴシック" pitchFamily="34" charset="-128"/>
              </a:rPr>
              <a:t>Stage 5: </a:t>
            </a:r>
            <a:r>
              <a:rPr lang="en-GB" smtClean="0">
                <a:ea typeface="ＭＳ Ｐゴシック" pitchFamily="34" charset="-128"/>
              </a:rPr>
              <a:t>The </a:t>
            </a:r>
            <a:r>
              <a:rPr lang="en-GB" i="1" smtClean="0">
                <a:ea typeface="ＭＳ Ｐゴシック" pitchFamily="34" charset="-128"/>
              </a:rPr>
              <a:t>closed loop medication administration environment </a:t>
            </a:r>
            <a:r>
              <a:rPr lang="en-GB" smtClean="0">
                <a:ea typeface="ＭＳ Ｐゴシック" pitchFamily="34" charset="-128"/>
              </a:rPr>
              <a:t>is fully implemented in at least one patient care service area</a:t>
            </a:r>
            <a:r>
              <a:rPr lang="en-GB" i="1" smtClean="0">
                <a:ea typeface="ＭＳ Ｐゴシック" pitchFamily="34" charset="-128"/>
              </a:rPr>
              <a:t>. </a:t>
            </a:r>
            <a:r>
              <a:rPr lang="en-GB" smtClean="0">
                <a:ea typeface="ＭＳ Ｐゴシック" pitchFamily="34" charset="-128"/>
              </a:rPr>
              <a:t>The data flows of the CPOE, pharmacy, and the eMAR applications are tightly coupled and integrated with bar coding technology (or RFID technology) for the nurse, patient and medication to support the five rights of medication administration, thereby maximizing point of care patient safety processes. </a:t>
            </a:r>
          </a:p>
          <a:p>
            <a:pPr eaLnBrk="1" hangingPunct="1">
              <a:spcBef>
                <a:spcPct val="0"/>
              </a:spcBef>
            </a:pPr>
            <a:r>
              <a:rPr lang="en-GB" b="1" smtClean="0">
                <a:ea typeface="ＭＳ Ｐゴシック" pitchFamily="34" charset="-128"/>
              </a:rPr>
              <a:t>Stage 6: </a:t>
            </a:r>
            <a:r>
              <a:rPr lang="en-GB" smtClean="0">
                <a:ea typeface="ＭＳ Ｐゴシック" pitchFamily="34" charset="-128"/>
              </a:rPr>
              <a:t>Full physician documentation/charting (using structured templates) is implemented for at least one patient care service area. Level three of clinical decision support provides guidance for all clinician activities related to protocols and outcomes in the form of variance and compliance alerts. A full complement of radiology PACS systems provides medical images to physicians via an intranet and displaces all film-based images. </a:t>
            </a:r>
          </a:p>
          <a:p>
            <a:pPr eaLnBrk="1" hangingPunct="1">
              <a:spcBef>
                <a:spcPct val="0"/>
              </a:spcBef>
            </a:pPr>
            <a:r>
              <a:rPr lang="en-GB" b="1" smtClean="0">
                <a:ea typeface="ＭＳ Ｐゴシック" pitchFamily="34" charset="-128"/>
              </a:rPr>
              <a:t>Stage 7: </a:t>
            </a:r>
            <a:r>
              <a:rPr lang="en-GB" smtClean="0">
                <a:ea typeface="ＭＳ Ｐゴシック" pitchFamily="34" charset="-128"/>
              </a:rPr>
              <a:t>The hospital has a paperless SEHR environment with a mixture of discreet data, document images, and medical images. Clinical information can be readily shared via electronic transactions or exchange of electronic records with all entities within a regional health information network (i.e., other hospitals, ambulatory clinics, sub-acute environments, employers, payers and patients). This stage allows the health care organization (HCO) to support the true ICEHR as envisioned in the ideal model. </a:t>
            </a:r>
          </a:p>
          <a:p>
            <a:pPr eaLnBrk="1" hangingPunct="1">
              <a:spcBef>
                <a:spcPct val="0"/>
              </a:spcBef>
            </a:pPr>
            <a:endParaRPr lang="en-GB" smtClean="0">
              <a:ea typeface="ＭＳ Ｐゴシック" pitchFamily="34" charset="-128"/>
            </a:endParaRPr>
          </a:p>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a:lstStyle/>
          <a:p>
            <a:fld id="{C49B7582-3CAE-474B-AF43-E1421F625D9D}" type="slidenum">
              <a:rPr lang="en-US">
                <a:latin typeface="Arial" pitchFamily="34" charset="0"/>
              </a:rPr>
              <a:pPr/>
              <a:t>23</a:t>
            </a:fld>
            <a:endParaRPr lang="en-US">
              <a:latin typeface="Arial" pitchFamily="34"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rPr>
              <a:t>(1)Core Financial Systems – Business strategies (2) technical infrastructure (3) core lab systems (4) Niche Ancillary Systems (5) Niche ancillary systems (5) core integrated clinical systems  (6) integrated network systems (7) strategic initiatives (8) regional network</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5446684 w 2706"/>
                <a:gd name="T29" fmla="*/ 1003323081 h 640"/>
                <a:gd name="T30" fmla="*/ 1471390284 w 2706"/>
                <a:gd name="T31" fmla="*/ 1104158702 h 640"/>
                <a:gd name="T32" fmla="*/ 962451277 w 2706"/>
                <a:gd name="T33" fmla="*/ 1194912190 h 640"/>
                <a:gd name="T34" fmla="*/ 473666148 w 2706"/>
                <a:gd name="T35" fmla="*/ 1280623023 h 640"/>
                <a:gd name="T36" fmla="*/ 0 w 2706"/>
                <a:gd name="T37" fmla="*/ 1356250136 h 640"/>
                <a:gd name="T38" fmla="*/ 0 w 2706"/>
                <a:gd name="T39" fmla="*/ 1356250136 h 640"/>
                <a:gd name="T40" fmla="*/ 327535052 w 2706"/>
                <a:gd name="T41" fmla="*/ 1401626086 h 640"/>
                <a:gd name="T42" fmla="*/ 639954298 w 2706"/>
                <a:gd name="T43" fmla="*/ 1441960969 h 640"/>
                <a:gd name="T44" fmla="*/ 942294224 w 2706"/>
                <a:gd name="T45" fmla="*/ 1477253198 h 640"/>
                <a:gd name="T46" fmla="*/ 1239596076 w 2706"/>
                <a:gd name="T47" fmla="*/ 1507504361 h 640"/>
                <a:gd name="T48" fmla="*/ 1526818609 w 2706"/>
                <a:gd name="T49" fmla="*/ 1537755524 h 640"/>
                <a:gd name="T50" fmla="*/ 1803964996 w 2706"/>
                <a:gd name="T51" fmla="*/ 1557922965 h 640"/>
                <a:gd name="T52" fmla="*/ 2071032063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8538" y="4319027"/>
              <a:ext cx="8280254" cy="1208092"/>
            </a:xfrm>
            <a:custGeom>
              <a:avLst/>
              <a:gdLst>
                <a:gd name="T0" fmla="*/ 2147483647 w 5216"/>
                <a:gd name="T1" fmla="*/ 1794685668 h 762"/>
                <a:gd name="T2" fmla="*/ 2147483647 w 5216"/>
                <a:gd name="T3" fmla="*/ 1724305590 h 762"/>
                <a:gd name="T4" fmla="*/ 2147483647 w 5216"/>
                <a:gd name="T5" fmla="*/ 1533274853 h 762"/>
                <a:gd name="T6" fmla="*/ 2147483647 w 5216"/>
                <a:gd name="T7" fmla="*/ 1276891413 h 762"/>
                <a:gd name="T8" fmla="*/ 2147483647 w 5216"/>
                <a:gd name="T9" fmla="*/ 940073143 h 762"/>
                <a:gd name="T10" fmla="*/ 2147483647 w 5216"/>
                <a:gd name="T11" fmla="*/ 744015032 h 762"/>
                <a:gd name="T12" fmla="*/ 2147483647 w 5216"/>
                <a:gd name="T13" fmla="*/ 593201710 h 762"/>
                <a:gd name="T14" fmla="*/ 2147483647 w 5216"/>
                <a:gd name="T15" fmla="*/ 462496302 h 762"/>
                <a:gd name="T16" fmla="*/ 2147483647 w 5216"/>
                <a:gd name="T17" fmla="*/ 351898809 h 762"/>
                <a:gd name="T18" fmla="*/ 2147483647 w 5216"/>
                <a:gd name="T19" fmla="*/ 256383440 h 762"/>
                <a:gd name="T20" fmla="*/ 2147483647 w 5216"/>
                <a:gd name="T21" fmla="*/ 180975987 h 762"/>
                <a:gd name="T22" fmla="*/ 2147483647 w 5216"/>
                <a:gd name="T23" fmla="*/ 70380079 h 762"/>
                <a:gd name="T24" fmla="*/ 2147483647 w 5216"/>
                <a:gd name="T25" fmla="*/ 10054750 h 762"/>
                <a:gd name="T26" fmla="*/ 1622923434 w 5216"/>
                <a:gd name="T27" fmla="*/ 0 h 762"/>
                <a:gd name="T28" fmla="*/ 902184155 w 5216"/>
                <a:gd name="T29" fmla="*/ 25135289 h 762"/>
                <a:gd name="T30" fmla="*/ 277207537 w 5216"/>
                <a:gd name="T31" fmla="*/ 80434829 h 762"/>
                <a:gd name="T32" fmla="*/ 0 w 5216"/>
                <a:gd name="T33" fmla="*/ 120650658 h 762"/>
                <a:gd name="T34" fmla="*/ 791300823 w 5216"/>
                <a:gd name="T35" fmla="*/ 216166026 h 762"/>
                <a:gd name="T36" fmla="*/ 1643084329 w 5216"/>
                <a:gd name="T37" fmla="*/ 351898809 h 762"/>
                <a:gd name="T38" fmla="*/ 2147483647 w 5216"/>
                <a:gd name="T39" fmla="*/ 527849006 h 762"/>
                <a:gd name="T40" fmla="*/ 2147483647 w 5216"/>
                <a:gd name="T41" fmla="*/ 744015032 h 762"/>
                <a:gd name="T42" fmla="*/ 2147483647 w 5216"/>
                <a:gd name="T43" fmla="*/ 950127893 h 762"/>
                <a:gd name="T44" fmla="*/ 2147483647 w 5216"/>
                <a:gd name="T45" fmla="*/ 1296999327 h 762"/>
                <a:gd name="T46" fmla="*/ 2147483647 w 5216"/>
                <a:gd name="T47" fmla="*/ 1437759485 h 762"/>
                <a:gd name="T48" fmla="*/ 2147483647 w 5216"/>
                <a:gd name="T49" fmla="*/ 1558410142 h 762"/>
                <a:gd name="T50" fmla="*/ 2147483647 w 5216"/>
                <a:gd name="T51" fmla="*/ 1663980261 h 762"/>
                <a:gd name="T52" fmla="*/ 2147483647 w 5216"/>
                <a:gd name="T53" fmla="*/ 1744413504 h 762"/>
                <a:gd name="T54" fmla="*/ 2147483647 w 5216"/>
                <a:gd name="T55" fmla="*/ 1814793583 h 762"/>
                <a:gd name="T56" fmla="*/ 2147483647 w 5216"/>
                <a:gd name="T57" fmla="*/ 1860038372 h 762"/>
                <a:gd name="T58" fmla="*/ 2147483647 w 5216"/>
                <a:gd name="T59" fmla="*/ 1895228412 h 762"/>
                <a:gd name="T60" fmla="*/ 2147483647 w 5216"/>
                <a:gd name="T61" fmla="*/ 1915336326 h 762"/>
                <a:gd name="T62" fmla="*/ 2147483647 w 5216"/>
                <a:gd name="T63" fmla="*/ 1915336326 h 762"/>
                <a:gd name="T64" fmla="*/ 2147483647 w 5216"/>
                <a:gd name="T65" fmla="*/ 1905281576 h 762"/>
                <a:gd name="T66" fmla="*/ 2147483647 w 5216"/>
                <a:gd name="T67" fmla="*/ 1880146287 h 762"/>
                <a:gd name="T68" fmla="*/ 2147483647 w 5216"/>
                <a:gd name="T69" fmla="*/ 1839928872 h 762"/>
                <a:gd name="T70" fmla="*/ 2147483647 w 5216"/>
                <a:gd name="T71" fmla="*/ 1794685668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4014" y="4334834"/>
              <a:ext cx="8164231" cy="1101960"/>
            </a:xfrm>
            <a:custGeom>
              <a:avLst/>
              <a:gdLst>
                <a:gd name="T0" fmla="*/ 0 w 5144"/>
                <a:gd name="T1" fmla="*/ 176486674 h 694"/>
                <a:gd name="T2" fmla="*/ 0 w 5144"/>
                <a:gd name="T3" fmla="*/ 176486674 h 694"/>
                <a:gd name="T4" fmla="*/ 45341320 w 5144"/>
                <a:gd name="T5" fmla="*/ 166400724 h 694"/>
                <a:gd name="T6" fmla="*/ 181368455 w 5144"/>
                <a:gd name="T7" fmla="*/ 141189022 h 694"/>
                <a:gd name="T8" fmla="*/ 413115802 w 5144"/>
                <a:gd name="T9" fmla="*/ 105891370 h 694"/>
                <a:gd name="T10" fmla="*/ 564257240 w 5144"/>
                <a:gd name="T11" fmla="*/ 85722643 h 694"/>
                <a:gd name="T12" fmla="*/ 740586536 w 5144"/>
                <a:gd name="T13" fmla="*/ 65552329 h 694"/>
                <a:gd name="T14" fmla="*/ 937069294 w 5144"/>
                <a:gd name="T15" fmla="*/ 50424991 h 694"/>
                <a:gd name="T16" fmla="*/ 1163779069 w 5144"/>
                <a:gd name="T17" fmla="*/ 35297652 h 694"/>
                <a:gd name="T18" fmla="*/ 1410642306 w 5144"/>
                <a:gd name="T19" fmla="*/ 20170314 h 694"/>
                <a:gd name="T20" fmla="*/ 1687732560 w 5144"/>
                <a:gd name="T21" fmla="*/ 10084363 h 694"/>
                <a:gd name="T22" fmla="*/ 1990012261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7164" y="4316769"/>
              <a:ext cx="4939265" cy="925827"/>
            </a:xfrm>
            <a:custGeom>
              <a:avLst/>
              <a:gdLst>
                <a:gd name="T0" fmla="*/ 0 w 3112"/>
                <a:gd name="T1" fmla="*/ 1467732250 h 584"/>
                <a:gd name="T2" fmla="*/ 0 w 3112"/>
                <a:gd name="T3" fmla="*/ 1467732250 h 584"/>
                <a:gd name="T4" fmla="*/ 226718930 w 3112"/>
                <a:gd name="T5" fmla="*/ 1407413987 h 584"/>
                <a:gd name="T6" fmla="*/ 846417337 w 3112"/>
                <a:gd name="T7" fmla="*/ 1251592864 h 584"/>
                <a:gd name="T8" fmla="*/ 1274665262 w 3112"/>
                <a:gd name="T9" fmla="*/ 1146037488 h 584"/>
                <a:gd name="T10" fmla="*/ 1768409238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fld id="{54221AFD-82E9-4FA4-8783-FFE5386D386E}" type="datetime1">
              <a:rPr lang="en-US"/>
              <a:pPr/>
              <a:t>10/7/2013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C3242270-916E-476E-A16B-1FEC8E6BDA0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4B9335-092E-4927-A94B-C1427789AAE9}"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D68E7D-D259-495C-916E-A0537B1991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45267910 h 640"/>
                <a:gd name="T6" fmla="*/ 2147483647 w 2706"/>
                <a:gd name="T7" fmla="*/ 95566116 h 640"/>
                <a:gd name="T8" fmla="*/ 2147483647 w 2706"/>
                <a:gd name="T9" fmla="*/ 150894619 h 640"/>
                <a:gd name="T10" fmla="*/ 2147483647 w 2706"/>
                <a:gd name="T11" fmla="*/ 206221535 h 640"/>
                <a:gd name="T12" fmla="*/ 2147483647 w 2706"/>
                <a:gd name="T13" fmla="*/ 271609045 h 640"/>
                <a:gd name="T14" fmla="*/ 2147483647 w 2706"/>
                <a:gd name="T15" fmla="*/ 336996554 h 640"/>
                <a:gd name="T16" fmla="*/ 2147483647 w 2706"/>
                <a:gd name="T17" fmla="*/ 412443071 h 640"/>
                <a:gd name="T18" fmla="*/ 2147483647 w 2706"/>
                <a:gd name="T19" fmla="*/ 487891173 h 640"/>
                <a:gd name="T20" fmla="*/ 2147483647 w 2706"/>
                <a:gd name="T21" fmla="*/ 487891173 h 640"/>
                <a:gd name="T22" fmla="*/ 2147483647 w 2706"/>
                <a:gd name="T23" fmla="*/ 633755495 h 640"/>
                <a:gd name="T24" fmla="*/ 2147483647 w 2706"/>
                <a:gd name="T25" fmla="*/ 764530514 h 640"/>
                <a:gd name="T26" fmla="*/ 2147483647 w 2706"/>
                <a:gd name="T27" fmla="*/ 885244941 h 640"/>
                <a:gd name="T28" fmla="*/ 1995446684 w 2706"/>
                <a:gd name="T29" fmla="*/ 1000930656 h 640"/>
                <a:gd name="T30" fmla="*/ 1471390284 w 2706"/>
                <a:gd name="T31" fmla="*/ 1101527069 h 640"/>
                <a:gd name="T32" fmla="*/ 962451277 w 2706"/>
                <a:gd name="T33" fmla="*/ 1192062888 h 640"/>
                <a:gd name="T34" fmla="*/ 473666148 w 2706"/>
                <a:gd name="T35" fmla="*/ 1277569998 h 640"/>
                <a:gd name="T36" fmla="*/ 0 w 2706"/>
                <a:gd name="T37" fmla="*/ 1353016514 h 640"/>
                <a:gd name="T38" fmla="*/ 0 w 2706"/>
                <a:gd name="T39" fmla="*/ 1353016514 h 640"/>
                <a:gd name="T40" fmla="*/ 327535052 w 2706"/>
                <a:gd name="T41" fmla="*/ 1398284424 h 640"/>
                <a:gd name="T42" fmla="*/ 639954298 w 2706"/>
                <a:gd name="T43" fmla="*/ 1438523623 h 640"/>
                <a:gd name="T44" fmla="*/ 942294224 w 2706"/>
                <a:gd name="T45" fmla="*/ 1473730940 h 640"/>
                <a:gd name="T46" fmla="*/ 1239596076 w 2706"/>
                <a:gd name="T47" fmla="*/ 1503911133 h 640"/>
                <a:gd name="T48" fmla="*/ 1526818609 w 2706"/>
                <a:gd name="T49" fmla="*/ 1534089739 h 640"/>
                <a:gd name="T50" fmla="*/ 1803964996 w 2706"/>
                <a:gd name="T51" fmla="*/ 1554207753 h 640"/>
                <a:gd name="T52" fmla="*/ 2071032063 w 2706"/>
                <a:gd name="T53" fmla="*/ 1574327353 h 640"/>
                <a:gd name="T54" fmla="*/ 2147483647 w 2706"/>
                <a:gd name="T55" fmla="*/ 1589416656 h 640"/>
                <a:gd name="T56" fmla="*/ 2147483647 w 2706"/>
                <a:gd name="T57" fmla="*/ 1599477249 h 640"/>
                <a:gd name="T58" fmla="*/ 2147483647 w 2706"/>
                <a:gd name="T59" fmla="*/ 1604505959 h 640"/>
                <a:gd name="T60" fmla="*/ 2147483647 w 2706"/>
                <a:gd name="T61" fmla="*/ 1609536256 h 640"/>
                <a:gd name="T62" fmla="*/ 2147483647 w 2706"/>
                <a:gd name="T63" fmla="*/ 1609536256 h 640"/>
                <a:gd name="T64" fmla="*/ 2147483647 w 2706"/>
                <a:gd name="T65" fmla="*/ 1604505959 h 640"/>
                <a:gd name="T66" fmla="*/ 2147483647 w 2706"/>
                <a:gd name="T67" fmla="*/ 1599477249 h 640"/>
                <a:gd name="T68" fmla="*/ 2147483647 w 2706"/>
                <a:gd name="T69" fmla="*/ 1589416656 h 640"/>
                <a:gd name="T70" fmla="*/ 2147483647 w 2706"/>
                <a:gd name="T71" fmla="*/ 1574327353 h 640"/>
                <a:gd name="T72" fmla="*/ 2147483647 w 2706"/>
                <a:gd name="T73" fmla="*/ 1559238049 h 640"/>
                <a:gd name="T74" fmla="*/ 2147483647 w 2706"/>
                <a:gd name="T75" fmla="*/ 1539118450 h 640"/>
                <a:gd name="T76" fmla="*/ 2147483647 w 2706"/>
                <a:gd name="T77" fmla="*/ 1513970140 h 640"/>
                <a:gd name="T78" fmla="*/ 2147483647 w 2706"/>
                <a:gd name="T79" fmla="*/ 1488821829 h 640"/>
                <a:gd name="T80" fmla="*/ 2147483647 w 2706"/>
                <a:gd name="T81" fmla="*/ 1458641637 h 640"/>
                <a:gd name="T82" fmla="*/ 2147483647 w 2706"/>
                <a:gd name="T83" fmla="*/ 1428463030 h 640"/>
                <a:gd name="T84" fmla="*/ 2147483647 w 2706"/>
                <a:gd name="T85" fmla="*/ 1393254127 h 640"/>
                <a:gd name="T86" fmla="*/ 2147483647 w 2706"/>
                <a:gd name="T87" fmla="*/ 1358046810 h 640"/>
                <a:gd name="T88" fmla="*/ 2147483647 w 2706"/>
                <a:gd name="T89" fmla="*/ 1317807611 h 640"/>
                <a:gd name="T90" fmla="*/ 2147483647 w 2706"/>
                <a:gd name="T91" fmla="*/ 1277569998 h 640"/>
                <a:gd name="T92" fmla="*/ 2147483647 w 2706"/>
                <a:gd name="T93" fmla="*/ 1232300502 h 640"/>
                <a:gd name="T94" fmla="*/ 2147483647 w 2706"/>
                <a:gd name="T95" fmla="*/ 1187032592 h 640"/>
                <a:gd name="T96" fmla="*/ 2147483647 w 2706"/>
                <a:gd name="T97" fmla="*/ 1086437765 h 640"/>
                <a:gd name="T98" fmla="*/ 2147483647 w 2706"/>
                <a:gd name="T99" fmla="*/ 980811057 h 640"/>
                <a:gd name="T100" fmla="*/ 2147483647 w 2706"/>
                <a:gd name="T101" fmla="*/ 980811057 h 640"/>
                <a:gd name="T102" fmla="*/ 2147483647 w 2706"/>
                <a:gd name="T103" fmla="*/ 975780760 h 640"/>
                <a:gd name="T104" fmla="*/ 2147483647 w 2706"/>
                <a:gd name="T105" fmla="*/ 975780760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8538" y="4318998"/>
              <a:ext cx="8280254" cy="1208906"/>
            </a:xfrm>
            <a:custGeom>
              <a:avLst/>
              <a:gdLst>
                <a:gd name="T0" fmla="*/ 2147483647 w 5216"/>
                <a:gd name="T1" fmla="*/ 1797103815 h 762"/>
                <a:gd name="T2" fmla="*/ 2147483647 w 5216"/>
                <a:gd name="T3" fmla="*/ 1726630307 h 762"/>
                <a:gd name="T4" fmla="*/ 2147483647 w 5216"/>
                <a:gd name="T5" fmla="*/ 1535340763 h 762"/>
                <a:gd name="T6" fmla="*/ 2147483647 w 5216"/>
                <a:gd name="T7" fmla="*/ 1278611647 h 762"/>
                <a:gd name="T8" fmla="*/ 2147483647 w 5216"/>
                <a:gd name="T9" fmla="*/ 941341151 h 762"/>
                <a:gd name="T10" fmla="*/ 2147483647 w 5216"/>
                <a:gd name="T11" fmla="*/ 745017673 h 762"/>
                <a:gd name="T12" fmla="*/ 2147483647 w 5216"/>
                <a:gd name="T13" fmla="*/ 594001199 h 762"/>
                <a:gd name="T14" fmla="*/ 2147483647 w 5216"/>
                <a:gd name="T15" fmla="*/ 463118879 h 762"/>
                <a:gd name="T16" fmla="*/ 2147483647 w 5216"/>
                <a:gd name="T17" fmla="*/ 352373888 h 762"/>
                <a:gd name="T18" fmla="*/ 2147483647 w 5216"/>
                <a:gd name="T19" fmla="*/ 256729116 h 762"/>
                <a:gd name="T20" fmla="*/ 2147483647 w 5216"/>
                <a:gd name="T21" fmla="*/ 181220086 h 762"/>
                <a:gd name="T22" fmla="*/ 2147483647 w 5216"/>
                <a:gd name="T23" fmla="*/ 70475095 h 762"/>
                <a:gd name="T24" fmla="*/ 2147483647 w 5216"/>
                <a:gd name="T25" fmla="*/ 10067871 h 762"/>
                <a:gd name="T26" fmla="*/ 1622923434 w 5216"/>
                <a:gd name="T27" fmla="*/ 0 h 762"/>
                <a:gd name="T28" fmla="*/ 902184155 w 5216"/>
                <a:gd name="T29" fmla="*/ 25169677 h 762"/>
                <a:gd name="T30" fmla="*/ 277207537 w 5216"/>
                <a:gd name="T31" fmla="*/ 80542966 h 762"/>
                <a:gd name="T32" fmla="*/ 0 w 5216"/>
                <a:gd name="T33" fmla="*/ 120814448 h 762"/>
                <a:gd name="T34" fmla="*/ 791300823 w 5216"/>
                <a:gd name="T35" fmla="*/ 216457634 h 762"/>
                <a:gd name="T36" fmla="*/ 1643084329 w 5216"/>
                <a:gd name="T37" fmla="*/ 352373888 h 762"/>
                <a:gd name="T38" fmla="*/ 2147483647 w 5216"/>
                <a:gd name="T39" fmla="*/ 528560039 h 762"/>
                <a:gd name="T40" fmla="*/ 2147483647 w 5216"/>
                <a:gd name="T41" fmla="*/ 745017673 h 762"/>
                <a:gd name="T42" fmla="*/ 2147483647 w 5216"/>
                <a:gd name="T43" fmla="*/ 951409022 h 762"/>
                <a:gd name="T44" fmla="*/ 2147483647 w 5216"/>
                <a:gd name="T45" fmla="*/ 1298747388 h 762"/>
                <a:gd name="T46" fmla="*/ 2147483647 w 5216"/>
                <a:gd name="T47" fmla="*/ 1439697578 h 762"/>
                <a:gd name="T48" fmla="*/ 2147483647 w 5216"/>
                <a:gd name="T49" fmla="*/ 1560510440 h 762"/>
                <a:gd name="T50" fmla="*/ 2147483647 w 5216"/>
                <a:gd name="T51" fmla="*/ 1666223082 h 762"/>
                <a:gd name="T52" fmla="*/ 2147483647 w 5216"/>
                <a:gd name="T53" fmla="*/ 1746766048 h 762"/>
                <a:gd name="T54" fmla="*/ 2147483647 w 5216"/>
                <a:gd name="T55" fmla="*/ 1817239557 h 762"/>
                <a:gd name="T56" fmla="*/ 2147483647 w 5216"/>
                <a:gd name="T57" fmla="*/ 1862544975 h 762"/>
                <a:gd name="T58" fmla="*/ 2147483647 w 5216"/>
                <a:gd name="T59" fmla="*/ 1897782522 h 762"/>
                <a:gd name="T60" fmla="*/ 2147483647 w 5216"/>
                <a:gd name="T61" fmla="*/ 1917918264 h 762"/>
                <a:gd name="T62" fmla="*/ 2147483647 w 5216"/>
                <a:gd name="T63" fmla="*/ 1917918264 h 762"/>
                <a:gd name="T64" fmla="*/ 2147483647 w 5216"/>
                <a:gd name="T65" fmla="*/ 1907850393 h 762"/>
                <a:gd name="T66" fmla="*/ 2147483647 w 5216"/>
                <a:gd name="T67" fmla="*/ 1882680716 h 762"/>
                <a:gd name="T68" fmla="*/ 2147483647 w 5216"/>
                <a:gd name="T69" fmla="*/ 1842409233 h 762"/>
                <a:gd name="T70" fmla="*/ 2147483647 w 5216"/>
                <a:gd name="T71" fmla="*/ 179710381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176788516 h 694"/>
                <a:gd name="T2" fmla="*/ 0 w 5144"/>
                <a:gd name="T3" fmla="*/ 176788516 h 694"/>
                <a:gd name="T4" fmla="*/ 45341320 w 5144"/>
                <a:gd name="T5" fmla="*/ 166685997 h 694"/>
                <a:gd name="T6" fmla="*/ 181368455 w 5144"/>
                <a:gd name="T7" fmla="*/ 141430495 h 694"/>
                <a:gd name="T8" fmla="*/ 413115802 w 5144"/>
                <a:gd name="T9" fmla="*/ 106072474 h 694"/>
                <a:gd name="T10" fmla="*/ 564257240 w 5144"/>
                <a:gd name="T11" fmla="*/ 85869026 h 694"/>
                <a:gd name="T12" fmla="*/ 740586536 w 5144"/>
                <a:gd name="T13" fmla="*/ 65663988 h 694"/>
                <a:gd name="T14" fmla="*/ 937069294 w 5144"/>
                <a:gd name="T15" fmla="*/ 50511005 h 694"/>
                <a:gd name="T16" fmla="*/ 1163779069 w 5144"/>
                <a:gd name="T17" fmla="*/ 35358021 h 694"/>
                <a:gd name="T18" fmla="*/ 1410642306 w 5144"/>
                <a:gd name="T19" fmla="*/ 20205038 h 694"/>
                <a:gd name="T20" fmla="*/ 1687732560 w 5144"/>
                <a:gd name="T21" fmla="*/ 10102519 h 694"/>
                <a:gd name="T22" fmla="*/ 1990012261 w 5144"/>
                <a:gd name="T23" fmla="*/ 5050465 h 694"/>
                <a:gd name="T24" fmla="*/ 2147483647 w 5144"/>
                <a:gd name="T25" fmla="*/ 0 h 694"/>
                <a:gd name="T26" fmla="*/ 2147483647 w 5144"/>
                <a:gd name="T27" fmla="*/ 5050465 h 694"/>
                <a:gd name="T28" fmla="*/ 2147483647 w 5144"/>
                <a:gd name="T29" fmla="*/ 15152984 h 694"/>
                <a:gd name="T30" fmla="*/ 2147483647 w 5144"/>
                <a:gd name="T31" fmla="*/ 35358021 h 694"/>
                <a:gd name="T32" fmla="*/ 2147483647 w 5144"/>
                <a:gd name="T33" fmla="*/ 60613523 h 694"/>
                <a:gd name="T34" fmla="*/ 2147483647 w 5144"/>
                <a:gd name="T35" fmla="*/ 101022009 h 694"/>
                <a:gd name="T36" fmla="*/ 2147483647 w 5144"/>
                <a:gd name="T37" fmla="*/ 146480960 h 694"/>
                <a:gd name="T38" fmla="*/ 2147483647 w 5144"/>
                <a:gd name="T39" fmla="*/ 202044018 h 694"/>
                <a:gd name="T40" fmla="*/ 2147483647 w 5144"/>
                <a:gd name="T41" fmla="*/ 267708006 h 694"/>
                <a:gd name="T42" fmla="*/ 2147483647 w 5144"/>
                <a:gd name="T43" fmla="*/ 348524978 h 694"/>
                <a:gd name="T44" fmla="*/ 2147483647 w 5144"/>
                <a:gd name="T45" fmla="*/ 439444468 h 694"/>
                <a:gd name="T46" fmla="*/ 2147483647 w 5144"/>
                <a:gd name="T47" fmla="*/ 545516942 h 694"/>
                <a:gd name="T48" fmla="*/ 2147483647 w 5144"/>
                <a:gd name="T49" fmla="*/ 671794454 h 694"/>
                <a:gd name="T50" fmla="*/ 2147483647 w 5144"/>
                <a:gd name="T51" fmla="*/ 808174484 h 694"/>
                <a:gd name="T52" fmla="*/ 2147483647 w 5144"/>
                <a:gd name="T53" fmla="*/ 959705908 h 694"/>
                <a:gd name="T54" fmla="*/ 2147483647 w 5144"/>
                <a:gd name="T55" fmla="*/ 1131443960 h 694"/>
                <a:gd name="T56" fmla="*/ 2147483647 w 5144"/>
                <a:gd name="T57" fmla="*/ 1318333405 h 694"/>
                <a:gd name="T58" fmla="*/ 2147483647 w 5144"/>
                <a:gd name="T59" fmla="*/ 1525427888 h 694"/>
                <a:gd name="T60" fmla="*/ 2147483647 w 5144"/>
                <a:gd name="T61" fmla="*/ 1752727409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1471387100 h 584"/>
                <a:gd name="T2" fmla="*/ 0 w 3112"/>
                <a:gd name="T3" fmla="*/ 1471387100 h 584"/>
                <a:gd name="T4" fmla="*/ 226718930 w 3112"/>
                <a:gd name="T5" fmla="*/ 1410919181 h 584"/>
                <a:gd name="T6" fmla="*/ 846417337 w 3112"/>
                <a:gd name="T7" fmla="*/ 1254710521 h 584"/>
                <a:gd name="T8" fmla="*/ 1274665262 w 3112"/>
                <a:gd name="T9" fmla="*/ 1148892058 h 584"/>
                <a:gd name="T10" fmla="*/ 1768409238 w 3112"/>
                <a:gd name="T11" fmla="*/ 1032994287 h 584"/>
                <a:gd name="T12" fmla="*/ 2147483647 w 3112"/>
                <a:gd name="T13" fmla="*/ 907018793 h 584"/>
                <a:gd name="T14" fmla="*/ 2147483647 w 3112"/>
                <a:gd name="T15" fmla="*/ 770967164 h 584"/>
                <a:gd name="T16" fmla="*/ 2147483647 w 3112"/>
                <a:gd name="T17" fmla="*/ 639952016 h 584"/>
                <a:gd name="T18" fmla="*/ 2147483647 w 3112"/>
                <a:gd name="T19" fmla="*/ 508938455 h 584"/>
                <a:gd name="T20" fmla="*/ 2147483647 w 3112"/>
                <a:gd name="T21" fmla="*/ 388002616 h 584"/>
                <a:gd name="T22" fmla="*/ 2147483647 w 3112"/>
                <a:gd name="T23" fmla="*/ 272106432 h 584"/>
                <a:gd name="T24" fmla="*/ 2147483647 w 3112"/>
                <a:gd name="T25" fmla="*/ 221716234 h 584"/>
                <a:gd name="T26" fmla="*/ 2147483647 w 3112"/>
                <a:gd name="T27" fmla="*/ 171326037 h 584"/>
                <a:gd name="T28" fmla="*/ 2147483647 w 3112"/>
                <a:gd name="T29" fmla="*/ 131013561 h 584"/>
                <a:gd name="T30" fmla="*/ 2147483647 w 3112"/>
                <a:gd name="T31" fmla="*/ 90702673 h 584"/>
                <a:gd name="T32" fmla="*/ 2147483647 w 3112"/>
                <a:gd name="T33" fmla="*/ 60467920 h 584"/>
                <a:gd name="T34" fmla="*/ 2147483647 w 3112"/>
                <a:gd name="T35" fmla="*/ 35272821 h 584"/>
                <a:gd name="T36" fmla="*/ 2147483647 w 3112"/>
                <a:gd name="T37" fmla="*/ 1511737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fld id="{4116692B-DA03-4DCA-BA12-DFF6961781B1}" type="datetime1">
              <a:rPr lang="en-US"/>
              <a:pPr/>
              <a:t>10/7/2013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36304702-9A69-4B67-9689-A5702AC9D18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4513CF0F-2D9D-420E-A457-F354DAC7D63C}" type="datetime1">
              <a:rPr lang="en-US"/>
              <a:pPr/>
              <a:t>10/7/2013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EBB9B99-2F8F-4542-8454-A12247D25C1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4B9BA71-B451-4D2E-B74C-150F33A9F76F}"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2DA088-FB43-44D1-9168-9C325D73D6E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D6154B-3503-4317-8272-6BF3260B2733}"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4AB2C4B-4BF2-4994-97B5-E1ED0B9FD3F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E190D7-B900-42C7-A76B-1503DD6FF9E0}"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AED0FB-B692-4053-B5E0-573EFD1BAE4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9D12B5D-9180-486B-80FE-41E68C128218}" type="datetime1">
              <a:rPr lang="en-US"/>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2B67FFC-632F-4CF5-87EE-5CDF260AFCB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F4B4568-40D1-4436-873C-49E1A392C0E9}" type="datetime1">
              <a:rPr lang="en-US"/>
              <a:pPr/>
              <a:t>10/7/2013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6A0C4D1-D463-4C8B-8E34-881896E3470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6BD6FA7-AE41-497E-B4B1-29790145A341}" type="datetime1">
              <a:rPr lang="en-US"/>
              <a:pPr/>
              <a:t>10/7/2013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A9F6317-09A2-413D-B76D-CEB1BD769B5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D26402-D121-40D4-B205-C2E5253FE712}" type="datetime1">
              <a:rPr lang="en-US"/>
              <a:pPr/>
              <a:t>10/7/2013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CE967D7-EFB5-49D6-BAC1-0AC35F4901D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0713FA1C-ED83-4931-A84D-91A793273AC0}"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10CA15-CF51-4165-B432-726782C047D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1C0BAF-B96D-4D51-9967-8E3A872EE75E}" type="datetime1">
              <a:rPr lang="en-US"/>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30A266-5A71-4684-AAE0-9CA1AF8521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F489CC9-42DE-4F88-9C6E-CDAB60E14401}" type="datetime1">
              <a:rPr lang="en-US"/>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38878D9-3306-403F-86E9-46E7A4B48C0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271F5C-7310-4044-A8FF-55164897CF36}"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C40F7C-B8A1-4C8A-AAC6-2E56A3CE0E6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B49245-4B5D-4590-A242-98176402E886}" type="datetime1">
              <a:rPr lang="en-US"/>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1ACD04-1ED8-4C2A-8350-5F19CAE5E33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088287069 w 2706"/>
              <a:gd name="T17" fmla="*/ 204332458 h 640"/>
              <a:gd name="T18" fmla="*/ 1936864244 w 2706"/>
              <a:gd name="T19" fmla="*/ 241709897 h 640"/>
              <a:gd name="T20" fmla="*/ 1936864244 w 2706"/>
              <a:gd name="T21" fmla="*/ 241709897 h 640"/>
              <a:gd name="T22" fmla="*/ 1663397460 w 2706"/>
              <a:gd name="T23" fmla="*/ 313973394 h 640"/>
              <a:gd name="T24" fmla="*/ 1396711723 w 2706"/>
              <a:gd name="T25" fmla="*/ 378761625 h 640"/>
              <a:gd name="T26" fmla="*/ 1141325958 w 2706"/>
              <a:gd name="T27" fmla="*/ 438565975 h 640"/>
              <a:gd name="T28" fmla="*/ 894980172 w 2706"/>
              <a:gd name="T29" fmla="*/ 495878941 h 640"/>
              <a:gd name="T30" fmla="*/ 659935422 w 2706"/>
              <a:gd name="T31" fmla="*/ 545715527 h 640"/>
              <a:gd name="T32" fmla="*/ 431669593 w 2706"/>
              <a:gd name="T33" fmla="*/ 590569348 h 640"/>
              <a:gd name="T34" fmla="*/ 212444804 w 2706"/>
              <a:gd name="T35" fmla="*/ 632930669 h 640"/>
              <a:gd name="T36" fmla="*/ 0 w 2706"/>
              <a:gd name="T37" fmla="*/ 670308108 h 640"/>
              <a:gd name="T38" fmla="*/ 0 w 2706"/>
              <a:gd name="T39" fmla="*/ 670308108 h 640"/>
              <a:gd name="T40" fmla="*/ 146902836 w 2706"/>
              <a:gd name="T41" fmla="*/ 692735019 h 640"/>
              <a:gd name="T42" fmla="*/ 287026751 w 2706"/>
              <a:gd name="T43" fmla="*/ 712670546 h 640"/>
              <a:gd name="T44" fmla="*/ 422629614 w 2706"/>
              <a:gd name="T45" fmla="*/ 730113574 h 640"/>
              <a:gd name="T46" fmla="*/ 555972483 w 2706"/>
              <a:gd name="T47" fmla="*/ 745064104 h 640"/>
              <a:gd name="T48" fmla="*/ 684795362 w 2706"/>
              <a:gd name="T49" fmla="*/ 760015749 h 640"/>
              <a:gd name="T50" fmla="*/ 809098253 w 2706"/>
              <a:gd name="T51" fmla="*/ 769982396 h 640"/>
              <a:gd name="T52" fmla="*/ 928881154 w 2706"/>
              <a:gd name="T53" fmla="*/ 779950160 h 640"/>
              <a:gd name="T54" fmla="*/ 1046404060 w 2706"/>
              <a:gd name="T55" fmla="*/ 787425425 h 640"/>
              <a:gd name="T56" fmla="*/ 1161665909 w 2706"/>
              <a:gd name="T57" fmla="*/ 792409307 h 640"/>
              <a:gd name="T58" fmla="*/ 1272408832 w 2706"/>
              <a:gd name="T59" fmla="*/ 794901806 h 640"/>
              <a:gd name="T60" fmla="*/ 1378630703 w 2706"/>
              <a:gd name="T61" fmla="*/ 797393188 h 640"/>
              <a:gd name="T62" fmla="*/ 1482593642 w 2706"/>
              <a:gd name="T63" fmla="*/ 797393188 h 640"/>
              <a:gd name="T64" fmla="*/ 1584295524 w 2706"/>
              <a:gd name="T65" fmla="*/ 794901806 h 640"/>
              <a:gd name="T66" fmla="*/ 1683738474 w 2706"/>
              <a:gd name="T67" fmla="*/ 792409307 h 640"/>
              <a:gd name="T68" fmla="*/ 1778660372 w 2706"/>
              <a:gd name="T69" fmla="*/ 787425425 h 640"/>
              <a:gd name="T70" fmla="*/ 1871322275 w 2706"/>
              <a:gd name="T71" fmla="*/ 779950160 h 640"/>
              <a:gd name="T72" fmla="*/ 1959464189 w 2706"/>
              <a:gd name="T73" fmla="*/ 772474896 h 640"/>
              <a:gd name="T74" fmla="*/ 2047606104 w 2706"/>
              <a:gd name="T75" fmla="*/ 762507132 h 640"/>
              <a:gd name="T76" fmla="*/ 2131228029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1966522170 w 5216"/>
              <a:gd name="T21" fmla="*/ 89780000 h 762"/>
              <a:gd name="T22" fmla="*/ 1507667316 w 5216"/>
              <a:gd name="T23" fmla="*/ 34914817 h 762"/>
              <a:gd name="T24" fmla="*/ 1096279949 w 5216"/>
              <a:gd name="T25" fmla="*/ 4988150 h 762"/>
              <a:gd name="T26" fmla="*/ 727838697 w 5216"/>
              <a:gd name="T27" fmla="*/ 0 h 762"/>
              <a:gd name="T28" fmla="*/ 404605842 w 5216"/>
              <a:gd name="T29" fmla="*/ 12469817 h 762"/>
              <a:gd name="T30" fmla="*/ 124320165 w 5216"/>
              <a:gd name="T31" fmla="*/ 39901850 h 762"/>
              <a:gd name="T32" fmla="*/ 0 w 5216"/>
              <a:gd name="T33" fmla="*/ 59853333 h 762"/>
              <a:gd name="T34" fmla="*/ 354878201 w 5216"/>
              <a:gd name="T35" fmla="*/ 107236850 h 762"/>
              <a:gd name="T36" fmla="*/ 736880376 w 5216"/>
              <a:gd name="T37" fmla="*/ 174571850 h 762"/>
              <a:gd name="T38" fmla="*/ 1146007590 w 5216"/>
              <a:gd name="T39" fmla="*/ 261858333 h 762"/>
              <a:gd name="T40" fmla="*/ 1584518931 w 5216"/>
              <a:gd name="T41" fmla="*/ 369095183 h 762"/>
              <a:gd name="T42" fmla="*/ 1984604465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87226308 h 694"/>
              <a:gd name="T2" fmla="*/ 0 w 5144"/>
              <a:gd name="T3" fmla="*/ 87226308 h 694"/>
              <a:gd name="T4" fmla="*/ 20333568 w 5144"/>
              <a:gd name="T5" fmla="*/ 82242107 h 694"/>
              <a:gd name="T6" fmla="*/ 81336397 w 5144"/>
              <a:gd name="T7" fmla="*/ 69781047 h 694"/>
              <a:gd name="T8" fmla="*/ 185266001 w 5144"/>
              <a:gd name="T9" fmla="*/ 52335785 h 694"/>
              <a:gd name="T10" fmla="*/ 253046686 w 5144"/>
              <a:gd name="T11" fmla="*/ 42367383 h 694"/>
              <a:gd name="T12" fmla="*/ 332123444 w 5144"/>
              <a:gd name="T13" fmla="*/ 32397865 h 694"/>
              <a:gd name="T14" fmla="*/ 420237697 w 5144"/>
              <a:gd name="T15" fmla="*/ 24922121 h 694"/>
              <a:gd name="T16" fmla="*/ 521907662 w 5144"/>
              <a:gd name="T17" fmla="*/ 17445262 h 694"/>
              <a:gd name="T18" fmla="*/ 632615122 w 5144"/>
              <a:gd name="T19" fmla="*/ 9968402 h 694"/>
              <a:gd name="T20" fmla="*/ 756879357 w 5144"/>
              <a:gd name="T21" fmla="*/ 4984201 h 694"/>
              <a:gd name="T22" fmla="*/ 892439664 w 5144"/>
              <a:gd name="T23" fmla="*/ 2492659 h 694"/>
              <a:gd name="T24" fmla="*/ 1039297107 w 5144"/>
              <a:gd name="T25" fmla="*/ 0 h 694"/>
              <a:gd name="T26" fmla="*/ 1197450622 w 5144"/>
              <a:gd name="T27" fmla="*/ 2492659 h 694"/>
              <a:gd name="T28" fmla="*/ 1366901272 w 5144"/>
              <a:gd name="T29" fmla="*/ 7476860 h 694"/>
              <a:gd name="T30" fmla="*/ 1549907633 w 5144"/>
              <a:gd name="T31" fmla="*/ 17445262 h 694"/>
              <a:gd name="T32" fmla="*/ 1744211130 w 5144"/>
              <a:gd name="T33" fmla="*/ 29906322 h 694"/>
              <a:gd name="T34" fmla="*/ 1949811762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011879287 w 8196"/>
              <a:gd name="T43" fmla="*/ 12425697 h 1192"/>
              <a:gd name="T44" fmla="*/ 1656175490 w 8196"/>
              <a:gd name="T45" fmla="*/ 0 h 1192"/>
              <a:gd name="T46" fmla="*/ 1338986883 w 8196"/>
              <a:gd name="T47" fmla="*/ 4970502 h 1192"/>
              <a:gd name="T48" fmla="*/ 1058048554 w 8196"/>
              <a:gd name="T49" fmla="*/ 24851395 h 1192"/>
              <a:gd name="T50" fmla="*/ 811095593 w 8196"/>
              <a:gd name="T51" fmla="*/ 54673292 h 1192"/>
              <a:gd name="T52" fmla="*/ 600391847 w 8196"/>
              <a:gd name="T53" fmla="*/ 91951499 h 1192"/>
              <a:gd name="T54" fmla="*/ 423672404 w 8196"/>
              <a:gd name="T55" fmla="*/ 134199093 h 1192"/>
              <a:gd name="T56" fmla="*/ 280938329 w 8196"/>
              <a:gd name="T57" fmla="*/ 178932495 h 1192"/>
              <a:gd name="T58" fmla="*/ 167656607 w 8196"/>
              <a:gd name="T59" fmla="*/ 218694281 h 1192"/>
              <a:gd name="T60" fmla="*/ 543748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fld id="{A757C893-770E-4D5F-A7D8-2562A6B329D7}" type="datetime1">
              <a:rPr lang="en-US"/>
              <a:pPr/>
              <a:t>10/7/2013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A0683419-E4B8-48A2-A218-6E7185DC59B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F16AED43-8500-4A51-A2C9-C530C6E096C3}" type="datetime1">
              <a:rPr lang="en-US"/>
              <a:pPr/>
              <a:t>10/7/2013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D45DEFD7-E944-406A-B7E0-196962A34EC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93AC54E2-EFC0-45CB-883C-E41DE15D1FDB}" type="datetime1">
              <a:rPr lang="en-US"/>
              <a:pPr/>
              <a:t>10/7/2013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5C547CB-9380-48F3-9ED1-A927D10D79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446A255-42F6-4D0B-8866-09BF82DBF4BB}" type="datetime1">
              <a:rPr lang="en-US"/>
              <a:pPr/>
              <a:t>10/7/2013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31C724B-1105-4A2F-8345-7C1A3A356F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6160218 w 2706"/>
                <a:gd name="T29" fmla="*/ 1003323081 h 640"/>
                <a:gd name="T30" fmla="*/ 1471916569 w 2706"/>
                <a:gd name="T31" fmla="*/ 1104158702 h 640"/>
                <a:gd name="T32" fmla="*/ 962794601 w 2706"/>
                <a:gd name="T33" fmla="*/ 1194912190 h 640"/>
                <a:gd name="T34" fmla="*/ 473836460 w 2706"/>
                <a:gd name="T35" fmla="*/ 1280623023 h 640"/>
                <a:gd name="T36" fmla="*/ 0 w 2706"/>
                <a:gd name="T37" fmla="*/ 1356250136 h 640"/>
                <a:gd name="T38" fmla="*/ 0 w 2706"/>
                <a:gd name="T39" fmla="*/ 1356250136 h 640"/>
                <a:gd name="T40" fmla="*/ 327652280 w 2706"/>
                <a:gd name="T41" fmla="*/ 1401626086 h 640"/>
                <a:gd name="T42" fmla="*/ 640182880 w 2706"/>
                <a:gd name="T43" fmla="*/ 1441960969 h 640"/>
                <a:gd name="T44" fmla="*/ 942630773 w 2706"/>
                <a:gd name="T45" fmla="*/ 1477253198 h 640"/>
                <a:gd name="T46" fmla="*/ 1240038105 w 2706"/>
                <a:gd name="T47" fmla="*/ 1507504361 h 640"/>
                <a:gd name="T48" fmla="*/ 1527364317 w 2706"/>
                <a:gd name="T49" fmla="*/ 1537755524 h 640"/>
                <a:gd name="T50" fmla="*/ 1804609410 w 2706"/>
                <a:gd name="T51" fmla="*/ 1557922965 h 640"/>
                <a:gd name="T52" fmla="*/ 2071771794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5" name="Freeform 18"/>
            <p:cNvSpPr>
              <a:spLocks/>
            </p:cNvSpPr>
            <p:nvPr/>
          </p:nvSpPr>
          <p:spPr bwMode="hidden">
            <a:xfrm>
              <a:off x="-308667" y="4319028"/>
              <a:ext cx="8279020" cy="1208091"/>
            </a:xfrm>
            <a:custGeom>
              <a:avLst/>
              <a:gdLst>
                <a:gd name="T0" fmla="*/ 2147483647 w 5216"/>
                <a:gd name="T1" fmla="*/ 1794682597 h 762"/>
                <a:gd name="T2" fmla="*/ 2147483647 w 5216"/>
                <a:gd name="T3" fmla="*/ 1724302577 h 762"/>
                <a:gd name="T4" fmla="*/ 2147483647 w 5216"/>
                <a:gd name="T5" fmla="*/ 1533271998 h 762"/>
                <a:gd name="T6" fmla="*/ 2147483647 w 5216"/>
                <a:gd name="T7" fmla="*/ 1276888770 h 762"/>
                <a:gd name="T8" fmla="*/ 2147483647 w 5216"/>
                <a:gd name="T9" fmla="*/ 940072365 h 762"/>
                <a:gd name="T10" fmla="*/ 2147483647 w 5216"/>
                <a:gd name="T11" fmla="*/ 744014416 h 762"/>
                <a:gd name="T12" fmla="*/ 2147483647 w 5216"/>
                <a:gd name="T13" fmla="*/ 593199633 h 762"/>
                <a:gd name="T14" fmla="*/ 2147483647 w 5216"/>
                <a:gd name="T15" fmla="*/ 462495919 h 762"/>
                <a:gd name="T16" fmla="*/ 2147483647 w 5216"/>
                <a:gd name="T17" fmla="*/ 351898517 h 762"/>
                <a:gd name="T18" fmla="*/ 2147483647 w 5216"/>
                <a:gd name="T19" fmla="*/ 256383228 h 762"/>
                <a:gd name="T20" fmla="*/ 2147483647 w 5216"/>
                <a:gd name="T21" fmla="*/ 180975837 h 762"/>
                <a:gd name="T22" fmla="*/ 2147483647 w 5216"/>
                <a:gd name="T23" fmla="*/ 70380021 h 762"/>
                <a:gd name="T24" fmla="*/ 2147483647 w 5216"/>
                <a:gd name="T25" fmla="*/ 10054742 h 762"/>
                <a:gd name="T26" fmla="*/ 1622440311 w 5216"/>
                <a:gd name="T27" fmla="*/ 0 h 762"/>
                <a:gd name="T28" fmla="*/ 901914788 w 5216"/>
                <a:gd name="T29" fmla="*/ 25135269 h 762"/>
                <a:gd name="T30" fmla="*/ 277124957 w 5216"/>
                <a:gd name="T31" fmla="*/ 80433177 h 762"/>
                <a:gd name="T32" fmla="*/ 0 w 5216"/>
                <a:gd name="T33" fmla="*/ 120650558 h 762"/>
                <a:gd name="T34" fmla="*/ 791065440 w 5216"/>
                <a:gd name="T35" fmla="*/ 216165847 h 762"/>
                <a:gd name="T36" fmla="*/ 1642595027 w 5216"/>
                <a:gd name="T37" fmla="*/ 351898517 h 762"/>
                <a:gd name="T38" fmla="*/ 2147483647 w 5216"/>
                <a:gd name="T39" fmla="*/ 527846983 h 762"/>
                <a:gd name="T40" fmla="*/ 2147483647 w 5216"/>
                <a:gd name="T41" fmla="*/ 744014416 h 762"/>
                <a:gd name="T42" fmla="*/ 2147483647 w 5216"/>
                <a:gd name="T43" fmla="*/ 950125521 h 762"/>
                <a:gd name="T44" fmla="*/ 2147483647 w 5216"/>
                <a:gd name="T45" fmla="*/ 1296996668 h 762"/>
                <a:gd name="T46" fmla="*/ 2147483647 w 5216"/>
                <a:gd name="T47" fmla="*/ 1437756709 h 762"/>
                <a:gd name="T48" fmla="*/ 2147483647 w 5216"/>
                <a:gd name="T49" fmla="*/ 1558407267 h 762"/>
                <a:gd name="T50" fmla="*/ 2147483647 w 5216"/>
                <a:gd name="T51" fmla="*/ 1663977298 h 762"/>
                <a:gd name="T52" fmla="*/ 2147483647 w 5216"/>
                <a:gd name="T53" fmla="*/ 1744410475 h 762"/>
                <a:gd name="T54" fmla="*/ 2147483647 w 5216"/>
                <a:gd name="T55" fmla="*/ 1814790495 h 762"/>
                <a:gd name="T56" fmla="*/ 2147483647 w 5216"/>
                <a:gd name="T57" fmla="*/ 1860035247 h 762"/>
                <a:gd name="T58" fmla="*/ 2147483647 w 5216"/>
                <a:gd name="T59" fmla="*/ 1895225257 h 762"/>
                <a:gd name="T60" fmla="*/ 2147483647 w 5216"/>
                <a:gd name="T61" fmla="*/ 1915333155 h 762"/>
                <a:gd name="T62" fmla="*/ 2147483647 w 5216"/>
                <a:gd name="T63" fmla="*/ 1915333155 h 762"/>
                <a:gd name="T64" fmla="*/ 2147483647 w 5216"/>
                <a:gd name="T65" fmla="*/ 1905278414 h 762"/>
                <a:gd name="T66" fmla="*/ 2147483647 w 5216"/>
                <a:gd name="T67" fmla="*/ 1880143145 h 762"/>
                <a:gd name="T68" fmla="*/ 2147483647 w 5216"/>
                <a:gd name="T69" fmla="*/ 1839925764 h 762"/>
                <a:gd name="T70" fmla="*/ 2147483647 w 5216"/>
                <a:gd name="T71" fmla="*/ 179468259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176486674 h 694"/>
                <a:gd name="T2" fmla="*/ 0 w 5144"/>
                <a:gd name="T3" fmla="*/ 176486674 h 694"/>
                <a:gd name="T4" fmla="*/ 45353157 w 5144"/>
                <a:gd name="T5" fmla="*/ 166400724 h 694"/>
                <a:gd name="T6" fmla="*/ 181412626 w 5144"/>
                <a:gd name="T7" fmla="*/ 141189022 h 694"/>
                <a:gd name="T8" fmla="*/ 413216590 w 5144"/>
                <a:gd name="T9" fmla="*/ 105891370 h 694"/>
                <a:gd name="T10" fmla="*/ 564393779 w 5144"/>
                <a:gd name="T11" fmla="*/ 85722643 h 694"/>
                <a:gd name="T12" fmla="*/ 740766636 w 5144"/>
                <a:gd name="T13" fmla="*/ 65552329 h 694"/>
                <a:gd name="T14" fmla="*/ 937295394 w 5144"/>
                <a:gd name="T15" fmla="*/ 50424991 h 694"/>
                <a:gd name="T16" fmla="*/ 1164061177 w 5144"/>
                <a:gd name="T17" fmla="*/ 35297652 h 694"/>
                <a:gd name="T18" fmla="*/ 1410982860 w 5144"/>
                <a:gd name="T19" fmla="*/ 20170314 h 694"/>
                <a:gd name="T20" fmla="*/ 1688139980 w 5144"/>
                <a:gd name="T21" fmla="*/ 10084363 h 694"/>
                <a:gd name="T22" fmla="*/ 1990494357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1467732250 h 584"/>
                <a:gd name="T2" fmla="*/ 0 w 3112"/>
                <a:gd name="T3" fmla="*/ 1467732250 h 584"/>
                <a:gd name="T4" fmla="*/ 226865130 w 3112"/>
                <a:gd name="T5" fmla="*/ 1407413987 h 584"/>
                <a:gd name="T6" fmla="*/ 846963574 w 3112"/>
                <a:gd name="T7" fmla="*/ 1251592864 h 584"/>
                <a:gd name="T8" fmla="*/ 1275487831 w 3112"/>
                <a:gd name="T9" fmla="*/ 1146037488 h 584"/>
                <a:gd name="T10" fmla="*/ 1769549916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9" name="Date Placeholder 1"/>
          <p:cNvSpPr>
            <a:spLocks noGrp="1"/>
          </p:cNvSpPr>
          <p:nvPr>
            <p:ph type="dt" sz="half" idx="10"/>
          </p:nvPr>
        </p:nvSpPr>
        <p:spPr/>
        <p:txBody>
          <a:bodyPr/>
          <a:lstStyle>
            <a:lvl1pPr>
              <a:defRPr/>
            </a:lvl1pPr>
          </a:lstStyle>
          <a:p>
            <a:fld id="{7FF66537-EFFB-46DD-9583-FE7C6CC72FE4}" type="datetime1">
              <a:rPr lang="en-US"/>
              <a:pPr/>
              <a:t>10/7/2013</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fld id="{521B24F2-DB8B-44DD-9360-780BEBFA0A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45267910 h 640"/>
                <a:gd name="T6" fmla="*/ 2147483647 w 2706"/>
                <a:gd name="T7" fmla="*/ 95566116 h 640"/>
                <a:gd name="T8" fmla="*/ 2147483647 w 2706"/>
                <a:gd name="T9" fmla="*/ 150894619 h 640"/>
                <a:gd name="T10" fmla="*/ 2147483647 w 2706"/>
                <a:gd name="T11" fmla="*/ 206221535 h 640"/>
                <a:gd name="T12" fmla="*/ 2147483647 w 2706"/>
                <a:gd name="T13" fmla="*/ 271609045 h 640"/>
                <a:gd name="T14" fmla="*/ 2147483647 w 2706"/>
                <a:gd name="T15" fmla="*/ 336996554 h 640"/>
                <a:gd name="T16" fmla="*/ 2147483647 w 2706"/>
                <a:gd name="T17" fmla="*/ 412443071 h 640"/>
                <a:gd name="T18" fmla="*/ 2147483647 w 2706"/>
                <a:gd name="T19" fmla="*/ 487891173 h 640"/>
                <a:gd name="T20" fmla="*/ 2147483647 w 2706"/>
                <a:gd name="T21" fmla="*/ 487891173 h 640"/>
                <a:gd name="T22" fmla="*/ 2147483647 w 2706"/>
                <a:gd name="T23" fmla="*/ 633755495 h 640"/>
                <a:gd name="T24" fmla="*/ 2147483647 w 2706"/>
                <a:gd name="T25" fmla="*/ 764530514 h 640"/>
                <a:gd name="T26" fmla="*/ 2147483647 w 2706"/>
                <a:gd name="T27" fmla="*/ 885244941 h 640"/>
                <a:gd name="T28" fmla="*/ 1995446684 w 2706"/>
                <a:gd name="T29" fmla="*/ 1000930656 h 640"/>
                <a:gd name="T30" fmla="*/ 1471390284 w 2706"/>
                <a:gd name="T31" fmla="*/ 1101527069 h 640"/>
                <a:gd name="T32" fmla="*/ 962451277 w 2706"/>
                <a:gd name="T33" fmla="*/ 1192062888 h 640"/>
                <a:gd name="T34" fmla="*/ 473666148 w 2706"/>
                <a:gd name="T35" fmla="*/ 1277569998 h 640"/>
                <a:gd name="T36" fmla="*/ 0 w 2706"/>
                <a:gd name="T37" fmla="*/ 1353016514 h 640"/>
                <a:gd name="T38" fmla="*/ 0 w 2706"/>
                <a:gd name="T39" fmla="*/ 1353016514 h 640"/>
                <a:gd name="T40" fmla="*/ 327535052 w 2706"/>
                <a:gd name="T41" fmla="*/ 1398284424 h 640"/>
                <a:gd name="T42" fmla="*/ 639954298 w 2706"/>
                <a:gd name="T43" fmla="*/ 1438523623 h 640"/>
                <a:gd name="T44" fmla="*/ 942294224 w 2706"/>
                <a:gd name="T45" fmla="*/ 1473730940 h 640"/>
                <a:gd name="T46" fmla="*/ 1239596076 w 2706"/>
                <a:gd name="T47" fmla="*/ 1503911133 h 640"/>
                <a:gd name="T48" fmla="*/ 1526818609 w 2706"/>
                <a:gd name="T49" fmla="*/ 1534089739 h 640"/>
                <a:gd name="T50" fmla="*/ 1803964996 w 2706"/>
                <a:gd name="T51" fmla="*/ 1554207753 h 640"/>
                <a:gd name="T52" fmla="*/ 2071032063 w 2706"/>
                <a:gd name="T53" fmla="*/ 1574327353 h 640"/>
                <a:gd name="T54" fmla="*/ 2147483647 w 2706"/>
                <a:gd name="T55" fmla="*/ 1589416656 h 640"/>
                <a:gd name="T56" fmla="*/ 2147483647 w 2706"/>
                <a:gd name="T57" fmla="*/ 1599477249 h 640"/>
                <a:gd name="T58" fmla="*/ 2147483647 w 2706"/>
                <a:gd name="T59" fmla="*/ 1604505959 h 640"/>
                <a:gd name="T60" fmla="*/ 2147483647 w 2706"/>
                <a:gd name="T61" fmla="*/ 1609536256 h 640"/>
                <a:gd name="T62" fmla="*/ 2147483647 w 2706"/>
                <a:gd name="T63" fmla="*/ 1609536256 h 640"/>
                <a:gd name="T64" fmla="*/ 2147483647 w 2706"/>
                <a:gd name="T65" fmla="*/ 1604505959 h 640"/>
                <a:gd name="T66" fmla="*/ 2147483647 w 2706"/>
                <a:gd name="T67" fmla="*/ 1599477249 h 640"/>
                <a:gd name="T68" fmla="*/ 2147483647 w 2706"/>
                <a:gd name="T69" fmla="*/ 1589416656 h 640"/>
                <a:gd name="T70" fmla="*/ 2147483647 w 2706"/>
                <a:gd name="T71" fmla="*/ 1574327353 h 640"/>
                <a:gd name="T72" fmla="*/ 2147483647 w 2706"/>
                <a:gd name="T73" fmla="*/ 1559238049 h 640"/>
                <a:gd name="T74" fmla="*/ 2147483647 w 2706"/>
                <a:gd name="T75" fmla="*/ 1539118450 h 640"/>
                <a:gd name="T76" fmla="*/ 2147483647 w 2706"/>
                <a:gd name="T77" fmla="*/ 1513970140 h 640"/>
                <a:gd name="T78" fmla="*/ 2147483647 w 2706"/>
                <a:gd name="T79" fmla="*/ 1488821829 h 640"/>
                <a:gd name="T80" fmla="*/ 2147483647 w 2706"/>
                <a:gd name="T81" fmla="*/ 1458641637 h 640"/>
                <a:gd name="T82" fmla="*/ 2147483647 w 2706"/>
                <a:gd name="T83" fmla="*/ 1428463030 h 640"/>
                <a:gd name="T84" fmla="*/ 2147483647 w 2706"/>
                <a:gd name="T85" fmla="*/ 1393254127 h 640"/>
                <a:gd name="T86" fmla="*/ 2147483647 w 2706"/>
                <a:gd name="T87" fmla="*/ 1358046810 h 640"/>
                <a:gd name="T88" fmla="*/ 2147483647 w 2706"/>
                <a:gd name="T89" fmla="*/ 1317807611 h 640"/>
                <a:gd name="T90" fmla="*/ 2147483647 w 2706"/>
                <a:gd name="T91" fmla="*/ 1277569998 h 640"/>
                <a:gd name="T92" fmla="*/ 2147483647 w 2706"/>
                <a:gd name="T93" fmla="*/ 1232300502 h 640"/>
                <a:gd name="T94" fmla="*/ 2147483647 w 2706"/>
                <a:gd name="T95" fmla="*/ 1187032592 h 640"/>
                <a:gd name="T96" fmla="*/ 2147483647 w 2706"/>
                <a:gd name="T97" fmla="*/ 1086437765 h 640"/>
                <a:gd name="T98" fmla="*/ 2147483647 w 2706"/>
                <a:gd name="T99" fmla="*/ 980811057 h 640"/>
                <a:gd name="T100" fmla="*/ 2147483647 w 2706"/>
                <a:gd name="T101" fmla="*/ 980811057 h 640"/>
                <a:gd name="T102" fmla="*/ 2147483647 w 2706"/>
                <a:gd name="T103" fmla="*/ 975780760 h 640"/>
                <a:gd name="T104" fmla="*/ 2147483647 w 2706"/>
                <a:gd name="T105" fmla="*/ 975780760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8538" y="4318998"/>
              <a:ext cx="8280254" cy="1208906"/>
            </a:xfrm>
            <a:custGeom>
              <a:avLst/>
              <a:gdLst>
                <a:gd name="T0" fmla="*/ 2147483647 w 5216"/>
                <a:gd name="T1" fmla="*/ 1797103815 h 762"/>
                <a:gd name="T2" fmla="*/ 2147483647 w 5216"/>
                <a:gd name="T3" fmla="*/ 1726630307 h 762"/>
                <a:gd name="T4" fmla="*/ 2147483647 w 5216"/>
                <a:gd name="T5" fmla="*/ 1535340763 h 762"/>
                <a:gd name="T6" fmla="*/ 2147483647 w 5216"/>
                <a:gd name="T7" fmla="*/ 1278611647 h 762"/>
                <a:gd name="T8" fmla="*/ 2147483647 w 5216"/>
                <a:gd name="T9" fmla="*/ 941341151 h 762"/>
                <a:gd name="T10" fmla="*/ 2147483647 w 5216"/>
                <a:gd name="T11" fmla="*/ 745017673 h 762"/>
                <a:gd name="T12" fmla="*/ 2147483647 w 5216"/>
                <a:gd name="T13" fmla="*/ 594001199 h 762"/>
                <a:gd name="T14" fmla="*/ 2147483647 w 5216"/>
                <a:gd name="T15" fmla="*/ 463118879 h 762"/>
                <a:gd name="T16" fmla="*/ 2147483647 w 5216"/>
                <a:gd name="T17" fmla="*/ 352373888 h 762"/>
                <a:gd name="T18" fmla="*/ 2147483647 w 5216"/>
                <a:gd name="T19" fmla="*/ 256729116 h 762"/>
                <a:gd name="T20" fmla="*/ 2147483647 w 5216"/>
                <a:gd name="T21" fmla="*/ 181220086 h 762"/>
                <a:gd name="T22" fmla="*/ 2147483647 w 5216"/>
                <a:gd name="T23" fmla="*/ 70475095 h 762"/>
                <a:gd name="T24" fmla="*/ 2147483647 w 5216"/>
                <a:gd name="T25" fmla="*/ 10067871 h 762"/>
                <a:gd name="T26" fmla="*/ 1622923434 w 5216"/>
                <a:gd name="T27" fmla="*/ 0 h 762"/>
                <a:gd name="T28" fmla="*/ 902184155 w 5216"/>
                <a:gd name="T29" fmla="*/ 25169677 h 762"/>
                <a:gd name="T30" fmla="*/ 277207537 w 5216"/>
                <a:gd name="T31" fmla="*/ 80542966 h 762"/>
                <a:gd name="T32" fmla="*/ 0 w 5216"/>
                <a:gd name="T33" fmla="*/ 120814448 h 762"/>
                <a:gd name="T34" fmla="*/ 791300823 w 5216"/>
                <a:gd name="T35" fmla="*/ 216457634 h 762"/>
                <a:gd name="T36" fmla="*/ 1643084329 w 5216"/>
                <a:gd name="T37" fmla="*/ 352373888 h 762"/>
                <a:gd name="T38" fmla="*/ 2147483647 w 5216"/>
                <a:gd name="T39" fmla="*/ 528560039 h 762"/>
                <a:gd name="T40" fmla="*/ 2147483647 w 5216"/>
                <a:gd name="T41" fmla="*/ 745017673 h 762"/>
                <a:gd name="T42" fmla="*/ 2147483647 w 5216"/>
                <a:gd name="T43" fmla="*/ 951409022 h 762"/>
                <a:gd name="T44" fmla="*/ 2147483647 w 5216"/>
                <a:gd name="T45" fmla="*/ 1298747388 h 762"/>
                <a:gd name="T46" fmla="*/ 2147483647 w 5216"/>
                <a:gd name="T47" fmla="*/ 1439697578 h 762"/>
                <a:gd name="T48" fmla="*/ 2147483647 w 5216"/>
                <a:gd name="T49" fmla="*/ 1560510440 h 762"/>
                <a:gd name="T50" fmla="*/ 2147483647 w 5216"/>
                <a:gd name="T51" fmla="*/ 1666223082 h 762"/>
                <a:gd name="T52" fmla="*/ 2147483647 w 5216"/>
                <a:gd name="T53" fmla="*/ 1746766048 h 762"/>
                <a:gd name="T54" fmla="*/ 2147483647 w 5216"/>
                <a:gd name="T55" fmla="*/ 1817239557 h 762"/>
                <a:gd name="T56" fmla="*/ 2147483647 w 5216"/>
                <a:gd name="T57" fmla="*/ 1862544975 h 762"/>
                <a:gd name="T58" fmla="*/ 2147483647 w 5216"/>
                <a:gd name="T59" fmla="*/ 1897782522 h 762"/>
                <a:gd name="T60" fmla="*/ 2147483647 w 5216"/>
                <a:gd name="T61" fmla="*/ 1917918264 h 762"/>
                <a:gd name="T62" fmla="*/ 2147483647 w 5216"/>
                <a:gd name="T63" fmla="*/ 1917918264 h 762"/>
                <a:gd name="T64" fmla="*/ 2147483647 w 5216"/>
                <a:gd name="T65" fmla="*/ 1907850393 h 762"/>
                <a:gd name="T66" fmla="*/ 2147483647 w 5216"/>
                <a:gd name="T67" fmla="*/ 1882680716 h 762"/>
                <a:gd name="T68" fmla="*/ 2147483647 w 5216"/>
                <a:gd name="T69" fmla="*/ 1842409233 h 762"/>
                <a:gd name="T70" fmla="*/ 2147483647 w 5216"/>
                <a:gd name="T71" fmla="*/ 179710381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176788516 h 694"/>
                <a:gd name="T2" fmla="*/ 0 w 5144"/>
                <a:gd name="T3" fmla="*/ 176788516 h 694"/>
                <a:gd name="T4" fmla="*/ 45341320 w 5144"/>
                <a:gd name="T5" fmla="*/ 166685997 h 694"/>
                <a:gd name="T6" fmla="*/ 181368455 w 5144"/>
                <a:gd name="T7" fmla="*/ 141430495 h 694"/>
                <a:gd name="T8" fmla="*/ 413115802 w 5144"/>
                <a:gd name="T9" fmla="*/ 106072474 h 694"/>
                <a:gd name="T10" fmla="*/ 564257240 w 5144"/>
                <a:gd name="T11" fmla="*/ 85869026 h 694"/>
                <a:gd name="T12" fmla="*/ 740586536 w 5144"/>
                <a:gd name="T13" fmla="*/ 65663988 h 694"/>
                <a:gd name="T14" fmla="*/ 937069294 w 5144"/>
                <a:gd name="T15" fmla="*/ 50511005 h 694"/>
                <a:gd name="T16" fmla="*/ 1163779069 w 5144"/>
                <a:gd name="T17" fmla="*/ 35358021 h 694"/>
                <a:gd name="T18" fmla="*/ 1410642306 w 5144"/>
                <a:gd name="T19" fmla="*/ 20205038 h 694"/>
                <a:gd name="T20" fmla="*/ 1687732560 w 5144"/>
                <a:gd name="T21" fmla="*/ 10102519 h 694"/>
                <a:gd name="T22" fmla="*/ 1990012261 w 5144"/>
                <a:gd name="T23" fmla="*/ 5050465 h 694"/>
                <a:gd name="T24" fmla="*/ 2147483647 w 5144"/>
                <a:gd name="T25" fmla="*/ 0 h 694"/>
                <a:gd name="T26" fmla="*/ 2147483647 w 5144"/>
                <a:gd name="T27" fmla="*/ 5050465 h 694"/>
                <a:gd name="T28" fmla="*/ 2147483647 w 5144"/>
                <a:gd name="T29" fmla="*/ 15152984 h 694"/>
                <a:gd name="T30" fmla="*/ 2147483647 w 5144"/>
                <a:gd name="T31" fmla="*/ 35358021 h 694"/>
                <a:gd name="T32" fmla="*/ 2147483647 w 5144"/>
                <a:gd name="T33" fmla="*/ 60613523 h 694"/>
                <a:gd name="T34" fmla="*/ 2147483647 w 5144"/>
                <a:gd name="T35" fmla="*/ 101022009 h 694"/>
                <a:gd name="T36" fmla="*/ 2147483647 w 5144"/>
                <a:gd name="T37" fmla="*/ 146480960 h 694"/>
                <a:gd name="T38" fmla="*/ 2147483647 w 5144"/>
                <a:gd name="T39" fmla="*/ 202044018 h 694"/>
                <a:gd name="T40" fmla="*/ 2147483647 w 5144"/>
                <a:gd name="T41" fmla="*/ 267708006 h 694"/>
                <a:gd name="T42" fmla="*/ 2147483647 w 5144"/>
                <a:gd name="T43" fmla="*/ 348524978 h 694"/>
                <a:gd name="T44" fmla="*/ 2147483647 w 5144"/>
                <a:gd name="T45" fmla="*/ 439444468 h 694"/>
                <a:gd name="T46" fmla="*/ 2147483647 w 5144"/>
                <a:gd name="T47" fmla="*/ 545516942 h 694"/>
                <a:gd name="T48" fmla="*/ 2147483647 w 5144"/>
                <a:gd name="T49" fmla="*/ 671794454 h 694"/>
                <a:gd name="T50" fmla="*/ 2147483647 w 5144"/>
                <a:gd name="T51" fmla="*/ 808174484 h 694"/>
                <a:gd name="T52" fmla="*/ 2147483647 w 5144"/>
                <a:gd name="T53" fmla="*/ 959705908 h 694"/>
                <a:gd name="T54" fmla="*/ 2147483647 w 5144"/>
                <a:gd name="T55" fmla="*/ 1131443960 h 694"/>
                <a:gd name="T56" fmla="*/ 2147483647 w 5144"/>
                <a:gd name="T57" fmla="*/ 1318333405 h 694"/>
                <a:gd name="T58" fmla="*/ 2147483647 w 5144"/>
                <a:gd name="T59" fmla="*/ 1525427888 h 694"/>
                <a:gd name="T60" fmla="*/ 2147483647 w 5144"/>
                <a:gd name="T61" fmla="*/ 1752727409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1471387100 h 584"/>
                <a:gd name="T2" fmla="*/ 0 w 3112"/>
                <a:gd name="T3" fmla="*/ 1471387100 h 584"/>
                <a:gd name="T4" fmla="*/ 226718930 w 3112"/>
                <a:gd name="T5" fmla="*/ 1410919181 h 584"/>
                <a:gd name="T6" fmla="*/ 846417337 w 3112"/>
                <a:gd name="T7" fmla="*/ 1254710521 h 584"/>
                <a:gd name="T8" fmla="*/ 1274665262 w 3112"/>
                <a:gd name="T9" fmla="*/ 1148892058 h 584"/>
                <a:gd name="T10" fmla="*/ 1768409238 w 3112"/>
                <a:gd name="T11" fmla="*/ 1032994287 h 584"/>
                <a:gd name="T12" fmla="*/ 2147483647 w 3112"/>
                <a:gd name="T13" fmla="*/ 907018793 h 584"/>
                <a:gd name="T14" fmla="*/ 2147483647 w 3112"/>
                <a:gd name="T15" fmla="*/ 770967164 h 584"/>
                <a:gd name="T16" fmla="*/ 2147483647 w 3112"/>
                <a:gd name="T17" fmla="*/ 639952016 h 584"/>
                <a:gd name="T18" fmla="*/ 2147483647 w 3112"/>
                <a:gd name="T19" fmla="*/ 508938455 h 584"/>
                <a:gd name="T20" fmla="*/ 2147483647 w 3112"/>
                <a:gd name="T21" fmla="*/ 388002616 h 584"/>
                <a:gd name="T22" fmla="*/ 2147483647 w 3112"/>
                <a:gd name="T23" fmla="*/ 272106432 h 584"/>
                <a:gd name="T24" fmla="*/ 2147483647 w 3112"/>
                <a:gd name="T25" fmla="*/ 221716234 h 584"/>
                <a:gd name="T26" fmla="*/ 2147483647 w 3112"/>
                <a:gd name="T27" fmla="*/ 171326037 h 584"/>
                <a:gd name="T28" fmla="*/ 2147483647 w 3112"/>
                <a:gd name="T29" fmla="*/ 131013561 h 584"/>
                <a:gd name="T30" fmla="*/ 2147483647 w 3112"/>
                <a:gd name="T31" fmla="*/ 90702673 h 584"/>
                <a:gd name="T32" fmla="*/ 2147483647 w 3112"/>
                <a:gd name="T33" fmla="*/ 60467920 h 584"/>
                <a:gd name="T34" fmla="*/ 2147483647 w 3112"/>
                <a:gd name="T35" fmla="*/ 35272821 h 584"/>
                <a:gd name="T36" fmla="*/ 2147483647 w 3112"/>
                <a:gd name="T37" fmla="*/ 1511737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fld id="{CD621D42-74A3-439C-8032-A1DF28449EB8}" type="datetime1">
              <a:rPr lang="en-US"/>
              <a:pPr/>
              <a:t>10/7/2013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D84C3365-5C7C-42C5-AC78-0B2B222B32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5446684 w 2706"/>
                <a:gd name="T29" fmla="*/ 1003323081 h 640"/>
                <a:gd name="T30" fmla="*/ 1471390284 w 2706"/>
                <a:gd name="T31" fmla="*/ 1104158702 h 640"/>
                <a:gd name="T32" fmla="*/ 962451277 w 2706"/>
                <a:gd name="T33" fmla="*/ 1194912190 h 640"/>
                <a:gd name="T34" fmla="*/ 473666148 w 2706"/>
                <a:gd name="T35" fmla="*/ 1280623023 h 640"/>
                <a:gd name="T36" fmla="*/ 0 w 2706"/>
                <a:gd name="T37" fmla="*/ 1356250136 h 640"/>
                <a:gd name="T38" fmla="*/ 0 w 2706"/>
                <a:gd name="T39" fmla="*/ 1356250136 h 640"/>
                <a:gd name="T40" fmla="*/ 327535052 w 2706"/>
                <a:gd name="T41" fmla="*/ 1401626086 h 640"/>
                <a:gd name="T42" fmla="*/ 639954298 w 2706"/>
                <a:gd name="T43" fmla="*/ 1441960969 h 640"/>
                <a:gd name="T44" fmla="*/ 942294224 w 2706"/>
                <a:gd name="T45" fmla="*/ 1477253198 h 640"/>
                <a:gd name="T46" fmla="*/ 1239596076 w 2706"/>
                <a:gd name="T47" fmla="*/ 1507504361 h 640"/>
                <a:gd name="T48" fmla="*/ 1526818609 w 2706"/>
                <a:gd name="T49" fmla="*/ 1537755524 h 640"/>
                <a:gd name="T50" fmla="*/ 1803964996 w 2706"/>
                <a:gd name="T51" fmla="*/ 1557922965 h 640"/>
                <a:gd name="T52" fmla="*/ 2071032063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8538" y="4319027"/>
              <a:ext cx="8280254" cy="1208092"/>
            </a:xfrm>
            <a:custGeom>
              <a:avLst/>
              <a:gdLst>
                <a:gd name="T0" fmla="*/ 2147483647 w 5216"/>
                <a:gd name="T1" fmla="*/ 1794685668 h 762"/>
                <a:gd name="T2" fmla="*/ 2147483647 w 5216"/>
                <a:gd name="T3" fmla="*/ 1724305590 h 762"/>
                <a:gd name="T4" fmla="*/ 2147483647 w 5216"/>
                <a:gd name="T5" fmla="*/ 1533274853 h 762"/>
                <a:gd name="T6" fmla="*/ 2147483647 w 5216"/>
                <a:gd name="T7" fmla="*/ 1276891413 h 762"/>
                <a:gd name="T8" fmla="*/ 2147483647 w 5216"/>
                <a:gd name="T9" fmla="*/ 940073143 h 762"/>
                <a:gd name="T10" fmla="*/ 2147483647 w 5216"/>
                <a:gd name="T11" fmla="*/ 744015032 h 762"/>
                <a:gd name="T12" fmla="*/ 2147483647 w 5216"/>
                <a:gd name="T13" fmla="*/ 593201710 h 762"/>
                <a:gd name="T14" fmla="*/ 2147483647 w 5216"/>
                <a:gd name="T15" fmla="*/ 462496302 h 762"/>
                <a:gd name="T16" fmla="*/ 2147483647 w 5216"/>
                <a:gd name="T17" fmla="*/ 351898809 h 762"/>
                <a:gd name="T18" fmla="*/ 2147483647 w 5216"/>
                <a:gd name="T19" fmla="*/ 256383440 h 762"/>
                <a:gd name="T20" fmla="*/ 2147483647 w 5216"/>
                <a:gd name="T21" fmla="*/ 180975987 h 762"/>
                <a:gd name="T22" fmla="*/ 2147483647 w 5216"/>
                <a:gd name="T23" fmla="*/ 70380079 h 762"/>
                <a:gd name="T24" fmla="*/ 2147483647 w 5216"/>
                <a:gd name="T25" fmla="*/ 10054750 h 762"/>
                <a:gd name="T26" fmla="*/ 1622923434 w 5216"/>
                <a:gd name="T27" fmla="*/ 0 h 762"/>
                <a:gd name="T28" fmla="*/ 902184155 w 5216"/>
                <a:gd name="T29" fmla="*/ 25135289 h 762"/>
                <a:gd name="T30" fmla="*/ 277207537 w 5216"/>
                <a:gd name="T31" fmla="*/ 80434829 h 762"/>
                <a:gd name="T32" fmla="*/ 0 w 5216"/>
                <a:gd name="T33" fmla="*/ 120650658 h 762"/>
                <a:gd name="T34" fmla="*/ 791300823 w 5216"/>
                <a:gd name="T35" fmla="*/ 216166026 h 762"/>
                <a:gd name="T36" fmla="*/ 1643084329 w 5216"/>
                <a:gd name="T37" fmla="*/ 351898809 h 762"/>
                <a:gd name="T38" fmla="*/ 2147483647 w 5216"/>
                <a:gd name="T39" fmla="*/ 527849006 h 762"/>
                <a:gd name="T40" fmla="*/ 2147483647 w 5216"/>
                <a:gd name="T41" fmla="*/ 744015032 h 762"/>
                <a:gd name="T42" fmla="*/ 2147483647 w 5216"/>
                <a:gd name="T43" fmla="*/ 950127893 h 762"/>
                <a:gd name="T44" fmla="*/ 2147483647 w 5216"/>
                <a:gd name="T45" fmla="*/ 1296999327 h 762"/>
                <a:gd name="T46" fmla="*/ 2147483647 w 5216"/>
                <a:gd name="T47" fmla="*/ 1437759485 h 762"/>
                <a:gd name="T48" fmla="*/ 2147483647 w 5216"/>
                <a:gd name="T49" fmla="*/ 1558410142 h 762"/>
                <a:gd name="T50" fmla="*/ 2147483647 w 5216"/>
                <a:gd name="T51" fmla="*/ 1663980261 h 762"/>
                <a:gd name="T52" fmla="*/ 2147483647 w 5216"/>
                <a:gd name="T53" fmla="*/ 1744413504 h 762"/>
                <a:gd name="T54" fmla="*/ 2147483647 w 5216"/>
                <a:gd name="T55" fmla="*/ 1814793583 h 762"/>
                <a:gd name="T56" fmla="*/ 2147483647 w 5216"/>
                <a:gd name="T57" fmla="*/ 1860038372 h 762"/>
                <a:gd name="T58" fmla="*/ 2147483647 w 5216"/>
                <a:gd name="T59" fmla="*/ 1895228412 h 762"/>
                <a:gd name="T60" fmla="*/ 2147483647 w 5216"/>
                <a:gd name="T61" fmla="*/ 1915336326 h 762"/>
                <a:gd name="T62" fmla="*/ 2147483647 w 5216"/>
                <a:gd name="T63" fmla="*/ 1915336326 h 762"/>
                <a:gd name="T64" fmla="*/ 2147483647 w 5216"/>
                <a:gd name="T65" fmla="*/ 1905281576 h 762"/>
                <a:gd name="T66" fmla="*/ 2147483647 w 5216"/>
                <a:gd name="T67" fmla="*/ 1880146287 h 762"/>
                <a:gd name="T68" fmla="*/ 2147483647 w 5216"/>
                <a:gd name="T69" fmla="*/ 1839928872 h 762"/>
                <a:gd name="T70" fmla="*/ 2147483647 w 5216"/>
                <a:gd name="T71" fmla="*/ 1794685668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4014" y="4334834"/>
              <a:ext cx="8164231" cy="1101960"/>
            </a:xfrm>
            <a:custGeom>
              <a:avLst/>
              <a:gdLst>
                <a:gd name="T0" fmla="*/ 0 w 5144"/>
                <a:gd name="T1" fmla="*/ 176486674 h 694"/>
                <a:gd name="T2" fmla="*/ 0 w 5144"/>
                <a:gd name="T3" fmla="*/ 176486674 h 694"/>
                <a:gd name="T4" fmla="*/ 45341320 w 5144"/>
                <a:gd name="T5" fmla="*/ 166400724 h 694"/>
                <a:gd name="T6" fmla="*/ 181368455 w 5144"/>
                <a:gd name="T7" fmla="*/ 141189022 h 694"/>
                <a:gd name="T8" fmla="*/ 413115802 w 5144"/>
                <a:gd name="T9" fmla="*/ 105891370 h 694"/>
                <a:gd name="T10" fmla="*/ 564257240 w 5144"/>
                <a:gd name="T11" fmla="*/ 85722643 h 694"/>
                <a:gd name="T12" fmla="*/ 740586536 w 5144"/>
                <a:gd name="T13" fmla="*/ 65552329 h 694"/>
                <a:gd name="T14" fmla="*/ 937069294 w 5144"/>
                <a:gd name="T15" fmla="*/ 50424991 h 694"/>
                <a:gd name="T16" fmla="*/ 1163779069 w 5144"/>
                <a:gd name="T17" fmla="*/ 35297652 h 694"/>
                <a:gd name="T18" fmla="*/ 1410642306 w 5144"/>
                <a:gd name="T19" fmla="*/ 20170314 h 694"/>
                <a:gd name="T20" fmla="*/ 1687732560 w 5144"/>
                <a:gd name="T21" fmla="*/ 10084363 h 694"/>
                <a:gd name="T22" fmla="*/ 1990012261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7164" y="4316769"/>
              <a:ext cx="4939265" cy="925827"/>
            </a:xfrm>
            <a:custGeom>
              <a:avLst/>
              <a:gdLst>
                <a:gd name="T0" fmla="*/ 0 w 3112"/>
                <a:gd name="T1" fmla="*/ 1467732250 h 584"/>
                <a:gd name="T2" fmla="*/ 0 w 3112"/>
                <a:gd name="T3" fmla="*/ 1467732250 h 584"/>
                <a:gd name="T4" fmla="*/ 226718930 w 3112"/>
                <a:gd name="T5" fmla="*/ 1407413987 h 584"/>
                <a:gd name="T6" fmla="*/ 846417337 w 3112"/>
                <a:gd name="T7" fmla="*/ 1251592864 h 584"/>
                <a:gd name="T8" fmla="*/ 1274665262 w 3112"/>
                <a:gd name="T9" fmla="*/ 1146037488 h 584"/>
                <a:gd name="T10" fmla="*/ 1768409238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fld id="{EB903C38-2B7A-47EE-A437-C93EAF16AAC3}" type="datetime1">
              <a:rPr lang="en-US"/>
              <a:pPr/>
              <a:t>10/7/2013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82B6E358-8152-4957-9587-A12ADF4C4F3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45375950 h 640"/>
                <a:gd name="T6" fmla="*/ 2147483647 w 2706"/>
                <a:gd name="T7" fmla="*/ 95794554 h 640"/>
                <a:gd name="T8" fmla="*/ 2147483647 w 2706"/>
                <a:gd name="T9" fmla="*/ 151254225 h 640"/>
                <a:gd name="T10" fmla="*/ 2147483647 w 2706"/>
                <a:gd name="T11" fmla="*/ 206713896 h 640"/>
                <a:gd name="T12" fmla="*/ 2147483647 w 2706"/>
                <a:gd name="T13" fmla="*/ 272258876 h 640"/>
                <a:gd name="T14" fmla="*/ 2147483647 w 2706"/>
                <a:gd name="T15" fmla="*/ 337802267 h 640"/>
                <a:gd name="T16" fmla="*/ 2147483647 w 2706"/>
                <a:gd name="T17" fmla="*/ 413429380 h 640"/>
                <a:gd name="T18" fmla="*/ 2147483647 w 2706"/>
                <a:gd name="T19" fmla="*/ 489056492 h 640"/>
                <a:gd name="T20" fmla="*/ 2147483647 w 2706"/>
                <a:gd name="T21" fmla="*/ 489056492 h 640"/>
                <a:gd name="T22" fmla="*/ 2147483647 w 2706"/>
                <a:gd name="T23" fmla="*/ 635269651 h 640"/>
                <a:gd name="T24" fmla="*/ 2147483647 w 2706"/>
                <a:gd name="T25" fmla="*/ 766356435 h 640"/>
                <a:gd name="T26" fmla="*/ 2147483647 w 2706"/>
                <a:gd name="T27" fmla="*/ 887361085 h 640"/>
                <a:gd name="T28" fmla="*/ 1996160218 w 2706"/>
                <a:gd name="T29" fmla="*/ 1003323081 h 640"/>
                <a:gd name="T30" fmla="*/ 1471916569 w 2706"/>
                <a:gd name="T31" fmla="*/ 1104158702 h 640"/>
                <a:gd name="T32" fmla="*/ 962794601 w 2706"/>
                <a:gd name="T33" fmla="*/ 1194912190 h 640"/>
                <a:gd name="T34" fmla="*/ 473836460 w 2706"/>
                <a:gd name="T35" fmla="*/ 1280623023 h 640"/>
                <a:gd name="T36" fmla="*/ 0 w 2706"/>
                <a:gd name="T37" fmla="*/ 1356250136 h 640"/>
                <a:gd name="T38" fmla="*/ 0 w 2706"/>
                <a:gd name="T39" fmla="*/ 1356250136 h 640"/>
                <a:gd name="T40" fmla="*/ 327652280 w 2706"/>
                <a:gd name="T41" fmla="*/ 1401626086 h 640"/>
                <a:gd name="T42" fmla="*/ 640182880 w 2706"/>
                <a:gd name="T43" fmla="*/ 1441960969 h 640"/>
                <a:gd name="T44" fmla="*/ 942630773 w 2706"/>
                <a:gd name="T45" fmla="*/ 1477253198 h 640"/>
                <a:gd name="T46" fmla="*/ 1240038105 w 2706"/>
                <a:gd name="T47" fmla="*/ 1507504361 h 640"/>
                <a:gd name="T48" fmla="*/ 1527364317 w 2706"/>
                <a:gd name="T49" fmla="*/ 1537755524 h 640"/>
                <a:gd name="T50" fmla="*/ 1804609410 w 2706"/>
                <a:gd name="T51" fmla="*/ 1557922965 h 640"/>
                <a:gd name="T52" fmla="*/ 2071771794 w 2706"/>
                <a:gd name="T53" fmla="*/ 1578090407 h 640"/>
                <a:gd name="T54" fmla="*/ 2147483647 w 2706"/>
                <a:gd name="T55" fmla="*/ 1593215194 h 640"/>
                <a:gd name="T56" fmla="*/ 2147483647 w 2706"/>
                <a:gd name="T57" fmla="*/ 1603298915 h 640"/>
                <a:gd name="T58" fmla="*/ 2147483647 w 2706"/>
                <a:gd name="T59" fmla="*/ 1608341570 h 640"/>
                <a:gd name="T60" fmla="*/ 2147483647 w 2706"/>
                <a:gd name="T61" fmla="*/ 1613382636 h 640"/>
                <a:gd name="T62" fmla="*/ 2147483647 w 2706"/>
                <a:gd name="T63" fmla="*/ 1613382636 h 640"/>
                <a:gd name="T64" fmla="*/ 2147483647 w 2706"/>
                <a:gd name="T65" fmla="*/ 1608341570 h 640"/>
                <a:gd name="T66" fmla="*/ 2147483647 w 2706"/>
                <a:gd name="T67" fmla="*/ 1603298915 h 640"/>
                <a:gd name="T68" fmla="*/ 2147483647 w 2706"/>
                <a:gd name="T69" fmla="*/ 1593215194 h 640"/>
                <a:gd name="T70" fmla="*/ 2147483647 w 2706"/>
                <a:gd name="T71" fmla="*/ 1578090407 h 640"/>
                <a:gd name="T72" fmla="*/ 2147483647 w 2706"/>
                <a:gd name="T73" fmla="*/ 1562964032 h 640"/>
                <a:gd name="T74" fmla="*/ 2147483647 w 2706"/>
                <a:gd name="T75" fmla="*/ 1542796590 h 640"/>
                <a:gd name="T76" fmla="*/ 2147483647 w 2706"/>
                <a:gd name="T77" fmla="*/ 1517588082 h 640"/>
                <a:gd name="T78" fmla="*/ 2147483647 w 2706"/>
                <a:gd name="T79" fmla="*/ 1492379573 h 640"/>
                <a:gd name="T80" fmla="*/ 2147483647 w 2706"/>
                <a:gd name="T81" fmla="*/ 1462128411 h 640"/>
                <a:gd name="T82" fmla="*/ 2147483647 w 2706"/>
                <a:gd name="T83" fmla="*/ 1431877248 h 640"/>
                <a:gd name="T84" fmla="*/ 2147483647 w 2706"/>
                <a:gd name="T85" fmla="*/ 1396585019 h 640"/>
                <a:gd name="T86" fmla="*/ 2147483647 w 2706"/>
                <a:gd name="T87" fmla="*/ 1361291202 h 640"/>
                <a:gd name="T88" fmla="*/ 2147483647 w 2706"/>
                <a:gd name="T89" fmla="*/ 1320956319 h 640"/>
                <a:gd name="T90" fmla="*/ 2147483647 w 2706"/>
                <a:gd name="T91" fmla="*/ 1280623023 h 640"/>
                <a:gd name="T92" fmla="*/ 2147483647 w 2706"/>
                <a:gd name="T93" fmla="*/ 1235245485 h 640"/>
                <a:gd name="T94" fmla="*/ 2147483647 w 2706"/>
                <a:gd name="T95" fmla="*/ 1189869535 h 640"/>
                <a:gd name="T96" fmla="*/ 2147483647 w 2706"/>
                <a:gd name="T97" fmla="*/ 1089033914 h 640"/>
                <a:gd name="T98" fmla="*/ 2147483647 w 2706"/>
                <a:gd name="T99" fmla="*/ 983155639 h 640"/>
                <a:gd name="T100" fmla="*/ 2147483647 w 2706"/>
                <a:gd name="T101" fmla="*/ 983155639 h 640"/>
                <a:gd name="T102" fmla="*/ 2147483647 w 2706"/>
                <a:gd name="T103" fmla="*/ 978112985 h 640"/>
                <a:gd name="T104" fmla="*/ 2147483647 w 2706"/>
                <a:gd name="T105" fmla="*/ 97811298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1035" name="Freeform 18"/>
            <p:cNvSpPr>
              <a:spLocks/>
            </p:cNvSpPr>
            <p:nvPr/>
          </p:nvSpPr>
          <p:spPr bwMode="hidden">
            <a:xfrm>
              <a:off x="-308667" y="4319028"/>
              <a:ext cx="8279020" cy="1208091"/>
            </a:xfrm>
            <a:custGeom>
              <a:avLst/>
              <a:gdLst>
                <a:gd name="T0" fmla="*/ 2147483647 w 5216"/>
                <a:gd name="T1" fmla="*/ 1794682597 h 762"/>
                <a:gd name="T2" fmla="*/ 2147483647 w 5216"/>
                <a:gd name="T3" fmla="*/ 1724302577 h 762"/>
                <a:gd name="T4" fmla="*/ 2147483647 w 5216"/>
                <a:gd name="T5" fmla="*/ 1533271998 h 762"/>
                <a:gd name="T6" fmla="*/ 2147483647 w 5216"/>
                <a:gd name="T7" fmla="*/ 1276888770 h 762"/>
                <a:gd name="T8" fmla="*/ 2147483647 w 5216"/>
                <a:gd name="T9" fmla="*/ 940072365 h 762"/>
                <a:gd name="T10" fmla="*/ 2147483647 w 5216"/>
                <a:gd name="T11" fmla="*/ 744014416 h 762"/>
                <a:gd name="T12" fmla="*/ 2147483647 w 5216"/>
                <a:gd name="T13" fmla="*/ 593199633 h 762"/>
                <a:gd name="T14" fmla="*/ 2147483647 w 5216"/>
                <a:gd name="T15" fmla="*/ 462495919 h 762"/>
                <a:gd name="T16" fmla="*/ 2147483647 w 5216"/>
                <a:gd name="T17" fmla="*/ 351898517 h 762"/>
                <a:gd name="T18" fmla="*/ 2147483647 w 5216"/>
                <a:gd name="T19" fmla="*/ 256383228 h 762"/>
                <a:gd name="T20" fmla="*/ 2147483647 w 5216"/>
                <a:gd name="T21" fmla="*/ 180975837 h 762"/>
                <a:gd name="T22" fmla="*/ 2147483647 w 5216"/>
                <a:gd name="T23" fmla="*/ 70380021 h 762"/>
                <a:gd name="T24" fmla="*/ 2147483647 w 5216"/>
                <a:gd name="T25" fmla="*/ 10054742 h 762"/>
                <a:gd name="T26" fmla="*/ 1622440311 w 5216"/>
                <a:gd name="T27" fmla="*/ 0 h 762"/>
                <a:gd name="T28" fmla="*/ 901914788 w 5216"/>
                <a:gd name="T29" fmla="*/ 25135269 h 762"/>
                <a:gd name="T30" fmla="*/ 277124957 w 5216"/>
                <a:gd name="T31" fmla="*/ 80433177 h 762"/>
                <a:gd name="T32" fmla="*/ 0 w 5216"/>
                <a:gd name="T33" fmla="*/ 120650558 h 762"/>
                <a:gd name="T34" fmla="*/ 791065440 w 5216"/>
                <a:gd name="T35" fmla="*/ 216165847 h 762"/>
                <a:gd name="T36" fmla="*/ 1642595027 w 5216"/>
                <a:gd name="T37" fmla="*/ 351898517 h 762"/>
                <a:gd name="T38" fmla="*/ 2147483647 w 5216"/>
                <a:gd name="T39" fmla="*/ 527846983 h 762"/>
                <a:gd name="T40" fmla="*/ 2147483647 w 5216"/>
                <a:gd name="T41" fmla="*/ 744014416 h 762"/>
                <a:gd name="T42" fmla="*/ 2147483647 w 5216"/>
                <a:gd name="T43" fmla="*/ 950125521 h 762"/>
                <a:gd name="T44" fmla="*/ 2147483647 w 5216"/>
                <a:gd name="T45" fmla="*/ 1296996668 h 762"/>
                <a:gd name="T46" fmla="*/ 2147483647 w 5216"/>
                <a:gd name="T47" fmla="*/ 1437756709 h 762"/>
                <a:gd name="T48" fmla="*/ 2147483647 w 5216"/>
                <a:gd name="T49" fmla="*/ 1558407267 h 762"/>
                <a:gd name="T50" fmla="*/ 2147483647 w 5216"/>
                <a:gd name="T51" fmla="*/ 1663977298 h 762"/>
                <a:gd name="T52" fmla="*/ 2147483647 w 5216"/>
                <a:gd name="T53" fmla="*/ 1744410475 h 762"/>
                <a:gd name="T54" fmla="*/ 2147483647 w 5216"/>
                <a:gd name="T55" fmla="*/ 1814790495 h 762"/>
                <a:gd name="T56" fmla="*/ 2147483647 w 5216"/>
                <a:gd name="T57" fmla="*/ 1860035247 h 762"/>
                <a:gd name="T58" fmla="*/ 2147483647 w 5216"/>
                <a:gd name="T59" fmla="*/ 1895225257 h 762"/>
                <a:gd name="T60" fmla="*/ 2147483647 w 5216"/>
                <a:gd name="T61" fmla="*/ 1915333155 h 762"/>
                <a:gd name="T62" fmla="*/ 2147483647 w 5216"/>
                <a:gd name="T63" fmla="*/ 1915333155 h 762"/>
                <a:gd name="T64" fmla="*/ 2147483647 w 5216"/>
                <a:gd name="T65" fmla="*/ 1905278414 h 762"/>
                <a:gd name="T66" fmla="*/ 2147483647 w 5216"/>
                <a:gd name="T67" fmla="*/ 1880143145 h 762"/>
                <a:gd name="T68" fmla="*/ 2147483647 w 5216"/>
                <a:gd name="T69" fmla="*/ 1839925764 h 762"/>
                <a:gd name="T70" fmla="*/ 2147483647 w 5216"/>
                <a:gd name="T71" fmla="*/ 179468259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1036" name="Freeform 22"/>
            <p:cNvSpPr>
              <a:spLocks/>
            </p:cNvSpPr>
            <p:nvPr/>
          </p:nvSpPr>
          <p:spPr bwMode="hidden">
            <a:xfrm>
              <a:off x="4286" y="4334834"/>
              <a:ext cx="8165219" cy="1101960"/>
            </a:xfrm>
            <a:custGeom>
              <a:avLst/>
              <a:gdLst>
                <a:gd name="T0" fmla="*/ 0 w 5144"/>
                <a:gd name="T1" fmla="*/ 176486674 h 694"/>
                <a:gd name="T2" fmla="*/ 0 w 5144"/>
                <a:gd name="T3" fmla="*/ 176486674 h 694"/>
                <a:gd name="T4" fmla="*/ 45353157 w 5144"/>
                <a:gd name="T5" fmla="*/ 166400724 h 694"/>
                <a:gd name="T6" fmla="*/ 181412626 w 5144"/>
                <a:gd name="T7" fmla="*/ 141189022 h 694"/>
                <a:gd name="T8" fmla="*/ 413216590 w 5144"/>
                <a:gd name="T9" fmla="*/ 105891370 h 694"/>
                <a:gd name="T10" fmla="*/ 564393779 w 5144"/>
                <a:gd name="T11" fmla="*/ 85722643 h 694"/>
                <a:gd name="T12" fmla="*/ 740766636 w 5144"/>
                <a:gd name="T13" fmla="*/ 65552329 h 694"/>
                <a:gd name="T14" fmla="*/ 937295394 w 5144"/>
                <a:gd name="T15" fmla="*/ 50424991 h 694"/>
                <a:gd name="T16" fmla="*/ 1164061177 w 5144"/>
                <a:gd name="T17" fmla="*/ 35297652 h 694"/>
                <a:gd name="T18" fmla="*/ 1410982860 w 5144"/>
                <a:gd name="T19" fmla="*/ 20170314 h 694"/>
                <a:gd name="T20" fmla="*/ 1688139980 w 5144"/>
                <a:gd name="T21" fmla="*/ 10084363 h 694"/>
                <a:gd name="T22" fmla="*/ 1990494357 w 5144"/>
                <a:gd name="T23" fmla="*/ 5042975 h 694"/>
                <a:gd name="T24" fmla="*/ 2147483647 w 5144"/>
                <a:gd name="T25" fmla="*/ 0 h 694"/>
                <a:gd name="T26" fmla="*/ 2147483647 w 5144"/>
                <a:gd name="T27" fmla="*/ 5042975 h 694"/>
                <a:gd name="T28" fmla="*/ 2147483647 w 5144"/>
                <a:gd name="T29" fmla="*/ 15127339 h 694"/>
                <a:gd name="T30" fmla="*/ 2147483647 w 5144"/>
                <a:gd name="T31" fmla="*/ 35297652 h 694"/>
                <a:gd name="T32" fmla="*/ 2147483647 w 5144"/>
                <a:gd name="T33" fmla="*/ 60509354 h 694"/>
                <a:gd name="T34" fmla="*/ 2147483647 w 5144"/>
                <a:gd name="T35" fmla="*/ 100849982 h 694"/>
                <a:gd name="T36" fmla="*/ 2147483647 w 5144"/>
                <a:gd name="T37" fmla="*/ 146231997 h 694"/>
                <a:gd name="T38" fmla="*/ 2147483647 w 5144"/>
                <a:gd name="T39" fmla="*/ 201698376 h 694"/>
                <a:gd name="T40" fmla="*/ 2147483647 w 5144"/>
                <a:gd name="T41" fmla="*/ 267250705 h 694"/>
                <a:gd name="T42" fmla="*/ 2147483647 w 5144"/>
                <a:gd name="T43" fmla="*/ 347930373 h 694"/>
                <a:gd name="T44" fmla="*/ 2147483647 w 5144"/>
                <a:gd name="T45" fmla="*/ 438694404 h 694"/>
                <a:gd name="T46" fmla="*/ 2147483647 w 5144"/>
                <a:gd name="T47" fmla="*/ 544585774 h 694"/>
                <a:gd name="T48" fmla="*/ 2147483647 w 5144"/>
                <a:gd name="T49" fmla="*/ 670647457 h 694"/>
                <a:gd name="T50" fmla="*/ 2147483647 w 5144"/>
                <a:gd name="T51" fmla="*/ 806793504 h 694"/>
                <a:gd name="T52" fmla="*/ 2147483647 w 5144"/>
                <a:gd name="T53" fmla="*/ 958068477 h 694"/>
                <a:gd name="T54" fmla="*/ 2147483647 w 5144"/>
                <a:gd name="T55" fmla="*/ 1129512176 h 694"/>
                <a:gd name="T56" fmla="*/ 2147483647 w 5144"/>
                <a:gd name="T57" fmla="*/ 1316083213 h 694"/>
                <a:gd name="T58" fmla="*/ 2147483647 w 5144"/>
                <a:gd name="T59" fmla="*/ 1522824565 h 694"/>
                <a:gd name="T60" fmla="*/ 2147483647 w 5144"/>
                <a:gd name="T61" fmla="*/ 1749734642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37" name="Freeform 26"/>
            <p:cNvSpPr>
              <a:spLocks/>
            </p:cNvSpPr>
            <p:nvPr/>
          </p:nvSpPr>
          <p:spPr bwMode="hidden">
            <a:xfrm>
              <a:off x="4155651" y="4316769"/>
              <a:ext cx="4940859" cy="925827"/>
            </a:xfrm>
            <a:custGeom>
              <a:avLst/>
              <a:gdLst>
                <a:gd name="T0" fmla="*/ 0 w 3112"/>
                <a:gd name="T1" fmla="*/ 1467732250 h 584"/>
                <a:gd name="T2" fmla="*/ 0 w 3112"/>
                <a:gd name="T3" fmla="*/ 1467732250 h 584"/>
                <a:gd name="T4" fmla="*/ 226865130 w 3112"/>
                <a:gd name="T5" fmla="*/ 1407413987 h 584"/>
                <a:gd name="T6" fmla="*/ 846963574 w 3112"/>
                <a:gd name="T7" fmla="*/ 1251592864 h 584"/>
                <a:gd name="T8" fmla="*/ 1275487831 w 3112"/>
                <a:gd name="T9" fmla="*/ 1146037488 h 584"/>
                <a:gd name="T10" fmla="*/ 1769549916 w 3112"/>
                <a:gd name="T11" fmla="*/ 1030428012 h 584"/>
                <a:gd name="T12" fmla="*/ 2147483647 w 3112"/>
                <a:gd name="T13" fmla="*/ 904766021 h 584"/>
                <a:gd name="T14" fmla="*/ 2147483647 w 3112"/>
                <a:gd name="T15" fmla="*/ 769051514 h 584"/>
                <a:gd name="T16" fmla="*/ 2147483647 w 3112"/>
                <a:gd name="T17" fmla="*/ 638362472 h 584"/>
                <a:gd name="T18" fmla="*/ 2147483647 w 3112"/>
                <a:gd name="T19" fmla="*/ 507675016 h 584"/>
                <a:gd name="T20" fmla="*/ 2147483647 w 3112"/>
                <a:gd name="T21" fmla="*/ 387038490 h 584"/>
                <a:gd name="T22" fmla="*/ 2147483647 w 3112"/>
                <a:gd name="T23" fmla="*/ 271430599 h 584"/>
                <a:gd name="T24" fmla="*/ 2147483647 w 3112"/>
                <a:gd name="T25" fmla="*/ 221164851 h 584"/>
                <a:gd name="T26" fmla="*/ 2147483647 w 3112"/>
                <a:gd name="T27" fmla="*/ 170900689 h 584"/>
                <a:gd name="T28" fmla="*/ 2147483647 w 3112"/>
                <a:gd name="T29" fmla="*/ 130689042 h 584"/>
                <a:gd name="T30" fmla="*/ 2147483647 w 3112"/>
                <a:gd name="T31" fmla="*/ 90477395 h 584"/>
                <a:gd name="T32" fmla="*/ 2147483647 w 3112"/>
                <a:gd name="T33" fmla="*/ 60318263 h 584"/>
                <a:gd name="T34" fmla="*/ 2147483647 w 3112"/>
                <a:gd name="T35" fmla="*/ 35184597 h 584"/>
                <a:gd name="T36" fmla="*/ 2147483647 w 3112"/>
                <a:gd name="T37" fmla="*/ 15079566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38"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latin typeface="Candara" pitchFamily="34" charset="0"/>
                <a:cs typeface="Arial" pitchFamily="34" charset="0"/>
              </a:defRPr>
            </a:lvl1pPr>
          </a:lstStyle>
          <a:p>
            <a:fld id="{3802F90F-65CF-493B-818B-2FC5B2632127}" type="datetime1">
              <a:rPr lang="en-US"/>
              <a:pPr/>
              <a:t>10/7/2013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latin typeface="Candara" pitchFamily="34" charset="0"/>
                <a:cs typeface="Arial" pitchFamily="34" charset="0"/>
              </a:defRPr>
            </a:lvl1pPr>
          </a:lstStyle>
          <a:p>
            <a:fld id="{C5583E50-9F26-4520-800E-4F54FD4C192A}" type="slidenum">
              <a:rPr lang="en-US"/>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14"/>
          <p:cNvPicPr>
            <a:picLocks noChangeAspect="1"/>
          </p:cNvPicPr>
          <p:nvPr userDrawn="1"/>
        </p:nvPicPr>
        <p:blipFill>
          <a:blip r:embed="rId14">
            <a:clrChange>
              <a:clrFrom>
                <a:srgbClr val="FFFFFE"/>
              </a:clrFrom>
              <a:clrTo>
                <a:srgbClr val="FFFFFE">
                  <a:alpha val="0"/>
                </a:srgbClr>
              </a:clrTo>
            </a:clrChange>
          </a:blip>
          <a:srcRect/>
          <a:stretch>
            <a:fillRect/>
          </a:stretch>
        </p:blipFill>
        <p:spPr bwMode="auto">
          <a:xfrm>
            <a:off x="8307388" y="5949950"/>
            <a:ext cx="836612"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6" r:id="rId1"/>
    <p:sldLayoutId id="2147483810" r:id="rId2"/>
    <p:sldLayoutId id="2147483827" r:id="rId3"/>
    <p:sldLayoutId id="2147483811" r:id="rId4"/>
    <p:sldLayoutId id="2147483812" r:id="rId5"/>
    <p:sldLayoutId id="2147483813" r:id="rId6"/>
    <p:sldLayoutId id="2147483828" r:id="rId7"/>
    <p:sldLayoutId id="2147483829" r:id="rId8"/>
    <p:sldLayoutId id="2147483830" r:id="rId9"/>
    <p:sldLayoutId id="2147483814" r:id="rId10"/>
    <p:sldLayoutId id="2147483831" r:id="rId11"/>
    <p:sldLayoutId id="2147483832" r:id="rId12"/>
  </p:sldLayoutIdLst>
  <p:txStyles>
    <p:titleStyle>
      <a:lvl1pPr algn="ctr" rtl="0" eaLnBrk="0" fontAlgn="base" hangingPunct="0">
        <a:spcBef>
          <a:spcPct val="0"/>
        </a:spcBef>
        <a:spcAft>
          <a:spcPct val="0"/>
        </a:spcAft>
        <a:defRPr sz="4400" kern="1200">
          <a:solidFill>
            <a:srgbClr val="FFFF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FFFF"/>
          </a:solidFill>
          <a:latin typeface="Candara" pitchFamily="34"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Candara" pitchFamily="34"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Candara" pitchFamily="34"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Candara" pitchFamily="34"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ＭＳ Ｐゴシック" charset="0"/>
          <a:cs typeface="ＭＳ Ｐゴシック" charset="0"/>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ＭＳ Ｐゴシック" charset="0"/>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ＭＳ Ｐゴシック" charset="0"/>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ＭＳ Ｐゴシック" charset="0"/>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ＭＳ Ｐゴシック" charset="0"/>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fld id="{0561D766-5B81-4005-A154-C36C817C2F7A}" type="datetime1">
              <a:rPr lang="en-US"/>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fld id="{C9E24129-0835-425C-9736-A0C0CA3DD200}" type="slidenum">
              <a:rPr lang="en-US"/>
              <a:pPr/>
              <a:t>‹#›</a:t>
            </a:fld>
            <a:endParaRPr lang="en-US"/>
          </a:p>
        </p:txBody>
      </p:sp>
      <p:pic>
        <p:nvPicPr>
          <p:cNvPr id="14343" name="Picture 14"/>
          <p:cNvPicPr>
            <a:picLocks noChangeAspect="1"/>
          </p:cNvPicPr>
          <p:nvPr userDrawn="1"/>
        </p:nvPicPr>
        <p:blipFill>
          <a:blip r:embed="rId13">
            <a:clrChange>
              <a:clrFrom>
                <a:srgbClr val="FFFFFE"/>
              </a:clrFrom>
              <a:clrTo>
                <a:srgbClr val="FFFFFE">
                  <a:alpha val="0"/>
                </a:srgbClr>
              </a:clrTo>
            </a:clrChange>
          </a:blip>
          <a:srcRect/>
          <a:stretch>
            <a:fillRect/>
          </a:stretch>
        </p:blipFill>
        <p:spPr bwMode="auto">
          <a:xfrm>
            <a:off x="8307388" y="5949950"/>
            <a:ext cx="836612"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ealthit.gov/providers-professionals/how-attain-meaningful-u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Regulations-and-Guidance/Legislation/EHRIncentivePrograms/downloads/EP-MU-TOC.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600200"/>
            <a:ext cx="7772400" cy="1779588"/>
          </a:xfrm>
        </p:spPr>
        <p:txBody>
          <a:bodyPr>
            <a:normAutofit fontScale="90000"/>
          </a:bodyPr>
          <a:lstStyle/>
          <a:p>
            <a:pPr eaLnBrk="1" hangingPunct="1">
              <a:defRPr/>
            </a:pPr>
            <a:r>
              <a:rPr lang="en-US" sz="7200" smtClean="0">
                <a:ea typeface="+mj-ea"/>
                <a:cs typeface="+mj-cs"/>
              </a:rPr>
              <a:t>Electronic Health (medical) Record</a:t>
            </a:r>
          </a:p>
        </p:txBody>
      </p:sp>
      <p:sp>
        <p:nvSpPr>
          <p:cNvPr id="10243" name="Subtitle 2"/>
          <p:cNvSpPr>
            <a:spLocks noGrp="1"/>
          </p:cNvSpPr>
          <p:nvPr>
            <p:ph type="subTitle" idx="1"/>
          </p:nvPr>
        </p:nvSpPr>
        <p:spPr>
          <a:xfrm>
            <a:off x="1547813" y="3573463"/>
            <a:ext cx="6510337" cy="328612"/>
          </a:xfrm>
        </p:spPr>
        <p:txBody>
          <a:bodyPr/>
          <a:lstStyle/>
          <a:p>
            <a:pPr eaLnBrk="1" hangingPunct="1">
              <a:lnSpc>
                <a:spcPct val="80000"/>
              </a:lnSpc>
            </a:pPr>
            <a:r>
              <a:rPr lang="en-US" sz="500" b="1" smtClean="0">
                <a:ea typeface="ＭＳ Ｐゴシック" pitchFamily="34" charset="-128"/>
              </a:rPr>
              <a:t>Amr Jamal</a:t>
            </a:r>
            <a:r>
              <a:rPr lang="en-US" sz="400" smtClean="0">
                <a:ea typeface="ＭＳ Ｐゴシック" pitchFamily="34" charset="-128"/>
              </a:rPr>
              <a:t>, </a:t>
            </a:r>
            <a:r>
              <a:rPr lang="en-US" sz="400" i="1" smtClean="0">
                <a:ea typeface="ＭＳ Ｐゴシック" pitchFamily="34" charset="-128"/>
              </a:rPr>
              <a:t>MD, SBFM, ABFM, MRCGP, GCMI</a:t>
            </a:r>
            <a:endParaRPr lang="en-US" sz="500" smtClean="0">
              <a:ea typeface="ＭＳ Ｐゴシック" pitchFamily="34" charset="-128"/>
            </a:endParaRPr>
          </a:p>
          <a:p>
            <a:pPr eaLnBrk="1" hangingPunct="1">
              <a:lnSpc>
                <a:spcPct val="80000"/>
              </a:lnSpc>
            </a:pPr>
            <a:r>
              <a:rPr lang="en-US" sz="400" i="1" smtClean="0">
                <a:ea typeface="ＭＳ Ｐゴシック" pitchFamily="34" charset="-128"/>
              </a:rPr>
              <a:t>Assistant professor and consultant </a:t>
            </a:r>
            <a:br>
              <a:rPr lang="en-US" sz="400" i="1" smtClean="0">
                <a:ea typeface="ＭＳ Ｐゴシック" pitchFamily="34" charset="-128"/>
              </a:rPr>
            </a:br>
            <a:r>
              <a:rPr lang="en-US" sz="400" i="1" smtClean="0">
                <a:ea typeface="ＭＳ Ｐゴシック" pitchFamily="34" charset="-128"/>
              </a:rPr>
              <a:t>Family physician and clinical informatician</a:t>
            </a:r>
          </a:p>
          <a:p>
            <a:pPr eaLnBrk="1" hangingPunct="1">
              <a:lnSpc>
                <a:spcPct val="80000"/>
              </a:lnSpc>
            </a:pPr>
            <a:r>
              <a:rPr lang="en-US" sz="400" i="1" smtClean="0">
                <a:ea typeface="ＭＳ Ｐゴシック" pitchFamily="34" charset="-128"/>
              </a:rPr>
              <a:t>Head of medical informatics and e-learning unit</a:t>
            </a:r>
            <a:endParaRPr lang="en-US" sz="400" smtClean="0">
              <a:ea typeface="ＭＳ Ｐゴシック" pitchFamily="34" charset="-128"/>
            </a:endParaRPr>
          </a:p>
          <a:p>
            <a:pPr eaLnBrk="1" hangingPunct="1">
              <a:lnSpc>
                <a:spcPct val="80000"/>
              </a:lnSpc>
            </a:pPr>
            <a:r>
              <a:rPr lang="en-US" sz="500" b="1" smtClean="0">
                <a:ea typeface="ＭＳ Ｐゴシック" pitchFamily="34" charset="-128"/>
              </a:rPr>
              <a:t>King Saud university, School of medicine</a:t>
            </a:r>
            <a:endParaRPr lang="en-US" sz="500" smtClean="0">
              <a:ea typeface="ＭＳ Ｐゴシック" pitchFamily="34" charset="-128"/>
            </a:endParaRPr>
          </a:p>
        </p:txBody>
      </p:sp>
      <p:pic>
        <p:nvPicPr>
          <p:cNvPr id="27651" name="Picture 3"/>
          <p:cNvPicPr>
            <a:picLocks noChangeAspect="1"/>
          </p:cNvPicPr>
          <p:nvPr/>
        </p:nvPicPr>
        <p:blipFill>
          <a:blip r:embed="rId2"/>
          <a:srcRect/>
          <a:stretch>
            <a:fillRect/>
          </a:stretch>
        </p:blipFill>
        <p:spPr bwMode="auto">
          <a:xfrm>
            <a:off x="1116013" y="5445125"/>
            <a:ext cx="1223962"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p:txBody>
          <a:bodyPr/>
          <a:lstStyle/>
          <a:p>
            <a:pPr eaLnBrk="1" hangingPunct="1"/>
            <a:r>
              <a:rPr lang="en-US" smtClean="0">
                <a:ea typeface="ＭＳ Ｐゴシック" pitchFamily="34" charset="-128"/>
              </a:rPr>
              <a:t>Coumadin vs. Avandia </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r>
              <a:rPr lang="en-US" smtClean="0">
                <a:ea typeface="ＭＳ Ｐゴシック" pitchFamily="34" charset="-128"/>
              </a:rPr>
              <a:t> 25 U/hr vs. 25 cc/hr vs. ???</a:t>
            </a:r>
          </a:p>
        </p:txBody>
      </p:sp>
      <p:sp>
        <p:nvSpPr>
          <p:cNvPr id="36866" name="Title 2"/>
          <p:cNvSpPr>
            <a:spLocks noGrp="1"/>
          </p:cNvSpPr>
          <p:nvPr>
            <p:ph type="title"/>
          </p:nvPr>
        </p:nvSpPr>
        <p:spPr/>
        <p:txBody>
          <a:bodyPr/>
          <a:lstStyle/>
          <a:p>
            <a:pPr eaLnBrk="1" hangingPunct="1"/>
            <a:r>
              <a:rPr lang="en-US" smtClean="0">
                <a:ea typeface="ＭＳ Ｐゴシック" pitchFamily="34" charset="-128"/>
              </a:rPr>
              <a:t>Can you decipher these orders?</a:t>
            </a:r>
          </a:p>
        </p:txBody>
      </p:sp>
      <p:pic>
        <p:nvPicPr>
          <p:cNvPr id="36867" name="Picture 2"/>
          <p:cNvPicPr>
            <a:picLocks noChangeAspect="1" noChangeArrowheads="1"/>
          </p:cNvPicPr>
          <p:nvPr/>
        </p:nvPicPr>
        <p:blipFill>
          <a:blip r:embed="rId2">
            <a:clrChange>
              <a:clrFrom>
                <a:srgbClr val="FFFFFF"/>
              </a:clrFrom>
              <a:clrTo>
                <a:srgbClr val="FFFFFF">
                  <a:alpha val="0"/>
                </a:srgbClr>
              </a:clrTo>
            </a:clrChange>
          </a:blip>
          <a:srcRect l="13483" t="40953" r="22427" b="33511"/>
          <a:stretch>
            <a:fillRect/>
          </a:stretch>
        </p:blipFill>
        <p:spPr bwMode="auto">
          <a:xfrm>
            <a:off x="971550" y="2882900"/>
            <a:ext cx="7435850"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Dropbox\Camera Uploads\2012-10-02 08.59.21.jpg"/>
          <p:cNvPicPr>
            <a:picLocks noChangeAspect="1" noChangeArrowheads="1"/>
          </p:cNvPicPr>
          <p:nvPr/>
        </p:nvPicPr>
        <p:blipFill>
          <a:blip r:embed="rId2"/>
          <a:srcRect/>
          <a:stretch>
            <a:fillRect/>
          </a:stretch>
        </p:blipFill>
        <p:spPr bwMode="auto">
          <a:xfrm>
            <a:off x="2011363" y="0"/>
            <a:ext cx="51212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pic>
        <p:nvPicPr>
          <p:cNvPr id="21525" name="Picture 21" descr="medicalrecords"/>
          <p:cNvPicPr>
            <a:picLocks noChangeAspect="1" noChangeArrowheads="1"/>
          </p:cNvPicPr>
          <p:nvPr/>
        </p:nvPicPr>
        <p:blipFill>
          <a:blip r:embed="rId3" cstate="print">
            <a:extLst/>
          </a:blip>
          <a:srcRect/>
          <a:stretch>
            <a:fillRect/>
          </a:stretch>
        </p:blipFill>
        <p:spPr bwMode="auto">
          <a:xfrm>
            <a:off x="1835696" y="2708920"/>
            <a:ext cx="4501277" cy="36041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1525"/>
                                        </p:tgtEl>
                                        <p:attrNameLst>
                                          <p:attrName>style.visibility</p:attrName>
                                        </p:attrNameLst>
                                      </p:cBhvr>
                                      <p:to>
                                        <p:strVal val="visible"/>
                                      </p:to>
                                    </p:set>
                                    <p:animEffect transition="in" filter="fade">
                                      <p:cBhvr>
                                        <p:cTn id="11" dur="10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MPj04226200000[1]"/>
          <p:cNvPicPr>
            <a:picLocks noGrp="1" noChangeAspect="1" noChangeArrowheads="1"/>
          </p:cNvPicPr>
          <p:nvPr>
            <p:ph idx="1"/>
          </p:nvPr>
        </p:nvPicPr>
        <p:blipFill>
          <a:blip r:embed="rId3"/>
          <a:srcRect/>
          <a:stretch>
            <a:fillRect/>
          </a:stretch>
        </p:blipFill>
        <p:spPr>
          <a:xfrm>
            <a:off x="533400" y="2628900"/>
            <a:ext cx="3738563" cy="2239963"/>
          </a:xfrm>
        </p:spPr>
      </p:pic>
      <p:sp>
        <p:nvSpPr>
          <p:cNvPr id="10242" name="Rectangle 2"/>
          <p:cNvSpPr>
            <a:spLocks noGrp="1" noChangeArrowheads="1"/>
          </p:cNvSpPr>
          <p:nvPr>
            <p:ph type="title"/>
          </p:nvPr>
        </p:nvSpPr>
        <p:spPr>
          <a:xfrm>
            <a:off x="457200" y="274638"/>
            <a:ext cx="8229600" cy="1706562"/>
          </a:xfrm>
        </p:spPr>
        <p:txBody>
          <a:bodyPr/>
          <a:lstStyle/>
          <a:p>
            <a:pPr eaLnBrk="1" hangingPunct="1"/>
            <a:r>
              <a:rPr lang="en-US" smtClean="0">
                <a:ea typeface="ＭＳ Ｐゴシック" pitchFamily="34" charset="-128"/>
              </a:rPr>
              <a:t>Go from Paper to Digital</a:t>
            </a:r>
          </a:p>
        </p:txBody>
      </p:sp>
      <p:sp>
        <p:nvSpPr>
          <p:cNvPr id="40963" name="Rectangle 7"/>
          <p:cNvSpPr>
            <a:spLocks noChangeArrowheads="1"/>
          </p:cNvSpPr>
          <p:nvPr/>
        </p:nvSpPr>
        <p:spPr bwMode="auto">
          <a:xfrm>
            <a:off x="457200" y="4191000"/>
            <a:ext cx="8229600" cy="1706563"/>
          </a:xfrm>
          <a:prstGeom prst="rect">
            <a:avLst/>
          </a:prstGeom>
          <a:noFill/>
          <a:ln w="9525">
            <a:noFill/>
            <a:miter lim="800000"/>
            <a:headEnd/>
            <a:tailEnd/>
          </a:ln>
        </p:spPr>
        <p:txBody>
          <a:bodyPr anchor="ctr"/>
          <a:lstStyle/>
          <a:p>
            <a:pPr algn="ctr"/>
            <a:endParaRPr lang="en-US" sz="4400">
              <a:solidFill>
                <a:schemeClr val="tx2"/>
              </a:solidFill>
              <a:latin typeface="Candara" pitchFamily="34" charset="0"/>
            </a:endParaRPr>
          </a:p>
        </p:txBody>
      </p:sp>
      <p:sp>
        <p:nvSpPr>
          <p:cNvPr id="10250" name="Rectangle 10"/>
          <p:cNvSpPr>
            <a:spLocks noChangeArrowheads="1"/>
          </p:cNvSpPr>
          <p:nvPr/>
        </p:nvSpPr>
        <p:spPr bwMode="auto">
          <a:xfrm>
            <a:off x="533400" y="4675188"/>
            <a:ext cx="8229600" cy="1706562"/>
          </a:xfrm>
          <a:prstGeom prst="rect">
            <a:avLst/>
          </a:prstGeom>
          <a:noFill/>
          <a:ln w="9525">
            <a:noFill/>
            <a:miter lim="800000"/>
            <a:headEnd/>
            <a:tailEnd/>
          </a:ln>
        </p:spPr>
        <p:txBody>
          <a:bodyPr anchor="ctr"/>
          <a:lstStyle/>
          <a:p>
            <a:pPr algn="ctr"/>
            <a:r>
              <a:rPr lang="en-US" sz="3200">
                <a:latin typeface="Candara" pitchFamily="34" charset="0"/>
              </a:rPr>
              <a:t>Have patient information at your fingertips.</a:t>
            </a:r>
          </a:p>
        </p:txBody>
      </p:sp>
      <p:pic>
        <p:nvPicPr>
          <p:cNvPr id="10263" name="Picture 23" descr="TB_0601_1747_zoom(1)"/>
          <p:cNvPicPr>
            <a:picLocks noChangeAspect="1" noChangeArrowheads="1"/>
          </p:cNvPicPr>
          <p:nvPr/>
        </p:nvPicPr>
        <p:blipFill>
          <a:blip r:embed="rId4"/>
          <a:srcRect l="6050" t="3448" r="6050"/>
          <a:stretch>
            <a:fillRect/>
          </a:stretch>
        </p:blipFill>
        <p:spPr bwMode="auto">
          <a:xfrm>
            <a:off x="4648200" y="2628900"/>
            <a:ext cx="38862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500" fill="hold"/>
                                        <p:tgtEl>
                                          <p:spTgt spid="10244"/>
                                        </p:tgtEl>
                                        <p:attrNameLst>
                                          <p:attrName>ppt_x</p:attrName>
                                        </p:attrNameLst>
                                      </p:cBhvr>
                                      <p:tavLst>
                                        <p:tav tm="0">
                                          <p:val>
                                            <p:strVal val="0-#ppt_w/2"/>
                                          </p:val>
                                        </p:tav>
                                        <p:tav tm="100000">
                                          <p:val>
                                            <p:strVal val="#ppt_x"/>
                                          </p:val>
                                        </p:tav>
                                      </p:tavLst>
                                    </p:anim>
                                    <p:anim calcmode="lin" valueType="num">
                                      <p:cBhvr additive="base">
                                        <p:cTn id="12" dur="500" fill="hold"/>
                                        <p:tgtEl>
                                          <p:spTgt spid="1024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10263"/>
                                        </p:tgtEl>
                                        <p:attrNameLst>
                                          <p:attrName>style.visibility</p:attrName>
                                        </p:attrNameLst>
                                      </p:cBhvr>
                                      <p:to>
                                        <p:strVal val="visible"/>
                                      </p:to>
                                    </p:set>
                                    <p:anim calcmode="lin" valueType="num">
                                      <p:cBhvr additive="base">
                                        <p:cTn id="16" dur="500" fill="hold"/>
                                        <p:tgtEl>
                                          <p:spTgt spid="10263"/>
                                        </p:tgtEl>
                                        <p:attrNameLst>
                                          <p:attrName>ppt_x</p:attrName>
                                        </p:attrNameLst>
                                      </p:cBhvr>
                                      <p:tavLst>
                                        <p:tav tm="0">
                                          <p:val>
                                            <p:strVal val="1+#ppt_w/2"/>
                                          </p:val>
                                        </p:tav>
                                        <p:tav tm="100000">
                                          <p:val>
                                            <p:strVal val="#ppt_x"/>
                                          </p:val>
                                        </p:tav>
                                      </p:tavLst>
                                    </p:anim>
                                    <p:anim calcmode="lin" valueType="num">
                                      <p:cBhvr additive="base">
                                        <p:cTn id="17" dur="500" fill="hold"/>
                                        <p:tgtEl>
                                          <p:spTgt spid="1026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0250"/>
                                        </p:tgtEl>
                                        <p:attrNameLst>
                                          <p:attrName>style.visibility</p:attrName>
                                        </p:attrNameLst>
                                      </p:cBhvr>
                                      <p:to>
                                        <p:strVal val="visible"/>
                                      </p:to>
                                    </p:set>
                                    <p:animEffect transition="in" filter="fade">
                                      <p:cBhvr>
                                        <p:cTn id="21"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8" name="Rectangle 6"/>
          <p:cNvSpPr>
            <a:spLocks noGrp="1" noChangeArrowheads="1"/>
          </p:cNvSpPr>
          <p:nvPr>
            <p:ph idx="1"/>
          </p:nvPr>
        </p:nvSpPr>
        <p:spPr>
          <a:xfrm>
            <a:off x="304800" y="2492375"/>
            <a:ext cx="8534400" cy="3557588"/>
          </a:xfrm>
        </p:spPr>
        <p:txBody>
          <a:bodyPr/>
          <a:lstStyle/>
          <a:p>
            <a:pPr marL="166688" indent="0" eaLnBrk="1" hangingPunct="1">
              <a:lnSpc>
                <a:spcPct val="70000"/>
              </a:lnSpc>
              <a:spcBef>
                <a:spcPct val="50000"/>
              </a:spcBef>
              <a:spcAft>
                <a:spcPct val="50000"/>
              </a:spcAft>
              <a:buFontTx/>
              <a:buNone/>
            </a:pPr>
            <a:r>
              <a:rPr lang="en-US" sz="2200" smtClean="0">
                <a:ea typeface="ＭＳ Ｐゴシック" pitchFamily="34" charset="-128"/>
              </a:rPr>
              <a:t>The IOM 2003 Patient Safety Report describes an EHR as encompassing:</a:t>
            </a:r>
          </a:p>
          <a:p>
            <a:pPr lvl="1" eaLnBrk="1" hangingPunct="1">
              <a:lnSpc>
                <a:spcPct val="70000"/>
              </a:lnSpc>
              <a:spcBef>
                <a:spcPct val="50000"/>
              </a:spcBef>
              <a:spcAft>
                <a:spcPct val="50000"/>
              </a:spcAft>
            </a:pPr>
            <a:r>
              <a:rPr lang="ja-JP" altLang="en-US" smtClean="0">
                <a:ea typeface="ＭＳ Ｐゴシック" pitchFamily="34" charset="-128"/>
              </a:rPr>
              <a:t>“</a:t>
            </a:r>
            <a:r>
              <a:rPr lang="en-US" altLang="ja-JP" smtClean="0">
                <a:ea typeface="ＭＳ Ｐゴシック" pitchFamily="34" charset="-128"/>
              </a:rPr>
              <a:t>a longitudinal collection of electronic health information for and about persons</a:t>
            </a:r>
          </a:p>
          <a:p>
            <a:pPr lvl="1" eaLnBrk="1" hangingPunct="1">
              <a:lnSpc>
                <a:spcPct val="70000"/>
              </a:lnSpc>
              <a:spcBef>
                <a:spcPct val="50000"/>
              </a:spcBef>
              <a:spcAft>
                <a:spcPct val="50000"/>
              </a:spcAft>
            </a:pPr>
            <a:r>
              <a:rPr lang="en-US" smtClean="0">
                <a:ea typeface="ＭＳ Ｐゴシック" pitchFamily="34" charset="-128"/>
              </a:rPr>
              <a:t>Immediate electronic access to person- and population-level information by authorized users; </a:t>
            </a:r>
          </a:p>
          <a:p>
            <a:pPr lvl="1" eaLnBrk="1" hangingPunct="1">
              <a:lnSpc>
                <a:spcPct val="70000"/>
              </a:lnSpc>
              <a:spcBef>
                <a:spcPct val="50000"/>
              </a:spcBef>
              <a:spcAft>
                <a:spcPct val="50000"/>
              </a:spcAft>
            </a:pPr>
            <a:r>
              <a:rPr lang="en-US" smtClean="0">
                <a:ea typeface="ＭＳ Ｐゴシック" pitchFamily="34" charset="-128"/>
              </a:rPr>
              <a:t>Provision of knowledge and decision-support systems that enhance the quality, safety, and efficiency of patient care and </a:t>
            </a:r>
          </a:p>
          <a:p>
            <a:pPr lvl="1" eaLnBrk="1" hangingPunct="1">
              <a:lnSpc>
                <a:spcPct val="70000"/>
              </a:lnSpc>
              <a:spcBef>
                <a:spcPct val="50000"/>
              </a:spcBef>
              <a:spcAft>
                <a:spcPct val="50000"/>
              </a:spcAft>
            </a:pPr>
            <a:r>
              <a:rPr lang="en-US" smtClean="0">
                <a:ea typeface="ＭＳ Ｐゴシック" pitchFamily="34" charset="-128"/>
              </a:rPr>
              <a:t>Support for efficient processes for health care delivery.</a:t>
            </a:r>
            <a:r>
              <a:rPr lang="ja-JP" altLang="en-US" smtClean="0">
                <a:ea typeface="ＭＳ Ｐゴシック" pitchFamily="34" charset="-128"/>
              </a:rPr>
              <a:t>”</a:t>
            </a:r>
            <a:endParaRPr lang="en-US" sz="1900" smtClean="0">
              <a:ea typeface="ＭＳ Ｐゴシック" pitchFamily="34" charset="-128"/>
            </a:endParaRPr>
          </a:p>
        </p:txBody>
      </p:sp>
      <p:sp>
        <p:nvSpPr>
          <p:cNvPr id="43010" name="Rectangle 9"/>
          <p:cNvSpPr>
            <a:spLocks noGrp="1" noChangeArrowheads="1"/>
          </p:cNvSpPr>
          <p:nvPr>
            <p:ph type="title"/>
          </p:nvPr>
        </p:nvSpPr>
        <p:spPr>
          <a:xfrm>
            <a:off x="457200" y="620713"/>
            <a:ext cx="8291513" cy="533400"/>
          </a:xfrm>
        </p:spPr>
        <p:txBody>
          <a:bodyPr anchor="t"/>
          <a:lstStyle/>
          <a:p>
            <a:pPr eaLnBrk="1" hangingPunct="1"/>
            <a:r>
              <a:rPr lang="en-US" sz="3600" b="1" smtClean="0">
                <a:solidFill>
                  <a:schemeClr val="bg1"/>
                </a:solidFill>
                <a:ea typeface="ＭＳ Ｐゴシック" pitchFamily="34" charset="-128"/>
              </a:rPr>
              <a:t>What are Electronic Health Records?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22278">
                                            <p:txEl>
                                              <p:pRg st="0" end="0"/>
                                            </p:txEl>
                                          </p:spTgt>
                                        </p:tgtEl>
                                        <p:attrNameLst>
                                          <p:attrName>style.visibility</p:attrName>
                                        </p:attrNameLst>
                                      </p:cBhvr>
                                      <p:to>
                                        <p:strVal val="visible"/>
                                      </p:to>
                                    </p:set>
                                    <p:animEffect transition="in" filter="barn(inHorizontal)">
                                      <p:cBhvr>
                                        <p:cTn id="7" dur="500"/>
                                        <p:tgtEl>
                                          <p:spTgt spid="822278">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22278">
                                            <p:txEl>
                                              <p:pRg st="1" end="1"/>
                                            </p:txEl>
                                          </p:spTgt>
                                        </p:tgtEl>
                                        <p:attrNameLst>
                                          <p:attrName>style.visibility</p:attrName>
                                        </p:attrNameLst>
                                      </p:cBhvr>
                                      <p:to>
                                        <p:strVal val="visible"/>
                                      </p:to>
                                    </p:set>
                                    <p:animEffect transition="in" filter="barn(inHorizontal)">
                                      <p:cBhvr>
                                        <p:cTn id="10" dur="500"/>
                                        <p:tgtEl>
                                          <p:spTgt spid="822278">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822278">
                                            <p:txEl>
                                              <p:pRg st="2" end="2"/>
                                            </p:txEl>
                                          </p:spTgt>
                                        </p:tgtEl>
                                        <p:attrNameLst>
                                          <p:attrName>style.visibility</p:attrName>
                                        </p:attrNameLst>
                                      </p:cBhvr>
                                      <p:to>
                                        <p:strVal val="visible"/>
                                      </p:to>
                                    </p:set>
                                    <p:animEffect transition="in" filter="barn(inHorizontal)">
                                      <p:cBhvr>
                                        <p:cTn id="13" dur="500"/>
                                        <p:tgtEl>
                                          <p:spTgt spid="822278">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822278">
                                            <p:txEl>
                                              <p:pRg st="3" end="3"/>
                                            </p:txEl>
                                          </p:spTgt>
                                        </p:tgtEl>
                                        <p:attrNameLst>
                                          <p:attrName>style.visibility</p:attrName>
                                        </p:attrNameLst>
                                      </p:cBhvr>
                                      <p:to>
                                        <p:strVal val="visible"/>
                                      </p:to>
                                    </p:set>
                                    <p:animEffect transition="in" filter="barn(inHorizontal)">
                                      <p:cBhvr>
                                        <p:cTn id="16" dur="500"/>
                                        <p:tgtEl>
                                          <p:spTgt spid="822278">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822278">
                                            <p:txEl>
                                              <p:pRg st="4" end="4"/>
                                            </p:txEl>
                                          </p:spTgt>
                                        </p:tgtEl>
                                        <p:attrNameLst>
                                          <p:attrName>style.visibility</p:attrName>
                                        </p:attrNameLst>
                                      </p:cBhvr>
                                      <p:to>
                                        <p:strVal val="visible"/>
                                      </p:to>
                                    </p:set>
                                    <p:animEffect transition="in" filter="barn(inHorizontal)">
                                      <p:cBhvr>
                                        <p:cTn id="19" dur="500"/>
                                        <p:tgtEl>
                                          <p:spTgt spid="8222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solidFill>
                  <a:schemeClr val="bg1"/>
                </a:solidFill>
                <a:ea typeface="ＭＳ Ｐゴシック" pitchFamily="34" charset="-128"/>
              </a:rPr>
              <a:t>HIT Functionality Measures</a:t>
            </a:r>
          </a:p>
        </p:txBody>
      </p:sp>
      <p:sp>
        <p:nvSpPr>
          <p:cNvPr id="45058" name="Content Placeholder 2"/>
          <p:cNvSpPr>
            <a:spLocks noGrp="1"/>
          </p:cNvSpPr>
          <p:nvPr>
            <p:ph idx="1"/>
          </p:nvPr>
        </p:nvSpPr>
        <p:spPr>
          <a:xfrm>
            <a:off x="457200" y="2420938"/>
            <a:ext cx="8486775" cy="4176712"/>
          </a:xfrm>
        </p:spPr>
        <p:txBody>
          <a:bodyPr/>
          <a:lstStyle/>
          <a:p>
            <a:pPr eaLnBrk="1" hangingPunct="1">
              <a:lnSpc>
                <a:spcPct val="90000"/>
              </a:lnSpc>
            </a:pPr>
            <a:r>
              <a:rPr lang="en-US" sz="2700" smtClean="0">
                <a:latin typeface="Arial" pitchFamily="34" charset="0"/>
                <a:ea typeface="ＭＳ Ｐゴシック" pitchFamily="34" charset="-128"/>
                <a:cs typeface="Arial" pitchFamily="34" charset="0"/>
              </a:rPr>
              <a:t>Eligible Professionals (EPs) must report on 20 of 25 Meaningful Use (MU) objectives with associated measures</a:t>
            </a:r>
          </a:p>
          <a:p>
            <a:pPr lvl="1" eaLnBrk="1" hangingPunct="1">
              <a:lnSpc>
                <a:spcPct val="90000"/>
              </a:lnSpc>
              <a:buFont typeface="Courier New" pitchFamily="49" charset="0"/>
              <a:buChar char="o"/>
            </a:pPr>
            <a:r>
              <a:rPr lang="en-US" sz="2000" smtClean="0">
                <a:latin typeface="Arial" pitchFamily="34" charset="0"/>
                <a:ea typeface="ＭＳ Ｐゴシック" pitchFamily="34" charset="-128"/>
                <a:cs typeface="Arial" pitchFamily="34" charset="0"/>
              </a:rPr>
              <a:t>Core set of 15 </a:t>
            </a:r>
          </a:p>
          <a:p>
            <a:pPr lvl="1" eaLnBrk="1" hangingPunct="1">
              <a:lnSpc>
                <a:spcPct val="90000"/>
              </a:lnSpc>
              <a:buFont typeface="Courier New" pitchFamily="49" charset="0"/>
              <a:buChar char="o"/>
            </a:pPr>
            <a:r>
              <a:rPr lang="en-US" sz="2000" smtClean="0">
                <a:latin typeface="Arial" pitchFamily="34" charset="0"/>
                <a:ea typeface="ＭＳ Ｐゴシック" pitchFamily="34" charset="-128"/>
                <a:cs typeface="Arial" pitchFamily="34" charset="0"/>
              </a:rPr>
              <a:t>Menu set of 10</a:t>
            </a:r>
          </a:p>
          <a:p>
            <a:pPr eaLnBrk="1" hangingPunct="1">
              <a:lnSpc>
                <a:spcPct val="90000"/>
              </a:lnSpc>
            </a:pPr>
            <a:r>
              <a:rPr lang="en-US" sz="2700" smtClean="0">
                <a:latin typeface="Arial" pitchFamily="34" charset="0"/>
                <a:ea typeface="ＭＳ Ｐゴシック" pitchFamily="34" charset="-128"/>
                <a:cs typeface="Arial" pitchFamily="34" charset="0"/>
              </a:rPr>
              <a:t>An EP must successfully meet the measure for each objective in the core set and all but five in the menu set </a:t>
            </a:r>
          </a:p>
          <a:p>
            <a:pPr lvl="1" eaLnBrk="1" hangingPunct="1">
              <a:lnSpc>
                <a:spcPct val="90000"/>
              </a:lnSpc>
              <a:buFont typeface="Courier New" pitchFamily="49" charset="0"/>
              <a:buChar char="o"/>
            </a:pPr>
            <a:r>
              <a:rPr lang="en-US" sz="2000" smtClean="0">
                <a:latin typeface="Arial" pitchFamily="34" charset="0"/>
                <a:ea typeface="ＭＳ Ｐゴシック" pitchFamily="34" charset="-128"/>
                <a:cs typeface="Arial" pitchFamily="34" charset="0"/>
              </a:rPr>
              <a:t>Some MU objectives are not applicable to every provider</a:t>
            </a:r>
            <a:r>
              <a:rPr lang="ja-JP" altLang="en-US" sz="2000" smtClean="0">
                <a:latin typeface="Arial" pitchFamily="34" charset="0"/>
                <a:ea typeface="ＭＳ Ｐゴシック" pitchFamily="34" charset="-128"/>
                <a:cs typeface="Arial" pitchFamily="34" charset="0"/>
              </a:rPr>
              <a:t>’</a:t>
            </a:r>
            <a:r>
              <a:rPr lang="en-US" altLang="ja-JP" sz="2000" smtClean="0">
                <a:latin typeface="Arial" pitchFamily="34" charset="0"/>
                <a:ea typeface="ＭＳ Ｐゴシック" pitchFamily="34" charset="-128"/>
                <a:cs typeface="Arial" pitchFamily="34" charset="0"/>
              </a:rPr>
              <a:t>s clinical practice. In this case, the EP would be excluded from having to meet that measure. </a:t>
            </a:r>
          </a:p>
          <a:p>
            <a:pPr lvl="2" eaLnBrk="1" hangingPunct="1">
              <a:lnSpc>
                <a:spcPct val="90000"/>
              </a:lnSpc>
              <a:buFont typeface="Wingdings" pitchFamily="2" charset="2"/>
              <a:buChar char="ü"/>
            </a:pPr>
            <a:r>
              <a:rPr lang="en-US" sz="1600" smtClean="0">
                <a:latin typeface="Arial" pitchFamily="34" charset="0"/>
                <a:ea typeface="ＭＳ Ｐゴシック" pitchFamily="34" charset="-128"/>
                <a:cs typeface="Arial" pitchFamily="34" charset="0"/>
              </a:rPr>
              <a:t>e.g., Dentists who do not perform immunizations and chiropractors who do not have prescribing authority</a:t>
            </a:r>
            <a:endParaRPr lang="en-US" sz="1800" smtClean="0">
              <a:latin typeface="Arial" pitchFamily="34" charset="0"/>
              <a:ea typeface="ＭＳ Ｐゴシック" pitchFamily="34" charset="-128"/>
              <a:cs typeface="Arial" pitchFamily="34" charset="0"/>
            </a:endParaRPr>
          </a:p>
          <a:p>
            <a:pPr eaLnBrk="1" hangingPunct="1">
              <a:lnSpc>
                <a:spcPct val="90000"/>
              </a:lnSpc>
              <a:buFont typeface="Wingdings" pitchFamily="2" charset="2"/>
              <a:buNone/>
            </a:pPr>
            <a:endParaRPr lang="en-US"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274638"/>
            <a:ext cx="9144000" cy="1587500"/>
          </a:xfrm>
        </p:spPr>
        <p:txBody>
          <a:bodyPr/>
          <a:lstStyle/>
          <a:p>
            <a:pPr eaLnBrk="1" hangingPunct="1"/>
            <a:r>
              <a:rPr lang="en-US" sz="4000" smtClean="0">
                <a:latin typeface="Arial" pitchFamily="34" charset="0"/>
                <a:ea typeface="ＭＳ Ｐゴシック" pitchFamily="34" charset="-128"/>
                <a:cs typeface="Arial" pitchFamily="34" charset="0"/>
              </a:rPr>
              <a:t>Meaningful Use: Core Set Objectives</a:t>
            </a:r>
          </a:p>
        </p:txBody>
      </p:sp>
      <p:sp>
        <p:nvSpPr>
          <p:cNvPr id="47106" name="Content Placeholder 2"/>
          <p:cNvSpPr>
            <a:spLocks noGrp="1"/>
          </p:cNvSpPr>
          <p:nvPr>
            <p:ph idx="1"/>
          </p:nvPr>
        </p:nvSpPr>
        <p:spPr>
          <a:xfrm>
            <a:off x="247650" y="1862138"/>
            <a:ext cx="8439150" cy="4735512"/>
          </a:xfrm>
        </p:spPr>
        <p:txBody>
          <a:bodyPr/>
          <a:lstStyle/>
          <a:p>
            <a:pPr lvl="1" eaLnBrk="1" hangingPunct="1">
              <a:buFont typeface="Arial" pitchFamily="34" charset="0"/>
              <a:buNone/>
            </a:pPr>
            <a:r>
              <a:rPr lang="en-US" sz="2000" smtClean="0">
                <a:latin typeface="Arial" pitchFamily="34" charset="0"/>
                <a:ea typeface="ＭＳ Ｐゴシック" pitchFamily="34" charset="-128"/>
                <a:cs typeface="Arial" pitchFamily="34" charset="0"/>
              </a:rPr>
              <a:t>15 Core Objectives</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Record demographics</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Record and chart changes in vital signs</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Computerized physician order entry (CPOE)</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E-Prescribing (eRx)</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Report ambulatory clinical quality measures</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Implement one clinical decision support rule</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Provide patients with an electronic copy of their health information, upon request</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Provide clinical summaries for patients for each office visit</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Drug-drug and drug-allergy interaction checks</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Maintain an up-to-date problem list of current and active diagnoses</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Maintain active medication list</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Maintain active medication allergy list</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Record smoking status for patients 13 years or older</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Capability to exchange key clinical information among providers of care and patient-authorized entities electronically</a:t>
            </a:r>
          </a:p>
          <a:p>
            <a:pPr lvl="1" eaLnBrk="1" hangingPunct="1">
              <a:buFont typeface="Wingdings" pitchFamily="2" charset="2"/>
              <a:buChar char="§"/>
            </a:pPr>
            <a:r>
              <a:rPr lang="en-US" sz="1400" smtClean="0">
                <a:latin typeface="Arial" pitchFamily="34" charset="0"/>
                <a:ea typeface="ＭＳ Ｐゴシック" pitchFamily="34" charset="-128"/>
                <a:cs typeface="Arial" pitchFamily="34" charset="0"/>
              </a:rPr>
              <a:t>Protect electronic health information </a:t>
            </a:r>
          </a:p>
          <a:p>
            <a:pPr lvl="1" eaLnBrk="1" hangingPunct="1">
              <a:buFont typeface="Arial" pitchFamily="34" charset="0"/>
              <a:buNone/>
            </a:pPr>
            <a:endParaRPr lang="en-US" smtClean="0">
              <a:latin typeface="Arial" pitchFamily="34" charset="0"/>
              <a:ea typeface="ＭＳ Ｐゴシック" pitchFamily="34" charset="-128"/>
              <a:cs typeface="Arial" pitchFamily="34" charset="0"/>
            </a:endParaRPr>
          </a:p>
          <a:p>
            <a:pPr eaLnBrk="1" hangingPunct="1"/>
            <a:endParaRPr lang="en-US" smtClean="0">
              <a:latin typeface="Arial" pitchFamily="34" charset="0"/>
              <a:ea typeface="ＭＳ Ｐゴシック" pitchFamily="34" charset="-128"/>
              <a:cs typeface="Arial" pitchFamily="34" charset="0"/>
            </a:endParaRPr>
          </a:p>
          <a:p>
            <a:pPr eaLnBrk="1" hangingPunct="1"/>
            <a:endParaRPr lang="en-US"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defRPr/>
            </a:pPr>
            <a:r>
              <a:rPr lang="en-US" dirty="0" smtClean="0">
                <a:solidFill>
                  <a:srgbClr val="898989"/>
                </a:solidFill>
                <a:latin typeface="Calibri" pitchFamily="34" charset="0"/>
                <a:ea typeface="ＭＳ Ｐゴシック" pitchFamily="34" charset="-128"/>
              </a:rPr>
              <a:t>11/17/2010</a:t>
            </a:r>
          </a:p>
        </p:txBody>
      </p:sp>
      <p:sp>
        <p:nvSpPr>
          <p:cNvPr id="2" name="Title 1"/>
          <p:cNvSpPr>
            <a:spLocks noGrp="1"/>
          </p:cNvSpPr>
          <p:nvPr>
            <p:ph type="title"/>
          </p:nvPr>
        </p:nvSpPr>
        <p:spPr>
          <a:xfrm>
            <a:off x="0" y="274638"/>
            <a:ext cx="9444038" cy="1143000"/>
          </a:xfrm>
        </p:spPr>
        <p:txBody>
          <a:bodyPr rtlCol="0">
            <a:normAutofit fontScale="90000"/>
          </a:bodyPr>
          <a:lstStyle/>
          <a:p>
            <a:pPr eaLnBrk="1" fontAlgn="auto" hangingPunct="1">
              <a:spcAft>
                <a:spcPts val="0"/>
              </a:spcAft>
              <a:defRPr/>
            </a:pPr>
            <a:r>
              <a:rPr lang="en-US" dirty="0" smtClean="0">
                <a:latin typeface="Arial" pitchFamily="34" charset="0"/>
                <a:ea typeface="ＭＳ Ｐゴシック"/>
                <a:cs typeface="Arial" pitchFamily="34" charset="0"/>
              </a:rPr>
              <a:t/>
            </a:r>
            <a:br>
              <a:rPr lang="en-US" dirty="0" smtClean="0">
                <a:latin typeface="Arial" pitchFamily="34" charset="0"/>
                <a:ea typeface="ＭＳ Ｐゴシック"/>
                <a:cs typeface="Arial" pitchFamily="34" charset="0"/>
              </a:rPr>
            </a:br>
            <a:r>
              <a:rPr lang="en-US" sz="4250" dirty="0" smtClean="0">
                <a:latin typeface="Arial" pitchFamily="34" charset="0"/>
                <a:ea typeface="ＭＳ Ｐゴシック"/>
                <a:cs typeface="Arial" pitchFamily="34" charset="0"/>
              </a:rPr>
              <a:t>Meaningful Use: Menu Set Objectives</a:t>
            </a:r>
          </a:p>
        </p:txBody>
      </p:sp>
      <p:sp>
        <p:nvSpPr>
          <p:cNvPr id="49155" name="Content Placeholder 2"/>
          <p:cNvSpPr>
            <a:spLocks noGrp="1"/>
          </p:cNvSpPr>
          <p:nvPr>
            <p:ph idx="1"/>
          </p:nvPr>
        </p:nvSpPr>
        <p:spPr>
          <a:xfrm>
            <a:off x="666750" y="1944688"/>
            <a:ext cx="8020050" cy="4181475"/>
          </a:xfrm>
        </p:spPr>
        <p:txBody>
          <a:bodyPr/>
          <a:lstStyle/>
          <a:p>
            <a:pPr eaLnBrk="1" hangingPunct="1">
              <a:buFont typeface="Wingdings" pitchFamily="2" charset="2"/>
              <a:buNone/>
            </a:pPr>
            <a:r>
              <a:rPr lang="en-US" sz="2000" smtClean="0">
                <a:latin typeface="Arial" pitchFamily="34" charset="0"/>
                <a:ea typeface="ＭＳ Ｐゴシック" pitchFamily="34" charset="-128"/>
                <a:cs typeface="Arial" pitchFamily="34" charset="0"/>
              </a:rPr>
              <a:t>10 Menu Objectives</a:t>
            </a:r>
            <a:r>
              <a:rPr lang="en-US" sz="1600" smtClean="0">
                <a:latin typeface="Arial" pitchFamily="34" charset="0"/>
                <a:ea typeface="ＭＳ Ｐゴシック" pitchFamily="34" charset="-128"/>
                <a:cs typeface="Arial" pitchFamily="34" charset="0"/>
              </a:rPr>
              <a:t> </a:t>
            </a:r>
          </a:p>
          <a:p>
            <a:pPr eaLnBrk="1" hangingPunct="1"/>
            <a:r>
              <a:rPr lang="en-US" sz="1600" smtClean="0">
                <a:latin typeface="Arial" pitchFamily="34" charset="0"/>
                <a:ea typeface="ＭＳ Ｐゴシック" pitchFamily="34" charset="-128"/>
                <a:cs typeface="Arial" pitchFamily="34" charset="0"/>
              </a:rPr>
              <a:t>Drug-formulary checks</a:t>
            </a:r>
          </a:p>
          <a:p>
            <a:pPr eaLnBrk="1" hangingPunct="1"/>
            <a:r>
              <a:rPr lang="en-US" sz="1600" smtClean="0">
                <a:latin typeface="Arial" pitchFamily="34" charset="0"/>
                <a:ea typeface="ＭＳ Ｐゴシック" pitchFamily="34" charset="-128"/>
                <a:cs typeface="Arial" pitchFamily="34" charset="0"/>
              </a:rPr>
              <a:t>Incorporate clinical lab test results as structured data</a:t>
            </a:r>
          </a:p>
          <a:p>
            <a:pPr eaLnBrk="1" hangingPunct="1"/>
            <a:r>
              <a:rPr lang="en-US" sz="1600" smtClean="0">
                <a:latin typeface="Arial" pitchFamily="34" charset="0"/>
                <a:ea typeface="ＭＳ Ｐゴシック" pitchFamily="34" charset="-128"/>
                <a:cs typeface="Arial" pitchFamily="34" charset="0"/>
              </a:rPr>
              <a:t>Generate lists of patients by specific conditions</a:t>
            </a:r>
          </a:p>
          <a:p>
            <a:pPr eaLnBrk="1" hangingPunct="1"/>
            <a:r>
              <a:rPr lang="en-US" sz="1600" smtClean="0">
                <a:latin typeface="Arial" pitchFamily="34" charset="0"/>
                <a:ea typeface="ＭＳ Ｐゴシック" pitchFamily="34" charset="-128"/>
                <a:cs typeface="Arial" pitchFamily="34" charset="0"/>
              </a:rPr>
              <a:t>Send reminders to patients per patient preference for preventive/follow up care</a:t>
            </a:r>
          </a:p>
          <a:p>
            <a:pPr eaLnBrk="1" hangingPunct="1"/>
            <a:r>
              <a:rPr lang="en-US" sz="1600" smtClean="0">
                <a:latin typeface="Arial" pitchFamily="34" charset="0"/>
                <a:ea typeface="ＭＳ Ｐゴシック" pitchFamily="34" charset="-128"/>
                <a:cs typeface="Arial" pitchFamily="34" charset="0"/>
              </a:rPr>
              <a:t>Provide patients with timely electronic access to their health information</a:t>
            </a:r>
          </a:p>
          <a:p>
            <a:pPr eaLnBrk="1" hangingPunct="1"/>
            <a:r>
              <a:rPr lang="en-US" sz="1600" smtClean="0">
                <a:latin typeface="Arial" pitchFamily="34" charset="0"/>
                <a:ea typeface="ＭＳ Ｐゴシック" pitchFamily="34" charset="-128"/>
                <a:cs typeface="Arial" pitchFamily="34" charset="0"/>
              </a:rPr>
              <a:t>Use certified EHR technology to identify patient-specific education resources and provide to patient, if appropriate</a:t>
            </a:r>
          </a:p>
          <a:p>
            <a:pPr eaLnBrk="1" hangingPunct="1"/>
            <a:r>
              <a:rPr lang="en-US" sz="1600" smtClean="0">
                <a:latin typeface="Arial" pitchFamily="34" charset="0"/>
                <a:ea typeface="ＭＳ Ｐゴシック" pitchFamily="34" charset="-128"/>
                <a:cs typeface="Arial" pitchFamily="34" charset="0"/>
              </a:rPr>
              <a:t>Medication reconciliation</a:t>
            </a:r>
          </a:p>
          <a:p>
            <a:pPr eaLnBrk="1" hangingPunct="1"/>
            <a:r>
              <a:rPr lang="en-US" sz="1600" smtClean="0">
                <a:latin typeface="Arial" pitchFamily="34" charset="0"/>
                <a:ea typeface="ＭＳ Ｐゴシック" pitchFamily="34" charset="-128"/>
                <a:cs typeface="Arial" pitchFamily="34" charset="0"/>
              </a:rPr>
              <a:t>Summary of care record for each transition of care/referrals</a:t>
            </a:r>
          </a:p>
          <a:p>
            <a:pPr eaLnBrk="1" hangingPunct="1"/>
            <a:r>
              <a:rPr lang="en-US" sz="1600" smtClean="0">
                <a:latin typeface="Arial" pitchFamily="34" charset="0"/>
                <a:ea typeface="ＭＳ Ｐゴシック" pitchFamily="34" charset="-128"/>
                <a:cs typeface="Arial" pitchFamily="34" charset="0"/>
              </a:rPr>
              <a:t>Capability to submit electronic data to immunization registries/systems*</a:t>
            </a:r>
          </a:p>
          <a:p>
            <a:pPr eaLnBrk="1" hangingPunct="1"/>
            <a:r>
              <a:rPr lang="en-US" sz="1600" smtClean="0">
                <a:latin typeface="Arial" pitchFamily="34" charset="0"/>
                <a:ea typeface="ＭＳ Ｐゴシック" pitchFamily="34" charset="-128"/>
                <a:cs typeface="Arial" pitchFamily="34" charset="0"/>
              </a:rPr>
              <a:t>Capability to provide electronic syndromic surveillance data to public health agencies*</a:t>
            </a:r>
          </a:p>
        </p:txBody>
      </p:sp>
      <p:sp>
        <p:nvSpPr>
          <p:cNvPr id="49156" name="Slide Number Placeholder 3"/>
          <p:cNvSpPr>
            <a:spLocks noGrp="1"/>
          </p:cNvSpPr>
          <p:nvPr>
            <p:ph type="sldNum" sz="quarter" idx="12"/>
          </p:nvPr>
        </p:nvSpPr>
        <p:spPr bwMode="auto">
          <a:noFill/>
          <a:ln>
            <a:miter lim="800000"/>
            <a:headEnd/>
            <a:tailEnd/>
          </a:ln>
        </p:spPr>
        <p:txBody>
          <a:bodyPr/>
          <a:lstStyle/>
          <a:p>
            <a:fld id="{541EAC4F-8167-47CA-9F5F-D721CA58F194}" type="slidenum">
              <a:rPr lang="en-US">
                <a:solidFill>
                  <a:srgbClr val="898989"/>
                </a:solidFill>
                <a:latin typeface="Calibri" pitchFamily="34" charset="0"/>
              </a:rPr>
              <a:pPr/>
              <a:t>17</a:t>
            </a:fld>
            <a:endParaRPr lang="en-US">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solidFill>
                  <a:schemeClr val="bg1"/>
                </a:solidFill>
                <a:ea typeface="ＭＳ Ｐゴシック" pitchFamily="34" charset="-128"/>
              </a:rPr>
              <a:t>HIT Resources</a:t>
            </a:r>
          </a:p>
        </p:txBody>
      </p:sp>
      <p:sp>
        <p:nvSpPr>
          <p:cNvPr id="51202" name="Content Placeholder 2"/>
          <p:cNvSpPr>
            <a:spLocks noGrp="1"/>
          </p:cNvSpPr>
          <p:nvPr>
            <p:ph idx="1"/>
          </p:nvPr>
        </p:nvSpPr>
        <p:spPr>
          <a:xfrm>
            <a:off x="457200" y="2420938"/>
            <a:ext cx="8486775" cy="4176712"/>
          </a:xfrm>
        </p:spPr>
        <p:txBody>
          <a:bodyPr/>
          <a:lstStyle/>
          <a:p>
            <a:pPr eaLnBrk="1" hangingPunct="1">
              <a:lnSpc>
                <a:spcPct val="90000"/>
              </a:lnSpc>
              <a:buFont typeface="Wingdings" pitchFamily="2" charset="2"/>
              <a:buNone/>
            </a:pPr>
            <a:r>
              <a:rPr lang="en-US" smtClean="0">
                <a:latin typeface="Arial" pitchFamily="34" charset="0"/>
                <a:ea typeface="ＭＳ Ｐゴシック" pitchFamily="34" charset="-128"/>
                <a:cs typeface="Arial" pitchFamily="34" charset="0"/>
                <a:hlinkClick r:id="rId3"/>
              </a:rPr>
              <a:t>http://www.healthit.gov/providers-professionals/how-attain-meaningful-use</a:t>
            </a:r>
            <a:endParaRPr lang="en-US" smtClean="0">
              <a:latin typeface="Arial" pitchFamily="34" charset="0"/>
              <a:ea typeface="ＭＳ Ｐゴシック" pitchFamily="34" charset="-128"/>
              <a:cs typeface="Arial" pitchFamily="34" charset="0"/>
            </a:endParaRPr>
          </a:p>
          <a:p>
            <a:pPr eaLnBrk="1" hangingPunct="1">
              <a:lnSpc>
                <a:spcPct val="90000"/>
              </a:lnSpc>
              <a:buFont typeface="Wingdings" pitchFamily="2" charset="2"/>
              <a:buNone/>
            </a:pPr>
            <a:endParaRPr lang="en-US" smtClean="0">
              <a:latin typeface="Arial" pitchFamily="34" charset="0"/>
              <a:ea typeface="ＭＳ Ｐゴシック" pitchFamily="34" charset="-128"/>
              <a:cs typeface="Arial" pitchFamily="34" charset="0"/>
            </a:endParaRPr>
          </a:p>
          <a:p>
            <a:pPr eaLnBrk="1" hangingPunct="1">
              <a:lnSpc>
                <a:spcPct val="90000"/>
              </a:lnSpc>
              <a:buFont typeface="Wingdings" pitchFamily="2" charset="2"/>
              <a:buNone/>
            </a:pPr>
            <a:r>
              <a:rPr lang="en-US" smtClean="0">
                <a:latin typeface="Arial" pitchFamily="34" charset="0"/>
                <a:ea typeface="ＭＳ Ｐゴシック" pitchFamily="34" charset="-128"/>
                <a:cs typeface="Arial" pitchFamily="34" charset="0"/>
                <a:hlinkClick r:id="rId4"/>
              </a:rPr>
              <a:t>https://www.cms.gov/Regulations-and-Guidance/Legislation/EHRIncentivePrograms/downloads/EP-MU-TOC.pdf</a:t>
            </a:r>
            <a:endParaRPr lang="en-US" smtClean="0">
              <a:latin typeface="Arial" pitchFamily="34" charset="0"/>
              <a:ea typeface="ＭＳ Ｐゴシック" pitchFamily="34" charset="-128"/>
              <a:cs typeface="Arial" pitchFamily="34" charset="0"/>
            </a:endParaRPr>
          </a:p>
          <a:p>
            <a:pPr eaLnBrk="1" hangingPunct="1">
              <a:lnSpc>
                <a:spcPct val="90000"/>
              </a:lnSpc>
              <a:buFont typeface="Wingdings" pitchFamily="2" charset="2"/>
              <a:buNone/>
            </a:pPr>
            <a:endParaRPr lang="en-US" smtClean="0">
              <a:latin typeface="Arial" pitchFamily="34" charset="0"/>
              <a:ea typeface="ＭＳ Ｐゴシック" pitchFamily="34" charset="-128"/>
              <a:cs typeface="Arial" pitchFamily="34" charset="0"/>
            </a:endParaRPr>
          </a:p>
          <a:p>
            <a:pPr eaLnBrk="1" hangingPunct="1">
              <a:lnSpc>
                <a:spcPct val="90000"/>
              </a:lnSpc>
              <a:buFont typeface="Wingdings" pitchFamily="2" charset="2"/>
              <a:buNone/>
            </a:pPr>
            <a:endParaRPr lang="en-US"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srcRect/>
          <a:stretch>
            <a:fillRect/>
          </a:stretch>
        </p:blipFill>
        <p:spPr bwMode="auto">
          <a:xfrm>
            <a:off x="381000" y="244475"/>
            <a:ext cx="8102600" cy="615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pPr eaLnBrk="1" hangingPunct="1"/>
            <a:r>
              <a:rPr lang="en-US" b="1" smtClean="0">
                <a:ea typeface="ＭＳ Ｐゴシック" pitchFamily="34" charset="-128"/>
              </a:rPr>
              <a:t>Data can be organized as</a:t>
            </a:r>
          </a:p>
          <a:p>
            <a:pPr lvl="1" eaLnBrk="1" hangingPunct="1"/>
            <a:r>
              <a:rPr lang="en-US" smtClean="0">
                <a:ea typeface="ＭＳ Ｐゴシック" pitchFamily="34" charset="-128"/>
              </a:rPr>
              <a:t>Physician‐centered</a:t>
            </a:r>
          </a:p>
          <a:p>
            <a:pPr lvl="1" eaLnBrk="1" hangingPunct="1"/>
            <a:r>
              <a:rPr lang="en-US" smtClean="0">
                <a:ea typeface="ＭＳ Ｐゴシック" pitchFamily="34" charset="-128"/>
              </a:rPr>
              <a:t>Patient‐centered</a:t>
            </a:r>
          </a:p>
          <a:p>
            <a:pPr lvl="1" eaLnBrk="1" hangingPunct="1">
              <a:buFont typeface="Symbol" pitchFamily="18" charset="2"/>
              <a:buNone/>
            </a:pPr>
            <a:endParaRPr lang="en-US" smtClean="0">
              <a:ea typeface="ＭＳ Ｐゴシック" pitchFamily="34" charset="-128"/>
            </a:endParaRPr>
          </a:p>
          <a:p>
            <a:pPr eaLnBrk="1" hangingPunct="1"/>
            <a:r>
              <a:rPr lang="en-US" b="1" smtClean="0">
                <a:ea typeface="ＭＳ Ｐゴシック" pitchFamily="34" charset="-128"/>
              </a:rPr>
              <a:t>Orientations (not mutually exclusive) include</a:t>
            </a:r>
          </a:p>
          <a:p>
            <a:pPr lvl="1" eaLnBrk="1" hangingPunct="1"/>
            <a:r>
              <a:rPr lang="en-US" smtClean="0">
                <a:ea typeface="ＭＳ Ｐゴシック" pitchFamily="34" charset="-128"/>
              </a:rPr>
              <a:t>Time‐oriented –organized chronologically</a:t>
            </a:r>
          </a:p>
          <a:p>
            <a:pPr lvl="1" eaLnBrk="1" hangingPunct="1"/>
            <a:r>
              <a:rPr lang="en-US" smtClean="0">
                <a:ea typeface="ＭＳ Ｐゴシック" pitchFamily="34" charset="-128"/>
              </a:rPr>
              <a:t>Department‐oriented –organized by department</a:t>
            </a:r>
          </a:p>
          <a:p>
            <a:pPr lvl="1" eaLnBrk="1" hangingPunct="1"/>
            <a:r>
              <a:rPr lang="en-US" smtClean="0">
                <a:ea typeface="ＭＳ Ｐゴシック" pitchFamily="34" charset="-128"/>
              </a:rPr>
              <a:t>Problem oriented organized by focus on problems</a:t>
            </a:r>
          </a:p>
        </p:txBody>
      </p:sp>
      <p:sp>
        <p:nvSpPr>
          <p:cNvPr id="3" name="Title 2"/>
          <p:cNvSpPr>
            <a:spLocks noGrp="1"/>
          </p:cNvSpPr>
          <p:nvPr>
            <p:ph type="title"/>
          </p:nvPr>
        </p:nvSpPr>
        <p:spPr/>
        <p:txBody>
          <a:bodyPr>
            <a:normAutofit/>
          </a:bodyPr>
          <a:lstStyle/>
          <a:p>
            <a:pPr eaLnBrk="1" hangingPunct="1"/>
            <a:r>
              <a:rPr lang="en-US" sz="3600" smtClean="0">
                <a:ea typeface="ＭＳ Ｐゴシック" pitchFamily="34" charset="-128"/>
              </a:rPr>
              <a:t>History and perspective of the </a:t>
            </a:r>
            <a:br>
              <a:rPr lang="en-US" sz="3600" smtClean="0">
                <a:ea typeface="ＭＳ Ｐゴシック" pitchFamily="34" charset="-128"/>
              </a:rPr>
            </a:br>
            <a:r>
              <a:rPr lang="en-US" sz="3600" smtClean="0">
                <a:ea typeface="ＭＳ Ｐゴシック" pitchFamily="34" charset="-128"/>
              </a:rPr>
              <a:t>medical record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7950" y="1125538"/>
            <a:ext cx="8891588" cy="5688012"/>
          </a:xfrm>
        </p:spPr>
        <p:txBody>
          <a:bodyPr rtlCol="0">
            <a:normAutofit lnSpcReduction="10000"/>
          </a:bodyPr>
          <a:lstStyle/>
          <a:p>
            <a:pPr marL="274320" indent="-274320" eaLnBrk="1" fontAlgn="auto" hangingPunct="1">
              <a:spcAft>
                <a:spcPts val="0"/>
              </a:spcAft>
              <a:defRPr/>
            </a:pPr>
            <a:r>
              <a:rPr lang="en-US" b="1" dirty="0">
                <a:ea typeface="+mn-ea"/>
                <a:cs typeface="+mn-cs"/>
              </a:rPr>
              <a:t>CDR</a:t>
            </a:r>
            <a:r>
              <a:rPr lang="en-US" dirty="0">
                <a:ea typeface="+mn-ea"/>
                <a:cs typeface="+mn-cs"/>
              </a:rPr>
              <a:t>: Clinical Data </a:t>
            </a:r>
            <a:r>
              <a:rPr lang="en-US" dirty="0" smtClean="0">
                <a:ea typeface="+mn-ea"/>
                <a:cs typeface="+mn-cs"/>
              </a:rPr>
              <a:t>Repository</a:t>
            </a:r>
          </a:p>
          <a:p>
            <a:pPr marL="274320" indent="-274320" eaLnBrk="1" fontAlgn="auto" hangingPunct="1">
              <a:spcAft>
                <a:spcPts val="0"/>
              </a:spcAft>
              <a:defRPr/>
            </a:pPr>
            <a:r>
              <a:rPr lang="en-US" b="1" dirty="0" smtClean="0">
                <a:ea typeface="+mn-ea"/>
                <a:cs typeface="+mn-cs"/>
              </a:rPr>
              <a:t>CMV</a:t>
            </a:r>
            <a:r>
              <a:rPr lang="en-US" dirty="0">
                <a:ea typeface="+mn-ea"/>
                <a:cs typeface="+mn-cs"/>
              </a:rPr>
              <a:t>: Controlled Medical Vocabulary (e.g. </a:t>
            </a:r>
            <a:r>
              <a:rPr lang="en-US" dirty="0" err="1">
                <a:ea typeface="+mn-ea"/>
                <a:cs typeface="+mn-cs"/>
              </a:rPr>
              <a:t>MeSH</a:t>
            </a:r>
            <a:r>
              <a:rPr lang="en-US" dirty="0" smtClean="0">
                <a:ea typeface="+mn-ea"/>
                <a:cs typeface="+mn-cs"/>
              </a:rPr>
              <a:t>)</a:t>
            </a:r>
          </a:p>
          <a:p>
            <a:pPr marL="274320" indent="-274320" eaLnBrk="1" fontAlgn="auto" hangingPunct="1">
              <a:spcAft>
                <a:spcPts val="0"/>
              </a:spcAft>
              <a:defRPr/>
            </a:pPr>
            <a:r>
              <a:rPr lang="en-US" b="1" dirty="0" smtClean="0">
                <a:ea typeface="+mn-ea"/>
                <a:cs typeface="+mn-cs"/>
              </a:rPr>
              <a:t>CDO</a:t>
            </a:r>
            <a:r>
              <a:rPr lang="en-US" dirty="0">
                <a:ea typeface="+mn-ea"/>
                <a:cs typeface="+mn-cs"/>
              </a:rPr>
              <a:t>: Care Delivery Organizations; </a:t>
            </a:r>
          </a:p>
          <a:p>
            <a:pPr marL="274320" indent="-274320" eaLnBrk="1" fontAlgn="auto" hangingPunct="1">
              <a:spcAft>
                <a:spcPts val="0"/>
              </a:spcAft>
              <a:defRPr/>
            </a:pPr>
            <a:r>
              <a:rPr lang="en-US" b="1" dirty="0" smtClean="0">
                <a:ea typeface="+mn-ea"/>
                <a:cs typeface="+mn-cs"/>
              </a:rPr>
              <a:t>SEHR</a:t>
            </a:r>
            <a:r>
              <a:rPr lang="en-US" dirty="0">
                <a:ea typeface="+mn-ea"/>
                <a:cs typeface="+mn-cs"/>
              </a:rPr>
              <a:t>: Shared EHR (= EMR</a:t>
            </a:r>
            <a:r>
              <a:rPr lang="en-US" dirty="0" smtClean="0">
                <a:ea typeface="+mn-ea"/>
                <a:cs typeface="+mn-cs"/>
              </a:rPr>
              <a:t>)</a:t>
            </a:r>
          </a:p>
          <a:p>
            <a:pPr marL="274320" indent="-274320" eaLnBrk="1" fontAlgn="auto" hangingPunct="1">
              <a:spcAft>
                <a:spcPts val="0"/>
              </a:spcAft>
              <a:defRPr/>
            </a:pPr>
            <a:r>
              <a:rPr lang="en-US" b="1" dirty="0" smtClean="0">
                <a:ea typeface="+mn-ea"/>
                <a:cs typeface="+mn-cs"/>
              </a:rPr>
              <a:t>ICEHR</a:t>
            </a:r>
            <a:r>
              <a:rPr lang="en-US" dirty="0">
                <a:ea typeface="+mn-ea"/>
                <a:cs typeface="+mn-cs"/>
              </a:rPr>
              <a:t>: Integrated Care EHR (= EHR</a:t>
            </a:r>
            <a:r>
              <a:rPr lang="en-US" dirty="0" smtClean="0">
                <a:ea typeface="+mn-ea"/>
                <a:cs typeface="+mn-cs"/>
              </a:rPr>
              <a:t>)</a:t>
            </a:r>
          </a:p>
          <a:p>
            <a:pPr marL="274320" indent="-274320" eaLnBrk="1" fontAlgn="auto" hangingPunct="1">
              <a:spcAft>
                <a:spcPts val="0"/>
              </a:spcAft>
              <a:defRPr/>
            </a:pPr>
            <a:r>
              <a:rPr lang="en-US" b="1" dirty="0" smtClean="0">
                <a:ea typeface="+mn-ea"/>
                <a:cs typeface="+mn-cs"/>
              </a:rPr>
              <a:t>LIS</a:t>
            </a:r>
            <a:r>
              <a:rPr lang="en-US" dirty="0">
                <a:ea typeface="+mn-ea"/>
                <a:cs typeface="+mn-cs"/>
              </a:rPr>
              <a:t>: Laboratory Information </a:t>
            </a:r>
            <a:r>
              <a:rPr lang="en-US" dirty="0" smtClean="0">
                <a:ea typeface="+mn-ea"/>
                <a:cs typeface="+mn-cs"/>
              </a:rPr>
              <a:t>System</a:t>
            </a:r>
          </a:p>
          <a:p>
            <a:pPr marL="274320" indent="-274320" eaLnBrk="1" fontAlgn="auto" hangingPunct="1">
              <a:spcAft>
                <a:spcPts val="0"/>
              </a:spcAft>
              <a:defRPr/>
            </a:pPr>
            <a:r>
              <a:rPr lang="en-US" b="1" dirty="0" smtClean="0">
                <a:ea typeface="+mn-ea"/>
                <a:cs typeface="+mn-cs"/>
              </a:rPr>
              <a:t>RIS</a:t>
            </a:r>
            <a:r>
              <a:rPr lang="en-US" dirty="0">
                <a:ea typeface="+mn-ea"/>
                <a:cs typeface="+mn-cs"/>
              </a:rPr>
              <a:t>: Radiology I </a:t>
            </a:r>
            <a:r>
              <a:rPr lang="en-US" dirty="0" smtClean="0">
                <a:ea typeface="+mn-ea"/>
                <a:cs typeface="+mn-cs"/>
              </a:rPr>
              <a:t>S </a:t>
            </a:r>
          </a:p>
          <a:p>
            <a:pPr marL="274320" indent="-274320" eaLnBrk="1" fontAlgn="auto" hangingPunct="1">
              <a:spcAft>
                <a:spcPts val="0"/>
              </a:spcAft>
              <a:defRPr/>
            </a:pPr>
            <a:r>
              <a:rPr lang="en-US" b="1" dirty="0" smtClean="0">
                <a:ea typeface="+mn-ea"/>
                <a:cs typeface="+mn-cs"/>
              </a:rPr>
              <a:t>PIS</a:t>
            </a:r>
            <a:r>
              <a:rPr lang="en-US" dirty="0">
                <a:ea typeface="+mn-ea"/>
                <a:cs typeface="+mn-cs"/>
              </a:rPr>
              <a:t>: Pharmacy I </a:t>
            </a:r>
            <a:r>
              <a:rPr lang="en-US" dirty="0" smtClean="0">
                <a:ea typeface="+mn-ea"/>
                <a:cs typeface="+mn-cs"/>
              </a:rPr>
              <a:t>S</a:t>
            </a:r>
          </a:p>
          <a:p>
            <a:pPr marL="274320" indent="-274320" eaLnBrk="1" fontAlgn="auto" hangingPunct="1">
              <a:spcAft>
                <a:spcPts val="0"/>
              </a:spcAft>
              <a:defRPr/>
            </a:pPr>
            <a:r>
              <a:rPr lang="en-US" b="1" dirty="0" smtClean="0">
                <a:ea typeface="+mn-ea"/>
                <a:cs typeface="+mn-cs"/>
              </a:rPr>
              <a:t>PACS</a:t>
            </a:r>
            <a:r>
              <a:rPr lang="en-US" dirty="0">
                <a:ea typeface="+mn-ea"/>
                <a:cs typeface="+mn-cs"/>
              </a:rPr>
              <a:t>: Picture Archiving and Communication </a:t>
            </a:r>
            <a:r>
              <a:rPr lang="en-US" dirty="0" smtClean="0">
                <a:ea typeface="+mn-ea"/>
                <a:cs typeface="+mn-cs"/>
              </a:rPr>
              <a:t>System</a:t>
            </a:r>
          </a:p>
          <a:p>
            <a:pPr marL="274320" indent="-274320" eaLnBrk="1" fontAlgn="auto" hangingPunct="1">
              <a:spcAft>
                <a:spcPts val="0"/>
              </a:spcAft>
              <a:defRPr/>
            </a:pPr>
            <a:r>
              <a:rPr lang="en-US" b="1" dirty="0" smtClean="0">
                <a:ea typeface="+mn-ea"/>
                <a:cs typeface="+mn-cs"/>
              </a:rPr>
              <a:t>CDSS</a:t>
            </a:r>
            <a:r>
              <a:rPr lang="en-US" dirty="0">
                <a:ea typeface="+mn-ea"/>
                <a:cs typeface="+mn-cs"/>
              </a:rPr>
              <a:t>: Clinical Decision Support </a:t>
            </a:r>
            <a:r>
              <a:rPr lang="en-US" dirty="0" smtClean="0">
                <a:ea typeface="+mn-ea"/>
                <a:cs typeface="+mn-cs"/>
              </a:rPr>
              <a:t>System</a:t>
            </a:r>
          </a:p>
          <a:p>
            <a:pPr marL="274320" indent="-274320" eaLnBrk="1" fontAlgn="auto" hangingPunct="1">
              <a:spcAft>
                <a:spcPts val="0"/>
              </a:spcAft>
              <a:defRPr/>
            </a:pPr>
            <a:r>
              <a:rPr lang="en-US" b="1" dirty="0" smtClean="0">
                <a:ea typeface="+mn-ea"/>
                <a:cs typeface="+mn-cs"/>
              </a:rPr>
              <a:t>CPOE</a:t>
            </a:r>
            <a:r>
              <a:rPr lang="en-US" dirty="0">
                <a:ea typeface="+mn-ea"/>
                <a:cs typeface="+mn-cs"/>
              </a:rPr>
              <a:t>: Computerized Physician Order </a:t>
            </a:r>
            <a:r>
              <a:rPr lang="en-US" dirty="0" smtClean="0">
                <a:ea typeface="+mn-ea"/>
                <a:cs typeface="+mn-cs"/>
              </a:rPr>
              <a:t>Entry</a:t>
            </a:r>
          </a:p>
          <a:p>
            <a:pPr marL="274320" indent="-274320" eaLnBrk="1" fontAlgn="auto" hangingPunct="1">
              <a:spcAft>
                <a:spcPts val="0"/>
              </a:spcAft>
              <a:defRPr/>
            </a:pPr>
            <a:r>
              <a:rPr lang="en-US" b="1" dirty="0" smtClean="0">
                <a:ea typeface="+mn-ea"/>
                <a:cs typeface="+mn-cs"/>
              </a:rPr>
              <a:t>MAR</a:t>
            </a:r>
            <a:r>
              <a:rPr lang="en-US" dirty="0">
                <a:ea typeface="+mn-ea"/>
                <a:cs typeface="+mn-cs"/>
              </a:rPr>
              <a:t>: Medication Administration </a:t>
            </a:r>
            <a:r>
              <a:rPr lang="en-US" dirty="0" smtClean="0">
                <a:ea typeface="+mn-ea"/>
                <a:cs typeface="+mn-cs"/>
              </a:rPr>
              <a:t>Record</a:t>
            </a:r>
          </a:p>
          <a:p>
            <a:pPr marL="274320" indent="-274320" eaLnBrk="1" fontAlgn="auto" hangingPunct="1">
              <a:spcAft>
                <a:spcPts val="0"/>
              </a:spcAft>
              <a:defRPr/>
            </a:pPr>
            <a:r>
              <a:rPr lang="en-US" b="1" dirty="0" smtClean="0">
                <a:ea typeface="+mn-ea"/>
                <a:cs typeface="+mn-cs"/>
              </a:rPr>
              <a:t>HCO</a:t>
            </a:r>
            <a:r>
              <a:rPr lang="en-US" dirty="0">
                <a:ea typeface="+mn-ea"/>
                <a:cs typeface="+mn-cs"/>
              </a:rPr>
              <a:t>: Health Care </a:t>
            </a:r>
            <a:r>
              <a:rPr lang="en-US" dirty="0" smtClean="0">
                <a:ea typeface="+mn-ea"/>
                <a:cs typeface="+mn-cs"/>
              </a:rPr>
              <a:t>Organization</a:t>
            </a:r>
          </a:p>
          <a:p>
            <a:pPr marL="274320" indent="-274320" eaLnBrk="1" fontAlgn="auto" hangingPunct="1">
              <a:spcAft>
                <a:spcPts val="0"/>
              </a:spcAft>
              <a:defRPr/>
            </a:pPr>
            <a:r>
              <a:rPr lang="en-US" b="1" dirty="0" err="1" smtClean="0">
                <a:ea typeface="+mn-ea"/>
                <a:cs typeface="+mn-cs"/>
              </a:rPr>
              <a:t>eMAR</a:t>
            </a:r>
            <a:r>
              <a:rPr lang="en-US" dirty="0">
                <a:ea typeface="+mn-ea"/>
                <a:cs typeface="+mn-cs"/>
              </a:rPr>
              <a:t>: Electronic Medication Administration Record</a:t>
            </a:r>
          </a:p>
          <a:p>
            <a:pPr marL="274320" indent="-274320" eaLnBrk="1" fontAlgn="auto" hangingPunct="1">
              <a:spcAft>
                <a:spcPts val="0"/>
              </a:spcAft>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6" descr="X_EMRAdoptionModel_HIMSS_emr1_lg"/>
          <p:cNvPicPr>
            <a:picLocks noGrp="1" noChangeAspect="1" noChangeArrowheads="1"/>
          </p:cNvPicPr>
          <p:nvPr>
            <p:ph idx="1"/>
          </p:nvPr>
        </p:nvPicPr>
        <p:blipFill>
          <a:blip r:embed="rId3"/>
          <a:srcRect t="9930"/>
          <a:stretch>
            <a:fillRect/>
          </a:stretch>
        </p:blipFill>
        <p:spPr>
          <a:xfrm>
            <a:off x="179388" y="893763"/>
            <a:ext cx="8713787" cy="5964237"/>
          </a:xfrm>
        </p:spPr>
      </p:pic>
      <p:sp>
        <p:nvSpPr>
          <p:cNvPr id="55298" name="Rectangle 4"/>
          <p:cNvSpPr>
            <a:spLocks noGrp="1" noChangeArrowheads="1"/>
          </p:cNvSpPr>
          <p:nvPr>
            <p:ph type="title"/>
          </p:nvPr>
        </p:nvSpPr>
        <p:spPr>
          <a:xfrm>
            <a:off x="468313" y="188913"/>
            <a:ext cx="8229600" cy="792162"/>
          </a:xfrm>
        </p:spPr>
        <p:txBody>
          <a:bodyPr/>
          <a:lstStyle/>
          <a:p>
            <a:pPr eaLnBrk="1" hangingPunct="1"/>
            <a:r>
              <a:rPr lang="en-US" b="1" smtClean="0">
                <a:ea typeface="ＭＳ Ｐゴシック" pitchFamily="34" charset="-128"/>
              </a:rPr>
              <a:t>Stages of EMR complexity</a:t>
            </a:r>
            <a:endParaRPr lang="en-GB" b="1" smtClean="0">
              <a:ea typeface="ＭＳ Ｐゴシック" pitchFamily="34" charset="-128"/>
            </a:endParaRPr>
          </a:p>
        </p:txBody>
      </p:sp>
      <p:sp>
        <p:nvSpPr>
          <p:cNvPr id="55299" name="Text Box 7"/>
          <p:cNvSpPr txBox="1">
            <a:spLocks noChangeArrowheads="1"/>
          </p:cNvSpPr>
          <p:nvPr/>
        </p:nvSpPr>
        <p:spPr bwMode="auto">
          <a:xfrm>
            <a:off x="6300788" y="4365625"/>
            <a:ext cx="360362" cy="366713"/>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andara" pitchFamily="34" charset="0"/>
              </a:rPr>
              <a:t>1</a:t>
            </a:r>
            <a:endParaRPr lang="en-GB" b="1">
              <a:solidFill>
                <a:schemeClr val="accent2"/>
              </a:solidFill>
              <a:latin typeface="Candara" pitchFamily="34" charset="0"/>
            </a:endParaRPr>
          </a:p>
        </p:txBody>
      </p:sp>
      <p:sp>
        <p:nvSpPr>
          <p:cNvPr id="55300" name="Text Box 8"/>
          <p:cNvSpPr txBox="1">
            <a:spLocks noChangeArrowheads="1"/>
          </p:cNvSpPr>
          <p:nvPr/>
        </p:nvSpPr>
        <p:spPr bwMode="auto">
          <a:xfrm>
            <a:off x="5795963" y="3933825"/>
            <a:ext cx="360362" cy="366713"/>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andara" pitchFamily="34" charset="0"/>
              </a:rPr>
              <a:t>2</a:t>
            </a:r>
            <a:endParaRPr lang="en-GB" b="1">
              <a:solidFill>
                <a:schemeClr val="accent2"/>
              </a:solidFill>
              <a:latin typeface="Candara" pitchFamily="34" charset="0"/>
            </a:endParaRPr>
          </a:p>
        </p:txBody>
      </p:sp>
      <p:sp>
        <p:nvSpPr>
          <p:cNvPr id="55301" name="Text Box 9"/>
          <p:cNvSpPr txBox="1">
            <a:spLocks noChangeArrowheads="1"/>
          </p:cNvSpPr>
          <p:nvPr/>
        </p:nvSpPr>
        <p:spPr bwMode="auto">
          <a:xfrm>
            <a:off x="1763713" y="3068638"/>
            <a:ext cx="360362" cy="366712"/>
          </a:xfrm>
          <a:prstGeom prst="rect">
            <a:avLst/>
          </a:prstGeom>
          <a:noFill/>
          <a:ln w="9525">
            <a:noFill/>
            <a:miter lim="800000"/>
            <a:headEnd/>
            <a:tailEnd/>
          </a:ln>
        </p:spPr>
        <p:txBody>
          <a:bodyPr>
            <a:spAutoFit/>
          </a:bodyPr>
          <a:lstStyle/>
          <a:p>
            <a:pPr>
              <a:spcBef>
                <a:spcPct val="50000"/>
              </a:spcBef>
            </a:pPr>
            <a:r>
              <a:rPr lang="en-US">
                <a:solidFill>
                  <a:schemeClr val="bg1"/>
                </a:solidFill>
                <a:latin typeface="Candara" pitchFamily="34" charset="0"/>
              </a:rPr>
              <a:t>3</a:t>
            </a:r>
            <a:endParaRPr lang="en-GB">
              <a:solidFill>
                <a:schemeClr val="bg1"/>
              </a:solidFill>
              <a:latin typeface="Candara" pitchFamily="34" charset="0"/>
            </a:endParaRPr>
          </a:p>
        </p:txBody>
      </p:sp>
      <p:sp>
        <p:nvSpPr>
          <p:cNvPr id="55302" name="Text Box 10"/>
          <p:cNvSpPr txBox="1">
            <a:spLocks noChangeArrowheads="1"/>
          </p:cNvSpPr>
          <p:nvPr/>
        </p:nvSpPr>
        <p:spPr bwMode="auto">
          <a:xfrm>
            <a:off x="5580063" y="4868863"/>
            <a:ext cx="360362" cy="366712"/>
          </a:xfrm>
          <a:prstGeom prst="rect">
            <a:avLst/>
          </a:prstGeom>
          <a:noFill/>
          <a:ln w="9525">
            <a:noFill/>
            <a:miter lim="800000"/>
            <a:headEnd/>
            <a:tailEnd/>
          </a:ln>
        </p:spPr>
        <p:txBody>
          <a:bodyPr>
            <a:spAutoFit/>
          </a:bodyPr>
          <a:lstStyle/>
          <a:p>
            <a:pPr>
              <a:spcBef>
                <a:spcPct val="50000"/>
              </a:spcBef>
            </a:pPr>
            <a:r>
              <a:rPr lang="en-US" b="1">
                <a:solidFill>
                  <a:schemeClr val="accent2"/>
                </a:solidFill>
                <a:latin typeface="Candara" pitchFamily="34" charset="0"/>
              </a:rPr>
              <a:t>0</a:t>
            </a:r>
            <a:endParaRPr lang="en-GB" b="1">
              <a:solidFill>
                <a:schemeClr val="accent2"/>
              </a:solidFill>
              <a:latin typeface="Candara" pitchFamily="34" charset="0"/>
            </a:endParaRPr>
          </a:p>
        </p:txBody>
      </p:sp>
      <p:sp>
        <p:nvSpPr>
          <p:cNvPr id="55303" name="Text Box 11"/>
          <p:cNvSpPr txBox="1">
            <a:spLocks noChangeArrowheads="1"/>
          </p:cNvSpPr>
          <p:nvPr/>
        </p:nvSpPr>
        <p:spPr bwMode="auto">
          <a:xfrm>
            <a:off x="1476375" y="4365625"/>
            <a:ext cx="647700" cy="274638"/>
          </a:xfrm>
          <a:prstGeom prst="rect">
            <a:avLst/>
          </a:prstGeom>
          <a:noFill/>
          <a:ln w="9525">
            <a:noFill/>
            <a:miter lim="800000"/>
            <a:headEnd/>
            <a:tailEnd/>
          </a:ln>
        </p:spPr>
        <p:txBody>
          <a:bodyPr>
            <a:spAutoFit/>
          </a:bodyPr>
          <a:lstStyle/>
          <a:p>
            <a:pPr>
              <a:spcBef>
                <a:spcPct val="50000"/>
              </a:spcBef>
            </a:pPr>
            <a:r>
              <a:rPr lang="en-US" sz="1200" b="1">
                <a:solidFill>
                  <a:schemeClr val="accent2"/>
                </a:solidFill>
                <a:latin typeface="Candara" pitchFamily="34" charset="0"/>
              </a:rPr>
              <a:t>eMAR</a:t>
            </a:r>
            <a:endParaRPr lang="en-GB" sz="1200" b="1">
              <a:solidFill>
                <a:schemeClr val="accent2"/>
              </a:solidFill>
              <a:latin typeface="Candara" pitchFamily="34" charset="0"/>
            </a:endParaRPr>
          </a:p>
        </p:txBody>
      </p:sp>
      <p:sp>
        <p:nvSpPr>
          <p:cNvPr id="55304" name="Text Box 12"/>
          <p:cNvSpPr txBox="1">
            <a:spLocks noChangeArrowheads="1"/>
          </p:cNvSpPr>
          <p:nvPr/>
        </p:nvSpPr>
        <p:spPr bwMode="auto">
          <a:xfrm>
            <a:off x="2916238" y="1989138"/>
            <a:ext cx="3095625" cy="336550"/>
          </a:xfrm>
          <a:prstGeom prst="rect">
            <a:avLst/>
          </a:prstGeom>
          <a:noFill/>
          <a:ln w="9525">
            <a:noFill/>
            <a:miter lim="800000"/>
            <a:headEnd/>
            <a:tailEnd/>
          </a:ln>
        </p:spPr>
        <p:txBody>
          <a:bodyPr>
            <a:spAutoFit/>
          </a:bodyPr>
          <a:lstStyle/>
          <a:p>
            <a:pPr>
              <a:spcBef>
                <a:spcPct val="50000"/>
              </a:spcBef>
            </a:pPr>
            <a:r>
              <a:rPr lang="en-US" sz="1600" b="1">
                <a:solidFill>
                  <a:srgbClr val="FF0000"/>
                </a:solidFill>
                <a:latin typeface="Candara" pitchFamily="34" charset="0"/>
              </a:rPr>
              <a:t>CDR is the central pivot</a:t>
            </a:r>
            <a:endParaRPr lang="en-GB" sz="1600" b="1">
              <a:solidFill>
                <a:srgbClr val="FF0000"/>
              </a:solidFill>
              <a:latin typeface="Candar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a:stretch>
            <a:fillRect/>
          </a:stretch>
        </p:blipFill>
        <p:spPr bwMode="auto">
          <a:xfrm>
            <a:off x="609600" y="609600"/>
            <a:ext cx="8382000" cy="589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j0406910"/>
          <p:cNvPicPr>
            <a:picLocks noChangeAspect="1" noChangeArrowheads="1"/>
          </p:cNvPicPr>
          <p:nvPr/>
        </p:nvPicPr>
        <p:blipFill>
          <a:blip r:embed="rId3"/>
          <a:srcRect/>
          <a:stretch>
            <a:fillRect/>
          </a:stretch>
        </p:blipFill>
        <p:spPr bwMode="auto">
          <a:xfrm>
            <a:off x="2133600" y="0"/>
            <a:ext cx="8001000" cy="6858000"/>
          </a:xfrm>
          <a:prstGeom prst="rect">
            <a:avLst/>
          </a:prstGeom>
          <a:noFill/>
          <a:ln w="9525">
            <a:noFill/>
            <a:miter lim="800000"/>
            <a:headEnd/>
            <a:tailEnd/>
          </a:ln>
        </p:spPr>
      </p:pic>
      <p:pic>
        <p:nvPicPr>
          <p:cNvPr id="58370" name="Picture 3"/>
          <p:cNvPicPr>
            <a:picLocks noChangeAspect="1" noChangeArrowheads="1"/>
          </p:cNvPicPr>
          <p:nvPr/>
        </p:nvPicPr>
        <p:blipFill>
          <a:blip r:embed="rId4"/>
          <a:srcRect/>
          <a:stretch>
            <a:fillRect/>
          </a:stretch>
        </p:blipFill>
        <p:spPr bwMode="auto">
          <a:xfrm>
            <a:off x="-228600" y="-26988"/>
            <a:ext cx="4800600" cy="6858001"/>
          </a:xfrm>
          <a:prstGeom prst="rect">
            <a:avLst/>
          </a:prstGeom>
          <a:noFill/>
          <a:ln w="9525">
            <a:noFill/>
            <a:miter lim="800000"/>
            <a:headEnd/>
            <a:tailEnd/>
          </a:ln>
        </p:spPr>
      </p:pic>
      <p:sp>
        <p:nvSpPr>
          <p:cNvPr id="58371" name="AutoShape 4"/>
          <p:cNvSpPr>
            <a:spLocks noChangeArrowheads="1"/>
          </p:cNvSpPr>
          <p:nvPr/>
        </p:nvSpPr>
        <p:spPr bwMode="auto">
          <a:xfrm>
            <a:off x="0" y="5791200"/>
            <a:ext cx="1214438" cy="838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sz="1000" b="1">
                <a:latin typeface="Candara" pitchFamily="34" charset="0"/>
              </a:rPr>
              <a:t>Registration</a:t>
            </a:r>
          </a:p>
          <a:p>
            <a:pPr algn="ctr"/>
            <a:r>
              <a:rPr lang="en-US" sz="1000" b="1">
                <a:latin typeface="Candara" pitchFamily="34" charset="0"/>
              </a:rPr>
              <a:t>(PM)</a:t>
            </a:r>
          </a:p>
          <a:p>
            <a:pPr algn="ctr"/>
            <a:r>
              <a:rPr lang="en-US" sz="1000" b="1">
                <a:latin typeface="Candara" pitchFamily="34" charset="0"/>
              </a:rPr>
              <a:t>McKesson</a:t>
            </a:r>
          </a:p>
        </p:txBody>
      </p:sp>
      <p:sp>
        <p:nvSpPr>
          <p:cNvPr id="58372" name="AutoShape 5"/>
          <p:cNvSpPr>
            <a:spLocks noChangeArrowheads="1"/>
          </p:cNvSpPr>
          <p:nvPr/>
        </p:nvSpPr>
        <p:spPr bwMode="auto">
          <a:xfrm>
            <a:off x="990600" y="5791200"/>
            <a:ext cx="1062038"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Patient </a:t>
            </a:r>
          </a:p>
          <a:p>
            <a:pPr algn="ctr"/>
            <a:r>
              <a:rPr lang="en-US" sz="900" b="1">
                <a:solidFill>
                  <a:schemeClr val="bg1"/>
                </a:solidFill>
                <a:latin typeface="Candara" pitchFamily="34" charset="0"/>
              </a:rPr>
              <a:t>Accounts</a:t>
            </a:r>
          </a:p>
          <a:p>
            <a:pPr algn="ctr"/>
            <a:r>
              <a:rPr lang="en-US" sz="900" b="1">
                <a:solidFill>
                  <a:schemeClr val="bg1"/>
                </a:solidFill>
                <a:latin typeface="Candara" pitchFamily="34" charset="0"/>
              </a:rPr>
              <a:t>McKesson</a:t>
            </a:r>
          </a:p>
        </p:txBody>
      </p:sp>
      <p:sp>
        <p:nvSpPr>
          <p:cNvPr id="58373" name="AutoShape 6"/>
          <p:cNvSpPr>
            <a:spLocks noChangeArrowheads="1"/>
          </p:cNvSpPr>
          <p:nvPr/>
        </p:nvSpPr>
        <p:spPr bwMode="auto">
          <a:xfrm>
            <a:off x="1828800" y="5791200"/>
            <a:ext cx="1062038"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Medical</a:t>
            </a:r>
          </a:p>
          <a:p>
            <a:pPr algn="ctr"/>
            <a:r>
              <a:rPr lang="en-US" sz="900" b="1">
                <a:solidFill>
                  <a:schemeClr val="bg1"/>
                </a:solidFill>
                <a:latin typeface="Candara" pitchFamily="34" charset="0"/>
              </a:rPr>
              <a:t> Records</a:t>
            </a:r>
          </a:p>
          <a:p>
            <a:pPr algn="ctr"/>
            <a:r>
              <a:rPr lang="en-US" sz="900" b="1">
                <a:solidFill>
                  <a:schemeClr val="bg1"/>
                </a:solidFill>
                <a:latin typeface="Candara" pitchFamily="34" charset="0"/>
              </a:rPr>
              <a:t>Soft Med</a:t>
            </a:r>
          </a:p>
        </p:txBody>
      </p:sp>
      <p:sp>
        <p:nvSpPr>
          <p:cNvPr id="58374" name="AutoShape 7"/>
          <p:cNvSpPr>
            <a:spLocks noChangeArrowheads="1"/>
          </p:cNvSpPr>
          <p:nvPr/>
        </p:nvSpPr>
        <p:spPr bwMode="auto">
          <a:xfrm>
            <a:off x="2667000" y="5791200"/>
            <a:ext cx="1062038" cy="838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sz="1000" b="1">
                <a:latin typeface="Candara" pitchFamily="34" charset="0"/>
              </a:rPr>
              <a:t>Scheduling</a:t>
            </a:r>
          </a:p>
          <a:p>
            <a:pPr algn="ctr"/>
            <a:r>
              <a:rPr lang="en-US" sz="1000" b="1">
                <a:latin typeface="Candara" pitchFamily="34" charset="0"/>
              </a:rPr>
              <a:t>RSS</a:t>
            </a:r>
          </a:p>
        </p:txBody>
      </p:sp>
      <p:sp>
        <p:nvSpPr>
          <p:cNvPr id="58375" name="AutoShape 8"/>
          <p:cNvSpPr>
            <a:spLocks noChangeArrowheads="1"/>
          </p:cNvSpPr>
          <p:nvPr/>
        </p:nvSpPr>
        <p:spPr bwMode="auto">
          <a:xfrm>
            <a:off x="3505200" y="5791200"/>
            <a:ext cx="1138238"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Financial</a:t>
            </a:r>
          </a:p>
          <a:p>
            <a:pPr algn="ctr"/>
            <a:r>
              <a:rPr lang="en-US" sz="900" b="1">
                <a:solidFill>
                  <a:schemeClr val="bg1"/>
                </a:solidFill>
                <a:latin typeface="Candara" pitchFamily="34" charset="0"/>
              </a:rPr>
              <a:t>Decision</a:t>
            </a:r>
          </a:p>
          <a:p>
            <a:pPr algn="ctr"/>
            <a:r>
              <a:rPr lang="en-US" sz="900" b="1">
                <a:solidFill>
                  <a:schemeClr val="bg1"/>
                </a:solidFill>
                <a:latin typeface="Candara" pitchFamily="34" charset="0"/>
              </a:rPr>
              <a:t> Support</a:t>
            </a:r>
          </a:p>
          <a:p>
            <a:pPr algn="ctr"/>
            <a:r>
              <a:rPr lang="en-US" sz="900" b="1">
                <a:solidFill>
                  <a:schemeClr val="bg1"/>
                </a:solidFill>
                <a:latin typeface="Candara" pitchFamily="34" charset="0"/>
              </a:rPr>
              <a:t>(SDMS)</a:t>
            </a:r>
          </a:p>
        </p:txBody>
      </p:sp>
      <p:sp>
        <p:nvSpPr>
          <p:cNvPr id="58376" name="AutoShape 9"/>
          <p:cNvSpPr>
            <a:spLocks noChangeArrowheads="1"/>
          </p:cNvSpPr>
          <p:nvPr/>
        </p:nvSpPr>
        <p:spPr bwMode="auto">
          <a:xfrm>
            <a:off x="4419600" y="5791200"/>
            <a:ext cx="985838"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ERP/</a:t>
            </a:r>
          </a:p>
          <a:p>
            <a:pPr algn="ctr"/>
            <a:r>
              <a:rPr lang="en-US" sz="1000" b="1">
                <a:solidFill>
                  <a:schemeClr val="bg1"/>
                </a:solidFill>
                <a:latin typeface="Candara" pitchFamily="34" charset="0"/>
              </a:rPr>
              <a:t>Inventory </a:t>
            </a:r>
          </a:p>
          <a:p>
            <a:pPr algn="ctr"/>
            <a:r>
              <a:rPr lang="en-US" sz="1000" b="1">
                <a:solidFill>
                  <a:schemeClr val="bg1"/>
                </a:solidFill>
                <a:latin typeface="Candara" pitchFamily="34" charset="0"/>
              </a:rPr>
              <a:t>Mgt.</a:t>
            </a:r>
          </a:p>
          <a:p>
            <a:pPr algn="ctr"/>
            <a:r>
              <a:rPr lang="en-US" sz="1000" b="1">
                <a:solidFill>
                  <a:schemeClr val="bg1"/>
                </a:solidFill>
                <a:latin typeface="Candara" pitchFamily="34" charset="0"/>
              </a:rPr>
              <a:t>SAP</a:t>
            </a:r>
          </a:p>
        </p:txBody>
      </p:sp>
      <p:sp>
        <p:nvSpPr>
          <p:cNvPr id="58377" name="AutoShape 10"/>
          <p:cNvSpPr>
            <a:spLocks noChangeArrowheads="1"/>
          </p:cNvSpPr>
          <p:nvPr/>
        </p:nvSpPr>
        <p:spPr bwMode="auto">
          <a:xfrm>
            <a:off x="5181600" y="5791200"/>
            <a:ext cx="1062038"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KMSF</a:t>
            </a:r>
          </a:p>
          <a:p>
            <a:pPr algn="ctr"/>
            <a:r>
              <a:rPr lang="en-US" sz="900" b="1">
                <a:solidFill>
                  <a:schemeClr val="bg1"/>
                </a:solidFill>
                <a:latin typeface="Candara" pitchFamily="34" charset="0"/>
              </a:rPr>
              <a:t>Physician </a:t>
            </a:r>
          </a:p>
          <a:p>
            <a:pPr algn="ctr"/>
            <a:r>
              <a:rPr lang="en-US" sz="900" b="1">
                <a:solidFill>
                  <a:schemeClr val="bg1"/>
                </a:solidFill>
                <a:latin typeface="Candara" pitchFamily="34" charset="0"/>
              </a:rPr>
              <a:t>Billing</a:t>
            </a:r>
          </a:p>
          <a:p>
            <a:pPr algn="ctr"/>
            <a:r>
              <a:rPr lang="en-US" sz="900" b="1">
                <a:solidFill>
                  <a:schemeClr val="bg1"/>
                </a:solidFill>
                <a:latin typeface="Candara" pitchFamily="34" charset="0"/>
              </a:rPr>
              <a:t>(SMS)</a:t>
            </a:r>
          </a:p>
        </p:txBody>
      </p:sp>
      <p:sp>
        <p:nvSpPr>
          <p:cNvPr id="58378" name="AutoShape 11"/>
          <p:cNvSpPr>
            <a:spLocks noChangeArrowheads="1"/>
          </p:cNvSpPr>
          <p:nvPr/>
        </p:nvSpPr>
        <p:spPr bwMode="auto">
          <a:xfrm>
            <a:off x="6019800" y="5791200"/>
            <a:ext cx="1138238"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Case</a:t>
            </a:r>
          </a:p>
          <a:p>
            <a:pPr algn="ctr"/>
            <a:r>
              <a:rPr lang="en-US" sz="1000" b="1">
                <a:solidFill>
                  <a:schemeClr val="bg1"/>
                </a:solidFill>
                <a:latin typeface="Candara" pitchFamily="34" charset="0"/>
              </a:rPr>
              <a:t>Management</a:t>
            </a:r>
          </a:p>
          <a:p>
            <a:pPr algn="ctr"/>
            <a:r>
              <a:rPr lang="en-US" sz="1000" b="1">
                <a:solidFill>
                  <a:schemeClr val="bg1"/>
                </a:solidFill>
                <a:latin typeface="Candara" pitchFamily="34" charset="0"/>
              </a:rPr>
              <a:t>Soft Med</a:t>
            </a:r>
          </a:p>
        </p:txBody>
      </p:sp>
      <p:sp>
        <p:nvSpPr>
          <p:cNvPr id="58379" name="AutoShape 12"/>
          <p:cNvSpPr>
            <a:spLocks noChangeArrowheads="1"/>
          </p:cNvSpPr>
          <p:nvPr/>
        </p:nvSpPr>
        <p:spPr bwMode="auto">
          <a:xfrm>
            <a:off x="6934200" y="5791200"/>
            <a:ext cx="1295400"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endParaRPr lang="en-US" sz="1000" b="1">
              <a:solidFill>
                <a:schemeClr val="bg1"/>
              </a:solidFill>
              <a:latin typeface="Candara" pitchFamily="34" charset="0"/>
            </a:endParaRPr>
          </a:p>
          <a:p>
            <a:pPr algn="ctr"/>
            <a:r>
              <a:rPr lang="en-US" sz="1000" b="1">
                <a:solidFill>
                  <a:schemeClr val="bg1"/>
                </a:solidFill>
                <a:latin typeface="Candara" pitchFamily="34" charset="0"/>
              </a:rPr>
              <a:t>Utilization </a:t>
            </a:r>
          </a:p>
          <a:p>
            <a:pPr algn="ctr"/>
            <a:r>
              <a:rPr lang="en-US" sz="1000" b="1">
                <a:solidFill>
                  <a:schemeClr val="bg1"/>
                </a:solidFill>
                <a:latin typeface="Candara" pitchFamily="34" charset="0"/>
              </a:rPr>
              <a:t>Review</a:t>
            </a:r>
          </a:p>
          <a:p>
            <a:pPr algn="ctr"/>
            <a:r>
              <a:rPr lang="en-US" sz="1000" b="1">
                <a:solidFill>
                  <a:schemeClr val="bg1"/>
                </a:solidFill>
                <a:latin typeface="Candara" pitchFamily="34" charset="0"/>
              </a:rPr>
              <a:t>McKesson</a:t>
            </a:r>
          </a:p>
          <a:p>
            <a:pPr algn="ctr"/>
            <a:endParaRPr lang="en-US" sz="1000" b="1">
              <a:latin typeface="Candara" pitchFamily="34" charset="0"/>
            </a:endParaRPr>
          </a:p>
        </p:txBody>
      </p:sp>
      <p:sp>
        <p:nvSpPr>
          <p:cNvPr id="58380" name="Rectangle 13"/>
          <p:cNvSpPr>
            <a:spLocks noChangeArrowheads="1"/>
          </p:cNvSpPr>
          <p:nvPr/>
        </p:nvSpPr>
        <p:spPr bwMode="auto">
          <a:xfrm>
            <a:off x="0" y="762000"/>
            <a:ext cx="762000" cy="609600"/>
          </a:xfrm>
          <a:prstGeom prst="rect">
            <a:avLst/>
          </a:prstGeom>
          <a:solidFill>
            <a:srgbClr val="002060"/>
          </a:solidFill>
          <a:ln w="9525">
            <a:solidFill>
              <a:schemeClr val="tx1"/>
            </a:solidFill>
            <a:miter lim="800000"/>
            <a:headEnd/>
            <a:tailEnd/>
          </a:ln>
        </p:spPr>
        <p:txBody>
          <a:bodyPr wrap="none" anchor="ctr"/>
          <a:lstStyle/>
          <a:p>
            <a:pPr algn="ctr"/>
            <a:r>
              <a:rPr lang="en-US" sz="1200" b="1">
                <a:latin typeface="Candara" pitchFamily="34" charset="0"/>
              </a:rPr>
              <a:t>2010</a:t>
            </a:r>
          </a:p>
        </p:txBody>
      </p:sp>
      <p:sp>
        <p:nvSpPr>
          <p:cNvPr id="58381" name="Rectangle 14"/>
          <p:cNvSpPr>
            <a:spLocks noChangeArrowheads="1"/>
          </p:cNvSpPr>
          <p:nvPr/>
        </p:nvSpPr>
        <p:spPr bwMode="auto">
          <a:xfrm>
            <a:off x="0" y="1371600"/>
            <a:ext cx="762000" cy="609600"/>
          </a:xfrm>
          <a:prstGeom prst="rect">
            <a:avLst/>
          </a:prstGeom>
          <a:solidFill>
            <a:srgbClr val="66FF99">
              <a:alpha val="54509"/>
            </a:srgbClr>
          </a:solidFill>
          <a:ln w="9525">
            <a:solidFill>
              <a:schemeClr val="tx1"/>
            </a:solidFill>
            <a:miter lim="800000"/>
            <a:headEnd/>
            <a:tailEnd/>
          </a:ln>
        </p:spPr>
        <p:txBody>
          <a:bodyPr wrap="none" anchor="ctr"/>
          <a:lstStyle/>
          <a:p>
            <a:pPr algn="ctr"/>
            <a:r>
              <a:rPr lang="en-US" sz="1200" b="1">
                <a:solidFill>
                  <a:schemeClr val="tx2"/>
                </a:solidFill>
                <a:latin typeface="Candara" pitchFamily="34" charset="0"/>
              </a:rPr>
              <a:t>2009</a:t>
            </a:r>
          </a:p>
        </p:txBody>
      </p:sp>
      <p:sp>
        <p:nvSpPr>
          <p:cNvPr id="58382" name="Rectangle 15"/>
          <p:cNvSpPr>
            <a:spLocks noChangeArrowheads="1"/>
          </p:cNvSpPr>
          <p:nvPr/>
        </p:nvSpPr>
        <p:spPr bwMode="auto">
          <a:xfrm>
            <a:off x="0" y="2590800"/>
            <a:ext cx="762000" cy="533400"/>
          </a:xfrm>
          <a:prstGeom prst="rect">
            <a:avLst/>
          </a:prstGeom>
          <a:solidFill>
            <a:srgbClr val="FFFF99"/>
          </a:solidFill>
          <a:ln w="9525">
            <a:solidFill>
              <a:schemeClr val="tx1"/>
            </a:solidFill>
            <a:miter lim="800000"/>
            <a:headEnd/>
            <a:tailEnd/>
          </a:ln>
        </p:spPr>
        <p:txBody>
          <a:bodyPr wrap="none" anchor="ctr"/>
          <a:lstStyle/>
          <a:p>
            <a:pPr algn="ctr"/>
            <a:r>
              <a:rPr lang="en-US" sz="1200" b="1">
                <a:solidFill>
                  <a:schemeClr val="bg1"/>
                </a:solidFill>
                <a:latin typeface="Candara" pitchFamily="34" charset="0"/>
              </a:rPr>
              <a:t>2007</a:t>
            </a:r>
          </a:p>
        </p:txBody>
      </p:sp>
      <p:sp>
        <p:nvSpPr>
          <p:cNvPr id="58383" name="Rectangle 16"/>
          <p:cNvSpPr>
            <a:spLocks noChangeArrowheads="1"/>
          </p:cNvSpPr>
          <p:nvPr/>
        </p:nvSpPr>
        <p:spPr bwMode="auto">
          <a:xfrm>
            <a:off x="0" y="1981200"/>
            <a:ext cx="762000" cy="609600"/>
          </a:xfrm>
          <a:prstGeom prst="rect">
            <a:avLst/>
          </a:prstGeom>
          <a:solidFill>
            <a:schemeClr val="accent1">
              <a:alpha val="72940"/>
            </a:schemeClr>
          </a:solidFill>
          <a:ln w="9525">
            <a:solidFill>
              <a:schemeClr val="tx1"/>
            </a:solidFill>
            <a:miter lim="800000"/>
            <a:headEnd/>
            <a:tailEnd/>
          </a:ln>
        </p:spPr>
        <p:txBody>
          <a:bodyPr wrap="none" anchor="ctr"/>
          <a:lstStyle/>
          <a:p>
            <a:pPr algn="ctr"/>
            <a:r>
              <a:rPr lang="en-US" sz="1200" b="1">
                <a:latin typeface="Candara" pitchFamily="34" charset="0"/>
              </a:rPr>
              <a:t>2008</a:t>
            </a:r>
          </a:p>
        </p:txBody>
      </p:sp>
      <p:sp>
        <p:nvSpPr>
          <p:cNvPr id="58384" name="Text Box 17"/>
          <p:cNvSpPr txBox="1">
            <a:spLocks noChangeArrowheads="1"/>
          </p:cNvSpPr>
          <p:nvPr/>
        </p:nvSpPr>
        <p:spPr bwMode="auto">
          <a:xfrm>
            <a:off x="0" y="82550"/>
            <a:ext cx="9048750" cy="1200150"/>
          </a:xfrm>
          <a:prstGeom prst="rect">
            <a:avLst/>
          </a:prstGeom>
          <a:noFill/>
          <a:ln w="9525">
            <a:noFill/>
            <a:miter lim="800000"/>
            <a:headEnd/>
            <a:tailEnd/>
          </a:ln>
        </p:spPr>
        <p:txBody>
          <a:bodyPr>
            <a:spAutoFit/>
          </a:bodyPr>
          <a:lstStyle/>
          <a:p>
            <a:r>
              <a:rPr lang="en-US" sz="3600" b="1"/>
              <a:t>UK HealthCare Information Technology 	Services</a:t>
            </a:r>
          </a:p>
        </p:txBody>
      </p:sp>
      <p:sp>
        <p:nvSpPr>
          <p:cNvPr id="58385" name="Text Box 18"/>
          <p:cNvSpPr txBox="1">
            <a:spLocks noChangeArrowheads="1"/>
          </p:cNvSpPr>
          <p:nvPr/>
        </p:nvSpPr>
        <p:spPr bwMode="auto">
          <a:xfrm>
            <a:off x="7010400" y="685800"/>
            <a:ext cx="2133600" cy="336550"/>
          </a:xfrm>
          <a:prstGeom prst="rect">
            <a:avLst/>
          </a:prstGeom>
          <a:noFill/>
          <a:ln w="9525">
            <a:noFill/>
            <a:miter lim="800000"/>
            <a:headEnd/>
            <a:tailEnd/>
          </a:ln>
        </p:spPr>
        <p:txBody>
          <a:bodyPr>
            <a:spAutoFit/>
          </a:bodyPr>
          <a:lstStyle/>
          <a:p>
            <a:r>
              <a:rPr lang="en-US" sz="1600" b="1" u="sng">
                <a:solidFill>
                  <a:schemeClr val="bg2"/>
                </a:solidFill>
              </a:rPr>
              <a:t>Guiding Principles</a:t>
            </a:r>
          </a:p>
        </p:txBody>
      </p:sp>
      <p:pic>
        <p:nvPicPr>
          <p:cNvPr id="58386" name="Picture 19"/>
          <p:cNvPicPr>
            <a:picLocks noChangeAspect="1" noChangeArrowheads="1"/>
          </p:cNvPicPr>
          <p:nvPr/>
        </p:nvPicPr>
        <p:blipFill>
          <a:blip r:embed="rId5"/>
          <a:srcRect/>
          <a:stretch>
            <a:fillRect/>
          </a:stretch>
        </p:blipFill>
        <p:spPr bwMode="auto">
          <a:xfrm>
            <a:off x="-228600" y="3352800"/>
            <a:ext cx="228600" cy="304800"/>
          </a:xfrm>
          <a:prstGeom prst="rect">
            <a:avLst/>
          </a:prstGeom>
          <a:noFill/>
          <a:ln w="9525">
            <a:noFill/>
            <a:miter lim="800000"/>
            <a:headEnd/>
            <a:tailEnd/>
          </a:ln>
        </p:spPr>
      </p:pic>
      <p:sp>
        <p:nvSpPr>
          <p:cNvPr id="392212" name="AutoShape 20"/>
          <p:cNvSpPr>
            <a:spLocks noChangeArrowheads="1"/>
          </p:cNvSpPr>
          <p:nvPr/>
        </p:nvSpPr>
        <p:spPr bwMode="auto">
          <a:xfrm rot="-3177651">
            <a:off x="-853281" y="3063081"/>
            <a:ext cx="4483100" cy="490538"/>
          </a:xfrm>
          <a:prstGeom prst="rightArrow">
            <a:avLst>
              <a:gd name="adj1" fmla="val 50000"/>
              <a:gd name="adj2" fmla="val 228479"/>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a typeface="+mn-ea"/>
            </a:endParaRPr>
          </a:p>
        </p:txBody>
      </p:sp>
      <p:sp>
        <p:nvSpPr>
          <p:cNvPr id="58388" name="Text Box 21"/>
          <p:cNvSpPr txBox="1">
            <a:spLocks noChangeArrowheads="1"/>
          </p:cNvSpPr>
          <p:nvPr/>
        </p:nvSpPr>
        <p:spPr bwMode="auto">
          <a:xfrm>
            <a:off x="7010400" y="990600"/>
            <a:ext cx="2133600" cy="1158875"/>
          </a:xfrm>
          <a:prstGeom prst="rect">
            <a:avLst/>
          </a:prstGeom>
          <a:noFill/>
          <a:ln w="9525">
            <a:noFill/>
            <a:miter lim="800000"/>
            <a:headEnd/>
            <a:tailEnd/>
          </a:ln>
        </p:spPr>
        <p:txBody>
          <a:bodyPr>
            <a:spAutoFit/>
          </a:bodyPr>
          <a:lstStyle/>
          <a:p>
            <a:pPr>
              <a:buFontTx/>
              <a:buBlip>
                <a:blip r:embed="rId6"/>
              </a:buBlip>
            </a:pPr>
            <a:r>
              <a:rPr lang="en-US" sz="1000" b="1"/>
              <a:t> </a:t>
            </a:r>
            <a:r>
              <a:rPr lang="en-US" sz="1000" b="1">
                <a:solidFill>
                  <a:schemeClr val="bg2"/>
                </a:solidFill>
              </a:rPr>
              <a:t>Accountability- Based  </a:t>
            </a:r>
          </a:p>
          <a:p>
            <a:r>
              <a:rPr lang="en-US" sz="1000" b="1">
                <a:solidFill>
                  <a:schemeClr val="bg2"/>
                </a:solidFill>
              </a:rPr>
              <a:t>    Practice</a:t>
            </a:r>
          </a:p>
          <a:p>
            <a:pPr>
              <a:buFontTx/>
              <a:buBlip>
                <a:blip r:embed="rId6"/>
              </a:buBlip>
            </a:pPr>
            <a:r>
              <a:rPr lang="en-US" sz="1000" b="1">
                <a:solidFill>
                  <a:schemeClr val="bg2"/>
                </a:solidFill>
              </a:rPr>
              <a:t> Access to Data at the Point of  </a:t>
            </a:r>
          </a:p>
          <a:p>
            <a:r>
              <a:rPr lang="en-US" sz="1000" b="1">
                <a:solidFill>
                  <a:schemeClr val="bg2"/>
                </a:solidFill>
              </a:rPr>
              <a:t>    Service</a:t>
            </a:r>
          </a:p>
          <a:p>
            <a:pPr>
              <a:buFontTx/>
              <a:buBlip>
                <a:blip r:embed="rId6"/>
              </a:buBlip>
            </a:pPr>
            <a:r>
              <a:rPr lang="en-US" sz="1000" b="1">
                <a:solidFill>
                  <a:schemeClr val="bg2"/>
                </a:solidFill>
              </a:rPr>
              <a:t> Service Oriented Culture</a:t>
            </a:r>
          </a:p>
          <a:p>
            <a:pPr>
              <a:buFontTx/>
              <a:buBlip>
                <a:blip r:embed="rId6"/>
              </a:buBlip>
            </a:pPr>
            <a:r>
              <a:rPr lang="en-US" sz="1000" b="1">
                <a:solidFill>
                  <a:schemeClr val="bg2"/>
                </a:solidFill>
              </a:rPr>
              <a:t> Patient Centric Care</a:t>
            </a:r>
          </a:p>
          <a:p>
            <a:pPr>
              <a:buFontTx/>
              <a:buBlip>
                <a:blip r:embed="rId6"/>
              </a:buBlip>
            </a:pPr>
            <a:r>
              <a:rPr lang="en-US" sz="1000" b="1">
                <a:solidFill>
                  <a:schemeClr val="bg2"/>
                </a:solidFill>
              </a:rPr>
              <a:t> Innovation is Rewarded</a:t>
            </a:r>
          </a:p>
        </p:txBody>
      </p:sp>
      <p:sp>
        <p:nvSpPr>
          <p:cNvPr id="58389" name="Rectangle 22"/>
          <p:cNvSpPr>
            <a:spLocks noChangeArrowheads="1"/>
          </p:cNvSpPr>
          <p:nvPr/>
        </p:nvSpPr>
        <p:spPr bwMode="auto">
          <a:xfrm>
            <a:off x="0" y="3124200"/>
            <a:ext cx="762000" cy="533400"/>
          </a:xfrm>
          <a:prstGeom prst="rect">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200" b="1">
                <a:solidFill>
                  <a:schemeClr val="bg1"/>
                </a:solidFill>
                <a:latin typeface="Candara" pitchFamily="34" charset="0"/>
              </a:rPr>
              <a:t>Pre 2007</a:t>
            </a:r>
          </a:p>
        </p:txBody>
      </p:sp>
      <p:sp>
        <p:nvSpPr>
          <p:cNvPr id="58390" name="AutoShape 23"/>
          <p:cNvSpPr>
            <a:spLocks noChangeArrowheads="1"/>
          </p:cNvSpPr>
          <p:nvPr/>
        </p:nvSpPr>
        <p:spPr bwMode="auto">
          <a:xfrm>
            <a:off x="228600" y="5181600"/>
            <a:ext cx="1366838"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endParaRPr lang="en-US" sz="1000" b="1">
              <a:latin typeface="Candara" pitchFamily="34" charset="0"/>
            </a:endParaRPr>
          </a:p>
          <a:p>
            <a:pPr algn="ctr"/>
            <a:r>
              <a:rPr lang="en-US" sz="1000" b="1">
                <a:solidFill>
                  <a:schemeClr val="bg1"/>
                </a:solidFill>
                <a:latin typeface="Candara" pitchFamily="34" charset="0"/>
              </a:rPr>
              <a:t>Single Sign On</a:t>
            </a:r>
          </a:p>
          <a:p>
            <a:pPr algn="ctr"/>
            <a:r>
              <a:rPr lang="en-US" sz="1000" b="1">
                <a:solidFill>
                  <a:schemeClr val="bg1"/>
                </a:solidFill>
                <a:latin typeface="Candara" pitchFamily="34" charset="0"/>
              </a:rPr>
              <a:t>Sentillion</a:t>
            </a:r>
          </a:p>
          <a:p>
            <a:pPr algn="ctr"/>
            <a:endParaRPr lang="en-US" sz="1000" b="1">
              <a:solidFill>
                <a:schemeClr val="bg1"/>
              </a:solidFill>
              <a:latin typeface="Candara" pitchFamily="34" charset="0"/>
            </a:endParaRPr>
          </a:p>
        </p:txBody>
      </p:sp>
      <p:sp>
        <p:nvSpPr>
          <p:cNvPr id="58391" name="AutoShape 24"/>
          <p:cNvSpPr>
            <a:spLocks noChangeArrowheads="1"/>
          </p:cNvSpPr>
          <p:nvPr/>
        </p:nvSpPr>
        <p:spPr bwMode="auto">
          <a:xfrm>
            <a:off x="1371600" y="5181600"/>
            <a:ext cx="1214438"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Citrix</a:t>
            </a:r>
          </a:p>
        </p:txBody>
      </p:sp>
      <p:sp>
        <p:nvSpPr>
          <p:cNvPr id="58392" name="AutoShape 25"/>
          <p:cNvSpPr>
            <a:spLocks noChangeArrowheads="1"/>
          </p:cNvSpPr>
          <p:nvPr/>
        </p:nvSpPr>
        <p:spPr bwMode="auto">
          <a:xfrm>
            <a:off x="2362200" y="5181600"/>
            <a:ext cx="1214438"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Device</a:t>
            </a:r>
          </a:p>
          <a:p>
            <a:pPr algn="ctr"/>
            <a:r>
              <a:rPr lang="en-US" sz="900" b="1">
                <a:solidFill>
                  <a:schemeClr val="bg1"/>
                </a:solidFill>
                <a:latin typeface="Candara" pitchFamily="34" charset="0"/>
              </a:rPr>
              <a:t> Integration</a:t>
            </a:r>
          </a:p>
        </p:txBody>
      </p:sp>
      <p:sp>
        <p:nvSpPr>
          <p:cNvPr id="58393" name="AutoShape 26"/>
          <p:cNvSpPr>
            <a:spLocks noChangeArrowheads="1"/>
          </p:cNvSpPr>
          <p:nvPr/>
        </p:nvSpPr>
        <p:spPr bwMode="auto">
          <a:xfrm>
            <a:off x="3352800" y="5181600"/>
            <a:ext cx="1214438" cy="7620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sz="1000" b="1">
                <a:latin typeface="Candara" pitchFamily="34" charset="0"/>
              </a:rPr>
              <a:t>Remedy</a:t>
            </a:r>
          </a:p>
          <a:p>
            <a:pPr algn="ctr"/>
            <a:r>
              <a:rPr lang="en-US" sz="1000" b="1">
                <a:latin typeface="Candara" pitchFamily="34" charset="0"/>
              </a:rPr>
              <a:t>Support Center</a:t>
            </a:r>
          </a:p>
        </p:txBody>
      </p:sp>
      <p:sp>
        <p:nvSpPr>
          <p:cNvPr id="58394" name="AutoShape 27"/>
          <p:cNvSpPr>
            <a:spLocks noChangeArrowheads="1"/>
          </p:cNvSpPr>
          <p:nvPr/>
        </p:nvSpPr>
        <p:spPr bwMode="auto">
          <a:xfrm>
            <a:off x="4343400" y="5181600"/>
            <a:ext cx="1214438" cy="762000"/>
          </a:xfrm>
          <a:prstGeom prst="cube">
            <a:avLst>
              <a:gd name="adj" fmla="val 25000"/>
            </a:avLst>
          </a:prstGeom>
          <a:solidFill>
            <a:srgbClr val="CCFFFF"/>
          </a:solidFill>
          <a:ln w="9525">
            <a:solidFill>
              <a:schemeClr val="tx1"/>
            </a:solidFill>
            <a:miter lim="800000"/>
            <a:headEnd/>
            <a:tailEnd/>
          </a:ln>
        </p:spPr>
        <p:txBody>
          <a:bodyPr wrap="none" anchor="ctr"/>
          <a:lstStyle/>
          <a:p>
            <a:pPr algn="ctr"/>
            <a:r>
              <a:rPr lang="en-US" sz="1000" b="1">
                <a:solidFill>
                  <a:schemeClr val="bg2"/>
                </a:solidFill>
                <a:latin typeface="Candara" pitchFamily="34" charset="0"/>
              </a:rPr>
              <a:t>RFID</a:t>
            </a:r>
          </a:p>
        </p:txBody>
      </p:sp>
      <p:sp>
        <p:nvSpPr>
          <p:cNvPr id="58395" name="AutoShape 28"/>
          <p:cNvSpPr>
            <a:spLocks noChangeArrowheads="1"/>
          </p:cNvSpPr>
          <p:nvPr/>
        </p:nvSpPr>
        <p:spPr bwMode="auto">
          <a:xfrm>
            <a:off x="5334000" y="5181600"/>
            <a:ext cx="1214438" cy="762000"/>
          </a:xfrm>
          <a:prstGeom prst="cube">
            <a:avLst>
              <a:gd name="adj" fmla="val 25000"/>
            </a:avLst>
          </a:prstGeom>
          <a:solidFill>
            <a:srgbClr val="CCFFFF"/>
          </a:solidFill>
          <a:ln w="9525">
            <a:solidFill>
              <a:schemeClr val="tx1"/>
            </a:solidFill>
            <a:miter lim="800000"/>
            <a:headEnd/>
            <a:tailEnd/>
          </a:ln>
        </p:spPr>
        <p:txBody>
          <a:bodyPr wrap="none" anchor="ctr"/>
          <a:lstStyle/>
          <a:p>
            <a:pPr algn="ctr"/>
            <a:r>
              <a:rPr lang="en-US" sz="1000" b="1">
                <a:solidFill>
                  <a:schemeClr val="bg2"/>
                </a:solidFill>
                <a:latin typeface="Candara" pitchFamily="34" charset="0"/>
              </a:rPr>
              <a:t>Bar-Coding</a:t>
            </a:r>
          </a:p>
          <a:p>
            <a:pPr algn="ctr"/>
            <a:r>
              <a:rPr lang="en-US" sz="1000" b="1">
                <a:solidFill>
                  <a:schemeClr val="bg2"/>
                </a:solidFill>
                <a:latin typeface="Candara" pitchFamily="34" charset="0"/>
              </a:rPr>
              <a:t>Patient</a:t>
            </a:r>
          </a:p>
          <a:p>
            <a:pPr algn="ctr"/>
            <a:r>
              <a:rPr lang="en-US" sz="1000" b="1">
                <a:solidFill>
                  <a:schemeClr val="bg2"/>
                </a:solidFill>
                <a:latin typeface="Candara" pitchFamily="34" charset="0"/>
              </a:rPr>
              <a:t>Identification</a:t>
            </a:r>
          </a:p>
        </p:txBody>
      </p:sp>
      <p:sp>
        <p:nvSpPr>
          <p:cNvPr id="58396" name="AutoShape 29"/>
          <p:cNvSpPr>
            <a:spLocks noChangeArrowheads="1"/>
          </p:cNvSpPr>
          <p:nvPr/>
        </p:nvSpPr>
        <p:spPr bwMode="auto">
          <a:xfrm>
            <a:off x="6324600" y="5181600"/>
            <a:ext cx="1371600" cy="7620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sz="1000" b="1">
                <a:latin typeface="Candara" pitchFamily="34" charset="0"/>
              </a:rPr>
              <a:t>Mobile Devices</a:t>
            </a:r>
          </a:p>
          <a:p>
            <a:pPr algn="ctr"/>
            <a:r>
              <a:rPr lang="en-US" sz="900" b="1">
                <a:latin typeface="Candara" pitchFamily="34" charset="0"/>
              </a:rPr>
              <a:t>(Hand held)</a:t>
            </a:r>
          </a:p>
          <a:p>
            <a:pPr algn="ctr"/>
            <a:r>
              <a:rPr lang="en-US" sz="900" b="1">
                <a:latin typeface="Candara" pitchFamily="34" charset="0"/>
              </a:rPr>
              <a:t>(wireless)</a:t>
            </a:r>
          </a:p>
        </p:txBody>
      </p:sp>
      <p:sp>
        <p:nvSpPr>
          <p:cNvPr id="58397" name="AutoShape 30"/>
          <p:cNvSpPr>
            <a:spLocks noChangeArrowheads="1"/>
          </p:cNvSpPr>
          <p:nvPr/>
        </p:nvSpPr>
        <p:spPr bwMode="auto">
          <a:xfrm>
            <a:off x="609600" y="4572000"/>
            <a:ext cx="1214438"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Radiology</a:t>
            </a:r>
          </a:p>
          <a:p>
            <a:pPr algn="ctr"/>
            <a:r>
              <a:rPr lang="en-US" sz="1000" b="1">
                <a:solidFill>
                  <a:schemeClr val="bg1"/>
                </a:solidFill>
                <a:latin typeface="Candara" pitchFamily="34" charset="0"/>
              </a:rPr>
              <a:t>Siemens</a:t>
            </a:r>
          </a:p>
        </p:txBody>
      </p:sp>
      <p:sp>
        <p:nvSpPr>
          <p:cNvPr id="58398" name="AutoShape 31"/>
          <p:cNvSpPr>
            <a:spLocks noChangeArrowheads="1"/>
          </p:cNvSpPr>
          <p:nvPr/>
        </p:nvSpPr>
        <p:spPr bwMode="auto">
          <a:xfrm>
            <a:off x="1600200" y="4572000"/>
            <a:ext cx="9906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Pathology</a:t>
            </a:r>
          </a:p>
          <a:p>
            <a:pPr algn="ctr"/>
            <a:r>
              <a:rPr lang="en-US" sz="900" b="1">
                <a:solidFill>
                  <a:schemeClr val="bg1"/>
                </a:solidFill>
                <a:latin typeface="Candara" pitchFamily="34" charset="0"/>
              </a:rPr>
              <a:t>Cerner</a:t>
            </a:r>
          </a:p>
          <a:p>
            <a:pPr algn="ctr"/>
            <a:r>
              <a:rPr lang="en-US" sz="900" b="1">
                <a:solidFill>
                  <a:schemeClr val="bg1"/>
                </a:solidFill>
                <a:latin typeface="Candara" pitchFamily="34" charset="0"/>
              </a:rPr>
              <a:t>CoPathPlus</a:t>
            </a:r>
          </a:p>
        </p:txBody>
      </p:sp>
      <p:sp>
        <p:nvSpPr>
          <p:cNvPr id="58399" name="AutoShape 32"/>
          <p:cNvSpPr>
            <a:spLocks noChangeArrowheads="1"/>
          </p:cNvSpPr>
          <p:nvPr/>
        </p:nvSpPr>
        <p:spPr bwMode="auto">
          <a:xfrm>
            <a:off x="2362200" y="4572000"/>
            <a:ext cx="9906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Laboratory</a:t>
            </a:r>
          </a:p>
          <a:p>
            <a:pPr algn="ctr"/>
            <a:r>
              <a:rPr lang="en-US" sz="1000" b="1">
                <a:solidFill>
                  <a:schemeClr val="bg1"/>
                </a:solidFill>
                <a:latin typeface="Candara" pitchFamily="34" charset="0"/>
              </a:rPr>
              <a:t>       Mysis</a:t>
            </a:r>
            <a:r>
              <a:rPr lang="en-US" sz="800" b="1">
                <a:latin typeface="Candara" pitchFamily="34" charset="0"/>
              </a:rPr>
              <a:t>	</a:t>
            </a:r>
          </a:p>
        </p:txBody>
      </p:sp>
      <p:sp>
        <p:nvSpPr>
          <p:cNvPr id="58400" name="AutoShape 33"/>
          <p:cNvSpPr>
            <a:spLocks noChangeArrowheads="1"/>
          </p:cNvSpPr>
          <p:nvPr/>
        </p:nvSpPr>
        <p:spPr bwMode="auto">
          <a:xfrm>
            <a:off x="3124200" y="4572000"/>
            <a:ext cx="1066800"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Pharmacy</a:t>
            </a:r>
          </a:p>
          <a:p>
            <a:pPr algn="ctr"/>
            <a:r>
              <a:rPr lang="en-US" sz="900" b="1">
                <a:solidFill>
                  <a:schemeClr val="bg1"/>
                </a:solidFill>
                <a:latin typeface="Candara" pitchFamily="34" charset="0"/>
              </a:rPr>
              <a:t>Mediware</a:t>
            </a:r>
          </a:p>
          <a:p>
            <a:pPr algn="ctr"/>
            <a:r>
              <a:rPr lang="en-US" sz="900" b="1">
                <a:solidFill>
                  <a:schemeClr val="bg1"/>
                </a:solidFill>
                <a:latin typeface="Candara" pitchFamily="34" charset="0"/>
              </a:rPr>
              <a:t>Worx</a:t>
            </a:r>
          </a:p>
        </p:txBody>
      </p:sp>
      <p:sp>
        <p:nvSpPr>
          <p:cNvPr id="58401" name="AutoShape 34"/>
          <p:cNvSpPr>
            <a:spLocks noChangeArrowheads="1"/>
          </p:cNvSpPr>
          <p:nvPr/>
        </p:nvSpPr>
        <p:spPr bwMode="auto">
          <a:xfrm>
            <a:off x="3962400" y="4572000"/>
            <a:ext cx="1214438"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Sunrise Clinical</a:t>
            </a:r>
          </a:p>
          <a:p>
            <a:pPr algn="ctr"/>
            <a:r>
              <a:rPr lang="en-US" sz="900" b="1">
                <a:solidFill>
                  <a:schemeClr val="bg1"/>
                </a:solidFill>
                <a:latin typeface="Candara" pitchFamily="34" charset="0"/>
              </a:rPr>
              <a:t> Viewer</a:t>
            </a:r>
          </a:p>
        </p:txBody>
      </p:sp>
      <p:sp>
        <p:nvSpPr>
          <p:cNvPr id="58402" name="AutoShape 35"/>
          <p:cNvSpPr>
            <a:spLocks noChangeArrowheads="1"/>
          </p:cNvSpPr>
          <p:nvPr/>
        </p:nvSpPr>
        <p:spPr bwMode="auto">
          <a:xfrm>
            <a:off x="4953000" y="4572000"/>
            <a:ext cx="9906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Pharmacy</a:t>
            </a:r>
          </a:p>
          <a:p>
            <a:pPr algn="ctr"/>
            <a:r>
              <a:rPr lang="en-US" sz="900" b="1">
                <a:solidFill>
                  <a:schemeClr val="bg1"/>
                </a:solidFill>
                <a:latin typeface="Candara" pitchFamily="34" charset="0"/>
              </a:rPr>
              <a:t>Pyxis</a:t>
            </a:r>
          </a:p>
        </p:txBody>
      </p:sp>
      <p:sp>
        <p:nvSpPr>
          <p:cNvPr id="58403" name="AutoShape 36"/>
          <p:cNvSpPr>
            <a:spLocks noChangeArrowheads="1"/>
          </p:cNvSpPr>
          <p:nvPr/>
        </p:nvSpPr>
        <p:spPr bwMode="auto">
          <a:xfrm>
            <a:off x="5715000" y="4572000"/>
            <a:ext cx="11430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CBORD</a:t>
            </a:r>
          </a:p>
          <a:p>
            <a:pPr algn="ctr"/>
            <a:r>
              <a:rPr lang="en-US" sz="900" b="1">
                <a:solidFill>
                  <a:schemeClr val="bg1"/>
                </a:solidFill>
                <a:latin typeface="Candara" pitchFamily="34" charset="0"/>
              </a:rPr>
              <a:t>Diet Office </a:t>
            </a:r>
          </a:p>
          <a:p>
            <a:pPr algn="ctr"/>
            <a:r>
              <a:rPr lang="en-US" sz="900" b="1">
                <a:solidFill>
                  <a:schemeClr val="bg1"/>
                </a:solidFill>
                <a:latin typeface="Candara" pitchFamily="34" charset="0"/>
              </a:rPr>
              <a:t>Management</a:t>
            </a:r>
          </a:p>
        </p:txBody>
      </p:sp>
      <p:sp>
        <p:nvSpPr>
          <p:cNvPr id="58404" name="AutoShape 37"/>
          <p:cNvSpPr>
            <a:spLocks noChangeArrowheads="1"/>
          </p:cNvSpPr>
          <p:nvPr/>
        </p:nvSpPr>
        <p:spPr bwMode="auto">
          <a:xfrm>
            <a:off x="1066800" y="3962400"/>
            <a:ext cx="1214438"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Electronic</a:t>
            </a:r>
          </a:p>
          <a:p>
            <a:pPr algn="ctr"/>
            <a:r>
              <a:rPr lang="en-US" sz="900" b="1">
                <a:solidFill>
                  <a:schemeClr val="bg1"/>
                </a:solidFill>
                <a:latin typeface="Candara" pitchFamily="34" charset="0"/>
              </a:rPr>
              <a:t>EKG</a:t>
            </a:r>
          </a:p>
          <a:p>
            <a:pPr algn="ctr"/>
            <a:r>
              <a:rPr lang="en-US" sz="900" b="1">
                <a:solidFill>
                  <a:schemeClr val="bg1"/>
                </a:solidFill>
                <a:latin typeface="Candara" pitchFamily="34" charset="0"/>
              </a:rPr>
              <a:t>Results</a:t>
            </a:r>
          </a:p>
          <a:p>
            <a:pPr algn="ctr"/>
            <a:r>
              <a:rPr lang="en-US" sz="900" b="1">
                <a:solidFill>
                  <a:schemeClr val="bg1"/>
                </a:solidFill>
                <a:latin typeface="Candara" pitchFamily="34" charset="0"/>
              </a:rPr>
              <a:t>TraceMaster</a:t>
            </a:r>
          </a:p>
        </p:txBody>
      </p:sp>
      <p:sp>
        <p:nvSpPr>
          <p:cNvPr id="58405" name="AutoShape 38"/>
          <p:cNvSpPr>
            <a:spLocks noChangeArrowheads="1"/>
          </p:cNvSpPr>
          <p:nvPr/>
        </p:nvSpPr>
        <p:spPr bwMode="auto">
          <a:xfrm>
            <a:off x="2057400" y="3962400"/>
            <a:ext cx="1214438"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800" b="1">
                <a:latin typeface="Candara" pitchFamily="34" charset="0"/>
              </a:rPr>
              <a:t> </a:t>
            </a:r>
          </a:p>
          <a:p>
            <a:pPr algn="ctr"/>
            <a:endParaRPr lang="en-US" sz="900" b="1">
              <a:solidFill>
                <a:schemeClr val="bg1"/>
              </a:solidFill>
              <a:latin typeface="Candara" pitchFamily="34" charset="0"/>
            </a:endParaRPr>
          </a:p>
          <a:p>
            <a:pPr algn="ctr"/>
            <a:r>
              <a:rPr lang="en-US" sz="900" b="1">
                <a:solidFill>
                  <a:schemeClr val="bg1"/>
                </a:solidFill>
                <a:latin typeface="Candara" pitchFamily="34" charset="0"/>
              </a:rPr>
              <a:t>OB QS Fetal</a:t>
            </a:r>
          </a:p>
          <a:p>
            <a:pPr algn="ctr"/>
            <a:r>
              <a:rPr lang="en-US" sz="900" b="1">
                <a:solidFill>
                  <a:schemeClr val="bg1"/>
                </a:solidFill>
                <a:latin typeface="Candara" pitchFamily="34" charset="0"/>
              </a:rPr>
              <a:t>Monitoring</a:t>
            </a:r>
          </a:p>
          <a:p>
            <a:pPr algn="ctr"/>
            <a:r>
              <a:rPr lang="en-US" sz="900" b="1">
                <a:solidFill>
                  <a:schemeClr val="bg1"/>
                </a:solidFill>
                <a:latin typeface="Candara" pitchFamily="34" charset="0"/>
              </a:rPr>
              <a:t>System</a:t>
            </a:r>
          </a:p>
          <a:p>
            <a:pPr algn="ctr"/>
            <a:endParaRPr lang="en-US" sz="900" b="1">
              <a:latin typeface="Candara" pitchFamily="34" charset="0"/>
            </a:endParaRPr>
          </a:p>
          <a:p>
            <a:pPr algn="ctr"/>
            <a:endParaRPr lang="en-US" sz="800" b="1">
              <a:latin typeface="Candara" pitchFamily="34" charset="0"/>
            </a:endParaRPr>
          </a:p>
        </p:txBody>
      </p:sp>
      <p:sp>
        <p:nvSpPr>
          <p:cNvPr id="58406" name="AutoShape 39"/>
          <p:cNvSpPr>
            <a:spLocks noChangeArrowheads="1"/>
          </p:cNvSpPr>
          <p:nvPr/>
        </p:nvSpPr>
        <p:spPr bwMode="auto">
          <a:xfrm>
            <a:off x="3048000" y="3962400"/>
            <a:ext cx="10668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endParaRPr lang="en-US" sz="900" b="1">
              <a:solidFill>
                <a:schemeClr val="bg1"/>
              </a:solidFill>
              <a:latin typeface="Candara" pitchFamily="34" charset="0"/>
            </a:endParaRPr>
          </a:p>
          <a:p>
            <a:pPr algn="ctr"/>
            <a:endParaRPr lang="en-US" sz="900" b="1">
              <a:solidFill>
                <a:schemeClr val="bg1"/>
              </a:solidFill>
              <a:latin typeface="Candara" pitchFamily="34" charset="0"/>
            </a:endParaRPr>
          </a:p>
          <a:p>
            <a:pPr algn="ctr"/>
            <a:r>
              <a:rPr lang="en-US" sz="900" b="1">
                <a:solidFill>
                  <a:schemeClr val="bg1"/>
                </a:solidFill>
                <a:latin typeface="Candara" pitchFamily="34" charset="0"/>
              </a:rPr>
              <a:t>Endoscopy</a:t>
            </a:r>
          </a:p>
          <a:p>
            <a:pPr algn="ctr"/>
            <a:r>
              <a:rPr lang="en-US" sz="900" b="1">
                <a:solidFill>
                  <a:schemeClr val="bg1"/>
                </a:solidFill>
                <a:latin typeface="Candara" pitchFamily="34" charset="0"/>
              </a:rPr>
              <a:t>Provation</a:t>
            </a:r>
          </a:p>
          <a:p>
            <a:pPr algn="ctr"/>
            <a:endParaRPr lang="en-US" sz="900" b="1">
              <a:solidFill>
                <a:schemeClr val="bg1"/>
              </a:solidFill>
              <a:latin typeface="Candara" pitchFamily="34" charset="0"/>
            </a:endParaRPr>
          </a:p>
          <a:p>
            <a:pPr algn="ctr"/>
            <a:endParaRPr lang="en-US" sz="900" b="1">
              <a:solidFill>
                <a:schemeClr val="bg1"/>
              </a:solidFill>
              <a:latin typeface="Candara" pitchFamily="34" charset="0"/>
            </a:endParaRPr>
          </a:p>
        </p:txBody>
      </p:sp>
      <p:sp>
        <p:nvSpPr>
          <p:cNvPr id="58407" name="AutoShape 40"/>
          <p:cNvSpPr>
            <a:spLocks noChangeArrowheads="1"/>
          </p:cNvSpPr>
          <p:nvPr/>
        </p:nvSpPr>
        <p:spPr bwMode="auto">
          <a:xfrm>
            <a:off x="3886200" y="3962400"/>
            <a:ext cx="11430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endParaRPr lang="en-US" sz="900" b="1">
              <a:latin typeface="Candara" pitchFamily="34" charset="0"/>
            </a:endParaRPr>
          </a:p>
          <a:p>
            <a:pPr algn="ctr"/>
            <a:endParaRPr lang="en-US" sz="900" b="1">
              <a:latin typeface="Candara" pitchFamily="34" charset="0"/>
            </a:endParaRPr>
          </a:p>
          <a:p>
            <a:pPr algn="ctr"/>
            <a:endParaRPr lang="en-US" sz="900" b="1">
              <a:latin typeface="Candara" pitchFamily="34" charset="0"/>
            </a:endParaRPr>
          </a:p>
          <a:p>
            <a:pPr algn="ctr"/>
            <a:r>
              <a:rPr lang="en-US" sz="900" b="1">
                <a:solidFill>
                  <a:schemeClr val="bg1"/>
                </a:solidFill>
                <a:latin typeface="Candara" pitchFamily="34" charset="0"/>
              </a:rPr>
              <a:t>Cardiology</a:t>
            </a:r>
          </a:p>
          <a:p>
            <a:pPr algn="ctr"/>
            <a:r>
              <a:rPr lang="en-US" sz="900" b="1">
                <a:solidFill>
                  <a:schemeClr val="bg1"/>
                </a:solidFill>
                <a:latin typeface="Candara" pitchFamily="34" charset="0"/>
              </a:rPr>
              <a:t>(Witt,</a:t>
            </a:r>
          </a:p>
          <a:p>
            <a:pPr algn="ctr"/>
            <a:r>
              <a:rPr lang="en-US" sz="900" b="1">
                <a:solidFill>
                  <a:schemeClr val="bg1"/>
                </a:solidFill>
                <a:latin typeface="Candara" pitchFamily="34" charset="0"/>
              </a:rPr>
              <a:t>Phillips)</a:t>
            </a:r>
          </a:p>
          <a:p>
            <a:pPr algn="ctr"/>
            <a:endParaRPr lang="en-US" sz="900" b="1">
              <a:latin typeface="Candara" pitchFamily="34" charset="0"/>
            </a:endParaRPr>
          </a:p>
          <a:p>
            <a:pPr algn="ctr"/>
            <a:endParaRPr lang="en-US" sz="900" b="1">
              <a:latin typeface="Candara" pitchFamily="34" charset="0"/>
            </a:endParaRPr>
          </a:p>
          <a:p>
            <a:pPr algn="ctr"/>
            <a:endParaRPr lang="en-US" sz="900" b="1">
              <a:solidFill>
                <a:schemeClr val="bg1"/>
              </a:solidFill>
              <a:latin typeface="Candara" pitchFamily="34" charset="0"/>
            </a:endParaRPr>
          </a:p>
        </p:txBody>
      </p:sp>
      <p:sp>
        <p:nvSpPr>
          <p:cNvPr id="58408" name="AutoShape 41"/>
          <p:cNvSpPr>
            <a:spLocks noChangeArrowheads="1"/>
          </p:cNvSpPr>
          <p:nvPr/>
        </p:nvSpPr>
        <p:spPr bwMode="auto">
          <a:xfrm>
            <a:off x="4800600" y="3962400"/>
            <a:ext cx="10668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endParaRPr lang="en-US" sz="900" b="1">
              <a:latin typeface="Candara" pitchFamily="34" charset="0"/>
            </a:endParaRPr>
          </a:p>
          <a:p>
            <a:pPr algn="ctr"/>
            <a:r>
              <a:rPr lang="en-US" sz="900" b="1">
                <a:solidFill>
                  <a:schemeClr val="bg1"/>
                </a:solidFill>
                <a:latin typeface="Candara" pitchFamily="34" charset="0"/>
              </a:rPr>
              <a:t>Other</a:t>
            </a:r>
          </a:p>
          <a:p>
            <a:pPr algn="ctr"/>
            <a:r>
              <a:rPr lang="en-US" sz="900" b="1">
                <a:solidFill>
                  <a:schemeClr val="bg1"/>
                </a:solidFill>
                <a:latin typeface="Candara" pitchFamily="34" charset="0"/>
              </a:rPr>
              <a:t>Ancillary</a:t>
            </a:r>
          </a:p>
          <a:p>
            <a:pPr algn="ctr"/>
            <a:r>
              <a:rPr lang="en-US" sz="900" b="1">
                <a:solidFill>
                  <a:schemeClr val="bg1"/>
                </a:solidFill>
                <a:latin typeface="Candara" pitchFamily="34" charset="0"/>
              </a:rPr>
              <a:t>Services</a:t>
            </a:r>
          </a:p>
          <a:p>
            <a:pPr algn="ctr"/>
            <a:endParaRPr lang="en-US" sz="900" b="1">
              <a:solidFill>
                <a:schemeClr val="bg1"/>
              </a:solidFill>
              <a:latin typeface="Candara" pitchFamily="34" charset="0"/>
            </a:endParaRPr>
          </a:p>
        </p:txBody>
      </p:sp>
      <p:sp>
        <p:nvSpPr>
          <p:cNvPr id="58409" name="AutoShape 42"/>
          <p:cNvSpPr>
            <a:spLocks noChangeArrowheads="1"/>
          </p:cNvSpPr>
          <p:nvPr/>
        </p:nvSpPr>
        <p:spPr bwMode="auto">
          <a:xfrm>
            <a:off x="5638800" y="3962400"/>
            <a:ext cx="1138238"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endParaRPr lang="en-US" sz="900" b="1">
              <a:solidFill>
                <a:schemeClr val="bg1"/>
              </a:solidFill>
              <a:latin typeface="Candara" pitchFamily="34" charset="0"/>
            </a:endParaRPr>
          </a:p>
          <a:p>
            <a:pPr algn="ctr"/>
            <a:endParaRPr lang="en-US" sz="1000" b="1">
              <a:solidFill>
                <a:schemeClr val="bg1"/>
              </a:solidFill>
              <a:latin typeface="Candara" pitchFamily="34" charset="0"/>
            </a:endParaRPr>
          </a:p>
          <a:p>
            <a:pPr algn="ctr"/>
            <a:r>
              <a:rPr lang="en-US" sz="1000" b="1">
                <a:solidFill>
                  <a:schemeClr val="bg1"/>
                </a:solidFill>
                <a:latin typeface="Candara" pitchFamily="34" charset="0"/>
              </a:rPr>
              <a:t>PACS</a:t>
            </a:r>
          </a:p>
          <a:p>
            <a:pPr algn="ctr"/>
            <a:endParaRPr lang="en-US" sz="1000" b="1">
              <a:solidFill>
                <a:schemeClr val="bg1"/>
              </a:solidFill>
              <a:latin typeface="Candara" pitchFamily="34" charset="0"/>
            </a:endParaRPr>
          </a:p>
          <a:p>
            <a:pPr algn="ctr"/>
            <a:endParaRPr lang="en-US" sz="900" b="1">
              <a:solidFill>
                <a:schemeClr val="bg1"/>
              </a:solidFill>
              <a:latin typeface="Candara" pitchFamily="34" charset="0"/>
            </a:endParaRPr>
          </a:p>
        </p:txBody>
      </p:sp>
      <p:sp>
        <p:nvSpPr>
          <p:cNvPr id="58410" name="AutoShape 43"/>
          <p:cNvSpPr>
            <a:spLocks noChangeArrowheads="1"/>
          </p:cNvSpPr>
          <p:nvPr/>
        </p:nvSpPr>
        <p:spPr bwMode="auto">
          <a:xfrm>
            <a:off x="1600200" y="3352800"/>
            <a:ext cx="1214438"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endParaRPr lang="en-US" sz="900" b="1">
              <a:latin typeface="Candara" pitchFamily="34" charset="0"/>
            </a:endParaRPr>
          </a:p>
          <a:p>
            <a:pPr algn="ctr"/>
            <a:r>
              <a:rPr lang="en-US" sz="900" b="1">
                <a:solidFill>
                  <a:schemeClr val="bg1"/>
                </a:solidFill>
                <a:latin typeface="Candara" pitchFamily="34" charset="0"/>
              </a:rPr>
              <a:t>ED Tracking </a:t>
            </a:r>
          </a:p>
          <a:p>
            <a:pPr algn="ctr"/>
            <a:r>
              <a:rPr lang="en-US" sz="900" b="1">
                <a:solidFill>
                  <a:schemeClr val="bg1"/>
                </a:solidFill>
                <a:latin typeface="Candara" pitchFamily="34" charset="0"/>
              </a:rPr>
              <a:t>(ED Manager)</a:t>
            </a:r>
          </a:p>
        </p:txBody>
      </p:sp>
      <p:sp>
        <p:nvSpPr>
          <p:cNvPr id="58411" name="AutoShape 44"/>
          <p:cNvSpPr>
            <a:spLocks noChangeArrowheads="1"/>
          </p:cNvSpPr>
          <p:nvPr/>
        </p:nvSpPr>
        <p:spPr bwMode="auto">
          <a:xfrm>
            <a:off x="2590800" y="3352800"/>
            <a:ext cx="1214438"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ICU Predictor</a:t>
            </a:r>
          </a:p>
          <a:p>
            <a:pPr algn="ctr"/>
            <a:r>
              <a:rPr lang="en-US" sz="1000" b="1">
                <a:solidFill>
                  <a:schemeClr val="bg1"/>
                </a:solidFill>
                <a:latin typeface="Candara" pitchFamily="34" charset="0"/>
              </a:rPr>
              <a:t>Apache</a:t>
            </a:r>
          </a:p>
        </p:txBody>
      </p:sp>
      <p:sp>
        <p:nvSpPr>
          <p:cNvPr id="58412" name="AutoShape 45"/>
          <p:cNvSpPr>
            <a:spLocks noChangeArrowheads="1"/>
          </p:cNvSpPr>
          <p:nvPr/>
        </p:nvSpPr>
        <p:spPr bwMode="auto">
          <a:xfrm>
            <a:off x="3581400" y="3352800"/>
            <a:ext cx="12144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endParaRPr lang="en-US" sz="800" b="1">
              <a:latin typeface="Candara" pitchFamily="34" charset="0"/>
            </a:endParaRPr>
          </a:p>
          <a:p>
            <a:pPr algn="ctr"/>
            <a:r>
              <a:rPr lang="en-US" sz="1000" b="1">
                <a:latin typeface="Candara" pitchFamily="34" charset="0"/>
              </a:rPr>
              <a:t>Barcode </a:t>
            </a:r>
          </a:p>
          <a:p>
            <a:pPr algn="ctr"/>
            <a:r>
              <a:rPr lang="en-US" sz="1000" b="1">
                <a:latin typeface="Candara" pitchFamily="34" charset="0"/>
              </a:rPr>
              <a:t>Medication</a:t>
            </a:r>
          </a:p>
          <a:p>
            <a:pPr algn="ctr"/>
            <a:r>
              <a:rPr lang="en-US" sz="1000" b="1">
                <a:latin typeface="Candara" pitchFamily="34" charset="0"/>
              </a:rPr>
              <a:t>Administration </a:t>
            </a:r>
          </a:p>
          <a:p>
            <a:pPr algn="ctr"/>
            <a:endParaRPr lang="en-US" sz="1000" b="1">
              <a:latin typeface="Candara" pitchFamily="34" charset="0"/>
            </a:endParaRPr>
          </a:p>
        </p:txBody>
      </p:sp>
      <p:sp>
        <p:nvSpPr>
          <p:cNvPr id="58413" name="AutoShape 46"/>
          <p:cNvSpPr>
            <a:spLocks noChangeArrowheads="1"/>
          </p:cNvSpPr>
          <p:nvPr/>
        </p:nvSpPr>
        <p:spPr bwMode="auto">
          <a:xfrm>
            <a:off x="4572000" y="3352800"/>
            <a:ext cx="1290638"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OR Management</a:t>
            </a:r>
          </a:p>
          <a:p>
            <a:pPr algn="ctr"/>
            <a:r>
              <a:rPr lang="en-US" sz="900" b="1">
                <a:solidFill>
                  <a:schemeClr val="bg1"/>
                </a:solidFill>
                <a:latin typeface="Candara" pitchFamily="34" charset="0"/>
              </a:rPr>
              <a:t>PICIS</a:t>
            </a:r>
          </a:p>
        </p:txBody>
      </p:sp>
      <p:sp>
        <p:nvSpPr>
          <p:cNvPr id="58414" name="AutoShape 47"/>
          <p:cNvSpPr>
            <a:spLocks noChangeArrowheads="1"/>
          </p:cNvSpPr>
          <p:nvPr/>
        </p:nvSpPr>
        <p:spPr bwMode="auto">
          <a:xfrm>
            <a:off x="2057400" y="2743200"/>
            <a:ext cx="1214438"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CPOE</a:t>
            </a:r>
          </a:p>
          <a:p>
            <a:pPr algn="ctr"/>
            <a:endParaRPr lang="en-US" sz="800" b="1">
              <a:solidFill>
                <a:schemeClr val="bg1"/>
              </a:solidFill>
              <a:latin typeface="Candara" pitchFamily="34" charset="0"/>
            </a:endParaRPr>
          </a:p>
        </p:txBody>
      </p:sp>
      <p:sp>
        <p:nvSpPr>
          <p:cNvPr id="58415" name="AutoShape 48"/>
          <p:cNvSpPr>
            <a:spLocks noChangeArrowheads="1"/>
          </p:cNvSpPr>
          <p:nvPr/>
        </p:nvSpPr>
        <p:spPr bwMode="auto">
          <a:xfrm>
            <a:off x="3048000" y="2743200"/>
            <a:ext cx="1214438" cy="76200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900" b="1">
              <a:latin typeface="Candara" pitchFamily="34" charset="0"/>
            </a:endParaRPr>
          </a:p>
          <a:p>
            <a:pPr algn="ctr"/>
            <a:r>
              <a:rPr lang="en-US" sz="900" b="1">
                <a:latin typeface="Candara" pitchFamily="34" charset="0"/>
              </a:rPr>
              <a:t>Interdisciplinary</a:t>
            </a:r>
          </a:p>
          <a:p>
            <a:pPr algn="ctr"/>
            <a:r>
              <a:rPr lang="en-US" sz="900" b="1">
                <a:latin typeface="Candara" pitchFamily="34" charset="0"/>
              </a:rPr>
              <a:t>Documentation</a:t>
            </a:r>
          </a:p>
          <a:p>
            <a:pPr algn="ctr"/>
            <a:endParaRPr lang="en-US" sz="900" b="1">
              <a:latin typeface="Candara" pitchFamily="34" charset="0"/>
            </a:endParaRPr>
          </a:p>
        </p:txBody>
      </p:sp>
      <p:sp>
        <p:nvSpPr>
          <p:cNvPr id="58416" name="AutoShape 49"/>
          <p:cNvSpPr>
            <a:spLocks noChangeArrowheads="1"/>
          </p:cNvSpPr>
          <p:nvPr/>
        </p:nvSpPr>
        <p:spPr bwMode="auto">
          <a:xfrm>
            <a:off x="4038600" y="2743200"/>
            <a:ext cx="1214438" cy="762000"/>
          </a:xfrm>
          <a:prstGeom prst="cube">
            <a:avLst>
              <a:gd name="adj" fmla="val 25000"/>
            </a:avLst>
          </a:prstGeom>
          <a:solidFill>
            <a:srgbClr val="FF0000"/>
          </a:solidFill>
          <a:ln w="9525">
            <a:solidFill>
              <a:schemeClr val="tx1"/>
            </a:solidFill>
            <a:miter lim="800000"/>
            <a:headEnd/>
            <a:tailEnd/>
          </a:ln>
        </p:spPr>
        <p:txBody>
          <a:bodyPr wrap="none" anchor="ctr"/>
          <a:lstStyle/>
          <a:p>
            <a:pPr algn="ctr"/>
            <a:r>
              <a:rPr lang="en-US" sz="1000" b="1">
                <a:latin typeface="Candara" pitchFamily="34" charset="0"/>
              </a:rPr>
              <a:t>Ambulatory</a:t>
            </a:r>
          </a:p>
          <a:p>
            <a:pPr algn="ctr"/>
            <a:r>
              <a:rPr lang="en-US" sz="1000" b="1">
                <a:latin typeface="Candara" pitchFamily="34" charset="0"/>
              </a:rPr>
              <a:t> Care</a:t>
            </a:r>
          </a:p>
        </p:txBody>
      </p:sp>
      <p:sp>
        <p:nvSpPr>
          <p:cNvPr id="58417" name="AutoShape 50"/>
          <p:cNvSpPr>
            <a:spLocks noChangeArrowheads="1"/>
          </p:cNvSpPr>
          <p:nvPr/>
        </p:nvSpPr>
        <p:spPr bwMode="auto">
          <a:xfrm>
            <a:off x="2819400" y="2133600"/>
            <a:ext cx="1366838" cy="76200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900" b="1">
              <a:latin typeface="Candara" pitchFamily="34" charset="0"/>
            </a:endParaRPr>
          </a:p>
          <a:p>
            <a:pPr algn="ctr"/>
            <a:r>
              <a:rPr lang="en-US" sz="900" b="1">
                <a:latin typeface="Candara" pitchFamily="34" charset="0"/>
              </a:rPr>
              <a:t>Data Repository</a:t>
            </a:r>
          </a:p>
          <a:p>
            <a:pPr algn="ctr"/>
            <a:r>
              <a:rPr lang="en-US" sz="900" b="1">
                <a:latin typeface="Candara" pitchFamily="34" charset="0"/>
              </a:rPr>
              <a:t>Data Warehouse</a:t>
            </a:r>
          </a:p>
          <a:p>
            <a:pPr algn="ctr"/>
            <a:endParaRPr lang="en-US" sz="900" b="1">
              <a:latin typeface="Candara" pitchFamily="34" charset="0"/>
            </a:endParaRPr>
          </a:p>
        </p:txBody>
      </p:sp>
      <p:sp>
        <p:nvSpPr>
          <p:cNvPr id="58418" name="AutoShape 51"/>
          <p:cNvSpPr>
            <a:spLocks noChangeArrowheads="1"/>
          </p:cNvSpPr>
          <p:nvPr/>
        </p:nvSpPr>
        <p:spPr bwMode="auto">
          <a:xfrm>
            <a:off x="4038600" y="2133600"/>
            <a:ext cx="1214438" cy="76200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00" b="1">
              <a:latin typeface="Candara" pitchFamily="34" charset="0"/>
            </a:endParaRPr>
          </a:p>
          <a:p>
            <a:pPr algn="ctr"/>
            <a:r>
              <a:rPr lang="en-US" sz="1000" b="1">
                <a:latin typeface="Candara" pitchFamily="34" charset="0"/>
              </a:rPr>
              <a:t>Clinical</a:t>
            </a:r>
          </a:p>
          <a:p>
            <a:pPr algn="ctr"/>
            <a:r>
              <a:rPr lang="en-US" sz="1000" b="1">
                <a:latin typeface="Candara" pitchFamily="34" charset="0"/>
              </a:rPr>
              <a:t>Decision</a:t>
            </a:r>
          </a:p>
          <a:p>
            <a:pPr algn="ctr"/>
            <a:r>
              <a:rPr lang="en-US" sz="1000" b="1">
                <a:latin typeface="Candara" pitchFamily="34" charset="0"/>
              </a:rPr>
              <a:t>Support</a:t>
            </a:r>
          </a:p>
          <a:p>
            <a:pPr algn="ctr"/>
            <a:endParaRPr lang="en-US" sz="800" b="1">
              <a:latin typeface="Candara" pitchFamily="34" charset="0"/>
            </a:endParaRPr>
          </a:p>
        </p:txBody>
      </p:sp>
      <p:sp>
        <p:nvSpPr>
          <p:cNvPr id="58419" name="AutoShape 52"/>
          <p:cNvSpPr>
            <a:spLocks noChangeArrowheads="1"/>
          </p:cNvSpPr>
          <p:nvPr/>
        </p:nvSpPr>
        <p:spPr bwMode="auto">
          <a:xfrm>
            <a:off x="3505200" y="1524000"/>
            <a:ext cx="14430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1000" b="1">
                <a:latin typeface="Candara" pitchFamily="34" charset="0"/>
              </a:rPr>
              <a:t>Patient </a:t>
            </a:r>
          </a:p>
          <a:p>
            <a:pPr algn="ctr"/>
            <a:r>
              <a:rPr lang="en-US" sz="1000" b="1">
                <a:latin typeface="Candara" pitchFamily="34" charset="0"/>
              </a:rPr>
              <a:t>Health</a:t>
            </a:r>
          </a:p>
          <a:p>
            <a:pPr algn="ctr"/>
            <a:r>
              <a:rPr lang="en-US" sz="1000" b="1">
                <a:latin typeface="Candara" pitchFamily="34" charset="0"/>
              </a:rPr>
              <a:t>Record</a:t>
            </a:r>
          </a:p>
        </p:txBody>
      </p:sp>
      <p:sp>
        <p:nvSpPr>
          <p:cNvPr id="58420" name="AutoShape 53"/>
          <p:cNvSpPr>
            <a:spLocks noChangeArrowheads="1"/>
          </p:cNvSpPr>
          <p:nvPr/>
        </p:nvSpPr>
        <p:spPr bwMode="auto">
          <a:xfrm>
            <a:off x="8001000" y="5791200"/>
            <a:ext cx="990600" cy="8382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Claims/</a:t>
            </a:r>
          </a:p>
          <a:p>
            <a:pPr algn="ctr"/>
            <a:r>
              <a:rPr lang="en-US" sz="1000" b="1">
                <a:solidFill>
                  <a:schemeClr val="bg1"/>
                </a:solidFill>
                <a:latin typeface="Candara" pitchFamily="34" charset="0"/>
              </a:rPr>
              <a:t>Billing</a:t>
            </a:r>
          </a:p>
          <a:p>
            <a:pPr algn="ctr"/>
            <a:r>
              <a:rPr lang="en-US" sz="1000" b="1">
                <a:solidFill>
                  <a:schemeClr val="bg1"/>
                </a:solidFill>
                <a:latin typeface="Candara" pitchFamily="34" charset="0"/>
              </a:rPr>
              <a:t>SSI</a:t>
            </a:r>
          </a:p>
        </p:txBody>
      </p:sp>
      <p:sp>
        <p:nvSpPr>
          <p:cNvPr id="58421" name="AutoShape 54"/>
          <p:cNvSpPr>
            <a:spLocks noChangeArrowheads="1"/>
          </p:cNvSpPr>
          <p:nvPr/>
        </p:nvSpPr>
        <p:spPr bwMode="auto">
          <a:xfrm>
            <a:off x="7467600" y="5181600"/>
            <a:ext cx="1219200" cy="762000"/>
          </a:xfrm>
          <a:prstGeom prst="cube">
            <a:avLst>
              <a:gd name="adj" fmla="val 25000"/>
            </a:avLst>
          </a:prstGeom>
          <a:solidFill>
            <a:srgbClr val="41969D"/>
          </a:solidFill>
          <a:ln w="9525">
            <a:solidFill>
              <a:schemeClr val="tx1"/>
            </a:solidFill>
            <a:miter lim="800000"/>
            <a:headEnd/>
            <a:tailEnd/>
          </a:ln>
        </p:spPr>
        <p:txBody>
          <a:bodyPr wrap="none" anchor="ctr"/>
          <a:lstStyle/>
          <a:p>
            <a:pPr algn="ctr"/>
            <a:r>
              <a:rPr lang="en-US" sz="900" b="1">
                <a:latin typeface="Candara" pitchFamily="34" charset="0"/>
              </a:rPr>
              <a:t>Server</a:t>
            </a:r>
          </a:p>
          <a:p>
            <a:pPr algn="ctr"/>
            <a:r>
              <a:rPr lang="en-US" sz="900" b="1">
                <a:latin typeface="Candara" pitchFamily="34" charset="0"/>
              </a:rPr>
              <a:t>Based </a:t>
            </a:r>
          </a:p>
          <a:p>
            <a:pPr algn="ctr"/>
            <a:r>
              <a:rPr lang="en-US" sz="900" b="1">
                <a:latin typeface="Candara" pitchFamily="34" charset="0"/>
              </a:rPr>
              <a:t>Infrastructure</a:t>
            </a:r>
          </a:p>
          <a:p>
            <a:pPr algn="ctr"/>
            <a:endParaRPr lang="en-US" sz="800" b="1">
              <a:latin typeface="Candara" pitchFamily="34" charset="0"/>
            </a:endParaRPr>
          </a:p>
        </p:txBody>
      </p:sp>
      <p:sp>
        <p:nvSpPr>
          <p:cNvPr id="58422" name="AutoShape 55"/>
          <p:cNvSpPr>
            <a:spLocks noChangeArrowheads="1"/>
          </p:cNvSpPr>
          <p:nvPr/>
        </p:nvSpPr>
        <p:spPr bwMode="auto">
          <a:xfrm>
            <a:off x="6629400" y="4572000"/>
            <a:ext cx="1676400"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endParaRPr lang="en-US" sz="800" b="1">
              <a:solidFill>
                <a:schemeClr val="bg1"/>
              </a:solidFill>
              <a:latin typeface="Candara" pitchFamily="34" charset="0"/>
            </a:endParaRPr>
          </a:p>
          <a:p>
            <a:pPr algn="ctr"/>
            <a:r>
              <a:rPr lang="en-US" sz="900" b="1">
                <a:solidFill>
                  <a:schemeClr val="bg1"/>
                </a:solidFill>
                <a:latin typeface="Candara" pitchFamily="34" charset="0"/>
              </a:rPr>
              <a:t>Dictation/</a:t>
            </a:r>
          </a:p>
          <a:p>
            <a:pPr algn="ctr"/>
            <a:r>
              <a:rPr lang="en-US" sz="900" b="1">
                <a:solidFill>
                  <a:schemeClr val="bg1"/>
                </a:solidFill>
                <a:latin typeface="Candara" pitchFamily="34" charset="0"/>
              </a:rPr>
              <a:t> Transcription</a:t>
            </a:r>
          </a:p>
          <a:p>
            <a:pPr algn="ctr"/>
            <a:r>
              <a:rPr lang="en-US" sz="900" b="1">
                <a:solidFill>
                  <a:schemeClr val="bg1"/>
                </a:solidFill>
                <a:latin typeface="Candara" pitchFamily="34" charset="0"/>
              </a:rPr>
              <a:t>Soft Med</a:t>
            </a:r>
          </a:p>
          <a:p>
            <a:pPr algn="ctr"/>
            <a:endParaRPr lang="en-US" sz="900" b="1">
              <a:solidFill>
                <a:schemeClr val="bg1"/>
              </a:solidFill>
              <a:latin typeface="Candara" pitchFamily="34" charset="0"/>
            </a:endParaRPr>
          </a:p>
        </p:txBody>
      </p:sp>
      <p:sp>
        <p:nvSpPr>
          <p:cNvPr id="58423" name="AutoShape 56"/>
          <p:cNvSpPr>
            <a:spLocks noChangeArrowheads="1"/>
          </p:cNvSpPr>
          <p:nvPr/>
        </p:nvSpPr>
        <p:spPr bwMode="auto">
          <a:xfrm>
            <a:off x="6553200" y="3962400"/>
            <a:ext cx="1219200"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Registry</a:t>
            </a:r>
            <a:r>
              <a:rPr lang="ja-JP" altLang="en-US" sz="1000" b="1">
                <a:solidFill>
                  <a:schemeClr val="bg1"/>
                </a:solidFill>
                <a:latin typeface="Candara" pitchFamily="34" charset="0"/>
              </a:rPr>
              <a:t>’</a:t>
            </a:r>
            <a:r>
              <a:rPr lang="en-US" altLang="ja-JP" sz="1000" b="1">
                <a:solidFill>
                  <a:schemeClr val="bg1"/>
                </a:solidFill>
                <a:latin typeface="Candara" pitchFamily="34" charset="0"/>
              </a:rPr>
              <a:t>s</a:t>
            </a:r>
          </a:p>
          <a:p>
            <a:pPr algn="ctr"/>
            <a:r>
              <a:rPr lang="en-US" sz="900" b="1">
                <a:solidFill>
                  <a:schemeClr val="bg1"/>
                </a:solidFill>
                <a:latin typeface="Candara" pitchFamily="34" charset="0"/>
              </a:rPr>
              <a:t>(Trauma, cancer,</a:t>
            </a:r>
          </a:p>
          <a:p>
            <a:pPr algn="ctr"/>
            <a:r>
              <a:rPr lang="en-US" sz="900" b="1" u="sng">
                <a:solidFill>
                  <a:schemeClr val="bg1"/>
                </a:solidFill>
                <a:latin typeface="Candara" pitchFamily="34" charset="0"/>
              </a:rPr>
              <a:t>OTTR,</a:t>
            </a:r>
            <a:r>
              <a:rPr lang="en-US" sz="900" b="1">
                <a:solidFill>
                  <a:schemeClr val="bg1"/>
                </a:solidFill>
                <a:latin typeface="Candara" pitchFamily="34" charset="0"/>
              </a:rPr>
              <a:t> Tumor</a:t>
            </a:r>
            <a:r>
              <a:rPr lang="en-US" sz="800" b="1">
                <a:solidFill>
                  <a:schemeClr val="bg1"/>
                </a:solidFill>
                <a:latin typeface="Candara" pitchFamily="34" charset="0"/>
              </a:rPr>
              <a:t>)</a:t>
            </a:r>
          </a:p>
        </p:txBody>
      </p:sp>
      <p:sp>
        <p:nvSpPr>
          <p:cNvPr id="58424" name="AutoShape 57"/>
          <p:cNvSpPr>
            <a:spLocks noChangeArrowheads="1"/>
          </p:cNvSpPr>
          <p:nvPr/>
        </p:nvSpPr>
        <p:spPr bwMode="auto">
          <a:xfrm>
            <a:off x="5638800" y="3352800"/>
            <a:ext cx="1214438" cy="762000"/>
          </a:xfrm>
          <a:prstGeom prst="cube">
            <a:avLst>
              <a:gd name="adj" fmla="val 25000"/>
            </a:avLst>
          </a:prstGeom>
          <a:gradFill rotWithShape="1">
            <a:gsLst>
              <a:gs pos="0">
                <a:srgbClr val="1E4549"/>
              </a:gs>
              <a:gs pos="50000">
                <a:srgbClr val="41969D"/>
              </a:gs>
              <a:gs pos="100000">
                <a:srgbClr val="1E4549"/>
              </a:gs>
            </a:gsLst>
            <a:lin ang="2700000" scaled="1"/>
          </a:gradFill>
          <a:ln w="9525">
            <a:solidFill>
              <a:schemeClr val="tx1"/>
            </a:solidFill>
            <a:miter lim="800000"/>
            <a:headEnd/>
            <a:tailEnd/>
          </a:ln>
        </p:spPr>
        <p:txBody>
          <a:bodyPr wrap="none" anchor="ctr"/>
          <a:lstStyle/>
          <a:p>
            <a:pPr algn="ctr"/>
            <a:r>
              <a:rPr lang="en-US" sz="900" b="1">
                <a:solidFill>
                  <a:schemeClr val="bg1"/>
                </a:solidFill>
                <a:latin typeface="Candara" pitchFamily="34" charset="0"/>
              </a:rPr>
              <a:t>Capacity</a:t>
            </a:r>
          </a:p>
          <a:p>
            <a:pPr algn="ctr"/>
            <a:r>
              <a:rPr lang="en-US" sz="900" b="1">
                <a:solidFill>
                  <a:schemeClr val="bg1"/>
                </a:solidFill>
                <a:latin typeface="Candara" pitchFamily="34" charset="0"/>
              </a:rPr>
              <a:t>Command </a:t>
            </a:r>
          </a:p>
          <a:p>
            <a:pPr algn="ctr"/>
            <a:r>
              <a:rPr lang="en-US" sz="900" b="1">
                <a:solidFill>
                  <a:schemeClr val="bg1"/>
                </a:solidFill>
                <a:latin typeface="Candara" pitchFamily="34" charset="0"/>
              </a:rPr>
              <a:t>Center</a:t>
            </a:r>
          </a:p>
          <a:p>
            <a:pPr algn="ctr"/>
            <a:r>
              <a:rPr lang="en-US" sz="900" b="1">
                <a:solidFill>
                  <a:schemeClr val="bg1"/>
                </a:solidFill>
                <a:latin typeface="Candara" pitchFamily="34" charset="0"/>
              </a:rPr>
              <a:t>Patient Tracking</a:t>
            </a:r>
          </a:p>
        </p:txBody>
      </p:sp>
      <p:sp>
        <p:nvSpPr>
          <p:cNvPr id="58425" name="AutoShape 58"/>
          <p:cNvSpPr>
            <a:spLocks noChangeArrowheads="1"/>
          </p:cNvSpPr>
          <p:nvPr/>
        </p:nvSpPr>
        <p:spPr bwMode="auto">
          <a:xfrm>
            <a:off x="5029200" y="2743200"/>
            <a:ext cx="1290638" cy="762000"/>
          </a:xfrm>
          <a:prstGeom prst="cube">
            <a:avLst>
              <a:gd name="adj" fmla="val 25000"/>
            </a:avLst>
          </a:prstGeom>
          <a:solidFill>
            <a:srgbClr val="FFFF99"/>
          </a:soli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EMAR</a:t>
            </a:r>
          </a:p>
        </p:txBody>
      </p:sp>
      <p:sp>
        <p:nvSpPr>
          <p:cNvPr id="58426" name="AutoShape 59"/>
          <p:cNvSpPr>
            <a:spLocks noChangeArrowheads="1"/>
          </p:cNvSpPr>
          <p:nvPr/>
        </p:nvSpPr>
        <p:spPr bwMode="auto">
          <a:xfrm>
            <a:off x="5029200" y="2133600"/>
            <a:ext cx="1447800" cy="762000"/>
          </a:xfrm>
          <a:prstGeom prst="cube">
            <a:avLst>
              <a:gd name="adj" fmla="val 25000"/>
            </a:avLst>
          </a:prstGeom>
          <a:solidFill>
            <a:srgbClr val="FF0000"/>
          </a:solidFill>
          <a:ln w="9525">
            <a:solidFill>
              <a:schemeClr val="tx1"/>
            </a:solidFill>
            <a:miter lim="800000"/>
            <a:headEnd/>
            <a:tailEnd/>
          </a:ln>
        </p:spPr>
        <p:txBody>
          <a:bodyPr wrap="none" anchor="ctr"/>
          <a:lstStyle/>
          <a:p>
            <a:pPr algn="ctr"/>
            <a:endParaRPr lang="en-US" sz="1000" b="1">
              <a:latin typeface="Candara" pitchFamily="34" charset="0"/>
            </a:endParaRPr>
          </a:p>
          <a:p>
            <a:pPr algn="ctr"/>
            <a:r>
              <a:rPr lang="en-US" sz="1000" b="1">
                <a:latin typeface="Candara" pitchFamily="34" charset="0"/>
              </a:rPr>
              <a:t>Physician Referral </a:t>
            </a:r>
          </a:p>
          <a:p>
            <a:pPr algn="ctr"/>
            <a:r>
              <a:rPr lang="en-US" sz="1000" b="1">
                <a:latin typeface="Candara" pitchFamily="34" charset="0"/>
              </a:rPr>
              <a:t>Secure Health</a:t>
            </a:r>
          </a:p>
          <a:p>
            <a:pPr algn="ctr"/>
            <a:r>
              <a:rPr lang="en-US" sz="1000" b="1">
                <a:latin typeface="Candara" pitchFamily="34" charset="0"/>
              </a:rPr>
              <a:t>Messaging</a:t>
            </a:r>
          </a:p>
          <a:p>
            <a:pPr algn="ctr"/>
            <a:endParaRPr lang="en-US" sz="1000" b="1">
              <a:latin typeface="Candara" pitchFamily="34" charset="0"/>
            </a:endParaRPr>
          </a:p>
        </p:txBody>
      </p:sp>
      <p:sp>
        <p:nvSpPr>
          <p:cNvPr id="58427" name="AutoShape 60"/>
          <p:cNvSpPr>
            <a:spLocks noChangeArrowheads="1"/>
          </p:cNvSpPr>
          <p:nvPr/>
        </p:nvSpPr>
        <p:spPr bwMode="auto">
          <a:xfrm>
            <a:off x="4724400" y="1524000"/>
            <a:ext cx="12906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1000" b="1">
                <a:latin typeface="Candara" pitchFamily="34" charset="0"/>
              </a:rPr>
              <a:t>Electronic</a:t>
            </a:r>
          </a:p>
          <a:p>
            <a:pPr algn="ctr"/>
            <a:r>
              <a:rPr lang="en-US" sz="1000" b="1">
                <a:latin typeface="Candara" pitchFamily="34" charset="0"/>
              </a:rPr>
              <a:t>Health Record</a:t>
            </a:r>
          </a:p>
        </p:txBody>
      </p:sp>
      <p:sp>
        <p:nvSpPr>
          <p:cNvPr id="58428" name="AutoShape 61"/>
          <p:cNvSpPr>
            <a:spLocks noChangeArrowheads="1"/>
          </p:cNvSpPr>
          <p:nvPr/>
        </p:nvSpPr>
        <p:spPr bwMode="auto">
          <a:xfrm>
            <a:off x="4191000" y="914400"/>
            <a:ext cx="1214438" cy="762000"/>
          </a:xfrm>
          <a:prstGeom prst="cube">
            <a:avLst>
              <a:gd name="adj" fmla="val 25000"/>
            </a:avLst>
          </a:prstGeom>
          <a:solidFill>
            <a:srgbClr val="002060"/>
          </a:solidFill>
          <a:ln w="9525">
            <a:solidFill>
              <a:schemeClr val="tx1"/>
            </a:solidFill>
            <a:miter lim="800000"/>
            <a:headEnd/>
            <a:tailEnd/>
          </a:ln>
        </p:spPr>
        <p:txBody>
          <a:bodyPr wrap="none" anchor="ctr"/>
          <a:lstStyle/>
          <a:p>
            <a:pPr algn="ctr"/>
            <a:r>
              <a:rPr lang="en-US" sz="1000" b="1">
                <a:solidFill>
                  <a:schemeClr val="bg1"/>
                </a:solidFill>
                <a:latin typeface="Candara" pitchFamily="34" charset="0"/>
              </a:rPr>
              <a:t>RHIO</a:t>
            </a:r>
          </a:p>
        </p:txBody>
      </p:sp>
      <p:sp>
        <p:nvSpPr>
          <p:cNvPr id="58429" name="AutoShape 62"/>
          <p:cNvSpPr>
            <a:spLocks noChangeArrowheads="1"/>
          </p:cNvSpPr>
          <p:nvPr/>
        </p:nvSpPr>
        <p:spPr bwMode="auto">
          <a:xfrm>
            <a:off x="6629400" y="3352800"/>
            <a:ext cx="914400" cy="7620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sz="1000" b="1">
                <a:latin typeface="Candara" pitchFamily="34" charset="0"/>
              </a:rPr>
              <a:t>Scanning</a:t>
            </a:r>
          </a:p>
        </p:txBody>
      </p:sp>
      <p:sp>
        <p:nvSpPr>
          <p:cNvPr id="58430" name="AutoShape 63"/>
          <p:cNvSpPr>
            <a:spLocks noChangeArrowheads="1"/>
          </p:cNvSpPr>
          <p:nvPr/>
        </p:nvSpPr>
        <p:spPr bwMode="auto">
          <a:xfrm>
            <a:off x="6096000" y="2743200"/>
            <a:ext cx="990600" cy="762000"/>
          </a:xfrm>
          <a:prstGeom prst="cube">
            <a:avLst>
              <a:gd name="adj" fmla="val 25000"/>
            </a:avLst>
          </a:prstGeom>
          <a:solidFill>
            <a:schemeClr val="accent1"/>
          </a:solidFill>
          <a:ln w="9525">
            <a:solidFill>
              <a:schemeClr val="tx1"/>
            </a:solidFill>
            <a:miter lim="800000"/>
            <a:headEnd/>
            <a:tailEnd/>
          </a:ln>
        </p:spPr>
        <p:txBody>
          <a:bodyPr wrap="none" anchor="ctr"/>
          <a:lstStyle/>
          <a:p>
            <a:pPr algn="ctr"/>
            <a:r>
              <a:rPr lang="en-US" sz="1000" b="1">
                <a:latin typeface="Candara" pitchFamily="34" charset="0"/>
              </a:rPr>
              <a:t>Portals</a:t>
            </a:r>
          </a:p>
          <a:p>
            <a:pPr algn="ctr"/>
            <a:r>
              <a:rPr lang="en-US" sz="1000" b="1">
                <a:latin typeface="Candara" pitchFamily="34" charset="0"/>
              </a:rPr>
              <a:t>Web </a:t>
            </a:r>
          </a:p>
          <a:p>
            <a:pPr algn="ctr"/>
            <a:r>
              <a:rPr lang="en-US" sz="1000" b="1">
                <a:latin typeface="Candara" pitchFamily="34" charset="0"/>
              </a:rPr>
              <a:t>Enablers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79388" y="139700"/>
            <a:ext cx="8588375" cy="1143000"/>
          </a:xfrm>
        </p:spPr>
        <p:txBody>
          <a:bodyPr rtlCol="0">
            <a:normAutofit fontScale="90000"/>
          </a:bodyPr>
          <a:lstStyle/>
          <a:p>
            <a:pPr algn="r" eaLnBrk="1" fontAlgn="auto" hangingPunct="1">
              <a:spcAft>
                <a:spcPts val="0"/>
              </a:spcAft>
              <a:defRPr/>
            </a:pPr>
            <a:r>
              <a:rPr lang="en-US" sz="3600" dirty="0">
                <a:ea typeface="+mj-ea"/>
                <a:cs typeface="+mj-cs"/>
              </a:rPr>
              <a:t>Why the reluctance by clinicians to adopt IT systems</a:t>
            </a:r>
          </a:p>
        </p:txBody>
      </p:sp>
      <p:sp>
        <p:nvSpPr>
          <p:cNvPr id="100355" name="Rectangle 3"/>
          <p:cNvSpPr>
            <a:spLocks noGrp="1" noChangeArrowheads="1"/>
          </p:cNvSpPr>
          <p:nvPr>
            <p:ph type="body" idx="4294967295"/>
          </p:nvPr>
        </p:nvSpPr>
        <p:spPr>
          <a:xfrm>
            <a:off x="755650" y="1773238"/>
            <a:ext cx="7772400" cy="4724400"/>
          </a:xfrm>
        </p:spPr>
        <p:txBody>
          <a:bodyPr rtlCol="0">
            <a:normAutofit lnSpcReduction="10000"/>
          </a:bodyPr>
          <a:lstStyle/>
          <a:p>
            <a:pPr marL="274320" indent="-274320" eaLnBrk="1" fontAlgn="auto" hangingPunct="1">
              <a:spcBef>
                <a:spcPct val="70000"/>
              </a:spcBef>
              <a:spcAft>
                <a:spcPts val="0"/>
              </a:spcAft>
              <a:defRPr/>
            </a:pPr>
            <a:r>
              <a:rPr lang="en-US" sz="2800" dirty="0" smtClean="0">
                <a:ea typeface="+mn-ea"/>
                <a:cs typeface="+mn-cs"/>
              </a:rPr>
              <a:t>Main reason, they were not involved in the decision of implementation</a:t>
            </a:r>
          </a:p>
          <a:p>
            <a:pPr marL="274320" indent="-274320" eaLnBrk="1" fontAlgn="auto" hangingPunct="1">
              <a:spcBef>
                <a:spcPct val="70000"/>
              </a:spcBef>
              <a:spcAft>
                <a:spcPts val="0"/>
              </a:spcAft>
              <a:defRPr/>
            </a:pPr>
            <a:r>
              <a:rPr lang="en-US" sz="2800" dirty="0" smtClean="0">
                <a:ea typeface="+mn-ea"/>
                <a:cs typeface="+mn-cs"/>
              </a:rPr>
              <a:t>May </a:t>
            </a:r>
            <a:r>
              <a:rPr lang="en-US" sz="2800" dirty="0">
                <a:ea typeface="+mn-ea"/>
                <a:cs typeface="+mn-cs"/>
              </a:rPr>
              <a:t>partially be a generational issue</a:t>
            </a:r>
          </a:p>
          <a:p>
            <a:pPr marL="274320" indent="-274320" eaLnBrk="1" fontAlgn="auto" hangingPunct="1">
              <a:spcBef>
                <a:spcPct val="70000"/>
              </a:spcBef>
              <a:spcAft>
                <a:spcPts val="0"/>
              </a:spcAft>
              <a:defRPr/>
            </a:pPr>
            <a:r>
              <a:rPr lang="en-US" sz="2800" dirty="0">
                <a:ea typeface="+mn-ea"/>
                <a:cs typeface="+mn-cs"/>
              </a:rPr>
              <a:t>Main reason may be that so far EMR has not delivered time savings for physicians and nurses, in fact, in many circumstances when not fully deployed, costs time</a:t>
            </a:r>
          </a:p>
          <a:p>
            <a:pPr marL="274320" indent="-274320" eaLnBrk="1" fontAlgn="auto" hangingPunct="1">
              <a:spcBef>
                <a:spcPct val="70000"/>
              </a:spcBef>
              <a:spcAft>
                <a:spcPts val="0"/>
              </a:spcAft>
              <a:defRPr/>
            </a:pPr>
            <a:r>
              <a:rPr lang="en-US" sz="2800" dirty="0">
                <a:ea typeface="+mn-ea"/>
                <a:cs typeface="+mn-cs"/>
              </a:rPr>
              <a:t>Main justification may be in addressing cost, quality and safety issues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idx="1"/>
          </p:nvPr>
        </p:nvSpPr>
        <p:spPr/>
        <p:txBody>
          <a:bodyPr/>
          <a:lstStyle/>
          <a:p>
            <a:pPr marL="0" indent="0" algn="ctr" eaLnBrk="1" hangingPunct="1">
              <a:buFont typeface="Symbol" pitchFamily="18" charset="2"/>
              <a:buNone/>
            </a:pPr>
            <a:r>
              <a:rPr lang="en-US" sz="3600" i="1" smtClean="0">
                <a:ea typeface="ＭＳ Ｐゴシック" pitchFamily="34" charset="-128"/>
              </a:rPr>
              <a:t>EMR is ultimately geared towards reducing errors, improving safety and care and cutting costs of healthcare</a:t>
            </a:r>
          </a:p>
        </p:txBody>
      </p:sp>
      <p:sp>
        <p:nvSpPr>
          <p:cNvPr id="61442" name="Rectangle 2"/>
          <p:cNvSpPr>
            <a:spLocks noGrp="1" noChangeArrowheads="1"/>
          </p:cNvSpPr>
          <p:nvPr>
            <p:ph type="title"/>
          </p:nvPr>
        </p:nvSpPr>
        <p:spPr/>
        <p:txBody>
          <a:bodyPr/>
          <a:lstStyle/>
          <a:p>
            <a:pPr eaLnBrk="1" hangingPunct="1"/>
            <a:r>
              <a:rPr lang="en-US" b="1" smtClean="0">
                <a:ea typeface="ＭＳ Ｐゴシック" pitchFamily="34" charset="-128"/>
              </a:rPr>
              <a:t>Conclusion</a:t>
            </a:r>
            <a:endParaRPr lang="en-GB" b="1"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ea typeface="ＭＳ Ｐゴシック" pitchFamily="34" charset="-128"/>
              </a:rPr>
              <a:t>Conclusion</a:t>
            </a:r>
          </a:p>
        </p:txBody>
      </p:sp>
      <p:sp>
        <p:nvSpPr>
          <p:cNvPr id="63490" name="Rectangle 3"/>
          <p:cNvSpPr>
            <a:spLocks noGrp="1" noChangeArrowheads="1"/>
          </p:cNvSpPr>
          <p:nvPr>
            <p:ph type="body" sz="half" idx="1"/>
          </p:nvPr>
        </p:nvSpPr>
        <p:spPr>
          <a:xfrm>
            <a:off x="457200" y="2276475"/>
            <a:ext cx="4038600" cy="3849688"/>
          </a:xfrm>
        </p:spPr>
        <p:txBody>
          <a:bodyPr/>
          <a:lstStyle/>
          <a:p>
            <a:pPr eaLnBrk="1" hangingPunct="1"/>
            <a:r>
              <a:rPr lang="en-US" sz="3200" i="1" smtClean="0">
                <a:ea typeface="ＭＳ Ｐゴシック" pitchFamily="34" charset="-128"/>
              </a:rPr>
              <a:t>"We can't solve problems by using the same kind of thinking we used when we created them." </a:t>
            </a:r>
          </a:p>
          <a:p>
            <a:pPr lvl="1" algn="r" eaLnBrk="1" hangingPunct="1">
              <a:buFontTx/>
              <a:buNone/>
            </a:pPr>
            <a:r>
              <a:rPr lang="en-US" sz="2800" smtClean="0">
                <a:ea typeface="ＭＳ Ｐゴシック" pitchFamily="34" charset="-128"/>
              </a:rPr>
              <a:t>-Albert Einstein</a:t>
            </a:r>
          </a:p>
        </p:txBody>
      </p:sp>
      <p:pic>
        <p:nvPicPr>
          <p:cNvPr id="67588" name="Picture 5" descr="einstein4"/>
          <p:cNvPicPr>
            <a:picLocks noGrp="1" noChangeAspect="1" noChangeArrowheads="1"/>
          </p:cNvPicPr>
          <p:nvPr>
            <p:ph sz="half" idx="2"/>
          </p:nvPr>
        </p:nvPicPr>
        <p:blipFill>
          <a:blip r:embed="rId2" cstate="print">
            <a:extLst/>
          </a:blip>
          <a:srcRect/>
          <a:stretch>
            <a:fillRect/>
          </a:stretch>
        </p:blipFill>
        <p:spPr>
          <a:xfrm>
            <a:off x="4139952" y="2636912"/>
            <a:ext cx="3586336" cy="3586336"/>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endParaRPr lang="en-US" smtClean="0">
              <a:ea typeface="ＭＳ Ｐゴシック" pitchFamily="34" charset="-128"/>
            </a:endParaRPr>
          </a:p>
        </p:txBody>
      </p:sp>
      <p:sp>
        <p:nvSpPr>
          <p:cNvPr id="64514" name="Text Placeholder 2"/>
          <p:cNvSpPr>
            <a:spLocks noGrp="1"/>
          </p:cNvSpPr>
          <p:nvPr>
            <p:ph type="body" sz="half" idx="1"/>
          </p:nvPr>
        </p:nvSpPr>
        <p:spPr/>
        <p:txBody>
          <a:bodyPr/>
          <a:lstStyle/>
          <a:p>
            <a:endParaRPr lang="en-US" smtClean="0">
              <a:ea typeface="ＭＳ Ｐゴシック" pitchFamily="34" charset="-128"/>
            </a:endParaRPr>
          </a:p>
        </p:txBody>
      </p:sp>
      <p:sp>
        <p:nvSpPr>
          <p:cNvPr id="64515" name="Content Placeholder 5"/>
          <p:cNvSpPr>
            <a:spLocks noGrp="1"/>
          </p:cNvSpPr>
          <p:nvPr>
            <p:ph sz="half" idx="2"/>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871538" y="2674938"/>
            <a:ext cx="7516812" cy="3451225"/>
          </a:xfrm>
        </p:spPr>
        <p:txBody>
          <a:bodyPr/>
          <a:lstStyle/>
          <a:p>
            <a:pPr eaLnBrk="1" hangingPunct="1"/>
            <a:r>
              <a:rPr lang="en-US" smtClean="0">
                <a:ea typeface="ＭＳ Ｐゴシック" pitchFamily="34" charset="-128"/>
              </a:rPr>
              <a:t>Earliest medical records were physician‐oriented</a:t>
            </a:r>
          </a:p>
          <a:p>
            <a:pPr eaLnBrk="1" hangingPunct="1"/>
            <a:r>
              <a:rPr lang="en-US" smtClean="0">
                <a:ea typeface="ＭＳ Ｐゴシック" pitchFamily="34" charset="-128"/>
              </a:rPr>
              <a:t>Hippocrates said over 2,500 years ago that the medical record should</a:t>
            </a:r>
          </a:p>
          <a:p>
            <a:pPr lvl="1" eaLnBrk="1" hangingPunct="1"/>
            <a:r>
              <a:rPr lang="en-US" smtClean="0">
                <a:ea typeface="ＭＳ Ｐゴシック" pitchFamily="34" charset="-128"/>
              </a:rPr>
              <a:t>Accurately reflect course of disease</a:t>
            </a:r>
          </a:p>
          <a:p>
            <a:pPr lvl="1" eaLnBrk="1" hangingPunct="1"/>
            <a:r>
              <a:rPr lang="en-US" smtClean="0">
                <a:ea typeface="ＭＳ Ｐゴシック" pitchFamily="34" charset="-128"/>
              </a:rPr>
              <a:t>Indicate possible causes of disease</a:t>
            </a:r>
          </a:p>
          <a:p>
            <a:pPr eaLnBrk="1" hangingPunct="1"/>
            <a:endParaRPr lang="en-US" smtClean="0">
              <a:ea typeface="ＭＳ Ｐゴシック" pitchFamily="34" charset="-128"/>
            </a:endParaRPr>
          </a:p>
          <a:p>
            <a:pPr eaLnBrk="1" hangingPunct="1"/>
            <a:r>
              <a:rPr lang="en-US" smtClean="0">
                <a:ea typeface="ＭＳ Ｐゴシック" pitchFamily="34" charset="-128"/>
              </a:rPr>
              <a:t>Before era of widespread medical diagnostic testing, </a:t>
            </a:r>
            <a:br>
              <a:rPr lang="en-US" smtClean="0">
                <a:ea typeface="ＭＳ Ｐゴシック" pitchFamily="34" charset="-128"/>
              </a:rPr>
            </a:br>
            <a:r>
              <a:rPr lang="en-US" smtClean="0">
                <a:ea typeface="ＭＳ Ｐゴシック" pitchFamily="34" charset="-128"/>
              </a:rPr>
              <a:t>record consisted mostly of </a:t>
            </a:r>
            <a:r>
              <a:rPr lang="en-US" u="sng" smtClean="0">
                <a:ea typeface="ＭＳ Ｐゴシック" pitchFamily="34" charset="-128"/>
              </a:rPr>
              <a:t>observations</a:t>
            </a:r>
          </a:p>
        </p:txBody>
      </p:sp>
      <p:sp>
        <p:nvSpPr>
          <p:cNvPr id="29698" name="Title 2"/>
          <p:cNvSpPr>
            <a:spLocks noGrp="1"/>
          </p:cNvSpPr>
          <p:nvPr>
            <p:ph type="title"/>
          </p:nvPr>
        </p:nvSpPr>
        <p:spPr/>
        <p:txBody>
          <a:bodyPr/>
          <a:lstStyle/>
          <a:p>
            <a:pPr eaLnBrk="1" hangingPunct="1"/>
            <a:r>
              <a:rPr lang="en-US" smtClean="0">
                <a:ea typeface="ＭＳ Ｐゴシック" pitchFamily="34" charset="-128"/>
              </a:rPr>
              <a:t>History and perspective (cont.)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871538" y="2492375"/>
            <a:ext cx="7408862" cy="3633788"/>
          </a:xfrm>
        </p:spPr>
        <p:txBody>
          <a:bodyPr/>
          <a:lstStyle/>
          <a:p>
            <a:pPr eaLnBrk="1" hangingPunct="1"/>
            <a:r>
              <a:rPr lang="en-US" smtClean="0">
                <a:ea typeface="ＭＳ Ｐゴシック" pitchFamily="34" charset="-128"/>
              </a:rPr>
              <a:t>Electronic health record (EHR) – subsumes:</a:t>
            </a:r>
          </a:p>
          <a:p>
            <a:pPr lvl="1" eaLnBrk="1" hangingPunct="1"/>
            <a:r>
              <a:rPr lang="en-US" smtClean="0">
                <a:ea typeface="ＭＳ Ｐゴシック" pitchFamily="34" charset="-128"/>
              </a:rPr>
              <a:t>Electronic medical record (EMR)</a:t>
            </a:r>
          </a:p>
          <a:p>
            <a:pPr lvl="1" eaLnBrk="1" hangingPunct="1"/>
            <a:r>
              <a:rPr lang="en-US" smtClean="0">
                <a:ea typeface="ＭＳ Ｐゴシック" pitchFamily="34" charset="-128"/>
              </a:rPr>
              <a:t>Computer‐based patient record (CPR)</a:t>
            </a:r>
          </a:p>
          <a:p>
            <a:pPr eaLnBrk="1" hangingPunct="1"/>
            <a:r>
              <a:rPr lang="en-US" smtClean="0">
                <a:ea typeface="ＭＳ Ｐゴシック" pitchFamily="34" charset="-128"/>
              </a:rPr>
              <a:t>Other terms of note:</a:t>
            </a:r>
          </a:p>
          <a:p>
            <a:pPr lvl="1" eaLnBrk="1" hangingPunct="1"/>
            <a:r>
              <a:rPr lang="en-US" smtClean="0">
                <a:ea typeface="ＭＳ Ｐゴシック" pitchFamily="34" charset="-128"/>
              </a:rPr>
              <a:t>Medical records system / Chart management</a:t>
            </a:r>
          </a:p>
          <a:p>
            <a:pPr lvl="1" eaLnBrk="1" hangingPunct="1"/>
            <a:r>
              <a:rPr lang="en-US" smtClean="0">
                <a:ea typeface="ＭＳ Ｐゴシック" pitchFamily="34" charset="-128"/>
              </a:rPr>
              <a:t>Hospital information System (HIS)</a:t>
            </a:r>
          </a:p>
          <a:p>
            <a:pPr lvl="1" eaLnBrk="1" hangingPunct="1"/>
            <a:r>
              <a:rPr lang="en-US" smtClean="0">
                <a:ea typeface="ＭＳ Ｐゴシック" pitchFamily="34" charset="-128"/>
              </a:rPr>
              <a:t>Practice management system (PMS)</a:t>
            </a:r>
          </a:p>
          <a:p>
            <a:pPr lvl="1" eaLnBrk="1" hangingPunct="1"/>
            <a:r>
              <a:rPr lang="en-US" smtClean="0">
                <a:ea typeface="ＭＳ Ｐゴシック" pitchFamily="34" charset="-128"/>
              </a:rPr>
              <a:t>Patient registry</a:t>
            </a:r>
          </a:p>
          <a:p>
            <a:pPr lvl="1" eaLnBrk="1" hangingPunct="1"/>
            <a:r>
              <a:rPr lang="en-US" smtClean="0">
                <a:ea typeface="ＭＳ Ｐゴシック" pitchFamily="34" charset="-128"/>
              </a:rPr>
              <a:t>Personal health record (PHR)</a:t>
            </a:r>
          </a:p>
          <a:p>
            <a:pPr lvl="1" eaLnBrk="1" hangingPunct="1"/>
            <a:r>
              <a:rPr lang="en-US" smtClean="0">
                <a:ea typeface="ＭＳ Ｐゴシック" pitchFamily="34" charset="-128"/>
              </a:rPr>
              <a:t>Problem‐oriented medical record (POMR)</a:t>
            </a: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Terminology of the medical record</a:t>
            </a:r>
            <a:endParaRPr lang="en-US" dirty="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p:txBody>
          <a:bodyPr/>
          <a:lstStyle/>
          <a:p>
            <a:pPr eaLnBrk="1" hangingPunct="1">
              <a:lnSpc>
                <a:spcPct val="90000"/>
              </a:lnSpc>
            </a:pPr>
            <a:r>
              <a:rPr lang="en-US" sz="2200" smtClean="0">
                <a:ea typeface="ＭＳ Ｐゴシック" pitchFamily="34" charset="-128"/>
              </a:rPr>
              <a:t>Proposed by Weed (1969)</a:t>
            </a:r>
          </a:p>
          <a:p>
            <a:pPr eaLnBrk="1" hangingPunct="1">
              <a:lnSpc>
                <a:spcPct val="90000"/>
              </a:lnSpc>
            </a:pPr>
            <a:r>
              <a:rPr lang="en-US" sz="2200" smtClean="0">
                <a:ea typeface="ＭＳ Ｐゴシック" pitchFamily="34" charset="-128"/>
              </a:rPr>
              <a:t>All entries grouped under particular problems</a:t>
            </a:r>
          </a:p>
          <a:p>
            <a:pPr eaLnBrk="1" hangingPunct="1">
              <a:lnSpc>
                <a:spcPct val="90000"/>
              </a:lnSpc>
            </a:pPr>
            <a:r>
              <a:rPr lang="en-US" sz="2200" smtClean="0">
                <a:ea typeface="ＭＳ Ｐゴシック" pitchFamily="34" charset="-128"/>
              </a:rPr>
              <a:t>An encounter for each problem is organized under four </a:t>
            </a:r>
            <a:br>
              <a:rPr lang="en-US" sz="2200" smtClean="0">
                <a:ea typeface="ＭＳ Ｐゴシック" pitchFamily="34" charset="-128"/>
              </a:rPr>
            </a:br>
            <a:r>
              <a:rPr lang="en-US" sz="2200" smtClean="0">
                <a:ea typeface="ＭＳ Ｐゴシック" pitchFamily="34" charset="-128"/>
              </a:rPr>
              <a:t>headings</a:t>
            </a:r>
          </a:p>
          <a:p>
            <a:pPr lvl="1" eaLnBrk="1" hangingPunct="1">
              <a:lnSpc>
                <a:spcPct val="90000"/>
              </a:lnSpc>
            </a:pPr>
            <a:r>
              <a:rPr lang="en-US" sz="2000" smtClean="0">
                <a:ea typeface="ＭＳ Ｐゴシック" pitchFamily="34" charset="-128"/>
              </a:rPr>
              <a:t>Subjective –what patient reports</a:t>
            </a:r>
          </a:p>
          <a:p>
            <a:pPr lvl="1" eaLnBrk="1" hangingPunct="1">
              <a:lnSpc>
                <a:spcPct val="90000"/>
              </a:lnSpc>
            </a:pPr>
            <a:r>
              <a:rPr lang="en-US" sz="2000" smtClean="0">
                <a:ea typeface="ＭＳ Ｐゴシック" pitchFamily="34" charset="-128"/>
              </a:rPr>
              <a:t>Objective –what clinician observes or measures</a:t>
            </a:r>
          </a:p>
          <a:p>
            <a:pPr lvl="1" eaLnBrk="1" hangingPunct="1">
              <a:lnSpc>
                <a:spcPct val="90000"/>
              </a:lnSpc>
            </a:pPr>
            <a:r>
              <a:rPr lang="en-US" sz="2000" smtClean="0">
                <a:ea typeface="ＭＳ Ｐゴシック" pitchFamily="34" charset="-128"/>
              </a:rPr>
              <a:t>Assessment –what clinicians assesses</a:t>
            </a:r>
          </a:p>
          <a:p>
            <a:pPr lvl="1" eaLnBrk="1" hangingPunct="1">
              <a:lnSpc>
                <a:spcPct val="90000"/>
              </a:lnSpc>
            </a:pPr>
            <a:r>
              <a:rPr lang="en-US" sz="2000" smtClean="0">
                <a:ea typeface="ＭＳ Ｐゴシック" pitchFamily="34" charset="-128"/>
              </a:rPr>
              <a:t>Plan – what clinician plans to do</a:t>
            </a:r>
          </a:p>
          <a:p>
            <a:pPr eaLnBrk="1" hangingPunct="1">
              <a:lnSpc>
                <a:spcPct val="90000"/>
              </a:lnSpc>
            </a:pPr>
            <a:r>
              <a:rPr lang="en-US" sz="2200" smtClean="0">
                <a:ea typeface="ＭＳ Ｐゴシック" pitchFamily="34" charset="-128"/>
              </a:rPr>
              <a:t>Most common usage is to have entire encounter organized by SOAP format, not individual problems</a:t>
            </a:r>
          </a:p>
        </p:txBody>
      </p:sp>
      <p:sp>
        <p:nvSpPr>
          <p:cNvPr id="31746" name="Title 2"/>
          <p:cNvSpPr>
            <a:spLocks noGrp="1"/>
          </p:cNvSpPr>
          <p:nvPr>
            <p:ph type="title"/>
          </p:nvPr>
        </p:nvSpPr>
        <p:spPr/>
        <p:txBody>
          <a:bodyPr/>
          <a:lstStyle/>
          <a:p>
            <a:pPr eaLnBrk="1" hangingPunct="1"/>
            <a:r>
              <a:rPr lang="en-US" smtClean="0">
                <a:ea typeface="ＭＳ Ｐゴシック" pitchFamily="34" charset="-128"/>
              </a:rPr>
              <a:t>Problem‐oriented medical record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611188" y="2674938"/>
            <a:ext cx="8064500" cy="3451225"/>
          </a:xfrm>
        </p:spPr>
        <p:txBody>
          <a:bodyPr/>
          <a:lstStyle/>
          <a:p>
            <a:pPr eaLnBrk="1" hangingPunct="1"/>
            <a:r>
              <a:rPr lang="en-US" smtClean="0">
                <a:ea typeface="ＭＳ Ｐゴシック" pitchFamily="34" charset="-128"/>
              </a:rPr>
              <a:t>Mixture of patient‐and problem‐oriented approaches</a:t>
            </a:r>
          </a:p>
          <a:p>
            <a:pPr eaLnBrk="1" hangingPunct="1"/>
            <a:r>
              <a:rPr lang="en-US" smtClean="0">
                <a:ea typeface="ＭＳ Ｐゴシック" pitchFamily="34" charset="-128"/>
              </a:rPr>
              <a:t>In general, each provider or institution maintains its own record</a:t>
            </a:r>
          </a:p>
          <a:p>
            <a:pPr eaLnBrk="1" hangingPunct="1"/>
            <a:r>
              <a:rPr lang="en-US" smtClean="0">
                <a:ea typeface="ＭＳ Ｐゴシック" pitchFamily="34" charset="-128"/>
              </a:rPr>
              <a:t>The creator of the medical record is assumed to be </a:t>
            </a:r>
            <a:br>
              <a:rPr lang="en-US" smtClean="0">
                <a:ea typeface="ＭＳ Ｐゴシック" pitchFamily="34" charset="-128"/>
              </a:rPr>
            </a:br>
            <a:r>
              <a:rPr lang="en-US" smtClean="0">
                <a:ea typeface="ＭＳ Ｐゴシック" pitchFamily="34" charset="-128"/>
              </a:rPr>
              <a:t>its </a:t>
            </a:r>
            <a:r>
              <a:rPr lang="ja-JP" altLang="en-US" smtClean="0">
                <a:ea typeface="ＭＳ Ｐゴシック" pitchFamily="34" charset="-128"/>
              </a:rPr>
              <a:t>“</a:t>
            </a:r>
            <a:r>
              <a:rPr lang="en-US" altLang="ja-JP" smtClean="0">
                <a:ea typeface="ＭＳ Ｐゴシック" pitchFamily="34" charset="-128"/>
              </a:rPr>
              <a:t>owner</a:t>
            </a:r>
            <a:r>
              <a:rPr lang="ja-JP" altLang="en-US" smtClean="0">
                <a:ea typeface="ＭＳ Ｐゴシック" pitchFamily="34" charset="-128"/>
              </a:rPr>
              <a:t>”</a:t>
            </a:r>
            <a:r>
              <a:rPr lang="en-US" altLang="ja-JP" smtClean="0">
                <a:ea typeface="ＭＳ Ｐゴシック" pitchFamily="34" charset="-128"/>
              </a:rPr>
              <a:t> </a:t>
            </a:r>
          </a:p>
          <a:p>
            <a:pPr eaLnBrk="1" hangingPunct="1"/>
            <a:r>
              <a:rPr lang="en-US" smtClean="0">
                <a:ea typeface="ＭＳ Ｐゴシック" pitchFamily="34" charset="-128"/>
              </a:rPr>
              <a:t>It is still predominantly paper‐based</a:t>
            </a:r>
          </a:p>
          <a:p>
            <a:pPr lvl="1" eaLnBrk="1" hangingPunct="1"/>
            <a:r>
              <a:rPr lang="en-US" smtClean="0">
                <a:ea typeface="ＭＳ Ｐゴシック" pitchFamily="34" charset="-128"/>
              </a:rPr>
              <a:t>Or even worse, it is </a:t>
            </a:r>
            <a:r>
              <a:rPr lang="ja-JP" altLang="en-US" smtClean="0">
                <a:ea typeface="ＭＳ Ｐゴシック" pitchFamily="34" charset="-128"/>
              </a:rPr>
              <a:t>“</a:t>
            </a:r>
            <a:r>
              <a:rPr lang="en-US" altLang="ja-JP" smtClean="0">
                <a:ea typeface="ＭＳ Ｐゴシック" pitchFamily="34" charset="-128"/>
              </a:rPr>
              <a:t>hybrid,</a:t>
            </a:r>
            <a:r>
              <a:rPr lang="ja-JP" altLang="en-US" smtClean="0">
                <a:ea typeface="ＭＳ Ｐゴシック" pitchFamily="34" charset="-128"/>
              </a:rPr>
              <a:t>”</a:t>
            </a:r>
            <a:r>
              <a:rPr lang="en-US" altLang="ja-JP" smtClean="0">
                <a:ea typeface="ＭＳ Ｐゴシック" pitchFamily="34" charset="-128"/>
              </a:rPr>
              <a:t> with some data on paper, some electronic, and some on both media</a:t>
            </a:r>
            <a:endParaRPr lang="en-US" smtClean="0">
              <a:ea typeface="ＭＳ Ｐゴシック" pitchFamily="34" charset="-128"/>
            </a:endParaRPr>
          </a:p>
        </p:txBody>
      </p:sp>
      <p:sp>
        <p:nvSpPr>
          <p:cNvPr id="32770" name="Title 2"/>
          <p:cNvSpPr>
            <a:spLocks noGrp="1"/>
          </p:cNvSpPr>
          <p:nvPr>
            <p:ph type="title"/>
          </p:nvPr>
        </p:nvSpPr>
        <p:spPr/>
        <p:txBody>
          <a:bodyPr/>
          <a:lstStyle/>
          <a:p>
            <a:pPr eaLnBrk="1" hangingPunct="1"/>
            <a:r>
              <a:rPr lang="en-US" smtClean="0">
                <a:ea typeface="ＭＳ Ｐゴシック" pitchFamily="34" charset="-128"/>
              </a:rPr>
              <a:t>The modern‐day medical record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Content Placeholder 3"/>
          <p:cNvPicPr>
            <a:picLocks noGrp="1" noChangeAspect="1"/>
          </p:cNvPicPr>
          <p:nvPr>
            <p:ph idx="1"/>
          </p:nvPr>
        </p:nvPicPr>
        <p:blipFill>
          <a:blip r:embed="rId2">
            <a:clrChange>
              <a:clrFrom>
                <a:srgbClr val="FFFFFF"/>
              </a:clrFrom>
              <a:clrTo>
                <a:srgbClr val="FFFFFF">
                  <a:alpha val="0"/>
                </a:srgbClr>
              </a:clrTo>
            </a:clrChange>
          </a:blip>
          <a:srcRect/>
          <a:stretch>
            <a:fillRect/>
          </a:stretch>
        </p:blipFill>
        <p:spPr>
          <a:xfrm>
            <a:off x="827088" y="1871663"/>
            <a:ext cx="7264400" cy="4941887"/>
          </a:xfrm>
        </p:spPr>
      </p:pic>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Flow of information in primary care practice (Bates, 2002)</a:t>
            </a:r>
            <a:endParaRPr lang="en-US" dirty="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p:txBody>
          <a:bodyPr/>
          <a:lstStyle/>
          <a:p>
            <a:pPr eaLnBrk="1" hangingPunct="1"/>
            <a:r>
              <a:rPr lang="en-US" smtClean="0">
                <a:ea typeface="ＭＳ Ｐゴシック" pitchFamily="34" charset="-128"/>
              </a:rPr>
              <a:t>Single user –one person at a time</a:t>
            </a:r>
          </a:p>
          <a:p>
            <a:pPr eaLnBrk="1" hangingPunct="1"/>
            <a:r>
              <a:rPr lang="en-US" smtClean="0">
                <a:ea typeface="ＭＳ Ｐゴシック" pitchFamily="34" charset="-128"/>
              </a:rPr>
              <a:t>Disorganized – especially for complex patients</a:t>
            </a:r>
          </a:p>
          <a:p>
            <a:pPr eaLnBrk="1" hangingPunct="1"/>
            <a:r>
              <a:rPr lang="en-US" smtClean="0">
                <a:ea typeface="ＭＳ Ｐゴシック" pitchFamily="34" charset="-128"/>
              </a:rPr>
              <a:t>Incomplete –reports missing or lost, </a:t>
            </a:r>
            <a:br>
              <a:rPr lang="en-US" smtClean="0">
                <a:ea typeface="ＭＳ Ｐゴシック" pitchFamily="34" charset="-128"/>
              </a:rPr>
            </a:br>
            <a:r>
              <a:rPr lang="en-US" smtClean="0">
                <a:ea typeface="ＭＳ Ｐゴシック" pitchFamily="34" charset="-128"/>
              </a:rPr>
              <a:t>some providers not sharing their reports with the rest</a:t>
            </a:r>
          </a:p>
          <a:p>
            <a:pPr eaLnBrk="1" hangingPunct="1"/>
            <a:r>
              <a:rPr lang="en-US" smtClean="0">
                <a:ea typeface="ＭＳ Ｐゴシック" pitchFamily="34" charset="-128"/>
              </a:rPr>
              <a:t>Insecure –no audit trail, easily copied or stolen</a:t>
            </a:r>
          </a:p>
          <a:p>
            <a:pPr eaLnBrk="1" hangingPunct="1"/>
            <a:r>
              <a:rPr lang="en-US" smtClean="0">
                <a:ea typeface="ＭＳ Ｐゴシック" pitchFamily="34" charset="-128"/>
              </a:rPr>
              <a:t>Source of infection transmission</a:t>
            </a:r>
          </a:p>
          <a:p>
            <a:pPr eaLnBrk="1" hangingPunct="1"/>
            <a:r>
              <a:rPr lang="en-US" smtClean="0">
                <a:ea typeface="ＭＳ Ｐゴシック" pitchFamily="34" charset="-128"/>
              </a:rPr>
              <a:t>Handwriting ambiguity</a:t>
            </a:r>
          </a:p>
        </p:txBody>
      </p:sp>
      <p:sp>
        <p:nvSpPr>
          <p:cNvPr id="34818" name="Title 2"/>
          <p:cNvSpPr>
            <a:spLocks noGrp="1"/>
          </p:cNvSpPr>
          <p:nvPr>
            <p:ph type="title"/>
          </p:nvPr>
        </p:nvSpPr>
        <p:spPr/>
        <p:txBody>
          <a:bodyPr/>
          <a:lstStyle/>
          <a:p>
            <a:pPr eaLnBrk="1" hangingPunct="1"/>
            <a:r>
              <a:rPr lang="en-US" sz="3200" smtClean="0">
                <a:ea typeface="ＭＳ Ｐゴシック" pitchFamily="34" charset="-128"/>
              </a:rPr>
              <a:t>Some limitations of the paper‐based record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pPr eaLnBrk="1" hangingPunct="1"/>
            <a:r>
              <a:rPr lang="en-US" smtClean="0">
                <a:ea typeface="ＭＳ Ｐゴシック" pitchFamily="34" charset="-128"/>
              </a:rPr>
              <a:t>Can you decipher these orders?</a:t>
            </a:r>
          </a:p>
        </p:txBody>
      </p:sp>
      <p:pic>
        <p:nvPicPr>
          <p:cNvPr id="35842" name="Picture 2"/>
          <p:cNvPicPr>
            <a:picLocks noChangeAspect="1" noChangeArrowheads="1"/>
          </p:cNvPicPr>
          <p:nvPr/>
        </p:nvPicPr>
        <p:blipFill>
          <a:blip r:embed="rId2"/>
          <a:srcRect l="13483" t="40953" r="22427" b="33511"/>
          <a:stretch>
            <a:fillRect/>
          </a:stretch>
        </p:blipFill>
        <p:spPr bwMode="auto">
          <a:xfrm>
            <a:off x="971550" y="2924175"/>
            <a:ext cx="7435850" cy="2490788"/>
          </a:xfrm>
          <a:prstGeom prst="rect">
            <a:avLst/>
          </a:prstGeom>
          <a:noFill/>
          <a:ln w="9525">
            <a:noFill/>
            <a:miter lim="800000"/>
            <a:headEnd/>
            <a:tailEnd/>
          </a:ln>
        </p:spPr>
      </p:pic>
      <p:sp>
        <p:nvSpPr>
          <p:cNvPr id="35843" name="Content Placeholder 3"/>
          <p:cNvSpPr>
            <a:spLocks noGrp="1"/>
          </p:cNvSpPr>
          <p:nvPr>
            <p:ph idx="1"/>
          </p:nvPr>
        </p:nvSpPr>
        <p:spPr/>
        <p:txBody>
          <a:bodyPr/>
          <a:lstStyle/>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1488</TotalTime>
  <Words>1551</Words>
  <Application>Microsoft Macintosh PowerPoint</Application>
  <PresentationFormat>عرض على الشاشة (3:4)‏</PresentationFormat>
  <Paragraphs>325</Paragraphs>
  <Slides>27</Slides>
  <Notes>10</Notes>
  <HiddenSlides>0</HiddenSlides>
  <MMClips>0</MMClips>
  <ScaleCrop>false</ScaleCrop>
  <HeadingPairs>
    <vt:vector size="6" baseType="variant">
      <vt:variant>
        <vt:lpstr>الخطوط المستخدمة</vt:lpstr>
      </vt:variant>
      <vt:variant>
        <vt:i4>7</vt:i4>
      </vt:variant>
      <vt:variant>
        <vt:lpstr>سمة</vt:lpstr>
      </vt:variant>
      <vt:variant>
        <vt:i4>2</vt:i4>
      </vt:variant>
      <vt:variant>
        <vt:lpstr>عناوين الشرائح</vt:lpstr>
      </vt:variant>
      <vt:variant>
        <vt:i4>27</vt:i4>
      </vt:variant>
    </vt:vector>
  </HeadingPairs>
  <TitlesOfParts>
    <vt:vector size="36" baseType="lpstr">
      <vt:lpstr>Arial</vt:lpstr>
      <vt:lpstr>ＭＳ Ｐゴシック</vt:lpstr>
      <vt:lpstr>Candara</vt:lpstr>
      <vt:lpstr>Symbol</vt:lpstr>
      <vt:lpstr>Calibri</vt:lpstr>
      <vt:lpstr>Courier New</vt:lpstr>
      <vt:lpstr>Wingdings</vt:lpstr>
      <vt:lpstr>Waveform</vt:lpstr>
      <vt:lpstr>Office Theme</vt:lpstr>
      <vt:lpstr>Electronic Health (medical) Record</vt:lpstr>
      <vt:lpstr>History and perspective of the  medical record</vt:lpstr>
      <vt:lpstr>History and perspective (cont.)</vt:lpstr>
      <vt:lpstr>Terminology of the medical record</vt:lpstr>
      <vt:lpstr>Problem‐oriented medical record</vt:lpstr>
      <vt:lpstr>The modern‐day medical record</vt:lpstr>
      <vt:lpstr>Flow of information in primary care practice (Bates, 2002)</vt:lpstr>
      <vt:lpstr>Some limitations of the paper‐based record</vt:lpstr>
      <vt:lpstr>Can you decipher these orders?</vt:lpstr>
      <vt:lpstr>Can you decipher these orders?</vt:lpstr>
      <vt:lpstr>الشريحة 11</vt:lpstr>
      <vt:lpstr>الشريحة 12</vt:lpstr>
      <vt:lpstr>Go from Paper to Digital</vt:lpstr>
      <vt:lpstr>What are Electronic Health Records?</vt:lpstr>
      <vt:lpstr>HIT Functionality Measures</vt:lpstr>
      <vt:lpstr>Meaningful Use: Core Set Objectives</vt:lpstr>
      <vt:lpstr> Meaningful Use: Menu Set Objectives</vt:lpstr>
      <vt:lpstr>HIT Resources</vt:lpstr>
      <vt:lpstr>الشريحة 19</vt:lpstr>
      <vt:lpstr>الشريحة 20</vt:lpstr>
      <vt:lpstr>Stages of EMR complexity</vt:lpstr>
      <vt:lpstr>الشريحة 22</vt:lpstr>
      <vt:lpstr>الشريحة 23</vt:lpstr>
      <vt:lpstr>Why the reluctance by clinicians to adopt IT systems</vt:lpstr>
      <vt:lpstr>Conclusion</vt:lpstr>
      <vt:lpstr>Conclusion</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Medical Records</dc:title>
  <dc:creator>Amr Jamal</dc:creator>
  <cp:lastModifiedBy>AA</cp:lastModifiedBy>
  <cp:revision>30</cp:revision>
  <dcterms:created xsi:type="dcterms:W3CDTF">2011-12-03T05:43:59Z</dcterms:created>
  <dcterms:modified xsi:type="dcterms:W3CDTF">2013-10-06T21:02:17Z</dcterms:modified>
</cp:coreProperties>
</file>