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5" r:id="rId3"/>
    <p:sldId id="297" r:id="rId4"/>
    <p:sldId id="286" r:id="rId5"/>
    <p:sldId id="285" r:id="rId6"/>
    <p:sldId id="276" r:id="rId7"/>
    <p:sldId id="278" r:id="rId8"/>
    <p:sldId id="292" r:id="rId9"/>
    <p:sldId id="294" r:id="rId10"/>
    <p:sldId id="274" r:id="rId11"/>
    <p:sldId id="298" r:id="rId12"/>
    <p:sldId id="295" r:id="rId13"/>
    <p:sldId id="296" r:id="rId14"/>
    <p:sldId id="280" r:id="rId15"/>
    <p:sldId id="261" r:id="rId16"/>
    <p:sldId id="281" r:id="rId17"/>
    <p:sldId id="279" r:id="rId18"/>
    <p:sldId id="263" r:id="rId19"/>
    <p:sldId id="268" r:id="rId20"/>
    <p:sldId id="291" r:id="rId21"/>
    <p:sldId id="287" r:id="rId22"/>
    <p:sldId id="288" r:id="rId23"/>
    <p:sldId id="272" r:id="rId24"/>
    <p:sldId id="29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1193" autoAdjust="0"/>
    <p:restoredTop sz="89650" autoAdjust="0"/>
  </p:normalViewPr>
  <p:slideViewPr>
    <p:cSldViewPr>
      <p:cViewPr>
        <p:scale>
          <a:sx n="60" d="100"/>
          <a:sy n="60" d="100"/>
        </p:scale>
        <p:origin x="3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D1387-4F37-4ECA-84FF-23EECBBF3B9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9D4475A-B821-4783-83BB-EEF69B7CBB19}">
      <dgm:prSet phldrT="[Text]" custT="1"/>
      <dgm:spPr/>
      <dgm:t>
        <a:bodyPr/>
        <a:lstStyle/>
        <a:p>
          <a:r>
            <a:rPr lang="en-US" sz="1900" b="1" dirty="0" smtClean="0">
              <a:solidFill>
                <a:schemeClr val="tx1"/>
              </a:solidFill>
            </a:rPr>
            <a:t>Rise of the Rest</a:t>
          </a:r>
        </a:p>
        <a:p>
          <a:r>
            <a:rPr lang="en-US" sz="1600" dirty="0" smtClean="0"/>
            <a:t>Globalization of healthcare &amp; Education </a:t>
          </a:r>
          <a:endParaRPr lang="en-US" sz="1600" dirty="0"/>
        </a:p>
      </dgm:t>
    </dgm:pt>
    <dgm:pt modelId="{E35DA14D-AE69-4D58-9631-6FB03B839E4E}" type="parTrans" cxnId="{B499F1D5-A81E-43D1-A198-BA751689BD67}">
      <dgm:prSet/>
      <dgm:spPr/>
      <dgm:t>
        <a:bodyPr/>
        <a:lstStyle/>
        <a:p>
          <a:endParaRPr lang="en-US"/>
        </a:p>
      </dgm:t>
    </dgm:pt>
    <dgm:pt modelId="{C20EA2D8-33C4-457D-AB80-94D73FDB478A}" type="sibTrans" cxnId="{B499F1D5-A81E-43D1-A198-BA751689BD67}">
      <dgm:prSet/>
      <dgm:spPr/>
      <dgm:t>
        <a:bodyPr/>
        <a:lstStyle/>
        <a:p>
          <a:endParaRPr lang="en-US"/>
        </a:p>
      </dgm:t>
    </dgm:pt>
    <dgm:pt modelId="{3B21C18E-8BCE-45F1-8F90-5B26C3DC9050}">
      <dgm:prSet phldrT="[Text]" custT="1"/>
      <dgm:spPr/>
      <dgm:t>
        <a:bodyPr/>
        <a:lstStyle/>
        <a:p>
          <a:r>
            <a:rPr lang="en-US" sz="2400" b="1" dirty="0" err="1" smtClean="0">
              <a:solidFill>
                <a:schemeClr val="tx1"/>
              </a:solidFill>
            </a:rPr>
            <a:t>Bioclusters</a:t>
          </a:r>
          <a:endParaRPr lang="en-US" sz="2400" b="1" dirty="0" smtClean="0">
            <a:solidFill>
              <a:schemeClr val="tx1"/>
            </a:solidFill>
          </a:endParaRPr>
        </a:p>
        <a:p>
          <a:r>
            <a:rPr lang="en-US" sz="1600" dirty="0" smtClean="0"/>
            <a:t>New Business Model</a:t>
          </a:r>
          <a:endParaRPr lang="en-US" sz="1600" dirty="0"/>
        </a:p>
      </dgm:t>
    </dgm:pt>
    <dgm:pt modelId="{D5715F11-EC74-4834-9A40-A97E7640213E}" type="parTrans" cxnId="{D2CC3C15-FFDE-437D-B9EE-05A9BBEF4FC2}">
      <dgm:prSet/>
      <dgm:spPr/>
      <dgm:t>
        <a:bodyPr/>
        <a:lstStyle/>
        <a:p>
          <a:endParaRPr lang="en-US"/>
        </a:p>
      </dgm:t>
    </dgm:pt>
    <dgm:pt modelId="{025821CF-195B-4B40-87B6-7E499904A704}" type="sibTrans" cxnId="{D2CC3C15-FFDE-437D-B9EE-05A9BBEF4FC2}">
      <dgm:prSet/>
      <dgm:spPr/>
      <dgm:t>
        <a:bodyPr/>
        <a:lstStyle/>
        <a:p>
          <a:endParaRPr lang="en-US"/>
        </a:p>
      </dgm:t>
    </dgm:pt>
    <dgm:pt modelId="{70C3205C-E1A7-49B0-A48C-91737AAC628F}">
      <dgm:prSet phldrT="[Text]" custT="1"/>
      <dgm:spPr/>
      <dgm:t>
        <a:bodyPr/>
        <a:lstStyle/>
        <a:p>
          <a:r>
            <a:rPr lang="en-US" sz="2100" b="1" dirty="0" smtClean="0">
              <a:solidFill>
                <a:schemeClr val="tx1"/>
              </a:solidFill>
            </a:rPr>
            <a:t>Healthcare = IT</a:t>
          </a:r>
        </a:p>
        <a:p>
          <a:r>
            <a:rPr lang="en-US" sz="1600" dirty="0" smtClean="0"/>
            <a:t>New </a:t>
          </a:r>
          <a:r>
            <a:rPr lang="en-US" sz="1600" dirty="0" err="1" smtClean="0"/>
            <a:t>eHealth</a:t>
          </a:r>
          <a:r>
            <a:rPr lang="en-US" sz="1600" dirty="0" smtClean="0"/>
            <a:t> context</a:t>
          </a:r>
          <a:endParaRPr lang="en-US" sz="1600" dirty="0"/>
        </a:p>
      </dgm:t>
    </dgm:pt>
    <dgm:pt modelId="{F7138463-93D3-4946-9C27-AC08AEBF14CC}" type="parTrans" cxnId="{F0A3D35B-8028-4430-B756-5EBB44532ECD}">
      <dgm:prSet/>
      <dgm:spPr/>
      <dgm:t>
        <a:bodyPr/>
        <a:lstStyle/>
        <a:p>
          <a:endParaRPr lang="en-US"/>
        </a:p>
      </dgm:t>
    </dgm:pt>
    <dgm:pt modelId="{753C0D0B-43E7-48F5-A854-C66AD65689DD}" type="sibTrans" cxnId="{F0A3D35B-8028-4430-B756-5EBB44532ECD}">
      <dgm:prSet/>
      <dgm:spPr/>
      <dgm:t>
        <a:bodyPr/>
        <a:lstStyle/>
        <a:p>
          <a:endParaRPr lang="en-US"/>
        </a:p>
      </dgm:t>
    </dgm:pt>
    <dgm:pt modelId="{E31BD307-7B1C-47F0-AD66-954188716A9C}" type="pres">
      <dgm:prSet presAssocID="{921D1387-4F37-4ECA-84FF-23EECBBF3B9E}" presName="cycle" presStyleCnt="0">
        <dgm:presLayoutVars>
          <dgm:dir/>
          <dgm:resizeHandles val="exact"/>
        </dgm:presLayoutVars>
      </dgm:prSet>
      <dgm:spPr/>
      <dgm:t>
        <a:bodyPr/>
        <a:lstStyle/>
        <a:p>
          <a:endParaRPr lang="en-US"/>
        </a:p>
      </dgm:t>
    </dgm:pt>
    <dgm:pt modelId="{CF4933D2-FC51-4B72-B989-69CD23181976}" type="pres">
      <dgm:prSet presAssocID="{49D4475A-B821-4783-83BB-EEF69B7CBB19}" presName="node" presStyleLbl="node1" presStyleIdx="0" presStyleCnt="3">
        <dgm:presLayoutVars>
          <dgm:bulletEnabled val="1"/>
        </dgm:presLayoutVars>
      </dgm:prSet>
      <dgm:spPr/>
      <dgm:t>
        <a:bodyPr/>
        <a:lstStyle/>
        <a:p>
          <a:endParaRPr lang="en-US"/>
        </a:p>
      </dgm:t>
    </dgm:pt>
    <dgm:pt modelId="{45F99FDA-9423-4294-BEDE-D4EB6667D2C9}" type="pres">
      <dgm:prSet presAssocID="{49D4475A-B821-4783-83BB-EEF69B7CBB19}" presName="spNode" presStyleCnt="0"/>
      <dgm:spPr/>
    </dgm:pt>
    <dgm:pt modelId="{BE215097-CB7F-4058-98B6-032CD2D06ADE}" type="pres">
      <dgm:prSet presAssocID="{C20EA2D8-33C4-457D-AB80-94D73FDB478A}" presName="sibTrans" presStyleLbl="sibTrans1D1" presStyleIdx="0" presStyleCnt="3"/>
      <dgm:spPr/>
      <dgm:t>
        <a:bodyPr/>
        <a:lstStyle/>
        <a:p>
          <a:endParaRPr lang="en-US"/>
        </a:p>
      </dgm:t>
    </dgm:pt>
    <dgm:pt modelId="{CB899B8A-B27B-4742-BE2A-CD2C9D9AAC19}" type="pres">
      <dgm:prSet presAssocID="{3B21C18E-8BCE-45F1-8F90-5B26C3DC9050}" presName="node" presStyleLbl="node1" presStyleIdx="1" presStyleCnt="3" custRadScaleRad="98471" custRadScaleInc="-235">
        <dgm:presLayoutVars>
          <dgm:bulletEnabled val="1"/>
        </dgm:presLayoutVars>
      </dgm:prSet>
      <dgm:spPr/>
      <dgm:t>
        <a:bodyPr/>
        <a:lstStyle/>
        <a:p>
          <a:endParaRPr lang="en-US"/>
        </a:p>
      </dgm:t>
    </dgm:pt>
    <dgm:pt modelId="{3C1219BB-8682-4647-9B3A-6CD1A5C780EF}" type="pres">
      <dgm:prSet presAssocID="{3B21C18E-8BCE-45F1-8F90-5B26C3DC9050}" presName="spNode" presStyleCnt="0"/>
      <dgm:spPr/>
    </dgm:pt>
    <dgm:pt modelId="{7D611A69-6698-4D06-A275-643869BD511A}" type="pres">
      <dgm:prSet presAssocID="{025821CF-195B-4B40-87B6-7E499904A704}" presName="sibTrans" presStyleLbl="sibTrans1D1" presStyleIdx="1" presStyleCnt="3"/>
      <dgm:spPr/>
      <dgm:t>
        <a:bodyPr/>
        <a:lstStyle/>
        <a:p>
          <a:endParaRPr lang="en-US"/>
        </a:p>
      </dgm:t>
    </dgm:pt>
    <dgm:pt modelId="{69EA924C-B517-4322-BAED-C3AE514CBA6A}" type="pres">
      <dgm:prSet presAssocID="{70C3205C-E1A7-49B0-A48C-91737AAC628F}" presName="node" presStyleLbl="node1" presStyleIdx="2" presStyleCnt="3">
        <dgm:presLayoutVars>
          <dgm:bulletEnabled val="1"/>
        </dgm:presLayoutVars>
      </dgm:prSet>
      <dgm:spPr/>
      <dgm:t>
        <a:bodyPr/>
        <a:lstStyle/>
        <a:p>
          <a:endParaRPr lang="en-US"/>
        </a:p>
      </dgm:t>
    </dgm:pt>
    <dgm:pt modelId="{473FED1C-9F2A-4AFF-825D-BD5EAB59572D}" type="pres">
      <dgm:prSet presAssocID="{70C3205C-E1A7-49B0-A48C-91737AAC628F}" presName="spNode" presStyleCnt="0"/>
      <dgm:spPr/>
    </dgm:pt>
    <dgm:pt modelId="{0FD07BA2-A309-482B-9863-BEFB8D5FFCA0}" type="pres">
      <dgm:prSet presAssocID="{753C0D0B-43E7-48F5-A854-C66AD65689DD}" presName="sibTrans" presStyleLbl="sibTrans1D1" presStyleIdx="2" presStyleCnt="3"/>
      <dgm:spPr/>
      <dgm:t>
        <a:bodyPr/>
        <a:lstStyle/>
        <a:p>
          <a:endParaRPr lang="en-US"/>
        </a:p>
      </dgm:t>
    </dgm:pt>
  </dgm:ptLst>
  <dgm:cxnLst>
    <dgm:cxn modelId="{F0A3D35B-8028-4430-B756-5EBB44532ECD}" srcId="{921D1387-4F37-4ECA-84FF-23EECBBF3B9E}" destId="{70C3205C-E1A7-49B0-A48C-91737AAC628F}" srcOrd="2" destOrd="0" parTransId="{F7138463-93D3-4946-9C27-AC08AEBF14CC}" sibTransId="{753C0D0B-43E7-48F5-A854-C66AD65689DD}"/>
    <dgm:cxn modelId="{D2CC3C15-FFDE-437D-B9EE-05A9BBEF4FC2}" srcId="{921D1387-4F37-4ECA-84FF-23EECBBF3B9E}" destId="{3B21C18E-8BCE-45F1-8F90-5B26C3DC9050}" srcOrd="1" destOrd="0" parTransId="{D5715F11-EC74-4834-9A40-A97E7640213E}" sibTransId="{025821CF-195B-4B40-87B6-7E499904A704}"/>
    <dgm:cxn modelId="{D376ECAE-426E-4373-91AC-C6635CF9A928}" type="presOf" srcId="{70C3205C-E1A7-49B0-A48C-91737AAC628F}" destId="{69EA924C-B517-4322-BAED-C3AE514CBA6A}" srcOrd="0" destOrd="0" presId="urn:microsoft.com/office/officeart/2005/8/layout/cycle6"/>
    <dgm:cxn modelId="{B4D19443-D850-4A0B-9C09-FE063F2626FB}" type="presOf" srcId="{025821CF-195B-4B40-87B6-7E499904A704}" destId="{7D611A69-6698-4D06-A275-643869BD511A}" srcOrd="0" destOrd="0" presId="urn:microsoft.com/office/officeart/2005/8/layout/cycle6"/>
    <dgm:cxn modelId="{0B9B0A96-46AD-401F-9793-B6AE90A3FAFF}" type="presOf" srcId="{49D4475A-B821-4783-83BB-EEF69B7CBB19}" destId="{CF4933D2-FC51-4B72-B989-69CD23181976}" srcOrd="0" destOrd="0" presId="urn:microsoft.com/office/officeart/2005/8/layout/cycle6"/>
    <dgm:cxn modelId="{739CB895-DAE1-42FD-91EF-7BEBA99C217F}" type="presOf" srcId="{C20EA2D8-33C4-457D-AB80-94D73FDB478A}" destId="{BE215097-CB7F-4058-98B6-032CD2D06ADE}" srcOrd="0" destOrd="0" presId="urn:microsoft.com/office/officeart/2005/8/layout/cycle6"/>
    <dgm:cxn modelId="{BB886DF3-9729-44B2-BBC7-42C3750EBE42}" type="presOf" srcId="{753C0D0B-43E7-48F5-A854-C66AD65689DD}" destId="{0FD07BA2-A309-482B-9863-BEFB8D5FFCA0}" srcOrd="0" destOrd="0" presId="urn:microsoft.com/office/officeart/2005/8/layout/cycle6"/>
    <dgm:cxn modelId="{B0374795-F277-41D3-95FB-D0DE95392113}" type="presOf" srcId="{921D1387-4F37-4ECA-84FF-23EECBBF3B9E}" destId="{E31BD307-7B1C-47F0-AD66-954188716A9C}" srcOrd="0" destOrd="0" presId="urn:microsoft.com/office/officeart/2005/8/layout/cycle6"/>
    <dgm:cxn modelId="{B499F1D5-A81E-43D1-A198-BA751689BD67}" srcId="{921D1387-4F37-4ECA-84FF-23EECBBF3B9E}" destId="{49D4475A-B821-4783-83BB-EEF69B7CBB19}" srcOrd="0" destOrd="0" parTransId="{E35DA14D-AE69-4D58-9631-6FB03B839E4E}" sibTransId="{C20EA2D8-33C4-457D-AB80-94D73FDB478A}"/>
    <dgm:cxn modelId="{382A466A-C108-4F59-887C-97FDA9C0DAA8}" type="presOf" srcId="{3B21C18E-8BCE-45F1-8F90-5B26C3DC9050}" destId="{CB899B8A-B27B-4742-BE2A-CD2C9D9AAC19}" srcOrd="0" destOrd="0" presId="urn:microsoft.com/office/officeart/2005/8/layout/cycle6"/>
    <dgm:cxn modelId="{D6A53943-E092-4C84-BE5B-DB6E4E2DE562}" type="presParOf" srcId="{E31BD307-7B1C-47F0-AD66-954188716A9C}" destId="{CF4933D2-FC51-4B72-B989-69CD23181976}" srcOrd="0" destOrd="0" presId="urn:microsoft.com/office/officeart/2005/8/layout/cycle6"/>
    <dgm:cxn modelId="{178C10D5-1B58-41D2-9A0F-9B98D02C2913}" type="presParOf" srcId="{E31BD307-7B1C-47F0-AD66-954188716A9C}" destId="{45F99FDA-9423-4294-BEDE-D4EB6667D2C9}" srcOrd="1" destOrd="0" presId="urn:microsoft.com/office/officeart/2005/8/layout/cycle6"/>
    <dgm:cxn modelId="{E2708D38-7B3C-4304-AE5D-2EC50B676B49}" type="presParOf" srcId="{E31BD307-7B1C-47F0-AD66-954188716A9C}" destId="{BE215097-CB7F-4058-98B6-032CD2D06ADE}" srcOrd="2" destOrd="0" presId="urn:microsoft.com/office/officeart/2005/8/layout/cycle6"/>
    <dgm:cxn modelId="{C167ED1C-C4D5-4F25-93B4-53E81653211E}" type="presParOf" srcId="{E31BD307-7B1C-47F0-AD66-954188716A9C}" destId="{CB899B8A-B27B-4742-BE2A-CD2C9D9AAC19}" srcOrd="3" destOrd="0" presId="urn:microsoft.com/office/officeart/2005/8/layout/cycle6"/>
    <dgm:cxn modelId="{8C1F5918-5969-4731-B08E-E5985AE8D804}" type="presParOf" srcId="{E31BD307-7B1C-47F0-AD66-954188716A9C}" destId="{3C1219BB-8682-4647-9B3A-6CD1A5C780EF}" srcOrd="4" destOrd="0" presId="urn:microsoft.com/office/officeart/2005/8/layout/cycle6"/>
    <dgm:cxn modelId="{269AC78F-A449-403A-917E-0D3B070F2513}" type="presParOf" srcId="{E31BD307-7B1C-47F0-AD66-954188716A9C}" destId="{7D611A69-6698-4D06-A275-643869BD511A}" srcOrd="5" destOrd="0" presId="urn:microsoft.com/office/officeart/2005/8/layout/cycle6"/>
    <dgm:cxn modelId="{E38BD26B-C7CE-4314-9364-E6CD1560FC4E}" type="presParOf" srcId="{E31BD307-7B1C-47F0-AD66-954188716A9C}" destId="{69EA924C-B517-4322-BAED-C3AE514CBA6A}" srcOrd="6" destOrd="0" presId="urn:microsoft.com/office/officeart/2005/8/layout/cycle6"/>
    <dgm:cxn modelId="{F6B2546D-93FF-46D1-9A7F-19C18371DEA2}" type="presParOf" srcId="{E31BD307-7B1C-47F0-AD66-954188716A9C}" destId="{473FED1C-9F2A-4AFF-825D-BD5EAB59572D}" srcOrd="7" destOrd="0" presId="urn:microsoft.com/office/officeart/2005/8/layout/cycle6"/>
    <dgm:cxn modelId="{98405086-1124-465C-904B-5523550B5CE5}" type="presParOf" srcId="{E31BD307-7B1C-47F0-AD66-954188716A9C}" destId="{0FD07BA2-A309-482B-9863-BEFB8D5FFCA0}" srcOrd="8" destOrd="0" presId="urn:microsoft.com/office/officeart/2005/8/layout/cycle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829C9BA-6CCB-4144-9842-BB5AF0382BE0}" type="datetimeFigureOut">
              <a:rPr lang="en-US"/>
              <a:pPr>
                <a:defRPr/>
              </a:pPr>
              <a:t>11/14/2013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0C91A06-4EFA-4187-B656-91B450CA8E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FC49C8A-C626-48C6-B36F-39CA2394D546}" type="datetimeFigureOut">
              <a:rPr lang="en-US"/>
              <a:pPr>
                <a:defRPr/>
              </a:pPr>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D7C66C-9630-4D83-A39C-7780694833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Right hand doesn’t know what left hand do</a:t>
            </a:r>
          </a:p>
        </p:txBody>
      </p:sp>
      <p:sp>
        <p:nvSpPr>
          <p:cNvPr id="4" name="Slide Number Placeholder 3"/>
          <p:cNvSpPr>
            <a:spLocks noGrp="1"/>
          </p:cNvSpPr>
          <p:nvPr>
            <p:ph type="sldNum" sz="quarter" idx="5"/>
          </p:nvPr>
        </p:nvSpPr>
        <p:spPr/>
        <p:txBody>
          <a:bodyPr/>
          <a:lstStyle/>
          <a:p>
            <a:pPr>
              <a:defRPr/>
            </a:pPr>
            <a:fld id="{C1622A58-D05E-496B-BF54-88CFC9949897}"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Right hand doesn’t know what left hand do</a:t>
            </a:r>
          </a:p>
        </p:txBody>
      </p:sp>
      <p:sp>
        <p:nvSpPr>
          <p:cNvPr id="4" name="Slide Number Placeholder 3"/>
          <p:cNvSpPr>
            <a:spLocks noGrp="1"/>
          </p:cNvSpPr>
          <p:nvPr>
            <p:ph type="sldNum" sz="quarter" idx="5"/>
          </p:nvPr>
        </p:nvSpPr>
        <p:spPr/>
        <p:txBody>
          <a:bodyPr/>
          <a:lstStyle/>
          <a:p>
            <a:pPr>
              <a:defRPr/>
            </a:pPr>
            <a:fld id="{3C7FE813-C9FE-4ADC-8B81-9166DCF57CF6}"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968059-0B62-4BE7-A9B3-17A9EAD67DB1}"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Health informatics is realizing its promise as the connective tissue between medicine and information science. </a:t>
            </a:r>
          </a:p>
        </p:txBody>
      </p:sp>
      <p:sp>
        <p:nvSpPr>
          <p:cNvPr id="4" name="Slide Number Placeholder 3"/>
          <p:cNvSpPr>
            <a:spLocks noGrp="1"/>
          </p:cNvSpPr>
          <p:nvPr>
            <p:ph type="sldNum" sz="quarter" idx="5"/>
          </p:nvPr>
        </p:nvSpPr>
        <p:spPr/>
        <p:txBody>
          <a:bodyPr/>
          <a:lstStyle/>
          <a:p>
            <a:pPr>
              <a:defRPr/>
            </a:pPr>
            <a:fld id="{6D049416-6173-42C0-9D25-BA66C1DA0762}"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65C220F-62BD-45EE-89BA-71CC5A2703A2}" type="datetimeFigureOut">
              <a:rPr lang="en-US"/>
              <a:pPr>
                <a:defRPr/>
              </a:pPr>
              <a:t>11/14/2013</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D23280A-E817-4D00-B1A3-78352579C2C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170D68-4169-42FF-BDE4-5B1C81B016CD}" type="datetimeFigureOut">
              <a:rPr lang="en-US"/>
              <a:pPr>
                <a:defRPr/>
              </a:pPr>
              <a:t>11/14/2013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B05B9CE-F880-4439-ABD3-1FA4B5ED47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B3FF0F6-7795-4DD8-818B-D2B0371A7459}" type="datetimeFigureOut">
              <a:rPr lang="en-US"/>
              <a:pPr>
                <a:defRPr/>
              </a:pPr>
              <a:t>11/14/2013</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B6B2F8B-C7F3-4487-A42E-6D10AC8FD46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195954E-2D5F-477E-B22C-77CC9DEEFC6D}" type="datetimeFigureOut">
              <a:rPr lang="en-US"/>
              <a:pPr>
                <a:defRPr/>
              </a:pPr>
              <a:t>11/14/2013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818859-9DDD-4F2C-978C-97A3E9C9ED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5381948F-58AE-4B57-98BB-5E8D114BE486}" type="datetimeFigureOut">
              <a:rPr lang="en-US"/>
              <a:pPr>
                <a:defRPr/>
              </a:pPr>
              <a:t>11/14/2013</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E2E2662-9980-4F73-A367-02277435280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367D684A-B595-45AC-8D00-751468AFCE00}" type="datetimeFigureOut">
              <a:rPr lang="en-US"/>
              <a:pPr>
                <a:defRPr/>
              </a:pPr>
              <a:t>11/14/2013</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B626352-2361-4FA6-A979-D174EF1A0F6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6C89E6CC-B53F-4990-9858-103EE1688F72}" type="datetimeFigureOut">
              <a:rPr lang="en-US"/>
              <a:pPr>
                <a:defRPr/>
              </a:pPr>
              <a:t>11/14/2013</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0EC2B35-BC10-4258-9207-B1C693CFBFF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91B5BF8-840C-49DD-A6EC-17AED417502E}" type="datetimeFigureOut">
              <a:rPr lang="en-US"/>
              <a:pPr>
                <a:defRPr/>
              </a:pPr>
              <a:t>11/14/2013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87A6A1C-EF22-4BA5-AD4F-EB324DC4E4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9CBE83A-98F1-43B2-965E-92ABC79F23D0}" type="datetimeFigureOut">
              <a:rPr lang="en-US"/>
              <a:pPr>
                <a:defRPr/>
              </a:pPr>
              <a:t>11/14/2013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35A3B84-EC39-4B01-A43E-FD868BDDD3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9A08BEB-7852-405E-96DF-3C107CC86DF8}" type="datetimeFigureOut">
              <a:rPr lang="en-US"/>
              <a:pPr>
                <a:defRPr/>
              </a:pPr>
              <a:t>11/14/2013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AACDBB4-1979-43EE-AA8F-A7D8656C34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CAF2430-C323-4560-BF9E-F794D854532F}" type="datetimeFigureOut">
              <a:rPr lang="en-US"/>
              <a:pPr>
                <a:defRPr/>
              </a:pPr>
              <a:t>11/14/2013</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6176D60B-C2A4-4FB4-92D3-C170CE456802}"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94C23D8-2662-4979-A66E-1A32B4B227B4}" type="datetimeFigureOut">
              <a:rPr lang="en-US"/>
              <a:pPr>
                <a:defRPr/>
              </a:pPr>
              <a:t>11/14/2013</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D3F50369-D3AB-4568-8308-21B16BBE7C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3" r:id="rId2"/>
    <p:sldLayoutId id="2147483828" r:id="rId3"/>
    <p:sldLayoutId id="2147483829" r:id="rId4"/>
    <p:sldLayoutId id="2147483830" r:id="rId5"/>
    <p:sldLayoutId id="2147483824" r:id="rId6"/>
    <p:sldLayoutId id="2147483831" r:id="rId7"/>
    <p:sldLayoutId id="2147483825" r:id="rId8"/>
    <p:sldLayoutId id="2147483832" r:id="rId9"/>
    <p:sldLayoutId id="2147483826" r:id="rId10"/>
    <p:sldLayoutId id="2147483833"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lickr.com/photos/ibm_research_zurich/8133673905/in/set-7215763185882885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00"/>
            <a:ext cx="6477000" cy="1828800"/>
          </a:xfrm>
        </p:spPr>
        <p:txBody>
          <a:bodyPr>
            <a:normAutofit fontScale="90000"/>
          </a:bodyPr>
          <a:lstStyle/>
          <a:p>
            <a:pPr eaLnBrk="1" fontAlgn="auto" hangingPunct="1">
              <a:spcAft>
                <a:spcPts val="0"/>
              </a:spcAft>
              <a:defRPr/>
            </a:pPr>
            <a:r>
              <a:rPr lang="en-US" dirty="0" smtClean="0"/>
              <a:t>Medical Informatics as a discipline for physicians</a:t>
            </a:r>
            <a:endParaRPr lang="en-US" dirty="0"/>
          </a:p>
        </p:txBody>
      </p:sp>
      <p:sp>
        <p:nvSpPr>
          <p:cNvPr id="9219" name="Subtitle 2"/>
          <p:cNvSpPr>
            <a:spLocks noGrp="1"/>
          </p:cNvSpPr>
          <p:nvPr>
            <p:ph type="subTitle" idx="1"/>
          </p:nvPr>
        </p:nvSpPr>
        <p:spPr>
          <a:xfrm>
            <a:off x="914400" y="3429000"/>
            <a:ext cx="7543800" cy="1905000"/>
          </a:xfrm>
        </p:spPr>
        <p:txBody>
          <a:bodyPr/>
          <a:lstStyle/>
          <a:p>
            <a:pPr algn="ctr" eaLnBrk="1" hangingPunct="1"/>
            <a:r>
              <a:rPr lang="en-US" altLang="en-US" sz="3200" smtClean="0"/>
              <a:t>Dr. Osama Alswailem MD MA </a:t>
            </a:r>
          </a:p>
          <a:p>
            <a:pPr algn="ctr" eaLnBrk="1" hangingPunct="1"/>
            <a:r>
              <a:rPr lang="en-US" altLang="en-US" sz="2400" smtClean="0"/>
              <a:t>Director of Medical Informatics, </a:t>
            </a:r>
          </a:p>
          <a:p>
            <a:pPr algn="ctr" eaLnBrk="1" hangingPunct="1"/>
            <a:r>
              <a:rPr lang="en-US" altLang="en-US" sz="2400" smtClean="0"/>
              <a:t>King Faisal Specialist Hospital</a:t>
            </a:r>
          </a:p>
        </p:txBody>
      </p:sp>
      <p:sp>
        <p:nvSpPr>
          <p:cNvPr id="9220" name="Rectangle 3"/>
          <p:cNvSpPr>
            <a:spLocks noChangeArrowheads="1"/>
          </p:cNvSpPr>
          <p:nvPr/>
        </p:nvSpPr>
        <p:spPr bwMode="auto">
          <a:xfrm>
            <a:off x="2667000" y="6172200"/>
            <a:ext cx="5788025" cy="369888"/>
          </a:xfrm>
          <a:prstGeom prst="rect">
            <a:avLst/>
          </a:prstGeom>
          <a:noFill/>
          <a:ln w="9525">
            <a:noFill/>
            <a:miter lim="800000"/>
            <a:headEnd/>
            <a:tailEnd/>
          </a:ln>
        </p:spPr>
        <p:txBody>
          <a:bodyPr wrap="none">
            <a:spAutoFit/>
          </a:bodyPr>
          <a:lstStyle/>
          <a:p>
            <a:r>
              <a:rPr lang="en-US" altLang="en-US"/>
              <a:t>Medical Informatics Course, KSU College of  Medical 	 </a:t>
            </a:r>
          </a:p>
        </p:txBody>
      </p:sp>
      <p:sp>
        <p:nvSpPr>
          <p:cNvPr id="7" name="Date Placeholder 2"/>
          <p:cNvSpPr>
            <a:spLocks noGrp="1"/>
          </p:cNvSpPr>
          <p:nvPr>
            <p:ph type="dt" sz="quarter" idx="10"/>
          </p:nvPr>
        </p:nvSpPr>
        <p:spPr/>
        <p:txBody>
          <a:bodyPr/>
          <a:lstStyle/>
          <a:p>
            <a:pPr>
              <a:defRPr/>
            </a:pPr>
            <a:r>
              <a:rPr lang="en-US" dirty="0" smtClean="0"/>
              <a:t>6-Nov-2013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altLang="en-US" smtClean="0"/>
              <a:t>Medical practice Using EMRs</a:t>
            </a:r>
          </a:p>
        </p:txBody>
      </p:sp>
      <p:sp>
        <p:nvSpPr>
          <p:cNvPr id="18435" name="Content Placeholder 2"/>
          <p:cNvSpPr>
            <a:spLocks noGrp="1"/>
          </p:cNvSpPr>
          <p:nvPr>
            <p:ph sz="quarter" idx="1"/>
          </p:nvPr>
        </p:nvSpPr>
        <p:spPr>
          <a:xfrm>
            <a:off x="457200" y="1600200"/>
            <a:ext cx="8308975" cy="4495800"/>
          </a:xfrm>
        </p:spPr>
        <p:txBody>
          <a:bodyPr/>
          <a:lstStyle/>
          <a:p>
            <a:pPr eaLnBrk="1" hangingPunct="1"/>
            <a:r>
              <a:rPr lang="en-US" altLang="en-US" smtClean="0"/>
              <a:t>Patient information available, accessible, legible.</a:t>
            </a:r>
          </a:p>
          <a:p>
            <a:pPr eaLnBrk="1" hangingPunct="1"/>
            <a:r>
              <a:rPr lang="en-US" altLang="en-US" smtClean="0"/>
              <a:t>Adopt EMR </a:t>
            </a:r>
          </a:p>
          <a:p>
            <a:pPr eaLnBrk="1" hangingPunct="1"/>
            <a:r>
              <a:rPr lang="en-US" altLang="en-US" smtClean="0"/>
              <a:t>Incident reports, M&amp;M reports addressed efficiently </a:t>
            </a:r>
          </a:p>
          <a:p>
            <a:pPr eaLnBrk="1" hangingPunct="1"/>
            <a:r>
              <a:rPr lang="en-US" altLang="en-US" smtClean="0"/>
              <a:t>Communication; CPOE</a:t>
            </a:r>
          </a:p>
          <a:p>
            <a:pPr eaLnBrk="1" hangingPunct="1"/>
            <a:r>
              <a:rPr lang="en-US" altLang="en-US" smtClean="0"/>
              <a:t>TAT; radiology requests, ROI</a:t>
            </a:r>
          </a:p>
          <a:p>
            <a:pPr eaLnBrk="1" hangingPunct="1"/>
            <a:r>
              <a:rPr lang="en-US" altLang="en-US" smtClean="0"/>
              <a:t>Quality of care; child abuse case</a:t>
            </a:r>
          </a:p>
          <a:p>
            <a:pPr eaLnBrk="1" hangingPunct="1"/>
            <a:r>
              <a:rPr lang="en-US" altLang="en-US" smtClean="0"/>
              <a:t>Productivity; RVU</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altLang="en-US" sz="3600" smtClean="0"/>
              <a:t>Patient engagement for better outcomes</a:t>
            </a:r>
          </a:p>
        </p:txBody>
      </p:sp>
      <p:sp>
        <p:nvSpPr>
          <p:cNvPr id="19459" name="Content Placeholder 2"/>
          <p:cNvSpPr>
            <a:spLocks noGrp="1"/>
          </p:cNvSpPr>
          <p:nvPr>
            <p:ph sz="quarter" idx="1"/>
          </p:nvPr>
        </p:nvSpPr>
        <p:spPr>
          <a:xfrm>
            <a:off x="228600" y="1600200"/>
            <a:ext cx="8763000" cy="4495800"/>
          </a:xfrm>
        </p:spPr>
        <p:txBody>
          <a:bodyPr/>
          <a:lstStyle/>
          <a:p>
            <a:r>
              <a:rPr lang="en-US" altLang="en-US" smtClean="0"/>
              <a:t>Eroding confidence in provider community; increasing reliance on the web—66% of patients getting evidence online vs. 15% from their physicians.</a:t>
            </a:r>
          </a:p>
        </p:txBody>
      </p:sp>
      <p:pic>
        <p:nvPicPr>
          <p:cNvPr id="19460" name="Picture 2"/>
          <p:cNvPicPr>
            <a:picLocks noChangeAspect="1" noChangeArrowheads="1"/>
          </p:cNvPicPr>
          <p:nvPr/>
        </p:nvPicPr>
        <p:blipFill>
          <a:blip r:embed="rId2"/>
          <a:srcRect l="13321" t="33955" r="33289" b="28172"/>
          <a:stretch>
            <a:fillRect/>
          </a:stretch>
        </p:blipFill>
        <p:spPr bwMode="auto">
          <a:xfrm>
            <a:off x="1054100" y="3249613"/>
            <a:ext cx="6946900" cy="2770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altLang="en-US" sz="3600" smtClean="0"/>
              <a:t>The trends and pressures shaping the health care industry </a:t>
            </a:r>
          </a:p>
        </p:txBody>
      </p:sp>
      <p:pic>
        <p:nvPicPr>
          <p:cNvPr id="20483" name="Picture 2"/>
          <p:cNvPicPr>
            <a:picLocks noChangeAspect="1" noChangeArrowheads="1"/>
          </p:cNvPicPr>
          <p:nvPr/>
        </p:nvPicPr>
        <p:blipFill>
          <a:blip r:embed="rId3"/>
          <a:srcRect/>
          <a:stretch>
            <a:fillRect/>
          </a:stretch>
        </p:blipFill>
        <p:spPr bwMode="auto">
          <a:xfrm>
            <a:off x="1905000" y="2590800"/>
            <a:ext cx="3754438" cy="2374900"/>
          </a:xfrm>
          <a:prstGeom prst="rect">
            <a:avLst/>
          </a:prstGeom>
          <a:noFill/>
          <a:ln w="9525">
            <a:noFill/>
            <a:miter lim="800000"/>
            <a:headEnd/>
            <a:tailEnd/>
          </a:ln>
        </p:spPr>
      </p:pic>
      <p:sp>
        <p:nvSpPr>
          <p:cNvPr id="4" name="Rectangle 3"/>
          <p:cNvSpPr/>
          <p:nvPr/>
        </p:nvSpPr>
        <p:spPr>
          <a:xfrm>
            <a:off x="2057400" y="4959350"/>
            <a:ext cx="4824413" cy="254000"/>
          </a:xfrm>
          <a:prstGeom prst="rect">
            <a:avLst/>
          </a:prstGeom>
        </p:spPr>
        <p:txBody>
          <a:bodyPr>
            <a:spAutoFit/>
          </a:bodyPr>
          <a:lstStyle/>
          <a:p>
            <a:pPr>
              <a:defRPr/>
            </a:pPr>
            <a:r>
              <a:rPr lang="en-US" sz="1050" dirty="0"/>
              <a:t>All Jobs              Health Care Jobs         Health Informatics Jobs</a:t>
            </a:r>
          </a:p>
        </p:txBody>
      </p:sp>
      <p:sp>
        <p:nvSpPr>
          <p:cNvPr id="20485" name="Rectangle 4"/>
          <p:cNvSpPr>
            <a:spLocks noChangeArrowheads="1"/>
          </p:cNvSpPr>
          <p:nvPr/>
        </p:nvSpPr>
        <p:spPr bwMode="auto">
          <a:xfrm>
            <a:off x="1931988" y="2057400"/>
            <a:ext cx="3627437" cy="369888"/>
          </a:xfrm>
          <a:prstGeom prst="rect">
            <a:avLst/>
          </a:prstGeom>
          <a:noFill/>
          <a:ln w="9525">
            <a:noFill/>
            <a:miter lim="800000"/>
            <a:headEnd/>
            <a:tailEnd/>
          </a:ln>
        </p:spPr>
        <p:txBody>
          <a:bodyPr>
            <a:spAutoFit/>
          </a:bodyPr>
          <a:lstStyle/>
          <a:p>
            <a:r>
              <a:rPr lang="en-US" altLang="en-US"/>
              <a:t>Job Listing Growth 2007 - 2011 </a:t>
            </a:r>
          </a:p>
        </p:txBody>
      </p:sp>
      <p:sp>
        <p:nvSpPr>
          <p:cNvPr id="20486" name="Rectangle 5"/>
          <p:cNvSpPr>
            <a:spLocks noChangeArrowheads="1"/>
          </p:cNvSpPr>
          <p:nvPr/>
        </p:nvSpPr>
        <p:spPr bwMode="auto">
          <a:xfrm>
            <a:off x="1957388" y="5562600"/>
            <a:ext cx="4824412" cy="230188"/>
          </a:xfrm>
          <a:prstGeom prst="rect">
            <a:avLst/>
          </a:prstGeom>
          <a:noFill/>
          <a:ln w="9525">
            <a:noFill/>
            <a:miter lim="800000"/>
            <a:headEnd/>
            <a:tailEnd/>
          </a:ln>
        </p:spPr>
        <p:txBody>
          <a:bodyPr>
            <a:spAutoFit/>
          </a:bodyPr>
          <a:lstStyle/>
          <a:p>
            <a:r>
              <a:rPr lang="en-US" altLang="en-US" sz="900"/>
              <a:t>Burning Glass Technologies, a leader in labor market analytics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altLang="en-US" sz="4000" smtClean="0"/>
              <a:t>Fast Growing Health informatics titles </a:t>
            </a:r>
          </a:p>
        </p:txBody>
      </p:sp>
      <p:pic>
        <p:nvPicPr>
          <p:cNvPr id="21507" name="Picture 3"/>
          <p:cNvPicPr>
            <a:picLocks noChangeAspect="1" noChangeArrowheads="1"/>
          </p:cNvPicPr>
          <p:nvPr/>
        </p:nvPicPr>
        <p:blipFill>
          <a:blip r:embed="rId2"/>
          <a:srcRect/>
          <a:stretch>
            <a:fillRect/>
          </a:stretch>
        </p:blipFill>
        <p:spPr bwMode="auto">
          <a:xfrm>
            <a:off x="0" y="2405063"/>
            <a:ext cx="92964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32886" r="30522" b="2563"/>
          <a:stretch>
            <a:fillRect/>
          </a:stretch>
        </p:blipFill>
        <p:spPr bwMode="auto">
          <a:xfrm>
            <a:off x="4565650" y="0"/>
            <a:ext cx="4578350" cy="6858000"/>
          </a:xfrm>
          <a:prstGeom prst="rect">
            <a:avLst/>
          </a:prstGeom>
          <a:noFill/>
          <a:ln w="9525">
            <a:noFill/>
            <a:miter lim="800000"/>
            <a:headEnd/>
            <a:tailEnd/>
          </a:ln>
        </p:spPr>
      </p:pic>
      <p:sp>
        <p:nvSpPr>
          <p:cNvPr id="22531" name="Rectangle 1"/>
          <p:cNvSpPr>
            <a:spLocks noChangeArrowheads="1"/>
          </p:cNvSpPr>
          <p:nvPr/>
        </p:nvSpPr>
        <p:spPr bwMode="auto">
          <a:xfrm>
            <a:off x="0" y="1760538"/>
            <a:ext cx="4572000" cy="830262"/>
          </a:xfrm>
          <a:prstGeom prst="rect">
            <a:avLst/>
          </a:prstGeom>
          <a:noFill/>
          <a:ln w="9525">
            <a:noFill/>
            <a:miter lim="800000"/>
            <a:headEnd/>
            <a:tailEnd/>
          </a:ln>
        </p:spPr>
        <p:txBody>
          <a:bodyPr>
            <a:spAutoFit/>
          </a:bodyPr>
          <a:lstStyle/>
          <a:p>
            <a:pPr algn="r"/>
            <a:r>
              <a:rPr lang="ar-SA" altLang="en-US" sz="1600"/>
              <a:t>إعطاء الأولولية للتدريب وبناء الكوارد المتخصصة في مجال المعلوماتية الصحية القادرة على مواكبة التطور في مجال تقنية المعلومات، وإيفاد البعثات الداخلية والخارجية للدراسات العليا، </a:t>
            </a:r>
            <a:endParaRPr lang="en-US" altLang="en-US" sz="1600"/>
          </a:p>
        </p:txBody>
      </p:sp>
      <p:sp>
        <p:nvSpPr>
          <p:cNvPr id="22532" name="Rectangle 2"/>
          <p:cNvSpPr>
            <a:spLocks noChangeArrowheads="1"/>
          </p:cNvSpPr>
          <p:nvPr/>
        </p:nvSpPr>
        <p:spPr bwMode="auto">
          <a:xfrm>
            <a:off x="76200" y="2795588"/>
            <a:ext cx="4572000" cy="862012"/>
          </a:xfrm>
          <a:prstGeom prst="rect">
            <a:avLst/>
          </a:prstGeom>
          <a:noFill/>
          <a:ln w="9525">
            <a:noFill/>
            <a:miter lim="800000"/>
            <a:headEnd/>
            <a:tailEnd/>
          </a:ln>
        </p:spPr>
        <p:txBody>
          <a:bodyPr>
            <a:spAutoFit/>
          </a:bodyPr>
          <a:lstStyle/>
          <a:p>
            <a:pPr algn="r"/>
            <a:r>
              <a:rPr lang="ar-SA" altLang="en-US"/>
              <a:t>التأكيد على ضرورة وجود مركز معلومات رئيسي لكل </a:t>
            </a:r>
            <a:r>
              <a:rPr lang="ar-SA" altLang="en-US" sz="1600"/>
              <a:t>قطاع صحي بالمملكة، ويكون الهدف من كل مركز العمل على توحيد أنظمة المعلومات الطبية والإدارية، </a:t>
            </a:r>
            <a:endParaRPr lang="en-US" altLang="en-US" sz="1600"/>
          </a:p>
        </p:txBody>
      </p:sp>
      <p:sp>
        <p:nvSpPr>
          <p:cNvPr id="22533" name="Rectangle 3"/>
          <p:cNvSpPr>
            <a:spLocks noChangeArrowheads="1"/>
          </p:cNvSpPr>
          <p:nvPr/>
        </p:nvSpPr>
        <p:spPr bwMode="auto">
          <a:xfrm>
            <a:off x="76200" y="4103688"/>
            <a:ext cx="4572000" cy="1077912"/>
          </a:xfrm>
          <a:prstGeom prst="rect">
            <a:avLst/>
          </a:prstGeom>
          <a:noFill/>
          <a:ln w="9525">
            <a:noFill/>
            <a:miter lim="800000"/>
            <a:headEnd/>
            <a:tailEnd/>
          </a:ln>
        </p:spPr>
        <p:txBody>
          <a:bodyPr>
            <a:spAutoFit/>
          </a:bodyPr>
          <a:lstStyle/>
          <a:p>
            <a:pPr algn="r"/>
            <a:r>
              <a:rPr lang="ar-SA" altLang="en-US" sz="1600"/>
              <a:t>إنشاء مركز وطني للمعلومات الصحية يتشكل من مدراء المراكز الرئيسية للمعلومات بالقطاعات الصحية ومصلحة الإحصائات العامة بالإضافة إلى ممثلين للقطاع الخاص، وتكون مرجعية هذا المركز مجلس الخدمات الصحية، </a:t>
            </a:r>
            <a:endParaRPr lang="en-US" altLang="en-US" sz="1600"/>
          </a:p>
        </p:txBody>
      </p:sp>
      <p:sp>
        <p:nvSpPr>
          <p:cNvPr id="22534" name="Rectangle 4"/>
          <p:cNvSpPr>
            <a:spLocks noChangeArrowheads="1"/>
          </p:cNvSpPr>
          <p:nvPr/>
        </p:nvSpPr>
        <p:spPr bwMode="auto">
          <a:xfrm>
            <a:off x="76200" y="5494338"/>
            <a:ext cx="4572000" cy="830262"/>
          </a:xfrm>
          <a:prstGeom prst="rect">
            <a:avLst/>
          </a:prstGeom>
          <a:noFill/>
          <a:ln w="9525">
            <a:noFill/>
            <a:miter lim="800000"/>
            <a:headEnd/>
            <a:tailEnd/>
          </a:ln>
        </p:spPr>
        <p:txBody>
          <a:bodyPr>
            <a:spAutoFit/>
          </a:bodyPr>
          <a:lstStyle/>
          <a:p>
            <a:pPr algn="r"/>
            <a:r>
              <a:rPr lang="ar-SA" altLang="en-US" sz="1600"/>
              <a:t>تعمل وزارة الصحة بالتنسيق مع القطاعات الصحية على إنشاء سجلات وطنية تهتم بالأمراض الشائعة والمزمنة والأورام والأمراض الوبائية، وسجل للحوادث والإعاقات وربطها </a:t>
            </a:r>
            <a:endParaRPr lang="en-US" altLang="en-US"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l="36795" t="7953" r="11551"/>
          <a:stretch>
            <a:fillRect/>
          </a:stretch>
        </p:blipFill>
        <p:spPr bwMode="auto">
          <a:xfrm>
            <a:off x="0" y="727075"/>
            <a:ext cx="4408488" cy="4419600"/>
          </a:xfrm>
          <a:prstGeom prst="rect">
            <a:avLst/>
          </a:prstGeom>
          <a:noFill/>
          <a:ln w="9525">
            <a:noFill/>
            <a:miter lim="800000"/>
            <a:headEnd/>
            <a:tailEnd/>
          </a:ln>
        </p:spPr>
      </p:pic>
      <p:pic>
        <p:nvPicPr>
          <p:cNvPr id="23555" name="Picture 5"/>
          <p:cNvPicPr>
            <a:picLocks noChangeAspect="1" noChangeArrowheads="1"/>
          </p:cNvPicPr>
          <p:nvPr/>
        </p:nvPicPr>
        <p:blipFill>
          <a:blip r:embed="rId3"/>
          <a:srcRect l="43993" r="22131" b="2457"/>
          <a:stretch>
            <a:fillRect/>
          </a:stretch>
        </p:blipFill>
        <p:spPr bwMode="auto">
          <a:xfrm>
            <a:off x="4800600" y="228600"/>
            <a:ext cx="3343275" cy="5416550"/>
          </a:xfrm>
          <a:prstGeom prst="rect">
            <a:avLst/>
          </a:prstGeom>
          <a:noFill/>
          <a:ln w="9525">
            <a:noFill/>
            <a:miter lim="800000"/>
            <a:headEnd/>
            <a:tailEnd/>
          </a:ln>
        </p:spPr>
      </p:pic>
      <p:sp>
        <p:nvSpPr>
          <p:cNvPr id="2" name="Date Placeholder 1"/>
          <p:cNvSpPr>
            <a:spLocks noGrp="1"/>
          </p:cNvSpPr>
          <p:nvPr>
            <p:ph type="dt" sz="quarter" idx="10"/>
          </p:nvPr>
        </p:nvSpPr>
        <p:spPr>
          <a:xfrm>
            <a:off x="1143000" y="230188"/>
            <a:ext cx="2667000" cy="365125"/>
          </a:xfrm>
        </p:spPr>
        <p:txBody>
          <a:bodyPr/>
          <a:lstStyle/>
          <a:p>
            <a:pPr>
              <a:defRPr/>
            </a:pPr>
            <a:r>
              <a:rPr lang="en-US" b="1" dirty="0" smtClean="0">
                <a:solidFill>
                  <a:schemeClr val="tx1"/>
                </a:solidFill>
              </a:rPr>
              <a:t>26-Nov-2012</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19214" r="19269" b="2472"/>
          <a:stretch>
            <a:fillRect/>
          </a:stretch>
        </p:blipFill>
        <p:spPr bwMode="auto">
          <a:xfrm>
            <a:off x="914400" y="169863"/>
            <a:ext cx="7499350" cy="6688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altLang="en-US" smtClean="0"/>
              <a:t>Who is in	</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MOH 3bil. SAR</a:t>
            </a:r>
          </a:p>
          <a:p>
            <a:pPr>
              <a:defRPr/>
            </a:pPr>
            <a:r>
              <a:rPr lang="en-US" dirty="0" smtClean="0"/>
              <a:t>UAE</a:t>
            </a:r>
          </a:p>
          <a:p>
            <a:pPr>
              <a:defRPr/>
            </a:pPr>
            <a:r>
              <a:rPr lang="en-US" dirty="0" smtClean="0"/>
              <a:t>Qatar</a:t>
            </a:r>
          </a:p>
          <a:p>
            <a:pPr>
              <a:defRPr/>
            </a:pPr>
            <a:r>
              <a:rPr lang="en-US" dirty="0" smtClean="0"/>
              <a:t>Q8</a:t>
            </a:r>
          </a:p>
          <a:p>
            <a:pPr>
              <a:defRPr/>
            </a:pPr>
            <a:r>
              <a:rPr lang="en-US" dirty="0" smtClean="0"/>
              <a:t>USA, According to the Bureau of Labor Statistics, employment in medical and health informatics is expected to increase by 18 percent through the year 2016. That’s faster than the average for all occupations in the United States. </a:t>
            </a:r>
          </a:p>
          <a:p>
            <a:pPr>
              <a:defRPr/>
            </a:pPr>
            <a:endParaRPr lang="en-US" dirty="0" smtClean="0"/>
          </a:p>
          <a:p>
            <a:pPr marL="0" indent="0">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r>
            <a:br>
              <a:rPr lang="en-US" b="1" dirty="0" smtClean="0"/>
            </a:br>
            <a:r>
              <a:rPr lang="en-US" sz="3100" b="1" dirty="0" smtClean="0"/>
              <a:t>Medical informatics role</a:t>
            </a:r>
            <a:r>
              <a:rPr lang="en-US" dirty="0" smtClean="0"/>
              <a:t/>
            </a:r>
            <a:br>
              <a:rPr lang="en-US" dirty="0" smtClean="0"/>
            </a:br>
            <a:endParaRPr lang="en-US" dirty="0"/>
          </a:p>
        </p:txBody>
      </p:sp>
      <p:sp>
        <p:nvSpPr>
          <p:cNvPr id="26627" name="Content Placeholder 2"/>
          <p:cNvSpPr>
            <a:spLocks noGrp="1"/>
          </p:cNvSpPr>
          <p:nvPr>
            <p:ph idx="1"/>
          </p:nvPr>
        </p:nvSpPr>
        <p:spPr>
          <a:xfrm>
            <a:off x="381000" y="1600200"/>
            <a:ext cx="8385175" cy="4495800"/>
          </a:xfrm>
        </p:spPr>
        <p:txBody>
          <a:bodyPr/>
          <a:lstStyle/>
          <a:p>
            <a:pPr marL="349250" lvl="1" eaLnBrk="1" hangingPunct="1"/>
            <a:r>
              <a:rPr lang="en-US" altLang="en-US" smtClean="0"/>
              <a:t>Develop implementation strategies for integrating Electronic Health Record systems into organizations </a:t>
            </a:r>
          </a:p>
          <a:p>
            <a:pPr marL="349250" lvl="1" eaLnBrk="1" hangingPunct="1"/>
            <a:r>
              <a:rPr lang="en-US" altLang="en-US" smtClean="0"/>
              <a:t>Analyze current stat of practice and invent smarter solutions </a:t>
            </a:r>
          </a:p>
          <a:p>
            <a:pPr marL="349250" lvl="1" eaLnBrk="1" hangingPunct="1"/>
            <a:r>
              <a:rPr lang="en-US" altLang="en-US" smtClean="0"/>
              <a:t>Possess the technical skills and leadership experience necessary to </a:t>
            </a:r>
            <a:r>
              <a:rPr lang="en-US" altLang="en-US" u="sng" smtClean="0"/>
              <a:t>lead and manage change and transform  health care industry using IT.</a:t>
            </a:r>
          </a:p>
          <a:p>
            <a:pPr marL="349250" lvl="1" eaLnBrk="1" hangingPunct="1"/>
            <a:r>
              <a:rPr lang="en-US" altLang="en-US" smtClean="0"/>
              <a:t>Create innovative applications for Electronic Health Records  </a:t>
            </a:r>
          </a:p>
          <a:p>
            <a:pPr marL="349250" lvl="1" eaLnBrk="1" hangingPunct="1"/>
            <a:r>
              <a:rPr lang="en-US" altLang="en-US" smtClean="0"/>
              <a:t>Provide information management consulting services to health care organizations</a:t>
            </a:r>
          </a:p>
          <a:p>
            <a:pPr marL="349250" indent="-273050" eaLnBrk="1" hangingPunct="1"/>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altLang="en-US" sz="3600" smtClean="0"/>
              <a:t>Quality and characteristics of Informatician</a:t>
            </a:r>
            <a:br>
              <a:rPr lang="en-US" altLang="en-US" sz="3600" smtClean="0"/>
            </a:br>
            <a:endParaRPr lang="en-US" altLang="en-US" sz="3600" smtClean="0"/>
          </a:p>
        </p:txBody>
      </p:sp>
      <p:sp>
        <p:nvSpPr>
          <p:cNvPr id="27651" name="Content Placeholder 2"/>
          <p:cNvSpPr>
            <a:spLocks noGrp="1"/>
          </p:cNvSpPr>
          <p:nvPr>
            <p:ph idx="1"/>
          </p:nvPr>
        </p:nvSpPr>
        <p:spPr>
          <a:xfrm>
            <a:off x="612775" y="1600200"/>
            <a:ext cx="8153400" cy="4495800"/>
          </a:xfrm>
        </p:spPr>
        <p:txBody>
          <a:bodyPr/>
          <a:lstStyle/>
          <a:p>
            <a:pPr eaLnBrk="1" hangingPunct="1"/>
            <a:r>
              <a:rPr lang="en-US" altLang="en-US" smtClean="0"/>
              <a:t>Respected clinician, ie at least Board certified</a:t>
            </a:r>
          </a:p>
          <a:p>
            <a:pPr eaLnBrk="1" hangingPunct="1"/>
            <a:r>
              <a:rPr lang="en-US" altLang="en-US" smtClean="0"/>
              <a:t>Strong buy-in to informatics and to interest to do wide scale changes and transformation</a:t>
            </a:r>
          </a:p>
          <a:p>
            <a:pPr eaLnBrk="1" hangingPunct="1"/>
            <a:r>
              <a:rPr lang="en-US" altLang="en-US" smtClean="0"/>
              <a:t>Communication &amp; writing skills</a:t>
            </a:r>
          </a:p>
          <a:p>
            <a:pPr eaLnBrk="1" hangingPunct="1"/>
            <a:r>
              <a:rPr lang="en-US" altLang="en-US" smtClean="0"/>
              <a:t>Understanding the business workflow</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r>
              <a:rPr lang="en-US" altLang="en-US" smtClean="0"/>
              <a:t>Current issues in clinical care</a:t>
            </a:r>
          </a:p>
        </p:txBody>
      </p:sp>
      <p:sp>
        <p:nvSpPr>
          <p:cNvPr id="10243" name="Content Placeholder 2"/>
          <p:cNvSpPr>
            <a:spLocks noGrp="1"/>
          </p:cNvSpPr>
          <p:nvPr>
            <p:ph idx="1"/>
          </p:nvPr>
        </p:nvSpPr>
        <p:spPr>
          <a:xfrm>
            <a:off x="612775" y="1600200"/>
            <a:ext cx="8153400" cy="4495800"/>
          </a:xfrm>
        </p:spPr>
        <p:txBody>
          <a:bodyPr/>
          <a:lstStyle/>
          <a:p>
            <a:pPr eaLnBrk="1" hangingPunct="1"/>
            <a:r>
              <a:rPr lang="en-US" altLang="en-US" sz="2400" smtClean="0"/>
              <a:t>The improvement is clinical research made it so much that published literature each week can literally rake decades for the results of clinical trails to translate into changes in clinical practice. </a:t>
            </a:r>
          </a:p>
          <a:p>
            <a:pPr eaLnBrk="1" hangingPunct="1"/>
            <a:r>
              <a:rPr lang="en-US" altLang="en-US" sz="2400" smtClean="0"/>
              <a:t>Heart Failure and Beta Blocker, past and current </a:t>
            </a:r>
          </a:p>
          <a:p>
            <a:pPr eaLnBrk="1" hangingPunct="1"/>
            <a:r>
              <a:rPr lang="en-US" altLang="en-US" sz="2400" smtClean="0"/>
              <a:t>The speed and accuracy with which medical information is conveyed can be the difference between life and death. </a:t>
            </a:r>
          </a:p>
          <a:p>
            <a:pPr eaLnBrk="1" hangingPunct="1"/>
            <a:endParaRPr lang="en-US" altLang="en-US" sz="2400" smtClean="0"/>
          </a:p>
          <a:p>
            <a:pPr eaLnBrk="1" hangingPunct="1"/>
            <a:endParaRPr lang="en-US"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altLang="en-US" smtClean="0"/>
              <a:t>Some physicians informatics titles </a:t>
            </a:r>
          </a:p>
        </p:txBody>
      </p:sp>
      <p:graphicFrame>
        <p:nvGraphicFramePr>
          <p:cNvPr id="2" name="Table 1"/>
          <p:cNvGraphicFramePr>
            <a:graphicFrameLocks noGrp="1"/>
          </p:cNvGraphicFramePr>
          <p:nvPr/>
        </p:nvGraphicFramePr>
        <p:xfrm>
          <a:off x="457200" y="2743200"/>
          <a:ext cx="8305800" cy="2713039"/>
        </p:xfrm>
        <a:graphic>
          <a:graphicData uri="http://schemas.openxmlformats.org/drawingml/2006/table">
            <a:tbl>
              <a:tblPr/>
              <a:tblGrid>
                <a:gridCol w="4152900"/>
                <a:gridCol w="4152900"/>
              </a:tblGrid>
              <a:tr h="5182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Chief Information Officer </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charset="0"/>
                        </a:rPr>
                        <a:t>Chief Medical Information Officer</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r>
              <a:tr h="5182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Director of Clinical Information System</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Times" charset="0"/>
                        </a:rPr>
                        <a:t>Clinical Data Manager</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r h="640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Health information Application Analyst</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charset="0"/>
                        </a:rPr>
                        <a:t>Performance Improvement consultant</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r>
              <a:tr h="5182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Knowledge management consultant </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charset="0"/>
                        </a:rPr>
                        <a:t>Academic Faculty / Researcher</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r h="5182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Consultant Medical Informatics</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charset="0"/>
                        </a:rPr>
                        <a:t>Director of medical informatics </a:t>
                      </a:r>
                    </a:p>
                  </a:txBody>
                  <a:tcPr marT="45725" marB="45725"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
            </a:r>
            <a:br>
              <a:rPr lang="en-US" dirty="0" smtClean="0"/>
            </a:br>
            <a:r>
              <a:rPr lang="en-US" dirty="0" smtClean="0"/>
              <a:t>MI organizations and journals</a:t>
            </a:r>
            <a:br>
              <a:rPr lang="en-US" dirty="0" smtClean="0"/>
            </a:br>
            <a:endParaRPr lang="en-US" dirty="0"/>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a:defRPr/>
            </a:pPr>
            <a:r>
              <a:rPr lang="en-US" dirty="0" smtClean="0"/>
              <a:t>Organizations: </a:t>
            </a:r>
          </a:p>
          <a:p>
            <a:pPr lvl="1">
              <a:defRPr/>
            </a:pPr>
            <a:r>
              <a:rPr lang="en-US" dirty="0" smtClean="0"/>
              <a:t>AMIA </a:t>
            </a:r>
          </a:p>
          <a:p>
            <a:pPr lvl="1">
              <a:defRPr/>
            </a:pPr>
            <a:r>
              <a:rPr lang="en-US" dirty="0" smtClean="0"/>
              <a:t>SAHI Saudi Association of Health Informatics</a:t>
            </a:r>
          </a:p>
          <a:p>
            <a:pPr lvl="1">
              <a:defRPr/>
            </a:pPr>
            <a:r>
              <a:rPr lang="en-US" dirty="0" smtClean="0"/>
              <a:t>HIMSS</a:t>
            </a:r>
          </a:p>
          <a:p>
            <a:pPr>
              <a:defRPr/>
            </a:pPr>
            <a:r>
              <a:rPr lang="en-US" dirty="0" smtClean="0"/>
              <a:t>Journals:</a:t>
            </a:r>
            <a:endParaRPr lang="en-US" dirty="0"/>
          </a:p>
          <a:p>
            <a:pPr lvl="1">
              <a:defRPr/>
            </a:pPr>
            <a:r>
              <a:rPr lang="en-US" dirty="0" smtClean="0"/>
              <a:t>JAMIA</a:t>
            </a:r>
          </a:p>
          <a:p>
            <a:pPr lvl="1">
              <a:defRPr/>
            </a:pPr>
            <a:r>
              <a:rPr lang="en-US" dirty="0" smtClean="0"/>
              <a:t>Methods of Information in Medicine</a:t>
            </a:r>
          </a:p>
          <a:p>
            <a:pPr lvl="1">
              <a:defRPr/>
            </a:pPr>
            <a:r>
              <a:rPr lang="en-US" dirty="0" smtClean="0"/>
              <a:t>Computers and Biomedical Research</a:t>
            </a:r>
          </a:p>
          <a:p>
            <a:pPr lvl="1">
              <a:defRPr/>
            </a:pPr>
            <a:r>
              <a:rPr lang="en-US" dirty="0" smtClean="0"/>
              <a:t>Medical Decision Making</a:t>
            </a:r>
          </a:p>
          <a:p>
            <a:pPr lvl="1">
              <a:defRPr/>
            </a:pPr>
            <a:endParaRPr lang="en-US" dirty="0" smtClean="0"/>
          </a:p>
          <a:p>
            <a:pPr>
              <a:defRPr/>
            </a:pP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
            </a:r>
            <a:br>
              <a:rPr lang="en-US" dirty="0" smtClean="0"/>
            </a:br>
            <a:r>
              <a:rPr lang="en-US" dirty="0" smtClean="0"/>
              <a:t>Major academic research centers</a:t>
            </a:r>
            <a:br>
              <a:rPr lang="en-US" dirty="0" smtClean="0"/>
            </a:br>
            <a:endParaRPr lang="en-US" dirty="0"/>
          </a:p>
        </p:txBody>
      </p:sp>
      <p:sp>
        <p:nvSpPr>
          <p:cNvPr id="30723" name="Content Placeholder 2"/>
          <p:cNvSpPr>
            <a:spLocks noGrp="1"/>
          </p:cNvSpPr>
          <p:nvPr>
            <p:ph sz="quarter" idx="1"/>
          </p:nvPr>
        </p:nvSpPr>
        <p:spPr>
          <a:xfrm>
            <a:off x="612775" y="1600200"/>
            <a:ext cx="8153400" cy="4495800"/>
          </a:xfrm>
        </p:spPr>
        <p:txBody>
          <a:bodyPr/>
          <a:lstStyle/>
          <a:p>
            <a:r>
              <a:rPr lang="en-US" altLang="en-US" smtClean="0"/>
              <a:t>King Saud bin Abdulaziz University</a:t>
            </a:r>
          </a:p>
          <a:p>
            <a:r>
              <a:rPr lang="en-US" altLang="en-US" smtClean="0"/>
              <a:t>Columbia University</a:t>
            </a:r>
          </a:p>
          <a:p>
            <a:r>
              <a:rPr lang="en-US" altLang="en-US" smtClean="0"/>
              <a:t>Stanford University</a:t>
            </a:r>
          </a:p>
          <a:p>
            <a:r>
              <a:rPr lang="en-US" altLang="en-US" smtClean="0"/>
              <a:t>Harvard University</a:t>
            </a:r>
          </a:p>
          <a:p>
            <a:r>
              <a:rPr lang="en-US" altLang="en-US" smtClean="0"/>
              <a:t>Vanderbilt University</a:t>
            </a:r>
          </a:p>
          <a:p>
            <a:r>
              <a:rPr lang="en-US" altLang="en-US" smtClean="0"/>
              <a:t>Duke University</a:t>
            </a:r>
          </a:p>
          <a:p>
            <a:r>
              <a:rPr lang="en-US" altLang="en-US" smtClean="0"/>
              <a:t>Indiana University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r>
              <a:rPr lang="en-US" altLang="en-US" smtClean="0"/>
              <a:t>Medical Informatics Physician </a:t>
            </a:r>
          </a:p>
        </p:txBody>
      </p:sp>
      <p:sp>
        <p:nvSpPr>
          <p:cNvPr id="33795" name="Content Placeholder 2"/>
          <p:cNvSpPr>
            <a:spLocks noGrp="1"/>
          </p:cNvSpPr>
          <p:nvPr>
            <p:ph idx="1"/>
          </p:nvPr>
        </p:nvSpPr>
        <p:spPr>
          <a:xfrm>
            <a:off x="612775" y="1600200"/>
            <a:ext cx="8153400" cy="4495800"/>
          </a:xfrm>
        </p:spPr>
        <p:txBody>
          <a:bodyPr/>
          <a:lstStyle/>
          <a:p>
            <a:pPr eaLnBrk="1" hangingPunct="1">
              <a:defRPr/>
            </a:pPr>
            <a:endParaRPr lang="en-US" dirty="0" smtClean="0"/>
          </a:p>
          <a:p>
            <a:pPr eaLnBrk="1" hangingPunct="1">
              <a:defRPr/>
            </a:pPr>
            <a:r>
              <a:rPr lang="en-US" dirty="0" smtClean="0"/>
              <a:t>Large scale effect on patient care</a:t>
            </a:r>
          </a:p>
          <a:p>
            <a:pPr eaLnBrk="1" hangingPunct="1">
              <a:defRPr/>
            </a:pPr>
            <a:r>
              <a:rPr lang="en-US" dirty="0" smtClean="0"/>
              <a:t>Evolving, challenging </a:t>
            </a:r>
          </a:p>
          <a:p>
            <a:pPr eaLnBrk="1" hangingPunct="1">
              <a:defRPr/>
            </a:pPr>
            <a:r>
              <a:rPr lang="en-US" dirty="0" smtClean="0"/>
              <a:t>Excel fast, as MI is a new discipline with growing needs</a:t>
            </a:r>
          </a:p>
          <a:p>
            <a:pPr eaLnBrk="1" hangingPunct="1">
              <a:defRPr/>
            </a:pPr>
            <a:r>
              <a:rPr lang="en-US" dirty="0" err="1" smtClean="0"/>
              <a:t>Oncall</a:t>
            </a:r>
            <a:r>
              <a:rPr lang="en-US" dirty="0" smtClean="0"/>
              <a:t> and weekends are far less.</a:t>
            </a:r>
          </a:p>
          <a:p>
            <a:pPr eaLnBrk="1" hangingPunct="1">
              <a:defRPr/>
            </a:pPr>
            <a:r>
              <a:rPr lang="en-US" dirty="0" smtClean="0"/>
              <a:t>The graduates of today's degree programs in medical informatics will be the pioneers of the field.</a:t>
            </a:r>
          </a:p>
          <a:p>
            <a:pPr eaLnBrk="1" hangingPunct="1">
              <a:defRPr/>
            </a:pPr>
            <a:r>
              <a:rPr lang="en-US" dirty="0" smtClean="0"/>
              <a:t>Medicine field is lead by MDs, MI is not different </a:t>
            </a:r>
          </a:p>
          <a:p>
            <a:pPr marL="0" indent="0" eaLnBrk="1" hangingPunct="1">
              <a:buFont typeface="Wingdings" pitchFamily="2" charset="2"/>
              <a:buNone/>
              <a:defRPr/>
            </a:pPr>
            <a:r>
              <a:rPr lang="en-US" dirty="0" smtClean="0"/>
              <a:t/>
            </a:r>
            <a:br>
              <a:rPr lang="en-US" dirty="0" smtClean="0"/>
            </a:br>
            <a:r>
              <a:rPr lang="en-US" dirty="0" smtClean="0"/>
              <a:t/>
            </a:r>
            <a:br>
              <a:rPr lang="en-US" dirty="0" smtClean="0"/>
            </a:b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vi"/>
          <p:cNvPicPr>
            <a:picLocks noChangeAspect="1" noChangeArrowheads="1"/>
          </p:cNvPicPr>
          <p:nvPr/>
        </p:nvPicPr>
        <p:blipFill>
          <a:blip r:embed="rId2"/>
          <a:srcRect/>
          <a:stretch>
            <a:fillRect/>
          </a:stretch>
        </p:blipFill>
        <p:spPr bwMode="auto">
          <a:xfrm>
            <a:off x="0" y="0"/>
            <a:ext cx="9144000" cy="5778500"/>
          </a:xfrm>
          <a:prstGeom prst="rect">
            <a:avLst/>
          </a:prstGeom>
          <a:noFill/>
          <a:ln w="12700">
            <a:solidFill>
              <a:srgbClr val="000000"/>
            </a:solidFill>
            <a:miter lim="800000"/>
            <a:headEnd/>
            <a:tailEnd/>
          </a:ln>
        </p:spPr>
      </p:pic>
      <p:sp>
        <p:nvSpPr>
          <p:cNvPr id="56323" name="Text Box 3"/>
          <p:cNvSpPr txBox="1">
            <a:spLocks noChangeArrowheads="1"/>
          </p:cNvSpPr>
          <p:nvPr/>
        </p:nvSpPr>
        <p:spPr bwMode="auto">
          <a:xfrm>
            <a:off x="1619250" y="6034088"/>
            <a:ext cx="5848350" cy="519112"/>
          </a:xfrm>
          <a:prstGeom prst="rect">
            <a:avLst/>
          </a:prstGeom>
          <a:noFill/>
          <a:ln w="9525">
            <a:noFill/>
            <a:miter lim="800000"/>
            <a:headEnd/>
            <a:tailEnd/>
          </a:ln>
        </p:spPr>
        <p:txBody>
          <a:bodyPr wrap="none">
            <a:spAutoFit/>
          </a:bodyPr>
          <a:lstStyle/>
          <a:p>
            <a:r>
              <a:rPr lang="en-US" altLang="en-US" sz="2800" b="1">
                <a:solidFill>
                  <a:schemeClr val="accent2"/>
                </a:solidFill>
                <a:latin typeface="Times New Roman" pitchFamily="18" charset="0"/>
              </a:rPr>
              <a:t>Nothing happens unless first a dream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ssolve">
                                      <p:cBhvr>
                                        <p:cTn id="7" dur="500"/>
                                        <p:tgtEl>
                                          <p:spTgt spid="56322"/>
                                        </p:tgtEl>
                                      </p:cBhvr>
                                    </p:animEffect>
                                  </p:childTnLst>
                                </p:cTn>
                              </p:par>
                            </p:childTnLst>
                          </p:cTn>
                        </p:par>
                        <p:par>
                          <p:cTn id="8" fill="hold" nodeType="afterGroup">
                            <p:stCondLst>
                              <p:cond delay="500"/>
                            </p:stCondLst>
                            <p:childTnLst>
                              <p:par>
                                <p:cTn id="9" presetID="2" presetClass="entr" presetSubtype="8" fill="hold" grpId="0" nodeType="afterEffect">
                                  <p:stCondLst>
                                    <p:cond delay="2000"/>
                                  </p:stCondLst>
                                  <p:childTnLst>
                                    <p:set>
                                      <p:cBhvr>
                                        <p:cTn id="10" dur="1" fill="hold">
                                          <p:stCondLst>
                                            <p:cond delay="0"/>
                                          </p:stCondLst>
                                        </p:cTn>
                                        <p:tgtEl>
                                          <p:spTgt spid="56323"/>
                                        </p:tgtEl>
                                        <p:attrNameLst>
                                          <p:attrName>style.visibility</p:attrName>
                                        </p:attrNameLst>
                                      </p:cBhvr>
                                      <p:to>
                                        <p:strVal val="visible"/>
                                      </p:to>
                                    </p:set>
                                    <p:anim calcmode="lin" valueType="num">
                                      <p:cBhvr additive="base">
                                        <p:cTn id="11" dur="500" fill="hold"/>
                                        <p:tgtEl>
                                          <p:spTgt spid="56323"/>
                                        </p:tgtEl>
                                        <p:attrNameLst>
                                          <p:attrName>ppt_x</p:attrName>
                                        </p:attrNameLst>
                                      </p:cBhvr>
                                      <p:tavLst>
                                        <p:tav tm="0">
                                          <p:val>
                                            <p:strVal val="0-#ppt_w/2"/>
                                          </p:val>
                                        </p:tav>
                                        <p:tav tm="100000">
                                          <p:val>
                                            <p:strVal val="#ppt_x"/>
                                          </p:val>
                                        </p:tav>
                                      </p:tavLst>
                                    </p:anim>
                                    <p:anim calcmode="lin" valueType="num">
                                      <p:cBhvr additive="base">
                                        <p:cTn id="12"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BM Watson healthcare infographic - Cleveland Clinic">
            <a:hlinkClick r:id="rId2"/>
          </p:cNvPr>
          <p:cNvPicPr>
            <a:picLocks noChangeAspect="1" noChangeArrowheads="1"/>
          </p:cNvPicPr>
          <p:nvPr/>
        </p:nvPicPr>
        <p:blipFill>
          <a:blip r:embed="rId3"/>
          <a:srcRect b="47809"/>
          <a:stretch>
            <a:fillRect/>
          </a:stretch>
        </p:blipFill>
        <p:spPr bwMode="auto">
          <a:xfrm>
            <a:off x="1828800" y="1676400"/>
            <a:ext cx="5715000" cy="3857625"/>
          </a:xfrm>
          <a:prstGeom prst="rect">
            <a:avLst/>
          </a:prstGeom>
          <a:noFill/>
          <a:ln w="9525">
            <a:noFill/>
            <a:miter lim="800000"/>
            <a:headEnd/>
            <a:tailEnd/>
          </a:ln>
        </p:spPr>
      </p:pic>
      <p:sp>
        <p:nvSpPr>
          <p:cNvPr id="11267" name="Rectangle 1"/>
          <p:cNvSpPr>
            <a:spLocks noChangeArrowheads="1"/>
          </p:cNvSpPr>
          <p:nvPr/>
        </p:nvSpPr>
        <p:spPr bwMode="auto">
          <a:xfrm>
            <a:off x="304800" y="5715000"/>
            <a:ext cx="8839200" cy="461963"/>
          </a:xfrm>
          <a:prstGeom prst="rect">
            <a:avLst/>
          </a:prstGeom>
          <a:noFill/>
          <a:ln w="9525">
            <a:noFill/>
            <a:miter lim="800000"/>
            <a:headEnd/>
            <a:tailEnd/>
          </a:ln>
        </p:spPr>
        <p:txBody>
          <a:bodyPr>
            <a:spAutoFit/>
          </a:bodyPr>
          <a:lstStyle/>
          <a:p>
            <a:r>
              <a:rPr lang="en-US" altLang="en-US" sz="1200" baseline="30000"/>
              <a:t>1</a:t>
            </a:r>
            <a:r>
              <a:rPr lang="en-US" altLang="en-US" sz="1200"/>
              <a:t> </a:t>
            </a:r>
            <a:r>
              <a:rPr lang="en-US" altLang="en-US" sz="1200" i="1"/>
              <a:t>William Stead, IOM Meeting, October 8, 2007. Growth in facts affecting provider decisions versus human cognitive capacity</a:t>
            </a:r>
            <a:r>
              <a:rPr lang="en-US" altLang="en-US" sz="1200"/>
              <a:t> </a:t>
            </a:r>
          </a:p>
          <a:p>
            <a:r>
              <a:rPr lang="en-US" altLang="en-US" sz="1200" baseline="30000"/>
              <a:t>2</a:t>
            </a:r>
            <a:r>
              <a:rPr lang="en-US" altLang="en-US" sz="1200" i="1"/>
              <a:t>University of Oulu, Finland January 15, 2009</a:t>
            </a:r>
            <a:endParaRPr lang="en-US" altLang="en-US" sz="1200"/>
          </a:p>
        </p:txBody>
      </p:sp>
      <p:sp>
        <p:nvSpPr>
          <p:cNvPr id="11268" name="TextBox 2"/>
          <p:cNvSpPr txBox="1">
            <a:spLocks noChangeArrowheads="1"/>
          </p:cNvSpPr>
          <p:nvPr/>
        </p:nvSpPr>
        <p:spPr bwMode="auto">
          <a:xfrm>
            <a:off x="457200" y="6216650"/>
            <a:ext cx="1355725" cy="260350"/>
          </a:xfrm>
          <a:prstGeom prst="rect">
            <a:avLst/>
          </a:prstGeom>
          <a:noFill/>
          <a:ln w="9525">
            <a:noFill/>
            <a:miter lim="800000"/>
            <a:headEnd/>
            <a:tailEnd/>
          </a:ln>
        </p:spPr>
        <p:txBody>
          <a:bodyPr wrap="none">
            <a:spAutoFit/>
          </a:bodyPr>
          <a:lstStyle/>
          <a:p>
            <a:r>
              <a:rPr lang="en-US" altLang="en-US" sz="1100"/>
              <a:t>Adopted from IBM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dirty="0" smtClean="0"/>
              <a:t/>
            </a:r>
            <a:br>
              <a:rPr lang="en-US" dirty="0" smtClean="0"/>
            </a:br>
            <a:r>
              <a:rPr lang="en-US" dirty="0" smtClean="0"/>
              <a:t>Current issues in clinical care</a:t>
            </a:r>
            <a:br>
              <a:rPr lang="en-US" dirty="0" smtClean="0"/>
            </a:br>
            <a:endParaRPr lang="en-US" dirty="0"/>
          </a:p>
        </p:txBody>
      </p:sp>
      <p:sp>
        <p:nvSpPr>
          <p:cNvPr id="12291" name="Content Placeholder 2"/>
          <p:cNvSpPr>
            <a:spLocks noGrp="1"/>
          </p:cNvSpPr>
          <p:nvPr>
            <p:ph sz="quarter" idx="1"/>
          </p:nvPr>
        </p:nvSpPr>
        <p:spPr>
          <a:xfrm>
            <a:off x="612775" y="1600200"/>
            <a:ext cx="8153400" cy="4495800"/>
          </a:xfrm>
        </p:spPr>
        <p:txBody>
          <a:bodyPr/>
          <a:lstStyle/>
          <a:p>
            <a:r>
              <a:rPr lang="en-US" altLang="en-US" smtClean="0"/>
              <a:t>Cost</a:t>
            </a:r>
          </a:p>
          <a:p>
            <a:r>
              <a:rPr lang="en-US" altLang="en-US" smtClean="0"/>
              <a:t>Accessibility of health care</a:t>
            </a:r>
          </a:p>
          <a:p>
            <a:r>
              <a:rPr lang="en-US" altLang="en-US" smtClean="0"/>
              <a:t>Coordinating care and setting policy</a:t>
            </a:r>
          </a:p>
          <a:p>
            <a:r>
              <a:rPr lang="en-US" altLang="en-US" smtClean="0"/>
              <a:t>Acquisition and retrieval of data (eg across inst.)</a:t>
            </a:r>
          </a:p>
          <a:p>
            <a:r>
              <a:rPr lang="en-US" altLang="en-US" smtClean="0"/>
              <a:t>Acquisition and sharing of knowledge (eg specialist)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5181600"/>
            <a:ext cx="6324600" cy="1373188"/>
          </a:xfrm>
          <a:prstGeom prst="rect">
            <a:avLst/>
          </a:prstGeom>
          <a:noFill/>
          <a:ln w="9525">
            <a:noFill/>
            <a:miter lim="800000"/>
            <a:headEnd/>
            <a:tailEnd/>
          </a:ln>
          <a:effectLst/>
        </p:spPr>
        <p:txBody>
          <a:bodyPr lIns="92075" tIns="46038" rIns="92075" bIns="46038">
            <a:spAutoFit/>
          </a:bodyPr>
          <a:lstStyle/>
          <a:p>
            <a:pPr eaLnBrk="0" hangingPunct="0">
              <a:buFontTx/>
              <a:buChar char="•"/>
              <a:defRPr/>
            </a:pPr>
            <a:r>
              <a:rPr lang="en-US" sz="2800">
                <a:solidFill>
                  <a:srgbClr val="00CCCC"/>
                </a:solidFill>
                <a:effectLst>
                  <a:outerShdw blurRad="38100" dist="38100" dir="2700000" algn="tl">
                    <a:srgbClr val="C0C0C0"/>
                  </a:outerShdw>
                </a:effectLst>
              </a:rPr>
              <a:t>  Approx 120 people in picture</a:t>
            </a:r>
          </a:p>
          <a:p>
            <a:pPr eaLnBrk="0" hangingPunct="0">
              <a:buFontTx/>
              <a:buChar char="•"/>
              <a:defRPr/>
            </a:pPr>
            <a:r>
              <a:rPr lang="en-US" sz="2800">
                <a:solidFill>
                  <a:srgbClr val="00CCCC"/>
                </a:solidFill>
                <a:effectLst>
                  <a:outerShdw blurRad="38100" dist="38100" dir="2700000" algn="tl">
                    <a:srgbClr val="C0C0C0"/>
                  </a:outerShdw>
                </a:effectLst>
              </a:rPr>
              <a:t>  $63,589 bill</a:t>
            </a:r>
          </a:p>
          <a:p>
            <a:pPr eaLnBrk="0" hangingPunct="0">
              <a:buFontTx/>
              <a:buChar char="•"/>
              <a:defRPr/>
            </a:pPr>
            <a:r>
              <a:rPr lang="en-US" sz="2800">
                <a:solidFill>
                  <a:srgbClr val="00CCCC"/>
                </a:solidFill>
                <a:effectLst>
                  <a:outerShdw blurRad="38100" dist="38100" dir="2700000" algn="tl">
                    <a:srgbClr val="C0C0C0"/>
                  </a:outerShdw>
                </a:effectLst>
              </a:rPr>
              <a:t>  64 year old male</a:t>
            </a:r>
          </a:p>
        </p:txBody>
      </p:sp>
      <p:sp>
        <p:nvSpPr>
          <p:cNvPr id="3075" name="Rectangle 3"/>
          <p:cNvSpPr>
            <a:spLocks noChangeArrowheads="1"/>
          </p:cNvSpPr>
          <p:nvPr/>
        </p:nvSpPr>
        <p:spPr bwMode="auto">
          <a:xfrm>
            <a:off x="1047750" y="533400"/>
            <a:ext cx="8018463" cy="701675"/>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4000" b="1" i="1">
                <a:solidFill>
                  <a:schemeClr val="tx2"/>
                </a:solidFill>
                <a:effectLst>
                  <a:outerShdw blurRad="38100" dist="38100" dir="2700000" algn="tl">
                    <a:srgbClr val="C0C0C0"/>
                  </a:outerShdw>
                </a:effectLst>
              </a:rPr>
              <a:t>Life Magazine</a:t>
            </a:r>
            <a:endParaRPr lang="en-US" sz="4000" b="1" i="1">
              <a:solidFill>
                <a:schemeClr val="bg1"/>
              </a:solidFill>
              <a:effectLst>
                <a:outerShdw blurRad="38100" dist="38100" dir="2700000" algn="tl">
                  <a:srgbClr val="C0C0C0"/>
                </a:outerShdw>
              </a:effectLst>
            </a:endParaRPr>
          </a:p>
        </p:txBody>
      </p:sp>
      <p:pic>
        <p:nvPicPr>
          <p:cNvPr id="13316" name="Picture 4" descr="C:\My Documents\PIC1.jpg"/>
          <p:cNvPicPr>
            <a:picLocks noChangeAspect="1" noChangeArrowheads="1"/>
          </p:cNvPicPr>
          <p:nvPr/>
        </p:nvPicPr>
        <p:blipFill>
          <a:blip r:embed="rId2"/>
          <a:srcRect/>
          <a:stretch>
            <a:fillRect/>
          </a:stretch>
        </p:blipFill>
        <p:spPr bwMode="auto">
          <a:xfrm>
            <a:off x="0" y="1997075"/>
            <a:ext cx="9145588" cy="2862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altLang="en-US" smtClean="0"/>
              <a:t>Today</a:t>
            </a:r>
          </a:p>
        </p:txBody>
      </p:sp>
      <p:sp>
        <p:nvSpPr>
          <p:cNvPr id="14339" name="Content Placeholder 2"/>
          <p:cNvSpPr>
            <a:spLocks noGrp="1"/>
          </p:cNvSpPr>
          <p:nvPr>
            <p:ph sz="quarter" idx="1"/>
          </p:nvPr>
        </p:nvSpPr>
        <p:spPr>
          <a:xfrm>
            <a:off x="304800" y="1600200"/>
            <a:ext cx="8610600" cy="5029200"/>
          </a:xfrm>
        </p:spPr>
        <p:txBody>
          <a:bodyPr/>
          <a:lstStyle/>
          <a:p>
            <a:pPr eaLnBrk="1" hangingPunct="1"/>
            <a:r>
              <a:rPr lang="en-US" altLang="en-US" smtClean="0"/>
              <a:t>Waiters access their need information is faster than MDs</a:t>
            </a:r>
          </a:p>
          <a:p>
            <a:pPr eaLnBrk="1" hangingPunct="1"/>
            <a:r>
              <a:rPr lang="en-US" altLang="en-US" smtClean="0"/>
              <a:t>You can transfer money by few clicks any where </a:t>
            </a:r>
          </a:p>
          <a:p>
            <a:pPr eaLnBrk="1" hangingPunct="1">
              <a:buFont typeface="Wingdings" pitchFamily="2" charset="2"/>
              <a:buNone/>
            </a:pPr>
            <a:r>
              <a:rPr lang="en-US" altLang="en-US" b="1" smtClean="0"/>
              <a:t>YET</a:t>
            </a:r>
          </a:p>
          <a:p>
            <a:pPr eaLnBrk="1" hangingPunct="1"/>
            <a:r>
              <a:rPr lang="en-US" altLang="en-US" smtClean="0"/>
              <a:t>You can’t figure out your appointments, you medication list..</a:t>
            </a:r>
          </a:p>
          <a:p>
            <a:pPr eaLnBrk="1" hangingPunct="1"/>
            <a:r>
              <a:rPr lang="en-US" altLang="en-US" smtClean="0"/>
              <a:t>Hospital records doesn’t talk to each other; No Continuum of care, duplicate of services </a:t>
            </a:r>
          </a:p>
          <a:p>
            <a:pPr eaLnBrk="1" hangingPunct="1"/>
            <a:r>
              <a:rPr lang="en-US" altLang="en-US" smtClean="0"/>
              <a:t>Management relays on instinct &gt; objective data</a:t>
            </a:r>
          </a:p>
          <a:p>
            <a:pPr eaLnBrk="1" hangingPunct="1"/>
            <a:endParaRPr lang="en-US" altLang="en-US" smtClean="0"/>
          </a:p>
          <a:p>
            <a:pPr eaLnBrk="1" hangingPunct="1">
              <a:buFont typeface="Wingdings" pitchFamily="2" charset="2"/>
              <a:buNone/>
            </a:pPr>
            <a:endParaRPr lang="en-US" altLang="en-US" smtClean="0"/>
          </a:p>
          <a:p>
            <a:pPr eaLnBrk="1" hangingPunct="1"/>
            <a:endParaRPr lang="en-US" altLang="en-US" smtClean="0"/>
          </a:p>
          <a:p>
            <a:pPr eaLnBrk="1" hangingPunct="1"/>
            <a:r>
              <a:rPr lang="en-US" altLang="en-US"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smtClean="0"/>
              <a:t>What do we need</a:t>
            </a:r>
          </a:p>
        </p:txBody>
      </p:sp>
      <p:sp>
        <p:nvSpPr>
          <p:cNvPr id="15363" name="Content Placeholder 2"/>
          <p:cNvSpPr>
            <a:spLocks noGrp="1"/>
          </p:cNvSpPr>
          <p:nvPr>
            <p:ph sz="quarter" idx="1"/>
          </p:nvPr>
        </p:nvSpPr>
        <p:spPr>
          <a:xfrm>
            <a:off x="612775" y="1600200"/>
            <a:ext cx="8153400" cy="4267200"/>
          </a:xfrm>
        </p:spPr>
        <p:txBody>
          <a:bodyPr/>
          <a:lstStyle/>
          <a:p>
            <a:pPr eaLnBrk="1" hangingPunct="1"/>
            <a:r>
              <a:rPr lang="en-US" altLang="en-US" smtClean="0"/>
              <a:t>Right information on right format to right person to make the right decision</a:t>
            </a:r>
          </a:p>
          <a:p>
            <a:pPr eaLnBrk="1" hangingPunct="1"/>
            <a:r>
              <a:rPr lang="en-US" altLang="en-US" smtClean="0"/>
              <a:t>Predictive model of knowledge representation.</a:t>
            </a:r>
          </a:p>
          <a:p>
            <a:pPr eaLnBrk="1" hangingPunct="1"/>
            <a:r>
              <a:rPr lang="en-US" altLang="en-US" smtClean="0"/>
              <a:t>CDSS</a:t>
            </a:r>
          </a:p>
          <a:p>
            <a:pPr eaLnBrk="1" hangingPunct="1"/>
            <a:r>
              <a:rPr lang="en-US" altLang="en-US" smtClean="0"/>
              <a:t>We need to reduce waste in workflows, to improve healthcare. </a:t>
            </a:r>
          </a:p>
          <a:p>
            <a:pPr eaLnBrk="1" hangingPunct="1"/>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altLang="en-US" smtClean="0"/>
              <a:t>Three global Healthcare trend</a:t>
            </a:r>
          </a:p>
        </p:txBody>
      </p:sp>
      <p:graphicFrame>
        <p:nvGraphicFramePr>
          <p:cNvPr id="4" name="Content Placeholder 3"/>
          <p:cNvGraphicFramePr>
            <a:graphicFrameLocks noGrp="1"/>
          </p:cNvGraphicFramePr>
          <p:nvPr>
            <p:ph sz="quarter" idx="4294967295"/>
          </p:nvPr>
        </p:nvGraphicFramePr>
        <p:xfrm>
          <a:off x="457200" y="18288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srcRect l="10457" r="27199" b="62662"/>
          <a:stretch>
            <a:fillRect/>
          </a:stretch>
        </p:blipFill>
        <p:spPr bwMode="auto">
          <a:xfrm>
            <a:off x="76200" y="0"/>
            <a:ext cx="8991600" cy="69183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3573</TotalTime>
  <Words>830</Words>
  <Application>Microsoft Office PowerPoint</Application>
  <PresentationFormat>عرض على الشاشة (3:4)‏</PresentationFormat>
  <Paragraphs>136</Paragraphs>
  <Slides>24</Slides>
  <Notes>4</Notes>
  <HiddenSlides>0</HiddenSlides>
  <MMClips>0</MMClips>
  <ScaleCrop>false</ScaleCrop>
  <HeadingPairs>
    <vt:vector size="6" baseType="variant">
      <vt:variant>
        <vt:lpstr>الخطوط المستخدمة</vt:lpstr>
      </vt:variant>
      <vt:variant>
        <vt:i4>7</vt:i4>
      </vt:variant>
      <vt:variant>
        <vt:lpstr>سمة</vt:lpstr>
      </vt:variant>
      <vt:variant>
        <vt:i4>1</vt:i4>
      </vt:variant>
      <vt:variant>
        <vt:lpstr>عناوين الشرائح</vt:lpstr>
      </vt:variant>
      <vt:variant>
        <vt:i4>24</vt:i4>
      </vt:variant>
    </vt:vector>
  </HeadingPairs>
  <TitlesOfParts>
    <vt:vector size="32" baseType="lpstr">
      <vt:lpstr>Arial</vt:lpstr>
      <vt:lpstr>Tw Cen MT</vt:lpstr>
      <vt:lpstr>Wingdings</vt:lpstr>
      <vt:lpstr>Wingdings 2</vt:lpstr>
      <vt:lpstr>Calibri</vt:lpstr>
      <vt:lpstr>Times New Roman</vt:lpstr>
      <vt:lpstr>Times</vt:lpstr>
      <vt:lpstr>Median</vt:lpstr>
      <vt:lpstr>Medical Informatics as a discipline for physicians</vt:lpstr>
      <vt:lpstr>Current issues in clinical care</vt:lpstr>
      <vt:lpstr>الشريحة 3</vt:lpstr>
      <vt:lpstr> Current issues in clinical care </vt:lpstr>
      <vt:lpstr>الشريحة 5</vt:lpstr>
      <vt:lpstr>Today</vt:lpstr>
      <vt:lpstr>What do we need</vt:lpstr>
      <vt:lpstr>Three global Healthcare trend</vt:lpstr>
      <vt:lpstr>الشريحة 9</vt:lpstr>
      <vt:lpstr>Medical practice Using EMRs</vt:lpstr>
      <vt:lpstr>Patient engagement for better outcomes</vt:lpstr>
      <vt:lpstr>The trends and pressures shaping the health care industry </vt:lpstr>
      <vt:lpstr>Fast Growing Health informatics titles </vt:lpstr>
      <vt:lpstr>الشريحة 14</vt:lpstr>
      <vt:lpstr>الشريحة 15</vt:lpstr>
      <vt:lpstr>الشريحة 16</vt:lpstr>
      <vt:lpstr>Who is in </vt:lpstr>
      <vt:lpstr> Medical informatics role </vt:lpstr>
      <vt:lpstr>Quality and characteristics of Informatician </vt:lpstr>
      <vt:lpstr>Some physicians informatics titles </vt:lpstr>
      <vt:lpstr> MI organizations and journals </vt:lpstr>
      <vt:lpstr> Major academic research centers </vt:lpstr>
      <vt:lpstr>Medical Informatics Physician </vt:lpstr>
      <vt:lpstr>الشريحة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Informatics as a discipline for physicians</dc:title>
  <dc:creator>f40282</dc:creator>
  <cp:lastModifiedBy>AA</cp:lastModifiedBy>
  <cp:revision>37</cp:revision>
  <cp:lastPrinted>2013-11-06T10:49:55Z</cp:lastPrinted>
  <dcterms:created xsi:type="dcterms:W3CDTF">2013-02-21T19:12:39Z</dcterms:created>
  <dcterms:modified xsi:type="dcterms:W3CDTF">2013-11-14T15:28:30Z</dcterms:modified>
</cp:coreProperties>
</file>