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86" r:id="rId3"/>
    <p:sldId id="257" r:id="rId4"/>
    <p:sldId id="287" r:id="rId5"/>
    <p:sldId id="289" r:id="rId6"/>
    <p:sldId id="269" r:id="rId7"/>
    <p:sldId id="259" r:id="rId8"/>
    <p:sldId id="291" r:id="rId9"/>
    <p:sldId id="292" r:id="rId10"/>
    <p:sldId id="293" r:id="rId11"/>
    <p:sldId id="294" r:id="rId12"/>
    <p:sldId id="295" r:id="rId13"/>
    <p:sldId id="296" r:id="rId14"/>
    <p:sldId id="290" r:id="rId15"/>
    <p:sldId id="265" r:id="rId16"/>
    <p:sldId id="262" r:id="rId17"/>
    <p:sldId id="26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7143" autoAdjust="0"/>
  </p:normalViewPr>
  <p:slideViewPr>
    <p:cSldViewPr>
      <p:cViewPr>
        <p:scale>
          <a:sx n="81" d="100"/>
          <a:sy n="81" d="100"/>
        </p:scale>
        <p:origin x="-104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C8BFE-7A1F-4C70-B047-AEA4C0EE793F}" type="datetimeFigureOut">
              <a:rPr lang="en-US"/>
              <a:pPr>
                <a:defRPr/>
              </a:pPr>
              <a:t>9/8/2013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912A2-2C00-4537-AD0B-C958DD4B505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C1FB4-032F-427C-A7B7-030236BD99CA}" type="datetimeFigureOut">
              <a:rPr lang="en-US"/>
              <a:pPr>
                <a:defRPr/>
              </a:pPr>
              <a:t>9/8/2013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99B19-ED54-4DBF-B874-F43CC1B7A7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AD7CC-1164-49BA-A8C4-0380E1AC04E1}" type="datetimeFigureOut">
              <a:rPr lang="en-US"/>
              <a:pPr>
                <a:defRPr/>
              </a:pPr>
              <a:t>9/8/2013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3E5B0-5E5E-4051-AF5C-B1A62247F81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C5E84-8AB6-4419-A7DC-B04CE1CAACD2}" type="datetimeFigureOut">
              <a:rPr lang="en-US"/>
              <a:pPr>
                <a:defRPr/>
              </a:pPr>
              <a:t>9/8/2013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D36F5-8F88-40C8-B879-455ED31A57D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B07C8-004D-47E9-A506-B7B27ED23FCF}" type="datetimeFigureOut">
              <a:rPr lang="en-US"/>
              <a:pPr>
                <a:defRPr/>
              </a:pPr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588C0-C815-42D8-9C6A-7F5B84C6FC7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43434-7242-414F-989A-DB873F3D5F43}" type="datetimeFigureOut">
              <a:rPr lang="en-US"/>
              <a:pPr>
                <a:defRPr/>
              </a:pPr>
              <a:t>9/8/2013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4BC8A-14A0-4FD4-BBE0-B6F0D4491E1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824F2-3748-485D-8BC3-DDE46BB3AD79}" type="datetimeFigureOut">
              <a:rPr lang="en-US"/>
              <a:pPr>
                <a:defRPr/>
              </a:pPr>
              <a:t>9/8/2013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79541-75CE-4FC2-95FC-5AD2EE5DDCD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AB5A7-8DCB-4C1B-8832-86AD6BE0E101}" type="datetimeFigureOut">
              <a:rPr lang="en-US"/>
              <a:pPr>
                <a:defRPr/>
              </a:pPr>
              <a:t>9/8/2013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1BA8E-76E1-4347-9E96-1F09F8B2288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89D55-51D4-4154-A57E-8426CB3B4923}" type="datetimeFigureOut">
              <a:rPr lang="en-US"/>
              <a:pPr>
                <a:defRPr/>
              </a:pPr>
              <a:t>9/8/2013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939D5-ECB8-4D4E-8085-D98047BE0DF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C2681-8FE2-4626-9896-213152126C29}" type="datetimeFigureOut">
              <a:rPr lang="en-US"/>
              <a:pPr>
                <a:defRPr/>
              </a:pPr>
              <a:t>9/8/2013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735EF-6634-48E8-B86E-2756D432747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C9484-E6EC-42C8-B6F7-277F24DD37CA}" type="datetimeFigureOut">
              <a:rPr lang="en-US"/>
              <a:pPr>
                <a:defRPr/>
              </a:pPr>
              <a:t>9/8/2013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52385-F9BE-4D30-9EF2-73707861F8A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2B81ECC-3B9E-4FF6-B30E-1CF7E5A5AC32}" type="datetimeFigureOut">
              <a:rPr lang="en-US"/>
              <a:pPr>
                <a:defRPr/>
              </a:pPr>
              <a:t>9/8/2013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D8879E59-169E-4BAD-BDA3-40C22ED813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07" r:id="rId2"/>
    <p:sldLayoutId id="2147483916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7" r:id="rId9"/>
    <p:sldLayoutId id="2147483913" r:id="rId10"/>
    <p:sldLayoutId id="214748391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aramond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عنوان 1"/>
          <p:cNvSpPr>
            <a:spLocks noGrp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An introduction to 341 Medicine COURSE</a:t>
            </a:r>
            <a:endParaRPr lang="en-US" dirty="0" smtClean="0"/>
          </a:p>
        </p:txBody>
      </p:sp>
      <p:sp>
        <p:nvSpPr>
          <p:cNvPr id="512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endParaRPr lang="en-US" sz="1800" smtClean="0"/>
          </a:p>
          <a:p>
            <a:pPr marR="0" eaLnBrk="1" hangingPunct="1">
              <a:lnSpc>
                <a:spcPct val="80000"/>
              </a:lnSpc>
            </a:pPr>
            <a:r>
              <a:rPr lang="en-US" sz="1800" smtClean="0"/>
              <a:t>         Mohammed A. Omair, MBBS, SF Rheum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1800" smtClean="0"/>
              <a:t>Organizer 341 MED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1800" smtClean="0"/>
              <a:t>Consultant Rheumatologist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1800" smtClean="0"/>
              <a:t>Assistant Professor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1800" smtClean="0"/>
              <a:t>Department of Medicine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CBL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New: mind storming activity, that depends solely on the amount of preparation of the tutor and the students.</a:t>
            </a:r>
          </a:p>
          <a:p>
            <a:pPr eaLnBrk="1" hangingPunct="1"/>
            <a:r>
              <a:rPr lang="en-US" smtClean="0"/>
              <a:t>Cases have been chosen and prepared accurately to deliver specific teaching points.</a:t>
            </a:r>
          </a:p>
          <a:p>
            <a:pPr eaLnBrk="1" hangingPunct="1"/>
            <a:r>
              <a:rPr lang="en-US" smtClean="0"/>
              <a:t>Students should generate other cases and discuss them with each other.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evaluation is divided on the midterm and final exams as follow:</a:t>
            </a:r>
          </a:p>
          <a:p>
            <a:pPr eaLnBrk="1" hangingPunct="1"/>
            <a:r>
              <a:rPr lang="en-US" smtClean="0"/>
              <a:t>Midterm (40%): written 15%  (40 MCQ’s) + OSCE 25%  (10 stations)</a:t>
            </a:r>
          </a:p>
          <a:p>
            <a:pPr eaLnBrk="1" hangingPunct="1"/>
            <a:r>
              <a:rPr lang="en-US" smtClean="0"/>
              <a:t>Final (55%): written 25% (80 MCQ’s) + OSCE 35% (10 stations)</a:t>
            </a:r>
          </a:p>
          <a:p>
            <a:pPr eaLnBrk="1" hangingPunct="1"/>
            <a:r>
              <a:rPr lang="en-US" smtClean="0"/>
              <a:t>Over the year evaluation 5%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MCQ’s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Brand new group of well structured MCQ’s following the blue print of the department of medical education.</a:t>
            </a:r>
          </a:p>
          <a:p>
            <a:pPr eaLnBrk="1" hangingPunct="1"/>
            <a:r>
              <a:rPr lang="en-US" smtClean="0"/>
              <a:t>You have to through the past behind your backs.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OSCE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year the number of stations will increase.</a:t>
            </a:r>
          </a:p>
          <a:p>
            <a:pPr eaLnBrk="1" hangingPunct="1"/>
            <a:r>
              <a:rPr lang="en-US" smtClean="0"/>
              <a:t>The stations will change.</a:t>
            </a:r>
          </a:p>
          <a:p>
            <a:pPr eaLnBrk="1" hangingPunct="1"/>
            <a:r>
              <a:rPr lang="en-US" smtClean="0"/>
              <a:t>Real patients and simulators will be the stars of this show with clinical findings that students should identify and describe to the examiner.</a:t>
            </a:r>
          </a:p>
          <a:p>
            <a:pPr eaLnBrk="1" hangingPunct="1"/>
            <a:r>
              <a:rPr lang="en-US" smtClean="0"/>
              <a:t>Common steps will have the least marks.</a:t>
            </a:r>
          </a:p>
          <a:p>
            <a:pPr eaLnBrk="1" hangingPunct="1"/>
            <a:r>
              <a:rPr lang="en-US" smtClean="0"/>
              <a:t>Nothing difficult but we would like to know the real students from the memorizers.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Attendance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Whoever do not attend 75% of the activities will not enter the exam.</a:t>
            </a:r>
          </a:p>
          <a:p>
            <a:pPr eaLnBrk="1" hangingPunct="1"/>
            <a:r>
              <a:rPr lang="en-US" smtClean="0"/>
              <a:t>An exception should come from the dean of medicine.</a:t>
            </a:r>
          </a:p>
          <a:p>
            <a:pPr eaLnBrk="1" hangingPunct="1"/>
            <a:r>
              <a:rPr lang="en-US" smtClean="0"/>
              <a:t>Examples of acceptable excuses: severe sickness of the student, death of a close relative, and the appearance of the Dajjal. 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Attendance</a:t>
            </a:r>
          </a:p>
        </p:txBody>
      </p:sp>
      <p:sp>
        <p:nvSpPr>
          <p:cNvPr id="19459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During the course make sure to keep in touch with the course organizer Mohammed Omair (pager 5822) through the secretary Sultan Al-Swailim (extension 79887) in case of any problems.</a:t>
            </a:r>
          </a:p>
          <a:p>
            <a:pPr eaLnBrk="1" hangingPunct="1"/>
            <a:r>
              <a:rPr lang="en-US" smtClean="0"/>
              <a:t>If a tutor doesn’t show up in the first 10 minutes report to Sultan immediately.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Recommended References</a:t>
            </a:r>
          </a:p>
        </p:txBody>
      </p:sp>
      <p:sp>
        <p:nvSpPr>
          <p:cNvPr id="2048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* Davidson's Principles and Practice of Medicine, 21st Edition</a:t>
            </a:r>
          </a:p>
          <a:p>
            <a:pPr eaLnBrk="1" hangingPunct="1"/>
            <a:r>
              <a:rPr lang="en-US" smtClean="0"/>
              <a:t>*Kumar and Clark's Clinical Medicine, 8th Edition</a:t>
            </a:r>
          </a:p>
          <a:p>
            <a:pPr eaLnBrk="1" hangingPunct="1"/>
            <a:r>
              <a:rPr lang="en-US" smtClean="0"/>
              <a:t>*Bed side teaching:</a:t>
            </a:r>
            <a:br>
              <a:rPr lang="en-US" smtClean="0"/>
            </a:br>
            <a:r>
              <a:rPr lang="en-US" smtClean="0"/>
              <a:t>Clinical Examination, 6th Edition– Edition by Nicholas Talley and Simon O’Connor.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عنوان 3"/>
          <p:cNvSpPr>
            <a:spLocks noGrp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Any Questions?</a:t>
            </a:r>
            <a:endParaRPr lang="en-US" dirty="0" smtClean="0"/>
          </a:p>
        </p:txBody>
      </p:sp>
      <p:sp>
        <p:nvSpPr>
          <p:cNvPr id="21507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ar-SA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  <a:p>
            <a:pPr eaLnBrk="1" hangingPunct="1"/>
            <a:r>
              <a:rPr lang="en-US" smtClean="0"/>
              <a:t>Aim</a:t>
            </a:r>
          </a:p>
          <a:p>
            <a:pPr eaLnBrk="1" hangingPunct="1"/>
            <a:r>
              <a:rPr lang="en-US" smtClean="0"/>
              <a:t>Structure</a:t>
            </a:r>
          </a:p>
          <a:p>
            <a:pPr eaLnBrk="1" hangingPunct="1"/>
            <a:r>
              <a:rPr lang="en-US" smtClean="0"/>
              <a:t>Evaluation</a:t>
            </a:r>
          </a:p>
          <a:p>
            <a:pPr eaLnBrk="1" hangingPunct="1"/>
            <a:r>
              <a:rPr lang="en-US" smtClean="0"/>
              <a:t>Attendance</a:t>
            </a:r>
          </a:p>
          <a:p>
            <a:pPr eaLnBrk="1" hangingPunct="1"/>
            <a:r>
              <a:rPr lang="en-US" smtClean="0"/>
              <a:t>Recommended references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7171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341 MED is a longitudinal 10 hour credit course.</a:t>
            </a:r>
          </a:p>
          <a:p>
            <a:pPr eaLnBrk="1" hangingPunct="1"/>
            <a:r>
              <a:rPr lang="en-US" smtClean="0"/>
              <a:t>Along with the 351 surgery course they both are probably the most important 2 clinical courses in medical school.</a:t>
            </a:r>
          </a:p>
          <a:p>
            <a:pPr eaLnBrk="1" hangingPunct="1"/>
            <a:r>
              <a:rPr lang="en-US" smtClean="0"/>
              <a:t>A very busy and tight schedule of other courses has prevented students from concentrating on our course.</a:t>
            </a:r>
          </a:p>
          <a:p>
            <a:pPr eaLnBrk="1" hangingPunct="1"/>
            <a:r>
              <a:rPr lang="en-US" smtClean="0"/>
              <a:t>The increasing number of students is probably the most important and difficult factor affecting the quality of teaching delivered by our department.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Aim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aim of this course is to teach students the art of clinical evaluation and management.</a:t>
            </a:r>
          </a:p>
          <a:p>
            <a:pPr eaLnBrk="1" hangingPunct="1"/>
            <a:r>
              <a:rPr lang="en-US" smtClean="0"/>
              <a:t>This includes developing the skills to be able to: </a:t>
            </a:r>
          </a:p>
          <a:p>
            <a:pPr eaLnBrk="1" hangingPunct="1"/>
            <a:r>
              <a:rPr lang="en-US" smtClean="0"/>
              <a:t>1) Take a detailed targeted history.</a:t>
            </a:r>
          </a:p>
          <a:p>
            <a:pPr eaLnBrk="1" hangingPunct="1"/>
            <a:r>
              <a:rPr lang="en-US" smtClean="0"/>
              <a:t>2) Perform a complete clinical examination.</a:t>
            </a:r>
          </a:p>
          <a:p>
            <a:pPr eaLnBrk="1" hangingPunct="1"/>
            <a:r>
              <a:rPr lang="en-US" smtClean="0"/>
              <a:t>3) Generate a differential diagnosis of the active problem.</a:t>
            </a:r>
          </a:p>
          <a:p>
            <a:pPr eaLnBrk="1" hangingPunct="1"/>
            <a:r>
              <a:rPr lang="en-US" smtClean="0"/>
              <a:t>4) Choose the appropriate type of investigation to identify the right diagnosis and its severity.</a:t>
            </a:r>
          </a:p>
          <a:p>
            <a:pPr eaLnBrk="1" hangingPunct="1"/>
            <a:r>
              <a:rPr lang="en-US" smtClean="0"/>
              <a:t>5) Form a management plan for every identified problem.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32463" y="3573463"/>
            <a:ext cx="3160712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981075"/>
            <a:ext cx="3097212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8925" y="3573463"/>
            <a:ext cx="2554288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/>
          <a:srcRect l="5473" t="12849" r="6085" b="12753"/>
          <a:stretch>
            <a:fillRect/>
          </a:stretch>
        </p:blipFill>
        <p:spPr bwMode="auto">
          <a:xfrm>
            <a:off x="5948363" y="1066800"/>
            <a:ext cx="2439987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22675" y="2781300"/>
            <a:ext cx="210185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</a:t>
            </a:r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course consists of a theoretical and clinical part.</a:t>
            </a:r>
          </a:p>
          <a:p>
            <a:pPr eaLnBrk="1" hangingPunct="1"/>
            <a:r>
              <a:rPr lang="en-US" smtClean="0"/>
              <a:t>Each week 1-3 lectures and 2 clinical sessions are delivered by the department over 32 weeks (excluding holidays and exam weeks).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</a:t>
            </a:r>
          </a:p>
        </p:txBody>
      </p:sp>
      <p:sp>
        <p:nvSpPr>
          <p:cNvPr id="11267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theoretical part includes 64 lecture distributed on all subspecialties.</a:t>
            </a:r>
          </a:p>
          <a:p>
            <a:pPr eaLnBrk="1" hangingPunct="1"/>
            <a:r>
              <a:rPr lang="en-US" smtClean="0"/>
              <a:t>The clinical teaching consists mainly of basic history taking, basic technique of different system examinations and definition and identification of physical findings.</a:t>
            </a:r>
          </a:p>
          <a:p>
            <a:pPr eaLnBrk="1" hangingPunct="1"/>
            <a:r>
              <a:rPr lang="en-US" smtClean="0"/>
              <a:t>Bed side teaching</a:t>
            </a:r>
          </a:p>
          <a:p>
            <a:pPr eaLnBrk="1" hangingPunct="1"/>
            <a:r>
              <a:rPr lang="en-US" smtClean="0"/>
              <a:t>Case based learning 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Standard format</a:t>
            </a:r>
          </a:p>
          <a:p>
            <a:pPr eaLnBrk="1" hangingPunct="1"/>
            <a:r>
              <a:rPr lang="en-US" smtClean="0"/>
              <a:t>The lecturer is not supposed to cover all of the aspects of the topic (it is only a guide for reading)</a:t>
            </a:r>
          </a:p>
          <a:p>
            <a:pPr eaLnBrk="1" hangingPunct="1"/>
            <a:r>
              <a:rPr lang="en-US" smtClean="0"/>
              <a:t>Lectures will be available online</a:t>
            </a:r>
          </a:p>
          <a:p>
            <a:pPr eaLnBrk="1" hangingPunct="1"/>
            <a:r>
              <a:rPr lang="en-US" smtClean="0"/>
              <a:t>Every disease discussed in the lecture should be covered by the student before the exam.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Bedside teaching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Classic: it is by far the most important activity in the college.</a:t>
            </a:r>
          </a:p>
          <a:p>
            <a:pPr eaLnBrk="1" hangingPunct="1"/>
            <a:r>
              <a:rPr lang="en-US" smtClean="0"/>
              <a:t>Many problems surround this activity and prevent students from getting the maximum benefit.</a:t>
            </a:r>
          </a:p>
          <a:p>
            <a:pPr eaLnBrk="1" hangingPunct="1"/>
            <a:r>
              <a:rPr lang="en-US" smtClean="0"/>
              <a:t>The secretary, course organizer and the chairman of medicine are working hard to solve problems arising from  the teaching staff.</a:t>
            </a:r>
          </a:p>
          <a:p>
            <a:pPr eaLnBrk="1" hangingPunct="1"/>
            <a:r>
              <a:rPr lang="en-US" smtClean="0"/>
              <a:t>Teaching staff usually use “the help me help you” strategy in teaching.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Black 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djacency">
    <a:dk1>
      <a:srgbClr val="2F2B20"/>
    </a:dk1>
    <a:lt1>
      <a:srgbClr val="FFFFFF"/>
    </a:lt1>
    <a:dk2>
      <a:srgbClr val="675E47"/>
    </a:dk2>
    <a:lt2>
      <a:srgbClr val="DFDCB7"/>
    </a:lt2>
    <a:accent1>
      <a:srgbClr val="A9A57C"/>
    </a:accent1>
    <a:accent2>
      <a:srgbClr val="9CBEBD"/>
    </a:accent2>
    <a:accent3>
      <a:srgbClr val="D2CB6C"/>
    </a:accent3>
    <a:accent4>
      <a:srgbClr val="95A39D"/>
    </a:accent4>
    <a:accent5>
      <a:srgbClr val="C89F5D"/>
    </a:accent5>
    <a:accent6>
      <a:srgbClr val="B1A089"/>
    </a:accent6>
    <a:hlink>
      <a:srgbClr val="D25814"/>
    </a:hlink>
    <a:folHlink>
      <a:srgbClr val="849A0A"/>
    </a:folHlink>
  </a:clrScheme>
</a:themeOverride>
</file>

<file path=ppt/theme/themeOverride2.xml><?xml version="1.0" encoding="utf-8"?>
<a:themeOverride xmlns:a="http://schemas.openxmlformats.org/drawingml/2006/main">
  <a:clrScheme name="Adjacency">
    <a:dk1>
      <a:srgbClr val="2F2B20"/>
    </a:dk1>
    <a:lt1>
      <a:srgbClr val="FFFFFF"/>
    </a:lt1>
    <a:dk2>
      <a:srgbClr val="675E47"/>
    </a:dk2>
    <a:lt2>
      <a:srgbClr val="DFDCB7"/>
    </a:lt2>
    <a:accent1>
      <a:srgbClr val="A9A57C"/>
    </a:accent1>
    <a:accent2>
      <a:srgbClr val="9CBEBD"/>
    </a:accent2>
    <a:accent3>
      <a:srgbClr val="D2CB6C"/>
    </a:accent3>
    <a:accent4>
      <a:srgbClr val="95A39D"/>
    </a:accent4>
    <a:accent5>
      <a:srgbClr val="C89F5D"/>
    </a:accent5>
    <a:accent6>
      <a:srgbClr val="B1A089"/>
    </a:accent6>
    <a:hlink>
      <a:srgbClr val="D25814"/>
    </a:hlink>
    <a:folHlink>
      <a:srgbClr val="849A0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</TotalTime>
  <Words>705</Words>
  <Application>Microsoft Office PowerPoint</Application>
  <PresentationFormat>عرض على الشاشة (3:4)‏</PresentationFormat>
  <Paragraphs>76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3" baseType="lpstr">
      <vt:lpstr>Arial</vt:lpstr>
      <vt:lpstr>Garamond</vt:lpstr>
      <vt:lpstr>Wingdings 2</vt:lpstr>
      <vt:lpstr>Calibri</vt:lpstr>
      <vt:lpstr>Times New Roman</vt:lpstr>
      <vt:lpstr>Flow</vt:lpstr>
      <vt:lpstr>An introduction to 341 Medicine COURSE</vt:lpstr>
      <vt:lpstr>Objectives</vt:lpstr>
      <vt:lpstr>Introduction</vt:lpstr>
      <vt:lpstr>Aim</vt:lpstr>
      <vt:lpstr>الشريحة 5</vt:lpstr>
      <vt:lpstr>Structure</vt:lpstr>
      <vt:lpstr>Structure</vt:lpstr>
      <vt:lpstr>Lectures</vt:lpstr>
      <vt:lpstr>Bedside teaching</vt:lpstr>
      <vt:lpstr>CBL</vt:lpstr>
      <vt:lpstr>Evaluation</vt:lpstr>
      <vt:lpstr>MCQ’s</vt:lpstr>
      <vt:lpstr>OSCE</vt:lpstr>
      <vt:lpstr>Attendance</vt:lpstr>
      <vt:lpstr>Attendance</vt:lpstr>
      <vt:lpstr>Recommended References</vt:lpstr>
      <vt:lpstr>Any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341 COURSE</dc:title>
  <dc:creator>Windows User</dc:creator>
  <cp:lastModifiedBy>AA</cp:lastModifiedBy>
  <cp:revision>49</cp:revision>
  <dcterms:created xsi:type="dcterms:W3CDTF">2008-10-01T13:45:23Z</dcterms:created>
  <dcterms:modified xsi:type="dcterms:W3CDTF">2013-09-08T16:04:34Z</dcterms:modified>
</cp:coreProperties>
</file>