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wmv" ContentType="video/unknown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7"/>
  </p:notesMasterIdLst>
  <p:sldIdLst>
    <p:sldId id="256" r:id="rId2"/>
    <p:sldId id="257" r:id="rId3"/>
    <p:sldId id="258" r:id="rId4"/>
    <p:sldId id="327" r:id="rId5"/>
    <p:sldId id="343" r:id="rId6"/>
    <p:sldId id="259" r:id="rId7"/>
    <p:sldId id="260" r:id="rId8"/>
    <p:sldId id="262" r:id="rId9"/>
    <p:sldId id="261" r:id="rId10"/>
    <p:sldId id="342" r:id="rId11"/>
    <p:sldId id="336" r:id="rId12"/>
    <p:sldId id="263" r:id="rId13"/>
    <p:sldId id="265" r:id="rId14"/>
    <p:sldId id="266" r:id="rId15"/>
    <p:sldId id="267" r:id="rId16"/>
    <p:sldId id="270" r:id="rId17"/>
    <p:sldId id="271" r:id="rId18"/>
    <p:sldId id="268" r:id="rId19"/>
    <p:sldId id="288" r:id="rId20"/>
    <p:sldId id="273" r:id="rId21"/>
    <p:sldId id="272" r:id="rId22"/>
    <p:sldId id="274" r:id="rId23"/>
    <p:sldId id="324" r:id="rId24"/>
    <p:sldId id="330" r:id="rId25"/>
    <p:sldId id="281" r:id="rId26"/>
    <p:sldId id="326" r:id="rId27"/>
    <p:sldId id="331" r:id="rId28"/>
    <p:sldId id="277" r:id="rId29"/>
    <p:sldId id="278" r:id="rId30"/>
    <p:sldId id="279" r:id="rId31"/>
    <p:sldId id="280" r:id="rId32"/>
    <p:sldId id="283" r:id="rId33"/>
    <p:sldId id="284" r:id="rId34"/>
    <p:sldId id="285" r:id="rId35"/>
    <p:sldId id="290" r:id="rId36"/>
    <p:sldId id="287" r:id="rId37"/>
    <p:sldId id="295" r:id="rId38"/>
    <p:sldId id="296" r:id="rId39"/>
    <p:sldId id="297" r:id="rId40"/>
    <p:sldId id="311" r:id="rId41"/>
    <p:sldId id="300" r:id="rId42"/>
    <p:sldId id="303" r:id="rId43"/>
    <p:sldId id="298" r:id="rId44"/>
    <p:sldId id="301" r:id="rId45"/>
    <p:sldId id="292" r:id="rId46"/>
    <p:sldId id="293" r:id="rId47"/>
    <p:sldId id="294" r:id="rId48"/>
    <p:sldId id="310" r:id="rId49"/>
    <p:sldId id="312" r:id="rId50"/>
    <p:sldId id="313" r:id="rId51"/>
    <p:sldId id="333" r:id="rId52"/>
    <p:sldId id="344" r:id="rId53"/>
    <p:sldId id="345" r:id="rId54"/>
    <p:sldId id="346" r:id="rId55"/>
    <p:sldId id="317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5A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504" autoAdjust="0"/>
    <p:restoredTop sz="94667" autoAdjust="0"/>
  </p:normalViewPr>
  <p:slideViewPr>
    <p:cSldViewPr>
      <p:cViewPr varScale="1">
        <p:scale>
          <a:sx n="69" d="100"/>
          <a:sy n="69" d="100"/>
        </p:scale>
        <p:origin x="-12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3E753-1E2A-4B54-9E14-E96D4749F905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A16AD-0115-427D-A99A-533AEDE79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641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9C6FC-660B-47A4-87BE-C99F4DC67ED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9C6FC-660B-47A4-87BE-C99F4DC67ED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9C6FC-660B-47A4-87BE-C99F4DC67ED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9C6FC-660B-47A4-87BE-C99F4DC67ED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25602D1-4873-5A4D-9DD1-7A3B76B87205}" type="slidenum">
              <a:rPr lang="en-CA" sz="1200">
                <a:latin typeface="Arial" charset="0"/>
              </a:rPr>
              <a:pPr eaLnBrk="1" hangingPunct="1"/>
              <a:t>11</a:t>
            </a:fld>
            <a:endParaRPr lang="en-CA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8073-4CE5-4095-A222-0606D706410B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8073-4CE5-4095-A222-0606D706410B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8073-4CE5-4095-A222-0606D706410B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8073-4CE5-4095-A222-0606D706410B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8073-4CE5-4095-A222-0606D706410B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8073-4CE5-4095-A222-0606D706410B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8073-4CE5-4095-A222-0606D706410B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8073-4CE5-4095-A222-0606D706410B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8073-4CE5-4095-A222-0606D706410B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8073-4CE5-4095-A222-0606D706410B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8073-4CE5-4095-A222-0606D706410B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3B8073-4CE5-4095-A222-0606D706410B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Acute Coronary Syndrome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00800" cy="1752600"/>
          </a:xfrm>
        </p:spPr>
        <p:txBody>
          <a:bodyPr/>
          <a:lstStyle/>
          <a:p>
            <a:r>
              <a:rPr lang="en-US" sz="3600" dirty="0" smtClean="0"/>
              <a:t>Dr. Hussam F. Al-</a:t>
            </a:r>
            <a:r>
              <a:rPr lang="en-US" sz="3600" dirty="0" err="1" smtClean="0"/>
              <a:t>Faleh</a:t>
            </a:r>
            <a:endParaRPr lang="en-US" sz="3600" dirty="0" smtClean="0"/>
          </a:p>
          <a:p>
            <a:r>
              <a:rPr lang="en-US" dirty="0" smtClean="0"/>
              <a:t>Associate Professor of Cardiac Sciences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What are the risk factors for CAD?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2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a typeface="+mj-ea"/>
              </a:rPr>
              <a:t>Risk factors</a:t>
            </a:r>
            <a:endParaRPr lang="en-CA" dirty="0" smtClean="0">
              <a:solidFill>
                <a:srgbClr val="FFFF00"/>
              </a:solidFill>
              <a:ea typeface="+mj-ea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dirty="0">
                <a:latin typeface="Tahoma" charset="0"/>
                <a:cs typeface="Arial" charset="0"/>
              </a:rPr>
              <a:t>Age : males ≥45, females ≥55</a:t>
            </a:r>
            <a:endParaRPr lang="en-US" sz="3200" dirty="0">
              <a:latin typeface="Tahoma" charset="0"/>
              <a:cs typeface="Tahoma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 smtClean="0">
                <a:latin typeface="Tahoma" charset="0"/>
                <a:cs typeface="Arial" charset="0"/>
              </a:rPr>
              <a:t>Gender (Male gender)  </a:t>
            </a:r>
            <a:endParaRPr lang="en-US" sz="3200" dirty="0">
              <a:latin typeface="Tahoma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>
                <a:latin typeface="Tahoma" charset="0"/>
                <a:cs typeface="Arial" charset="0"/>
              </a:rPr>
              <a:t>DM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>
                <a:latin typeface="Tahoma" charset="0"/>
                <a:cs typeface="Arial" charset="0"/>
              </a:rPr>
              <a:t>Dyslipidemia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>
                <a:latin typeface="Tahoma" charset="0"/>
                <a:cs typeface="Arial" charset="0"/>
              </a:rPr>
              <a:t>HTN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>
                <a:latin typeface="Tahoma" charset="0"/>
                <a:cs typeface="Arial" charset="0"/>
              </a:rPr>
              <a:t>Smoking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>
                <a:latin typeface="Tahoma" charset="0"/>
                <a:cs typeface="Arial" charset="0"/>
              </a:rPr>
              <a:t>Family history of Premature CAD: males ≤55 females ≤65 </a:t>
            </a:r>
            <a:r>
              <a:rPr lang="en-US" sz="3200" dirty="0" smtClean="0">
                <a:latin typeface="Tahoma" charset="0"/>
                <a:cs typeface="Arial" charset="0"/>
              </a:rPr>
              <a:t> </a:t>
            </a:r>
          </a:p>
          <a:p>
            <a:pPr marL="137160" indent="0" eaLnBrk="1" hangingPunct="1">
              <a:lnSpc>
                <a:spcPct val="80000"/>
              </a:lnSpc>
              <a:buNone/>
              <a:defRPr/>
            </a:pPr>
            <a:endParaRPr lang="en-CA" sz="2800" dirty="0"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39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Clinical scenario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470916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Saleh</a:t>
            </a:r>
            <a:r>
              <a:rPr lang="en-US" sz="3200" dirty="0" smtClean="0"/>
              <a:t>, forgot or was careless !</a:t>
            </a:r>
          </a:p>
          <a:p>
            <a:r>
              <a:rPr lang="en-US" sz="3200" dirty="0" smtClean="0"/>
              <a:t>3 </a:t>
            </a:r>
            <a:r>
              <a:rPr lang="en-US" sz="3200" dirty="0" err="1" smtClean="0"/>
              <a:t>yrs</a:t>
            </a:r>
            <a:r>
              <a:rPr lang="en-US" sz="3200" dirty="0" smtClean="0"/>
              <a:t> later, he started feeling occasional chest heaviness while rushing on the stairs. Radiated to both shoulders, and relived with rest.</a:t>
            </a:r>
          </a:p>
          <a:p>
            <a:r>
              <a:rPr lang="en-US" sz="3200" dirty="0" smtClean="0"/>
              <a:t>He decided to go to his physician again….but after finishing off some business deals</a:t>
            </a:r>
            <a:endParaRPr lang="en-US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981200"/>
            <a:ext cx="7086600" cy="1828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is happening with </a:t>
            </a:r>
            <a:r>
              <a:rPr lang="en-US" dirty="0" err="1" smtClean="0">
                <a:solidFill>
                  <a:srgbClr val="FFFF00"/>
                </a:solidFill>
              </a:rPr>
              <a:t>Saleh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8482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Program Files\Microsoft Office\MEDIA\CAGCAT10\j0300840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09600"/>
            <a:ext cx="7367382" cy="62056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22029" y="3210702"/>
            <a:ext cx="2064603" cy="110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Tissue 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Demand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2590800"/>
            <a:ext cx="1774435" cy="110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O2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Supply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41450718"/>
              </p:ext>
            </p:extLst>
          </p:nvPr>
        </p:nvGraphicFramePr>
        <p:xfrm>
          <a:off x="6248400" y="3048000"/>
          <a:ext cx="2692400" cy="2667000"/>
        </p:xfrm>
        <a:graphic>
          <a:graphicData uri="http://schemas.openxmlformats.org/presentationml/2006/ole">
            <p:oleObj spid="_x0000_s5135" name="Bitmap Image" r:id="rId4" imgW="4142857" imgH="4105848" progId="PBrush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Back to </a:t>
            </a:r>
            <a:r>
              <a:rPr lang="en-US" dirty="0" err="1" smtClean="0">
                <a:solidFill>
                  <a:srgbClr val="FFFF00"/>
                </a:solidFill>
              </a:rPr>
              <a:t>Saleh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Delayed medical check up for 3 months!</a:t>
            </a:r>
          </a:p>
          <a:p>
            <a:r>
              <a:rPr lang="en-US" dirty="0" smtClean="0"/>
              <a:t>Woke up at 5 AM with similar chest pain, however now at rest and severe.</a:t>
            </a:r>
          </a:p>
          <a:p>
            <a:r>
              <a:rPr lang="en-US" dirty="0" smtClean="0"/>
              <a:t>Perfuse sweating and nausea</a:t>
            </a:r>
          </a:p>
          <a:p>
            <a:r>
              <a:rPr lang="en-US" dirty="0" smtClean="0"/>
              <a:t>Called his son to take him to the ER</a:t>
            </a:r>
          </a:p>
          <a:p>
            <a:r>
              <a:rPr lang="en-US" dirty="0" smtClean="0"/>
              <a:t>In ER </a:t>
            </a:r>
          </a:p>
          <a:p>
            <a:pPr>
              <a:buNone/>
            </a:pPr>
            <a:r>
              <a:rPr lang="en-US" dirty="0" smtClean="0"/>
              <a:t>                 - HR 110bpm</a:t>
            </a:r>
          </a:p>
          <a:p>
            <a:pPr>
              <a:buNone/>
            </a:pPr>
            <a:r>
              <a:rPr lang="en-US" dirty="0" smtClean="0"/>
              <a:t>                 - BP 180/100</a:t>
            </a:r>
          </a:p>
          <a:p>
            <a:pPr>
              <a:buNone/>
            </a:pPr>
            <a:r>
              <a:rPr lang="en-US" dirty="0" smtClean="0"/>
              <a:t>                 - O2 Saturation 95% on RA</a:t>
            </a:r>
          </a:p>
          <a:p>
            <a:pPr>
              <a:buNone/>
            </a:pPr>
            <a:r>
              <a:rPr lang="en-US" dirty="0" smtClean="0"/>
              <a:t>                 - PE was normal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638800"/>
            <a:ext cx="785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Can you explain his clinical presentation?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99" descr="Sli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610600" cy="43053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038600"/>
            <a:ext cx="6096000" cy="268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lid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382000" cy="62811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29400" y="2286000"/>
            <a:ext cx="2050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Secretion of </a:t>
            </a:r>
          </a:p>
          <a:p>
            <a:pPr algn="ctr"/>
            <a:r>
              <a:rPr lang="en-US" dirty="0" err="1" smtClean="0"/>
              <a:t>Matrex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metalloprotenases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CS pics\platelet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85800"/>
            <a:ext cx="7216535" cy="49626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Objectives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091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Pathophysiology of atherosclerosis.</a:t>
            </a:r>
          </a:p>
          <a:p>
            <a:r>
              <a:rPr lang="en-US" sz="3600" dirty="0" smtClean="0"/>
              <a:t>Classification of ACS’s </a:t>
            </a:r>
          </a:p>
          <a:p>
            <a:r>
              <a:rPr lang="en-US" sz="3600" dirty="0" smtClean="0"/>
              <a:t>Diagnostic workup and management</a:t>
            </a:r>
          </a:p>
          <a:p>
            <a:r>
              <a:rPr lang="en-US" sz="3600" dirty="0" smtClean="0"/>
              <a:t>Common complications of ACS’s</a:t>
            </a:r>
            <a:endParaRPr lang="en-US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7086600" cy="1828800"/>
          </a:xfrm>
        </p:spPr>
        <p:txBody>
          <a:bodyPr/>
          <a:lstStyle/>
          <a:p>
            <a:r>
              <a:rPr lang="en-US" sz="6600" dirty="0" smtClean="0">
                <a:solidFill>
                  <a:srgbClr val="FFFF00"/>
                </a:solidFill>
              </a:rPr>
              <a:t>Investigations in ER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mi4_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8634413" cy="41148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19400" y="609600"/>
            <a:ext cx="3268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12 lead ECG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09800"/>
            <a:ext cx="4953000" cy="18288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What is the diagnosis?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3751" t="16346" r="67434" b="9091"/>
          <a:stretch/>
        </p:blipFill>
        <p:spPr bwMode="auto">
          <a:xfrm>
            <a:off x="838200" y="914400"/>
            <a:ext cx="3048000" cy="22098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 cstate="print"/>
          <a:srcRect l="70555" t="9585" r="6928"/>
          <a:stretch/>
        </p:blipFill>
        <p:spPr bwMode="auto">
          <a:xfrm>
            <a:off x="5486400" y="914400"/>
            <a:ext cx="3022283" cy="22098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228600" y="152400"/>
            <a:ext cx="8229600" cy="79216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FF00"/>
                </a:solidFill>
              </a:rPr>
              <a:t>Acute Coronary Syndrom</a:t>
            </a:r>
            <a:r>
              <a:rPr lang="en-US" sz="3600" dirty="0">
                <a:solidFill>
                  <a:srgbClr val="FFFF00"/>
                </a:solidFill>
              </a:rPr>
              <a:t>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3429000"/>
            <a:ext cx="999524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429000"/>
            <a:ext cx="924025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429000"/>
            <a:ext cx="914400" cy="8984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3600" y="3733800"/>
            <a:ext cx="52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6324600"/>
            <a:ext cx="235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Myocardial Necrosis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918" y="6324600"/>
            <a:ext cx="2736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 Myocardial </a:t>
            </a:r>
            <a:r>
              <a:rPr lang="en-US" b="1" dirty="0"/>
              <a:t>Necrosis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6781800" y="3124200"/>
            <a:ext cx="498093" cy="19812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20318278">
            <a:off x="3645646" y="2989685"/>
            <a:ext cx="498093" cy="2120222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815084">
            <a:off x="597302" y="3078814"/>
            <a:ext cx="498093" cy="197911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00800" y="5105400"/>
            <a:ext cx="1752600" cy="11430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 Elevation MI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(STEMI)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29000" y="5105400"/>
            <a:ext cx="1905000" cy="11430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Non ST </a:t>
            </a:r>
            <a:r>
              <a:rPr lang="en-US" sz="2000" b="1" dirty="0">
                <a:solidFill>
                  <a:schemeClr val="bg1"/>
                </a:solidFill>
              </a:rPr>
              <a:t>Elevation MI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(NSTEMI</a:t>
            </a:r>
            <a:r>
              <a:rPr lang="en-US" sz="20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435" y="5105400"/>
            <a:ext cx="1828800" cy="11430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Unstable Angina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4419600"/>
            <a:ext cx="838200" cy="7874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648200" y="3276600"/>
            <a:ext cx="1524000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62400" y="3124200"/>
            <a:ext cx="24384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493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What is Myocardial Infarction?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6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Third Universal Definition of MI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Typical rise in cardiac </a:t>
            </a:r>
            <a:r>
              <a:rPr lang="en-US" dirty="0" err="1" smtClean="0"/>
              <a:t>troponin</a:t>
            </a:r>
            <a:r>
              <a:rPr lang="en-US" dirty="0" smtClean="0"/>
              <a:t> T or I , CK-MB with at least one of the following:</a:t>
            </a:r>
          </a:p>
          <a:p>
            <a:pPr>
              <a:buNone/>
            </a:pPr>
            <a:r>
              <a:rPr lang="en-US" dirty="0" smtClean="0"/>
              <a:t>     1. Ischemic symptoms</a:t>
            </a:r>
          </a:p>
          <a:p>
            <a:pPr>
              <a:buNone/>
            </a:pPr>
            <a:r>
              <a:rPr lang="en-US" dirty="0" smtClean="0"/>
              <a:t>     2. Pathological Q wave on ECG</a:t>
            </a:r>
          </a:p>
          <a:p>
            <a:pPr>
              <a:buNone/>
            </a:pPr>
            <a:r>
              <a:rPr lang="en-US" dirty="0" smtClean="0"/>
              <a:t>     3. Ischemic ECG changes (</a:t>
            </a:r>
            <a:r>
              <a:rPr lang="en-US" dirty="0" err="1" smtClean="0"/>
              <a:t>e.g</a:t>
            </a:r>
            <a:r>
              <a:rPr lang="en-US" dirty="0" smtClean="0"/>
              <a:t>  ST</a:t>
            </a:r>
          </a:p>
          <a:p>
            <a:pPr>
              <a:buNone/>
            </a:pPr>
            <a:r>
              <a:rPr lang="en-US" dirty="0" smtClean="0"/>
              <a:t>        elevation or depression, new LBBB)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 </a:t>
            </a:r>
            <a:r>
              <a:rPr lang="en-US" dirty="0" smtClean="0"/>
              <a:t> 4. Imaging evidence of new loss of </a:t>
            </a:r>
          </a:p>
          <a:p>
            <a:pPr>
              <a:buNone/>
            </a:pPr>
            <a:r>
              <a:rPr lang="en-US" dirty="0" smtClean="0"/>
              <a:t>         viable myocardium or a new WMA</a:t>
            </a:r>
            <a:endParaRPr lang="en-US" dirty="0"/>
          </a:p>
          <a:p>
            <a:pPr>
              <a:buNone/>
            </a:pPr>
            <a:r>
              <a:rPr lang="en-US" dirty="0" smtClean="0"/>
              <a:t>     5. Identification </a:t>
            </a:r>
            <a:r>
              <a:rPr lang="en-US" dirty="0"/>
              <a:t>of an intracoronary </a:t>
            </a:r>
            <a:r>
              <a:rPr lang="en-US" dirty="0" smtClean="0"/>
              <a:t>thrombus  by </a:t>
            </a:r>
            <a:r>
              <a:rPr lang="en-US" dirty="0"/>
              <a:t>angiography or autopsy.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53000" y="6172200"/>
            <a:ext cx="326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European Heart Journal , 2012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Nuclear imaging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mi026mi35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3815" r="-33815"/>
          <a:stretch>
            <a:fillRect/>
          </a:stretch>
        </p:blipFill>
        <p:spPr>
          <a:xfrm>
            <a:off x="-609600" y="1043816"/>
            <a:ext cx="10134600" cy="5799243"/>
          </a:xfrm>
        </p:spPr>
      </p:pic>
    </p:spTree>
    <p:extLst>
      <p:ext uri="{BB962C8B-B14F-4D97-AF65-F5344CB8AC3E}">
        <p14:creationId xmlns:p14="http://schemas.microsoft.com/office/powerpoint/2010/main" xmlns="" val="7306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emopericardium2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" y="1600200"/>
            <a:ext cx="6932613" cy="4708525"/>
          </a:xfrm>
        </p:spPr>
      </p:pic>
    </p:spTree>
    <p:extLst>
      <p:ext uri="{BB962C8B-B14F-4D97-AF65-F5344CB8AC3E}">
        <p14:creationId xmlns:p14="http://schemas.microsoft.com/office/powerpoint/2010/main" xmlns="" val="372907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0"/>
            <a:ext cx="7086600" cy="1828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Markers for Myocardial Necrosis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Biochemical markers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 causes release of certain enzymes and proteins into the blood stream.</a:t>
            </a:r>
          </a:p>
          <a:p>
            <a:r>
              <a:rPr lang="en-US" dirty="0" err="1" smtClean="0"/>
              <a:t>Creatin</a:t>
            </a:r>
            <a:r>
              <a:rPr lang="en-US" dirty="0" smtClean="0"/>
              <a:t> </a:t>
            </a:r>
            <a:r>
              <a:rPr lang="en-US" dirty="0" err="1" smtClean="0"/>
              <a:t>Kinase</a:t>
            </a:r>
            <a:r>
              <a:rPr lang="en-US" dirty="0" smtClean="0"/>
              <a:t> (CK) is released from multiple organs such as the myocardium , skeletal muscles, and the brain.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Iso</a:t>
            </a:r>
            <a:r>
              <a:rPr lang="en-US" dirty="0" smtClean="0"/>
              <a:t>-form CK-MB, is cardio-specific</a:t>
            </a:r>
          </a:p>
          <a:p>
            <a:r>
              <a:rPr lang="en-US" dirty="0" smtClean="0"/>
              <a:t>Starts to rise 4-6 hrs after onset of ischemia, then falls within 48-72hrs.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Resources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667000"/>
          </a:xfrm>
        </p:spPr>
        <p:txBody>
          <a:bodyPr/>
          <a:lstStyle/>
          <a:p>
            <a:r>
              <a:rPr lang="en-US" sz="4000" dirty="0" smtClean="0"/>
              <a:t>Davidson or Kumar</a:t>
            </a:r>
          </a:p>
          <a:p>
            <a:r>
              <a:rPr lang="en-US" sz="4000" dirty="0" smtClean="0"/>
              <a:t>Lecture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Biochemical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r>
              <a:rPr lang="en-US" dirty="0" err="1" smtClean="0"/>
              <a:t>Cardiospecific</a:t>
            </a:r>
            <a:r>
              <a:rPr lang="en-US" dirty="0" smtClean="0"/>
              <a:t> proteins </a:t>
            </a:r>
            <a:r>
              <a:rPr lang="en-US" dirty="0" err="1" smtClean="0"/>
              <a:t>Troponin</a:t>
            </a:r>
            <a:r>
              <a:rPr lang="en-US" dirty="0" smtClean="0"/>
              <a:t> I, and T are the most sensitive &amp; specific markers for </a:t>
            </a:r>
            <a:r>
              <a:rPr lang="en-US" dirty="0" err="1" smtClean="0"/>
              <a:t>myonecrosis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Released with 4-6hrs, but can last </a:t>
            </a:r>
            <a:r>
              <a:rPr lang="en-US" dirty="0" err="1" smtClean="0"/>
              <a:t>upto</a:t>
            </a:r>
            <a:r>
              <a:rPr lang="en-US" dirty="0" smtClean="0"/>
              <a:t> 2 weeks.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828800" y="3886200"/>
          <a:ext cx="5343525" cy="2806700"/>
        </p:xfrm>
        <a:graphic>
          <a:graphicData uri="http://schemas.openxmlformats.org/presentationml/2006/ole">
            <p:oleObj spid="_x0000_s4143" name="Picture" r:id="rId4" imgW="7346939" imgH="3322118" progId="Word.Picture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44000" cy="4849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304800"/>
            <a:ext cx="7930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Relationship between onset of MI and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r</a:t>
            </a:r>
            <a:r>
              <a:rPr lang="en-US" sz="3600" dirty="0" smtClean="0">
                <a:solidFill>
                  <a:srgbClr val="FFFF00"/>
                </a:solidFill>
              </a:rPr>
              <a:t>elease of markers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828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Back to </a:t>
            </a:r>
            <a:r>
              <a:rPr lang="en-US" dirty="0" err="1" smtClean="0">
                <a:solidFill>
                  <a:srgbClr val="FFFF00"/>
                </a:solidFill>
              </a:rPr>
              <a:t>Saleh</a:t>
            </a:r>
            <a:r>
              <a:rPr lang="en-US" dirty="0" smtClean="0">
                <a:solidFill>
                  <a:srgbClr val="FFFF00"/>
                </a:solidFill>
              </a:rPr>
              <a:t> in 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2895600"/>
            <a:ext cx="4953000" cy="1509712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FFFF00"/>
                </a:solidFill>
              </a:rPr>
              <a:t>Management</a:t>
            </a:r>
            <a:endParaRPr lang="en-US" sz="5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Aims of therapy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Open Artery and Improve oxygen supply</a:t>
            </a:r>
          </a:p>
          <a:p>
            <a:pPr>
              <a:buNone/>
            </a:pPr>
            <a:r>
              <a:rPr lang="en-US" dirty="0" smtClean="0"/>
              <a:t>      1. Supplemental O2</a:t>
            </a:r>
          </a:p>
          <a:p>
            <a:pPr>
              <a:buNone/>
            </a:pPr>
            <a:r>
              <a:rPr lang="en-US" dirty="0" smtClean="0"/>
              <a:t>      2. </a:t>
            </a:r>
            <a:r>
              <a:rPr lang="en-US" dirty="0"/>
              <a:t>Coronary vasodilators ( Nitroglycerine)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3. Antiplatelet agents </a:t>
            </a:r>
          </a:p>
          <a:p>
            <a:pPr>
              <a:buNone/>
            </a:pPr>
            <a:r>
              <a:rPr lang="en-US" dirty="0" smtClean="0"/>
              <a:t>      4. Reperfusion therapy</a:t>
            </a:r>
          </a:p>
          <a:p>
            <a:pPr>
              <a:buNone/>
            </a:pPr>
            <a:r>
              <a:rPr lang="en-US" dirty="0" smtClean="0"/>
              <a:t>             a. </a:t>
            </a:r>
            <a:r>
              <a:rPr lang="en-US" dirty="0" err="1" smtClean="0"/>
              <a:t>Fibrinolytic</a:t>
            </a:r>
            <a:r>
              <a:rPr lang="en-US" dirty="0" smtClean="0"/>
              <a:t> therapy</a:t>
            </a:r>
          </a:p>
          <a:p>
            <a:pPr>
              <a:buNone/>
            </a:pPr>
            <a:r>
              <a:rPr lang="en-US" dirty="0" smtClean="0"/>
              <a:t>             b. Primary </a:t>
            </a:r>
            <a:r>
              <a:rPr lang="en-US" dirty="0" err="1" smtClean="0"/>
              <a:t>Percutanous</a:t>
            </a:r>
            <a:r>
              <a:rPr lang="en-US" dirty="0" smtClean="0"/>
              <a:t> coronary   intervention (PCI)</a:t>
            </a:r>
          </a:p>
          <a:p>
            <a:pPr>
              <a:buNone/>
            </a:pPr>
            <a:r>
              <a:rPr lang="en-US" dirty="0" smtClean="0"/>
              <a:t>     5. </a:t>
            </a:r>
            <a:r>
              <a:rPr lang="en-US" dirty="0"/>
              <a:t>Antithrombotic </a:t>
            </a:r>
            <a:r>
              <a:rPr lang="en-US" dirty="0" smtClean="0"/>
              <a:t>agents 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Aims of therapy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200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Reduce O2 demand</a:t>
            </a:r>
          </a:p>
          <a:p>
            <a:pPr>
              <a:buNone/>
            </a:pPr>
            <a:r>
              <a:rPr lang="en-US" dirty="0" smtClean="0"/>
              <a:t>       1. Beta blockers ( </a:t>
            </a:r>
            <a:r>
              <a:rPr lang="en-US" dirty="0" err="1" smtClean="0"/>
              <a:t>Propranolol</a:t>
            </a:r>
            <a:r>
              <a:rPr lang="en-US" dirty="0" smtClean="0"/>
              <a:t>, </a:t>
            </a:r>
            <a:r>
              <a:rPr lang="en-US" dirty="0" err="1" smtClean="0"/>
              <a:t>Metoprolol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   2. Analgesics ( Morphine)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Other medications</a:t>
            </a:r>
          </a:p>
          <a:p>
            <a:pPr>
              <a:buNone/>
            </a:pPr>
            <a:r>
              <a:rPr lang="en-US" dirty="0" smtClean="0"/>
              <a:t>       - ACE inhibitors( </a:t>
            </a:r>
            <a:r>
              <a:rPr lang="en-US" dirty="0" err="1" smtClean="0"/>
              <a:t>Enalapril</a:t>
            </a:r>
            <a:r>
              <a:rPr lang="en-US" dirty="0" smtClean="0"/>
              <a:t>, </a:t>
            </a:r>
            <a:r>
              <a:rPr lang="en-US" dirty="0" err="1" smtClean="0"/>
              <a:t>Lisinopril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   - </a:t>
            </a:r>
            <a:r>
              <a:rPr lang="en-US" dirty="0" err="1" smtClean="0"/>
              <a:t>Statin</a:t>
            </a:r>
            <a:r>
              <a:rPr lang="en-US" dirty="0" smtClean="0"/>
              <a:t> therapy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98282"/>
            <a:ext cx="851993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Antiplatelet Agents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43000" y="2057400"/>
            <a:ext cx="2209800" cy="838200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38400" y="4572000"/>
            <a:ext cx="1066800" cy="838200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3886200"/>
            <a:ext cx="2209800" cy="838200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Aspirin (ASA), and </a:t>
            </a:r>
            <a:r>
              <a:rPr lang="en-US" sz="4400" dirty="0" err="1" smtClean="0">
                <a:solidFill>
                  <a:srgbClr val="FFFF00"/>
                </a:solidFill>
              </a:rPr>
              <a:t>Clopedogel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ASA is Chewable 160 to 325 mg at presentation, then 75 to 325 mg daily.</a:t>
            </a:r>
          </a:p>
          <a:p>
            <a:r>
              <a:rPr lang="en-US" sz="3200" dirty="0" smtClean="0"/>
              <a:t>Clopidogrel more potent than ASA and is combined with ASA</a:t>
            </a:r>
          </a:p>
          <a:p>
            <a:r>
              <a:rPr lang="en-US" sz="3200" dirty="0" smtClean="0"/>
              <a:t>Both agents are powerful adjuncts to reperfusion therapy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Reperfusion therapy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Fibrinolytics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USED FOR  STEMI ( NOT NSTEMI)</a:t>
            </a:r>
          </a:p>
          <a:p>
            <a:r>
              <a:rPr lang="en-US" dirty="0" smtClean="0"/>
              <a:t>Reduces short and long term mortality</a:t>
            </a:r>
          </a:p>
          <a:p>
            <a:r>
              <a:rPr lang="en-US" dirty="0" smtClean="0"/>
              <a:t>Should be given during a 12hr window, and given ASAP.</a:t>
            </a:r>
          </a:p>
          <a:p>
            <a:r>
              <a:rPr lang="en-US" dirty="0" smtClean="0"/>
              <a:t>2 types of </a:t>
            </a:r>
            <a:r>
              <a:rPr lang="en-US" dirty="0" err="1" smtClean="0"/>
              <a:t>fibrinolytics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          1.  Non Fibrin specific ( Streptokinase)</a:t>
            </a:r>
          </a:p>
          <a:p>
            <a:pPr>
              <a:buNone/>
            </a:pPr>
            <a:r>
              <a:rPr lang="en-US" dirty="0" smtClean="0"/>
              <a:t>                     2.  Fibrin specific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0"/>
            <a:ext cx="67818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Fibrin specific agents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744768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953000" y="1295400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Why is this topic vital!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Number one killer </a:t>
            </a:r>
          </a:p>
          <a:p>
            <a:r>
              <a:rPr lang="en-US" sz="3200" dirty="0" smtClean="0"/>
              <a:t>Almost 30% of hospital admission is cardiac related </a:t>
            </a:r>
          </a:p>
          <a:p>
            <a:r>
              <a:rPr lang="en-US" sz="3200" dirty="0" smtClean="0"/>
              <a:t>You will be faced with this pathology regardless of your career path</a:t>
            </a:r>
          </a:p>
          <a:p>
            <a:r>
              <a:rPr lang="en-US" sz="3200" dirty="0" smtClean="0"/>
              <a:t>You will likely know someone with CAD!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34805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7375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Primary PCI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7863"/>
            <a:ext cx="222667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438400"/>
            <a:ext cx="2183230" cy="183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505200"/>
            <a:ext cx="2226678" cy="186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648200"/>
            <a:ext cx="2172368" cy="1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4800" y="5867400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Adopted from N  Eng J Med 2007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heart_att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990600"/>
            <a:ext cx="8077200" cy="5257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275530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F:\ACS pics\time_is_mus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762000"/>
            <a:ext cx="5460181" cy="2590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92718" y="3657600"/>
            <a:ext cx="56028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Door to needle time  </a:t>
            </a:r>
            <a:r>
              <a:rPr lang="en-US" sz="3200" b="1" dirty="0" smtClean="0">
                <a:solidFill>
                  <a:srgbClr val="FFFF00"/>
                </a:solidFill>
              </a:rPr>
              <a:t>&lt;30min</a:t>
            </a:r>
          </a:p>
          <a:p>
            <a:r>
              <a:rPr lang="en-US" sz="3200" b="1" dirty="0" smtClean="0"/>
              <a:t>Door to balloon time </a:t>
            </a:r>
            <a:r>
              <a:rPr lang="en-US" sz="3200" b="1" dirty="0" smtClean="0">
                <a:solidFill>
                  <a:srgbClr val="FFFF00"/>
                </a:solidFill>
              </a:rPr>
              <a:t>&lt;90min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Antithrombotics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ACS pics\intrinsic pathw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305800" cy="6199687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 rot="3399420">
            <a:off x="6335237" y="4549968"/>
            <a:ext cx="3810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77000" y="4343400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Antithrombin</a:t>
            </a:r>
            <a:r>
              <a:rPr lang="en-US" dirty="0" smtClean="0">
                <a:solidFill>
                  <a:schemeClr val="bg1"/>
                </a:solidFill>
              </a:rPr>
              <a:t> III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239000" y="3657600"/>
            <a:ext cx="228600" cy="609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34200" y="3200400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Heparin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Antithrombotics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Heparin </a:t>
            </a:r>
          </a:p>
          <a:p>
            <a:pPr>
              <a:buNone/>
            </a:pPr>
            <a:r>
              <a:rPr lang="en-US" dirty="0" smtClean="0"/>
              <a:t>          - </a:t>
            </a:r>
            <a:r>
              <a:rPr lang="en-US" dirty="0" err="1" smtClean="0"/>
              <a:t>Unfractionated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- Low molecular </a:t>
            </a:r>
          </a:p>
          <a:p>
            <a:r>
              <a:rPr lang="en-US" dirty="0" smtClean="0"/>
              <a:t>Prevents further thrombosis and aids in insuring patency of the occluded artery.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Back to </a:t>
            </a:r>
            <a:r>
              <a:rPr lang="en-US" dirty="0" err="1" smtClean="0">
                <a:solidFill>
                  <a:srgbClr val="FFFF00"/>
                </a:solidFill>
              </a:rPr>
              <a:t>Saleh</a:t>
            </a:r>
            <a:r>
              <a:rPr lang="en-US" dirty="0" smtClean="0">
                <a:solidFill>
                  <a:srgbClr val="FFFF00"/>
                </a:solidFill>
              </a:rPr>
              <a:t> in 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given chewable ASA </a:t>
            </a:r>
          </a:p>
          <a:p>
            <a:r>
              <a:rPr lang="en-US" dirty="0" smtClean="0"/>
              <a:t>3 Sublingual Nitro tablets </a:t>
            </a:r>
          </a:p>
          <a:p>
            <a:r>
              <a:rPr lang="en-US" dirty="0" smtClean="0"/>
              <a:t> He had no contraindications to </a:t>
            </a:r>
            <a:r>
              <a:rPr lang="en-US" dirty="0" err="1" smtClean="0"/>
              <a:t>fibrinolytic</a:t>
            </a:r>
            <a:r>
              <a:rPr lang="en-US" dirty="0" smtClean="0"/>
              <a:t> therapy</a:t>
            </a:r>
          </a:p>
          <a:p>
            <a:r>
              <a:rPr lang="en-US" dirty="0" smtClean="0"/>
              <a:t>Just prior to receiving </a:t>
            </a:r>
            <a:r>
              <a:rPr lang="en-US" dirty="0" err="1" smtClean="0"/>
              <a:t>fibrinolytics</a:t>
            </a:r>
            <a:r>
              <a:rPr lang="en-US" dirty="0" smtClean="0"/>
              <a:t> , he lost consciousness ………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800" y="838200"/>
            <a:ext cx="8305800" cy="2525712"/>
          </a:xfrm>
          <a:prstGeom prst="rect">
            <a:avLst/>
          </a:prstGeom>
          <a:noFill/>
          <a:ln w="76200" cmpd="tri"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52600" y="4114800"/>
            <a:ext cx="5674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Ventricular Fibrillation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0918"/>
            <a:ext cx="8686800" cy="96968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What are coronary arteries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6" name="Picture 5" descr="Coronary_anatomy_(CardioNetworks_ECGpedia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066800"/>
            <a:ext cx="6248400" cy="5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1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352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Defibrillator paddles immediately applied and 200J delivered managed to convert him to normal sinus rhythm</a:t>
            </a:r>
          </a:p>
          <a:p>
            <a:r>
              <a:rPr lang="en-US" sz="3200" dirty="0" smtClean="0"/>
              <a:t>What other immediate complications may happen? </a:t>
            </a:r>
            <a:endParaRPr lang="en-US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Complications of MI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895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Electrical ( Arrhythmia )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Heart failure (Pulmonary Edema)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Cardiogenic Shock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Mechanical complications ( usually occurs late after MI …days to weeks ) 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773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Complications of MI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Electrical complications:</a:t>
            </a:r>
          </a:p>
          <a:p>
            <a:pPr>
              <a:buNone/>
            </a:pPr>
            <a:r>
              <a:rPr lang="en-US" dirty="0" smtClean="0"/>
              <a:t>     1. </a:t>
            </a:r>
            <a:r>
              <a:rPr lang="en-US" dirty="0" err="1" smtClean="0"/>
              <a:t>Tachyarrhythmias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a. Ventricular:</a:t>
            </a:r>
          </a:p>
          <a:p>
            <a:pPr>
              <a:buNone/>
            </a:pPr>
            <a:r>
              <a:rPr lang="en-US" dirty="0" smtClean="0"/>
              <a:t>            - Ventricular Tachycardia</a:t>
            </a:r>
          </a:p>
          <a:p>
            <a:pPr>
              <a:buNone/>
            </a:pPr>
            <a:r>
              <a:rPr lang="en-US" dirty="0" smtClean="0"/>
              <a:t>            - Ventricular Fibrillation</a:t>
            </a:r>
          </a:p>
          <a:p>
            <a:pPr>
              <a:buNone/>
            </a:pPr>
            <a:r>
              <a:rPr lang="en-US" dirty="0" smtClean="0"/>
              <a:t>         b. </a:t>
            </a:r>
            <a:r>
              <a:rPr lang="en-US" dirty="0" err="1" smtClean="0"/>
              <a:t>Supraventricular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 - Atrial Fibrillation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2. </a:t>
            </a:r>
            <a:r>
              <a:rPr lang="en-US" dirty="0" err="1" smtClean="0"/>
              <a:t>Bradyarrhthmias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- 1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and 3ed degree AV blocks</a:t>
            </a:r>
          </a:p>
          <a:p>
            <a:pPr>
              <a:buNone/>
            </a:pPr>
            <a:r>
              <a:rPr lang="en-US" dirty="0" smtClean="0"/>
              <a:t>            - New LBBB, or RBBB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15603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Mechanical complications: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</a:t>
            </a:r>
            <a:r>
              <a:rPr lang="en-US" dirty="0" smtClean="0"/>
              <a:t>1. Mitral regurgitation </a:t>
            </a:r>
          </a:p>
          <a:p>
            <a:pPr>
              <a:buNone/>
            </a:pPr>
            <a:r>
              <a:rPr lang="en-US" dirty="0" smtClean="0"/>
              <a:t>          - ( 2-7 days post MI) </a:t>
            </a:r>
          </a:p>
          <a:p>
            <a:pPr>
              <a:buNone/>
            </a:pPr>
            <a:r>
              <a:rPr lang="en-US" dirty="0" smtClean="0"/>
              <a:t>          - Caused by papillary muscle rupture.</a:t>
            </a:r>
          </a:p>
          <a:p>
            <a:pPr>
              <a:buNone/>
            </a:pPr>
            <a:r>
              <a:rPr lang="en-US" dirty="0" smtClean="0"/>
              <a:t>       2. Free LV wall rupture</a:t>
            </a:r>
          </a:p>
          <a:p>
            <a:pPr>
              <a:buNone/>
            </a:pPr>
            <a:r>
              <a:rPr lang="en-US" dirty="0" smtClean="0"/>
              <a:t>          - Rare</a:t>
            </a:r>
          </a:p>
          <a:p>
            <a:pPr>
              <a:buNone/>
            </a:pPr>
            <a:r>
              <a:rPr lang="en-US" dirty="0" smtClean="0"/>
              <a:t>          - 1</a:t>
            </a:r>
            <a:r>
              <a:rPr lang="en-US" baseline="30000" dirty="0" smtClean="0"/>
              <a:t>st</a:t>
            </a:r>
            <a:r>
              <a:rPr lang="en-US" dirty="0" smtClean="0"/>
              <a:t> 24hr </a:t>
            </a:r>
            <a:r>
              <a:rPr lang="en-US" dirty="0" err="1" smtClean="0"/>
              <a:t>upto</a:t>
            </a:r>
            <a:r>
              <a:rPr lang="en-US" dirty="0" smtClean="0"/>
              <a:t> 2 weeks</a:t>
            </a:r>
          </a:p>
          <a:p>
            <a:pPr>
              <a:buNone/>
            </a:pPr>
            <a:r>
              <a:rPr lang="en-US" dirty="0" smtClean="0"/>
              <a:t>       3. Ventricular </a:t>
            </a:r>
            <a:r>
              <a:rPr lang="en-US" dirty="0" err="1" smtClean="0"/>
              <a:t>septal</a:t>
            </a:r>
            <a:r>
              <a:rPr lang="en-US" dirty="0" smtClean="0"/>
              <a:t> defect</a:t>
            </a:r>
          </a:p>
          <a:p>
            <a:pPr>
              <a:buNone/>
            </a:pPr>
            <a:r>
              <a:rPr lang="en-US" dirty="0" smtClean="0"/>
              <a:t>          - 1-3% </a:t>
            </a:r>
          </a:p>
          <a:p>
            <a:pPr>
              <a:buNone/>
            </a:pPr>
            <a:r>
              <a:rPr lang="en-US" dirty="0" smtClean="0"/>
              <a:t>          - Occurs with inferior and anterior MI</a:t>
            </a:r>
          </a:p>
        </p:txBody>
      </p:sp>
    </p:spTree>
    <p:extLst>
      <p:ext uri="{BB962C8B-B14F-4D97-AF65-F5344CB8AC3E}">
        <p14:creationId xmlns:p14="http://schemas.microsoft.com/office/powerpoint/2010/main" xmlns="" val="39360680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Pump failure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b="1" dirty="0" smtClean="0"/>
              <a:t>1. Heart failure</a:t>
            </a:r>
          </a:p>
          <a:p>
            <a:pPr>
              <a:buNone/>
            </a:pPr>
            <a:r>
              <a:rPr lang="en-US" dirty="0" smtClean="0"/>
              <a:t>          - Bad prognostic sign</a:t>
            </a:r>
          </a:p>
          <a:p>
            <a:pPr>
              <a:buNone/>
            </a:pPr>
            <a:r>
              <a:rPr lang="en-US" dirty="0" smtClean="0"/>
              <a:t>          - Reflects the size of the MI</a:t>
            </a:r>
          </a:p>
          <a:p>
            <a:pPr>
              <a:buNone/>
            </a:pPr>
            <a:r>
              <a:rPr lang="en-US" dirty="0" smtClean="0"/>
              <a:t>          - ACE inhibitors and diuretics is cornerstone</a:t>
            </a:r>
          </a:p>
          <a:p>
            <a:pPr>
              <a:buNone/>
            </a:pPr>
            <a:r>
              <a:rPr lang="en-US" dirty="0" smtClean="0"/>
              <a:t>            therapy.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b="1" dirty="0" smtClean="0"/>
              <a:t>2. </a:t>
            </a:r>
            <a:r>
              <a:rPr lang="en-US" b="1" dirty="0" err="1" smtClean="0"/>
              <a:t>Cardiogenic</a:t>
            </a:r>
            <a:r>
              <a:rPr lang="en-US" b="1" dirty="0" smtClean="0"/>
              <a:t> Shock</a:t>
            </a:r>
          </a:p>
          <a:p>
            <a:pPr>
              <a:buNone/>
            </a:pPr>
            <a:r>
              <a:rPr lang="en-US" dirty="0" smtClean="0"/>
              <a:t>          - Happens with major MI’s</a:t>
            </a:r>
          </a:p>
          <a:p>
            <a:pPr>
              <a:buNone/>
            </a:pPr>
            <a:r>
              <a:rPr lang="en-US" dirty="0" smtClean="0"/>
              <a:t>          - Carries high mortality ( &gt;50% in 30 days)</a:t>
            </a:r>
          </a:p>
          <a:p>
            <a:pPr>
              <a:buNone/>
            </a:pPr>
            <a:r>
              <a:rPr lang="en-US" dirty="0" smtClean="0"/>
              <a:t>          - Should be rushed for cardiac </a:t>
            </a:r>
            <a:r>
              <a:rPr lang="en-US" dirty="0" err="1" smtClean="0"/>
              <a:t>cath</a:t>
            </a:r>
            <a:r>
              <a:rPr lang="en-US" dirty="0" smtClean="0"/>
              <a:t> and either </a:t>
            </a:r>
          </a:p>
          <a:p>
            <a:pPr>
              <a:buNone/>
            </a:pPr>
            <a:r>
              <a:rPr lang="en-US" dirty="0" smtClean="0"/>
              <a:t>             PCI or Coronary bypass grafting.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30084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Summery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962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Plaque vulnerability is affected by an inflammatory process</a:t>
            </a:r>
          </a:p>
          <a:p>
            <a:r>
              <a:rPr lang="en-US" sz="3200" dirty="0" smtClean="0"/>
              <a:t>Acute coronary syndromes is a spectrum and is classified according to markers of ST changes and Myocardial necrosis</a:t>
            </a:r>
          </a:p>
          <a:p>
            <a:r>
              <a:rPr lang="en-US" sz="3200" dirty="0" smtClean="0"/>
              <a:t>In STEMI , time to reperfusion is critical in myocardial salvage ( time is muscle)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Clinical Scenario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Clinical scenario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>
            <a:normAutofit fontScale="92500"/>
          </a:bodyPr>
          <a:lstStyle/>
          <a:p>
            <a:r>
              <a:rPr lang="en-US" sz="3200" dirty="0" err="1" smtClean="0"/>
              <a:t>Saleh</a:t>
            </a:r>
            <a:r>
              <a:rPr lang="en-US" sz="3200" dirty="0" smtClean="0"/>
              <a:t>, 60yr old man </a:t>
            </a:r>
          </a:p>
          <a:p>
            <a:r>
              <a:rPr lang="en-US" sz="3200" dirty="0" smtClean="0"/>
              <a:t>Owns a businessman</a:t>
            </a:r>
          </a:p>
          <a:p>
            <a:r>
              <a:rPr lang="en-US" sz="3200" dirty="0" smtClean="0"/>
              <a:t>Smoker</a:t>
            </a:r>
          </a:p>
          <a:p>
            <a:r>
              <a:rPr lang="en-US" sz="3200" dirty="0" smtClean="0"/>
              <a:t>Not on medications</a:t>
            </a:r>
          </a:p>
          <a:p>
            <a:r>
              <a:rPr lang="en-US" sz="3200" dirty="0" smtClean="0"/>
              <a:t>No significant past medical history</a:t>
            </a:r>
          </a:p>
          <a:p>
            <a:r>
              <a:rPr lang="en-US" sz="3200" dirty="0" smtClean="0"/>
              <a:t>3 years ago during a routine medical check up was found to have the following:</a:t>
            </a:r>
          </a:p>
          <a:p>
            <a:pPr>
              <a:buNone/>
            </a:pPr>
            <a:r>
              <a:rPr lang="en-US" dirty="0" smtClean="0"/>
              <a:t>         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15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Saleh’s</a:t>
            </a:r>
            <a:r>
              <a:rPr lang="en-US" dirty="0" smtClean="0">
                <a:solidFill>
                  <a:srgbClr val="FFFF00"/>
                </a:solidFill>
              </a:rPr>
              <a:t> Profile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5181600" cy="281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Physical Exam:</a:t>
            </a:r>
          </a:p>
          <a:p>
            <a:pPr>
              <a:buNone/>
            </a:pPr>
            <a:r>
              <a:rPr lang="en-US" sz="2400" dirty="0" smtClean="0"/>
              <a:t>-    BP of </a:t>
            </a:r>
            <a:r>
              <a:rPr lang="en-US" sz="2400" dirty="0" smtClean="0">
                <a:solidFill>
                  <a:srgbClr val="FFFF00"/>
                </a:solidFill>
              </a:rPr>
              <a:t>150/90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     ( repeated 3 times)</a:t>
            </a:r>
          </a:p>
          <a:p>
            <a:pPr>
              <a:buFontTx/>
              <a:buChar char="-"/>
            </a:pPr>
            <a:r>
              <a:rPr lang="en-US" sz="2400" dirty="0" smtClean="0"/>
              <a:t>Weight </a:t>
            </a:r>
            <a:r>
              <a:rPr lang="en-US" sz="2400" dirty="0" smtClean="0">
                <a:solidFill>
                  <a:srgbClr val="FFFF00"/>
                </a:solidFill>
              </a:rPr>
              <a:t>90kg</a:t>
            </a:r>
            <a:r>
              <a:rPr lang="en-US" sz="2400" dirty="0" smtClean="0"/>
              <a:t>,Height 170        ( BMI=</a:t>
            </a:r>
            <a:r>
              <a:rPr lang="en-US" sz="2400" dirty="0" smtClean="0">
                <a:solidFill>
                  <a:srgbClr val="FFFF00"/>
                </a:solidFill>
              </a:rPr>
              <a:t>31</a:t>
            </a:r>
            <a:r>
              <a:rPr lang="en-US" sz="2400" dirty="0" smtClean="0"/>
              <a:t>)</a:t>
            </a:r>
          </a:p>
          <a:p>
            <a:pPr>
              <a:buFontTx/>
              <a:buChar char="-"/>
            </a:pPr>
            <a:r>
              <a:rPr lang="en-US" sz="2400" dirty="0" smtClean="0"/>
              <a:t>Waist Circumference </a:t>
            </a:r>
            <a:r>
              <a:rPr lang="en-US" sz="2400" dirty="0" smtClean="0">
                <a:solidFill>
                  <a:srgbClr val="FFFF00"/>
                </a:solidFill>
              </a:rPr>
              <a:t>115 cm</a:t>
            </a:r>
            <a:endParaRPr lang="en-US" sz="2400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78627" r="-78627"/>
          <a:stretch>
            <a:fillRect/>
          </a:stretch>
        </p:blipFill>
        <p:spPr>
          <a:xfrm>
            <a:off x="4038600" y="1143000"/>
            <a:ext cx="5867400" cy="50292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267200"/>
            <a:ext cx="4343400" cy="2209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2800" b="1" dirty="0" smtClean="0"/>
              <a:t>Lab investigations: </a:t>
            </a:r>
          </a:p>
          <a:p>
            <a:pPr>
              <a:buFont typeface="Wingdings 2"/>
              <a:buNone/>
            </a:pPr>
            <a:r>
              <a:rPr lang="en-US" sz="2400" dirty="0" smtClean="0"/>
              <a:t>-     FBS=</a:t>
            </a:r>
            <a:r>
              <a:rPr lang="en-US" sz="2400" dirty="0" smtClean="0">
                <a:solidFill>
                  <a:srgbClr val="FFFF00"/>
                </a:solidFill>
              </a:rPr>
              <a:t>9</a:t>
            </a:r>
            <a:r>
              <a:rPr lang="en-US" sz="2400" dirty="0" smtClean="0"/>
              <a:t>mmol/l</a:t>
            </a:r>
          </a:p>
          <a:p>
            <a:pPr>
              <a:buFontTx/>
              <a:buChar char="-"/>
            </a:pPr>
            <a:r>
              <a:rPr lang="en-US" sz="2400" dirty="0" smtClean="0"/>
              <a:t> LDL= </a:t>
            </a:r>
            <a:r>
              <a:rPr lang="en-US" sz="2400" dirty="0" smtClean="0">
                <a:solidFill>
                  <a:srgbClr val="FFFF00"/>
                </a:solidFill>
              </a:rPr>
              <a:t>4.5 </a:t>
            </a:r>
            <a:r>
              <a:rPr lang="en-US" sz="2400" dirty="0" err="1" smtClean="0"/>
              <a:t>mmol</a:t>
            </a:r>
            <a:r>
              <a:rPr lang="en-US" sz="2400" dirty="0" smtClean="0"/>
              <a:t>/l </a:t>
            </a:r>
          </a:p>
          <a:p>
            <a:pPr>
              <a:buFontTx/>
              <a:buChar char="-"/>
            </a:pPr>
            <a:r>
              <a:rPr lang="en-US" sz="2400" dirty="0" smtClean="0"/>
              <a:t> HDL=</a:t>
            </a:r>
            <a:r>
              <a:rPr lang="en-US" sz="2400" dirty="0" smtClean="0">
                <a:solidFill>
                  <a:srgbClr val="FFFF00"/>
                </a:solidFill>
              </a:rPr>
              <a:t>0.7 </a:t>
            </a:r>
            <a:r>
              <a:rPr lang="en-US" sz="2400" dirty="0" err="1" smtClean="0"/>
              <a:t>mmol</a:t>
            </a:r>
            <a:r>
              <a:rPr lang="en-US" sz="2400" dirty="0" smtClean="0"/>
              <a:t>/l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Clinical scenario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Told that he had DM</a:t>
            </a:r>
          </a:p>
          <a:p>
            <a:r>
              <a:rPr lang="en-US" dirty="0" smtClean="0"/>
              <a:t>Obese </a:t>
            </a:r>
          </a:p>
          <a:p>
            <a:r>
              <a:rPr lang="en-US" dirty="0" err="1" smtClean="0"/>
              <a:t>Dyslipidemic</a:t>
            </a:r>
            <a:endParaRPr lang="en-US" dirty="0" smtClean="0"/>
          </a:p>
          <a:p>
            <a:r>
              <a:rPr lang="en-US" dirty="0" smtClean="0"/>
              <a:t>BP was high ( likely hypertensive if repeated on future occasions) </a:t>
            </a:r>
          </a:p>
          <a:p>
            <a:r>
              <a:rPr lang="en-US" dirty="0" smtClean="0"/>
              <a:t>Strongly advised to change life style</a:t>
            </a:r>
          </a:p>
          <a:p>
            <a:r>
              <a:rPr lang="en-US" dirty="0" smtClean="0"/>
              <a:t>Undergo another check up in 3 months times after dietary changes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2901</TotalTime>
  <Words>1194</Words>
  <Application>Microsoft Macintosh PowerPoint</Application>
  <PresentationFormat>عرض على الشاشة (3:4)‏</PresentationFormat>
  <Paragraphs>252</Paragraphs>
  <Slides>55</Slides>
  <Notes>47</Notes>
  <HiddenSlides>0</HiddenSlides>
  <MMClips>1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55</vt:i4>
      </vt:variant>
    </vt:vector>
  </HeadingPairs>
  <TitlesOfParts>
    <vt:vector size="58" baseType="lpstr">
      <vt:lpstr>Apex</vt:lpstr>
      <vt:lpstr>Bitmap Image</vt:lpstr>
      <vt:lpstr>Picture</vt:lpstr>
      <vt:lpstr>Acute Coronary Syndrome</vt:lpstr>
      <vt:lpstr>Objectives </vt:lpstr>
      <vt:lpstr>Resources </vt:lpstr>
      <vt:lpstr>Why is this topic vital!</vt:lpstr>
      <vt:lpstr>What are coronary arteries </vt:lpstr>
      <vt:lpstr>Clinical Scenario </vt:lpstr>
      <vt:lpstr>Clinical scenario</vt:lpstr>
      <vt:lpstr>Saleh’s Profile</vt:lpstr>
      <vt:lpstr>Clinical scenario</vt:lpstr>
      <vt:lpstr>What are the risk factors for CAD?</vt:lpstr>
      <vt:lpstr>Risk factors</vt:lpstr>
      <vt:lpstr>Clinical scenario</vt:lpstr>
      <vt:lpstr>What is happening with Saleh?</vt:lpstr>
      <vt:lpstr>الشريحة 14</vt:lpstr>
      <vt:lpstr>الشريحة 15</vt:lpstr>
      <vt:lpstr>Back to Saleh</vt:lpstr>
      <vt:lpstr>الشريحة 17</vt:lpstr>
      <vt:lpstr>الشريحة 18</vt:lpstr>
      <vt:lpstr>الشريحة 19</vt:lpstr>
      <vt:lpstr>Investigations in ER</vt:lpstr>
      <vt:lpstr>الشريحة 21</vt:lpstr>
      <vt:lpstr>What is the diagnosis?</vt:lpstr>
      <vt:lpstr>الشريحة 23</vt:lpstr>
      <vt:lpstr>What is Myocardial Infarction? </vt:lpstr>
      <vt:lpstr>Third Universal Definition of MI</vt:lpstr>
      <vt:lpstr>Nuclear imaging </vt:lpstr>
      <vt:lpstr>الشريحة 27</vt:lpstr>
      <vt:lpstr>Markers for Myocardial Necrosis</vt:lpstr>
      <vt:lpstr>Biochemical markers</vt:lpstr>
      <vt:lpstr>Biochemical markers</vt:lpstr>
      <vt:lpstr>الشريحة 31</vt:lpstr>
      <vt:lpstr>Back to Saleh in ER</vt:lpstr>
      <vt:lpstr>Aims of therapy</vt:lpstr>
      <vt:lpstr>Aims of therapy</vt:lpstr>
      <vt:lpstr>Antiplatelet Agents  </vt:lpstr>
      <vt:lpstr>Aspirin (ASA), and Clopedogel</vt:lpstr>
      <vt:lpstr>Reperfusion therapy</vt:lpstr>
      <vt:lpstr>Fibrinolytics</vt:lpstr>
      <vt:lpstr>Fibrin specific agents</vt:lpstr>
      <vt:lpstr>الشريحة 40</vt:lpstr>
      <vt:lpstr>Primary PCI </vt:lpstr>
      <vt:lpstr>الشريحة 42</vt:lpstr>
      <vt:lpstr>الشريحة 43</vt:lpstr>
      <vt:lpstr>الشريحة 44</vt:lpstr>
      <vt:lpstr>Antithrombotics</vt:lpstr>
      <vt:lpstr>الشريحة 46</vt:lpstr>
      <vt:lpstr>Antithrombotics</vt:lpstr>
      <vt:lpstr>Back to Saleh in ER</vt:lpstr>
      <vt:lpstr>الشريحة 49</vt:lpstr>
      <vt:lpstr>الشريحة 50</vt:lpstr>
      <vt:lpstr>Complications of MI</vt:lpstr>
      <vt:lpstr>Complications of MI</vt:lpstr>
      <vt:lpstr>الشريحة 53</vt:lpstr>
      <vt:lpstr>الشريحة 54</vt:lpstr>
      <vt:lpstr>Summery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Coronary Syndromes</dc:title>
  <dc:creator>halfaleh</dc:creator>
  <cp:lastModifiedBy>AA</cp:lastModifiedBy>
  <cp:revision>88</cp:revision>
  <dcterms:created xsi:type="dcterms:W3CDTF">2008-11-21T06:49:31Z</dcterms:created>
  <dcterms:modified xsi:type="dcterms:W3CDTF">2013-09-16T17:06:52Z</dcterms:modified>
</cp:coreProperties>
</file>