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26" r:id="rId2"/>
    <p:sldId id="257" r:id="rId3"/>
    <p:sldId id="258" r:id="rId4"/>
    <p:sldId id="327" r:id="rId5"/>
    <p:sldId id="328" r:id="rId6"/>
    <p:sldId id="285" r:id="rId7"/>
    <p:sldId id="287" r:id="rId8"/>
    <p:sldId id="355" r:id="rId9"/>
    <p:sldId id="362" r:id="rId10"/>
    <p:sldId id="288" r:id="rId11"/>
    <p:sldId id="289" r:id="rId12"/>
    <p:sldId id="290" r:id="rId13"/>
    <p:sldId id="309" r:id="rId14"/>
    <p:sldId id="349" r:id="rId15"/>
    <p:sldId id="350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2" r:id="rId28"/>
    <p:sldId id="324" r:id="rId29"/>
    <p:sldId id="291" r:id="rId30"/>
    <p:sldId id="292" r:id="rId31"/>
    <p:sldId id="293" r:id="rId32"/>
    <p:sldId id="304" r:id="rId33"/>
    <p:sldId id="329" r:id="rId34"/>
    <p:sldId id="331" r:id="rId35"/>
    <p:sldId id="330" r:id="rId36"/>
    <p:sldId id="346" r:id="rId37"/>
    <p:sldId id="347" r:id="rId38"/>
    <p:sldId id="348" r:id="rId39"/>
    <p:sldId id="332" r:id="rId40"/>
    <p:sldId id="333" r:id="rId41"/>
    <p:sldId id="263" r:id="rId42"/>
    <p:sldId id="264" r:id="rId43"/>
    <p:sldId id="356" r:id="rId44"/>
    <p:sldId id="267" r:id="rId45"/>
    <p:sldId id="268" r:id="rId46"/>
    <p:sldId id="352" r:id="rId47"/>
    <p:sldId id="269" r:id="rId48"/>
    <p:sldId id="274" r:id="rId49"/>
    <p:sldId id="275" r:id="rId50"/>
    <p:sldId id="277" r:id="rId51"/>
    <p:sldId id="358" r:id="rId52"/>
    <p:sldId id="353" r:id="rId53"/>
    <p:sldId id="351" r:id="rId54"/>
    <p:sldId id="354" r:id="rId55"/>
    <p:sldId id="359" r:id="rId56"/>
    <p:sldId id="360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35" autoAdjust="0"/>
    <p:restoredTop sz="92710" autoAdjust="0"/>
  </p:normalViewPr>
  <p:slideViewPr>
    <p:cSldViewPr>
      <p:cViewPr varScale="1">
        <p:scale>
          <a:sx n="67" d="100"/>
          <a:sy n="67" d="100"/>
        </p:scale>
        <p:origin x="-149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35C8E-8371-4DE3-8292-9D682FFFC3A6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00218-0EB2-40E8-BD48-6DDD4CE59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3076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363CF-4E65-4E3E-B68A-F618D8E59C4E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FD741E-B426-4F47-9B61-D9C4BA4B428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F1E04A-22EC-49A2-8AC7-688C1DDB52D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355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B34C83-4A4B-4C88-9660-55731656C4F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457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514980-4F4F-44A5-A104-75C30011A66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560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23BA25-8E2D-4B38-B2C2-F0FA2C56720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662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646AF7-AA8F-45AC-BAF0-879D91B5768D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A6934E-BEE2-4048-B4C1-388324ECD9F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45F49C-E8D2-4312-AEFC-1DE2A821CC9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969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50133-7B7E-47DA-B97D-0CCE43A67C8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826D87-D441-4642-B69C-5FD0A9E7E07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D8D65E-D4C2-4D5D-A00B-278E90373AE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AD6029-98BA-451F-AF7C-CF3433FC86F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7B5E60-EDE4-4550-891E-60FC94B68E2F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56922-6B5B-4949-8D79-DBA93B9A7662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36F785-A003-41DB-9B89-78FD0157DD4D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71FC93-4036-4EC3-9CDC-C72763DB2CCC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B2E7B-D4A3-4519-9F86-0A9C4D4C0CDA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CB69B6-5925-4EAF-8E9F-DC75B6F007C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03877A-1FCA-4370-B6A2-C957ADBDB74C}" type="slidenum">
              <a:rPr lang="en-GB">
                <a:ea typeface="ＭＳ Ｐゴシック" pitchFamily="34" charset="-128"/>
              </a:rPr>
              <a:pPr/>
              <a:t>34</a:t>
            </a:fld>
            <a:endParaRPr lang="en-GB">
              <a:ea typeface="ＭＳ Ｐゴシック" pitchFamily="34" charset="-128"/>
            </a:endParaRPr>
          </a:p>
        </p:txBody>
      </p:sp>
      <p:sp>
        <p:nvSpPr>
          <p:cNvPr id="10035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2620309-EC0D-489C-A3D0-221397B10C92}" type="slidenum">
              <a:rPr lang="en-US" sz="1200"/>
              <a:pPr algn="r" eaLnBrk="0" hangingPunct="0"/>
              <a:t>34</a:t>
            </a:fld>
            <a:endParaRPr lang="en-US" sz="1200"/>
          </a:p>
        </p:txBody>
      </p:sp>
      <p:sp>
        <p:nvSpPr>
          <p:cNvPr id="100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marL="228600" indent="-22860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233DAB-D62D-42EC-80FA-533A2CBE48F3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07504"/>
            <a:ext cx="5029200" cy="41563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356C4D-DB1C-48B5-BC1E-0AE2B3CF36FA}" type="slidenum">
              <a:rPr lang="en-US" smtClean="0"/>
              <a:pPr>
                <a:defRPr/>
              </a:pPr>
              <a:t>37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07504"/>
            <a:ext cx="5029200" cy="41563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09579-71CF-4102-84AC-C680BE2E960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5652F8-1C7C-42B2-B3B6-313CF8F1F49F}" type="slidenum">
              <a:rPr lang="en-GB">
                <a:ea typeface="ＭＳ Ｐゴシック" pitchFamily="34" charset="-128"/>
              </a:rPr>
              <a:pPr/>
              <a:t>39</a:t>
            </a:fld>
            <a:endParaRPr lang="en-GB">
              <a:ea typeface="ＭＳ Ｐゴシック" pitchFamily="34" charset="-128"/>
            </a:endParaRPr>
          </a:p>
        </p:txBody>
      </p:sp>
      <p:sp>
        <p:nvSpPr>
          <p:cNvPr id="1628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19FD3A5-2447-41B0-8CF2-4D3C11B432AF}" type="slidenum">
              <a:rPr lang="en-US" sz="1200"/>
              <a:pPr algn="r" eaLnBrk="0" hangingPunct="0"/>
              <a:t>39</a:t>
            </a:fld>
            <a:endParaRPr lang="en-US" sz="1200"/>
          </a:p>
        </p:txBody>
      </p:sp>
      <p:sp>
        <p:nvSpPr>
          <p:cNvPr id="162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31552-52B9-47E6-9B45-10028BEF168F}" type="slidenum">
              <a:rPr lang="en-GB">
                <a:ea typeface="ＭＳ Ｐゴシック" pitchFamily="34" charset="-128"/>
              </a:rPr>
              <a:pPr/>
              <a:t>40</a:t>
            </a:fld>
            <a:endParaRPr lang="en-GB">
              <a:ea typeface="ＭＳ Ｐゴシック" pitchFamily="34" charset="-128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71D4A8C-52F1-45AE-92DE-DF3D6F7E8CAD}" type="slidenum">
              <a:rPr lang="en-GB" smtClean="0"/>
              <a:pPr>
                <a:defRPr/>
              </a:pPr>
              <a:t>53</a:t>
            </a:fld>
            <a:endParaRPr lang="en-GB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3C9F35-B94D-4A63-969D-FE595DBB25F0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FA2F8-645C-415A-976D-15C744A469B1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059A13-DF23-472E-AFD0-274C636460D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FA7962-B6BF-42EC-A615-52F3EC4C35F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995155-DDC4-42D4-8722-18EFB155A915}" type="slidenum">
              <a:rPr lang="en-US"/>
              <a:pPr/>
              <a:t>14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D0C463-386B-4A10-A0B1-D2FE433011E6}" type="slidenum">
              <a:rPr lang="en-US"/>
              <a:pPr/>
              <a:t>15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20675"/>
            <a:ext cx="8353425" cy="587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268413"/>
            <a:ext cx="4100512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00513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9BB4B-6871-4A0F-B312-2CC5FA887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20675"/>
            <a:ext cx="8353425" cy="587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268413"/>
            <a:ext cx="4100512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68413"/>
            <a:ext cx="4100513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7C037-EBAF-4923-9120-4440D2EC8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8387F-2313-4FFA-A9AB-B799FCA2F15A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Arrhythmia 341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ea typeface="ＭＳ Ｐゴシック" charset="-128"/>
              </a:rPr>
              <a:t>Ahmad Hersi </a:t>
            </a:r>
          </a:p>
          <a:p>
            <a:r>
              <a:rPr lang="en-US" dirty="0" smtClean="0">
                <a:solidFill>
                  <a:srgbClr val="FFFF00"/>
                </a:solidFill>
                <a:ea typeface="ＭＳ Ｐゴシック" charset="-128"/>
              </a:rPr>
              <a:t>Associate Professor </a:t>
            </a:r>
          </a:p>
          <a:p>
            <a:r>
              <a:rPr lang="en-US" dirty="0" smtClean="0">
                <a:solidFill>
                  <a:srgbClr val="FFFF00"/>
                </a:solidFill>
                <a:ea typeface="ＭＳ Ｐゴシック" charset="-128"/>
              </a:rPr>
              <a:t>KSU</a:t>
            </a:r>
          </a:p>
          <a:p>
            <a:endParaRPr lang="en-US" dirty="0" smtClean="0">
              <a:solidFill>
                <a:srgbClr val="FFFF00"/>
              </a:solidFill>
              <a:ea typeface="ＭＳ Ｐゴシック" charset="-128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Normal heart rhythm is disrupted in AF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GB" smtClean="0"/>
              <a:t>AF is characterized by:</a:t>
            </a:r>
          </a:p>
          <a:p>
            <a:pPr lvl="1" eaLnBrk="1" hangingPunct="1"/>
            <a:r>
              <a:rPr lang="en-GB" smtClean="0"/>
              <a:t>Rapid (350–600 beats/min) and irregular atrial rhythm</a:t>
            </a:r>
          </a:p>
          <a:p>
            <a:pPr lvl="1" eaLnBrk="1" hangingPunct="1"/>
            <a:r>
              <a:rPr lang="en-GB" smtClean="0"/>
              <a:t>Reduced filling of the left and right ventricles</a:t>
            </a:r>
          </a:p>
          <a:p>
            <a:pPr eaLnBrk="1" hangingPunct="1"/>
            <a:r>
              <a:rPr lang="en-GB" smtClean="0"/>
              <a:t>Conduction of most impulses from the atria to ventricles is blocked at the AV node</a:t>
            </a:r>
          </a:p>
          <a:p>
            <a:pPr eaLnBrk="1" hangingPunct="1"/>
            <a:r>
              <a:rPr lang="en-GB" smtClean="0"/>
              <a:t>Contraction of the ventricles can be:</a:t>
            </a:r>
          </a:p>
          <a:p>
            <a:pPr lvl="1" eaLnBrk="1" hangingPunct="1"/>
            <a:r>
              <a:rPr lang="en-GB" smtClean="0"/>
              <a:t>Irregular and rapid (110–180 beats/min; tachycardia)</a:t>
            </a:r>
          </a:p>
          <a:p>
            <a:pPr lvl="1" eaLnBrk="1" hangingPunct="1"/>
            <a:r>
              <a:rPr lang="en-GB" smtClean="0"/>
              <a:t>Irregular and slow (&lt;50 beats/min; bradycardia)</a:t>
            </a:r>
          </a:p>
          <a:p>
            <a:pPr lvl="1" eaLnBrk="1" hangingPunct="1"/>
            <a:r>
              <a:rPr lang="en-GB" smtClean="0"/>
              <a:t>Normal</a:t>
            </a:r>
          </a:p>
          <a:p>
            <a:pPr eaLnBrk="1" hangingPunct="1"/>
            <a:r>
              <a:rPr lang="en-GB" smtClean="0"/>
              <a:t>Cardiac output can be reduced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AF begets AF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GB" sz="2800" dirty="0" smtClean="0"/>
              <a:t>AF causes remodelling:</a:t>
            </a:r>
          </a:p>
          <a:p>
            <a:pPr eaLnBrk="1" hangingPunct="1">
              <a:buNone/>
            </a:pPr>
            <a:endParaRPr lang="en-GB" sz="2800" dirty="0" smtClean="0"/>
          </a:p>
          <a:p>
            <a:pPr lvl="1" eaLnBrk="1" hangingPunct="1"/>
            <a:r>
              <a:rPr lang="en-GB" b="1" dirty="0" smtClean="0"/>
              <a:t>Electrical</a:t>
            </a:r>
            <a:r>
              <a:rPr lang="en-GB" dirty="0" smtClean="0"/>
              <a:t>: shortening of refractory period</a:t>
            </a:r>
          </a:p>
          <a:p>
            <a:pPr lvl="1" eaLnBrk="1" hangingPunct="1"/>
            <a:r>
              <a:rPr lang="en-GB" b="1" dirty="0" smtClean="0"/>
              <a:t>Structural</a:t>
            </a:r>
            <a:r>
              <a:rPr lang="en-GB" dirty="0" smtClean="0"/>
              <a:t>: enlargement of </a:t>
            </a:r>
            <a:r>
              <a:rPr lang="en-GB" dirty="0" err="1" smtClean="0"/>
              <a:t>atrial</a:t>
            </a:r>
            <a:r>
              <a:rPr lang="en-GB" dirty="0" smtClean="0"/>
              <a:t> cavities</a:t>
            </a:r>
          </a:p>
          <a:p>
            <a:pPr lvl="1" eaLnBrk="1" hangingPunct="1">
              <a:buNone/>
            </a:pPr>
            <a:endParaRPr lang="en-GB" dirty="0" smtClean="0"/>
          </a:p>
          <a:p>
            <a:pPr eaLnBrk="1" hangingPunct="1"/>
            <a:r>
              <a:rPr lang="en-GB" sz="2800" dirty="0" smtClean="0"/>
              <a:t>Many episodes of AF resolve spontaneously</a:t>
            </a:r>
          </a:p>
          <a:p>
            <a:pPr eaLnBrk="1" hangingPunct="1">
              <a:buNone/>
            </a:pPr>
            <a:endParaRPr lang="en-GB" sz="2800" dirty="0" smtClean="0"/>
          </a:p>
          <a:p>
            <a:pPr eaLnBrk="1" hangingPunct="1"/>
            <a:r>
              <a:rPr lang="en-GB" sz="2800" dirty="0" smtClean="0"/>
              <a:t>Over time AF tends to become persistent or permanent.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03225" y="6427038"/>
            <a:ext cx="7092950" cy="2769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1414" tIns="45708" rIns="91414" bIns="45708" anchor="b">
            <a:spAutoFit/>
          </a:bodyPr>
          <a:lstStyle/>
          <a:p>
            <a:r>
              <a:rPr lang="en-US" sz="1200" dirty="0" err="1">
                <a:solidFill>
                  <a:srgbClr val="FFFF00"/>
                </a:solidFill>
              </a:rPr>
              <a:t>Wijffels</a:t>
            </a:r>
            <a:r>
              <a:rPr lang="en-US" sz="1200" dirty="0">
                <a:solidFill>
                  <a:srgbClr val="FFFF00"/>
                </a:solidFill>
              </a:rPr>
              <a:t> MC et al. Circulation 195;92:1954–68</a:t>
            </a:r>
            <a:endParaRPr lang="en-GB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>
          <a:xfrm>
            <a:off x="395288" y="330200"/>
            <a:ext cx="8353425" cy="587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Consequences of AF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819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353425" cy="4897437"/>
          </a:xfrm>
          <a:noFill/>
        </p:spPr>
        <p:txBody>
          <a:bodyPr/>
          <a:lstStyle/>
          <a:p>
            <a:pPr eaLnBrk="1" hangingPunct="1"/>
            <a:r>
              <a:rPr lang="en-GB" dirty="0" smtClean="0"/>
              <a:t>Formation of blood clots (thrombosis) on the walls of the atria that can dislodge (</a:t>
            </a:r>
            <a:r>
              <a:rPr lang="en-GB" dirty="0" err="1" smtClean="0"/>
              <a:t>embolize</a:t>
            </a:r>
            <a:r>
              <a:rPr lang="en-GB" dirty="0" smtClean="0"/>
              <a:t>), leading to stroke and systemic embolism</a:t>
            </a:r>
          </a:p>
          <a:p>
            <a:pPr eaLnBrk="1" hangingPunct="1">
              <a:buNone/>
            </a:pPr>
            <a:endParaRPr lang="en-GB" dirty="0" smtClean="0"/>
          </a:p>
          <a:p>
            <a:pPr eaLnBrk="1" hangingPunct="1"/>
            <a:r>
              <a:rPr lang="en-GB" dirty="0" smtClean="0"/>
              <a:t>Reduction in cardiac output can precipitate heart failure leading to:</a:t>
            </a:r>
          </a:p>
          <a:p>
            <a:pPr lvl="1" eaLnBrk="1" hangingPunct="1"/>
            <a:r>
              <a:rPr lang="en-GB" dirty="0" smtClean="0"/>
              <a:t>Peripheral oedema</a:t>
            </a:r>
          </a:p>
          <a:p>
            <a:pPr lvl="1" eaLnBrk="1" hangingPunct="1"/>
            <a:r>
              <a:rPr lang="en-GB" dirty="0" smtClean="0"/>
              <a:t>Pulmonary oedema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Diagnosis of Atrial Fibrillation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5575"/>
            <a:ext cx="86868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ea typeface="ＭＳ Ｐゴシック" pitchFamily="34" charset="-128"/>
              </a:rPr>
              <a:t>Atrial Fibrillation: Cardiac Causes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9300" y="1220788"/>
            <a:ext cx="7835900" cy="4114800"/>
          </a:xfrm>
          <a:noFill/>
        </p:spPr>
        <p:txBody>
          <a:bodyPr lIns="90488" tIns="44450" rIns="90488" bIns="44450"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dirty="0" smtClean="0">
                <a:ea typeface="ＭＳ Ｐゴシック" pitchFamily="34" charset="-128"/>
              </a:rPr>
              <a:t>Hypertensive heart disease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dirty="0" smtClean="0">
                <a:ea typeface="ＭＳ Ｐゴシック" pitchFamily="34" charset="-128"/>
              </a:rPr>
              <a:t>Ischemic heart disease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dirty="0" err="1" smtClean="0">
                <a:ea typeface="ＭＳ Ｐゴシック" pitchFamily="34" charset="-128"/>
              </a:rPr>
              <a:t>Valvular</a:t>
            </a:r>
            <a:r>
              <a:rPr lang="en-US" sz="2000" dirty="0" smtClean="0">
                <a:ea typeface="ＭＳ Ｐゴシック" pitchFamily="34" charset="-128"/>
              </a:rPr>
              <a:t> heart disease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SzPct val="75000"/>
            </a:pPr>
            <a:r>
              <a:rPr lang="en-US" sz="2000" dirty="0" smtClean="0">
                <a:ea typeface="ＭＳ Ｐゴシック" pitchFamily="34" charset="-128"/>
              </a:rPr>
              <a:t>Rheumatic:  mitral </a:t>
            </a:r>
            <a:r>
              <a:rPr lang="en-US" sz="2000" dirty="0" err="1" smtClean="0">
                <a:ea typeface="ＭＳ Ｐゴシック" pitchFamily="34" charset="-128"/>
              </a:rPr>
              <a:t>stenosis</a:t>
            </a: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SzPct val="75000"/>
            </a:pPr>
            <a:r>
              <a:rPr lang="en-US" sz="2000" dirty="0" smtClean="0">
                <a:ea typeface="ＭＳ Ｐゴシック" pitchFamily="34" charset="-128"/>
              </a:rPr>
              <a:t>Non-rheumatic:  aortic </a:t>
            </a:r>
            <a:r>
              <a:rPr lang="en-US" sz="2000" dirty="0" err="1" smtClean="0">
                <a:ea typeface="ＭＳ Ｐゴシック" pitchFamily="34" charset="-128"/>
              </a:rPr>
              <a:t>stenosis</a:t>
            </a:r>
            <a:r>
              <a:rPr lang="en-US" sz="2000" dirty="0" smtClean="0">
                <a:ea typeface="ＭＳ Ｐゴシック" pitchFamily="34" charset="-128"/>
              </a:rPr>
              <a:t>, mitral regurgitation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dirty="0" err="1" smtClean="0">
                <a:ea typeface="ＭＳ Ｐゴシック" pitchFamily="34" charset="-128"/>
              </a:rPr>
              <a:t>Pericarditis</a:t>
            </a: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dirty="0" smtClean="0">
                <a:ea typeface="ＭＳ Ｐゴシック" pitchFamily="34" charset="-128"/>
              </a:rPr>
              <a:t>Cardiac tumors:  </a:t>
            </a:r>
            <a:r>
              <a:rPr lang="en-US" sz="2000" dirty="0" err="1" smtClean="0">
                <a:ea typeface="ＭＳ Ｐゴシック" pitchFamily="34" charset="-128"/>
              </a:rPr>
              <a:t>atrial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myxoma</a:t>
            </a: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dirty="0" smtClean="0">
                <a:ea typeface="ＭＳ Ｐゴシック" pitchFamily="34" charset="-128"/>
              </a:rPr>
              <a:t>Sick sinus syndrome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dirty="0" err="1" smtClean="0">
                <a:ea typeface="ＭＳ Ｐゴシック" pitchFamily="34" charset="-128"/>
              </a:rPr>
              <a:t>Cardiomyopathy</a:t>
            </a: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SzPct val="75000"/>
            </a:pPr>
            <a:r>
              <a:rPr lang="en-US" sz="2000" dirty="0" smtClean="0">
                <a:ea typeface="ＭＳ Ｐゴシック" pitchFamily="34" charset="-128"/>
              </a:rPr>
              <a:t>Hypertrophic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SzPct val="75000"/>
            </a:pPr>
            <a:r>
              <a:rPr lang="en-US" sz="2000" dirty="0" smtClean="0">
                <a:ea typeface="ＭＳ Ｐゴシック" pitchFamily="34" charset="-128"/>
              </a:rPr>
              <a:t>Idiopathic dilated (? cause vs. effect)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dirty="0" smtClean="0">
                <a:ea typeface="ＭＳ Ｐゴシック" pitchFamily="34" charset="-128"/>
              </a:rPr>
              <a:t>Post-coronary bypass surgery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ea typeface="ＭＳ Ｐゴシック" pitchFamily="34" charset="-128"/>
              </a:rPr>
              <a:t>Atrial Fibrillation: Non-Cardiac Causes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2103438"/>
            <a:ext cx="8686800" cy="4114800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600" dirty="0" smtClean="0">
                <a:ea typeface="ＭＳ Ｐゴシック" pitchFamily="34" charset="-128"/>
              </a:rPr>
              <a:t>Pulmonary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SzPct val="75000"/>
            </a:pPr>
            <a:r>
              <a:rPr lang="en-US" sz="2200" dirty="0" smtClean="0">
                <a:ea typeface="ＭＳ Ｐゴシック" pitchFamily="34" charset="-128"/>
              </a:rPr>
              <a:t>COPD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SzPct val="75000"/>
            </a:pPr>
            <a:r>
              <a:rPr lang="en-US" sz="2200" dirty="0" smtClean="0">
                <a:ea typeface="ＭＳ Ｐゴシック" pitchFamily="34" charset="-128"/>
              </a:rPr>
              <a:t>Pneumonia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SzPct val="75000"/>
            </a:pPr>
            <a:r>
              <a:rPr lang="en-US" sz="2200" dirty="0" smtClean="0">
                <a:ea typeface="ＭＳ Ｐゴシック" pitchFamily="34" charset="-128"/>
              </a:rPr>
              <a:t>Pulmonary embolism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600" dirty="0" smtClean="0">
                <a:ea typeface="ＭＳ Ｐゴシック" pitchFamily="34" charset="-128"/>
              </a:rPr>
              <a:t>Metabolic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SzPct val="75000"/>
            </a:pPr>
            <a:r>
              <a:rPr lang="en-US" sz="2200" dirty="0" smtClean="0">
                <a:ea typeface="ＭＳ Ｐゴシック" pitchFamily="34" charset="-128"/>
              </a:rPr>
              <a:t>Thyroid disease: hyperthyroidism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SzPct val="75000"/>
            </a:pPr>
            <a:r>
              <a:rPr lang="en-US" sz="2200" dirty="0" smtClean="0">
                <a:ea typeface="ＭＳ Ｐゴシック" pitchFamily="34" charset="-128"/>
              </a:rPr>
              <a:t>Electrolyte disorder</a:t>
            </a: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600" dirty="0" smtClean="0">
                <a:ea typeface="ＭＳ Ｐゴシック" pitchFamily="34" charset="-128"/>
              </a:rPr>
              <a:t>Toxic: alcohol (‘holiday heart’ syndrome)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Diagnosis of AF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Signs and symptoms</a:t>
            </a:r>
          </a:p>
          <a:p>
            <a:pPr eaLnBrk="1" hangingPunct="1"/>
            <a:r>
              <a:rPr lang="en-US" smtClean="0"/>
              <a:t>Electrocardiography</a:t>
            </a:r>
          </a:p>
          <a:p>
            <a:pPr eaLnBrk="1" hangingPunct="1"/>
            <a:r>
              <a:rPr lang="en-US" smtClean="0"/>
              <a:t>Transthoracic echocardiography </a:t>
            </a:r>
          </a:p>
          <a:p>
            <a:pPr eaLnBrk="1" hangingPunct="1"/>
            <a:r>
              <a:rPr lang="en-GB" smtClean="0"/>
              <a:t>Laboratory tests</a:t>
            </a:r>
            <a:endParaRPr lang="en-US" smtClean="0"/>
          </a:p>
          <a:p>
            <a:pPr eaLnBrk="1" hangingPunct="1"/>
            <a:r>
              <a:rPr lang="en-GB" smtClean="0"/>
              <a:t>Holter monitoring </a:t>
            </a:r>
          </a:p>
          <a:p>
            <a:pPr eaLnBrk="1" hangingPunct="1"/>
            <a:r>
              <a:rPr lang="en-GB" smtClean="0"/>
              <a:t>Transoesophageal echocardiography </a:t>
            </a:r>
          </a:p>
          <a:p>
            <a:pPr eaLnBrk="1" hangingPunct="1"/>
            <a:r>
              <a:rPr lang="en-GB" smtClean="0"/>
              <a:t>Exercise testing</a:t>
            </a:r>
          </a:p>
          <a:p>
            <a:pPr eaLnBrk="1" hangingPunct="1"/>
            <a:r>
              <a:rPr lang="en-GB" smtClean="0"/>
              <a:t>Chest radiography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Heterogeneous clinical presentation of AF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GB" dirty="0" smtClean="0"/>
              <a:t>With or without detectable heart disease</a:t>
            </a:r>
          </a:p>
          <a:p>
            <a:pPr eaLnBrk="1" hangingPunct="1"/>
            <a:r>
              <a:rPr lang="en-GB" dirty="0" smtClean="0"/>
              <a:t>Episodic </a:t>
            </a:r>
          </a:p>
          <a:p>
            <a:pPr lvl="1" eaLnBrk="1" hangingPunct="1"/>
            <a:r>
              <a:rPr lang="en-GB" dirty="0" smtClean="0"/>
              <a:t>Symptoms may be absent or intermittent</a:t>
            </a:r>
          </a:p>
          <a:p>
            <a:pPr lvl="1" eaLnBrk="1" hangingPunct="1"/>
            <a:r>
              <a:rPr lang="en-GB" dirty="0" smtClean="0"/>
              <a:t>Up to 90% of episodes may not cause symptoms</a:t>
            </a:r>
          </a:p>
          <a:p>
            <a:pPr eaLnBrk="1" hangingPunct="1"/>
            <a:r>
              <a:rPr lang="en-GB" dirty="0" smtClean="0"/>
              <a:t>Symptoms</a:t>
            </a:r>
            <a:r>
              <a:rPr lang="en-US" dirty="0" smtClean="0"/>
              <a:t> vary according to </a:t>
            </a:r>
          </a:p>
          <a:p>
            <a:pPr lvl="1" eaLnBrk="1" hangingPunct="1"/>
            <a:r>
              <a:rPr lang="en-US" dirty="0" smtClean="0"/>
              <a:t>Irregularity and rate of ventricular response</a:t>
            </a:r>
          </a:p>
          <a:p>
            <a:pPr lvl="1" eaLnBrk="1" hangingPunct="1"/>
            <a:r>
              <a:rPr lang="en-GB" dirty="0" smtClean="0"/>
              <a:t>Functional status </a:t>
            </a:r>
          </a:p>
          <a:p>
            <a:pPr lvl="1" eaLnBrk="1" hangingPunct="1"/>
            <a:r>
              <a:rPr lang="en-GB" dirty="0" smtClean="0"/>
              <a:t>AF duration</a:t>
            </a:r>
          </a:p>
          <a:p>
            <a:pPr lvl="1" eaLnBrk="1" hangingPunct="1"/>
            <a:r>
              <a:rPr lang="en-GB" dirty="0" smtClean="0"/>
              <a:t>Patient factors</a:t>
            </a:r>
          </a:p>
          <a:p>
            <a:pPr lvl="1" eaLnBrk="1" hangingPunct="1"/>
            <a:r>
              <a:rPr lang="en-GB" dirty="0" smtClean="0"/>
              <a:t>Co-morbidities</a:t>
            </a:r>
            <a:endParaRPr lang="en-US" dirty="0" smtClean="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417513" y="6253484"/>
            <a:ext cx="3158313" cy="46164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1414" tIns="45708" rIns="91414" bIns="45708" anchor="b">
            <a:spAutoFit/>
          </a:bodyPr>
          <a:lstStyle/>
          <a:p>
            <a:r>
              <a:rPr lang="en-US" sz="1200" dirty="0" err="1">
                <a:solidFill>
                  <a:srgbClr val="FFFF00"/>
                </a:solidFill>
              </a:rPr>
              <a:t>Fuster</a:t>
            </a:r>
            <a:r>
              <a:rPr lang="en-US" sz="1200" dirty="0">
                <a:solidFill>
                  <a:srgbClr val="FFFF00"/>
                </a:solidFill>
              </a:rPr>
              <a:t> V et al. Circulation 2006;114:e257–e354;</a:t>
            </a:r>
          </a:p>
          <a:p>
            <a:r>
              <a:rPr lang="en-GB" sz="1200" dirty="0">
                <a:solidFill>
                  <a:srgbClr val="FFFF00"/>
                </a:solidFill>
              </a:rPr>
              <a:t>Page RL et al. Circulation 1994;89:224–7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147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Signs and symptoms</a:t>
            </a:r>
          </a:p>
        </p:txBody>
      </p:sp>
      <p:graphicFrame>
        <p:nvGraphicFramePr>
          <p:cNvPr id="77871" name="Group 47"/>
          <p:cNvGraphicFramePr>
            <a:graphicFrameLocks noGrp="1"/>
          </p:cNvGraphicFramePr>
          <p:nvPr>
            <p:ph idx="1"/>
          </p:nvPr>
        </p:nvGraphicFramePr>
        <p:xfrm>
          <a:off x="395288" y="1268413"/>
          <a:ext cx="8353425" cy="4424365"/>
        </p:xfrm>
        <a:graphic>
          <a:graphicData uri="http://schemas.openxmlformats.org/drawingml/2006/table">
            <a:tbl>
              <a:tblPr/>
              <a:tblGrid>
                <a:gridCol w="4332287"/>
                <a:gridCol w="4021138"/>
              </a:tblGrid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Cause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Sign/symptom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Irregular heart beat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Irregularly irregular pulse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Palpitations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3863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Decreased cardiac output </a:t>
                      </a:r>
                      <a:b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</a:b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Fatigue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Diminished exercise capacity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Breathlessness (dyspnoea)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Weakness (asthenia)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Hypotension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Dizziness and fainting (syncope)</a:t>
                      </a:r>
                    </a:p>
                  </a:txBody>
                  <a:tcPr marL="91414" marR="91414" marT="45708" marB="4570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Cardiac ischaemia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Chest pain (angina)</a:t>
                      </a:r>
                    </a:p>
                  </a:txBody>
                  <a:tcPr marL="91414" marR="91414" marT="45708" marB="4570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Increased risk of clot formation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Thromboembolic TIA, stroke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64" name="Rectangle 25"/>
          <p:cNvSpPr>
            <a:spLocks noChangeArrowheads="1"/>
          </p:cNvSpPr>
          <p:nvPr/>
        </p:nvSpPr>
        <p:spPr bwMode="auto">
          <a:xfrm>
            <a:off x="417513" y="6438150"/>
            <a:ext cx="3039690" cy="2769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1414" tIns="45708" rIns="91414" bIns="45708" anchor="b">
            <a:spAutoFit/>
          </a:bodyPr>
          <a:lstStyle/>
          <a:p>
            <a:r>
              <a:rPr lang="en-US" sz="1200" dirty="0" err="1">
                <a:solidFill>
                  <a:srgbClr val="FFFF00"/>
                </a:solidFill>
              </a:rPr>
              <a:t>Fuster</a:t>
            </a:r>
            <a:r>
              <a:rPr lang="en-US" sz="1200" dirty="0">
                <a:solidFill>
                  <a:srgbClr val="FFFF00"/>
                </a:solidFill>
              </a:rPr>
              <a:t> V et al. Circulation 2006;114:e257–354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Clinical evaluation of patients with AF</a:t>
            </a:r>
          </a:p>
        </p:txBody>
      </p:sp>
      <p:sp>
        <p:nvSpPr>
          <p:cNvPr id="7172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All patients</a:t>
            </a:r>
          </a:p>
          <a:p>
            <a:pPr lvl="1" eaLnBrk="1" hangingPunct="1"/>
            <a:r>
              <a:rPr lang="en-US" sz="2000" dirty="0" smtClean="0"/>
              <a:t>History</a:t>
            </a:r>
          </a:p>
          <a:p>
            <a:pPr lvl="1" eaLnBrk="1" hangingPunct="1"/>
            <a:r>
              <a:rPr lang="en-US" sz="2000" dirty="0" smtClean="0"/>
              <a:t>Physical examination</a:t>
            </a:r>
          </a:p>
          <a:p>
            <a:pPr lvl="1" eaLnBrk="1" hangingPunct="1"/>
            <a:r>
              <a:rPr lang="en-US" sz="2000" dirty="0" smtClean="0"/>
              <a:t>Electrocardiogram (ECG)</a:t>
            </a:r>
          </a:p>
          <a:p>
            <a:pPr lvl="1" eaLnBrk="1" hangingPunct="1"/>
            <a:r>
              <a:rPr lang="en-US" sz="2000" dirty="0" err="1" smtClean="0"/>
              <a:t>Transthoracic</a:t>
            </a:r>
            <a:r>
              <a:rPr lang="en-US" sz="2000" dirty="0" smtClean="0"/>
              <a:t> echocardiogram (TTE)</a:t>
            </a:r>
          </a:p>
          <a:p>
            <a:pPr lvl="1" eaLnBrk="1" hangingPunct="1"/>
            <a:r>
              <a:rPr lang="en-US" sz="2000" dirty="0" smtClean="0"/>
              <a:t>Blood tests</a:t>
            </a:r>
          </a:p>
          <a:p>
            <a:pPr lvl="1" eaLnBrk="1" hangingPunct="1"/>
            <a:r>
              <a:rPr lang="en-US" sz="2000" dirty="0" err="1" smtClean="0"/>
              <a:t>Holter</a:t>
            </a:r>
            <a:r>
              <a:rPr lang="en-US" sz="2000" dirty="0" smtClean="0"/>
              <a:t> monitor</a:t>
            </a:r>
          </a:p>
          <a:p>
            <a:pPr lvl="1" eaLnBrk="1" hangingPunct="1"/>
            <a:r>
              <a:rPr lang="en-US" sz="2000" dirty="0" smtClean="0"/>
              <a:t>Chest x-ray</a:t>
            </a:r>
          </a:p>
        </p:txBody>
      </p:sp>
      <p:sp>
        <p:nvSpPr>
          <p:cNvPr id="7173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Selected patients</a:t>
            </a:r>
          </a:p>
          <a:p>
            <a:pPr lvl="1" eaLnBrk="1" hangingPunct="1"/>
            <a:r>
              <a:rPr lang="en-US" sz="2000" dirty="0" err="1" smtClean="0"/>
              <a:t>Transesophageal</a:t>
            </a:r>
            <a:r>
              <a:rPr lang="en-US" sz="2000" dirty="0" smtClean="0"/>
              <a:t> echocardiogram (TEE)</a:t>
            </a:r>
          </a:p>
          <a:p>
            <a:pPr lvl="1" eaLnBrk="1" hangingPunct="1"/>
            <a:endParaRPr lang="en-US" sz="2000" dirty="0" smtClean="0"/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417513" y="6438150"/>
            <a:ext cx="3942117" cy="2769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1414" tIns="45708" rIns="91414" bIns="45708" anchor="b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Adapted from </a:t>
            </a:r>
            <a:r>
              <a:rPr lang="en-US" sz="1200" dirty="0" err="1">
                <a:solidFill>
                  <a:srgbClr val="FFFF00"/>
                </a:solidFill>
              </a:rPr>
              <a:t>Fuster</a:t>
            </a:r>
            <a:r>
              <a:rPr lang="en-US" sz="1200" dirty="0">
                <a:solidFill>
                  <a:srgbClr val="FFFF00"/>
                </a:solidFill>
              </a:rPr>
              <a:t> V et al. Circulation 2006;114:e257–354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Objectives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mechanism of AF</a:t>
            </a:r>
          </a:p>
          <a:p>
            <a:endParaRPr lang="en-US" dirty="0" smtClean="0"/>
          </a:p>
          <a:p>
            <a:r>
              <a:rPr lang="en-US" dirty="0" smtClean="0"/>
              <a:t>Recognize EKG of AF</a:t>
            </a:r>
          </a:p>
          <a:p>
            <a:endParaRPr lang="en-US" dirty="0" smtClean="0"/>
          </a:p>
          <a:p>
            <a:r>
              <a:rPr lang="en-US" dirty="0" smtClean="0"/>
              <a:t>Discuss treatment options of AF</a:t>
            </a:r>
          </a:p>
          <a:p>
            <a:endParaRPr lang="en-US" dirty="0" smtClean="0"/>
          </a:p>
          <a:p>
            <a:r>
              <a:rPr lang="en-US" dirty="0" smtClean="0"/>
              <a:t>Identify other forms of Arrhythmia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History and physical examination</a:t>
            </a:r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Clinical conditions associated with AF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Underlying heart conditions (e.g. valvular heart disease, </a:t>
            </a:r>
            <a:br>
              <a:rPr lang="en-US" dirty="0" smtClean="0"/>
            </a:br>
            <a:r>
              <a:rPr lang="en-US" dirty="0" smtClean="0"/>
              <a:t>heart failure, coronary artery disease, hypertension)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Other reversible conditions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Family history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Familial AF (lone AF in a family)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AF secondary to other genetic conditions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US" dirty="0" smtClean="0"/>
              <a:t>familial </a:t>
            </a:r>
            <a:r>
              <a:rPr lang="en-US" dirty="0" err="1" smtClean="0"/>
              <a:t>cardiomyopathies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Type of AF</a:t>
            </a:r>
            <a:endParaRPr lang="en-GB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First episode, paroxysmal, persistent, permanent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</a:t>
            </a:r>
            <a:r>
              <a:rPr lang="en-GB" dirty="0" smtClean="0"/>
              <a:t>riggers </a:t>
            </a:r>
            <a:r>
              <a:rPr lang="en-US" dirty="0" smtClean="0"/>
              <a:t>–</a:t>
            </a:r>
            <a:r>
              <a:rPr lang="en-GB" dirty="0" smtClean="0"/>
              <a:t> e.g. emotional stress, alcohol, physical exercise, </a:t>
            </a:r>
            <a:r>
              <a:rPr lang="en-GB" dirty="0" err="1" smtClean="0"/>
              <a:t>gastroesophageal</a:t>
            </a:r>
            <a:r>
              <a:rPr lang="en-GB" dirty="0" smtClean="0"/>
              <a:t> disease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Specific symptoms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Response to any treatments administered</a:t>
            </a: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417513" y="6253484"/>
            <a:ext cx="3081368" cy="46164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1414" tIns="45708" rIns="91414" bIns="45708" anchor="b">
            <a:spAutoFit/>
          </a:bodyPr>
          <a:lstStyle/>
          <a:p>
            <a:r>
              <a:rPr lang="en-US" sz="1200" dirty="0" err="1">
                <a:solidFill>
                  <a:srgbClr val="FFFF00"/>
                </a:solidFill>
              </a:rPr>
              <a:t>Fuster</a:t>
            </a:r>
            <a:r>
              <a:rPr lang="en-US" sz="1200" dirty="0">
                <a:solidFill>
                  <a:srgbClr val="FFFF00"/>
                </a:solidFill>
              </a:rPr>
              <a:t> V et al. Circulation 2006;114:e257–354;</a:t>
            </a:r>
            <a:br>
              <a:rPr lang="en-US" sz="1200" dirty="0">
                <a:solidFill>
                  <a:srgbClr val="FFFF00"/>
                </a:solidFill>
              </a:rPr>
            </a:br>
            <a:r>
              <a:rPr lang="en-US" sz="1200" dirty="0">
                <a:solidFill>
                  <a:srgbClr val="FFFF00"/>
                </a:solidFill>
              </a:rPr>
              <a:t>de </a:t>
            </a:r>
            <a:r>
              <a:rPr lang="en-US" sz="1200" dirty="0" err="1">
                <a:solidFill>
                  <a:srgbClr val="FFFF00"/>
                </a:solidFill>
              </a:rPr>
              <a:t>Vos</a:t>
            </a:r>
            <a:r>
              <a:rPr lang="en-US" sz="1200" dirty="0">
                <a:solidFill>
                  <a:srgbClr val="FFFF00"/>
                </a:solidFill>
              </a:rPr>
              <a:t> CB et al. </a:t>
            </a:r>
            <a:r>
              <a:rPr lang="en-US" sz="1200" dirty="0" err="1">
                <a:solidFill>
                  <a:srgbClr val="FFFF00"/>
                </a:solidFill>
              </a:rPr>
              <a:t>Eur</a:t>
            </a:r>
            <a:r>
              <a:rPr lang="en-US" sz="1200" dirty="0">
                <a:solidFill>
                  <a:srgbClr val="FFFF00"/>
                </a:solidFill>
              </a:rPr>
              <a:t> Heart J 2008;29:632–9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Electrocardiogram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Assesses the electrical activity of the heart</a:t>
            </a:r>
          </a:p>
          <a:p>
            <a:pPr eaLnBrk="1" hangingPunct="1"/>
            <a:r>
              <a:rPr lang="en-US" dirty="0" smtClean="0"/>
              <a:t>Essential for all patients with suspected AF, to identify</a:t>
            </a:r>
          </a:p>
          <a:p>
            <a:pPr lvl="1" eaLnBrk="1" hangingPunct="1"/>
            <a:r>
              <a:rPr lang="en-US" dirty="0" smtClean="0"/>
              <a:t>Abnormal heart rhythm (verify AF)</a:t>
            </a:r>
          </a:p>
          <a:p>
            <a:pPr lvl="1" eaLnBrk="1" hangingPunct="1"/>
            <a:r>
              <a:rPr lang="en-US" dirty="0" smtClean="0"/>
              <a:t>Left ventricular hypertrophy</a:t>
            </a:r>
          </a:p>
          <a:p>
            <a:pPr lvl="1" eaLnBrk="1" hangingPunct="1"/>
            <a:r>
              <a:rPr lang="en-US" dirty="0" smtClean="0"/>
              <a:t>Pre-excitation</a:t>
            </a:r>
          </a:p>
          <a:p>
            <a:pPr lvl="1" eaLnBrk="1" hangingPunct="1"/>
            <a:r>
              <a:rPr lang="en-US" dirty="0" smtClean="0"/>
              <a:t>Bundle-branch block</a:t>
            </a:r>
          </a:p>
          <a:p>
            <a:pPr lvl="1" eaLnBrk="1" hangingPunct="1"/>
            <a:r>
              <a:rPr lang="en-US" dirty="0" smtClean="0"/>
              <a:t>Prior MI</a:t>
            </a:r>
          </a:p>
          <a:p>
            <a:pPr lvl="1" eaLnBrk="1" hangingPunct="1"/>
            <a:r>
              <a:rPr lang="en-US" dirty="0" smtClean="0"/>
              <a:t>Differential diagnosis of other </a:t>
            </a:r>
            <a:r>
              <a:rPr lang="en-US" dirty="0" err="1" smtClean="0"/>
              <a:t>atrial</a:t>
            </a:r>
            <a:r>
              <a:rPr lang="en-US" dirty="0" smtClean="0"/>
              <a:t> arrhythmias</a:t>
            </a:r>
          </a:p>
          <a:p>
            <a:pPr lvl="1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417513" y="6438150"/>
            <a:ext cx="3039690" cy="2769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1414" tIns="45708" rIns="91414" bIns="45708" anchor="b">
            <a:spAutoFit/>
          </a:bodyPr>
          <a:lstStyle/>
          <a:p>
            <a:r>
              <a:rPr lang="en-US" sz="1200" dirty="0" err="1">
                <a:solidFill>
                  <a:srgbClr val="FFFF00"/>
                </a:solidFill>
              </a:rPr>
              <a:t>Fuster</a:t>
            </a:r>
            <a:r>
              <a:rPr lang="en-US" sz="1200" dirty="0">
                <a:solidFill>
                  <a:srgbClr val="FFFF00"/>
                </a:solidFill>
              </a:rPr>
              <a:t> V et al. Circulation 2006;114:e257–354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0243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>
                <a:solidFill>
                  <a:srgbClr val="FFFF00"/>
                </a:solidFill>
              </a:rPr>
              <a:t>Eletrocardiogram</a:t>
            </a:r>
            <a:r>
              <a:rPr lang="en-US" dirty="0" smtClean="0">
                <a:solidFill>
                  <a:srgbClr val="FFFF00"/>
                </a:solidFill>
              </a:rPr>
              <a:t>: normal sinus rhythm</a:t>
            </a:r>
          </a:p>
        </p:txBody>
      </p:sp>
      <p:sp>
        <p:nvSpPr>
          <p:cNvPr id="10244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77039"/>
            <a:ext cx="4100512" cy="4897437"/>
          </a:xfrm>
        </p:spPr>
        <p:txBody>
          <a:bodyPr/>
          <a:lstStyle/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Impulse from sinoatrial (SA) node stimulates myocardium</a:t>
            </a:r>
            <a:br>
              <a:rPr lang="en-US" sz="2000" smtClean="0"/>
            </a:br>
            <a:r>
              <a:rPr lang="en-US" sz="2000" smtClean="0"/>
              <a:t>to contract</a:t>
            </a:r>
          </a:p>
          <a:p>
            <a:pPr eaLnBrk="1" hangingPunct="1"/>
            <a:r>
              <a:rPr lang="en-US" sz="2000" smtClean="0"/>
              <a:t>P-wave:</a:t>
            </a:r>
            <a:br>
              <a:rPr lang="en-US" sz="2000" smtClean="0"/>
            </a:br>
            <a:r>
              <a:rPr lang="en-US" sz="2000" smtClean="0"/>
              <a:t>atrial depolarization</a:t>
            </a:r>
          </a:p>
          <a:p>
            <a:pPr eaLnBrk="1" hangingPunct="1"/>
            <a:r>
              <a:rPr lang="en-US" sz="2000" smtClean="0"/>
              <a:t>QRS complex:</a:t>
            </a:r>
            <a:br>
              <a:rPr lang="en-US" sz="2000" smtClean="0"/>
            </a:br>
            <a:r>
              <a:rPr lang="en-US" sz="2000" smtClean="0"/>
              <a:t>ventricular depolarization</a:t>
            </a:r>
          </a:p>
          <a:p>
            <a:pPr eaLnBrk="1" hangingPunct="1"/>
            <a:r>
              <a:rPr lang="en-US" sz="2000" smtClean="0"/>
              <a:t>T-wave: </a:t>
            </a:r>
            <a:br>
              <a:rPr lang="en-US" sz="2000" smtClean="0"/>
            </a:br>
            <a:r>
              <a:rPr lang="en-US" sz="2000" smtClean="0"/>
              <a:t>ventricular repolarization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</p:txBody>
      </p:sp>
      <p:sp>
        <p:nvSpPr>
          <p:cNvPr id="10245" name="Rectangle 10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GB" sz="2000" smtClean="0"/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4430714" y="1900238"/>
            <a:ext cx="4625478" cy="3281362"/>
            <a:chOff x="2154" y="1026"/>
            <a:chExt cx="3493" cy="2445"/>
          </a:xfrm>
        </p:grpSpPr>
        <p:pic>
          <p:nvPicPr>
            <p:cNvPr id="1024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r="28880"/>
            <a:stretch>
              <a:fillRect/>
            </a:stretch>
          </p:blipFill>
          <p:spPr bwMode="auto">
            <a:xfrm>
              <a:off x="2154" y="1026"/>
              <a:ext cx="3470" cy="2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8" name="Rectangle 7"/>
            <p:cNvSpPr>
              <a:spLocks noChangeAspect="1" noChangeArrowheads="1"/>
            </p:cNvSpPr>
            <p:nvPr/>
          </p:nvSpPr>
          <p:spPr bwMode="auto">
            <a:xfrm>
              <a:off x="5057" y="1370"/>
              <a:ext cx="590" cy="1221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91414" tIns="45708" rIns="91414" bIns="45708" anchor="ctr"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Electrocardiogram: loss of P wave in AF</a:t>
            </a:r>
            <a:endParaRPr lang="en-GB" dirty="0" smtClean="0">
              <a:solidFill>
                <a:srgbClr val="FFFF00"/>
              </a:solidFill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38675" y="1474788"/>
            <a:ext cx="3810000" cy="4611687"/>
          </a:xfrm>
        </p:spPr>
        <p:txBody>
          <a:bodyPr/>
          <a:lstStyle/>
          <a:p>
            <a:pPr eaLnBrk="1" hangingPunct="1"/>
            <a:r>
              <a:rPr lang="en-GB" sz="1600" smtClean="0"/>
              <a:t>Normal sinus rhythm</a:t>
            </a:r>
          </a:p>
          <a:p>
            <a:pPr lvl="1" eaLnBrk="1" hangingPunct="1"/>
            <a:r>
              <a:rPr lang="en-GB" sz="1400" smtClean="0"/>
              <a:t>Normal heart rate</a:t>
            </a:r>
          </a:p>
          <a:p>
            <a:pPr lvl="1" eaLnBrk="1" hangingPunct="1"/>
            <a:r>
              <a:rPr lang="en-GB" sz="1400" smtClean="0"/>
              <a:t>Regular rhythm</a:t>
            </a:r>
          </a:p>
          <a:p>
            <a:pPr lvl="1" eaLnBrk="1" hangingPunct="1"/>
            <a:r>
              <a:rPr lang="en-GB" sz="1400" smtClean="0"/>
              <a:t>P Waves </a:t>
            </a:r>
          </a:p>
          <a:p>
            <a:pPr lvl="1" eaLnBrk="1" hangingPunct="1"/>
            <a:r>
              <a:rPr lang="en-GB" sz="1400" smtClean="0"/>
              <a:t>Steady baseline</a:t>
            </a:r>
          </a:p>
          <a:p>
            <a:pPr lvl="1" eaLnBrk="1" hangingPunct="1">
              <a:buFontTx/>
              <a:buNone/>
            </a:pPr>
            <a:r>
              <a:rPr lang="en-GB" sz="1400" smtClean="0"/>
              <a:t> </a:t>
            </a:r>
          </a:p>
          <a:p>
            <a:pPr lvl="1" eaLnBrk="1" hangingPunct="1">
              <a:buFontTx/>
              <a:buNone/>
            </a:pPr>
            <a:endParaRPr lang="en-GB" sz="1400" smtClean="0"/>
          </a:p>
          <a:p>
            <a:pPr eaLnBrk="1" hangingPunct="1">
              <a:spcBef>
                <a:spcPct val="50000"/>
              </a:spcBef>
            </a:pPr>
            <a:r>
              <a:rPr lang="en-GB" sz="1600" smtClean="0"/>
              <a:t>AF</a:t>
            </a:r>
          </a:p>
          <a:p>
            <a:pPr lvl="1" eaLnBrk="1" hangingPunct="1"/>
            <a:r>
              <a:rPr lang="en-GB" sz="1400" smtClean="0"/>
              <a:t>Heart rate increased (tachyarrhythmia)* </a:t>
            </a:r>
          </a:p>
          <a:p>
            <a:pPr lvl="1" eaLnBrk="1" hangingPunct="1"/>
            <a:r>
              <a:rPr lang="en-GB" sz="1400" smtClean="0"/>
              <a:t>Irregular rhythm</a:t>
            </a:r>
          </a:p>
          <a:p>
            <a:pPr lvl="1" eaLnBrk="1" hangingPunct="1"/>
            <a:r>
              <a:rPr lang="en-GB" sz="1400" smtClean="0"/>
              <a:t>No P wave</a:t>
            </a:r>
          </a:p>
          <a:p>
            <a:pPr lvl="1" eaLnBrk="1" hangingPunct="1"/>
            <a:r>
              <a:rPr lang="en-GB" sz="1400" smtClean="0"/>
              <a:t>Irregular baseline</a:t>
            </a:r>
          </a:p>
          <a:p>
            <a:pPr lvl="1" eaLnBrk="1" hangingPunct="1"/>
            <a:endParaRPr lang="en-GB" sz="1400" smtClean="0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4943475" y="1484313"/>
            <a:ext cx="3790950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100000"/>
              </a:lnSpc>
              <a:spcBef>
                <a:spcPct val="20000"/>
              </a:spcBef>
              <a:buClr>
                <a:srgbClr val="AB0932"/>
              </a:buClr>
              <a:buFontTx/>
              <a:buChar char="–"/>
            </a:pPr>
            <a:endParaRPr lang="de-DE" sz="1400">
              <a:solidFill>
                <a:schemeClr val="tx1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5800" y="3471863"/>
            <a:ext cx="3821113" cy="1263650"/>
            <a:chOff x="432" y="1923"/>
            <a:chExt cx="2407" cy="796"/>
          </a:xfrm>
        </p:grpSpPr>
        <p:sp>
          <p:nvSpPr>
            <p:cNvPr id="11279" name="Rectangle 6"/>
            <p:cNvSpPr>
              <a:spLocks noChangeArrowheads="1"/>
            </p:cNvSpPr>
            <p:nvPr/>
          </p:nvSpPr>
          <p:spPr bwMode="auto">
            <a:xfrm>
              <a:off x="432" y="1923"/>
              <a:ext cx="2407" cy="796"/>
            </a:xfrm>
            <a:prstGeom prst="rect">
              <a:avLst/>
            </a:prstGeom>
            <a:noFill/>
            <a:ln w="25400" algn="ctr">
              <a:solidFill>
                <a:srgbClr val="AB0932"/>
              </a:solidFill>
              <a:miter lim="800000"/>
              <a:headEnd/>
              <a:tailEnd/>
            </a:ln>
          </p:spPr>
          <p:txBody>
            <a:bodyPr wrap="none" lIns="91414" tIns="45708" rIns="91414" bIns="45708" anchor="ctr"/>
            <a:lstStyle/>
            <a:p>
              <a:endParaRPr lang="en-GB"/>
            </a:p>
          </p:txBody>
        </p:sp>
        <p:sp>
          <p:nvSpPr>
            <p:cNvPr id="11280" name="Text Box 7"/>
            <p:cNvSpPr txBox="1">
              <a:spLocks noChangeArrowheads="1"/>
            </p:cNvSpPr>
            <p:nvPr/>
          </p:nvSpPr>
          <p:spPr bwMode="auto">
            <a:xfrm>
              <a:off x="1035" y="1974"/>
              <a:ext cx="367" cy="21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lIns="91414" tIns="45708" rIns="91414" bIns="45708">
              <a:spAutoFit/>
            </a:bodyPr>
            <a:lstStyle/>
            <a:p>
              <a:pPr algn="r"/>
              <a:r>
                <a:rPr lang="en-GB" dirty="0">
                  <a:solidFill>
                    <a:schemeClr val="tx1"/>
                  </a:solidFill>
                  <a:latin typeface="BISansCond" pitchFamily="2" charset="0"/>
                </a:rPr>
                <a:t>No P</a:t>
              </a:r>
              <a:endParaRPr lang="en-US" dirty="0">
                <a:solidFill>
                  <a:schemeClr val="tx1"/>
                </a:solidFill>
                <a:latin typeface="BISansCond" pitchFamily="2" charset="0"/>
              </a:endParaRPr>
            </a:p>
          </p:txBody>
        </p:sp>
        <p:pic>
          <p:nvPicPr>
            <p:cNvPr id="11281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" y="2187"/>
              <a:ext cx="2386" cy="4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1282" name="Line 9"/>
            <p:cNvSpPr>
              <a:spLocks noChangeShapeType="1"/>
            </p:cNvSpPr>
            <p:nvPr/>
          </p:nvSpPr>
          <p:spPr bwMode="auto">
            <a:xfrm>
              <a:off x="1274" y="2240"/>
              <a:ext cx="114" cy="228"/>
            </a:xfrm>
            <a:prstGeom prst="line">
              <a:avLst/>
            </a:prstGeom>
            <a:noFill/>
            <a:ln w="57150">
              <a:solidFill>
                <a:srgbClr val="AB0932"/>
              </a:solidFill>
              <a:round/>
              <a:headEnd/>
              <a:tailEnd type="triangle" w="med" len="med"/>
            </a:ln>
          </p:spPr>
          <p:txBody>
            <a:bodyPr lIns="91414" tIns="45708" rIns="91414" bIns="45708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38175" y="1593850"/>
            <a:ext cx="3859213" cy="1262063"/>
            <a:chOff x="402" y="1004"/>
            <a:chExt cx="2431" cy="795"/>
          </a:xfrm>
        </p:grpSpPr>
        <p:sp>
          <p:nvSpPr>
            <p:cNvPr id="11274" name="Rectangle 11"/>
            <p:cNvSpPr>
              <a:spLocks noChangeArrowheads="1"/>
            </p:cNvSpPr>
            <p:nvPr/>
          </p:nvSpPr>
          <p:spPr bwMode="auto">
            <a:xfrm>
              <a:off x="426" y="1004"/>
              <a:ext cx="2407" cy="795"/>
            </a:xfrm>
            <a:prstGeom prst="rect">
              <a:avLst/>
            </a:prstGeom>
            <a:noFill/>
            <a:ln w="25400" algn="ctr">
              <a:solidFill>
                <a:srgbClr val="AB0932"/>
              </a:solidFill>
              <a:miter lim="800000"/>
              <a:headEnd/>
              <a:tailEnd/>
            </a:ln>
          </p:spPr>
          <p:txBody>
            <a:bodyPr wrap="none" lIns="91414" tIns="45708" rIns="91414" bIns="45708" anchor="ctr"/>
            <a:lstStyle/>
            <a:p>
              <a:endParaRPr lang="en-GB"/>
            </a:p>
          </p:txBody>
        </p:sp>
        <p:sp>
          <p:nvSpPr>
            <p:cNvPr id="11275" name="AutoShape 12"/>
            <p:cNvSpPr>
              <a:spLocks noChangeAspect="1" noChangeArrowheads="1" noTextEdit="1"/>
            </p:cNvSpPr>
            <p:nvPr/>
          </p:nvSpPr>
          <p:spPr bwMode="auto">
            <a:xfrm>
              <a:off x="402" y="1161"/>
              <a:ext cx="2400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Text Box 13"/>
            <p:cNvSpPr txBox="1">
              <a:spLocks noChangeArrowheads="1"/>
            </p:cNvSpPr>
            <p:nvPr/>
          </p:nvSpPr>
          <p:spPr bwMode="auto">
            <a:xfrm>
              <a:off x="1222" y="1049"/>
              <a:ext cx="180" cy="21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lIns="91414" tIns="45708" rIns="91414" bIns="45708">
              <a:spAutoFit/>
            </a:bodyPr>
            <a:lstStyle/>
            <a:p>
              <a:pPr algn="r"/>
              <a:r>
                <a:rPr lang="en-GB" dirty="0">
                  <a:solidFill>
                    <a:schemeClr val="tx1"/>
                  </a:solidFill>
                  <a:latin typeface="BISansCond" pitchFamily="2" charset="0"/>
                </a:rPr>
                <a:t>P</a:t>
              </a:r>
              <a:endParaRPr lang="en-US" dirty="0">
                <a:solidFill>
                  <a:schemeClr val="tx1"/>
                </a:solidFill>
                <a:latin typeface="BISansCond" pitchFamily="2" charset="0"/>
              </a:endParaRPr>
            </a:p>
          </p:txBody>
        </p:sp>
        <p:pic>
          <p:nvPicPr>
            <p:cNvPr id="11277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6" y="1222"/>
              <a:ext cx="2391" cy="51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</p:pic>
        <p:sp>
          <p:nvSpPr>
            <p:cNvPr id="11278" name="Line 15"/>
            <p:cNvSpPr>
              <a:spLocks noChangeShapeType="1"/>
            </p:cNvSpPr>
            <p:nvPr/>
          </p:nvSpPr>
          <p:spPr bwMode="auto">
            <a:xfrm>
              <a:off x="1380" y="1248"/>
              <a:ext cx="114" cy="228"/>
            </a:xfrm>
            <a:prstGeom prst="line">
              <a:avLst/>
            </a:prstGeom>
            <a:noFill/>
            <a:ln w="57150">
              <a:solidFill>
                <a:srgbClr val="00498B"/>
              </a:solidFill>
              <a:round/>
              <a:headEnd/>
              <a:tailEnd type="triangle" w="med" len="med"/>
            </a:ln>
          </p:spPr>
          <p:txBody>
            <a:bodyPr lIns="91414" tIns="45708" rIns="91414" bIns="45708" anchor="ctr"/>
            <a:lstStyle/>
            <a:p>
              <a:endParaRPr lang="en-US"/>
            </a:p>
          </p:txBody>
        </p:sp>
      </p:grpSp>
      <p:sp>
        <p:nvSpPr>
          <p:cNvPr id="11273" name="Rectangle 17"/>
          <p:cNvSpPr>
            <a:spLocks noChangeArrowheads="1"/>
          </p:cNvSpPr>
          <p:nvPr/>
        </p:nvSpPr>
        <p:spPr bwMode="auto">
          <a:xfrm>
            <a:off x="-52388" y="6137275"/>
            <a:ext cx="4401602" cy="2769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1414" tIns="45708" rIns="91414" bIns="45708">
            <a:spAutoFit/>
          </a:bodyPr>
          <a:lstStyle/>
          <a:p>
            <a:pPr marL="914400" lvl="1" indent="-457200" eaLnBrk="1" hangingPunct="1">
              <a:lnSpc>
                <a:spcPct val="100000"/>
              </a:lnSpc>
              <a:spcBef>
                <a:spcPct val="20000"/>
              </a:spcBef>
              <a:buClr>
                <a:srgbClr val="AB0932"/>
              </a:buClr>
            </a:pPr>
            <a:r>
              <a:rPr lang="en-GB" sz="1200" dirty="0">
                <a:solidFill>
                  <a:srgbClr val="FFFF00"/>
                </a:solidFill>
              </a:rPr>
              <a:t>*Reduced heart rate (</a:t>
            </a:r>
            <a:r>
              <a:rPr lang="en-GB" sz="1200" dirty="0" err="1">
                <a:solidFill>
                  <a:srgbClr val="FFFF00"/>
                </a:solidFill>
              </a:rPr>
              <a:t>bradyarrythmia</a:t>
            </a:r>
            <a:r>
              <a:rPr lang="en-GB" sz="1200" dirty="0">
                <a:solidFill>
                  <a:srgbClr val="FFFF00"/>
                </a:solidFill>
              </a:rPr>
              <a:t>) may also be observed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pic>
        <p:nvPicPr>
          <p:cNvPr id="12291" name="Picture 2" descr="echo_transthoracic[1][1]"/>
          <p:cNvPicPr>
            <a:picLocks noChangeAspect="1" noChangeArrowheads="1"/>
          </p:cNvPicPr>
          <p:nvPr/>
        </p:nvPicPr>
        <p:blipFill>
          <a:blip r:embed="rId3" cstate="print"/>
          <a:srcRect b="12085"/>
          <a:stretch>
            <a:fillRect/>
          </a:stretch>
        </p:blipFill>
        <p:spPr bwMode="auto">
          <a:xfrm>
            <a:off x="6357938" y="908050"/>
            <a:ext cx="239077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>
                <a:solidFill>
                  <a:srgbClr val="FFFF00"/>
                </a:solidFill>
              </a:rPr>
              <a:t>Transthoracic</a:t>
            </a:r>
            <a:r>
              <a:rPr lang="en-US" dirty="0" smtClean="0">
                <a:solidFill>
                  <a:srgbClr val="FFFF00"/>
                </a:solidFill>
              </a:rPr>
              <a:t> echocardiography (TTE)</a:t>
            </a:r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4094162" cy="4897437"/>
          </a:xfrm>
        </p:spPr>
        <p:txBody>
          <a:bodyPr/>
          <a:lstStyle/>
          <a:p>
            <a:pPr eaLnBrk="1" hangingPunct="1"/>
            <a:r>
              <a:rPr lang="en-US" smtClean="0"/>
              <a:t>Non-invasive </a:t>
            </a:r>
          </a:p>
          <a:p>
            <a:pPr eaLnBrk="1" hangingPunct="1"/>
            <a:r>
              <a:rPr lang="en-US" smtClean="0"/>
              <a:t>Used to identify </a:t>
            </a:r>
          </a:p>
          <a:p>
            <a:pPr lvl="1" eaLnBrk="1" hangingPunct="1"/>
            <a:r>
              <a:rPr lang="en-GB" smtClean="0"/>
              <a:t>Size and functioning of atria and ventricles</a:t>
            </a:r>
            <a:endParaRPr lang="en-US" smtClean="0"/>
          </a:p>
          <a:p>
            <a:pPr lvl="1" eaLnBrk="1" hangingPunct="1"/>
            <a:r>
              <a:rPr lang="en-US" smtClean="0"/>
              <a:t>Ventricle hypertrophy</a:t>
            </a:r>
          </a:p>
          <a:p>
            <a:pPr lvl="1" eaLnBrk="1" hangingPunct="1"/>
            <a:r>
              <a:rPr lang="en-US" smtClean="0"/>
              <a:t>Pericardial disease</a:t>
            </a:r>
          </a:p>
          <a:p>
            <a:pPr lvl="1" eaLnBrk="1" hangingPunct="1"/>
            <a:r>
              <a:rPr lang="en-US" smtClean="0"/>
              <a:t>Valvular heart disease</a:t>
            </a:r>
          </a:p>
          <a:p>
            <a:pPr eaLnBrk="1" hangingPunct="1">
              <a:buFontTx/>
              <a:buNone/>
            </a:pPr>
            <a:endParaRPr lang="en-US" sz="2000" smtClean="0"/>
          </a:p>
        </p:txBody>
      </p:sp>
      <p:pic>
        <p:nvPicPr>
          <p:cNvPr id="12294" name="Picture 5" descr="unlabelled[1]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537200" y="2482850"/>
            <a:ext cx="2671763" cy="1677988"/>
          </a:xfrm>
          <a:noFill/>
        </p:spPr>
      </p:pic>
      <p:pic>
        <p:nvPicPr>
          <p:cNvPr id="12295" name="Picture 6" descr="LVNC3[1]"/>
          <p:cNvPicPr>
            <a:picLocks noChangeAspect="1" noChangeArrowheads="1"/>
          </p:cNvPicPr>
          <p:nvPr/>
        </p:nvPicPr>
        <p:blipFill>
          <a:blip r:embed="rId5" cstate="print"/>
          <a:srcRect r="47714"/>
          <a:stretch>
            <a:fillRect/>
          </a:stretch>
        </p:blipFill>
        <p:spPr bwMode="auto">
          <a:xfrm>
            <a:off x="4851400" y="4300538"/>
            <a:ext cx="1992313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Laboratory tests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Routine blood tests should be carried out at least once</a:t>
            </a:r>
            <a:br>
              <a:rPr lang="en-US" smtClean="0"/>
            </a:br>
            <a:r>
              <a:rPr lang="en-US" smtClean="0"/>
              <a:t>in patients with AF</a:t>
            </a:r>
          </a:p>
          <a:p>
            <a:pPr eaLnBrk="1" hangingPunct="1"/>
            <a:r>
              <a:rPr lang="en-GB" smtClean="0"/>
              <a:t>Important parameters to assess include:</a:t>
            </a:r>
            <a:endParaRPr lang="en-US" smtClean="0"/>
          </a:p>
          <a:p>
            <a:pPr lvl="1" eaLnBrk="1" hangingPunct="1"/>
            <a:r>
              <a:rPr lang="en-US" smtClean="0"/>
              <a:t>Thyroid function</a:t>
            </a:r>
          </a:p>
          <a:p>
            <a:pPr lvl="1" eaLnBrk="1" hangingPunct="1"/>
            <a:r>
              <a:rPr lang="en-US" smtClean="0"/>
              <a:t>Renal function</a:t>
            </a:r>
          </a:p>
          <a:p>
            <a:pPr lvl="1" eaLnBrk="1" hangingPunct="1"/>
            <a:r>
              <a:rPr lang="en-US" smtClean="0"/>
              <a:t>Hepatic function</a:t>
            </a:r>
          </a:p>
          <a:p>
            <a:pPr lvl="1" eaLnBrk="1" hangingPunct="1"/>
            <a:r>
              <a:rPr lang="en-US" smtClean="0"/>
              <a:t>Serum electrolytes </a:t>
            </a:r>
          </a:p>
          <a:p>
            <a:pPr lvl="1" eaLnBrk="1" hangingPunct="1"/>
            <a:r>
              <a:rPr lang="en-US" smtClean="0"/>
              <a:t>Complete blood count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 err="1" smtClean="0">
                <a:solidFill>
                  <a:srgbClr val="FFFF00"/>
                </a:solidFill>
              </a:rPr>
              <a:t>Holter</a:t>
            </a:r>
            <a:r>
              <a:rPr lang="en-GB" dirty="0" smtClean="0">
                <a:solidFill>
                  <a:srgbClr val="FFFF00"/>
                </a:solidFill>
              </a:rPr>
              <a:t> monitor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4094162" cy="4897437"/>
          </a:xfrm>
        </p:spPr>
        <p:txBody>
          <a:bodyPr/>
          <a:lstStyle/>
          <a:p>
            <a:pPr eaLnBrk="1" hangingPunct="1"/>
            <a:r>
              <a:rPr lang="en-US" sz="2000" smtClean="0"/>
              <a:t>Portable ECG device</a:t>
            </a:r>
          </a:p>
          <a:p>
            <a:pPr eaLnBrk="1" hangingPunct="1"/>
            <a:r>
              <a:rPr lang="en-US" sz="2000" smtClean="0"/>
              <a:t>Continuous monitoring for a short period of time (typically 24 hours)</a:t>
            </a:r>
          </a:p>
          <a:p>
            <a:pPr eaLnBrk="1" hangingPunct="1"/>
            <a:r>
              <a:rPr lang="en-US" sz="2000" smtClean="0"/>
              <a:t>Useful for</a:t>
            </a:r>
          </a:p>
          <a:p>
            <a:pPr lvl="1" eaLnBrk="1" hangingPunct="1"/>
            <a:r>
              <a:rPr lang="en-US" sz="1800" smtClean="0"/>
              <a:t>Detecting asymptomatic AF </a:t>
            </a:r>
          </a:p>
          <a:p>
            <a:pPr lvl="1" eaLnBrk="1" hangingPunct="1"/>
            <a:r>
              <a:rPr lang="en-US" sz="1800" smtClean="0"/>
              <a:t>Evaluating patients with paroxysmal AF </a:t>
            </a:r>
          </a:p>
          <a:p>
            <a:pPr lvl="1" eaLnBrk="1" hangingPunct="1"/>
            <a:r>
              <a:rPr lang="en-GB" sz="1800" smtClean="0"/>
              <a:t>Associating symptoms with heart rhythm disturbance</a:t>
            </a:r>
            <a:endParaRPr lang="en-US" sz="1800" smtClean="0"/>
          </a:p>
          <a:p>
            <a:pPr lvl="1" eaLnBrk="1" hangingPunct="1"/>
            <a:r>
              <a:rPr lang="en-US" sz="1800" smtClean="0"/>
              <a:t>Assessing response to treatment</a:t>
            </a:r>
          </a:p>
          <a:p>
            <a:pPr lvl="1" eaLnBrk="1" hangingPunct="1"/>
            <a:endParaRPr lang="en-US" sz="1800" smtClean="0"/>
          </a:p>
          <a:p>
            <a:pPr eaLnBrk="1" hangingPunct="1"/>
            <a:endParaRPr lang="en-US" sz="2000" smtClean="0"/>
          </a:p>
        </p:txBody>
      </p:sp>
      <p:pic>
        <p:nvPicPr>
          <p:cNvPr id="14341" name="Picture 4" descr="holter_monitor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92663" y="1712913"/>
            <a:ext cx="4017962" cy="33147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Transoesophageal</a:t>
            </a:r>
            <a:r>
              <a:rPr lang="en-US" dirty="0" smtClean="0">
                <a:solidFill>
                  <a:srgbClr val="FFFF00"/>
                </a:solidFill>
              </a:rPr>
              <a:t> echocardiogram (TEE)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4094162" cy="4897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Ultrasound transducer positioned close to the heart using an endoscope-like device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High quality images of cardiac structure and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Particularly the left atrial appendage, the most common site of thrombi in patients </a:t>
            </a:r>
            <a:br>
              <a:rPr lang="en-US" sz="1800" smtClean="0"/>
            </a:br>
            <a:r>
              <a:rPr lang="en-US" sz="1800" smtClean="0"/>
              <a:t>with AF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Not routinely used but useful for: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Accurate assessment of risk of stroke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800" smtClean="0"/>
              <a:t>Detection of low flow velocity (‘smoke’ effect)</a:t>
            </a:r>
            <a:endParaRPr lang="en-US" sz="180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S</a:t>
            </a:r>
            <a:r>
              <a:rPr lang="en-GB" sz="1800" smtClean="0"/>
              <a:t>ensitive detection of atrial thrombi</a:t>
            </a:r>
            <a:endParaRPr lang="en-US" sz="1800" smtClean="0"/>
          </a:p>
        </p:txBody>
      </p:sp>
      <p:pic>
        <p:nvPicPr>
          <p:cNvPr id="16389" name="Picture 4" descr="echo_tee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b="12085"/>
          <a:stretch>
            <a:fillRect/>
          </a:stretch>
        </p:blipFill>
        <p:spPr>
          <a:xfrm>
            <a:off x="5876925" y="1268413"/>
            <a:ext cx="2390775" cy="1439862"/>
          </a:xfrm>
        </p:spPr>
      </p:pic>
      <p:pic>
        <p:nvPicPr>
          <p:cNvPr id="16390" name="Picture 5" descr="tee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1925" y="3036888"/>
            <a:ext cx="331787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Chest Radiography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4094162" cy="4897437"/>
          </a:xfrm>
        </p:spPr>
        <p:txBody>
          <a:bodyPr/>
          <a:lstStyle/>
          <a:p>
            <a:pPr eaLnBrk="1" hangingPunct="1"/>
            <a:r>
              <a:rPr lang="en-US" sz="2000" smtClean="0"/>
              <a:t>When clinical findings suggest an abnormality chest radiography may be used to</a:t>
            </a:r>
          </a:p>
          <a:p>
            <a:pPr lvl="1" eaLnBrk="1" hangingPunct="1"/>
            <a:r>
              <a:rPr lang="en-US" sz="1800" smtClean="0"/>
              <a:t>Evaluate pulmonary pathology and vasculature</a:t>
            </a:r>
          </a:p>
          <a:p>
            <a:pPr lvl="1" eaLnBrk="1" hangingPunct="1"/>
            <a:r>
              <a:rPr lang="en-US" sz="1800" smtClean="0"/>
              <a:t>Detect congestive heart failure</a:t>
            </a:r>
          </a:p>
          <a:p>
            <a:pPr lvl="1" eaLnBrk="1" hangingPunct="1"/>
            <a:r>
              <a:rPr lang="en-US" sz="1800" smtClean="0"/>
              <a:t>Assess enlargement of the cardiac chambers</a:t>
            </a:r>
          </a:p>
          <a:p>
            <a:pPr lvl="1" eaLnBrk="1" hangingPunct="1"/>
            <a:endParaRPr lang="en-US" sz="1800" smtClean="0"/>
          </a:p>
          <a:p>
            <a:pPr eaLnBrk="1" hangingPunct="1"/>
            <a:endParaRPr lang="en-US" sz="2000" smtClean="0"/>
          </a:p>
        </p:txBody>
      </p:sp>
      <p:sp>
        <p:nvSpPr>
          <p:cNvPr id="18437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54550" y="1268413"/>
            <a:ext cx="4094163" cy="4897437"/>
          </a:xfrm>
        </p:spPr>
        <p:txBody>
          <a:bodyPr/>
          <a:lstStyle/>
          <a:p>
            <a:pPr eaLnBrk="1" hangingPunct="1"/>
            <a:endParaRPr lang="en-US" sz="2000" smtClean="0"/>
          </a:p>
        </p:txBody>
      </p:sp>
      <p:pic>
        <p:nvPicPr>
          <p:cNvPr id="18438" name="Picture 5" descr="PCP_CAP_CXR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850" y="1581150"/>
            <a:ext cx="332105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Classification of </a:t>
            </a:r>
            <a:r>
              <a:rPr lang="en-US" dirty="0" err="1" smtClean="0">
                <a:solidFill>
                  <a:srgbClr val="FFFF00"/>
                </a:solidFill>
              </a:rPr>
              <a:t>atrial</a:t>
            </a:r>
            <a:r>
              <a:rPr lang="en-US" dirty="0" smtClean="0">
                <a:solidFill>
                  <a:srgbClr val="FFFF00"/>
                </a:solidFill>
              </a:rPr>
              <a:t> fibrillation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25900" y="973138"/>
            <a:ext cx="4879975" cy="4873625"/>
            <a:chOff x="2536" y="613"/>
            <a:chExt cx="3074" cy="3070"/>
          </a:xfrm>
        </p:grpSpPr>
        <p:sp>
          <p:nvSpPr>
            <p:cNvPr id="19471" name="Arc 3"/>
            <p:cNvSpPr>
              <a:spLocks/>
            </p:cNvSpPr>
            <p:nvPr/>
          </p:nvSpPr>
          <p:spPr bwMode="auto">
            <a:xfrm>
              <a:off x="4073" y="1061"/>
              <a:ext cx="1537" cy="2583"/>
            </a:xfrm>
            <a:custGeom>
              <a:avLst/>
              <a:gdLst>
                <a:gd name="T0" fmla="*/ 0 w 21600"/>
                <a:gd name="T1" fmla="*/ 0 h 36349"/>
                <a:gd name="T2" fmla="*/ 0 w 21600"/>
                <a:gd name="T3" fmla="*/ 0 h 36349"/>
                <a:gd name="T4" fmla="*/ 0 w 21600"/>
                <a:gd name="T5" fmla="*/ 0 h 36349"/>
                <a:gd name="T6" fmla="*/ 0 60000 65536"/>
                <a:gd name="T7" fmla="*/ 0 60000 65536"/>
                <a:gd name="T8" fmla="*/ 0 60000 65536"/>
                <a:gd name="T9" fmla="*/ 0 w 21600"/>
                <a:gd name="T10" fmla="*/ 0 h 36349"/>
                <a:gd name="T11" fmla="*/ 21600 w 21600"/>
                <a:gd name="T12" fmla="*/ 36349 h 363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6349" fill="none" extrusionOk="0">
                  <a:moveTo>
                    <a:pt x="15248" y="0"/>
                  </a:moveTo>
                  <a:cubicBezTo>
                    <a:pt x="19314" y="4052"/>
                    <a:pt x="21600" y="9557"/>
                    <a:pt x="21600" y="15298"/>
                  </a:cubicBezTo>
                  <a:cubicBezTo>
                    <a:pt x="21600" y="25362"/>
                    <a:pt x="14649" y="34092"/>
                    <a:pt x="4840" y="36348"/>
                  </a:cubicBezTo>
                </a:path>
                <a:path w="21600" h="36349" stroke="0" extrusionOk="0">
                  <a:moveTo>
                    <a:pt x="15248" y="0"/>
                  </a:moveTo>
                  <a:cubicBezTo>
                    <a:pt x="19314" y="4052"/>
                    <a:pt x="21600" y="9557"/>
                    <a:pt x="21600" y="15298"/>
                  </a:cubicBezTo>
                  <a:cubicBezTo>
                    <a:pt x="21600" y="25362"/>
                    <a:pt x="14649" y="34092"/>
                    <a:pt x="4840" y="36348"/>
                  </a:cubicBezTo>
                  <a:lnTo>
                    <a:pt x="0" y="15298"/>
                  </a:lnTo>
                  <a:close/>
                </a:path>
              </a:pathLst>
            </a:custGeom>
            <a:solidFill>
              <a:srgbClr val="00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Arc 4"/>
            <p:cNvSpPr>
              <a:spLocks/>
            </p:cNvSpPr>
            <p:nvPr/>
          </p:nvSpPr>
          <p:spPr bwMode="auto">
            <a:xfrm>
              <a:off x="4073" y="2148"/>
              <a:ext cx="344" cy="1529"/>
            </a:xfrm>
            <a:custGeom>
              <a:avLst/>
              <a:gdLst>
                <a:gd name="T0" fmla="*/ 0 w 4841"/>
                <a:gd name="T1" fmla="*/ 0 h 21519"/>
                <a:gd name="T2" fmla="*/ 0 w 4841"/>
                <a:gd name="T3" fmla="*/ 0 h 21519"/>
                <a:gd name="T4" fmla="*/ 0 w 4841"/>
                <a:gd name="T5" fmla="*/ 0 h 21519"/>
                <a:gd name="T6" fmla="*/ 0 60000 65536"/>
                <a:gd name="T7" fmla="*/ 0 60000 65536"/>
                <a:gd name="T8" fmla="*/ 0 60000 65536"/>
                <a:gd name="T9" fmla="*/ 0 w 4841"/>
                <a:gd name="T10" fmla="*/ 0 h 21519"/>
                <a:gd name="T11" fmla="*/ 4841 w 4841"/>
                <a:gd name="T12" fmla="*/ 21519 h 215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41" h="21519" fill="none" extrusionOk="0">
                  <a:moveTo>
                    <a:pt x="4840" y="21050"/>
                  </a:moveTo>
                  <a:cubicBezTo>
                    <a:pt x="3863" y="21275"/>
                    <a:pt x="2871" y="21431"/>
                    <a:pt x="1872" y="21518"/>
                  </a:cubicBezTo>
                </a:path>
                <a:path w="4841" h="21519" stroke="0" extrusionOk="0">
                  <a:moveTo>
                    <a:pt x="4840" y="21050"/>
                  </a:moveTo>
                  <a:cubicBezTo>
                    <a:pt x="3863" y="21275"/>
                    <a:pt x="2871" y="21431"/>
                    <a:pt x="1872" y="215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Arc 5"/>
            <p:cNvSpPr>
              <a:spLocks/>
            </p:cNvSpPr>
            <p:nvPr/>
          </p:nvSpPr>
          <p:spPr bwMode="auto">
            <a:xfrm>
              <a:off x="3280" y="2148"/>
              <a:ext cx="926" cy="1535"/>
            </a:xfrm>
            <a:custGeom>
              <a:avLst/>
              <a:gdLst>
                <a:gd name="T0" fmla="*/ 0 w 13013"/>
                <a:gd name="T1" fmla="*/ 0 h 21600"/>
                <a:gd name="T2" fmla="*/ 0 w 13013"/>
                <a:gd name="T3" fmla="*/ 0 h 21600"/>
                <a:gd name="T4" fmla="*/ 0 w 13013"/>
                <a:gd name="T5" fmla="*/ 0 h 21600"/>
                <a:gd name="T6" fmla="*/ 0 60000 65536"/>
                <a:gd name="T7" fmla="*/ 0 60000 65536"/>
                <a:gd name="T8" fmla="*/ 0 60000 65536"/>
                <a:gd name="T9" fmla="*/ 0 w 13013"/>
                <a:gd name="T10" fmla="*/ 0 h 21600"/>
                <a:gd name="T11" fmla="*/ 13013 w 1301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013" h="21600" fill="none" extrusionOk="0">
                  <a:moveTo>
                    <a:pt x="13012" y="21518"/>
                  </a:moveTo>
                  <a:cubicBezTo>
                    <a:pt x="12390" y="21572"/>
                    <a:pt x="11765" y="21599"/>
                    <a:pt x="11140" y="21599"/>
                  </a:cubicBezTo>
                  <a:cubicBezTo>
                    <a:pt x="7214" y="21599"/>
                    <a:pt x="3363" y="20530"/>
                    <a:pt x="0" y="18505"/>
                  </a:cubicBezTo>
                </a:path>
                <a:path w="13013" h="21600" stroke="0" extrusionOk="0">
                  <a:moveTo>
                    <a:pt x="13012" y="21518"/>
                  </a:moveTo>
                  <a:cubicBezTo>
                    <a:pt x="12390" y="21572"/>
                    <a:pt x="11765" y="21599"/>
                    <a:pt x="11140" y="21599"/>
                  </a:cubicBezTo>
                  <a:cubicBezTo>
                    <a:pt x="7214" y="21599"/>
                    <a:pt x="3363" y="20530"/>
                    <a:pt x="0" y="18505"/>
                  </a:cubicBezTo>
                  <a:lnTo>
                    <a:pt x="11140" y="0"/>
                  </a:lnTo>
                  <a:close/>
                </a:path>
              </a:pathLst>
            </a:custGeom>
            <a:solidFill>
              <a:srgbClr val="FF00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Arc 6"/>
            <p:cNvSpPr>
              <a:spLocks/>
            </p:cNvSpPr>
            <p:nvPr/>
          </p:nvSpPr>
          <p:spPr bwMode="auto">
            <a:xfrm>
              <a:off x="3064" y="2148"/>
              <a:ext cx="1009" cy="1315"/>
            </a:xfrm>
            <a:custGeom>
              <a:avLst/>
              <a:gdLst>
                <a:gd name="T0" fmla="*/ 0 w 14185"/>
                <a:gd name="T1" fmla="*/ 0 h 18506"/>
                <a:gd name="T2" fmla="*/ 0 w 14185"/>
                <a:gd name="T3" fmla="*/ 0 h 18506"/>
                <a:gd name="T4" fmla="*/ 0 w 14185"/>
                <a:gd name="T5" fmla="*/ 0 h 18506"/>
                <a:gd name="T6" fmla="*/ 0 60000 65536"/>
                <a:gd name="T7" fmla="*/ 0 60000 65536"/>
                <a:gd name="T8" fmla="*/ 0 60000 65536"/>
                <a:gd name="T9" fmla="*/ 0 w 14185"/>
                <a:gd name="T10" fmla="*/ 0 h 18506"/>
                <a:gd name="T11" fmla="*/ 14185 w 14185"/>
                <a:gd name="T12" fmla="*/ 18506 h 18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85" h="18506" fill="none" extrusionOk="0">
                  <a:moveTo>
                    <a:pt x="3045" y="18505"/>
                  </a:moveTo>
                  <a:cubicBezTo>
                    <a:pt x="1967" y="17857"/>
                    <a:pt x="948" y="17115"/>
                    <a:pt x="-1" y="16289"/>
                  </a:cubicBezTo>
                </a:path>
                <a:path w="14185" h="18506" stroke="0" extrusionOk="0">
                  <a:moveTo>
                    <a:pt x="3045" y="18505"/>
                  </a:moveTo>
                  <a:cubicBezTo>
                    <a:pt x="1967" y="17857"/>
                    <a:pt x="948" y="17115"/>
                    <a:pt x="-1" y="16289"/>
                  </a:cubicBezTo>
                  <a:lnTo>
                    <a:pt x="14185" y="0"/>
                  </a:lnTo>
                  <a:close/>
                </a:path>
              </a:pathLst>
            </a:custGeom>
            <a:solidFill>
              <a:srgbClr val="00C8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Arc 7"/>
            <p:cNvSpPr>
              <a:spLocks/>
            </p:cNvSpPr>
            <p:nvPr/>
          </p:nvSpPr>
          <p:spPr bwMode="auto">
            <a:xfrm>
              <a:off x="2628" y="2148"/>
              <a:ext cx="1445" cy="1158"/>
            </a:xfrm>
            <a:custGeom>
              <a:avLst/>
              <a:gdLst>
                <a:gd name="T0" fmla="*/ 0 w 20301"/>
                <a:gd name="T1" fmla="*/ 0 h 16289"/>
                <a:gd name="T2" fmla="*/ 0 w 20301"/>
                <a:gd name="T3" fmla="*/ 0 h 16289"/>
                <a:gd name="T4" fmla="*/ 0 w 20301"/>
                <a:gd name="T5" fmla="*/ 0 h 16289"/>
                <a:gd name="T6" fmla="*/ 0 60000 65536"/>
                <a:gd name="T7" fmla="*/ 0 60000 65536"/>
                <a:gd name="T8" fmla="*/ 0 60000 65536"/>
                <a:gd name="T9" fmla="*/ 0 w 20301"/>
                <a:gd name="T10" fmla="*/ 0 h 16289"/>
                <a:gd name="T11" fmla="*/ 20301 w 20301"/>
                <a:gd name="T12" fmla="*/ 16289 h 162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301" h="16289" fill="none" extrusionOk="0">
                  <a:moveTo>
                    <a:pt x="6115" y="16289"/>
                  </a:moveTo>
                  <a:cubicBezTo>
                    <a:pt x="3354" y="13884"/>
                    <a:pt x="1250" y="10818"/>
                    <a:pt x="-1" y="7377"/>
                  </a:cubicBezTo>
                </a:path>
                <a:path w="20301" h="16289" stroke="0" extrusionOk="0">
                  <a:moveTo>
                    <a:pt x="6115" y="16289"/>
                  </a:moveTo>
                  <a:cubicBezTo>
                    <a:pt x="3354" y="13884"/>
                    <a:pt x="1250" y="10818"/>
                    <a:pt x="-1" y="7377"/>
                  </a:cubicBezTo>
                  <a:lnTo>
                    <a:pt x="20301" y="0"/>
                  </a:lnTo>
                  <a:close/>
                </a:path>
              </a:pathLst>
            </a:custGeom>
            <a:solidFill>
              <a:srgbClr val="C0C0C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Arc 8"/>
            <p:cNvSpPr>
              <a:spLocks/>
            </p:cNvSpPr>
            <p:nvPr/>
          </p:nvSpPr>
          <p:spPr bwMode="auto">
            <a:xfrm>
              <a:off x="2536" y="1802"/>
              <a:ext cx="1537" cy="870"/>
            </a:xfrm>
            <a:custGeom>
              <a:avLst/>
              <a:gdLst>
                <a:gd name="T0" fmla="*/ 0 w 21600"/>
                <a:gd name="T1" fmla="*/ 0 h 12244"/>
                <a:gd name="T2" fmla="*/ 0 w 21600"/>
                <a:gd name="T3" fmla="*/ 0 h 12244"/>
                <a:gd name="T4" fmla="*/ 0 w 21600"/>
                <a:gd name="T5" fmla="*/ 0 h 12244"/>
                <a:gd name="T6" fmla="*/ 0 60000 65536"/>
                <a:gd name="T7" fmla="*/ 0 60000 65536"/>
                <a:gd name="T8" fmla="*/ 0 60000 65536"/>
                <a:gd name="T9" fmla="*/ 0 w 21600"/>
                <a:gd name="T10" fmla="*/ 0 h 12244"/>
                <a:gd name="T11" fmla="*/ 21600 w 21600"/>
                <a:gd name="T12" fmla="*/ 12244 h 122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2244" fill="none" extrusionOk="0">
                  <a:moveTo>
                    <a:pt x="1298" y="12244"/>
                  </a:moveTo>
                  <a:cubicBezTo>
                    <a:pt x="439" y="9879"/>
                    <a:pt x="0" y="7382"/>
                    <a:pt x="0" y="4867"/>
                  </a:cubicBezTo>
                  <a:cubicBezTo>
                    <a:pt x="0" y="3228"/>
                    <a:pt x="186" y="1596"/>
                    <a:pt x="555" y="0"/>
                  </a:cubicBezTo>
                </a:path>
                <a:path w="21600" h="12244" stroke="0" extrusionOk="0">
                  <a:moveTo>
                    <a:pt x="1298" y="12244"/>
                  </a:moveTo>
                  <a:cubicBezTo>
                    <a:pt x="439" y="9879"/>
                    <a:pt x="0" y="7382"/>
                    <a:pt x="0" y="4867"/>
                  </a:cubicBezTo>
                  <a:cubicBezTo>
                    <a:pt x="0" y="3228"/>
                    <a:pt x="186" y="1596"/>
                    <a:pt x="555" y="0"/>
                  </a:cubicBezTo>
                  <a:lnTo>
                    <a:pt x="21600" y="4867"/>
                  </a:lnTo>
                  <a:close/>
                </a:path>
              </a:pathLst>
            </a:custGeom>
            <a:solidFill>
              <a:srgbClr val="80008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Arc 9"/>
            <p:cNvSpPr>
              <a:spLocks/>
            </p:cNvSpPr>
            <p:nvPr/>
          </p:nvSpPr>
          <p:spPr bwMode="auto">
            <a:xfrm>
              <a:off x="2575" y="1451"/>
              <a:ext cx="1498" cy="697"/>
            </a:xfrm>
            <a:custGeom>
              <a:avLst/>
              <a:gdLst>
                <a:gd name="T0" fmla="*/ 0 w 21045"/>
                <a:gd name="T1" fmla="*/ 0 h 9805"/>
                <a:gd name="T2" fmla="*/ 0 w 21045"/>
                <a:gd name="T3" fmla="*/ 0 h 9805"/>
                <a:gd name="T4" fmla="*/ 0 w 21045"/>
                <a:gd name="T5" fmla="*/ 0 h 9805"/>
                <a:gd name="T6" fmla="*/ 0 60000 65536"/>
                <a:gd name="T7" fmla="*/ 0 60000 65536"/>
                <a:gd name="T8" fmla="*/ 0 60000 65536"/>
                <a:gd name="T9" fmla="*/ 0 w 21045"/>
                <a:gd name="T10" fmla="*/ 0 h 9805"/>
                <a:gd name="T11" fmla="*/ 21045 w 21045"/>
                <a:gd name="T12" fmla="*/ 9805 h 9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45" h="9805" fill="none" extrusionOk="0">
                  <a:moveTo>
                    <a:pt x="0" y="4938"/>
                  </a:moveTo>
                  <a:cubicBezTo>
                    <a:pt x="396" y="3225"/>
                    <a:pt x="1000" y="1566"/>
                    <a:pt x="1798" y="0"/>
                  </a:cubicBezTo>
                </a:path>
                <a:path w="21045" h="9805" stroke="0" extrusionOk="0">
                  <a:moveTo>
                    <a:pt x="0" y="4938"/>
                  </a:moveTo>
                  <a:cubicBezTo>
                    <a:pt x="396" y="3225"/>
                    <a:pt x="1000" y="1566"/>
                    <a:pt x="1798" y="0"/>
                  </a:cubicBezTo>
                  <a:lnTo>
                    <a:pt x="21045" y="9805"/>
                  </a:ln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Arc 10"/>
            <p:cNvSpPr>
              <a:spLocks/>
            </p:cNvSpPr>
            <p:nvPr/>
          </p:nvSpPr>
          <p:spPr bwMode="auto">
            <a:xfrm>
              <a:off x="2703" y="989"/>
              <a:ext cx="1370" cy="1159"/>
            </a:xfrm>
            <a:custGeom>
              <a:avLst/>
              <a:gdLst>
                <a:gd name="T0" fmla="*/ 0 w 19247"/>
                <a:gd name="T1" fmla="*/ 0 h 16307"/>
                <a:gd name="T2" fmla="*/ 0 w 19247"/>
                <a:gd name="T3" fmla="*/ 0 h 16307"/>
                <a:gd name="T4" fmla="*/ 0 w 19247"/>
                <a:gd name="T5" fmla="*/ 0 h 16307"/>
                <a:gd name="T6" fmla="*/ 0 60000 65536"/>
                <a:gd name="T7" fmla="*/ 0 60000 65536"/>
                <a:gd name="T8" fmla="*/ 0 60000 65536"/>
                <a:gd name="T9" fmla="*/ 0 w 19247"/>
                <a:gd name="T10" fmla="*/ 0 h 16307"/>
                <a:gd name="T11" fmla="*/ 19247 w 19247"/>
                <a:gd name="T12" fmla="*/ 16307 h 163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47" h="16307" fill="none" extrusionOk="0">
                  <a:moveTo>
                    <a:pt x="0" y="6502"/>
                  </a:moveTo>
                  <a:cubicBezTo>
                    <a:pt x="1260" y="4028"/>
                    <a:pt x="2986" y="1820"/>
                    <a:pt x="5082" y="-1"/>
                  </a:cubicBezTo>
                </a:path>
                <a:path w="19247" h="16307" stroke="0" extrusionOk="0">
                  <a:moveTo>
                    <a:pt x="0" y="6502"/>
                  </a:moveTo>
                  <a:cubicBezTo>
                    <a:pt x="1260" y="4028"/>
                    <a:pt x="2986" y="1820"/>
                    <a:pt x="5082" y="-1"/>
                  </a:cubicBezTo>
                  <a:lnTo>
                    <a:pt x="19247" y="16307"/>
                  </a:lnTo>
                  <a:close/>
                </a:path>
              </a:pathLst>
            </a:custGeom>
            <a:solidFill>
              <a:srgbClr val="C0C0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Arc 11"/>
            <p:cNvSpPr>
              <a:spLocks/>
            </p:cNvSpPr>
            <p:nvPr/>
          </p:nvSpPr>
          <p:spPr bwMode="auto">
            <a:xfrm>
              <a:off x="3065" y="706"/>
              <a:ext cx="1008" cy="1442"/>
            </a:xfrm>
            <a:custGeom>
              <a:avLst/>
              <a:gdLst>
                <a:gd name="T0" fmla="*/ 0 w 14164"/>
                <a:gd name="T1" fmla="*/ 0 h 20292"/>
                <a:gd name="T2" fmla="*/ 0 w 14164"/>
                <a:gd name="T3" fmla="*/ 0 h 20292"/>
                <a:gd name="T4" fmla="*/ 0 w 14164"/>
                <a:gd name="T5" fmla="*/ 0 h 20292"/>
                <a:gd name="T6" fmla="*/ 0 60000 65536"/>
                <a:gd name="T7" fmla="*/ 0 60000 65536"/>
                <a:gd name="T8" fmla="*/ 0 60000 65536"/>
                <a:gd name="T9" fmla="*/ 0 w 14164"/>
                <a:gd name="T10" fmla="*/ 0 h 20292"/>
                <a:gd name="T11" fmla="*/ 14164 w 14164"/>
                <a:gd name="T12" fmla="*/ 20292 h 202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64" h="20292" fill="none" extrusionOk="0">
                  <a:moveTo>
                    <a:pt x="-1" y="3984"/>
                  </a:moveTo>
                  <a:cubicBezTo>
                    <a:pt x="1991" y="2254"/>
                    <a:pt x="4283" y="903"/>
                    <a:pt x="6762" y="-1"/>
                  </a:cubicBezTo>
                </a:path>
                <a:path w="14164" h="20292" stroke="0" extrusionOk="0">
                  <a:moveTo>
                    <a:pt x="-1" y="3984"/>
                  </a:moveTo>
                  <a:cubicBezTo>
                    <a:pt x="1991" y="2254"/>
                    <a:pt x="4283" y="903"/>
                    <a:pt x="6762" y="-1"/>
                  </a:cubicBezTo>
                  <a:lnTo>
                    <a:pt x="14164" y="20292"/>
                  </a:ln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Arc 12"/>
            <p:cNvSpPr>
              <a:spLocks/>
            </p:cNvSpPr>
            <p:nvPr/>
          </p:nvSpPr>
          <p:spPr bwMode="auto">
            <a:xfrm>
              <a:off x="3546" y="613"/>
              <a:ext cx="1612" cy="1535"/>
            </a:xfrm>
            <a:custGeom>
              <a:avLst/>
              <a:gdLst>
                <a:gd name="T0" fmla="*/ 0 w 22650"/>
                <a:gd name="T1" fmla="*/ 0 h 21600"/>
                <a:gd name="T2" fmla="*/ 0 w 22650"/>
                <a:gd name="T3" fmla="*/ 0 h 21600"/>
                <a:gd name="T4" fmla="*/ 0 w 22650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50"/>
                <a:gd name="T10" fmla="*/ 0 h 21600"/>
                <a:gd name="T11" fmla="*/ 22650 w 226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0" h="21600" fill="none" extrusionOk="0">
                  <a:moveTo>
                    <a:pt x="-1" y="1307"/>
                  </a:moveTo>
                  <a:cubicBezTo>
                    <a:pt x="2371" y="442"/>
                    <a:pt x="4876" y="-1"/>
                    <a:pt x="7401" y="-1"/>
                  </a:cubicBezTo>
                  <a:cubicBezTo>
                    <a:pt x="13117" y="-1"/>
                    <a:pt x="18601" y="2266"/>
                    <a:pt x="22649" y="6302"/>
                  </a:cubicBezTo>
                </a:path>
                <a:path w="22650" h="21600" stroke="0" extrusionOk="0">
                  <a:moveTo>
                    <a:pt x="-1" y="1307"/>
                  </a:moveTo>
                  <a:cubicBezTo>
                    <a:pt x="2371" y="442"/>
                    <a:pt x="4876" y="-1"/>
                    <a:pt x="7401" y="-1"/>
                  </a:cubicBezTo>
                  <a:cubicBezTo>
                    <a:pt x="13117" y="-1"/>
                    <a:pt x="18601" y="2266"/>
                    <a:pt x="22649" y="6302"/>
                  </a:cubicBezTo>
                  <a:lnTo>
                    <a:pt x="7401" y="21600"/>
                  </a:lnTo>
                  <a:close/>
                </a:path>
              </a:pathLst>
            </a:custGeom>
            <a:solidFill>
              <a:srgbClr val="618FFD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59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401638"/>
            <a:ext cx="3621088" cy="1800225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  <a:t>Atrial fibrillation accounts for 1/3 of all patient discharges </a:t>
            </a:r>
            <a:b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</a:br>
            <a: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  <a:t>with arrhythmia as </a:t>
            </a:r>
            <a:b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</a:br>
            <a: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  <a:t>principal diagnosis.</a:t>
            </a:r>
            <a:b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</a:br>
            <a:endParaRPr lang="en-US" sz="320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946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350000" y="6022975"/>
            <a:ext cx="1068388" cy="384175"/>
          </a:xfrm>
          <a:noFill/>
        </p:spPr>
        <p:txBody>
          <a:bodyPr lIns="90488" tIns="44450" rIns="90488" bIns="44450"/>
          <a:lstStyle/>
          <a:p>
            <a:pPr marL="114300" lvl="1" indent="0" algn="ctr" eaLnBrk="1" hangingPunct="1">
              <a:lnSpc>
                <a:spcPct val="90000"/>
              </a:lnSpc>
              <a:spcBef>
                <a:spcPct val="55000"/>
              </a:spcBef>
              <a:buFontTx/>
              <a:buNone/>
              <a:tabLst>
                <a:tab pos="3722688" algn="dec"/>
              </a:tabLst>
            </a:pPr>
            <a:r>
              <a:rPr lang="en-US" sz="1800" dirty="0" smtClean="0">
                <a:solidFill>
                  <a:srgbClr val="FFFF00"/>
                </a:solidFill>
                <a:ea typeface="ＭＳ Ｐゴシック" pitchFamily="34" charset="-128"/>
              </a:rPr>
              <a:t> 2% VF	</a:t>
            </a:r>
          </a:p>
        </p:txBody>
      </p:sp>
      <p:sp>
        <p:nvSpPr>
          <p:cNvPr id="19462" name="Rectangle 16"/>
          <p:cNvSpPr>
            <a:spLocks noChangeArrowheads="1"/>
          </p:cNvSpPr>
          <p:nvPr/>
        </p:nvSpPr>
        <p:spPr bwMode="auto">
          <a:xfrm>
            <a:off x="6405563" y="3257550"/>
            <a:ext cx="2089150" cy="912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algn="ctr">
              <a:spcBef>
                <a:spcPct val="55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34% </a:t>
            </a:r>
            <a:br>
              <a:rPr lang="en-US" sz="1800" b="1">
                <a:solidFill>
                  <a:srgbClr val="000000"/>
                </a:solidFill>
                <a:latin typeface="Arial" charset="0"/>
              </a:rPr>
            </a:br>
            <a:r>
              <a:rPr lang="en-US" sz="1800" b="1">
                <a:solidFill>
                  <a:srgbClr val="000000"/>
                </a:solidFill>
                <a:latin typeface="Arial" charset="0"/>
              </a:rPr>
              <a:t>Atrial </a:t>
            </a:r>
            <a:br>
              <a:rPr lang="en-US" sz="1800" b="1">
                <a:solidFill>
                  <a:srgbClr val="000000"/>
                </a:solidFill>
                <a:latin typeface="Arial" charset="0"/>
              </a:rPr>
            </a:br>
            <a:r>
              <a:rPr lang="en-US" sz="1800" b="1">
                <a:solidFill>
                  <a:srgbClr val="000000"/>
                </a:solidFill>
                <a:latin typeface="Arial" charset="0"/>
              </a:rPr>
              <a:t>Fibrillation</a:t>
            </a:r>
          </a:p>
        </p:txBody>
      </p:sp>
      <p:sp>
        <p:nvSpPr>
          <p:cNvPr id="19463" name="Rectangle 17"/>
          <p:cNvSpPr>
            <a:spLocks noChangeArrowheads="1"/>
          </p:cNvSpPr>
          <p:nvPr/>
        </p:nvSpPr>
        <p:spPr bwMode="auto">
          <a:xfrm>
            <a:off x="5305425" y="1592263"/>
            <a:ext cx="2541588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algn="ctr">
              <a:spcBef>
                <a:spcPct val="55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18% </a:t>
            </a:r>
            <a:br>
              <a:rPr lang="en-US" sz="1800" b="1">
                <a:solidFill>
                  <a:srgbClr val="000000"/>
                </a:solidFill>
                <a:latin typeface="Arial" charset="0"/>
              </a:rPr>
            </a:br>
            <a:r>
              <a:rPr lang="en-US" sz="1800" b="1">
                <a:solidFill>
                  <a:srgbClr val="000000"/>
                </a:solidFill>
                <a:latin typeface="Arial" charset="0"/>
              </a:rPr>
              <a:t>Unspecified</a:t>
            </a:r>
          </a:p>
        </p:txBody>
      </p:sp>
      <p:sp>
        <p:nvSpPr>
          <p:cNvPr id="19464" name="Rectangle 18"/>
          <p:cNvSpPr>
            <a:spLocks noChangeArrowheads="1"/>
          </p:cNvSpPr>
          <p:nvPr/>
        </p:nvSpPr>
        <p:spPr bwMode="auto">
          <a:xfrm>
            <a:off x="3908425" y="649288"/>
            <a:ext cx="1589088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algn="ctr">
              <a:spcBef>
                <a:spcPct val="55000"/>
              </a:spcBef>
            </a:pP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6% </a:t>
            </a:r>
            <a:br>
              <a:rPr lang="en-US" sz="1800" b="1" dirty="0">
                <a:solidFill>
                  <a:srgbClr val="FFFF00"/>
                </a:solidFill>
                <a:latin typeface="Arial" charset="0"/>
              </a:rPr>
            </a:b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PSVT</a:t>
            </a:r>
          </a:p>
        </p:txBody>
      </p:sp>
      <p:sp>
        <p:nvSpPr>
          <p:cNvPr id="19465" name="Rectangle 19"/>
          <p:cNvSpPr>
            <a:spLocks noChangeArrowheads="1"/>
          </p:cNvSpPr>
          <p:nvPr/>
        </p:nvSpPr>
        <p:spPr bwMode="auto">
          <a:xfrm>
            <a:off x="3214688" y="1354138"/>
            <a:ext cx="153035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algn="ctr">
              <a:spcBef>
                <a:spcPct val="55000"/>
              </a:spcBef>
            </a:pP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6% </a:t>
            </a:r>
            <a:br>
              <a:rPr lang="en-US" sz="1800" b="1" dirty="0">
                <a:solidFill>
                  <a:srgbClr val="FFFF00"/>
                </a:solidFill>
                <a:latin typeface="Arial" charset="0"/>
              </a:rPr>
            </a:b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PVCs</a:t>
            </a:r>
          </a:p>
        </p:txBody>
      </p:sp>
      <p:sp>
        <p:nvSpPr>
          <p:cNvPr id="19466" name="Rectangle 20"/>
          <p:cNvSpPr>
            <a:spLocks noChangeArrowheads="1"/>
          </p:cNvSpPr>
          <p:nvPr/>
        </p:nvSpPr>
        <p:spPr bwMode="auto">
          <a:xfrm>
            <a:off x="2554288" y="2047875"/>
            <a:ext cx="1663700" cy="912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algn="ctr">
              <a:spcBef>
                <a:spcPct val="55000"/>
              </a:spcBef>
            </a:pP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4%</a:t>
            </a:r>
            <a:br>
              <a:rPr lang="en-US" sz="1800" b="1" dirty="0">
                <a:solidFill>
                  <a:srgbClr val="FFFF00"/>
                </a:solidFill>
                <a:latin typeface="Arial" charset="0"/>
              </a:rPr>
            </a:b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 Atrial </a:t>
            </a:r>
            <a:br>
              <a:rPr lang="en-US" sz="1800" b="1" dirty="0">
                <a:solidFill>
                  <a:srgbClr val="FFFF00"/>
                </a:solidFill>
                <a:latin typeface="Arial" charset="0"/>
              </a:rPr>
            </a:b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Flutter</a:t>
            </a:r>
          </a:p>
        </p:txBody>
      </p:sp>
      <p:sp>
        <p:nvSpPr>
          <p:cNvPr id="19467" name="Rectangle 21"/>
          <p:cNvSpPr>
            <a:spLocks noChangeArrowheads="1"/>
          </p:cNvSpPr>
          <p:nvPr/>
        </p:nvSpPr>
        <p:spPr bwMode="auto">
          <a:xfrm>
            <a:off x="3932238" y="3201988"/>
            <a:ext cx="11811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algn="ctr">
              <a:spcBef>
                <a:spcPct val="55000"/>
              </a:spcBef>
            </a:pPr>
            <a:r>
              <a:rPr lang="en-US" sz="1800" b="1">
                <a:latin typeface="Arial" charset="0"/>
              </a:rPr>
              <a:t>9% SSS</a:t>
            </a:r>
          </a:p>
        </p:txBody>
      </p:sp>
      <p:sp>
        <p:nvSpPr>
          <p:cNvPr id="19468" name="Rectangle 22"/>
          <p:cNvSpPr>
            <a:spLocks noChangeArrowheads="1"/>
          </p:cNvSpPr>
          <p:nvPr/>
        </p:nvSpPr>
        <p:spPr bwMode="auto">
          <a:xfrm>
            <a:off x="2416175" y="4416425"/>
            <a:ext cx="2036763" cy="83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algn="ctr">
              <a:lnSpc>
                <a:spcPct val="90000"/>
              </a:lnSpc>
            </a:pP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8%</a:t>
            </a:r>
            <a:br>
              <a:rPr lang="en-US" sz="1800" b="1" dirty="0">
                <a:solidFill>
                  <a:srgbClr val="FFFF00"/>
                </a:solidFill>
                <a:latin typeface="Arial" charset="0"/>
              </a:rPr>
            </a:b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 Conduction </a:t>
            </a:r>
            <a:br>
              <a:rPr lang="en-US" sz="1800" b="1" dirty="0">
                <a:solidFill>
                  <a:srgbClr val="FFFF00"/>
                </a:solidFill>
                <a:latin typeface="Arial" charset="0"/>
              </a:rPr>
            </a:b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Disease</a:t>
            </a:r>
          </a:p>
        </p:txBody>
      </p:sp>
      <p:sp>
        <p:nvSpPr>
          <p:cNvPr id="19469" name="Rectangle 23"/>
          <p:cNvSpPr>
            <a:spLocks noChangeArrowheads="1"/>
          </p:cNvSpPr>
          <p:nvPr/>
        </p:nvSpPr>
        <p:spPr bwMode="auto">
          <a:xfrm>
            <a:off x="3570288" y="5437188"/>
            <a:ext cx="16938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algn="ctr">
              <a:spcBef>
                <a:spcPct val="55000"/>
              </a:spcBef>
            </a:pP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3% SCD</a:t>
            </a:r>
          </a:p>
        </p:txBody>
      </p:sp>
      <p:sp>
        <p:nvSpPr>
          <p:cNvPr id="19470" name="Rectangle 24"/>
          <p:cNvSpPr>
            <a:spLocks noChangeArrowheads="1"/>
          </p:cNvSpPr>
          <p:nvPr/>
        </p:nvSpPr>
        <p:spPr bwMode="auto">
          <a:xfrm>
            <a:off x="5067300" y="5106988"/>
            <a:ext cx="167481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>
              <a:spcBef>
                <a:spcPct val="55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10% VT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0243" name="Rectangle 136"/>
          <p:cNvSpPr>
            <a:spLocks noGrp="1" noChangeArrowheads="1"/>
          </p:cNvSpPr>
          <p:nvPr>
            <p:ph type="title"/>
          </p:nvPr>
        </p:nvSpPr>
        <p:spPr>
          <a:xfrm>
            <a:off x="395288" y="330200"/>
            <a:ext cx="8353425" cy="587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Classification of AF: joint guidelines of the ACC, AHA and ESC (1)</a:t>
            </a:r>
            <a:endParaRPr lang="en-US" dirty="0" smtClean="0">
              <a:solidFill>
                <a:srgbClr val="FFFF00"/>
              </a:solidFill>
            </a:endParaRPr>
          </a:p>
        </p:txBody>
      </p:sp>
      <p:graphicFrame>
        <p:nvGraphicFramePr>
          <p:cNvPr id="60575" name="Group 159"/>
          <p:cNvGraphicFramePr>
            <a:graphicFrameLocks noGrp="1"/>
          </p:cNvGraphicFramePr>
          <p:nvPr>
            <p:ph type="tbl" idx="4294967295"/>
          </p:nvPr>
        </p:nvGraphicFramePr>
        <p:xfrm>
          <a:off x="511175" y="1628775"/>
          <a:ext cx="7847013" cy="3730608"/>
        </p:xfrm>
        <a:graphic>
          <a:graphicData uri="http://schemas.openxmlformats.org/drawingml/2006/table">
            <a:tbl>
              <a:tblPr/>
              <a:tblGrid>
                <a:gridCol w="1725613"/>
                <a:gridCol w="61214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Classification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Definition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First-detected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First recognised episode of AF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Recurrent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Paroxysmal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Persistent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≥2 episodes of arrhythmia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AF that terminates spontaneously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AF than persists for &gt;7 days but can be converted with </a:t>
                      </a:r>
                      <a:r>
                        <a:rPr kumimoji="0" lang="en-GB" altLang="ja-JP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cardioversion</a:t>
                      </a:r>
                      <a:r>
                        <a:rPr kumimoji="0" lang="en-GB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Permanent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AF that cannot be terminated by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cardioversion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, and long-standing AF (&gt;1 year) where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cardioversion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not indicated/not attempted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0200"/>
            <a:ext cx="8353425" cy="587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Classification of AF: joint guidelines of the ACC, AHA and ESC (2)</a:t>
            </a:r>
            <a:endParaRPr lang="en-US" dirty="0" smtClean="0">
              <a:solidFill>
                <a:srgbClr val="FFFF00"/>
              </a:solidFill>
            </a:endParaRPr>
          </a:p>
        </p:txBody>
      </p:sp>
      <p:graphicFrame>
        <p:nvGraphicFramePr>
          <p:cNvPr id="279602" name="Group 50"/>
          <p:cNvGraphicFramePr>
            <a:graphicFrameLocks noGrp="1"/>
          </p:cNvGraphicFramePr>
          <p:nvPr>
            <p:ph type="tbl" idx="4294967295"/>
          </p:nvPr>
        </p:nvGraphicFramePr>
        <p:xfrm>
          <a:off x="511175" y="1628775"/>
          <a:ext cx="7847013" cy="3346560"/>
        </p:xfrm>
        <a:graphic>
          <a:graphicData uri="http://schemas.openxmlformats.org/drawingml/2006/table">
            <a:tbl>
              <a:tblPr/>
              <a:tblGrid>
                <a:gridCol w="1725613"/>
                <a:gridCol w="61214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Classification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Definition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Lone or primary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AF without clinical/ECG evidence of cardiopulmonary disease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Secondary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AF associated with cardiopulmonary disease (e.g. myocardial infarction or pneumonia)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Non-valvular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AF that is not associated with damage to the heart valves (e.g. rheumatic mitral valve disease, prosthetic heart valve or mitral valve repair)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Treatment Atrial Fibrillation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3 Strategies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Prevention of </a:t>
            </a:r>
            <a:r>
              <a:rPr lang="en-US" dirty="0" err="1" smtClean="0"/>
              <a:t>thromboembolism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Rate control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Restoration and maintenance of sinus rhythm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 txBox="1">
            <a:spLocks noGrp="1"/>
          </p:cNvSpPr>
          <p:nvPr/>
        </p:nvSpPr>
        <p:spPr bwMode="auto">
          <a:xfrm>
            <a:off x="6843713" y="62484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08" tIns="45705" rIns="91408" bIns="45705" anchor="b"/>
          <a:lstStyle/>
          <a:p>
            <a:pPr algn="r" eaLnBrk="0" hangingPunct="0"/>
            <a:endParaRPr lang="en-US" sz="12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147" name="Text Box 22"/>
          <p:cNvSpPr txBox="1">
            <a:spLocks noChangeArrowheads="1"/>
          </p:cNvSpPr>
          <p:nvPr/>
        </p:nvSpPr>
        <p:spPr bwMode="auto">
          <a:xfrm>
            <a:off x="6145213" y="2401888"/>
            <a:ext cx="2603500" cy="1273175"/>
          </a:xfrm>
          <a:prstGeom prst="rect">
            <a:avLst/>
          </a:prstGeom>
          <a:solidFill>
            <a:schemeClr val="bg2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177800" indent="-177800">
              <a:spcBef>
                <a:spcPct val="20000"/>
              </a:spcBef>
              <a:buFontTx/>
              <a:buChar char="•"/>
              <a:tabLst>
                <a:tab pos="358775" algn="l"/>
              </a:tabLst>
            </a:pPr>
            <a:r>
              <a:rPr lang="en-GB" sz="1400" dirty="0" err="1">
                <a:solidFill>
                  <a:schemeClr val="bg1"/>
                </a:solidFill>
                <a:latin typeface="Tahoma" pitchFamily="34" charset="0"/>
              </a:rPr>
              <a:t>Antiarrhythmic</a:t>
            </a: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 drugs</a:t>
            </a:r>
          </a:p>
          <a:p>
            <a:pPr marL="177800" indent="-177800">
              <a:spcBef>
                <a:spcPct val="20000"/>
              </a:spcBef>
              <a:tabLst>
                <a:tab pos="358775" algn="l"/>
              </a:tabLst>
            </a:pP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	– Class IA</a:t>
            </a:r>
          </a:p>
          <a:p>
            <a:pPr marL="177800" indent="-177800">
              <a:spcBef>
                <a:spcPct val="20000"/>
              </a:spcBef>
              <a:tabLst>
                <a:tab pos="358775" algn="l"/>
              </a:tabLst>
            </a:pP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	– Class IC</a:t>
            </a:r>
            <a:br>
              <a:rPr lang="en-GB" sz="1400" dirty="0">
                <a:solidFill>
                  <a:schemeClr val="bg1"/>
                </a:solidFill>
                <a:latin typeface="Tahoma" pitchFamily="34" charset="0"/>
              </a:rPr>
            </a:b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– Class III: e.g. </a:t>
            </a:r>
            <a:r>
              <a:rPr lang="en-GB" sz="1400" dirty="0" err="1">
                <a:solidFill>
                  <a:schemeClr val="bg1"/>
                </a:solidFill>
                <a:latin typeface="Tahoma" pitchFamily="34" charset="0"/>
              </a:rPr>
              <a:t>amiodarone</a:t>
            </a: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, </a:t>
            </a:r>
            <a:r>
              <a:rPr lang="en-GB" sz="1400" dirty="0" err="1">
                <a:solidFill>
                  <a:schemeClr val="bg1"/>
                </a:solidFill>
                <a:latin typeface="Tahoma" pitchFamily="34" charset="0"/>
              </a:rPr>
              <a:t>dronedarone</a:t>
            </a:r>
            <a:endParaRPr lang="en-GB" sz="1400" dirty="0">
              <a:solidFill>
                <a:schemeClr val="bg1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6148" name="Text Box 15"/>
          <p:cNvSpPr txBox="1">
            <a:spLocks noChangeArrowheads="1"/>
          </p:cNvSpPr>
          <p:nvPr/>
        </p:nvSpPr>
        <p:spPr bwMode="auto">
          <a:xfrm>
            <a:off x="6138863" y="1268413"/>
            <a:ext cx="2609850" cy="615950"/>
          </a:xfrm>
          <a:prstGeom prst="rect">
            <a:avLst/>
          </a:prstGeom>
          <a:solidFill>
            <a:schemeClr val="bg2"/>
          </a:solidFill>
          <a:ln w="31750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50000"/>
              </a:spcBef>
            </a:pPr>
            <a:r>
              <a:rPr lang="en-GB" sz="1400" b="1" dirty="0">
                <a:solidFill>
                  <a:srgbClr val="FFFF00"/>
                </a:solidFill>
                <a:latin typeface="Tahoma" pitchFamily="34" charset="0"/>
              </a:rPr>
              <a:t>MAINTENANCE OF </a:t>
            </a:r>
            <a:br>
              <a:rPr lang="en-GB" sz="1400" b="1" dirty="0">
                <a:solidFill>
                  <a:srgbClr val="FFFF00"/>
                </a:solidFill>
                <a:latin typeface="Tahoma" pitchFamily="34" charset="0"/>
              </a:rPr>
            </a:br>
            <a:r>
              <a:rPr lang="en-GB" sz="1400" b="1" dirty="0">
                <a:solidFill>
                  <a:srgbClr val="FFFF00"/>
                </a:solidFill>
                <a:latin typeface="Tahoma" pitchFamily="34" charset="0"/>
              </a:rPr>
              <a:t>SINUS RHYTHM</a:t>
            </a:r>
            <a:endParaRPr lang="en-US" sz="1400" b="1" i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Treatment options for AF</a:t>
            </a:r>
            <a:endParaRPr lang="en-US" smtClean="0"/>
          </a:p>
        </p:txBody>
      </p:sp>
      <p:sp>
        <p:nvSpPr>
          <p:cNvPr id="6151" name="Text Box 12"/>
          <p:cNvSpPr txBox="1">
            <a:spLocks noChangeArrowheads="1"/>
          </p:cNvSpPr>
          <p:nvPr/>
        </p:nvSpPr>
        <p:spPr bwMode="auto">
          <a:xfrm>
            <a:off x="3265488" y="1268413"/>
            <a:ext cx="2609850" cy="615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50000"/>
              </a:spcBef>
            </a:pPr>
            <a:r>
              <a:rPr lang="en-GB" sz="1400" b="1" dirty="0">
                <a:solidFill>
                  <a:srgbClr val="FFFF00"/>
                </a:solidFill>
                <a:latin typeface="Tahoma" pitchFamily="34" charset="0"/>
              </a:rPr>
              <a:t>CONTROL OF HEART RATE</a:t>
            </a:r>
            <a:endParaRPr lang="en-US" sz="1400" b="1" i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152" name="Text Box 16"/>
          <p:cNvSpPr txBox="1">
            <a:spLocks noChangeArrowheads="1"/>
          </p:cNvSpPr>
          <p:nvPr/>
        </p:nvSpPr>
        <p:spPr bwMode="auto">
          <a:xfrm>
            <a:off x="393700" y="1268413"/>
            <a:ext cx="2609850" cy="615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50000"/>
              </a:spcBef>
            </a:pPr>
            <a:r>
              <a:rPr lang="en-GB" sz="1400" b="1" dirty="0">
                <a:solidFill>
                  <a:srgbClr val="FFFF00"/>
                </a:solidFill>
                <a:latin typeface="Tahoma" pitchFamily="34" charset="0"/>
              </a:rPr>
              <a:t>STROKE PREVENTION</a:t>
            </a:r>
            <a:endParaRPr lang="en-US" sz="1400" b="1" i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153" name="Text Box 17"/>
          <p:cNvSpPr txBox="1">
            <a:spLocks noChangeArrowheads="1"/>
          </p:cNvSpPr>
          <p:nvPr/>
        </p:nvSpPr>
        <p:spPr bwMode="auto">
          <a:xfrm>
            <a:off x="3271838" y="2401888"/>
            <a:ext cx="2603500" cy="12731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/>
          <a:lstStyle/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US" sz="1400" dirty="0">
                <a:solidFill>
                  <a:schemeClr val="bg1"/>
                </a:solidFill>
                <a:latin typeface="Tahoma" pitchFamily="34" charset="0"/>
              </a:rPr>
              <a:t>Ca</a:t>
            </a:r>
            <a:r>
              <a:rPr lang="en-US" sz="1400" baseline="30000" dirty="0">
                <a:solidFill>
                  <a:schemeClr val="bg1"/>
                </a:solidFill>
                <a:latin typeface="Tahoma" pitchFamily="34" charset="0"/>
              </a:rPr>
              <a:t>2+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</a:rPr>
              <a:t>-channel blockers</a:t>
            </a:r>
          </a:p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US" sz="1400" dirty="0">
                <a:solidFill>
                  <a:schemeClr val="bg1"/>
                </a:solidFill>
                <a:latin typeface="Tahoma" pitchFamily="34" charset="0"/>
                <a:sym typeface="Symbol" pitchFamily="18" charset="2"/>
              </a:rPr>
              <a:t>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</a:rPr>
              <a:t>-blockers</a:t>
            </a:r>
          </a:p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US" sz="1400" dirty="0" err="1">
                <a:solidFill>
                  <a:schemeClr val="bg1"/>
                </a:solidFill>
                <a:latin typeface="Tahoma" pitchFamily="34" charset="0"/>
              </a:rPr>
              <a:t>Digoxin</a:t>
            </a:r>
            <a:endParaRPr lang="en-US" sz="14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154" name="Text Box 24"/>
          <p:cNvSpPr txBox="1">
            <a:spLocks noChangeArrowheads="1"/>
          </p:cNvSpPr>
          <p:nvPr/>
        </p:nvSpPr>
        <p:spPr bwMode="auto">
          <a:xfrm>
            <a:off x="393700" y="2401888"/>
            <a:ext cx="2603500" cy="12715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/>
          <a:lstStyle/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GB" sz="1400" dirty="0" err="1">
                <a:solidFill>
                  <a:schemeClr val="bg1"/>
                </a:solidFill>
                <a:latin typeface="Tahoma" pitchFamily="34" charset="0"/>
              </a:rPr>
              <a:t>Warfarin</a:t>
            </a:r>
            <a:endParaRPr lang="en-GB" sz="1400" dirty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GB" sz="1400" dirty="0" smtClean="0">
                <a:solidFill>
                  <a:schemeClr val="bg1"/>
                </a:solidFill>
                <a:latin typeface="Tahoma" pitchFamily="34" charset="0"/>
              </a:rPr>
              <a:t>Aspirin</a:t>
            </a:r>
          </a:p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GB" sz="1400" dirty="0" err="1" smtClean="0">
                <a:solidFill>
                  <a:schemeClr val="bg1"/>
                </a:solidFill>
                <a:latin typeface="Tahoma" pitchFamily="34" charset="0"/>
              </a:rPr>
              <a:t>Dabigatran</a:t>
            </a:r>
            <a:endParaRPr lang="en-GB" sz="1400" dirty="0" smtClean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GB" sz="1400" dirty="0" err="1" smtClean="0">
                <a:solidFill>
                  <a:schemeClr val="bg1"/>
                </a:solidFill>
                <a:latin typeface="Tahoma" pitchFamily="34" charset="0"/>
              </a:rPr>
              <a:t>Apixaban</a:t>
            </a:r>
            <a:endParaRPr lang="en-GB" sz="1400" dirty="0" smtClean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GB" sz="1400" dirty="0" err="1" smtClean="0">
                <a:solidFill>
                  <a:schemeClr val="bg1"/>
                </a:solidFill>
                <a:latin typeface="Tahoma" pitchFamily="34" charset="0"/>
              </a:rPr>
              <a:t>Rivaroxaban</a:t>
            </a:r>
            <a:endParaRPr lang="en-GB" sz="1400" dirty="0" smtClean="0">
              <a:solidFill>
                <a:schemeClr val="bg1"/>
              </a:solidFill>
              <a:latin typeface="Tahoma" pitchFamily="34" charset="0"/>
            </a:endParaRPr>
          </a:p>
          <a:p>
            <a:pPr marL="177800" lvl="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US" sz="14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Rivaroxaban</a:t>
            </a:r>
            <a:endParaRPr lang="en-US" sz="14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endParaRPr lang="en-US" sz="14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155" name="Text Box 27"/>
          <p:cNvSpPr txBox="1">
            <a:spLocks noChangeArrowheads="1"/>
          </p:cNvSpPr>
          <p:nvPr/>
        </p:nvSpPr>
        <p:spPr bwMode="auto">
          <a:xfrm>
            <a:off x="393700" y="2078634"/>
            <a:ext cx="2603500" cy="30995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177800" indent="-177800">
              <a:spcBef>
                <a:spcPct val="20000"/>
              </a:spcBef>
              <a:tabLst>
                <a:tab pos="177800" algn="l"/>
              </a:tabLst>
            </a:pPr>
            <a:r>
              <a:rPr lang="en-GB" sz="1400" dirty="0">
                <a:solidFill>
                  <a:srgbClr val="FFFF00"/>
                </a:solidFill>
                <a:latin typeface="Tahoma" pitchFamily="34" charset="0"/>
              </a:rPr>
              <a:t>PHARMACOLOGIC</a:t>
            </a:r>
            <a:endParaRPr lang="en-US" sz="14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156" name="Text Box 29"/>
          <p:cNvSpPr txBox="1">
            <a:spLocks noChangeArrowheads="1"/>
          </p:cNvSpPr>
          <p:nvPr/>
        </p:nvSpPr>
        <p:spPr bwMode="auto">
          <a:xfrm>
            <a:off x="6145213" y="2078634"/>
            <a:ext cx="2603500" cy="309958"/>
          </a:xfrm>
          <a:prstGeom prst="rect">
            <a:avLst/>
          </a:prstGeom>
          <a:solidFill>
            <a:schemeClr val="bg2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177800" indent="-177800">
              <a:spcBef>
                <a:spcPct val="20000"/>
              </a:spcBef>
              <a:tabLst>
                <a:tab pos="177800" algn="l"/>
              </a:tabLst>
            </a:pPr>
            <a:r>
              <a:rPr lang="en-GB" sz="1400" dirty="0">
                <a:solidFill>
                  <a:srgbClr val="FFFF00"/>
                </a:solidFill>
                <a:latin typeface="Tahoma" pitchFamily="34" charset="0"/>
              </a:rPr>
              <a:t>PHARMACOLOGIC</a:t>
            </a:r>
            <a:endParaRPr lang="en-US" sz="14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157" name="Text Box 32"/>
          <p:cNvSpPr txBox="1">
            <a:spLocks noChangeArrowheads="1"/>
          </p:cNvSpPr>
          <p:nvPr/>
        </p:nvSpPr>
        <p:spPr bwMode="auto">
          <a:xfrm>
            <a:off x="414338" y="6188075"/>
            <a:ext cx="7773987" cy="2476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1384" tIns="45693" rIns="91384" bIns="45693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50000"/>
              </a:spcBef>
            </a:pPr>
            <a:r>
              <a:rPr lang="da-DK" sz="1200" dirty="0">
                <a:latin typeface="Tahoma" pitchFamily="34" charset="0"/>
              </a:rPr>
              <a:t>ACE = angiotensin-converting enzyme</a:t>
            </a:r>
            <a:endParaRPr lang="en-GB" sz="1200" dirty="0">
              <a:latin typeface="Tahoma" pitchFamily="34" charset="0"/>
            </a:endParaRPr>
          </a:p>
        </p:txBody>
      </p:sp>
      <p:sp>
        <p:nvSpPr>
          <p:cNvPr id="6158" name="Text Box 34"/>
          <p:cNvSpPr txBox="1">
            <a:spLocks noChangeArrowheads="1"/>
          </p:cNvSpPr>
          <p:nvPr/>
        </p:nvSpPr>
        <p:spPr bwMode="auto">
          <a:xfrm>
            <a:off x="3271838" y="2078634"/>
            <a:ext cx="2603500" cy="30995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177800" indent="-177800">
              <a:spcBef>
                <a:spcPct val="20000"/>
              </a:spcBef>
              <a:tabLst>
                <a:tab pos="177800" algn="l"/>
              </a:tabLst>
            </a:pPr>
            <a:r>
              <a:rPr lang="en-GB" sz="1400" dirty="0">
                <a:solidFill>
                  <a:srgbClr val="FFFF00"/>
                </a:solidFill>
                <a:latin typeface="Tahoma" pitchFamily="34" charset="0"/>
              </a:rPr>
              <a:t>PHARMACOLOGIC</a:t>
            </a:r>
            <a:endParaRPr lang="en-US" sz="14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159" name="Text Box 23"/>
          <p:cNvSpPr txBox="1">
            <a:spLocks noChangeArrowheads="1"/>
          </p:cNvSpPr>
          <p:nvPr/>
        </p:nvSpPr>
        <p:spPr bwMode="auto">
          <a:xfrm>
            <a:off x="6145213" y="4178300"/>
            <a:ext cx="2603500" cy="974725"/>
          </a:xfrm>
          <a:prstGeom prst="rect">
            <a:avLst/>
          </a:prstGeom>
          <a:solidFill>
            <a:schemeClr val="bg2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Ablation</a:t>
            </a:r>
          </a:p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Surgery (MAZE)</a:t>
            </a:r>
            <a:endParaRPr lang="en-US" sz="14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160" name="Text Box 21"/>
          <p:cNvSpPr txBox="1">
            <a:spLocks noChangeArrowheads="1"/>
          </p:cNvSpPr>
          <p:nvPr/>
        </p:nvSpPr>
        <p:spPr bwMode="auto">
          <a:xfrm>
            <a:off x="3271838" y="4178300"/>
            <a:ext cx="2603500" cy="9747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/>
          <a:lstStyle/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US" sz="1400">
                <a:solidFill>
                  <a:schemeClr val="bg1"/>
                </a:solidFill>
                <a:latin typeface="Tahoma" pitchFamily="34" charset="0"/>
              </a:rPr>
              <a:t>Ablate/pace</a:t>
            </a:r>
          </a:p>
        </p:txBody>
      </p:sp>
      <p:sp>
        <p:nvSpPr>
          <p:cNvPr id="6161" name="Text Box 25"/>
          <p:cNvSpPr txBox="1">
            <a:spLocks noChangeArrowheads="1"/>
          </p:cNvSpPr>
          <p:nvPr/>
        </p:nvSpPr>
        <p:spPr bwMode="auto">
          <a:xfrm>
            <a:off x="395288" y="4178300"/>
            <a:ext cx="2601912" cy="9747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Removal/isolation of </a:t>
            </a:r>
            <a:br>
              <a:rPr lang="en-GB" sz="1400" dirty="0">
                <a:solidFill>
                  <a:schemeClr val="bg1"/>
                </a:solidFill>
                <a:latin typeface="Tahoma" pitchFamily="34" charset="0"/>
              </a:rPr>
            </a:b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left </a:t>
            </a:r>
            <a:r>
              <a:rPr lang="en-GB" sz="1400" dirty="0" err="1">
                <a:solidFill>
                  <a:schemeClr val="bg1"/>
                </a:solidFill>
                <a:latin typeface="Tahoma" pitchFamily="34" charset="0"/>
              </a:rPr>
              <a:t>atrial</a:t>
            </a: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 appendage, </a:t>
            </a:r>
            <a:br>
              <a:rPr lang="en-GB" sz="1400" dirty="0">
                <a:solidFill>
                  <a:schemeClr val="bg1"/>
                </a:solidFill>
                <a:latin typeface="Tahoma" pitchFamily="34" charset="0"/>
              </a:rPr>
            </a:b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e.g. WATCHMAN</a:t>
            </a:r>
            <a:r>
              <a:rPr lang="en-GB" sz="1400" baseline="30000" dirty="0">
                <a:solidFill>
                  <a:schemeClr val="bg1"/>
                </a:solidFill>
                <a:latin typeface="Tahoma" pitchFamily="34" charset="0"/>
              </a:rPr>
              <a:t>®</a:t>
            </a: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 device </a:t>
            </a:r>
            <a:br>
              <a:rPr lang="en-GB" sz="1400" dirty="0">
                <a:solidFill>
                  <a:schemeClr val="bg1"/>
                </a:solidFill>
                <a:latin typeface="Tahoma" pitchFamily="34" charset="0"/>
              </a:rPr>
            </a:b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or surgery</a:t>
            </a:r>
          </a:p>
        </p:txBody>
      </p:sp>
      <p:sp>
        <p:nvSpPr>
          <p:cNvPr id="6162" name="Text Box 28"/>
          <p:cNvSpPr txBox="1">
            <a:spLocks noChangeArrowheads="1"/>
          </p:cNvSpPr>
          <p:nvPr/>
        </p:nvSpPr>
        <p:spPr bwMode="auto">
          <a:xfrm>
            <a:off x="395288" y="3855046"/>
            <a:ext cx="2603500" cy="30995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177800" indent="-177800">
              <a:spcBef>
                <a:spcPct val="20000"/>
              </a:spcBef>
              <a:tabLst>
                <a:tab pos="177800" algn="l"/>
              </a:tabLst>
            </a:pPr>
            <a:r>
              <a:rPr lang="en-GB" sz="1400" dirty="0">
                <a:solidFill>
                  <a:srgbClr val="FFFF00"/>
                </a:solidFill>
                <a:latin typeface="Tahoma" pitchFamily="34" charset="0"/>
              </a:rPr>
              <a:t>NON-PHARMACOLOGIC</a:t>
            </a:r>
            <a:endParaRPr lang="en-US" sz="14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163" name="Text Box 30"/>
          <p:cNvSpPr txBox="1">
            <a:spLocks noChangeArrowheads="1"/>
          </p:cNvSpPr>
          <p:nvPr/>
        </p:nvSpPr>
        <p:spPr bwMode="auto">
          <a:xfrm>
            <a:off x="6145213" y="3855046"/>
            <a:ext cx="2603500" cy="309958"/>
          </a:xfrm>
          <a:prstGeom prst="rect">
            <a:avLst/>
          </a:prstGeom>
          <a:solidFill>
            <a:schemeClr val="bg2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177800" indent="-177800">
              <a:spcBef>
                <a:spcPct val="20000"/>
              </a:spcBef>
              <a:tabLst>
                <a:tab pos="177800" algn="l"/>
              </a:tabLst>
            </a:pPr>
            <a:r>
              <a:rPr lang="en-GB" sz="1400" dirty="0">
                <a:solidFill>
                  <a:srgbClr val="FFFF00"/>
                </a:solidFill>
                <a:latin typeface="Tahoma" pitchFamily="34" charset="0"/>
              </a:rPr>
              <a:t>NON-PHARMACOLOGIC</a:t>
            </a:r>
            <a:endParaRPr lang="en-US" sz="14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164" name="Text Box 35"/>
          <p:cNvSpPr txBox="1">
            <a:spLocks noChangeArrowheads="1"/>
          </p:cNvSpPr>
          <p:nvPr/>
        </p:nvSpPr>
        <p:spPr bwMode="auto">
          <a:xfrm>
            <a:off x="3271838" y="3855046"/>
            <a:ext cx="2603500" cy="30995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177800" indent="-177800">
              <a:spcBef>
                <a:spcPct val="20000"/>
              </a:spcBef>
              <a:tabLst>
                <a:tab pos="177800" algn="l"/>
              </a:tabLst>
            </a:pPr>
            <a:r>
              <a:rPr lang="en-GB" sz="1400" dirty="0">
                <a:solidFill>
                  <a:srgbClr val="FFFF00"/>
                </a:solidFill>
                <a:latin typeface="Tahoma" pitchFamily="34" charset="0"/>
              </a:rPr>
              <a:t>NON-PHARMACOLOGIC</a:t>
            </a:r>
            <a:endParaRPr lang="en-US" sz="1400" dirty="0">
              <a:solidFill>
                <a:srgbClr val="FFFF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Prevention of </a:t>
            </a:r>
            <a:r>
              <a:rPr lang="en-US" sz="4000" dirty="0" err="1" smtClean="0">
                <a:solidFill>
                  <a:srgbClr val="FFFF00"/>
                </a:solidFill>
              </a:rPr>
              <a:t>Thromboembolism</a:t>
            </a: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endParaRPr lang="en-US" sz="40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ChangeArrowheads="1"/>
          </p:cNvSpPr>
          <p:nvPr/>
        </p:nvSpPr>
        <p:spPr bwMode="auto">
          <a:xfrm>
            <a:off x="3016956" y="1357719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246211" name="Text Box 3"/>
          <p:cNvSpPr txBox="1">
            <a:spLocks noChangeArrowheads="1"/>
          </p:cNvSpPr>
          <p:nvPr/>
        </p:nvSpPr>
        <p:spPr bwMode="auto">
          <a:xfrm>
            <a:off x="795867" y="163514"/>
            <a:ext cx="775423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The CHADS</a:t>
            </a:r>
            <a:r>
              <a:rPr lang="en-US" sz="44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</a:t>
            </a: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Index</a:t>
            </a:r>
          </a:p>
          <a:p>
            <a:pPr>
              <a:defRPr/>
            </a:pPr>
            <a:r>
              <a:rPr lang="en-US" sz="3600" b="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Stroke Risk Score for Atrial Fibrillation</a:t>
            </a:r>
          </a:p>
        </p:txBody>
      </p:sp>
      <p:sp>
        <p:nvSpPr>
          <p:cNvPr id="1246212" name="Text Box 4"/>
          <p:cNvSpPr txBox="1">
            <a:spLocks noChangeArrowheads="1"/>
          </p:cNvSpPr>
          <p:nvPr/>
        </p:nvSpPr>
        <p:spPr bwMode="auto">
          <a:xfrm>
            <a:off x="914400" y="2235200"/>
            <a:ext cx="79248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ongestive Heart failure	 1                                      32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H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ypertension		 </a:t>
            </a:r>
            <a:r>
              <a:rPr lang="en-US" sz="240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	 1                                      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65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A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ge &gt;75 years	</a:t>
            </a:r>
            <a:r>
              <a:rPr lang="en-US" sz="240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	 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1                                      28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iabetes mellitus		 1                                      18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troke or TIA		 </a:t>
            </a:r>
            <a:r>
              <a:rPr lang="en-US" sz="240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	 2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			         10</a:t>
            </a:r>
          </a:p>
          <a:p>
            <a:pPr algn="l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  <a:p>
            <a:pPr algn="l">
              <a:defRPr/>
            </a:pPr>
            <a:r>
              <a:rPr lang="en-US" sz="2400" dirty="0">
                <a:solidFill>
                  <a:srgbClr val="FDA4B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Moderate-High risk	</a:t>
            </a:r>
            <a:r>
              <a:rPr lang="en-US" sz="2400" dirty="0" smtClean="0">
                <a:solidFill>
                  <a:srgbClr val="FDA4B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          </a:t>
            </a:r>
            <a:r>
              <a:rPr lang="en-US" sz="2400" u="sng" dirty="0" smtClean="0">
                <a:solidFill>
                  <a:srgbClr val="FDA4B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&gt;</a:t>
            </a:r>
            <a:r>
              <a:rPr lang="en-US" sz="2400" dirty="0">
                <a:solidFill>
                  <a:srgbClr val="FDA4B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 </a:t>
            </a:r>
            <a: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                                 50-60</a:t>
            </a:r>
          </a:p>
          <a:p>
            <a:pPr algn="l">
              <a:defRPr/>
            </a:pP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Low risk			0-1                      </a:t>
            </a:r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          40-50</a:t>
            </a:r>
            <a:endParaRPr lang="en-US" sz="24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69333" y="6265863"/>
            <a:ext cx="6908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rgbClr val="FFFF00"/>
                </a:solidFill>
              </a:rPr>
              <a:t>  </a:t>
            </a:r>
            <a:r>
              <a:rPr lang="en-US" sz="1400" dirty="0" err="1">
                <a:solidFill>
                  <a:srgbClr val="FFFF00"/>
                </a:solidFill>
              </a:rPr>
              <a:t>VanWalraven</a:t>
            </a:r>
            <a:r>
              <a:rPr lang="en-US" sz="1400" dirty="0">
                <a:solidFill>
                  <a:srgbClr val="FFFF00"/>
                </a:solidFill>
              </a:rPr>
              <a:t> C, et al. </a:t>
            </a:r>
            <a:r>
              <a:rPr lang="en-US" sz="1400" i="1" dirty="0">
                <a:solidFill>
                  <a:srgbClr val="FFFF00"/>
                </a:solidFill>
              </a:rPr>
              <a:t>Arch Intern Med</a:t>
            </a:r>
            <a:r>
              <a:rPr lang="en-US" sz="1400" dirty="0">
                <a:solidFill>
                  <a:srgbClr val="FFFF00"/>
                </a:solidFill>
              </a:rPr>
              <a:t> 2003; 163:936.</a:t>
            </a:r>
          </a:p>
          <a:p>
            <a:pPr algn="l"/>
            <a:r>
              <a:rPr lang="en-US" sz="1400" dirty="0">
                <a:solidFill>
                  <a:srgbClr val="FFFF00"/>
                </a:solidFill>
              </a:rPr>
              <a:t>* </a:t>
            </a:r>
            <a:r>
              <a:rPr lang="en-US" sz="1400" dirty="0" err="1">
                <a:solidFill>
                  <a:srgbClr val="FFFF00"/>
                </a:solidFill>
              </a:rPr>
              <a:t>Nieuwlaat</a:t>
            </a:r>
            <a:r>
              <a:rPr lang="en-US" sz="1400" dirty="0">
                <a:solidFill>
                  <a:srgbClr val="FFFF00"/>
                </a:solidFill>
              </a:rPr>
              <a:t> R, et al. (</a:t>
            </a:r>
            <a:r>
              <a:rPr lang="en-US" sz="1400" dirty="0" err="1">
                <a:solidFill>
                  <a:srgbClr val="FFFF00"/>
                </a:solidFill>
              </a:rPr>
              <a:t>EuroHeart</a:t>
            </a:r>
            <a:r>
              <a:rPr lang="en-US" sz="1400" dirty="0">
                <a:solidFill>
                  <a:srgbClr val="FFFF00"/>
                </a:solidFill>
              </a:rPr>
              <a:t> survey) </a:t>
            </a:r>
            <a:r>
              <a:rPr lang="en-US" sz="1400" i="1" dirty="0" err="1">
                <a:solidFill>
                  <a:srgbClr val="FFFF00"/>
                </a:solidFill>
              </a:rPr>
              <a:t>Eur</a:t>
            </a:r>
            <a:r>
              <a:rPr lang="en-US" sz="1400" i="1" dirty="0">
                <a:solidFill>
                  <a:srgbClr val="FFFF00"/>
                </a:solidFill>
              </a:rPr>
              <a:t> Heart J</a:t>
            </a:r>
            <a:r>
              <a:rPr lang="en-US" sz="1400" dirty="0">
                <a:solidFill>
                  <a:srgbClr val="FFFF00"/>
                </a:solidFill>
              </a:rPr>
              <a:t> 2006 (E-published</a:t>
            </a:r>
            <a:r>
              <a:rPr lang="en-US" sz="1400" b="0" dirty="0">
                <a:solidFill>
                  <a:srgbClr val="FFFF00"/>
                </a:solidFill>
              </a:rPr>
              <a:t>).</a:t>
            </a:r>
          </a:p>
        </p:txBody>
      </p:sp>
      <p:sp>
        <p:nvSpPr>
          <p:cNvPr id="1246214" name="Text Box 6"/>
          <p:cNvSpPr txBox="1">
            <a:spLocks noChangeArrowheads="1"/>
          </p:cNvSpPr>
          <p:nvPr/>
        </p:nvSpPr>
        <p:spPr bwMode="auto">
          <a:xfrm>
            <a:off x="6433256" y="1768476"/>
            <a:ext cx="222657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400" u="sng">
                <a:solidFill>
                  <a:srgbClr val="FFF2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Prevalence (%)*</a:t>
            </a:r>
          </a:p>
        </p:txBody>
      </p:sp>
      <p:sp>
        <p:nvSpPr>
          <p:cNvPr id="1246215" name="Rectangle 7"/>
          <p:cNvSpPr>
            <a:spLocks noChangeArrowheads="1"/>
          </p:cNvSpPr>
          <p:nvPr/>
        </p:nvSpPr>
        <p:spPr bwMode="auto">
          <a:xfrm>
            <a:off x="3603978" y="1768476"/>
            <a:ext cx="191719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400" u="sng">
                <a:solidFill>
                  <a:srgbClr val="FFF2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Score (points)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ChangeArrowheads="1"/>
          </p:cNvSpPr>
          <p:nvPr/>
        </p:nvSpPr>
        <p:spPr bwMode="auto">
          <a:xfrm>
            <a:off x="3016956" y="1357719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246211" name="Text Box 3"/>
          <p:cNvSpPr txBox="1">
            <a:spLocks noChangeArrowheads="1"/>
          </p:cNvSpPr>
          <p:nvPr/>
        </p:nvSpPr>
        <p:spPr bwMode="auto">
          <a:xfrm>
            <a:off x="1152878" y="163514"/>
            <a:ext cx="775423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The CHA</a:t>
            </a:r>
            <a:r>
              <a:rPr lang="en-US" sz="4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DS</a:t>
            </a:r>
            <a:r>
              <a:rPr lang="en-US" sz="4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VASc Index</a:t>
            </a:r>
          </a:p>
          <a:p>
            <a:pPr>
              <a:defRPr/>
            </a:pPr>
            <a:r>
              <a:rPr lang="en-US" sz="3600" b="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Stroke Risk Score for Atrial Fibrillation</a:t>
            </a:r>
          </a:p>
        </p:txBody>
      </p:sp>
      <p:sp>
        <p:nvSpPr>
          <p:cNvPr id="1246212" name="Text Box 4"/>
          <p:cNvSpPr txBox="1">
            <a:spLocks noChangeArrowheads="1"/>
          </p:cNvSpPr>
          <p:nvPr/>
        </p:nvSpPr>
        <p:spPr bwMode="auto">
          <a:xfrm>
            <a:off x="914400" y="1957388"/>
            <a:ext cx="7924800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ongestive heart failure or LVEF </a:t>
            </a:r>
            <a:r>
              <a:rPr lang="en-US" sz="2400" u="sng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&lt;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35%     	     1                                      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H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ypertension		 		    	  </a:t>
            </a:r>
            <a:r>
              <a:rPr lang="en-US" sz="240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	     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1                                      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A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ge &gt;75 years		 		    	     </a:t>
            </a:r>
            <a:r>
              <a:rPr lang="en-US" sz="2400" dirty="0">
                <a:solidFill>
                  <a:srgbClr val="E5F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                                     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iabetes mellitus		    		    	     1                                      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troke/TIA/systemic embolism                 	     </a:t>
            </a:r>
            <a:r>
              <a:rPr lang="en-US" sz="2400" dirty="0">
                <a:solidFill>
                  <a:srgbClr val="E5F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V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ascular</a:t>
            </a:r>
            <a:r>
              <a:rPr lang="en-US" sz="2400" dirty="0">
                <a:solidFill>
                  <a:srgbClr val="B7E4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Disease (MI/PAD/Aortic plaque)	     1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A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ge 65-74 years    					     1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ex 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ategory (female)				     1</a:t>
            </a:r>
          </a:p>
          <a:p>
            <a:pPr algn="l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  <a:p>
            <a:pPr algn="l">
              <a:defRPr/>
            </a:pPr>
            <a:r>
              <a:rPr lang="en-US" sz="2400" dirty="0">
                <a:solidFill>
                  <a:srgbClr val="FDA4B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Moderate-High risk	   			   </a:t>
            </a:r>
            <a:r>
              <a:rPr lang="en-US" sz="2400" dirty="0" smtClean="0">
                <a:solidFill>
                  <a:srgbClr val="FDA4B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          </a:t>
            </a:r>
            <a:r>
              <a:rPr lang="en-US" sz="2400" u="sng" dirty="0">
                <a:solidFill>
                  <a:srgbClr val="FDA4B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&gt;</a:t>
            </a:r>
            <a:r>
              <a:rPr lang="en-US" sz="2400" dirty="0">
                <a:solidFill>
                  <a:srgbClr val="FDA4B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2</a:t>
            </a:r>
            <a:endParaRPr lang="en-US" sz="24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  <a:p>
            <a:pPr algn="l">
              <a:defRPr/>
            </a:pP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Low risk						    0-1                            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69333" y="6461125"/>
            <a:ext cx="6908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rgbClr val="FFFF00"/>
                </a:solidFill>
              </a:rPr>
              <a:t>  Lip GYH, </a:t>
            </a:r>
            <a:r>
              <a:rPr lang="en-US" sz="1400" dirty="0" err="1">
                <a:solidFill>
                  <a:srgbClr val="FFFF00"/>
                </a:solidFill>
              </a:rPr>
              <a:t>Halperin</a:t>
            </a:r>
            <a:r>
              <a:rPr lang="en-US" sz="1400" dirty="0">
                <a:solidFill>
                  <a:srgbClr val="FFFF00"/>
                </a:solidFill>
              </a:rPr>
              <a:t> JL. </a:t>
            </a:r>
            <a:r>
              <a:rPr lang="en-US" sz="1400" i="1" dirty="0">
                <a:solidFill>
                  <a:srgbClr val="FFFF00"/>
                </a:solidFill>
              </a:rPr>
              <a:t>Am J Med  </a:t>
            </a:r>
            <a:r>
              <a:rPr lang="en-US" sz="1400" dirty="0">
                <a:solidFill>
                  <a:srgbClr val="FFFF00"/>
                </a:solidFill>
              </a:rPr>
              <a:t>2010; 123: 484.</a:t>
            </a:r>
            <a:endParaRPr lang="en-US" sz="1400" b="0" i="1" dirty="0">
              <a:solidFill>
                <a:srgbClr val="FFFF00"/>
              </a:solidFill>
            </a:endParaRPr>
          </a:p>
        </p:txBody>
      </p:sp>
      <p:sp>
        <p:nvSpPr>
          <p:cNvPr id="1246215" name="Rectangle 7"/>
          <p:cNvSpPr>
            <a:spLocks noChangeArrowheads="1"/>
          </p:cNvSpPr>
          <p:nvPr/>
        </p:nvSpPr>
        <p:spPr bwMode="auto">
          <a:xfrm>
            <a:off x="5978879" y="1490663"/>
            <a:ext cx="206550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400" u="sng" dirty="0">
                <a:solidFill>
                  <a:srgbClr val="FFF2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Weight (points)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Restoration of Sinus Rhythm</a:t>
            </a:r>
            <a:br>
              <a:rPr lang="en-US" sz="4000" dirty="0" smtClean="0">
                <a:solidFill>
                  <a:srgbClr val="FFFF00"/>
                </a:solidFill>
              </a:rPr>
            </a:br>
            <a:endParaRPr lang="en-US" sz="40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 txBox="1">
            <a:spLocks noGrp="1"/>
          </p:cNvSpPr>
          <p:nvPr/>
        </p:nvSpPr>
        <p:spPr bwMode="auto">
          <a:xfrm>
            <a:off x="6843713" y="62484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08" tIns="45705" rIns="91408" bIns="45705" anchor="b"/>
          <a:lstStyle/>
          <a:p>
            <a:pPr algn="r" eaLnBrk="0" hangingPunct="0"/>
            <a:fld id="{E37E2AB7-A2CE-432A-A872-E0BD41303DF9}" type="slidenum">
              <a:rPr lang="en-US" sz="1200">
                <a:solidFill>
                  <a:schemeClr val="bg1"/>
                </a:solidFill>
                <a:latin typeface="Tahoma" pitchFamily="34" charset="0"/>
              </a:rPr>
              <a:pPr algn="r" eaLnBrk="0" hangingPunct="0"/>
              <a:t>39</a:t>
            </a:fld>
            <a:endParaRPr lang="en-US" sz="12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Rhythm-control therapies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268413"/>
            <a:ext cx="8577262" cy="4897437"/>
          </a:xfrm>
        </p:spPr>
        <p:txBody>
          <a:bodyPr/>
          <a:lstStyle/>
          <a:p>
            <a:pPr eaLnBrk="1" hangingPunct="1"/>
            <a:r>
              <a:rPr lang="en-GB" sz="2000" dirty="0" smtClean="0"/>
              <a:t>The objective of rhythm-control therapy is to restore (</a:t>
            </a:r>
            <a:r>
              <a:rPr lang="en-GB" sz="2000" dirty="0" err="1" smtClean="0"/>
              <a:t>cardioversion</a:t>
            </a:r>
            <a:r>
              <a:rPr lang="en-GB" sz="2000" dirty="0" smtClean="0"/>
              <a:t>) and maintain normal sinus rhythm</a:t>
            </a:r>
          </a:p>
          <a:p>
            <a:pPr eaLnBrk="1" hangingPunct="1"/>
            <a:r>
              <a:rPr lang="en-GB" sz="2000" dirty="0" err="1" smtClean="0"/>
              <a:t>Cardioversion</a:t>
            </a:r>
            <a:r>
              <a:rPr lang="en-GB" sz="2000" dirty="0" smtClean="0"/>
              <a:t> can be achieved by:</a:t>
            </a:r>
          </a:p>
          <a:p>
            <a:pPr lvl="1" eaLnBrk="1" hangingPunct="1"/>
            <a:r>
              <a:rPr lang="en-GB" sz="1800" dirty="0" smtClean="0"/>
              <a:t>Pharmacotherapy with </a:t>
            </a:r>
            <a:r>
              <a:rPr lang="en-GB" sz="1800" dirty="0" err="1" smtClean="0"/>
              <a:t>antiarrhythmic</a:t>
            </a:r>
            <a:r>
              <a:rPr lang="en-GB" sz="1800" dirty="0" smtClean="0"/>
              <a:t> agents</a:t>
            </a:r>
          </a:p>
          <a:p>
            <a:pPr lvl="1" eaLnBrk="1" hangingPunct="1"/>
            <a:r>
              <a:rPr lang="en-GB" sz="1800" dirty="0" smtClean="0"/>
              <a:t>Electrical shocks (direct-current </a:t>
            </a:r>
            <a:r>
              <a:rPr lang="en-GB" sz="1800" dirty="0" err="1" smtClean="0"/>
              <a:t>cardioversion</a:t>
            </a:r>
            <a:r>
              <a:rPr lang="en-GB" sz="1800" dirty="0" smtClean="0"/>
              <a:t>)</a:t>
            </a:r>
          </a:p>
          <a:p>
            <a:pPr eaLnBrk="1" hangingPunct="1"/>
            <a:r>
              <a:rPr lang="en-GB" sz="2000" dirty="0" smtClean="0"/>
              <a:t>Direct-current </a:t>
            </a:r>
            <a:r>
              <a:rPr lang="en-GB" sz="2000" dirty="0" err="1" smtClean="0"/>
              <a:t>cardioversion</a:t>
            </a:r>
            <a:r>
              <a:rPr lang="en-GB" sz="2000" dirty="0" smtClean="0"/>
              <a:t> is generally more effective than pharmacotherapy</a:t>
            </a:r>
          </a:p>
          <a:p>
            <a:pPr eaLnBrk="1" hangingPunct="1"/>
            <a:r>
              <a:rPr lang="en-GB" sz="2000" dirty="0" smtClean="0"/>
              <a:t>Likelihood of successful </a:t>
            </a:r>
            <a:r>
              <a:rPr lang="en-GB" sz="2000" dirty="0" err="1" smtClean="0"/>
              <a:t>cardioversion</a:t>
            </a:r>
            <a:r>
              <a:rPr lang="en-GB" sz="2000" dirty="0" smtClean="0"/>
              <a:t> decreases with the duration of AF</a:t>
            </a:r>
          </a:p>
          <a:p>
            <a:pPr lvl="1" eaLnBrk="1" hangingPunct="1"/>
            <a:r>
              <a:rPr lang="en-GB" sz="1800" dirty="0" smtClean="0"/>
              <a:t>Pharmacological </a:t>
            </a:r>
            <a:r>
              <a:rPr lang="en-GB" sz="1800" dirty="0" err="1" smtClean="0"/>
              <a:t>cardioversion</a:t>
            </a:r>
            <a:r>
              <a:rPr lang="en-GB" sz="1800" dirty="0" smtClean="0"/>
              <a:t> is most effective when initiated within 7 days of AF onset</a:t>
            </a:r>
          </a:p>
          <a:p>
            <a:pPr eaLnBrk="1" hangingPunct="1"/>
            <a:r>
              <a:rPr lang="en-GB" sz="2000" dirty="0" err="1" smtClean="0"/>
              <a:t>Cardioversion</a:t>
            </a:r>
            <a:r>
              <a:rPr lang="en-GB" sz="2000" dirty="0" smtClean="0"/>
              <a:t> can dislodge thrombi in the atria, increasing the risk of stroke</a:t>
            </a:r>
          </a:p>
          <a:p>
            <a:pPr lvl="1" eaLnBrk="1" hangingPunct="1"/>
            <a:r>
              <a:rPr lang="en-GB" sz="1800" dirty="0" err="1" smtClean="0"/>
              <a:t>Thromboprophylaxis</a:t>
            </a:r>
            <a:r>
              <a:rPr lang="en-GB" sz="1800" dirty="0" smtClean="0"/>
              <a:t> is recommended for </a:t>
            </a:r>
            <a:r>
              <a:rPr lang="en-GB" sz="1800" dirty="0" smtClean="0">
                <a:sym typeface="Symbol" pitchFamily="18" charset="2"/>
              </a:rPr>
              <a:t>3 wk before and for at least </a:t>
            </a:r>
            <a:br>
              <a:rPr lang="en-GB" sz="1800" dirty="0" smtClean="0">
                <a:sym typeface="Symbol" pitchFamily="18" charset="2"/>
              </a:rPr>
            </a:br>
            <a:r>
              <a:rPr lang="en-GB" sz="1800" dirty="0" smtClean="0">
                <a:sym typeface="Symbol" pitchFamily="18" charset="2"/>
              </a:rPr>
              <a:t>4 wks after </a:t>
            </a:r>
            <a:r>
              <a:rPr lang="en-GB" sz="1800" dirty="0" err="1" smtClean="0">
                <a:sym typeface="Symbol" pitchFamily="18" charset="2"/>
              </a:rPr>
              <a:t>cardioversion</a:t>
            </a:r>
            <a:r>
              <a:rPr lang="en-GB" sz="1800" dirty="0" smtClean="0">
                <a:sym typeface="Symbol" pitchFamily="18" charset="2"/>
              </a:rPr>
              <a:t> in patients with AF that has persisted for 48 h</a:t>
            </a:r>
          </a:p>
        </p:txBody>
      </p:sp>
      <p:sp>
        <p:nvSpPr>
          <p:cNvPr id="68613" name="Text Box 4"/>
          <p:cNvSpPr txBox="1">
            <a:spLocks noChangeArrowheads="1"/>
          </p:cNvSpPr>
          <p:nvPr/>
        </p:nvSpPr>
        <p:spPr bwMode="auto">
          <a:xfrm>
            <a:off x="414338" y="6435725"/>
            <a:ext cx="66786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5" rIns="91408" bIns="45705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Fuster V et al. Circulation 2006; 114:e257–354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ea typeface="ＭＳ Ｐゴシック" pitchFamily="34" charset="-128"/>
              </a:rPr>
              <a:t>Epidemiology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2.3 million people in North America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4.5 million in EU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In the 20 year AF admission have increased by 66%.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$ 15.7 billion  annually in EU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Estimated prevalence of AF is 0.4% to 1% in the general pop. 8% in pt. &gt;80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GB" sz="3200" dirty="0" smtClean="0">
                <a:solidFill>
                  <a:srgbClr val="FFFF00"/>
                </a:solidFill>
              </a:rPr>
              <a:t>TEE-guided </a:t>
            </a:r>
            <a:r>
              <a:rPr lang="en-GB" sz="3200" dirty="0" err="1" smtClean="0">
                <a:solidFill>
                  <a:srgbClr val="FFFF00"/>
                </a:solidFill>
              </a:rPr>
              <a:t>cardioversion</a:t>
            </a:r>
            <a:r>
              <a:rPr lang="en-GB" sz="3200" dirty="0" smtClean="0">
                <a:solidFill>
                  <a:srgbClr val="FFFF00"/>
                </a:solidFill>
              </a:rPr>
              <a:t>: ACUTE study design</a:t>
            </a:r>
            <a:endParaRPr 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414338" y="6435725"/>
            <a:ext cx="66786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5" rIns="91408" bIns="45705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Klein AL et al. N Engl J Med 2001;344:1411–20</a:t>
            </a:r>
          </a:p>
        </p:txBody>
      </p:sp>
      <p:sp>
        <p:nvSpPr>
          <p:cNvPr id="77828" name="Text Box 5"/>
          <p:cNvSpPr txBox="1">
            <a:spLocks noChangeArrowheads="1"/>
          </p:cNvSpPr>
          <p:nvPr/>
        </p:nvSpPr>
        <p:spPr bwMode="auto">
          <a:xfrm>
            <a:off x="414338" y="6161088"/>
            <a:ext cx="7639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5" rIns="91408" bIns="45705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DC = direct-current; TEE = transoesophageal echocardiography</a:t>
            </a:r>
          </a:p>
        </p:txBody>
      </p:sp>
      <p:sp>
        <p:nvSpPr>
          <p:cNvPr id="77829" name="Text Box 6"/>
          <p:cNvSpPr txBox="1">
            <a:spLocks noChangeArrowheads="1"/>
          </p:cNvSpPr>
          <p:nvPr/>
        </p:nvSpPr>
        <p:spPr bwMode="auto">
          <a:xfrm>
            <a:off x="3870325" y="1116013"/>
            <a:ext cx="3249613" cy="473075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lIns="91414" tIns="45708" rIns="91414" bIns="45708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Tahoma" pitchFamily="34" charset="0"/>
              </a:rPr>
              <a:t>AF &gt;2 d duration</a:t>
            </a:r>
            <a:br>
              <a:rPr lang="en-GB" sz="1400">
                <a:solidFill>
                  <a:schemeClr val="bg1"/>
                </a:solidFill>
                <a:latin typeface="Tahoma" pitchFamily="34" charset="0"/>
              </a:rPr>
            </a:br>
            <a:r>
              <a:rPr lang="en-GB" sz="1400">
                <a:solidFill>
                  <a:schemeClr val="bg1"/>
                </a:solidFill>
                <a:latin typeface="Tahoma" pitchFamily="34" charset="0"/>
              </a:rPr>
              <a:t>Direct-current cardioversion prescribed</a:t>
            </a:r>
            <a:endParaRPr lang="en-US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6194425" y="1770063"/>
            <a:ext cx="2519363" cy="292100"/>
          </a:xfrm>
          <a:prstGeom prst="rect">
            <a:avLst/>
          </a:prstGeom>
          <a:solidFill>
            <a:srgbClr val="FFDE9B"/>
          </a:solidFill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Conventional cardioversion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31" name="Text Box 6"/>
          <p:cNvSpPr txBox="1">
            <a:spLocks noChangeArrowheads="1"/>
          </p:cNvSpPr>
          <p:nvPr/>
        </p:nvSpPr>
        <p:spPr bwMode="auto">
          <a:xfrm>
            <a:off x="2274888" y="1770063"/>
            <a:ext cx="2519362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TEE-guided </a:t>
            </a:r>
            <a:r>
              <a:rPr lang="en-GB" sz="1400" dirty="0" err="1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cardioversion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32" name="Text Box 6"/>
          <p:cNvSpPr txBox="1">
            <a:spLocks noChangeArrowheads="1"/>
          </p:cNvSpPr>
          <p:nvPr/>
        </p:nvSpPr>
        <p:spPr bwMode="auto">
          <a:xfrm>
            <a:off x="2274888" y="2241550"/>
            <a:ext cx="2519362" cy="473075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Therapeutic anticoagulation</a:t>
            </a:r>
            <a:b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</a:b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with heparin or warfarin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33" name="Text Box 6"/>
          <p:cNvSpPr txBox="1">
            <a:spLocks noChangeArrowheads="1"/>
          </p:cNvSpPr>
          <p:nvPr/>
        </p:nvSpPr>
        <p:spPr bwMode="auto">
          <a:xfrm>
            <a:off x="1284288" y="2892425"/>
            <a:ext cx="1619250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Thrombus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34" name="Text Box 6"/>
          <p:cNvSpPr txBox="1">
            <a:spLocks noChangeArrowheads="1"/>
          </p:cNvSpPr>
          <p:nvPr/>
        </p:nvSpPr>
        <p:spPr bwMode="auto">
          <a:xfrm>
            <a:off x="395288" y="4605338"/>
            <a:ext cx="1619250" cy="29845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No thrombus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35" name="Text Box 6"/>
          <p:cNvSpPr txBox="1">
            <a:spLocks noChangeArrowheads="1"/>
          </p:cNvSpPr>
          <p:nvPr/>
        </p:nvSpPr>
        <p:spPr bwMode="auto">
          <a:xfrm>
            <a:off x="4165600" y="3184525"/>
            <a:ext cx="1619250" cy="292100"/>
          </a:xfrm>
          <a:prstGeom prst="rect">
            <a:avLst/>
          </a:prstGeom>
          <a:solidFill>
            <a:srgbClr val="A50021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Tahoma" pitchFamily="34" charset="0"/>
              </a:rPr>
              <a:t>Cardioversion</a:t>
            </a:r>
            <a:endParaRPr lang="en-US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7836" name="Text Box 6"/>
          <p:cNvSpPr txBox="1">
            <a:spLocks noChangeArrowheads="1"/>
          </p:cNvSpPr>
          <p:nvPr/>
        </p:nvSpPr>
        <p:spPr bwMode="auto">
          <a:xfrm>
            <a:off x="1284288" y="3662363"/>
            <a:ext cx="1619250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 dirty="0" err="1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Warfarin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 for 3 wk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37" name="Text Box 6"/>
          <p:cNvSpPr txBox="1">
            <a:spLocks noChangeArrowheads="1"/>
          </p:cNvSpPr>
          <p:nvPr/>
        </p:nvSpPr>
        <p:spPr bwMode="auto">
          <a:xfrm>
            <a:off x="1284288" y="4133850"/>
            <a:ext cx="1619250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Repeated TEE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38" name="Text Box 6"/>
          <p:cNvSpPr txBox="1">
            <a:spLocks noChangeArrowheads="1"/>
          </p:cNvSpPr>
          <p:nvPr/>
        </p:nvSpPr>
        <p:spPr bwMode="auto">
          <a:xfrm>
            <a:off x="4165600" y="4133850"/>
            <a:ext cx="1619250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 dirty="0" err="1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Warfarin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 for 4 wk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39" name="Text Box 6"/>
          <p:cNvSpPr txBox="1">
            <a:spLocks noChangeArrowheads="1"/>
          </p:cNvSpPr>
          <p:nvPr/>
        </p:nvSpPr>
        <p:spPr bwMode="auto">
          <a:xfrm>
            <a:off x="2170113" y="4605338"/>
            <a:ext cx="1619250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Thrombus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40" name="Text Box 6"/>
          <p:cNvSpPr txBox="1">
            <a:spLocks noChangeArrowheads="1"/>
          </p:cNvSpPr>
          <p:nvPr/>
        </p:nvSpPr>
        <p:spPr bwMode="auto">
          <a:xfrm>
            <a:off x="4165600" y="2892425"/>
            <a:ext cx="1619250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No thrombus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41" name="Text Box 6"/>
          <p:cNvSpPr txBox="1">
            <a:spLocks noChangeArrowheads="1"/>
          </p:cNvSpPr>
          <p:nvPr/>
        </p:nvSpPr>
        <p:spPr bwMode="auto">
          <a:xfrm>
            <a:off x="395288" y="4903788"/>
            <a:ext cx="1619250" cy="292100"/>
          </a:xfrm>
          <a:prstGeom prst="rect">
            <a:avLst/>
          </a:prstGeom>
          <a:solidFill>
            <a:srgbClr val="A50021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Tahoma" pitchFamily="34" charset="0"/>
              </a:rPr>
              <a:t>Cardioversion</a:t>
            </a:r>
            <a:endParaRPr lang="en-US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7842" name="Text Box 6"/>
          <p:cNvSpPr txBox="1">
            <a:spLocks noChangeArrowheads="1"/>
          </p:cNvSpPr>
          <p:nvPr/>
        </p:nvSpPr>
        <p:spPr bwMode="auto">
          <a:xfrm>
            <a:off x="2170113" y="4903788"/>
            <a:ext cx="1619250" cy="292100"/>
          </a:xfrm>
          <a:prstGeom prst="rect">
            <a:avLst/>
          </a:prstGeom>
          <a:solidFill>
            <a:schemeClr val="folHlink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Tahoma" pitchFamily="34" charset="0"/>
              </a:rPr>
              <a:t>No cardioversion</a:t>
            </a:r>
            <a:endParaRPr lang="en-US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7843" name="Text Box 6"/>
          <p:cNvSpPr txBox="1">
            <a:spLocks noChangeArrowheads="1"/>
          </p:cNvSpPr>
          <p:nvPr/>
        </p:nvSpPr>
        <p:spPr bwMode="auto">
          <a:xfrm>
            <a:off x="395288" y="5375275"/>
            <a:ext cx="1619250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Warfarin for 4 wk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44" name="Text Box 6"/>
          <p:cNvSpPr txBox="1">
            <a:spLocks noChangeArrowheads="1"/>
          </p:cNvSpPr>
          <p:nvPr/>
        </p:nvSpPr>
        <p:spPr bwMode="auto">
          <a:xfrm>
            <a:off x="4165600" y="5846763"/>
            <a:ext cx="1619250" cy="29210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Tahoma" pitchFamily="34" charset="0"/>
              </a:rPr>
              <a:t>Follow-up (8 wk)</a:t>
            </a:r>
            <a:endParaRPr lang="en-US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7845" name="Text Box 6"/>
          <p:cNvSpPr txBox="1">
            <a:spLocks noChangeArrowheads="1"/>
          </p:cNvSpPr>
          <p:nvPr/>
        </p:nvSpPr>
        <p:spPr bwMode="auto">
          <a:xfrm>
            <a:off x="1284288" y="3184525"/>
            <a:ext cx="1619250" cy="292100"/>
          </a:xfrm>
          <a:prstGeom prst="rect">
            <a:avLst/>
          </a:prstGeom>
          <a:solidFill>
            <a:schemeClr val="folHlink"/>
          </a:solidFill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Tahoma" pitchFamily="34" charset="0"/>
              </a:rPr>
              <a:t>No cardioversion</a:t>
            </a:r>
            <a:endParaRPr lang="en-US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7846" name="Text Box 6"/>
          <p:cNvSpPr txBox="1">
            <a:spLocks noChangeArrowheads="1"/>
          </p:cNvSpPr>
          <p:nvPr/>
        </p:nvSpPr>
        <p:spPr bwMode="auto">
          <a:xfrm>
            <a:off x="2170113" y="5375275"/>
            <a:ext cx="1619250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Warfarin for 4 wk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47" name="Text Box 6"/>
          <p:cNvSpPr txBox="1">
            <a:spLocks noChangeArrowheads="1"/>
          </p:cNvSpPr>
          <p:nvPr/>
        </p:nvSpPr>
        <p:spPr bwMode="auto">
          <a:xfrm>
            <a:off x="6643688" y="3662363"/>
            <a:ext cx="1619250" cy="292100"/>
          </a:xfrm>
          <a:prstGeom prst="rect">
            <a:avLst/>
          </a:prstGeom>
          <a:solidFill>
            <a:srgbClr val="FFDE9B"/>
          </a:solidFill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Warfarin for 3 wk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48" name="Text Box 6"/>
          <p:cNvSpPr txBox="1">
            <a:spLocks noChangeArrowheads="1"/>
          </p:cNvSpPr>
          <p:nvPr/>
        </p:nvSpPr>
        <p:spPr bwMode="auto">
          <a:xfrm>
            <a:off x="6643688" y="4133850"/>
            <a:ext cx="1619250" cy="292100"/>
          </a:xfrm>
          <a:prstGeom prst="rect">
            <a:avLst/>
          </a:prstGeom>
          <a:solidFill>
            <a:srgbClr val="A50021"/>
          </a:solidFill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Tahoma" pitchFamily="34" charset="0"/>
              </a:rPr>
              <a:t>Cardioversion</a:t>
            </a:r>
            <a:endParaRPr lang="en-US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7849" name="Text Box 6"/>
          <p:cNvSpPr txBox="1">
            <a:spLocks noChangeArrowheads="1"/>
          </p:cNvSpPr>
          <p:nvPr/>
        </p:nvSpPr>
        <p:spPr bwMode="auto">
          <a:xfrm>
            <a:off x="6643688" y="5375275"/>
            <a:ext cx="1619250" cy="292100"/>
          </a:xfrm>
          <a:prstGeom prst="rect">
            <a:avLst/>
          </a:prstGeom>
          <a:solidFill>
            <a:srgbClr val="FFDE9B"/>
          </a:solidFill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Warfarin for 4 wk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cxnSp>
        <p:nvCxnSpPr>
          <p:cNvPr id="77850" name="AutoShape 55"/>
          <p:cNvCxnSpPr>
            <a:cxnSpLocks noChangeShapeType="1"/>
            <a:stCxn id="77829" idx="2"/>
            <a:endCxn id="77831" idx="0"/>
          </p:cNvCxnSpPr>
          <p:nvPr/>
        </p:nvCxnSpPr>
        <p:spPr bwMode="auto">
          <a:xfrm rot="5400000">
            <a:off x="4434681" y="699295"/>
            <a:ext cx="161925" cy="1960562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51" name="AutoShape 56"/>
          <p:cNvCxnSpPr>
            <a:cxnSpLocks noChangeShapeType="1"/>
            <a:stCxn id="77829" idx="2"/>
            <a:endCxn id="77830" idx="0"/>
          </p:cNvCxnSpPr>
          <p:nvPr/>
        </p:nvCxnSpPr>
        <p:spPr bwMode="auto">
          <a:xfrm rot="16200000" flipH="1">
            <a:off x="6394450" y="700088"/>
            <a:ext cx="161925" cy="195897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52" name="AutoShape 57"/>
          <p:cNvCxnSpPr>
            <a:cxnSpLocks noChangeShapeType="1"/>
            <a:stCxn id="77831" idx="2"/>
            <a:endCxn id="77832" idx="0"/>
          </p:cNvCxnSpPr>
          <p:nvPr/>
        </p:nvCxnSpPr>
        <p:spPr bwMode="auto">
          <a:xfrm rot="5400000">
            <a:off x="3455194" y="2151857"/>
            <a:ext cx="1603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53" name="AutoShape 58"/>
          <p:cNvCxnSpPr>
            <a:cxnSpLocks noChangeShapeType="1"/>
            <a:stCxn id="77832" idx="2"/>
            <a:endCxn id="77833" idx="0"/>
          </p:cNvCxnSpPr>
          <p:nvPr/>
        </p:nvCxnSpPr>
        <p:spPr bwMode="auto">
          <a:xfrm rot="5400000">
            <a:off x="2735263" y="2082800"/>
            <a:ext cx="158750" cy="144145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54" name="AutoShape 59"/>
          <p:cNvCxnSpPr>
            <a:cxnSpLocks noChangeShapeType="1"/>
            <a:stCxn id="77832" idx="2"/>
            <a:endCxn id="77840" idx="0"/>
          </p:cNvCxnSpPr>
          <p:nvPr/>
        </p:nvCxnSpPr>
        <p:spPr bwMode="auto">
          <a:xfrm rot="16200000" flipH="1">
            <a:off x="4175919" y="2083594"/>
            <a:ext cx="158750" cy="1439862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55" name="AutoShape 60"/>
          <p:cNvCxnSpPr>
            <a:cxnSpLocks noChangeShapeType="1"/>
            <a:stCxn id="77845" idx="2"/>
            <a:endCxn id="77836" idx="0"/>
          </p:cNvCxnSpPr>
          <p:nvPr/>
        </p:nvCxnSpPr>
        <p:spPr bwMode="auto">
          <a:xfrm rot="5400000">
            <a:off x="2010569" y="3569494"/>
            <a:ext cx="16668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56" name="AutoShape 61"/>
          <p:cNvCxnSpPr>
            <a:cxnSpLocks noChangeShapeType="1"/>
            <a:stCxn id="77836" idx="2"/>
            <a:endCxn id="77837" idx="0"/>
          </p:cNvCxnSpPr>
          <p:nvPr/>
        </p:nvCxnSpPr>
        <p:spPr bwMode="auto">
          <a:xfrm rot="5400000">
            <a:off x="2013744" y="4044157"/>
            <a:ext cx="1603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57" name="AutoShape 62"/>
          <p:cNvCxnSpPr>
            <a:cxnSpLocks noChangeShapeType="1"/>
            <a:stCxn id="77837" idx="2"/>
            <a:endCxn id="77834" idx="0"/>
          </p:cNvCxnSpPr>
          <p:nvPr/>
        </p:nvCxnSpPr>
        <p:spPr bwMode="auto">
          <a:xfrm rot="5400000">
            <a:off x="1569244" y="4071144"/>
            <a:ext cx="160338" cy="889000"/>
          </a:xfrm>
          <a:prstGeom prst="bentConnector3">
            <a:avLst>
              <a:gd name="adj1" fmla="val 49505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58" name="AutoShape 63"/>
          <p:cNvCxnSpPr>
            <a:cxnSpLocks noChangeShapeType="1"/>
            <a:stCxn id="77837" idx="2"/>
            <a:endCxn id="77839" idx="0"/>
          </p:cNvCxnSpPr>
          <p:nvPr/>
        </p:nvCxnSpPr>
        <p:spPr bwMode="auto">
          <a:xfrm rot="16200000" flipH="1">
            <a:off x="2456657" y="4072731"/>
            <a:ext cx="160338" cy="885825"/>
          </a:xfrm>
          <a:prstGeom prst="bentConnector3">
            <a:avLst>
              <a:gd name="adj1" fmla="val 49505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59" name="AutoShape 64"/>
          <p:cNvCxnSpPr>
            <a:cxnSpLocks noChangeShapeType="1"/>
            <a:stCxn id="77841" idx="2"/>
            <a:endCxn id="77843" idx="0"/>
          </p:cNvCxnSpPr>
          <p:nvPr/>
        </p:nvCxnSpPr>
        <p:spPr bwMode="auto">
          <a:xfrm rot="5400000">
            <a:off x="1124744" y="5285582"/>
            <a:ext cx="1603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60" name="AutoShape 65"/>
          <p:cNvCxnSpPr>
            <a:cxnSpLocks noChangeShapeType="1"/>
            <a:stCxn id="77842" idx="2"/>
            <a:endCxn id="77846" idx="0"/>
          </p:cNvCxnSpPr>
          <p:nvPr/>
        </p:nvCxnSpPr>
        <p:spPr bwMode="auto">
          <a:xfrm rot="5400000">
            <a:off x="2899569" y="5285582"/>
            <a:ext cx="1603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61" name="AutoShape 66"/>
          <p:cNvCxnSpPr>
            <a:cxnSpLocks noChangeShapeType="1"/>
            <a:stCxn id="77835" idx="2"/>
            <a:endCxn id="77838" idx="0"/>
          </p:cNvCxnSpPr>
          <p:nvPr/>
        </p:nvCxnSpPr>
        <p:spPr bwMode="auto">
          <a:xfrm rot="5400000">
            <a:off x="4656137" y="3805238"/>
            <a:ext cx="6381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62" name="AutoShape 67"/>
          <p:cNvCxnSpPr>
            <a:cxnSpLocks noChangeShapeType="1"/>
            <a:stCxn id="77838" idx="2"/>
            <a:endCxn id="77844" idx="0"/>
          </p:cNvCxnSpPr>
          <p:nvPr/>
        </p:nvCxnSpPr>
        <p:spPr bwMode="auto">
          <a:xfrm rot="5400000">
            <a:off x="4274343" y="5136357"/>
            <a:ext cx="14017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63" name="AutoShape 68"/>
          <p:cNvCxnSpPr>
            <a:cxnSpLocks noChangeShapeType="1"/>
            <a:stCxn id="77830" idx="2"/>
            <a:endCxn id="77847" idx="0"/>
          </p:cNvCxnSpPr>
          <p:nvPr/>
        </p:nvCxnSpPr>
        <p:spPr bwMode="auto">
          <a:xfrm rot="5400000">
            <a:off x="6663532" y="2861469"/>
            <a:ext cx="1581150" cy="1587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64" name="AutoShape 69"/>
          <p:cNvCxnSpPr>
            <a:cxnSpLocks noChangeShapeType="1"/>
            <a:stCxn id="77847" idx="2"/>
            <a:endCxn id="77848" idx="0"/>
          </p:cNvCxnSpPr>
          <p:nvPr/>
        </p:nvCxnSpPr>
        <p:spPr bwMode="auto">
          <a:xfrm rot="5400000">
            <a:off x="7373144" y="4044157"/>
            <a:ext cx="1603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65" name="AutoShape 70"/>
          <p:cNvCxnSpPr>
            <a:cxnSpLocks noChangeShapeType="1"/>
            <a:stCxn id="77848" idx="2"/>
            <a:endCxn id="77849" idx="0"/>
          </p:cNvCxnSpPr>
          <p:nvPr/>
        </p:nvCxnSpPr>
        <p:spPr bwMode="auto">
          <a:xfrm rot="5400000">
            <a:off x="6988175" y="4900613"/>
            <a:ext cx="9302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66" name="AutoShape 71"/>
          <p:cNvCxnSpPr>
            <a:cxnSpLocks noChangeShapeType="1"/>
            <a:stCxn id="77843" idx="2"/>
            <a:endCxn id="77844" idx="1"/>
          </p:cNvCxnSpPr>
          <p:nvPr/>
        </p:nvCxnSpPr>
        <p:spPr bwMode="auto">
          <a:xfrm rot="16200000" flipH="1">
            <a:off x="2522537" y="4359276"/>
            <a:ext cx="315913" cy="2951162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67" name="AutoShape 72"/>
          <p:cNvCxnSpPr>
            <a:cxnSpLocks noChangeShapeType="1"/>
            <a:stCxn id="77846" idx="2"/>
            <a:endCxn id="77844" idx="1"/>
          </p:cNvCxnSpPr>
          <p:nvPr/>
        </p:nvCxnSpPr>
        <p:spPr bwMode="auto">
          <a:xfrm rot="16200000" flipH="1">
            <a:off x="3409950" y="5246688"/>
            <a:ext cx="315913" cy="1176337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68" name="AutoShape 73"/>
          <p:cNvCxnSpPr>
            <a:cxnSpLocks noChangeShapeType="1"/>
            <a:stCxn id="77849" idx="2"/>
            <a:endCxn id="77844" idx="3"/>
          </p:cNvCxnSpPr>
          <p:nvPr/>
        </p:nvCxnSpPr>
        <p:spPr bwMode="auto">
          <a:xfrm rot="5400000">
            <a:off x="6465887" y="5005388"/>
            <a:ext cx="315913" cy="1658938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400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4400" dirty="0" smtClean="0">
                <a:ea typeface="ＭＳ Ｐゴシック" pitchFamily="34" charset="-128"/>
              </a:rPr>
              <a:t>        </a:t>
            </a:r>
          </a:p>
          <a:p>
            <a:pPr>
              <a:buFontTx/>
              <a:buNone/>
            </a:pPr>
            <a:r>
              <a:rPr lang="en-US" sz="5400" dirty="0" smtClean="0">
                <a:solidFill>
                  <a:srgbClr val="FFFF00"/>
                </a:solidFill>
                <a:ea typeface="ＭＳ Ｐゴシック" pitchFamily="34" charset="-128"/>
              </a:rPr>
              <a:t>             Atrial Flutter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5-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14400"/>
            <a:ext cx="5413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WINDOWS\Desktop\M2 figs tachy\test1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681083" cy="4965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Rx – Atrial Flutter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i="1" dirty="0" smtClean="0">
                <a:ea typeface="ＭＳ Ｐゴシック" pitchFamily="34" charset="-128"/>
              </a:rPr>
              <a:t>Unstable</a:t>
            </a:r>
            <a:r>
              <a:rPr lang="en-US" dirty="0" smtClean="0">
                <a:ea typeface="ＭＳ Ｐゴシック" pitchFamily="34" charset="-128"/>
              </a:rPr>
              <a:t> pt </a:t>
            </a:r>
            <a:r>
              <a:rPr lang="en-US" sz="2800" dirty="0" smtClean="0">
                <a:ea typeface="ＭＳ Ｐゴシック" pitchFamily="34" charset="-128"/>
              </a:rPr>
              <a:t>(i.e. low BP / CP / AMS):</a:t>
            </a:r>
          </a:p>
          <a:p>
            <a:pPr lvl="2" eaLnBrk="1" hangingPunct="1"/>
            <a:r>
              <a:rPr lang="en-US" sz="2600" dirty="0" smtClean="0">
                <a:ea typeface="ＭＳ Ｐゴシック" pitchFamily="34" charset="-128"/>
              </a:rPr>
              <a:t>Synchronized </a:t>
            </a:r>
            <a:r>
              <a:rPr lang="en-US" sz="2600" dirty="0" err="1" smtClean="0">
                <a:ea typeface="ＭＳ Ｐゴシック" pitchFamily="34" charset="-128"/>
              </a:rPr>
              <a:t>cardioversion</a:t>
            </a:r>
            <a:r>
              <a:rPr lang="en-US" sz="2600" dirty="0" smtClean="0">
                <a:ea typeface="ＭＳ Ｐゴシック" pitchFamily="34" charset="-128"/>
              </a:rPr>
              <a:t> as per ACLS  </a:t>
            </a:r>
          </a:p>
          <a:p>
            <a:pPr lvl="2" eaLnBrk="1" hangingPunct="1"/>
            <a:r>
              <a:rPr lang="en-US" sz="2600" dirty="0" smtClean="0">
                <a:ea typeface="ＭＳ Ｐゴシック" pitchFamily="34" charset="-128"/>
              </a:rPr>
              <a:t>50J </a:t>
            </a:r>
            <a:r>
              <a:rPr lang="en-US" sz="2800" b="1" dirty="0" smtClean="0">
                <a:ea typeface="ＭＳ Ｐゴシック" pitchFamily="34" charset="-128"/>
                <a:sym typeface="Symbol" pitchFamily="-111" charset="2"/>
              </a:rPr>
              <a:t></a:t>
            </a:r>
            <a:r>
              <a:rPr lang="en-US" sz="2600" dirty="0" smtClean="0">
                <a:ea typeface="ＭＳ Ｐゴシック" pitchFamily="34" charset="-128"/>
              </a:rPr>
              <a:t> 100J </a:t>
            </a:r>
            <a:r>
              <a:rPr lang="en-US" sz="2800" b="1" dirty="0" smtClean="0">
                <a:ea typeface="ＭＳ Ｐゴシック" pitchFamily="34" charset="-128"/>
                <a:sym typeface="Symbol" pitchFamily="-111" charset="2"/>
              </a:rPr>
              <a:t></a:t>
            </a:r>
            <a:r>
              <a:rPr lang="en-US" sz="2600" dirty="0" smtClean="0">
                <a:ea typeface="ＭＳ Ｐゴシック" pitchFamily="34" charset="-128"/>
              </a:rPr>
              <a:t> 200J </a:t>
            </a:r>
            <a:r>
              <a:rPr lang="en-US" sz="2800" b="1" dirty="0" smtClean="0">
                <a:ea typeface="ＭＳ Ｐゴシック" pitchFamily="34" charset="-128"/>
                <a:sym typeface="Symbol" pitchFamily="-111" charset="2"/>
              </a:rPr>
              <a:t></a:t>
            </a:r>
            <a:r>
              <a:rPr lang="en-US" sz="2600" dirty="0" smtClean="0">
                <a:ea typeface="ＭＳ Ｐゴシック" pitchFamily="34" charset="-128"/>
              </a:rPr>
              <a:t> 300J </a:t>
            </a:r>
            <a:r>
              <a:rPr lang="en-US" sz="2800" b="1" dirty="0" smtClean="0">
                <a:ea typeface="ＭＳ Ｐゴシック" pitchFamily="34" charset="-128"/>
                <a:sym typeface="Symbol" pitchFamily="-111" charset="2"/>
              </a:rPr>
              <a:t></a:t>
            </a:r>
            <a:r>
              <a:rPr lang="en-US" sz="2600" dirty="0" smtClean="0">
                <a:ea typeface="ＭＳ Ｐゴシック" pitchFamily="34" charset="-128"/>
              </a:rPr>
              <a:t> 360J</a:t>
            </a:r>
          </a:p>
          <a:p>
            <a:pPr lvl="2" eaLnBrk="1" hangingPunct="1"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b="1" i="1" dirty="0" smtClean="0">
                <a:ea typeface="ＭＳ Ｐゴシック" pitchFamily="34" charset="-128"/>
              </a:rPr>
              <a:t>Stable</a:t>
            </a:r>
            <a:r>
              <a:rPr lang="en-US" dirty="0" smtClean="0">
                <a:ea typeface="ＭＳ Ｐゴシック" pitchFamily="34" charset="-128"/>
              </a:rPr>
              <a:t> pt:</a:t>
            </a:r>
          </a:p>
          <a:p>
            <a:pPr lvl="2" eaLnBrk="1" hangingPunct="1"/>
            <a:r>
              <a:rPr lang="en-US" sz="2600" dirty="0" smtClean="0">
                <a:ea typeface="ＭＳ Ｐゴシック" pitchFamily="34" charset="-128"/>
              </a:rPr>
              <a:t>Rate control - just like </a:t>
            </a:r>
            <a:r>
              <a:rPr lang="en-US" sz="2600" dirty="0" err="1" smtClean="0">
                <a:ea typeface="ＭＳ Ｐゴシック" pitchFamily="34" charset="-128"/>
              </a:rPr>
              <a:t>atrial</a:t>
            </a:r>
            <a:r>
              <a:rPr lang="en-US" sz="2600" dirty="0" smtClean="0">
                <a:ea typeface="ＭＳ Ｐゴシック" pitchFamily="34" charset="-128"/>
              </a:rPr>
              <a:t> fibrillation (</a:t>
            </a:r>
            <a:r>
              <a:rPr lang="en-US" sz="2600" dirty="0" err="1" smtClean="0">
                <a:ea typeface="ＭＳ Ｐゴシック" pitchFamily="34" charset="-128"/>
              </a:rPr>
              <a:t>AFib</a:t>
            </a:r>
            <a:r>
              <a:rPr lang="en-US" sz="2600" dirty="0" smtClean="0">
                <a:ea typeface="ＭＳ Ｐゴシック" pitchFamily="34" charset="-128"/>
              </a:rPr>
              <a:t>)</a:t>
            </a:r>
          </a:p>
          <a:p>
            <a:pPr lvl="2" eaLnBrk="1" hangingPunct="1"/>
            <a:r>
              <a:rPr lang="en-US" sz="2600" dirty="0" smtClean="0">
                <a:ea typeface="ＭＳ Ｐゴシック" pitchFamily="34" charset="-128"/>
              </a:rPr>
              <a:t>Elective </a:t>
            </a:r>
            <a:r>
              <a:rPr lang="en-US" sz="2600" dirty="0" err="1" smtClean="0">
                <a:ea typeface="ＭＳ Ｐゴシック" pitchFamily="34" charset="-128"/>
              </a:rPr>
              <a:t>cardioversion</a:t>
            </a:r>
            <a:r>
              <a:rPr lang="en-US" sz="2600" dirty="0" smtClean="0">
                <a:ea typeface="ＭＳ Ｐゴシック" pitchFamily="34" charset="-128"/>
              </a:rPr>
              <a:t> - just like </a:t>
            </a:r>
            <a:r>
              <a:rPr lang="en-US" sz="2600" dirty="0" err="1" smtClean="0">
                <a:ea typeface="ＭＳ Ｐゴシック" pitchFamily="34" charset="-128"/>
              </a:rPr>
              <a:t>AFib</a:t>
            </a:r>
            <a:endParaRPr lang="en-US" sz="2600" dirty="0" smtClean="0">
              <a:ea typeface="ＭＳ Ｐゴシック" pitchFamily="34" charset="-128"/>
            </a:endParaRPr>
          </a:p>
          <a:p>
            <a:pPr lvl="2" eaLnBrk="1" hangingPunct="1"/>
            <a:r>
              <a:rPr lang="en-US" sz="2600" dirty="0" smtClean="0">
                <a:ea typeface="ＭＳ Ｐゴシック" pitchFamily="34" charset="-128"/>
              </a:rPr>
              <a:t>Anti-coagulation – just like </a:t>
            </a:r>
            <a:r>
              <a:rPr lang="en-US" sz="2600" dirty="0" err="1" smtClean="0">
                <a:ea typeface="ＭＳ Ｐゴシック" pitchFamily="34" charset="-128"/>
              </a:rPr>
              <a:t>AFib</a:t>
            </a:r>
            <a:r>
              <a:rPr lang="en-US" dirty="0" smtClean="0">
                <a:ea typeface="ＭＳ Ｐゴシック" pitchFamily="34" charset="-128"/>
              </a:rPr>
              <a:t> </a:t>
            </a:r>
          </a:p>
          <a:p>
            <a:pPr lvl="2" eaLnBrk="1" hangingPunct="1"/>
            <a:r>
              <a:rPr lang="en-US" dirty="0" smtClean="0">
                <a:ea typeface="ＭＳ Ｐゴシック" pitchFamily="34" charset="-128"/>
              </a:rPr>
              <a:t>Refer for Ablation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z="6600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C Krazy Legs Bold" pitchFamily="2" charset="0"/>
                <a:ea typeface="ＭＳ Ｐゴシック" pitchFamily="34" charset="-128"/>
              </a:rPr>
              <a:t>SVT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495800"/>
            <a:ext cx="6324600" cy="1828800"/>
          </a:xfrm>
        </p:spPr>
        <p:txBody>
          <a:bodyPr/>
          <a:lstStyle/>
          <a:p>
            <a:pPr eaLnBrk="1" hangingPunct="1"/>
            <a:endParaRPr lang="en-US" sz="2800" b="1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AVRT-Narrow complex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0" y="1752600"/>
          <a:ext cx="9144000" cy="5105400"/>
        </p:xfrm>
        <a:graphic>
          <a:graphicData uri="http://schemas.openxmlformats.org/presentationml/2006/ole">
            <p:oleObj spid="_x0000_s1028" name="Photo Editor Photo" r:id="rId3" imgW="13428571" imgH="771428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So What Is Actually Meant By Supraventricular Tachycardia?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pPr eaLnBrk="1" hangingPunct="1"/>
            <a:r>
              <a:rPr lang="en-US" sz="2600" dirty="0" smtClean="0">
                <a:ea typeface="ＭＳ Ｐゴシック" pitchFamily="34" charset="-128"/>
              </a:rPr>
              <a:t>Arrhythmias of </a:t>
            </a:r>
            <a:r>
              <a:rPr lang="en-US" sz="2600" dirty="0" err="1" smtClean="0">
                <a:ea typeface="ＭＳ Ｐゴシック" pitchFamily="34" charset="-128"/>
              </a:rPr>
              <a:t>supraventricular</a:t>
            </a:r>
            <a:r>
              <a:rPr lang="en-US" sz="2600" dirty="0" smtClean="0">
                <a:ea typeface="ＭＳ Ｐゴシック" pitchFamily="34" charset="-128"/>
              </a:rPr>
              <a:t> origin using a re-entrant mechanism with abrupt onset &amp; termination</a:t>
            </a:r>
          </a:p>
          <a:p>
            <a:pPr eaLnBrk="1" hangingPunct="1"/>
            <a:endParaRPr lang="en-US" sz="26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600" dirty="0" smtClean="0">
                <a:ea typeface="ＭＳ Ｐゴシック" pitchFamily="34" charset="-128"/>
              </a:rPr>
              <a:t>AVNRT (60%)</a:t>
            </a:r>
          </a:p>
          <a:p>
            <a:pPr eaLnBrk="1" hangingPunct="1"/>
            <a:endParaRPr lang="en-US" sz="26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600" dirty="0" smtClean="0">
                <a:ea typeface="ＭＳ Ｐゴシック" pitchFamily="34" charset="-128"/>
              </a:rPr>
              <a:t>AVRT (30%)</a:t>
            </a:r>
          </a:p>
          <a:p>
            <a:pPr eaLnBrk="1" hangingPunct="1">
              <a:buFontTx/>
              <a:buNone/>
            </a:pPr>
            <a:endParaRPr lang="en-US" sz="26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600" dirty="0" smtClean="0">
                <a:ea typeface="ＭＳ Ｐゴシック" pitchFamily="34" charset="-128"/>
              </a:rPr>
              <a:t>Atrial tachycardia (10%)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01638"/>
            <a:ext cx="6400800" cy="591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1066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Atrioventricular Nodal Re-entrant Tachycardia (AVNRT)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31788"/>
            <a:ext cx="6553200" cy="605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Atrioventricular Re-entrant Tachycardia (AVRT)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AF Prevalence in US Population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204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464820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>
                <a:latin typeface="CAC Krazy Legs Bold" pitchFamily="2" charset="0"/>
              </a:rPr>
              <a:t>Wolf-Parkinson-White (WPW) Syndrome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" y="533400"/>
            <a:ext cx="8610600" cy="3560763"/>
            <a:chOff x="144" y="336"/>
            <a:chExt cx="5424" cy="2243"/>
          </a:xfrm>
        </p:grpSpPr>
        <p:pic>
          <p:nvPicPr>
            <p:cNvPr id="74756" name="Picture 2" descr="msotw9_temp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432"/>
              <a:ext cx="5424" cy="2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57" name="Rectangle 4"/>
            <p:cNvSpPr>
              <a:spLocks noChangeArrowheads="1"/>
            </p:cNvSpPr>
            <p:nvPr/>
          </p:nvSpPr>
          <p:spPr bwMode="auto">
            <a:xfrm>
              <a:off x="1680" y="336"/>
              <a:ext cx="960" cy="432"/>
            </a:xfrm>
            <a:prstGeom prst="rect">
              <a:avLst/>
            </a:prstGeom>
            <a:solidFill>
              <a:schemeClr val="accent1"/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Medical therapy</a:t>
            </a:r>
          </a:p>
          <a:p>
            <a:endParaRPr lang="en-US" dirty="0" smtClean="0"/>
          </a:p>
          <a:p>
            <a:r>
              <a:rPr lang="en-US" dirty="0" smtClean="0"/>
              <a:t>Radio Frequency  Ablation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Arrhythmias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Ventricular Tachycardia</a:t>
            </a:r>
          </a:p>
          <a:p>
            <a:endParaRPr lang="en-US" dirty="0" smtClean="0"/>
          </a:p>
          <a:p>
            <a:r>
              <a:rPr lang="en-US" dirty="0" smtClean="0"/>
              <a:t>Ventricular Fibrillation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smtClean="0"/>
          </a:p>
        </p:txBody>
      </p:sp>
      <p:pic>
        <p:nvPicPr>
          <p:cNvPr id="39940" name="Picture 4" descr="scan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9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VF</a:t>
            </a:r>
            <a:endParaRPr lang="en-US" dirty="0"/>
          </a:p>
        </p:txBody>
      </p:sp>
      <p:pic>
        <p:nvPicPr>
          <p:cNvPr id="4" name="Picture 15" descr="vfib-m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60645"/>
            <a:ext cx="8229600" cy="100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 the underlying cause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Automatic Implantable defibrillators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11960" y="3573016"/>
            <a:ext cx="4711700" cy="31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4800" dirty="0" smtClean="0">
                <a:solidFill>
                  <a:srgbClr val="FFFF00"/>
                </a:solidFill>
              </a:rPr>
              <a:t>                   Thank You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err="1" smtClean="0">
                <a:solidFill>
                  <a:srgbClr val="FFFF00"/>
                </a:solidFill>
              </a:rPr>
              <a:t>Pathophysiology</a:t>
            </a:r>
            <a:r>
              <a:rPr lang="en-GB" dirty="0" smtClean="0">
                <a:solidFill>
                  <a:srgbClr val="FFFF00"/>
                </a:solidFill>
              </a:rPr>
              <a:t> of Atrial Fibrillation and associated Stroke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123" name="Rectangle 15"/>
          <p:cNvSpPr>
            <a:spLocks noGrp="1" noChangeArrowheads="1"/>
          </p:cNvSpPr>
          <p:nvPr>
            <p:ph type="title"/>
          </p:nvPr>
        </p:nvSpPr>
        <p:spPr>
          <a:xfrm>
            <a:off x="395288" y="330200"/>
            <a:ext cx="8353425" cy="587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Normal regulation of heart rate and rhythm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5124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395288" y="1133475"/>
            <a:ext cx="8280400" cy="4897438"/>
          </a:xfrm>
        </p:spPr>
        <p:txBody>
          <a:bodyPr/>
          <a:lstStyle/>
          <a:p>
            <a:pPr eaLnBrk="1" hangingPunct="1"/>
            <a:r>
              <a:rPr lang="en-US" sz="1800" smtClean="0"/>
              <a:t>Contraction is controlled by the sinoatrial (SA) node</a:t>
            </a:r>
          </a:p>
        </p:txBody>
      </p:sp>
      <p:pic>
        <p:nvPicPr>
          <p:cNvPr id="512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4033316" cy="47529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6" name="Picture 3" descr="5-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00808"/>
            <a:ext cx="3816424" cy="469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EKG</a:t>
            </a:r>
            <a:endParaRPr lang="en-US" dirty="0"/>
          </a:p>
        </p:txBody>
      </p:sp>
      <p:pic>
        <p:nvPicPr>
          <p:cNvPr id="4" name="Picture 5" descr="Dec_ECG1large Young W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717882"/>
            <a:ext cx="8229600" cy="4290599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9" name="Picture 2" descr="E:\tracings\ekg073-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8729663" cy="50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1491</Words>
  <Application>Microsoft Macintosh PowerPoint</Application>
  <PresentationFormat>عرض على الشاشة (3:4)‏</PresentationFormat>
  <Paragraphs>424</Paragraphs>
  <Slides>56</Slides>
  <Notes>32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56</vt:i4>
      </vt:variant>
    </vt:vector>
  </HeadingPairs>
  <TitlesOfParts>
    <vt:vector size="58" baseType="lpstr">
      <vt:lpstr>Office Theme</vt:lpstr>
      <vt:lpstr>Photo Editor Photo</vt:lpstr>
      <vt:lpstr>Arrhythmia 341</vt:lpstr>
      <vt:lpstr>Objectives</vt:lpstr>
      <vt:lpstr>Atrial fibrillation accounts for 1/3 of all patient discharges  with arrhythmia as  principal diagnosis. </vt:lpstr>
      <vt:lpstr>Epidemiology</vt:lpstr>
      <vt:lpstr>AF Prevalence in US Population</vt:lpstr>
      <vt:lpstr>Pathophysiology of Atrial Fibrillation and associated Stroke</vt:lpstr>
      <vt:lpstr>Normal regulation of heart rate and rhythm</vt:lpstr>
      <vt:lpstr>Normal EKG</vt:lpstr>
      <vt:lpstr>الشريحة 9</vt:lpstr>
      <vt:lpstr>Normal heart rhythm is disrupted in AF</vt:lpstr>
      <vt:lpstr>AF begets AF</vt:lpstr>
      <vt:lpstr>Consequences of AF</vt:lpstr>
      <vt:lpstr>Diagnosis of Atrial Fibrillation</vt:lpstr>
      <vt:lpstr>Atrial Fibrillation: Cardiac Causes</vt:lpstr>
      <vt:lpstr>Atrial Fibrillation: Non-Cardiac Causes</vt:lpstr>
      <vt:lpstr>Diagnosis of AF</vt:lpstr>
      <vt:lpstr>Heterogeneous clinical presentation of AF</vt:lpstr>
      <vt:lpstr>Signs and symptoms</vt:lpstr>
      <vt:lpstr>Clinical evaluation of patients with AF</vt:lpstr>
      <vt:lpstr>History and physical examination</vt:lpstr>
      <vt:lpstr>Electrocardiogram</vt:lpstr>
      <vt:lpstr>Eletrocardiogram: normal sinus rhythm</vt:lpstr>
      <vt:lpstr>Electrocardiogram: loss of P wave in AF</vt:lpstr>
      <vt:lpstr>Transthoracic echocardiography (TTE)</vt:lpstr>
      <vt:lpstr>Laboratory tests</vt:lpstr>
      <vt:lpstr>Holter monitor</vt:lpstr>
      <vt:lpstr>Transoesophageal echocardiogram (TEE)</vt:lpstr>
      <vt:lpstr>Chest Radiography</vt:lpstr>
      <vt:lpstr>Classification of atrial fibrillation</vt:lpstr>
      <vt:lpstr>Classification of AF: joint guidelines of the ACC, AHA and ESC (1)</vt:lpstr>
      <vt:lpstr>Classification of AF: joint guidelines of the ACC, AHA and ESC (2)</vt:lpstr>
      <vt:lpstr>Treatment Atrial Fibrillation</vt:lpstr>
      <vt:lpstr>3 Strategies</vt:lpstr>
      <vt:lpstr>Treatment options for AF</vt:lpstr>
      <vt:lpstr>الشريحة 35</vt:lpstr>
      <vt:lpstr>الشريحة 36</vt:lpstr>
      <vt:lpstr>الشريحة 37</vt:lpstr>
      <vt:lpstr>الشريحة 38</vt:lpstr>
      <vt:lpstr>Rhythm-control therapies</vt:lpstr>
      <vt:lpstr>TEE-guided cardioversion: ACUTE study design</vt:lpstr>
      <vt:lpstr>الشريحة 41</vt:lpstr>
      <vt:lpstr>الشريحة 42</vt:lpstr>
      <vt:lpstr>الشريحة 43</vt:lpstr>
      <vt:lpstr>Rx – Atrial Flutter</vt:lpstr>
      <vt:lpstr>SVT</vt:lpstr>
      <vt:lpstr>AVRT-Narrow complex</vt:lpstr>
      <vt:lpstr>So What Is Actually Meant By Supraventricular Tachycardia?</vt:lpstr>
      <vt:lpstr>الشريحة 48</vt:lpstr>
      <vt:lpstr>الشريحة 49</vt:lpstr>
      <vt:lpstr>الشريحة 50</vt:lpstr>
      <vt:lpstr>Treatment options</vt:lpstr>
      <vt:lpstr>Other Arrhythmias</vt:lpstr>
      <vt:lpstr>الشريحة 53</vt:lpstr>
      <vt:lpstr>VF</vt:lpstr>
      <vt:lpstr>Treatment options</vt:lpstr>
      <vt:lpstr>الشريحة 56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Arrhythmia 341</dc:title>
  <dc:creator>dr. ahmad hersi</dc:creator>
  <cp:lastModifiedBy>AA</cp:lastModifiedBy>
  <cp:revision>61</cp:revision>
  <dcterms:created xsi:type="dcterms:W3CDTF">2010-11-30T09:36:25Z</dcterms:created>
  <dcterms:modified xsi:type="dcterms:W3CDTF">2013-09-17T19:06:06Z</dcterms:modified>
</cp:coreProperties>
</file>