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46"/>
  </p:notesMasterIdLst>
  <p:sldIdLst>
    <p:sldId id="256" r:id="rId2"/>
    <p:sldId id="260" r:id="rId3"/>
    <p:sldId id="258" r:id="rId4"/>
    <p:sldId id="360" r:id="rId5"/>
    <p:sldId id="259" r:id="rId6"/>
    <p:sldId id="261" r:id="rId7"/>
    <p:sldId id="278" r:id="rId8"/>
    <p:sldId id="262" r:id="rId9"/>
    <p:sldId id="263" r:id="rId10"/>
    <p:sldId id="341" r:id="rId11"/>
    <p:sldId id="342" r:id="rId12"/>
    <p:sldId id="265" r:id="rId13"/>
    <p:sldId id="266" r:id="rId14"/>
    <p:sldId id="267" r:id="rId15"/>
    <p:sldId id="282" r:id="rId16"/>
    <p:sldId id="268" r:id="rId17"/>
    <p:sldId id="281" r:id="rId18"/>
    <p:sldId id="283" r:id="rId19"/>
    <p:sldId id="269" r:id="rId20"/>
    <p:sldId id="264" r:id="rId21"/>
    <p:sldId id="272" r:id="rId22"/>
    <p:sldId id="273" r:id="rId23"/>
    <p:sldId id="276" r:id="rId24"/>
    <p:sldId id="277" r:id="rId25"/>
    <p:sldId id="274" r:id="rId26"/>
    <p:sldId id="275" r:id="rId27"/>
    <p:sldId id="280"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8450" autoAdjust="0"/>
  </p:normalViewPr>
  <p:slideViewPr>
    <p:cSldViewPr>
      <p:cViewPr>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E6645-EE70-408F-9D8C-E0CDF89E64F1}" type="datetimeFigureOut">
              <a:rPr lang="en-US" smtClean="0"/>
              <a:pPr/>
              <a:t>9/30/2013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BBDBCF-9E53-4F95-8271-0ADE264672C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00E23-86F4-4D13-918B-D3DC30A3C8E7}" type="slidenum">
              <a:rPr lang="en-US"/>
              <a:pPr/>
              <a:t>13</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2CD62-CE75-4EED-A78D-186F45706D92}" type="slidenum">
              <a:rPr lang="en-US"/>
              <a:pPr/>
              <a:t>27</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t>Mitral stenosis with diffuse fibrous thickening and distortion of the valve leaflets, commissural fusion (arrows), and thickening and shortening of the chordae tendineae. Marked dilation of the left atrium is noted in the left atrial view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B330A4-4C85-43AD-A1CC-1C92195F8151}" type="slidenum">
              <a:rPr lang="ar-SA"/>
              <a:pPr/>
              <a:t>33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b="1"/>
              <a:t>Fig. 1.1 Two-dimensional echocardiography in mitral stenosis.</a:t>
            </a:r>
            <a:r>
              <a:rPr lang="en-US"/>
              <a:t> (a) Parasternal long-axis view through a stenotic mitral valve, demonstrating typical diastolic doming of the anterior leaflet.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AF3410-D495-4433-BA58-3188D990D86D}" type="slidenum">
              <a:rPr lang="ar-SA"/>
              <a:pPr/>
              <a:t>35</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b="1" dirty="0"/>
              <a:t>Fig. 4.4 Inoue catheter for mitral balloon </a:t>
            </a:r>
            <a:r>
              <a:rPr lang="en-US" b="1" dirty="0" err="1"/>
              <a:t>valvotomy</a:t>
            </a:r>
            <a:r>
              <a:rPr lang="en-US" b="1" dirty="0"/>
              <a:t>.</a:t>
            </a:r>
            <a:r>
              <a:rPr lang="en-US" dirty="0"/>
              <a:t> The balloon-tipped catheter is positioned across the </a:t>
            </a:r>
            <a:r>
              <a:rPr lang="en-US" dirty="0" err="1"/>
              <a:t>stenotic</a:t>
            </a:r>
            <a:r>
              <a:rPr lang="en-US" dirty="0"/>
              <a:t> valve and inflated. The narrowed orifice is subjected to the force from the transiently inflated balloon. When the procedure is successful, these forces break the scar tissue and allow greater opening of the mitral valve leaflets. This technique is a balloon </a:t>
            </a:r>
            <a:r>
              <a:rPr lang="en-US" dirty="0" err="1"/>
              <a:t>commissurotomy</a:t>
            </a:r>
            <a:r>
              <a:rPr lang="en-US" dirty="0"/>
              <a:t> that has evolved from the earlier extensive experience with closed and open surgical </a:t>
            </a:r>
            <a:r>
              <a:rPr lang="en-US" dirty="0" err="1"/>
              <a:t>commissurotomy</a:t>
            </a:r>
            <a:r>
              <a:rPr lang="en-US" dirty="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0F91D-899D-4EF3-96CF-2082768C7644}" type="slidenum">
              <a:rPr lang="ar-SA"/>
              <a:pPr/>
              <a:t>37</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b="1"/>
              <a:t>Fig. 1.5 Echocardiographic studies in mitral regurgitation.</a:t>
            </a:r>
            <a:r>
              <a:rPr lang="en-US"/>
              <a:t> Parasternal long‑axis views show (a) prolapse of the posterior mitral leaflet (arrow) with corresponding flow directed along the anterior mitral leaflet towards the atrial septum. Apical four-chamber views show (c) the prolapse more clearly (arrow), and the extension of the regurgitation is more clearly visualized (d). The jet is ‘spoon shaped’, broad and thin along the wall, and it is therefore easily underestimated. LA, left atrium; LV, left ventricle; RA, right atrium; RV, right ventricle.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11D29-62C9-4A4B-8D73-47A241B03F21}" type="slidenum">
              <a:rPr lang="ar-SA"/>
              <a:pPr/>
              <a:t>39</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b="1"/>
              <a:t>Fig. 1.12 Severe aortic regurgitation.</a:t>
            </a:r>
            <a:r>
              <a:rPr lang="en-US"/>
              <a:t> (a) Apical view showing a wide jet reaching to the apex.</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573E6-25B8-4F27-9847-3FC4C47DCE40}" type="slidenum">
              <a:rPr lang="ar-SA"/>
              <a:pPr/>
              <a:t>40</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b="1"/>
              <a:t>Fig. 9.3 Gross pathology of degenerative aortic stenosis.</a:t>
            </a:r>
            <a:r>
              <a:rPr lang="en-US"/>
              <a:t> The figure shows the masses of lipo-calcification on the aortic side of all three leaflets and the absence of commissural fusion.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grpSp>
        <p:nvGrpSpPr>
          <p:cNvPr id="7" name="Group 14"/>
          <p:cNvGrpSpPr/>
          <p:nvPr/>
        </p:nvGrpSpPr>
        <p:grpSpPr>
          <a:xfrm>
            <a:off x="0" y="2928934"/>
            <a:ext cx="9144000" cy="285752"/>
            <a:chOff x="0" y="2928934"/>
            <a:chExt cx="9144000" cy="285752"/>
          </a:xfrm>
        </p:grpSpPr>
        <p:sp>
          <p:nvSpPr>
            <p:cNvPr id="12" name="Rectangle 11"/>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3" name="Rectangle 12"/>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4" name="Rectangle 13"/>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ctrTitle"/>
          </p:nvPr>
        </p:nvSpPr>
        <p:spPr>
          <a:xfrm>
            <a:off x="685800" y="1454136"/>
            <a:ext cx="7772400" cy="1470025"/>
          </a:xfrm>
          <a:noFill/>
        </p:spPr>
        <p:txBody>
          <a:bodyPr/>
          <a:lstStyle>
            <a:lvl1pPr>
              <a:defRPr>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en-US" smtClean="0"/>
              <a:t>Click to edit Master title style</a:t>
            </a:r>
            <a:endParaRPr kumimoji="0" lang="en-US"/>
          </a:p>
        </p:txBody>
      </p:sp>
      <p:sp>
        <p:nvSpPr>
          <p:cNvPr id="3" name="Subtitle 2"/>
          <p:cNvSpPr>
            <a:spLocks noGrp="1"/>
          </p:cNvSpPr>
          <p:nvPr>
            <p:ph type="subTitle" idx="1"/>
          </p:nvPr>
        </p:nvSpPr>
        <p:spPr>
          <a:xfrm>
            <a:off x="1371600" y="3219007"/>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0" y="6498000"/>
            <a:ext cx="1800000" cy="360000"/>
          </a:xfrm>
        </p:spPr>
        <p:txBody>
          <a:bodyPr vert="horz"/>
          <a:lstStyle>
            <a:lvl1pPr algn="l">
              <a:defRPr/>
            </a:lvl1pPr>
          </a:lstStyle>
          <a:p>
            <a:fld id="{817FE57C-31F4-443A-AF46-2A56E521D594}" type="datetimeFigureOut">
              <a:rPr lang="en-US" smtClean="0"/>
              <a:pPr/>
              <a:t>9/30/2013</a:t>
            </a:fld>
            <a:endParaRPr lang="en-US" dirty="0"/>
          </a:p>
        </p:txBody>
      </p:sp>
      <p:sp>
        <p:nvSpPr>
          <p:cNvPr id="5" name="Footer Placeholder 4"/>
          <p:cNvSpPr>
            <a:spLocks noGrp="1"/>
          </p:cNvSpPr>
          <p:nvPr>
            <p:ph type="ftr" sz="quarter" idx="11"/>
          </p:nvPr>
        </p:nvSpPr>
        <p:spPr>
          <a:xfrm>
            <a:off x="6264000" y="6498000"/>
            <a:ext cx="2880000" cy="360000"/>
          </a:xfrm>
        </p:spPr>
        <p:txBody>
          <a:bodyPr vert="horz"/>
          <a:lstStyle/>
          <a:p>
            <a:endParaRPr lang="en-US" dirty="0"/>
          </a:p>
        </p:txBody>
      </p:sp>
      <p:sp>
        <p:nvSpPr>
          <p:cNvPr id="6" name="Slide Number Placeholder 5"/>
          <p:cNvSpPr>
            <a:spLocks noGrp="1"/>
          </p:cNvSpPr>
          <p:nvPr>
            <p:ph type="sldNum" sz="quarter" idx="12"/>
          </p:nvPr>
        </p:nvSpPr>
        <p:spPr>
          <a:xfrm>
            <a:off x="8334000" y="2928934"/>
            <a:ext cx="810000" cy="285752"/>
          </a:xfrm>
        </p:spPr>
        <p:txBody>
          <a:bodyPr/>
          <a:lstStyle/>
          <a:p>
            <a:fld id="{AF264E6A-7E7A-4648-A7C3-6701AD94C03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7FE57C-31F4-443A-AF46-2A56E521D594}" type="datetimeFigureOut">
              <a:rPr lang="en-US" smtClean="0"/>
              <a:pPr/>
              <a:t>9/30/2013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6286520"/>
            <a:ext cx="9144000" cy="285752"/>
            <a:chOff x="0" y="1428736"/>
            <a:chExt cx="9144000" cy="285752"/>
          </a:xfrm>
        </p:grpSpPr>
        <p:sp>
          <p:nvSpPr>
            <p:cNvPr id="8" name="Rectangle 7"/>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0" name="Rectangle 9"/>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Vertical Title 1"/>
          <p:cNvSpPr>
            <a:spLocks noGrp="1"/>
          </p:cNvSpPr>
          <p:nvPr>
            <p:ph type="title" orient="vert"/>
          </p:nvPr>
        </p:nvSpPr>
        <p:spPr>
          <a:xfrm>
            <a:off x="7643802" y="285728"/>
            <a:ext cx="1500198" cy="6000791"/>
          </a:xfrm>
          <a:noFill/>
        </p:spPr>
        <p:txBody>
          <a:bodyPr vert="eaVert"/>
          <a:lstStyle>
            <a:lvl1pPr>
              <a:defRPr>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outerShdw blurRad="50800" dist="50800" dir="13500000" algn="tl" rotWithShape="0">
                    <a:schemeClr val="tx2">
                      <a:alpha val="43000"/>
                    </a:schemeClr>
                  </a:outerShdw>
                </a:effectLst>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42994" y="285730"/>
            <a:ext cx="6657964" cy="6000791"/>
          </a:xfrm>
          <a:noFill/>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7FE57C-31F4-443A-AF46-2A56E521D594}" type="datetimeFigureOut">
              <a:rPr lang="en-US" smtClean="0"/>
              <a:pPr/>
              <a:t>9/30/2013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0" y="6286520"/>
            <a:ext cx="810000" cy="285752"/>
          </a:xfrm>
        </p:spPr>
        <p:txBody>
          <a:bodyPr/>
          <a:lstStyle/>
          <a:p>
            <a:fld id="{AF264E6A-7E7A-4648-A7C3-6701AD94C03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06450" y="381000"/>
            <a:ext cx="7529513" cy="73025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403350"/>
            <a:ext cx="7772400" cy="4978400"/>
          </a:xfrm>
        </p:spPr>
        <p:txBody>
          <a:bodyPr/>
          <a:lstStyle/>
          <a:p>
            <a:r>
              <a:rPr lang="en-US" smtClean="0"/>
              <a:t>Click icon to add chart</a:t>
            </a:r>
            <a:endParaRPr lang="en-GB"/>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fld id="{817FE57C-31F4-443A-AF46-2A56E521D594}" type="datetimeFigureOut">
              <a:rPr lang="en-US" smtClean="0"/>
              <a:pPr/>
              <a:t>9/30/2013</a:t>
            </a:fld>
            <a:endParaRPr lang="en-US" dirty="0"/>
          </a:p>
        </p:txBody>
      </p:sp>
      <p:sp>
        <p:nvSpPr>
          <p:cNvPr id="6" name="Rectangle 9"/>
          <p:cNvSpPr>
            <a:spLocks noGrp="1" noChangeArrowheads="1"/>
          </p:cNvSpPr>
          <p:nvPr>
            <p:ph type="ftr" sz="quarter" idx="11"/>
          </p:nvPr>
        </p:nvSpPr>
        <p:spPr>
          <a:ln/>
        </p:spPr>
        <p:txBody>
          <a:bodyPr/>
          <a:lstStyle>
            <a:lvl1pPr>
              <a:defRPr/>
            </a:lvl1pPr>
          </a:lstStyle>
          <a:p>
            <a:endParaRPr lang="en-US" dirty="0"/>
          </a:p>
        </p:txBody>
      </p:sp>
      <p:sp>
        <p:nvSpPr>
          <p:cNvPr id="7" name="Rectangle 10"/>
          <p:cNvSpPr>
            <a:spLocks noGrp="1" noChangeArrowheads="1"/>
          </p:cNvSpPr>
          <p:nvPr>
            <p:ph type="sldNum" sz="quarter" idx="12"/>
          </p:nvPr>
        </p:nvSpPr>
        <p:spPr>
          <a:ln/>
        </p:spPr>
        <p:txBody>
          <a:bodyPr/>
          <a:lstStyle>
            <a:lvl1pPr>
              <a:defRPr/>
            </a:lvl1pPr>
          </a:lstStyle>
          <a:p>
            <a:fld id="{AF264E6A-7E7A-4648-A7C3-6701AD94C03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r>
              <a:rPr lang="en-US" smtClean="0"/>
              <a:t>Click icon to add table</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7FE57C-31F4-443A-AF46-2A56E521D594}" type="datetimeFigureOut">
              <a:rPr lang="en-US" smtClean="0"/>
              <a:pPr/>
              <a:t>9/30/2013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grpSp>
        <p:nvGrpSpPr>
          <p:cNvPr id="7" name="Group 10"/>
          <p:cNvGrpSpPr/>
          <p:nvPr/>
        </p:nvGrpSpPr>
        <p:grpSpPr>
          <a:xfrm>
            <a:off x="0" y="2928934"/>
            <a:ext cx="9144000" cy="285752"/>
            <a:chOff x="0" y="2928934"/>
            <a:chExt cx="9144000" cy="285752"/>
          </a:xfrm>
        </p:grpSpPr>
        <p:sp>
          <p:nvSpPr>
            <p:cNvPr id="8" name="Rectangle 7"/>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0" name="Rectangle 9"/>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title"/>
          </p:nvPr>
        </p:nvSpPr>
        <p:spPr>
          <a:xfrm>
            <a:off x="685800" y="3217345"/>
            <a:ext cx="7772400" cy="1362075"/>
          </a:xfrm>
          <a:noFill/>
        </p:spPr>
        <p:txBody>
          <a:bodyPr anchor="t"/>
          <a:lstStyle>
            <a:lvl1pPr algn="ctr">
              <a:defRPr sz="4000" b="1" cap="all">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71600" y="1426089"/>
            <a:ext cx="6400800" cy="1500187"/>
          </a:xfrm>
          <a:noFill/>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0" y="6498000"/>
            <a:ext cx="1800000" cy="360000"/>
          </a:xfrm>
        </p:spPr>
        <p:txBody>
          <a:bodyPr vert="horz"/>
          <a:lstStyle/>
          <a:p>
            <a:fld id="{817FE57C-31F4-443A-AF46-2A56E521D594}" type="datetimeFigureOut">
              <a:rPr lang="en-US" smtClean="0"/>
              <a:pPr/>
              <a:t>9/30/2013</a:t>
            </a:fld>
            <a:endParaRPr lang="en-US" dirty="0"/>
          </a:p>
        </p:txBody>
      </p:sp>
      <p:sp>
        <p:nvSpPr>
          <p:cNvPr id="5" name="Footer Placeholder 4"/>
          <p:cNvSpPr>
            <a:spLocks noGrp="1"/>
          </p:cNvSpPr>
          <p:nvPr>
            <p:ph type="ftr" sz="quarter" idx="11"/>
          </p:nvPr>
        </p:nvSpPr>
        <p:spPr>
          <a:xfrm>
            <a:off x="6264000" y="6498000"/>
            <a:ext cx="2880000" cy="360000"/>
          </a:xfrm>
        </p:spPr>
        <p:txBody>
          <a:bodyPr vert="horz"/>
          <a:lstStyle>
            <a:lvl1pPr algn="r">
              <a:defRPr/>
            </a:lvl1pPr>
          </a:lstStyle>
          <a:p>
            <a:endParaRPr lang="en-US" dirty="0"/>
          </a:p>
        </p:txBody>
      </p:sp>
      <p:sp>
        <p:nvSpPr>
          <p:cNvPr id="6" name="Slide Number Placeholder 5"/>
          <p:cNvSpPr>
            <a:spLocks noGrp="1"/>
          </p:cNvSpPr>
          <p:nvPr>
            <p:ph type="sldNum" sz="quarter" idx="12"/>
          </p:nvPr>
        </p:nvSpPr>
        <p:spPr>
          <a:xfrm>
            <a:off x="8334000" y="2928934"/>
            <a:ext cx="810000" cy="285752"/>
          </a:xfrm>
        </p:spPr>
        <p:txBody>
          <a:bodyPr/>
          <a:lstStyle/>
          <a:p>
            <a:fld id="{AF264E6A-7E7A-4648-A7C3-6701AD94C03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842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3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7FE57C-31F4-443A-AF46-2A56E521D594}" type="datetimeFigureOut">
              <a:rPr lang="en-US" smtClean="0"/>
              <a:pPr/>
              <a:t>9/30/2013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842994" y="1717668"/>
            <a:ext cx="4040188"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842994" y="2357433"/>
            <a:ext cx="4040188" cy="41960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5030819" y="1717668"/>
            <a:ext cx="4041775"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0820" y="2357430"/>
            <a:ext cx="4041775" cy="419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17FE57C-31F4-443A-AF46-2A56E521D594}" type="datetimeFigureOut">
              <a:rPr lang="en-US" smtClean="0"/>
              <a:pPr/>
              <a:t>9/30/2013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9"/>
          <p:cNvGrpSpPr/>
          <p:nvPr/>
        </p:nvGrpSpPr>
        <p:grpSpPr>
          <a:xfrm>
            <a:off x="0" y="1428736"/>
            <a:ext cx="9144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title"/>
          </p:nvPr>
        </p:nvSpPr>
        <p:spPr>
          <a:noFill/>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17FE57C-31F4-443A-AF46-2A56E521D594}" type="datetimeFigureOut">
              <a:rPr lang="en-US" smtClean="0"/>
              <a:pPr/>
              <a:t>9/30/2013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p:cNvGrpSpPr/>
          <p:nvPr/>
        </p:nvGrpSpPr>
        <p:grpSpPr>
          <a:xfrm>
            <a:off x="0" y="6286520"/>
            <a:ext cx="9144000" cy="285752"/>
            <a:chOff x="0" y="1428736"/>
            <a:chExt cx="9144000" cy="285752"/>
          </a:xfrm>
        </p:grpSpPr>
        <p:sp>
          <p:nvSpPr>
            <p:cNvPr id="6" name="Rectangle 5"/>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7" name="Rectangle 6"/>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Date Placeholder 1"/>
          <p:cNvSpPr>
            <a:spLocks noGrp="1"/>
          </p:cNvSpPr>
          <p:nvPr>
            <p:ph type="dt" sz="half" idx="10"/>
          </p:nvPr>
        </p:nvSpPr>
        <p:spPr/>
        <p:txBody>
          <a:bodyPr/>
          <a:lstStyle/>
          <a:p>
            <a:fld id="{817FE57C-31F4-443A-AF46-2A56E521D594}" type="datetimeFigureOut">
              <a:rPr lang="en-US" smtClean="0"/>
              <a:pPr/>
              <a:t>9/30/2013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86520"/>
            <a:ext cx="810000" cy="285752"/>
          </a:xfrm>
        </p:spPr>
        <p:txBody>
          <a:bodyPr/>
          <a:lstStyle/>
          <a:p>
            <a:fld id="{AF264E6A-7E7A-4648-A7C3-6701AD94C03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26" y="285728"/>
            <a:ext cx="3286146" cy="1143008"/>
          </a:xfrm>
        </p:spPr>
        <p:txBody>
          <a:bodyPr anchor="t"/>
          <a:lstStyle>
            <a:lvl1pPr algn="l">
              <a:defRPr sz="2000" b="1">
                <a:effectLst/>
              </a:defRPr>
            </a:lvl1pPr>
          </a:lstStyle>
          <a:p>
            <a:r>
              <a:rPr kumimoji="0" lang="en-US" smtClean="0"/>
              <a:t>Click to edit Master title style</a:t>
            </a:r>
            <a:endParaRPr kumimoji="0" lang="en-US"/>
          </a:p>
        </p:txBody>
      </p:sp>
      <p:sp>
        <p:nvSpPr>
          <p:cNvPr id="3" name="Content Placeholder 2"/>
          <p:cNvSpPr>
            <a:spLocks noGrp="1"/>
          </p:cNvSpPr>
          <p:nvPr>
            <p:ph idx="1"/>
          </p:nvPr>
        </p:nvSpPr>
        <p:spPr>
          <a:xfrm>
            <a:off x="857224" y="1717341"/>
            <a:ext cx="8215338" cy="48386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4214810" y="285728"/>
            <a:ext cx="4857752" cy="114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7FE57C-31F4-443A-AF46-2A56E521D594}" type="datetimeFigureOut">
              <a:rPr lang="en-US" smtClean="0"/>
              <a:pPr/>
              <a:t>9/30/2013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3" y="1718046"/>
            <a:ext cx="734214" cy="4834842"/>
          </a:xfrm>
          <a:noFill/>
        </p:spPr>
        <p:txBody>
          <a:bodyPr vert="eaVert" anchor="ctr"/>
          <a:lstStyle>
            <a:lvl1pPr algn="ctr">
              <a:defRPr sz="2000" b="1">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915372" y="1790268"/>
            <a:ext cx="8091100" cy="4710569"/>
          </a:xfrm>
          <a:effectLst>
            <a:glow rad="101600">
              <a:schemeClr val="accent1">
                <a:alpha val="60000"/>
              </a:schemeClr>
            </a:glow>
          </a:effectLst>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a:p>
        </p:txBody>
      </p:sp>
      <p:sp>
        <p:nvSpPr>
          <p:cNvPr id="4" name="Text Placeholder 3"/>
          <p:cNvSpPr>
            <a:spLocks noGrp="1"/>
          </p:cNvSpPr>
          <p:nvPr>
            <p:ph type="body" sz="half" idx="2"/>
          </p:nvPr>
        </p:nvSpPr>
        <p:spPr>
          <a:xfrm>
            <a:off x="842994" y="285728"/>
            <a:ext cx="8229600" cy="1144800"/>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7FE57C-31F4-443A-AF46-2A56E521D594}" type="datetimeFigureOut">
              <a:rPr lang="en-US" smtClean="0"/>
              <a:pPr/>
              <a:t>9/30/2013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 name="Group 12"/>
          <p:cNvGrpSpPr/>
          <p:nvPr/>
        </p:nvGrpSpPr>
        <p:grpSpPr>
          <a:xfrm>
            <a:off x="0" y="1428736"/>
            <a:ext cx="9144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857224" y="1466444"/>
              <a:ext cx="8286776" cy="214314"/>
            </a:xfrm>
            <a:prstGeom prst="rect">
              <a:avLst/>
            </a:prstGeom>
            <a:solidFill>
              <a:schemeClr val="accent5">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3" name="Text Placeholder 2"/>
          <p:cNvSpPr>
            <a:spLocks noGrp="1"/>
          </p:cNvSpPr>
          <p:nvPr>
            <p:ph type="body" idx="1"/>
          </p:nvPr>
        </p:nvSpPr>
        <p:spPr>
          <a:xfrm>
            <a:off x="842994" y="1716711"/>
            <a:ext cx="8229600" cy="4838735"/>
          </a:xfrm>
          <a:prstGeom prst="rect">
            <a:avLst/>
          </a:prstGeom>
          <a:noFill/>
        </p:spPr>
        <p:txBody>
          <a:bodyPr vert="horz"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0" y="6572272"/>
            <a:ext cx="1800000" cy="285728"/>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817FE57C-31F4-443A-AF46-2A56E521D594}" type="datetimeFigureOut">
              <a:rPr lang="en-US" smtClean="0"/>
              <a:pPr/>
              <a:t>9/30/2013</a:t>
            </a:fld>
            <a:endParaRPr lang="en-US" dirty="0"/>
          </a:p>
        </p:txBody>
      </p:sp>
      <p:sp>
        <p:nvSpPr>
          <p:cNvPr id="5" name="Footer Placeholder 4"/>
          <p:cNvSpPr>
            <a:spLocks noGrp="1"/>
          </p:cNvSpPr>
          <p:nvPr>
            <p:ph type="ftr" sz="quarter" idx="3"/>
          </p:nvPr>
        </p:nvSpPr>
        <p:spPr>
          <a:xfrm>
            <a:off x="6264000" y="6572272"/>
            <a:ext cx="2880000" cy="285728"/>
          </a:xfrm>
          <a:prstGeom prst="rect">
            <a:avLst/>
          </a:prstGeom>
        </p:spPr>
        <p:txBody>
          <a:bodyPr vert="horz" rtlCol="0" anchor="ctr"/>
          <a:lstStyle>
            <a:lvl1pPr algn="r" eaLnBrk="1" latinLnBrk="0" hangingPunct="1">
              <a:defRPr kumimoji="0"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0" y="1428736"/>
            <a:ext cx="810000" cy="285752"/>
          </a:xfrm>
          <a:prstGeom prst="rect">
            <a:avLst/>
          </a:prstGeom>
        </p:spPr>
        <p:txBody>
          <a:bodyPr vert="horz" rtlCol="0" anchor="ctr"/>
          <a:lstStyle>
            <a:lvl1pPr algn="ctr" eaLnBrk="1" latinLnBrk="0" hangingPunct="1">
              <a:defRPr kumimoji="0" sz="1200">
                <a:solidFill>
                  <a:schemeClr val="tx1">
                    <a:tint val="50000"/>
                  </a:schemeClr>
                </a:solidFill>
              </a:defRPr>
            </a:lvl1pPr>
          </a:lstStyle>
          <a:p>
            <a:fld id="{AF264E6A-7E7A-4648-A7C3-6701AD94C039}" type="slidenum">
              <a:rPr lang="en-US" smtClean="0"/>
              <a:pPr/>
              <a:t>‹#›</a:t>
            </a:fld>
            <a:endParaRPr lang="en-US" dirty="0"/>
          </a:p>
        </p:txBody>
      </p:sp>
      <p:sp>
        <p:nvSpPr>
          <p:cNvPr id="2" name="Title Placeholder 1"/>
          <p:cNvSpPr>
            <a:spLocks noGrp="1"/>
          </p:cNvSpPr>
          <p:nvPr>
            <p:ph type="title"/>
          </p:nvPr>
        </p:nvSpPr>
        <p:spPr>
          <a:xfrm>
            <a:off x="842994" y="283053"/>
            <a:ext cx="8229600" cy="1143000"/>
          </a:xfrm>
          <a:prstGeom prst="rect">
            <a:avLst/>
          </a:prstGeom>
          <a:noFill/>
        </p:spPr>
        <p:txBody>
          <a:bodyPr vert="horz" rtlCol="0" anchor="ctr">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ctr" rtl="0" eaLnBrk="1" latinLnBrk="0" hangingPunct="1">
        <a:spcBef>
          <a:spcPct val="0"/>
        </a:spcBef>
        <a:buNone/>
        <a:defRPr kumimoji="0" sz="4400" kern="120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3" pitchFamily="18" charset="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a:buChar char="Ø"/>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3" pitchFamily="18" charset="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a:buChar char="Ø"/>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3" pitchFamily="18" charset="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file:///G:\crawford\images\6S1FF1A.jp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file:///G:\crawford\images\6S4FF4.jp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file:///G:\crawford\images\6S1FF5.jp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file:///G:\crawford\images\6S1FF12A.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file:///G:\crawford\images\6S9FF3.jp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Autofit/>
          </a:bodyPr>
          <a:lstStyle/>
          <a:p>
            <a:r>
              <a:rPr lang="en-US" sz="8000" b="1" dirty="0" smtClean="0">
                <a:solidFill>
                  <a:schemeClr val="tx1"/>
                </a:solidFill>
              </a:rPr>
              <a:t>Rheumatic Fever AND RHD  </a:t>
            </a:r>
            <a:endParaRPr lang="en-US" sz="8000" b="1" dirty="0">
              <a:solidFill>
                <a:schemeClr val="tx1"/>
              </a:solidFill>
            </a:endParaRPr>
          </a:p>
        </p:txBody>
      </p:sp>
      <p:sp>
        <p:nvSpPr>
          <p:cNvPr id="3" name="Subtitle 2"/>
          <p:cNvSpPr>
            <a:spLocks noGrp="1"/>
          </p:cNvSpPr>
          <p:nvPr>
            <p:ph type="subTitle" idx="1"/>
          </p:nvPr>
        </p:nvSpPr>
        <p:spPr>
          <a:xfrm>
            <a:off x="685800" y="3611607"/>
            <a:ext cx="6934200" cy="1199704"/>
          </a:xfrm>
        </p:spPr>
        <p:txBody>
          <a:bodyPr>
            <a:noAutofit/>
          </a:bodyPr>
          <a:lstStyle/>
          <a:p>
            <a:r>
              <a:rPr lang="en-US" sz="4000" b="1" dirty="0" err="1" smtClean="0"/>
              <a:t>Dr.Abdulelah</a:t>
            </a:r>
            <a:r>
              <a:rPr lang="en-US" sz="4000" b="1" dirty="0" smtClean="0"/>
              <a:t>  </a:t>
            </a:r>
            <a:r>
              <a:rPr lang="en-US" sz="4000" b="1" dirty="0" err="1" smtClean="0"/>
              <a:t>Mobeirek</a:t>
            </a:r>
            <a:r>
              <a:rPr lang="en-US" sz="4000" b="1" dirty="0" smtClean="0"/>
              <a:t>(</a:t>
            </a:r>
            <a:r>
              <a:rPr lang="en-US" sz="4000" b="1" dirty="0" err="1" smtClean="0"/>
              <a:t>FRCPc</a:t>
            </a:r>
            <a:r>
              <a:rPr lang="en-US" sz="4000" dirty="0" smtClean="0"/>
              <a:t>)  </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solidFill>
                  <a:schemeClr val="tx1"/>
                </a:solidFill>
              </a:rPr>
              <a:t>Modified Jones Criteria</a:t>
            </a:r>
            <a:endParaRPr lang="en-GB" sz="6000" b="1" dirty="0">
              <a:solidFill>
                <a:schemeClr val="tx1"/>
              </a:solidFill>
            </a:endParaRPr>
          </a:p>
        </p:txBody>
      </p:sp>
      <p:sp>
        <p:nvSpPr>
          <p:cNvPr id="3" name="Content Placeholder 2"/>
          <p:cNvSpPr>
            <a:spLocks noGrp="1"/>
          </p:cNvSpPr>
          <p:nvPr>
            <p:ph idx="1"/>
          </p:nvPr>
        </p:nvSpPr>
        <p:spPr>
          <a:xfrm>
            <a:off x="842994" y="2057400"/>
            <a:ext cx="8229600" cy="4421846"/>
          </a:xfrm>
        </p:spPr>
        <p:txBody>
          <a:bodyPr/>
          <a:lstStyle/>
          <a:p>
            <a:pPr marL="609600" indent="-609600">
              <a:lnSpc>
                <a:spcPct val="80000"/>
              </a:lnSpc>
              <a:buNone/>
            </a:pPr>
            <a:r>
              <a:rPr lang="en-US" sz="4400" b="1" dirty="0" smtClean="0">
                <a:solidFill>
                  <a:schemeClr val="accent1"/>
                </a:solidFill>
              </a:rPr>
              <a:t>    Minor manifestations</a:t>
            </a:r>
            <a:endParaRPr lang="en-US" sz="3200" b="1" dirty="0" smtClean="0">
              <a:solidFill>
                <a:schemeClr val="accent1"/>
              </a:solidFill>
            </a:endParaRPr>
          </a:p>
          <a:p>
            <a:pPr marL="609600" indent="-609600">
              <a:lnSpc>
                <a:spcPct val="80000"/>
              </a:lnSpc>
              <a:buFont typeface="Wingdings" pitchFamily="2" charset="2"/>
              <a:buAutoNum type="arabicPeriod"/>
            </a:pPr>
            <a:r>
              <a:rPr lang="en-US" sz="3600" b="1" dirty="0" smtClean="0"/>
              <a:t>Fever</a:t>
            </a:r>
            <a:r>
              <a:rPr lang="en-US" sz="3600" b="1" dirty="0" smtClean="0">
                <a:solidFill>
                  <a:srgbClr val="FFFF00"/>
                </a:solidFill>
              </a:rPr>
              <a:t> </a:t>
            </a:r>
          </a:p>
          <a:p>
            <a:pPr marL="609600" indent="-609600">
              <a:lnSpc>
                <a:spcPct val="80000"/>
              </a:lnSpc>
              <a:buFont typeface="Wingdings" pitchFamily="2" charset="2"/>
              <a:buAutoNum type="arabicPeriod"/>
            </a:pPr>
            <a:r>
              <a:rPr lang="en-US" sz="3600" b="1" dirty="0" err="1" smtClean="0"/>
              <a:t>Arthralgias</a:t>
            </a:r>
            <a:endParaRPr lang="en-US" sz="3600" b="1" dirty="0" smtClean="0"/>
          </a:p>
          <a:p>
            <a:pPr marL="609600" indent="-609600">
              <a:lnSpc>
                <a:spcPct val="80000"/>
              </a:lnSpc>
              <a:buFont typeface="Wingdings" pitchFamily="2" charset="2"/>
              <a:buAutoNum type="arabicPeriod"/>
            </a:pPr>
            <a:r>
              <a:rPr lang="en-US" sz="3600" b="1" dirty="0" smtClean="0"/>
              <a:t>Previous H/O RF OR RHD</a:t>
            </a:r>
          </a:p>
          <a:p>
            <a:pPr marL="609600" indent="-609600">
              <a:lnSpc>
                <a:spcPct val="80000"/>
              </a:lnSpc>
              <a:buFont typeface="Wingdings" pitchFamily="2" charset="2"/>
              <a:buAutoNum type="arabicPeriod"/>
            </a:pPr>
            <a:r>
              <a:rPr lang="en-US" sz="3600" b="1" dirty="0" smtClean="0"/>
              <a:t> ↑CRP or ESR</a:t>
            </a:r>
          </a:p>
          <a:p>
            <a:pPr marL="609600" indent="-609600">
              <a:lnSpc>
                <a:spcPct val="80000"/>
              </a:lnSpc>
              <a:buFont typeface="Wingdings" pitchFamily="2" charset="2"/>
              <a:buAutoNum type="arabicPeriod"/>
            </a:pPr>
            <a:r>
              <a:rPr lang="en-US" sz="3600" b="1" dirty="0" smtClean="0"/>
              <a:t>Prolonged PR interval on ECG</a:t>
            </a:r>
            <a:endParaRPr lang="en-US" sz="3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solidFill>
                  <a:schemeClr val="tx1"/>
                </a:solidFill>
              </a:rPr>
              <a:t>Modified Jones Criteria</a:t>
            </a:r>
            <a:endParaRPr lang="en-GB" sz="6000" b="1" dirty="0">
              <a:solidFill>
                <a:schemeClr val="tx1"/>
              </a:solidFill>
            </a:endParaRPr>
          </a:p>
        </p:txBody>
      </p:sp>
      <p:sp>
        <p:nvSpPr>
          <p:cNvPr id="3" name="Content Placeholder 2"/>
          <p:cNvSpPr>
            <a:spLocks noGrp="1"/>
          </p:cNvSpPr>
          <p:nvPr>
            <p:ph idx="1"/>
          </p:nvPr>
        </p:nvSpPr>
        <p:spPr>
          <a:xfrm>
            <a:off x="381000" y="1676400"/>
            <a:ext cx="8229600" cy="4838735"/>
          </a:xfrm>
        </p:spPr>
        <p:txBody>
          <a:bodyPr/>
          <a:lstStyle/>
          <a:p>
            <a:pPr marL="609600" indent="-609600">
              <a:lnSpc>
                <a:spcPct val="80000"/>
              </a:lnSpc>
              <a:buNone/>
            </a:pPr>
            <a:r>
              <a:rPr lang="en-US" sz="4000" b="1" dirty="0" smtClean="0"/>
              <a:t>      </a:t>
            </a:r>
          </a:p>
          <a:p>
            <a:pPr marL="609600" indent="-609600">
              <a:lnSpc>
                <a:spcPct val="80000"/>
              </a:lnSpc>
              <a:buNone/>
            </a:pPr>
            <a:r>
              <a:rPr lang="en-US" sz="4000" b="1" dirty="0" smtClean="0"/>
              <a:t>      Evidence of antecedent GABHS </a:t>
            </a:r>
          </a:p>
          <a:p>
            <a:pPr marL="609600" indent="-609600">
              <a:lnSpc>
                <a:spcPct val="80000"/>
              </a:lnSpc>
              <a:buFont typeface="Wingdings" pitchFamily="2" charset="2"/>
              <a:buAutoNum type="arabicPeriod"/>
            </a:pPr>
            <a:endParaRPr lang="en-US" sz="2800" dirty="0" smtClean="0"/>
          </a:p>
          <a:p>
            <a:pPr marL="609600" indent="-609600">
              <a:lnSpc>
                <a:spcPct val="80000"/>
              </a:lnSpc>
              <a:buFont typeface="Wingdings" pitchFamily="2" charset="2"/>
              <a:buAutoNum type="arabicPeriod"/>
            </a:pPr>
            <a:r>
              <a:rPr lang="en-US" sz="4000" b="1" dirty="0" smtClean="0"/>
              <a:t>Positive throat culture or rapid antigen test positive for GABHS</a:t>
            </a:r>
          </a:p>
          <a:p>
            <a:pPr marL="609600" indent="-609600">
              <a:lnSpc>
                <a:spcPct val="80000"/>
              </a:lnSpc>
              <a:buFont typeface="Wingdings" pitchFamily="2" charset="2"/>
              <a:buAutoNum type="arabicPeriod"/>
            </a:pPr>
            <a:r>
              <a:rPr lang="en-US" sz="4000" b="1" dirty="0" smtClean="0"/>
              <a:t>↑ ASO Titer</a:t>
            </a:r>
            <a:endParaRPr lang="en-US" sz="4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tx1"/>
                </a:solidFill>
              </a:rPr>
              <a:t>A</a:t>
            </a:r>
            <a:r>
              <a:rPr lang="en-US" sz="6600" b="1" dirty="0" smtClean="0">
                <a:solidFill>
                  <a:schemeClr val="tx1"/>
                </a:solidFill>
              </a:rPr>
              <a:t>rthritis</a:t>
            </a:r>
            <a:endParaRPr lang="en-US" sz="6600" b="1" dirty="0">
              <a:solidFill>
                <a:schemeClr val="tx1"/>
              </a:solidFill>
            </a:endParaRPr>
          </a:p>
        </p:txBody>
      </p:sp>
      <p:sp>
        <p:nvSpPr>
          <p:cNvPr id="3" name="Content Placeholder 2"/>
          <p:cNvSpPr>
            <a:spLocks noGrp="1"/>
          </p:cNvSpPr>
          <p:nvPr>
            <p:ph idx="1"/>
          </p:nvPr>
        </p:nvSpPr>
        <p:spPr/>
        <p:txBody>
          <a:bodyPr>
            <a:normAutofit/>
          </a:bodyPr>
          <a:lstStyle/>
          <a:p>
            <a:r>
              <a:rPr lang="en-US" sz="3200" b="1" dirty="0" smtClean="0"/>
              <a:t>Most common feature: present in 80%</a:t>
            </a:r>
          </a:p>
          <a:p>
            <a:r>
              <a:rPr lang="en-US" sz="3200" b="1" dirty="0" smtClean="0"/>
              <a:t>Earliest manifestation of ARF</a:t>
            </a:r>
          </a:p>
          <a:p>
            <a:r>
              <a:rPr lang="en-US" sz="3200" b="1" dirty="0" smtClean="0"/>
              <a:t>Major joints: The knees and ankles, shoulders, elbows</a:t>
            </a:r>
          </a:p>
          <a:p>
            <a:r>
              <a:rPr lang="en-US" sz="3200" b="1" dirty="0" smtClean="0"/>
              <a:t> “Migrating”, “Fleeting” polyarthritis</a:t>
            </a:r>
          </a:p>
          <a:p>
            <a:r>
              <a:rPr lang="en-US" sz="3200" b="1" dirty="0" smtClean="0"/>
              <a:t>Duration short &lt; 1 week</a:t>
            </a:r>
          </a:p>
          <a:p>
            <a:r>
              <a:rPr lang="en-US" sz="3200" b="1" dirty="0" smtClean="0"/>
              <a:t>Responds well to Salicylates</a:t>
            </a:r>
          </a:p>
          <a:p>
            <a:r>
              <a:rPr lang="en-US" sz="3200" b="1" dirty="0" smtClean="0"/>
              <a:t>Does not progress to chronic disease</a:t>
            </a:r>
            <a:endParaRPr lang="en-US" sz="3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normAutofit/>
          </a:bodyPr>
          <a:lstStyle/>
          <a:p>
            <a:pPr algn="l"/>
            <a:r>
              <a:rPr lang="en-US" sz="6600" b="1" dirty="0" smtClean="0">
                <a:solidFill>
                  <a:schemeClr val="tx1"/>
                </a:solidFill>
              </a:rPr>
              <a:t>Sydenham Chorea</a:t>
            </a:r>
            <a:endParaRPr lang="en-US" sz="6600" b="1" dirty="0">
              <a:solidFill>
                <a:schemeClr val="tx1"/>
              </a:solidFill>
            </a:endParaRPr>
          </a:p>
        </p:txBody>
      </p:sp>
      <p:sp>
        <p:nvSpPr>
          <p:cNvPr id="27651" name="Rectangle 1027"/>
          <p:cNvSpPr>
            <a:spLocks noGrp="1" noChangeArrowheads="1"/>
          </p:cNvSpPr>
          <p:nvPr>
            <p:ph idx="1"/>
          </p:nvPr>
        </p:nvSpPr>
        <p:spPr/>
        <p:txBody>
          <a:bodyPr>
            <a:normAutofit/>
          </a:bodyPr>
          <a:lstStyle/>
          <a:p>
            <a:r>
              <a:rPr lang="en-US" sz="3200" b="1" dirty="0"/>
              <a:t>Occur in 5-10% of cases</a:t>
            </a:r>
          </a:p>
          <a:p>
            <a:r>
              <a:rPr lang="en-US" sz="3200" b="1" dirty="0" smtClean="0"/>
              <a:t>Abrupt Purposeless involuantry movements of muscles of face, neck, trunk, and limbs. </a:t>
            </a:r>
            <a:endParaRPr lang="en-US" sz="3200" b="1" dirty="0"/>
          </a:p>
          <a:p>
            <a:r>
              <a:rPr lang="en-US" sz="3200" b="1" dirty="0"/>
              <a:t>May appear even </a:t>
            </a:r>
            <a:r>
              <a:rPr lang="en-US" sz="3200" b="1" dirty="0" smtClean="0"/>
              <a:t>6 months </a:t>
            </a:r>
            <a:r>
              <a:rPr lang="en-US" sz="3200" b="1" dirty="0"/>
              <a:t>after the attack of rheumatic fever</a:t>
            </a:r>
          </a:p>
          <a:p>
            <a:r>
              <a:rPr lang="en-US" sz="3200" b="1" dirty="0"/>
              <a:t>Clinically manifest as-clumsiness, deterioration of handwriting,emotional lability or grimacing of face</a:t>
            </a:r>
          </a:p>
          <a:p>
            <a:endParaRPr lang="en-US" dirty="0"/>
          </a:p>
        </p:txBody>
      </p:sp>
      <p:sp>
        <p:nvSpPr>
          <p:cNvPr id="7" name="Slide Number Placeholder 4"/>
          <p:cNvSpPr>
            <a:spLocks noGrp="1"/>
          </p:cNvSpPr>
          <p:nvPr>
            <p:ph type="sldNum" sz="quarter" idx="12"/>
          </p:nvPr>
        </p:nvSpPr>
        <p:spPr/>
        <p:txBody>
          <a:bodyPr/>
          <a:lstStyle/>
          <a:p>
            <a:fld id="{AB09FEF1-0CC3-4CD7-913A-95E1E05729B6}" type="slidenum">
              <a:rPr lang="en-US"/>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chemeClr val="tx1"/>
                </a:solidFill>
              </a:rPr>
              <a:t>Subcutaneous Nodules</a:t>
            </a:r>
            <a:endParaRPr lang="en-US" sz="6000" b="1" dirty="0">
              <a:solidFill>
                <a:schemeClr val="tx1"/>
              </a:solidFill>
            </a:endParaRPr>
          </a:p>
        </p:txBody>
      </p:sp>
      <p:sp>
        <p:nvSpPr>
          <p:cNvPr id="3" name="Content Placeholder 2"/>
          <p:cNvSpPr>
            <a:spLocks noGrp="1"/>
          </p:cNvSpPr>
          <p:nvPr>
            <p:ph idx="1"/>
          </p:nvPr>
        </p:nvSpPr>
        <p:spPr/>
        <p:txBody>
          <a:bodyPr>
            <a:normAutofit/>
          </a:bodyPr>
          <a:lstStyle/>
          <a:p>
            <a:r>
              <a:rPr lang="en-US" sz="3200" b="1" dirty="0" smtClean="0"/>
              <a:t>Occur in 10%</a:t>
            </a:r>
          </a:p>
          <a:p>
            <a:r>
              <a:rPr lang="en-US" sz="3200" b="1" dirty="0" smtClean="0"/>
              <a:t>Usually 0.5 – 2 cm long</a:t>
            </a:r>
          </a:p>
          <a:p>
            <a:r>
              <a:rPr lang="en-US" sz="3200" b="1" dirty="0" smtClean="0"/>
              <a:t>Firm non-tender</a:t>
            </a:r>
          </a:p>
          <a:p>
            <a:r>
              <a:rPr lang="en-US" sz="3200" b="1" dirty="0" smtClean="0"/>
              <a:t>Occur over extensor surfaces of joints, on bony prominences, tendons, spine</a:t>
            </a:r>
          </a:p>
          <a:p>
            <a:r>
              <a:rPr lang="en-US" sz="3200" b="1" dirty="0" smtClean="0"/>
              <a:t>Short lived: last for few days</a:t>
            </a:r>
          </a:p>
          <a:p>
            <a:r>
              <a:rPr lang="en-US" sz="3200" b="1" dirty="0" smtClean="0"/>
              <a:t>Associated with severe carditis</a:t>
            </a:r>
          </a:p>
          <a:p>
            <a:endParaRPr lang="en-US"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RF4"/>
          <p:cNvPicPr>
            <a:picLocks noChangeAspect="1" noChangeArrowheads="1"/>
          </p:cNvPicPr>
          <p:nvPr/>
        </p:nvPicPr>
        <p:blipFill>
          <a:blip r:embed="rId2" cstate="print"/>
          <a:srcRect/>
          <a:stretch>
            <a:fillRect/>
          </a:stretch>
        </p:blipFill>
        <p:spPr bwMode="auto">
          <a:xfrm>
            <a:off x="685800" y="990600"/>
            <a:ext cx="7772400" cy="5105400"/>
          </a:xfrm>
          <a:prstGeom prst="rect">
            <a:avLst/>
          </a:prstGeom>
          <a:noFill/>
        </p:spPr>
      </p:pic>
      <p:sp>
        <p:nvSpPr>
          <p:cNvPr id="44036" name="Text Box 4"/>
          <p:cNvSpPr txBox="1">
            <a:spLocks noChangeArrowheads="1"/>
          </p:cNvSpPr>
          <p:nvPr/>
        </p:nvSpPr>
        <p:spPr bwMode="auto">
          <a:xfrm>
            <a:off x="1752600" y="6045200"/>
            <a:ext cx="5562600" cy="915988"/>
          </a:xfrm>
          <a:prstGeom prst="rect">
            <a:avLst/>
          </a:prstGeom>
          <a:noFill/>
          <a:ln w="9525">
            <a:noFill/>
            <a:miter lim="800000"/>
            <a:headEnd/>
            <a:tailEnd/>
          </a:ln>
          <a:effectLst/>
        </p:spPr>
        <p:txBody>
          <a:bodyPr>
            <a:spAutoFit/>
          </a:bodyPr>
          <a:lstStyle/>
          <a:p>
            <a:r>
              <a:rPr lang="en-US" sz="2800" u="none" dirty="0"/>
              <a:t>Subcutaneous nodules</a:t>
            </a:r>
          </a:p>
          <a:p>
            <a:endParaRPr lang="en-US" sz="2600" u="none" dirty="0">
              <a:latin typeface="Monotype Corsiva"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tx1"/>
                </a:solidFill>
              </a:rPr>
              <a:t>Erythema Marginatum</a:t>
            </a:r>
            <a:endParaRPr lang="en-US" sz="6600" b="1" dirty="0">
              <a:solidFill>
                <a:schemeClr val="tx1"/>
              </a:solidFill>
            </a:endParaRPr>
          </a:p>
        </p:txBody>
      </p:sp>
      <p:sp>
        <p:nvSpPr>
          <p:cNvPr id="3" name="Content Placeholder 2"/>
          <p:cNvSpPr>
            <a:spLocks noGrp="1"/>
          </p:cNvSpPr>
          <p:nvPr>
            <p:ph idx="1"/>
          </p:nvPr>
        </p:nvSpPr>
        <p:spPr/>
        <p:txBody>
          <a:bodyPr>
            <a:normAutofit/>
          </a:bodyPr>
          <a:lstStyle/>
          <a:p>
            <a:r>
              <a:rPr lang="en-US" sz="3600" b="1" dirty="0" smtClean="0"/>
              <a:t>Present in 5%</a:t>
            </a:r>
          </a:p>
          <a:p>
            <a:r>
              <a:rPr lang="en-US" sz="3600" b="1" dirty="0" smtClean="0"/>
              <a:t>Reddish border, pale center, round or irregular serpiginous borders, non-pruritic, transient rash</a:t>
            </a:r>
          </a:p>
          <a:p>
            <a:r>
              <a:rPr lang="en-US" sz="3600" b="1" dirty="0" smtClean="0"/>
              <a:t>Occurs on trunk, abdomen or proximal limbs</a:t>
            </a:r>
          </a:p>
          <a:p>
            <a:r>
              <a:rPr lang="en-US" sz="3600" b="1" dirty="0" smtClean="0"/>
              <a:t>Associated with carditis</a:t>
            </a:r>
            <a:endParaRPr lang="en-US" sz="3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1" name="Picture 5" descr="1949_f1"/>
          <p:cNvPicPr>
            <a:picLocks noChangeAspect="1" noChangeArrowheads="1"/>
          </p:cNvPicPr>
          <p:nvPr/>
        </p:nvPicPr>
        <p:blipFill>
          <a:blip r:embed="rId2" cstate="print"/>
          <a:srcRect/>
          <a:stretch>
            <a:fillRect/>
          </a:stretch>
        </p:blipFill>
        <p:spPr bwMode="auto">
          <a:xfrm>
            <a:off x="2428875" y="1728788"/>
            <a:ext cx="4286250" cy="3400425"/>
          </a:xfrm>
          <a:prstGeom prst="rect">
            <a:avLst/>
          </a:prstGeom>
          <a:noFill/>
        </p:spPr>
      </p:pic>
      <p:sp>
        <p:nvSpPr>
          <p:cNvPr id="152582" name="Text Box 6"/>
          <p:cNvSpPr txBox="1">
            <a:spLocks noChangeArrowheads="1"/>
          </p:cNvSpPr>
          <p:nvPr/>
        </p:nvSpPr>
        <p:spPr bwMode="auto">
          <a:xfrm>
            <a:off x="3429000" y="5410200"/>
            <a:ext cx="2514600" cy="366713"/>
          </a:xfrm>
          <a:prstGeom prst="rect">
            <a:avLst/>
          </a:prstGeom>
          <a:noFill/>
          <a:ln w="9525">
            <a:noFill/>
            <a:miter lim="800000"/>
            <a:headEnd/>
            <a:tailEnd/>
          </a:ln>
          <a:effectLst/>
        </p:spPr>
        <p:txBody>
          <a:bodyPr>
            <a:spAutoFit/>
          </a:bodyPr>
          <a:lstStyle/>
          <a:p>
            <a:r>
              <a:rPr lang="en-US"/>
              <a:t>Subcutaneous nodule</a:t>
            </a:r>
            <a:endParaRPr lang="ro-RO"/>
          </a:p>
        </p:txBody>
      </p:sp>
      <p:pic>
        <p:nvPicPr>
          <p:cNvPr id="819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RF5"/>
          <p:cNvPicPr>
            <a:picLocks noChangeAspect="1" noChangeArrowheads="1"/>
          </p:cNvPicPr>
          <p:nvPr/>
        </p:nvPicPr>
        <p:blipFill>
          <a:blip r:embed="rId2" cstate="print"/>
          <a:srcRect/>
          <a:stretch>
            <a:fillRect/>
          </a:stretch>
        </p:blipFill>
        <p:spPr bwMode="auto">
          <a:xfrm>
            <a:off x="685800" y="1143000"/>
            <a:ext cx="4876800" cy="5105400"/>
          </a:xfrm>
          <a:prstGeom prst="rect">
            <a:avLst/>
          </a:prstGeom>
          <a:noFill/>
        </p:spPr>
      </p:pic>
      <p:sp>
        <p:nvSpPr>
          <p:cNvPr id="45062" name="Text Box 6"/>
          <p:cNvSpPr txBox="1">
            <a:spLocks noChangeArrowheads="1"/>
          </p:cNvSpPr>
          <p:nvPr/>
        </p:nvSpPr>
        <p:spPr bwMode="auto">
          <a:xfrm>
            <a:off x="1066800" y="6338888"/>
            <a:ext cx="3370263" cy="519112"/>
          </a:xfrm>
          <a:prstGeom prst="rect">
            <a:avLst/>
          </a:prstGeom>
          <a:noFill/>
          <a:ln w="9525">
            <a:noFill/>
            <a:miter lim="800000"/>
            <a:headEnd/>
            <a:tailEnd/>
          </a:ln>
          <a:effectLst/>
        </p:spPr>
        <p:txBody>
          <a:bodyPr wrap="none">
            <a:spAutoFit/>
          </a:bodyPr>
          <a:lstStyle/>
          <a:p>
            <a:r>
              <a:rPr lang="en-US" sz="2800" u="none"/>
              <a:t>Erythema marginatum</a:t>
            </a:r>
          </a:p>
        </p:txBody>
      </p:sp>
      <p:sp>
        <p:nvSpPr>
          <p:cNvPr id="45064" name="Text Box 8"/>
          <p:cNvSpPr txBox="1">
            <a:spLocks noChangeArrowheads="1"/>
          </p:cNvSpPr>
          <p:nvPr/>
        </p:nvSpPr>
        <p:spPr bwMode="auto">
          <a:xfrm>
            <a:off x="5943600" y="1828800"/>
            <a:ext cx="3200400" cy="946150"/>
          </a:xfrm>
          <a:prstGeom prst="rect">
            <a:avLst/>
          </a:prstGeom>
          <a:noFill/>
          <a:ln w="9525">
            <a:noFill/>
            <a:miter lim="800000"/>
            <a:headEnd/>
            <a:tailEnd/>
          </a:ln>
          <a:effectLst/>
        </p:spPr>
        <p:txBody>
          <a:bodyPr>
            <a:spAutoFit/>
          </a:bodyPr>
          <a:lstStyle/>
          <a:p>
            <a:pPr>
              <a:spcBef>
                <a:spcPct val="50000"/>
              </a:spcBef>
            </a:pPr>
            <a:r>
              <a:rPr lang="en-US" sz="2800" u="none">
                <a:latin typeface="Monotype Corsiva" pitchFamily="66" charset="0"/>
              </a:rPr>
              <a:t>Erythematous patches with central clearing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b="1" dirty="0" smtClean="0">
                <a:solidFill>
                  <a:schemeClr val="tx1"/>
                </a:solidFill>
              </a:rPr>
              <a:t>Carditis</a:t>
            </a:r>
            <a:r>
              <a:rPr lang="en-US" sz="5400" dirty="0" smtClean="0">
                <a:solidFill>
                  <a:srgbClr val="FF0000"/>
                </a:solidFill>
              </a:rPr>
              <a:t> </a:t>
            </a:r>
            <a:endParaRPr lang="en-US" sz="5400" dirty="0">
              <a:solidFill>
                <a:srgbClr val="FF0000"/>
              </a:solidFill>
            </a:endParaRPr>
          </a:p>
        </p:txBody>
      </p:sp>
      <p:sp>
        <p:nvSpPr>
          <p:cNvPr id="3" name="Content Placeholder 2"/>
          <p:cNvSpPr>
            <a:spLocks noGrp="1"/>
          </p:cNvSpPr>
          <p:nvPr>
            <p:ph idx="1"/>
          </p:nvPr>
        </p:nvSpPr>
        <p:spPr/>
        <p:txBody>
          <a:bodyPr/>
          <a:lstStyle/>
          <a:p>
            <a:r>
              <a:rPr lang="en-US" sz="3200" b="1" dirty="0" smtClean="0"/>
              <a:t>Occurs in40- 50% of cases</a:t>
            </a:r>
          </a:p>
          <a:p>
            <a:r>
              <a:rPr lang="en-US" sz="3200" b="1" dirty="0" smtClean="0"/>
              <a:t>Pancarditis</a:t>
            </a:r>
          </a:p>
          <a:p>
            <a:r>
              <a:rPr lang="en-US" sz="3200" b="1" dirty="0" smtClean="0"/>
              <a:t>Only manifestation of ARF that leaves permanent damage </a:t>
            </a:r>
          </a:p>
          <a:p>
            <a:r>
              <a:rPr lang="en-US" sz="3200" b="1" dirty="0" smtClean="0"/>
              <a:t>Murmurs of MR or AR may occur in acute stage while mitral </a:t>
            </a:r>
            <a:r>
              <a:rPr lang="en-US" sz="3200" b="1" dirty="0" err="1" smtClean="0"/>
              <a:t>stenosis</a:t>
            </a:r>
            <a:r>
              <a:rPr lang="en-US" sz="3200" b="1" dirty="0" smtClean="0"/>
              <a:t> occurs in late stages</a:t>
            </a:r>
          </a:p>
          <a:p>
            <a:r>
              <a:rPr lang="en-US" sz="3200" b="1" dirty="0" err="1" smtClean="0"/>
              <a:t>Cardiomegaly</a:t>
            </a:r>
            <a:r>
              <a:rPr lang="en-US" sz="3200" b="1" dirty="0" smtClean="0"/>
              <a:t> and CHF may occur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err="1" smtClean="0">
                <a:solidFill>
                  <a:schemeClr val="tx1"/>
                </a:solidFill>
              </a:rPr>
              <a:t>Rhuematic</a:t>
            </a:r>
            <a:r>
              <a:rPr lang="en-US" sz="6600" b="1" dirty="0" smtClean="0">
                <a:solidFill>
                  <a:schemeClr val="tx1"/>
                </a:solidFill>
              </a:rPr>
              <a:t> Fever</a:t>
            </a:r>
            <a:endParaRPr lang="en-US" sz="6600" b="1"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sz="3200" b="1" dirty="0" smtClean="0"/>
              <a:t>Follows group A beta hemolytic streptococcal throat infection</a:t>
            </a:r>
          </a:p>
          <a:p>
            <a:r>
              <a:rPr lang="en-US" sz="3200" b="1" dirty="0" smtClean="0"/>
              <a:t>It represents a delayed immune response to infection with manifestations appearing after a period of 2-4 weeks</a:t>
            </a:r>
          </a:p>
          <a:p>
            <a:r>
              <a:rPr lang="en-US" sz="3200" b="1" dirty="0" smtClean="0"/>
              <a:t>Age 5-15 yrs</a:t>
            </a:r>
          </a:p>
          <a:p>
            <a:r>
              <a:rPr lang="en-US" b="1" dirty="0" smtClean="0"/>
              <a:t>A multisystem disease</a:t>
            </a:r>
          </a:p>
          <a:p>
            <a:r>
              <a:rPr lang="en-US" sz="3200" b="1" dirty="0" smtClean="0"/>
              <a:t>Major effect on health is due to damage to heart </a:t>
            </a:r>
            <a:r>
              <a:rPr lang="en-US" sz="3200" b="1" dirty="0" err="1" smtClean="0"/>
              <a:t>valvves</a:t>
            </a:r>
            <a:endParaRPr lang="en-US" sz="3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Autofit/>
          </a:bodyPr>
          <a:lstStyle/>
          <a:p>
            <a:r>
              <a:rPr lang="en-US" sz="4000" b="1" dirty="0" smtClean="0">
                <a:solidFill>
                  <a:schemeClr val="tx1"/>
                </a:solidFill>
              </a:rPr>
              <a:t>Modified Jones </a:t>
            </a:r>
            <a:r>
              <a:rPr lang="en-US" sz="4000" b="1" dirty="0">
                <a:solidFill>
                  <a:schemeClr val="tx1"/>
                </a:solidFill>
              </a:rPr>
              <a:t>Criteria </a:t>
            </a:r>
            <a:r>
              <a:rPr lang="en-US" sz="4000" b="1" dirty="0" smtClean="0">
                <a:solidFill>
                  <a:schemeClr val="tx1"/>
                </a:solidFill>
              </a:rPr>
              <a:t>for </a:t>
            </a:r>
            <a:r>
              <a:rPr lang="en-US" sz="4000" b="1" dirty="0">
                <a:solidFill>
                  <a:schemeClr val="tx1"/>
                </a:solidFill>
              </a:rPr>
              <a:t>Diagnosis of Acute Rheumatic Fever</a:t>
            </a:r>
            <a:endParaRPr lang="ro-RO" sz="4000" b="1" dirty="0">
              <a:solidFill>
                <a:schemeClr val="tx1"/>
              </a:solidFill>
            </a:endParaRPr>
          </a:p>
        </p:txBody>
      </p:sp>
      <p:sp>
        <p:nvSpPr>
          <p:cNvPr id="141315" name="Rectangle 3"/>
          <p:cNvSpPr>
            <a:spLocks noGrp="1" noChangeArrowheads="1"/>
          </p:cNvSpPr>
          <p:nvPr>
            <p:ph idx="1"/>
          </p:nvPr>
        </p:nvSpPr>
        <p:spPr/>
        <p:txBody>
          <a:bodyPr/>
          <a:lstStyle/>
          <a:p>
            <a:pPr marL="609600" indent="-609600">
              <a:lnSpc>
                <a:spcPct val="90000"/>
              </a:lnSpc>
              <a:buNone/>
            </a:pPr>
            <a:endParaRPr lang="en-US" sz="2800" dirty="0" smtClean="0"/>
          </a:p>
          <a:p>
            <a:pPr marL="609600" indent="-609600">
              <a:lnSpc>
                <a:spcPct val="90000"/>
              </a:lnSpc>
              <a:buNone/>
            </a:pPr>
            <a:r>
              <a:rPr lang="en-US" b="1" dirty="0" smtClean="0"/>
              <a:t>A </a:t>
            </a:r>
            <a:r>
              <a:rPr lang="en-US" b="1" dirty="0"/>
              <a:t>firm </a:t>
            </a:r>
            <a:r>
              <a:rPr lang="en-US" b="1" dirty="0">
                <a:solidFill>
                  <a:srgbClr val="0000FF"/>
                </a:solidFill>
              </a:rPr>
              <a:t>diagnosis</a:t>
            </a:r>
            <a:r>
              <a:rPr lang="en-US" b="1" dirty="0"/>
              <a:t> requires</a:t>
            </a:r>
          </a:p>
          <a:p>
            <a:pPr marL="609600" indent="-609600">
              <a:lnSpc>
                <a:spcPct val="90000"/>
              </a:lnSpc>
              <a:buClr>
                <a:schemeClr val="tx1"/>
              </a:buClr>
              <a:buFont typeface="Wingdings" pitchFamily="2" charset="2"/>
              <a:buAutoNum type="arabicParenR"/>
            </a:pPr>
            <a:r>
              <a:rPr lang="en-US" sz="2800" b="1" dirty="0"/>
              <a:t>2 </a:t>
            </a:r>
            <a:r>
              <a:rPr lang="en-US" sz="2800" b="1" dirty="0" smtClean="0"/>
              <a:t>Major </a:t>
            </a:r>
            <a:r>
              <a:rPr lang="en-US" sz="2800" b="1" dirty="0"/>
              <a:t>manifestations or 1 </a:t>
            </a:r>
            <a:r>
              <a:rPr lang="en-US" sz="2800" b="1" dirty="0" smtClean="0"/>
              <a:t>Major </a:t>
            </a:r>
            <a:r>
              <a:rPr lang="en-US" sz="2800" b="1" dirty="0"/>
              <a:t>and 2 </a:t>
            </a:r>
            <a:r>
              <a:rPr lang="en-US" sz="2800" b="1" dirty="0" smtClean="0"/>
              <a:t>Minor </a:t>
            </a:r>
            <a:r>
              <a:rPr lang="en-US" sz="2800" b="1" dirty="0"/>
              <a:t>manifestations</a:t>
            </a:r>
          </a:p>
          <a:p>
            <a:pPr marL="609600" indent="-609600">
              <a:lnSpc>
                <a:spcPct val="90000"/>
              </a:lnSpc>
              <a:buFont typeface="Wingdings" pitchFamily="2" charset="2"/>
              <a:buNone/>
            </a:pPr>
            <a:r>
              <a:rPr lang="en-US" sz="2800" b="1" dirty="0"/>
              <a:t>                  </a:t>
            </a:r>
            <a:r>
              <a:rPr lang="en-US" sz="2800" b="1" i="1" dirty="0"/>
              <a:t>and</a:t>
            </a:r>
            <a:endParaRPr lang="en-US" sz="2800" b="1" dirty="0"/>
          </a:p>
          <a:p>
            <a:pPr marL="609600" indent="-609600">
              <a:lnSpc>
                <a:spcPct val="90000"/>
              </a:lnSpc>
              <a:buFont typeface="Wingdings" pitchFamily="2" charset="2"/>
              <a:buNone/>
            </a:pPr>
            <a:r>
              <a:rPr lang="en-US" sz="2800" b="1" dirty="0"/>
              <a:t>2 ) Evidence of a recent streptococcal infection.</a:t>
            </a:r>
          </a:p>
          <a:p>
            <a:pPr marL="609600" indent="-609600">
              <a:lnSpc>
                <a:spcPct val="90000"/>
              </a:lnSpc>
              <a:buFont typeface="Wingdings" pitchFamily="2" charset="2"/>
              <a:buNone/>
            </a:pPr>
            <a:r>
              <a:rPr lang="en-US" sz="2800" b="1" dirty="0"/>
              <a:t>     However, when chorea or carditis is </a:t>
            </a:r>
            <a:r>
              <a:rPr lang="en-US" sz="2800" b="1" dirty="0" smtClean="0"/>
              <a:t>clearly</a:t>
            </a:r>
          </a:p>
          <a:p>
            <a:pPr marL="609600" indent="-609600">
              <a:lnSpc>
                <a:spcPct val="90000"/>
              </a:lnSpc>
              <a:buFont typeface="Wingdings" pitchFamily="2" charset="2"/>
              <a:buNone/>
            </a:pPr>
            <a:r>
              <a:rPr lang="en-US" sz="2800" b="1" dirty="0" smtClean="0"/>
              <a:t>     </a:t>
            </a:r>
            <a:r>
              <a:rPr lang="en-US" sz="2800" b="1" dirty="0"/>
              <a:t>present, evidence of an antecedent group </a:t>
            </a:r>
            <a:r>
              <a:rPr lang="en-US" sz="2800" b="1" dirty="0" smtClean="0"/>
              <a:t>A</a:t>
            </a:r>
          </a:p>
          <a:p>
            <a:pPr marL="609600" indent="-609600">
              <a:lnSpc>
                <a:spcPct val="90000"/>
              </a:lnSpc>
              <a:buFont typeface="Wingdings" pitchFamily="2" charset="2"/>
              <a:buNone/>
            </a:pPr>
            <a:r>
              <a:rPr lang="en-US" sz="2800" b="1" dirty="0" smtClean="0"/>
              <a:t>    </a:t>
            </a:r>
            <a:r>
              <a:rPr lang="en-US" sz="2800" b="1" dirty="0"/>
              <a:t>streptococcal infection is not necessary.</a:t>
            </a:r>
          </a:p>
          <a:p>
            <a:pPr marL="609600" indent="-609600">
              <a:lnSpc>
                <a:spcPct val="90000"/>
              </a:lnSpc>
              <a:buFont typeface="Wingdings" pitchFamily="2" charset="2"/>
              <a:buAutoNum type="arabicParenR"/>
            </a:pPr>
            <a:endParaRPr lang="ro-RO"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pPr algn="l"/>
            <a:r>
              <a:rPr lang="en-US" sz="5400" b="1" dirty="0">
                <a:solidFill>
                  <a:schemeClr val="tx1"/>
                </a:solidFill>
              </a:rPr>
              <a:t>Differential Diagnosis</a:t>
            </a:r>
          </a:p>
        </p:txBody>
      </p:sp>
      <p:sp>
        <p:nvSpPr>
          <p:cNvPr id="65539" name="Rectangle 3"/>
          <p:cNvSpPr>
            <a:spLocks noGrp="1" noChangeArrowheads="1"/>
          </p:cNvSpPr>
          <p:nvPr>
            <p:ph idx="1"/>
          </p:nvPr>
        </p:nvSpPr>
        <p:spPr>
          <a:xfrm>
            <a:off x="990600" y="1481328"/>
            <a:ext cx="7696200" cy="4525963"/>
          </a:xfrm>
        </p:spPr>
        <p:txBody>
          <a:bodyPr>
            <a:normAutofit lnSpcReduction="10000"/>
          </a:bodyPr>
          <a:lstStyle/>
          <a:p>
            <a:endParaRPr lang="en-US" dirty="0" smtClean="0"/>
          </a:p>
          <a:p>
            <a:r>
              <a:rPr lang="en-US" b="1" dirty="0" smtClean="0"/>
              <a:t>Juvenile </a:t>
            </a:r>
            <a:r>
              <a:rPr lang="en-US" b="1" dirty="0" err="1"/>
              <a:t>rheumatiod</a:t>
            </a:r>
            <a:r>
              <a:rPr lang="en-US" b="1" dirty="0"/>
              <a:t> arthritis</a:t>
            </a:r>
          </a:p>
          <a:p>
            <a:r>
              <a:rPr lang="en-US" b="1" dirty="0" smtClean="0"/>
              <a:t>Infective </a:t>
            </a:r>
            <a:r>
              <a:rPr lang="en-US" b="1" dirty="0" err="1" smtClean="0"/>
              <a:t>endocarditis</a:t>
            </a:r>
            <a:endParaRPr lang="en-US" b="1" dirty="0"/>
          </a:p>
          <a:p>
            <a:r>
              <a:rPr lang="en-US" b="1" dirty="0" smtClean="0"/>
              <a:t>Sickle  cell </a:t>
            </a:r>
            <a:r>
              <a:rPr lang="en-US" b="1" dirty="0" err="1"/>
              <a:t>arthropathy</a:t>
            </a:r>
            <a:endParaRPr lang="en-US" b="1" dirty="0"/>
          </a:p>
          <a:p>
            <a:r>
              <a:rPr lang="en-US" b="1" dirty="0" smtClean="0"/>
              <a:t>Lupus </a:t>
            </a:r>
            <a:endParaRPr lang="en-US" b="1" dirty="0"/>
          </a:p>
          <a:p>
            <a:r>
              <a:rPr lang="en-US" b="1" dirty="0" err="1"/>
              <a:t>Myocarditis</a:t>
            </a:r>
            <a:endParaRPr lang="en-US" b="1" dirty="0"/>
          </a:p>
          <a:p>
            <a:r>
              <a:rPr lang="en-US" b="1" dirty="0" smtClean="0"/>
              <a:t>Reactive arthritis</a:t>
            </a:r>
            <a:endParaRPr lang="en-US" b="1" dirty="0"/>
          </a:p>
          <a:p>
            <a:r>
              <a:rPr lang="en-US" b="1" dirty="0"/>
              <a:t>Leukemia</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chemeClr val="tx1"/>
                </a:solidFill>
              </a:rPr>
              <a:t>Investigations</a:t>
            </a:r>
            <a:r>
              <a:rPr lang="en-US" sz="6600" b="1" dirty="0" smtClean="0">
                <a:solidFill>
                  <a:schemeClr val="tx1"/>
                </a:solidFill>
              </a:rPr>
              <a:t> </a:t>
            </a:r>
            <a:endParaRPr lang="en-US" sz="6600" b="1" dirty="0">
              <a:solidFill>
                <a:schemeClr val="tx1"/>
              </a:solidFill>
            </a:endParaRPr>
          </a:p>
        </p:txBody>
      </p:sp>
      <p:sp>
        <p:nvSpPr>
          <p:cNvPr id="3" name="Content Placeholder 2"/>
          <p:cNvSpPr>
            <a:spLocks noGrp="1"/>
          </p:cNvSpPr>
          <p:nvPr>
            <p:ph idx="1"/>
          </p:nvPr>
        </p:nvSpPr>
        <p:spPr>
          <a:xfrm>
            <a:off x="990600" y="1481328"/>
            <a:ext cx="7696200" cy="4525963"/>
          </a:xfrm>
        </p:spPr>
        <p:txBody>
          <a:bodyPr>
            <a:normAutofit lnSpcReduction="10000"/>
          </a:bodyPr>
          <a:lstStyle/>
          <a:p>
            <a:endParaRPr lang="en-US" dirty="0" smtClean="0"/>
          </a:p>
          <a:p>
            <a:r>
              <a:rPr lang="en-US" b="1" dirty="0" smtClean="0"/>
              <a:t>CBC, ESR, CRP</a:t>
            </a:r>
          </a:p>
          <a:p>
            <a:r>
              <a:rPr lang="en-US" b="1" dirty="0" smtClean="0"/>
              <a:t>Anti-streptococcal antibodies: ASO </a:t>
            </a:r>
            <a:r>
              <a:rPr lang="en-US" b="1" dirty="0" err="1" smtClean="0"/>
              <a:t>titre</a:t>
            </a:r>
            <a:endParaRPr lang="en-US" b="1" dirty="0" smtClean="0"/>
          </a:p>
          <a:p>
            <a:r>
              <a:rPr lang="en-US" b="1" dirty="0" smtClean="0"/>
              <a:t>Throat swab for culture</a:t>
            </a:r>
          </a:p>
          <a:p>
            <a:r>
              <a:rPr lang="en-US" b="1" dirty="0" smtClean="0"/>
              <a:t>ECG</a:t>
            </a:r>
          </a:p>
          <a:p>
            <a:r>
              <a:rPr lang="en-US" b="1" dirty="0" smtClean="0"/>
              <a:t>CXR</a:t>
            </a:r>
          </a:p>
          <a:p>
            <a:r>
              <a:rPr lang="en-US" b="1" dirty="0" smtClean="0">
                <a:solidFill>
                  <a:srgbClr val="FF0000"/>
                </a:solidFill>
              </a:rPr>
              <a:t>ECHO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chemeClr val="tx1"/>
                </a:solidFill>
              </a:rPr>
              <a:t>Treatment of ARF</a:t>
            </a:r>
            <a:endParaRPr lang="en-US" sz="6000" b="1" dirty="0">
              <a:solidFill>
                <a:schemeClr val="tx1"/>
              </a:solidFill>
            </a:endParaRPr>
          </a:p>
        </p:txBody>
      </p:sp>
      <p:sp>
        <p:nvSpPr>
          <p:cNvPr id="3" name="Content Placeholder 2"/>
          <p:cNvSpPr>
            <a:spLocks noGrp="1"/>
          </p:cNvSpPr>
          <p:nvPr>
            <p:ph idx="1"/>
          </p:nvPr>
        </p:nvSpPr>
        <p:spPr/>
        <p:txBody>
          <a:bodyPr/>
          <a:lstStyle/>
          <a:p>
            <a:r>
              <a:rPr lang="en-US" sz="3200" b="1" dirty="0" smtClean="0"/>
              <a:t>Salicylates : Aspirin</a:t>
            </a:r>
          </a:p>
          <a:p>
            <a:r>
              <a:rPr lang="en-US" sz="3200" b="1" dirty="0" smtClean="0"/>
              <a:t>75-100 mg /kg/day given as 4 divided doses for 6 -8 weeks</a:t>
            </a:r>
          </a:p>
          <a:p>
            <a:r>
              <a:rPr lang="en-US" sz="3200" b="1" dirty="0" smtClean="0"/>
              <a:t>Attain a blood level 20-30 mg/dl</a:t>
            </a:r>
          </a:p>
          <a:p>
            <a:r>
              <a:rPr lang="en-US" sz="3200" b="1" dirty="0" err="1" smtClean="0"/>
              <a:t>Prednisolone</a:t>
            </a:r>
            <a:r>
              <a:rPr lang="en-US" sz="3200" b="1" dirty="0" smtClean="0"/>
              <a:t>:</a:t>
            </a:r>
          </a:p>
          <a:p>
            <a:r>
              <a:rPr lang="en-US" sz="3200" b="1" dirty="0" smtClean="0"/>
              <a:t>2mg/kg/day taper over 6 weeks</a:t>
            </a:r>
          </a:p>
          <a:p>
            <a:r>
              <a:rPr lang="en-US" sz="3200" b="1" dirty="0" smtClean="0"/>
              <a:t>Given when there is carditis</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solidFill>
                  <a:schemeClr val="tx1"/>
                </a:solidFill>
              </a:rPr>
              <a:t>T</a:t>
            </a:r>
            <a:r>
              <a:rPr lang="en-US" sz="7200" b="1" dirty="0" smtClean="0">
                <a:solidFill>
                  <a:schemeClr val="tx1"/>
                </a:solidFill>
              </a:rPr>
              <a:t>reatment</a:t>
            </a:r>
            <a:endParaRPr lang="en-US" sz="7200" b="1" dirty="0">
              <a:solidFill>
                <a:schemeClr val="tx1"/>
              </a:solidFill>
            </a:endParaRPr>
          </a:p>
        </p:txBody>
      </p:sp>
      <p:sp>
        <p:nvSpPr>
          <p:cNvPr id="3" name="Content Placeholder 2"/>
          <p:cNvSpPr>
            <a:spLocks noGrp="1"/>
          </p:cNvSpPr>
          <p:nvPr>
            <p:ph idx="1"/>
          </p:nvPr>
        </p:nvSpPr>
        <p:spPr/>
        <p:txBody>
          <a:bodyPr>
            <a:normAutofit/>
          </a:bodyPr>
          <a:lstStyle/>
          <a:p>
            <a:r>
              <a:rPr lang="en-US" sz="3600" b="1" dirty="0" smtClean="0"/>
              <a:t>Bed  rest</a:t>
            </a:r>
          </a:p>
          <a:p>
            <a:r>
              <a:rPr lang="en-US" sz="3600" b="1" dirty="0" smtClean="0"/>
              <a:t>Treat heart failure if present</a:t>
            </a:r>
          </a:p>
          <a:p>
            <a:r>
              <a:rPr lang="en-US" sz="3600" b="1" dirty="0" smtClean="0"/>
              <a:t>Valve replacement later in life once symptoms develop or LV dysfunction occurs from severe valve regurgitation or valve </a:t>
            </a:r>
            <a:r>
              <a:rPr lang="en-US" sz="3600" b="1" dirty="0" err="1" smtClean="0"/>
              <a:t>stenosis</a:t>
            </a:r>
            <a:endParaRPr lang="en-US" sz="36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ChangeArrowheads="1"/>
          </p:cNvSpPr>
          <p:nvPr/>
        </p:nvSpPr>
        <p:spPr bwMode="auto">
          <a:xfrm>
            <a:off x="533400" y="304800"/>
            <a:ext cx="8077200" cy="5837495"/>
          </a:xfrm>
          <a:prstGeom prst="rect">
            <a:avLst/>
          </a:prstGeom>
          <a:noFill/>
          <a:ln w="12700" cap="sq">
            <a:solidFill>
              <a:schemeClr val="tx1"/>
            </a:solidFill>
            <a:miter lim="800000"/>
            <a:headEnd type="none" w="sm" len="sm"/>
            <a:tailEnd type="none" w="sm" len="sm"/>
          </a:ln>
          <a:effectLst/>
        </p:spPr>
        <p:txBody>
          <a:bodyPr>
            <a:spAutoFit/>
          </a:bodyPr>
          <a:lstStyle/>
          <a:p>
            <a:pPr>
              <a:spcBef>
                <a:spcPts val="500"/>
              </a:spcBef>
              <a:spcAft>
                <a:spcPts val="500"/>
              </a:spcAft>
            </a:pPr>
            <a:r>
              <a:rPr lang="en-US" b="1" dirty="0" smtClean="0">
                <a:latin typeface="Arial" pitchFamily="34" charset="0"/>
              </a:rPr>
              <a:t>Secondary </a:t>
            </a:r>
            <a:r>
              <a:rPr lang="en-US" b="1" dirty="0">
                <a:latin typeface="Arial" pitchFamily="34" charset="0"/>
              </a:rPr>
              <a:t>Prevention of Rheumatic </a:t>
            </a:r>
            <a:r>
              <a:rPr lang="en-US" b="1" dirty="0" smtClean="0">
                <a:latin typeface="Arial" pitchFamily="34" charset="0"/>
              </a:rPr>
              <a:t>Fever  (</a:t>
            </a:r>
            <a:r>
              <a:rPr lang="en-US" b="1" dirty="0">
                <a:latin typeface="Arial" pitchFamily="34" charset="0"/>
              </a:rPr>
              <a:t>Prevention of Recurrent Attacks)</a:t>
            </a:r>
            <a:r>
              <a:rPr lang="en-US" sz="1600" b="1" dirty="0">
                <a:latin typeface="Arial" pitchFamily="34" charset="0"/>
              </a:rPr>
              <a:t> </a:t>
            </a:r>
          </a:p>
          <a:p>
            <a:pPr>
              <a:spcBef>
                <a:spcPts val="500"/>
              </a:spcBef>
              <a:spcAft>
                <a:spcPts val="500"/>
              </a:spcAft>
            </a:pPr>
            <a:r>
              <a:rPr lang="en-US" sz="2000" b="1" dirty="0">
                <a:latin typeface="Arial" pitchFamily="34" charset="0"/>
              </a:rPr>
              <a:t>Agent               			Dose			Mode</a:t>
            </a:r>
            <a:r>
              <a:rPr lang="en-US" b="1" dirty="0">
                <a:latin typeface="Arial" pitchFamily="34" charset="0"/>
              </a:rPr>
              <a:t>		</a:t>
            </a:r>
            <a:r>
              <a:rPr lang="en-US" sz="1600" b="1" dirty="0">
                <a:latin typeface="Arial" pitchFamily="34" charset="0"/>
              </a:rPr>
              <a:t>		</a:t>
            </a:r>
          </a:p>
          <a:p>
            <a:pPr>
              <a:spcBef>
                <a:spcPts val="500"/>
              </a:spcBef>
              <a:spcAft>
                <a:spcPts val="500"/>
              </a:spcAft>
            </a:pPr>
            <a:r>
              <a:rPr lang="en-US" sz="1600" b="1" dirty="0" err="1">
                <a:latin typeface="Arial" pitchFamily="34" charset="0"/>
              </a:rPr>
              <a:t>Benzathine</a:t>
            </a:r>
            <a:r>
              <a:rPr lang="en-US" sz="1600" b="1" dirty="0">
                <a:latin typeface="Arial" pitchFamily="34" charset="0"/>
              </a:rPr>
              <a:t> penicillin G	1 200 000 U every 4 weeks*		Intramuscular</a:t>
            </a:r>
          </a:p>
          <a:p>
            <a:pPr>
              <a:spcBef>
                <a:spcPts val="500"/>
              </a:spcBef>
              <a:spcAft>
                <a:spcPts val="500"/>
              </a:spcAft>
            </a:pPr>
            <a:r>
              <a:rPr lang="en-US" sz="1600" b="1" dirty="0">
                <a:latin typeface="Arial" pitchFamily="34" charset="0"/>
              </a:rPr>
              <a:t>	</a:t>
            </a:r>
            <a:r>
              <a:rPr lang="en-US" b="1" dirty="0">
                <a:latin typeface="Arial" pitchFamily="34" charset="0"/>
              </a:rPr>
              <a:t>or</a:t>
            </a:r>
            <a:r>
              <a:rPr lang="en-US" sz="1600" b="1" dirty="0">
                <a:latin typeface="Arial" pitchFamily="34" charset="0"/>
              </a:rPr>
              <a:t>		</a:t>
            </a:r>
          </a:p>
          <a:p>
            <a:pPr>
              <a:spcBef>
                <a:spcPts val="500"/>
              </a:spcBef>
              <a:spcAft>
                <a:spcPts val="500"/>
              </a:spcAft>
            </a:pPr>
            <a:r>
              <a:rPr lang="en-US" sz="1600" b="1" dirty="0">
                <a:latin typeface="Arial" pitchFamily="34" charset="0"/>
              </a:rPr>
              <a:t>Penicillin V		250 mg twice daily			      Oral	</a:t>
            </a:r>
          </a:p>
          <a:p>
            <a:pPr>
              <a:spcBef>
                <a:spcPts val="500"/>
              </a:spcBef>
              <a:spcAft>
                <a:spcPts val="500"/>
              </a:spcAft>
            </a:pPr>
            <a:r>
              <a:rPr lang="en-US" sz="1600" b="1" dirty="0">
                <a:latin typeface="Arial" pitchFamily="34" charset="0"/>
              </a:rPr>
              <a:t>	</a:t>
            </a:r>
            <a:r>
              <a:rPr lang="en-US" b="1" dirty="0">
                <a:latin typeface="Arial" pitchFamily="34" charset="0"/>
              </a:rPr>
              <a:t>or</a:t>
            </a:r>
            <a:r>
              <a:rPr lang="en-US" sz="1600" b="1" dirty="0">
                <a:latin typeface="Arial" pitchFamily="34" charset="0"/>
              </a:rPr>
              <a:t>		</a:t>
            </a:r>
          </a:p>
          <a:p>
            <a:pPr>
              <a:spcBef>
                <a:spcPts val="500"/>
              </a:spcBef>
              <a:spcAft>
                <a:spcPts val="500"/>
              </a:spcAft>
            </a:pPr>
            <a:r>
              <a:rPr lang="en-US" sz="1600" b="1" dirty="0">
                <a:latin typeface="Arial" pitchFamily="34" charset="0"/>
              </a:rPr>
              <a:t>Sulfadiazine	             0.5 g once daily for patients 27 kg (60 lb     Oral </a:t>
            </a:r>
            <a:br>
              <a:rPr lang="en-US" sz="1600" b="1" dirty="0">
                <a:latin typeface="Arial" pitchFamily="34" charset="0"/>
              </a:rPr>
            </a:br>
            <a:r>
              <a:rPr lang="en-US" sz="1600" b="1" dirty="0">
                <a:latin typeface="Arial" pitchFamily="34" charset="0"/>
              </a:rPr>
              <a:t>		            1.0 g once daily for patients &gt;27 kg (60 lb)		</a:t>
            </a:r>
          </a:p>
          <a:p>
            <a:pPr>
              <a:spcBef>
                <a:spcPts val="500"/>
              </a:spcBef>
              <a:spcAft>
                <a:spcPts val="500"/>
              </a:spcAft>
            </a:pPr>
            <a:r>
              <a:rPr lang="en-US" sz="2000" b="1" dirty="0">
                <a:latin typeface="Arial" pitchFamily="34" charset="0"/>
              </a:rPr>
              <a:t>For individuals allergic to penicillin and sulfadiazine</a:t>
            </a:r>
            <a:r>
              <a:rPr lang="en-US" sz="1600" b="1" dirty="0">
                <a:latin typeface="Arial" pitchFamily="34" charset="0"/>
              </a:rPr>
              <a:t>			</a:t>
            </a:r>
          </a:p>
          <a:p>
            <a:pPr>
              <a:spcBef>
                <a:spcPts val="500"/>
              </a:spcBef>
              <a:spcAft>
                <a:spcPts val="500"/>
              </a:spcAft>
            </a:pPr>
            <a:r>
              <a:rPr lang="en-US" sz="1600" b="1" dirty="0">
                <a:latin typeface="Arial" pitchFamily="34" charset="0"/>
              </a:rPr>
              <a:t>Erythromycin		250 mg twice daily	                	      Oral	</a:t>
            </a:r>
          </a:p>
          <a:p>
            <a:pPr>
              <a:spcBef>
                <a:spcPts val="500"/>
              </a:spcBef>
              <a:spcAft>
                <a:spcPts val="500"/>
              </a:spcAft>
            </a:pPr>
            <a:r>
              <a:rPr lang="en-US" sz="1600" b="1" dirty="0">
                <a:latin typeface="Arial" pitchFamily="34" charset="0"/>
              </a:rPr>
              <a:t>			</a:t>
            </a:r>
          </a:p>
          <a:p>
            <a:pPr>
              <a:spcBef>
                <a:spcPts val="500"/>
              </a:spcBef>
              <a:spcAft>
                <a:spcPts val="500"/>
              </a:spcAft>
            </a:pPr>
            <a:r>
              <a:rPr lang="en-US" sz="1600" b="1" dirty="0">
                <a:latin typeface="Arial" pitchFamily="34" charset="0"/>
              </a:rPr>
              <a:t>*In high-risk situations, administration every 3 weeks is justified and recommended</a:t>
            </a:r>
            <a:endParaRPr lang="en-US" sz="1600" dirty="0">
              <a:latin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457200" y="609600"/>
            <a:ext cx="8382000" cy="5473293"/>
          </a:xfrm>
          <a:prstGeom prst="rect">
            <a:avLst/>
          </a:prstGeom>
          <a:noFill/>
          <a:ln w="12700" cap="sq">
            <a:solidFill>
              <a:schemeClr val="tx1"/>
            </a:solidFill>
            <a:miter lim="800000"/>
            <a:headEnd type="none" w="sm" len="sm"/>
            <a:tailEnd type="none" w="sm" len="sm"/>
          </a:ln>
          <a:effectLst/>
        </p:spPr>
        <p:txBody>
          <a:bodyPr>
            <a:spAutoFit/>
          </a:bodyPr>
          <a:lstStyle/>
          <a:p>
            <a:pPr>
              <a:spcBef>
                <a:spcPts val="500"/>
              </a:spcBef>
              <a:spcAft>
                <a:spcPts val="500"/>
              </a:spcAft>
            </a:pPr>
            <a:r>
              <a:rPr lang="en-US" sz="2800" b="1" dirty="0">
                <a:latin typeface="Arial" pitchFamily="34" charset="0"/>
              </a:rPr>
              <a:t>Duration of Secondary Rheumatic Fever Prophylaxis</a:t>
            </a:r>
            <a:r>
              <a:rPr lang="en-US" sz="2000" b="1" dirty="0">
                <a:latin typeface="Arial" pitchFamily="34" charset="0"/>
              </a:rPr>
              <a:t> </a:t>
            </a:r>
            <a:endParaRPr lang="en-US" sz="2000" b="1" dirty="0">
              <a:solidFill>
                <a:schemeClr val="accent4"/>
              </a:solidFill>
              <a:latin typeface="Arial" pitchFamily="34" charset="0"/>
            </a:endParaRPr>
          </a:p>
          <a:p>
            <a:pPr>
              <a:spcBef>
                <a:spcPts val="500"/>
              </a:spcBef>
              <a:spcAft>
                <a:spcPts val="500"/>
              </a:spcAft>
            </a:pPr>
            <a:r>
              <a:rPr lang="en-US" sz="2000" b="1" dirty="0">
                <a:solidFill>
                  <a:schemeClr val="accent4"/>
                </a:solidFill>
                <a:latin typeface="Arial" pitchFamily="34" charset="0"/>
              </a:rPr>
              <a:t>	    </a:t>
            </a:r>
            <a:r>
              <a:rPr lang="en-US" sz="3200" b="1" dirty="0">
                <a:latin typeface="Arial" pitchFamily="34" charset="0"/>
              </a:rPr>
              <a:t>Category</a:t>
            </a:r>
            <a:r>
              <a:rPr lang="en-US" b="1" dirty="0">
                <a:solidFill>
                  <a:schemeClr val="accent4"/>
                </a:solidFill>
                <a:latin typeface="Arial" pitchFamily="34" charset="0"/>
              </a:rPr>
              <a:t>			</a:t>
            </a:r>
            <a:r>
              <a:rPr lang="en-US" sz="3200" b="1" dirty="0" smtClean="0">
                <a:latin typeface="Arial" pitchFamily="34" charset="0"/>
              </a:rPr>
              <a:t>Duration</a:t>
            </a:r>
            <a:r>
              <a:rPr lang="en-US" sz="2000" b="1" dirty="0">
                <a:latin typeface="Arial" pitchFamily="34" charset="0"/>
              </a:rPr>
              <a:t>	</a:t>
            </a:r>
          </a:p>
          <a:p>
            <a:pPr>
              <a:spcBef>
                <a:spcPts val="500"/>
              </a:spcBef>
              <a:spcAft>
                <a:spcPts val="500"/>
              </a:spcAft>
            </a:pPr>
            <a:r>
              <a:rPr lang="en-US" sz="2000" b="1" dirty="0">
                <a:latin typeface="Arial" pitchFamily="34" charset="0"/>
              </a:rPr>
              <a:t>Rheumatic fever with carditis and        </a:t>
            </a:r>
            <a:r>
              <a:rPr lang="en-US" sz="2000" b="1" dirty="0" smtClean="0">
                <a:latin typeface="Arial" pitchFamily="34" charset="0"/>
              </a:rPr>
              <a:t>10 </a:t>
            </a:r>
            <a:r>
              <a:rPr lang="en-US" sz="2000" b="1" dirty="0">
                <a:latin typeface="Arial" pitchFamily="34" charset="0"/>
              </a:rPr>
              <a:t>y since </a:t>
            </a:r>
            <a:r>
              <a:rPr lang="en-US" sz="2000" b="1" dirty="0" smtClean="0">
                <a:latin typeface="Arial" pitchFamily="34" charset="0"/>
              </a:rPr>
              <a:t>last episode residual </a:t>
            </a:r>
            <a:r>
              <a:rPr lang="en-US" sz="2000" b="1" dirty="0">
                <a:latin typeface="Arial" pitchFamily="34" charset="0"/>
              </a:rPr>
              <a:t>heart disease 		           </a:t>
            </a:r>
            <a:r>
              <a:rPr lang="en-US" sz="2000" b="1" dirty="0" smtClean="0">
                <a:latin typeface="Arial" pitchFamily="34" charset="0"/>
              </a:rPr>
              <a:t>   or until age 40y  ,(which-    (persistent </a:t>
            </a:r>
            <a:r>
              <a:rPr lang="en-US" sz="2000" b="1" dirty="0" err="1">
                <a:latin typeface="Arial" pitchFamily="34" charset="0"/>
              </a:rPr>
              <a:t>valvar</a:t>
            </a:r>
            <a:r>
              <a:rPr lang="en-US" sz="2000" b="1" dirty="0">
                <a:latin typeface="Arial" pitchFamily="34" charset="0"/>
              </a:rPr>
              <a:t> disease</a:t>
            </a:r>
            <a:r>
              <a:rPr lang="en-US" sz="2000" b="1" dirty="0">
                <a:solidFill>
                  <a:srgbClr val="3BF800"/>
                </a:solidFill>
                <a:latin typeface="Arial" pitchFamily="34" charset="0"/>
              </a:rPr>
              <a:t>*</a:t>
            </a:r>
            <a:r>
              <a:rPr lang="en-US" sz="2000" b="1" dirty="0">
                <a:latin typeface="Arial" pitchFamily="34" charset="0"/>
              </a:rPr>
              <a:t>)      	</a:t>
            </a:r>
            <a:r>
              <a:rPr lang="en-US" sz="2000" b="1" dirty="0" smtClean="0">
                <a:latin typeface="Arial" pitchFamily="34" charset="0"/>
              </a:rPr>
              <a:t> ever  is longer), sometimes  </a:t>
            </a:r>
            <a:r>
              <a:rPr lang="en-US" sz="2000" b="1" dirty="0">
                <a:latin typeface="Arial" pitchFamily="34" charset="0"/>
              </a:rPr>
              <a:t>					</a:t>
            </a:r>
            <a:r>
              <a:rPr lang="en-US" sz="2000" b="1" dirty="0" smtClean="0">
                <a:latin typeface="Arial" pitchFamily="34" charset="0"/>
              </a:rPr>
              <a:t>life long prophylaxis</a:t>
            </a:r>
            <a:r>
              <a:rPr lang="en-US" sz="2000" b="1" dirty="0">
                <a:latin typeface="Arial" pitchFamily="34" charset="0"/>
              </a:rPr>
              <a:t>				 					</a:t>
            </a:r>
            <a:r>
              <a:rPr lang="en-US" sz="2000" b="1" dirty="0" smtClean="0">
                <a:latin typeface="Arial" pitchFamily="34" charset="0"/>
              </a:rPr>
              <a:t>   </a:t>
            </a:r>
            <a:r>
              <a:rPr lang="en-US" sz="2000" b="1" dirty="0" err="1" smtClean="0">
                <a:latin typeface="Arial" pitchFamily="34" charset="0"/>
              </a:rPr>
              <a:t>Rhumatic</a:t>
            </a:r>
            <a:r>
              <a:rPr lang="en-US" sz="2000" b="1" dirty="0" smtClean="0">
                <a:latin typeface="Arial" pitchFamily="34" charset="0"/>
              </a:rPr>
              <a:t> fever with </a:t>
            </a:r>
            <a:r>
              <a:rPr lang="en-US" sz="2000" b="1" dirty="0" err="1" smtClean="0">
                <a:latin typeface="Arial" pitchFamily="34" charset="0"/>
              </a:rPr>
              <a:t>carditis</a:t>
            </a:r>
            <a:r>
              <a:rPr lang="en-US" sz="2000" b="1" dirty="0" smtClean="0">
                <a:latin typeface="Arial" pitchFamily="34" charset="0"/>
              </a:rPr>
              <a:t>                 10 yrs or until age 21yrs</a:t>
            </a:r>
          </a:p>
          <a:p>
            <a:pPr>
              <a:spcBef>
                <a:spcPts val="500"/>
              </a:spcBef>
              <a:spcAft>
                <a:spcPts val="500"/>
              </a:spcAft>
            </a:pPr>
            <a:r>
              <a:rPr lang="en-US" sz="2000" b="1" dirty="0" smtClean="0">
                <a:latin typeface="Arial" pitchFamily="34" charset="0"/>
              </a:rPr>
              <a:t>But no residual  VHD			(whichever is longer)</a:t>
            </a:r>
          </a:p>
          <a:p>
            <a:pPr>
              <a:spcBef>
                <a:spcPts val="500"/>
              </a:spcBef>
              <a:spcAft>
                <a:spcPts val="500"/>
              </a:spcAft>
            </a:pPr>
            <a:r>
              <a:rPr lang="en-US" sz="2000" b="1" dirty="0">
                <a:latin typeface="Arial" pitchFamily="34" charset="0"/>
              </a:rPr>
              <a:t>				       			</a:t>
            </a:r>
            <a:r>
              <a:rPr lang="en-US" sz="2000" b="1" dirty="0" smtClean="0">
                <a:latin typeface="Arial" pitchFamily="34" charset="0"/>
              </a:rPr>
              <a:t>           Rheumatic </a:t>
            </a:r>
            <a:r>
              <a:rPr lang="en-US" sz="2000" b="1" dirty="0">
                <a:latin typeface="Arial" pitchFamily="34" charset="0"/>
              </a:rPr>
              <a:t>fever without carditis	</a:t>
            </a:r>
            <a:r>
              <a:rPr lang="en-US" sz="2000" b="1" dirty="0" smtClean="0">
                <a:latin typeface="Arial" pitchFamily="34" charset="0"/>
              </a:rPr>
              <a:t> 5 </a:t>
            </a:r>
            <a:r>
              <a:rPr lang="en-US" sz="2000" b="1" dirty="0">
                <a:latin typeface="Arial" pitchFamily="34" charset="0"/>
              </a:rPr>
              <a:t>y or until age 21 y, </a:t>
            </a:r>
            <a:r>
              <a:rPr lang="en-US" sz="2000" b="1" dirty="0" smtClean="0">
                <a:latin typeface="Arial" pitchFamily="34" charset="0"/>
              </a:rPr>
              <a:t> </a:t>
            </a:r>
            <a:r>
              <a:rPr lang="en-US" sz="2000" b="1" dirty="0">
                <a:latin typeface="Arial" pitchFamily="34" charset="0"/>
              </a:rPr>
              <a:t>						</a:t>
            </a:r>
            <a:r>
              <a:rPr lang="en-US" sz="2000" b="1" dirty="0" smtClean="0">
                <a:latin typeface="Arial" pitchFamily="34" charset="0"/>
              </a:rPr>
              <a:t>( whichever </a:t>
            </a:r>
            <a:r>
              <a:rPr lang="en-US" sz="2000" b="1" dirty="0">
                <a:latin typeface="Arial" pitchFamily="34" charset="0"/>
              </a:rPr>
              <a:t>is </a:t>
            </a:r>
            <a:r>
              <a:rPr lang="en-US" sz="2000" b="1" dirty="0" smtClean="0">
                <a:latin typeface="Arial" pitchFamily="34" charset="0"/>
              </a:rPr>
              <a:t>longer)</a:t>
            </a:r>
            <a:r>
              <a:rPr lang="en-US" sz="2000" b="1" dirty="0">
                <a:latin typeface="Arial" pitchFamily="34" charset="0"/>
              </a:rPr>
              <a:t>	</a:t>
            </a:r>
          </a:p>
          <a:p>
            <a:pPr>
              <a:spcBef>
                <a:spcPts val="500"/>
              </a:spcBef>
              <a:spcAft>
                <a:spcPts val="500"/>
              </a:spcAft>
            </a:pPr>
            <a:r>
              <a:rPr lang="en-US" sz="2000" b="1" i="1" dirty="0" smtClean="0">
                <a:solidFill>
                  <a:srgbClr val="3BF800"/>
                </a:solidFill>
                <a:latin typeface="Arial" pitchFamily="34" charset="0"/>
              </a:rPr>
              <a:t>*</a:t>
            </a:r>
            <a:endParaRPr lang="en-US" sz="2000" b="1" dirty="0">
              <a:latin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noChangeArrowheads="1"/>
          </p:cNvSpPr>
          <p:nvPr>
            <p:ph type="title"/>
          </p:nvPr>
        </p:nvSpPr>
        <p:spPr/>
        <p:txBody>
          <a:bodyPr>
            <a:noAutofit/>
          </a:bodyPr>
          <a:lstStyle/>
          <a:p>
            <a:r>
              <a:rPr lang="en-US" b="1" dirty="0">
                <a:solidFill>
                  <a:schemeClr val="tx1"/>
                </a:solidFill>
              </a:rPr>
              <a:t>Chronic Rheumatic Heart Disease</a:t>
            </a:r>
          </a:p>
        </p:txBody>
      </p:sp>
      <p:pic>
        <p:nvPicPr>
          <p:cNvPr id="154629" name="Picture 5" descr="S01871-012-f024c"/>
          <p:cNvPicPr>
            <a:picLocks noChangeAspect="1" noChangeArrowheads="1"/>
          </p:cNvPicPr>
          <p:nvPr/>
        </p:nvPicPr>
        <p:blipFill>
          <a:blip r:embed="rId3" cstate="print"/>
          <a:srcRect/>
          <a:stretch>
            <a:fillRect/>
          </a:stretch>
        </p:blipFill>
        <p:spPr bwMode="auto">
          <a:xfrm>
            <a:off x="1219200" y="1828800"/>
            <a:ext cx="6350000" cy="45545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1476375" y="228600"/>
            <a:ext cx="5975350" cy="1325563"/>
          </a:xfrm>
        </p:spPr>
        <p:txBody>
          <a:bodyPr>
            <a:normAutofit/>
          </a:bodyPr>
          <a:lstStyle/>
          <a:p>
            <a:r>
              <a:rPr lang="en-US" sz="6000" b="1" dirty="0"/>
              <a:t>Mitral  </a:t>
            </a:r>
            <a:r>
              <a:rPr lang="en-US" sz="6000" b="1" dirty="0" err="1"/>
              <a:t>Stenosis</a:t>
            </a:r>
            <a:endParaRPr lang="en-AU" sz="6000" b="1" dirty="0"/>
          </a:p>
        </p:txBody>
      </p:sp>
      <p:sp>
        <p:nvSpPr>
          <p:cNvPr id="13315" name="Rectangle 3"/>
          <p:cNvSpPr>
            <a:spLocks noGrp="1" noRot="1" noChangeArrowheads="1"/>
          </p:cNvSpPr>
          <p:nvPr>
            <p:ph type="body" idx="1"/>
          </p:nvPr>
        </p:nvSpPr>
        <p:spPr>
          <a:xfrm>
            <a:off x="971550" y="1676400"/>
            <a:ext cx="7488238" cy="3840163"/>
          </a:xfrm>
        </p:spPr>
        <p:txBody>
          <a:bodyPr/>
          <a:lstStyle/>
          <a:p>
            <a:r>
              <a:rPr lang="en-US" b="1"/>
              <a:t>The normal MVA= 4-6 cm</a:t>
            </a:r>
          </a:p>
          <a:p>
            <a:r>
              <a:rPr lang="en-US" b="1"/>
              <a:t>In severe ms &lt;1</a:t>
            </a:r>
          </a:p>
          <a:p>
            <a:r>
              <a:rPr lang="en-US" b="1"/>
              <a:t>High LAP</a:t>
            </a:r>
          </a:p>
          <a:p>
            <a:r>
              <a:rPr lang="en-US" b="1"/>
              <a:t>The rise in LAP causes a similar rise in pulmonary capillaries, veins and artery</a:t>
            </a:r>
            <a:endParaRPr lang="en-AU"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1763713" y="549275"/>
            <a:ext cx="5761037" cy="1004888"/>
          </a:xfrm>
        </p:spPr>
        <p:txBody>
          <a:bodyPr>
            <a:noAutofit/>
          </a:bodyPr>
          <a:lstStyle/>
          <a:p>
            <a:r>
              <a:rPr lang="en-AU" sz="6000" b="1" dirty="0" smtClean="0"/>
              <a:t>Mitral </a:t>
            </a:r>
            <a:r>
              <a:rPr lang="en-AU" sz="6000" b="1" dirty="0" err="1" smtClean="0"/>
              <a:t>Stenosis</a:t>
            </a:r>
            <a:endParaRPr lang="en-AU" sz="6000" b="1" dirty="0"/>
          </a:p>
        </p:txBody>
      </p:sp>
      <p:sp>
        <p:nvSpPr>
          <p:cNvPr id="19459" name="Rectangle 3"/>
          <p:cNvSpPr>
            <a:spLocks noGrp="1" noRot="1" noChangeArrowheads="1"/>
          </p:cNvSpPr>
          <p:nvPr>
            <p:ph type="body" idx="1"/>
          </p:nvPr>
        </p:nvSpPr>
        <p:spPr>
          <a:xfrm>
            <a:off x="827088" y="1676400"/>
            <a:ext cx="7345362" cy="4422775"/>
          </a:xfrm>
        </p:spPr>
        <p:txBody>
          <a:bodyPr/>
          <a:lstStyle/>
          <a:p>
            <a:pPr>
              <a:buFont typeface="Wingdings" pitchFamily="2" charset="2"/>
              <a:buNone/>
            </a:pPr>
            <a:endParaRPr lang="en-US" sz="2800" b="1" dirty="0"/>
          </a:p>
          <a:p>
            <a:r>
              <a:rPr lang="en-US" sz="2800" b="1" dirty="0"/>
              <a:t>Long Asymptomatic period after initial attack of RF until onset of class 1 / 2 symptoms:   10 – 30 yrs ( latent period )</a:t>
            </a:r>
          </a:p>
          <a:p>
            <a:r>
              <a:rPr lang="en-US" sz="2800" b="1" dirty="0"/>
              <a:t>Once symptoms develop there is another plateau of 5 –10 yrs before onset of AF</a:t>
            </a:r>
          </a:p>
          <a:p>
            <a:r>
              <a:rPr lang="en-US" sz="2800" b="1" dirty="0"/>
              <a:t>This followed by a period of 5-10 yrs until onset of class III- Iv symptoms  </a:t>
            </a:r>
          </a:p>
          <a:p>
            <a:endParaRPr lang="en-AU"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tx1"/>
                </a:solidFill>
              </a:rPr>
              <a:t>Rheumatic Fever</a:t>
            </a:r>
            <a:endParaRPr lang="en-US" sz="6600" b="1" dirty="0">
              <a:solidFill>
                <a:schemeClr val="tx1"/>
              </a:solidFill>
            </a:endParaRPr>
          </a:p>
        </p:txBody>
      </p:sp>
      <p:sp>
        <p:nvSpPr>
          <p:cNvPr id="3" name="Content Placeholder 2"/>
          <p:cNvSpPr>
            <a:spLocks noGrp="1"/>
          </p:cNvSpPr>
          <p:nvPr>
            <p:ph idx="1"/>
          </p:nvPr>
        </p:nvSpPr>
        <p:spPr/>
        <p:txBody>
          <a:bodyPr>
            <a:normAutofit/>
          </a:bodyPr>
          <a:lstStyle/>
          <a:p>
            <a:r>
              <a:rPr lang="en-US" sz="2800" b="1" dirty="0" smtClean="0"/>
              <a:t>A disease of poverty and low socioeconomic status </a:t>
            </a:r>
          </a:p>
          <a:p>
            <a:r>
              <a:rPr lang="en-US" sz="2800" b="1" dirty="0" smtClean="0"/>
              <a:t>Rare in wealthy countries, due to improved living conditions, less overcrowding, and better hygiene with reduction in transmission of GABHS</a:t>
            </a:r>
          </a:p>
          <a:p>
            <a:r>
              <a:rPr lang="en-US" sz="2800" b="1" dirty="0" smtClean="0"/>
              <a:t>Incidence:  In Cambodia 2.2/1000 children, Mozambique 2.3/1000, India 0.75/1000</a:t>
            </a:r>
            <a:endParaRPr lang="en-US" sz="2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en-GB" b="1"/>
              <a:t>Clinical Features</a:t>
            </a:r>
          </a:p>
        </p:txBody>
      </p:sp>
      <p:sp>
        <p:nvSpPr>
          <p:cNvPr id="14339" name="Rectangle 3"/>
          <p:cNvSpPr>
            <a:spLocks noGrp="1" noRot="1" noChangeArrowheads="1"/>
          </p:cNvSpPr>
          <p:nvPr>
            <p:ph type="body" idx="1"/>
          </p:nvPr>
        </p:nvSpPr>
        <p:spPr>
          <a:xfrm>
            <a:off x="971550" y="1676400"/>
            <a:ext cx="6985000" cy="4057650"/>
          </a:xfrm>
        </p:spPr>
        <p:txBody>
          <a:bodyPr>
            <a:normAutofit lnSpcReduction="10000"/>
          </a:bodyPr>
          <a:lstStyle/>
          <a:p>
            <a:pPr>
              <a:lnSpc>
                <a:spcPct val="90000"/>
              </a:lnSpc>
            </a:pPr>
            <a:r>
              <a:rPr lang="en-US" b="1" dirty="0" err="1"/>
              <a:t>Dyspnea</a:t>
            </a:r>
            <a:endParaRPr lang="en-US" b="1" dirty="0"/>
          </a:p>
          <a:p>
            <a:pPr>
              <a:lnSpc>
                <a:spcPct val="90000"/>
              </a:lnSpc>
            </a:pPr>
            <a:r>
              <a:rPr lang="en-US" b="1" dirty="0"/>
              <a:t>Fatigue</a:t>
            </a:r>
          </a:p>
          <a:p>
            <a:pPr>
              <a:lnSpc>
                <a:spcPct val="90000"/>
              </a:lnSpc>
            </a:pPr>
            <a:r>
              <a:rPr lang="en-US" b="1" dirty="0"/>
              <a:t>Palpitation</a:t>
            </a:r>
          </a:p>
          <a:p>
            <a:pPr>
              <a:lnSpc>
                <a:spcPct val="90000"/>
              </a:lnSpc>
            </a:pPr>
            <a:r>
              <a:rPr lang="en-US" b="1" dirty="0" err="1"/>
              <a:t>Hemoptysis</a:t>
            </a:r>
            <a:r>
              <a:rPr lang="en-US" b="1" dirty="0"/>
              <a:t> (10</a:t>
            </a:r>
            <a:r>
              <a:rPr lang="en-US" b="1" dirty="0" smtClean="0"/>
              <a:t>%)</a:t>
            </a:r>
          </a:p>
          <a:p>
            <a:pPr>
              <a:lnSpc>
                <a:spcPct val="90000"/>
              </a:lnSpc>
            </a:pPr>
            <a:r>
              <a:rPr lang="en-US" b="1" dirty="0" smtClean="0"/>
              <a:t>Hoarseness ( </a:t>
            </a:r>
            <a:r>
              <a:rPr lang="en-US" b="1" dirty="0" err="1" smtClean="0"/>
              <a:t>Ortner’s</a:t>
            </a:r>
            <a:r>
              <a:rPr lang="en-US" b="1" dirty="0" smtClean="0"/>
              <a:t> syndrome)</a:t>
            </a:r>
          </a:p>
          <a:p>
            <a:pPr>
              <a:lnSpc>
                <a:spcPct val="90000"/>
              </a:lnSpc>
            </a:pPr>
            <a:r>
              <a:rPr lang="en-US" b="1" dirty="0" err="1" smtClean="0"/>
              <a:t>Dysphagia</a:t>
            </a:r>
            <a:r>
              <a:rPr lang="en-US" b="1" dirty="0" smtClean="0"/>
              <a:t> </a:t>
            </a:r>
          </a:p>
          <a:p>
            <a:pPr>
              <a:lnSpc>
                <a:spcPct val="90000"/>
              </a:lnSpc>
            </a:pPr>
            <a:r>
              <a:rPr lang="en-US" b="1" dirty="0" err="1" smtClean="0"/>
              <a:t>Storoke</a:t>
            </a:r>
            <a:r>
              <a:rPr lang="en-US" b="1" dirty="0" smtClean="0"/>
              <a:t> or  peripheral </a:t>
            </a:r>
            <a:r>
              <a:rPr lang="en-US" b="1" dirty="0" err="1" smtClean="0"/>
              <a:t>embolization</a:t>
            </a:r>
            <a:endParaRPr lang="en-A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1258888" y="228600"/>
            <a:ext cx="6192837" cy="1325563"/>
          </a:xfrm>
        </p:spPr>
        <p:txBody>
          <a:bodyPr/>
          <a:lstStyle/>
          <a:p>
            <a:r>
              <a:rPr lang="en-GB" b="1"/>
              <a:t>Clinical Features</a:t>
            </a:r>
          </a:p>
        </p:txBody>
      </p:sp>
      <p:sp>
        <p:nvSpPr>
          <p:cNvPr id="15363" name="Rectangle 3"/>
          <p:cNvSpPr>
            <a:spLocks noGrp="1" noRot="1" noChangeArrowheads="1"/>
          </p:cNvSpPr>
          <p:nvPr>
            <p:ph type="body" idx="1"/>
          </p:nvPr>
        </p:nvSpPr>
        <p:spPr>
          <a:xfrm>
            <a:off x="971550" y="1676400"/>
            <a:ext cx="7056438" cy="4344988"/>
          </a:xfrm>
        </p:spPr>
        <p:txBody>
          <a:bodyPr/>
          <a:lstStyle/>
          <a:p>
            <a:pPr>
              <a:lnSpc>
                <a:spcPct val="90000"/>
              </a:lnSpc>
            </a:pPr>
            <a:r>
              <a:rPr lang="en-US" b="1" dirty="0"/>
              <a:t>Cyanosis (Mitral </a:t>
            </a:r>
            <a:r>
              <a:rPr lang="en-US" b="1" dirty="0" err="1" smtClean="0"/>
              <a:t>facies,malar</a:t>
            </a:r>
            <a:r>
              <a:rPr lang="en-US" b="1" dirty="0" smtClean="0"/>
              <a:t> flush)</a:t>
            </a:r>
            <a:endParaRPr lang="en-US" b="1" dirty="0"/>
          </a:p>
          <a:p>
            <a:pPr>
              <a:lnSpc>
                <a:spcPct val="90000"/>
              </a:lnSpc>
            </a:pPr>
            <a:r>
              <a:rPr lang="en-US" b="1" dirty="0"/>
              <a:t>Tapping apex ( S1)</a:t>
            </a:r>
          </a:p>
          <a:p>
            <a:pPr>
              <a:lnSpc>
                <a:spcPct val="90000"/>
              </a:lnSpc>
            </a:pPr>
            <a:r>
              <a:rPr lang="en-US" b="1" dirty="0" err="1"/>
              <a:t>Parasternal</a:t>
            </a:r>
            <a:r>
              <a:rPr lang="en-US" b="1" dirty="0"/>
              <a:t> heave</a:t>
            </a:r>
          </a:p>
          <a:p>
            <a:pPr>
              <a:lnSpc>
                <a:spcPct val="90000"/>
              </a:lnSpc>
            </a:pPr>
            <a:r>
              <a:rPr lang="en-US" b="1" dirty="0"/>
              <a:t>Diastolic thrill</a:t>
            </a:r>
          </a:p>
          <a:p>
            <a:pPr>
              <a:lnSpc>
                <a:spcPct val="90000"/>
              </a:lnSpc>
            </a:pPr>
            <a:r>
              <a:rPr lang="en-US" b="1" dirty="0"/>
              <a:t>Accentuated S1 , accentuated S2</a:t>
            </a:r>
          </a:p>
          <a:p>
            <a:pPr>
              <a:lnSpc>
                <a:spcPct val="90000"/>
              </a:lnSpc>
            </a:pPr>
            <a:r>
              <a:rPr lang="en-US" b="1" dirty="0"/>
              <a:t>Opening snap</a:t>
            </a:r>
          </a:p>
          <a:p>
            <a:pPr>
              <a:lnSpc>
                <a:spcPct val="90000"/>
              </a:lnSpc>
            </a:pPr>
            <a:r>
              <a:rPr lang="en-US" b="1" dirty="0"/>
              <a:t>Mid-diastolic rumble</a:t>
            </a:r>
            <a:endParaRPr lang="en-AU"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GB" b="1"/>
              <a:t>Investigations</a:t>
            </a:r>
            <a:r>
              <a:rPr lang="en-GB"/>
              <a:t> </a:t>
            </a:r>
          </a:p>
        </p:txBody>
      </p:sp>
      <p:sp>
        <p:nvSpPr>
          <p:cNvPr id="18435" name="Rectangle 3"/>
          <p:cNvSpPr>
            <a:spLocks noGrp="1" noRot="1" noChangeArrowheads="1"/>
          </p:cNvSpPr>
          <p:nvPr>
            <p:ph type="body" idx="1"/>
          </p:nvPr>
        </p:nvSpPr>
        <p:spPr>
          <a:xfrm>
            <a:off x="971550" y="1676400"/>
            <a:ext cx="7561263" cy="4422775"/>
          </a:xfrm>
        </p:spPr>
        <p:txBody>
          <a:bodyPr/>
          <a:lstStyle/>
          <a:p>
            <a:pPr>
              <a:lnSpc>
                <a:spcPct val="90000"/>
              </a:lnSpc>
            </a:pPr>
            <a:r>
              <a:rPr lang="en-US" b="1"/>
              <a:t>CXR</a:t>
            </a:r>
          </a:p>
          <a:p>
            <a:pPr>
              <a:lnSpc>
                <a:spcPct val="90000"/>
              </a:lnSpc>
              <a:buFont typeface="Wingdings" pitchFamily="2" charset="2"/>
              <a:buNone/>
            </a:pPr>
            <a:r>
              <a:rPr lang="en-US" b="1"/>
              <a:t>     Straightening of the left heart border</a:t>
            </a:r>
          </a:p>
          <a:p>
            <a:pPr>
              <a:lnSpc>
                <a:spcPct val="90000"/>
              </a:lnSpc>
              <a:buFont typeface="Wingdings" pitchFamily="2" charset="2"/>
              <a:buNone/>
            </a:pPr>
            <a:r>
              <a:rPr lang="en-US" b="1"/>
              <a:t>     Double density </a:t>
            </a:r>
          </a:p>
          <a:p>
            <a:pPr>
              <a:lnSpc>
                <a:spcPct val="90000"/>
              </a:lnSpc>
              <a:buFont typeface="Wingdings" pitchFamily="2" charset="2"/>
              <a:buNone/>
            </a:pPr>
            <a:r>
              <a:rPr lang="en-US" b="1"/>
              <a:t>     Kerley B lines , CA in MV</a:t>
            </a:r>
          </a:p>
          <a:p>
            <a:pPr>
              <a:lnSpc>
                <a:spcPct val="90000"/>
              </a:lnSpc>
            </a:pPr>
            <a:r>
              <a:rPr lang="en-US" b="1"/>
              <a:t>ECG: LAE, P Mitrale , RV dominance</a:t>
            </a:r>
          </a:p>
          <a:p>
            <a:pPr>
              <a:lnSpc>
                <a:spcPct val="90000"/>
              </a:lnSpc>
            </a:pPr>
            <a:r>
              <a:rPr lang="en-US" b="1"/>
              <a:t>ECHO:</a:t>
            </a:r>
          </a:p>
          <a:p>
            <a:pPr>
              <a:lnSpc>
                <a:spcPct val="90000"/>
              </a:lnSpc>
              <a:buFont typeface="Wingdings" pitchFamily="2" charset="2"/>
              <a:buNone/>
            </a:pPr>
            <a:r>
              <a:rPr lang="en-US" b="1"/>
              <a:t>     MVA, PAP </a:t>
            </a:r>
          </a:p>
          <a:p>
            <a:pPr>
              <a:lnSpc>
                <a:spcPct val="90000"/>
              </a:lnSpc>
            </a:pPr>
            <a:endParaRPr lang="en-AU"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crawford\images\6S1FF1A.jpg"/>
          <p:cNvPicPr>
            <a:picLocks noChangeAspect="1" noChangeArrowheads="1"/>
          </p:cNvPicPr>
          <p:nvPr/>
        </p:nvPicPr>
        <p:blipFill>
          <a:blip r:embed="rId3" r:link="rId4" cstate="print"/>
          <a:srcRect l="34645" r="35199" b="13506"/>
          <a:stretch>
            <a:fillRect/>
          </a:stretch>
        </p:blipFill>
        <p:spPr bwMode="auto">
          <a:xfrm>
            <a:off x="2268538" y="1916113"/>
            <a:ext cx="4897437" cy="4103687"/>
          </a:xfrm>
          <a:prstGeom prst="rect">
            <a:avLst/>
          </a:prstGeom>
          <a:noFill/>
          <a:ln w="57150">
            <a:solidFill>
              <a:srgbClr val="FF0000"/>
            </a:solidFill>
            <a:miter lim="800000"/>
            <a:headEnd/>
            <a:tailEnd/>
          </a:ln>
          <a:effectLst/>
        </p:spPr>
      </p:pic>
      <p:sp>
        <p:nvSpPr>
          <p:cNvPr id="30723" name="Text Box 3"/>
          <p:cNvSpPr txBox="1">
            <a:spLocks noChangeArrowheads="1"/>
          </p:cNvSpPr>
          <p:nvPr/>
        </p:nvSpPr>
        <p:spPr bwMode="auto">
          <a:xfrm>
            <a:off x="2700338" y="765175"/>
            <a:ext cx="4160837" cy="762000"/>
          </a:xfrm>
          <a:prstGeom prst="rect">
            <a:avLst/>
          </a:prstGeom>
          <a:noFill/>
          <a:ln w="9525">
            <a:noFill/>
            <a:miter lim="800000"/>
            <a:headEnd/>
            <a:tailEnd/>
          </a:ln>
          <a:effectLst/>
        </p:spPr>
        <p:txBody>
          <a:bodyPr wrap="none">
            <a:spAutoFit/>
          </a:bodyPr>
          <a:lstStyle/>
          <a:p>
            <a:r>
              <a:rPr lang="en-GB" sz="4400" b="1" dirty="0"/>
              <a:t>Mitral Stenosis</a:t>
            </a:r>
            <a:endParaRPr lang="en-US" sz="44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1258888" y="228600"/>
            <a:ext cx="6049962" cy="1325563"/>
          </a:xfrm>
        </p:spPr>
        <p:txBody>
          <a:bodyPr>
            <a:normAutofit/>
          </a:bodyPr>
          <a:lstStyle/>
          <a:p>
            <a:r>
              <a:rPr lang="en-GB" sz="6000" b="1" dirty="0" smtClean="0"/>
              <a:t>Management  </a:t>
            </a:r>
            <a:endParaRPr lang="en-GB" sz="6000" b="1" dirty="0"/>
          </a:p>
        </p:txBody>
      </p:sp>
      <p:sp>
        <p:nvSpPr>
          <p:cNvPr id="20483" name="Rectangle 3"/>
          <p:cNvSpPr>
            <a:spLocks noGrp="1" noRot="1" noChangeArrowheads="1"/>
          </p:cNvSpPr>
          <p:nvPr>
            <p:ph type="body" idx="1"/>
          </p:nvPr>
        </p:nvSpPr>
        <p:spPr>
          <a:xfrm>
            <a:off x="1187450" y="1676400"/>
            <a:ext cx="6624638" cy="4422775"/>
          </a:xfrm>
        </p:spPr>
        <p:txBody>
          <a:bodyPr/>
          <a:lstStyle/>
          <a:p>
            <a:endParaRPr lang="en-US" b="1" dirty="0"/>
          </a:p>
          <a:p>
            <a:r>
              <a:rPr lang="en-US" b="1" dirty="0" smtClean="0"/>
              <a:t>B-Blockers </a:t>
            </a:r>
            <a:r>
              <a:rPr lang="en-US" b="1" dirty="0"/>
              <a:t>,CCB</a:t>
            </a:r>
          </a:p>
          <a:p>
            <a:r>
              <a:rPr lang="en-US" b="1" dirty="0" err="1"/>
              <a:t>Digoxin</a:t>
            </a:r>
            <a:r>
              <a:rPr lang="en-US" b="1" dirty="0"/>
              <a:t> ( AF )</a:t>
            </a:r>
          </a:p>
          <a:p>
            <a:r>
              <a:rPr lang="en-US" b="1" dirty="0" err="1" smtClean="0"/>
              <a:t>Warfarin</a:t>
            </a:r>
            <a:endParaRPr lang="en-US" b="1" dirty="0" smtClean="0"/>
          </a:p>
          <a:p>
            <a:r>
              <a:rPr lang="en-US" b="1" dirty="0" smtClean="0"/>
              <a:t>Balloon </a:t>
            </a:r>
            <a:r>
              <a:rPr lang="en-US" b="1" dirty="0" err="1" smtClean="0"/>
              <a:t>Valvuloplasty</a:t>
            </a:r>
            <a:endParaRPr lang="en-US" b="1" dirty="0" smtClean="0"/>
          </a:p>
          <a:p>
            <a:r>
              <a:rPr lang="en-US" b="1" dirty="0" smtClean="0"/>
              <a:t>Mitral valve replacement</a:t>
            </a:r>
            <a:endParaRPr lang="en-US" b="1" dirty="0"/>
          </a:p>
          <a:p>
            <a:endParaRPr lang="en-AU"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G:\crawford\images\6S4FF4.jpg"/>
          <p:cNvPicPr>
            <a:picLocks noChangeAspect="1" noChangeArrowheads="1"/>
          </p:cNvPicPr>
          <p:nvPr/>
        </p:nvPicPr>
        <p:blipFill>
          <a:blip r:embed="rId3" r:link="rId4" cstate="print"/>
          <a:srcRect l="10831" t="14821" r="11665" b="5476"/>
          <a:stretch>
            <a:fillRect/>
          </a:stretch>
        </p:blipFill>
        <p:spPr bwMode="auto">
          <a:xfrm>
            <a:off x="1476375" y="1916113"/>
            <a:ext cx="6191250" cy="4251325"/>
          </a:xfrm>
          <a:prstGeom prst="rect">
            <a:avLst/>
          </a:prstGeom>
          <a:noFill/>
          <a:ln w="76200">
            <a:solidFill>
              <a:srgbClr val="FF0000"/>
            </a:solidFill>
            <a:miter lim="800000"/>
            <a:headEnd/>
            <a:tailEnd/>
          </a:ln>
          <a:effectLst/>
        </p:spPr>
      </p:pic>
      <p:sp>
        <p:nvSpPr>
          <p:cNvPr id="76803" name="Text Box 3"/>
          <p:cNvSpPr txBox="1">
            <a:spLocks noChangeArrowheads="1"/>
          </p:cNvSpPr>
          <p:nvPr/>
        </p:nvSpPr>
        <p:spPr bwMode="auto">
          <a:xfrm>
            <a:off x="3635375" y="931863"/>
            <a:ext cx="1425575" cy="762000"/>
          </a:xfrm>
          <a:prstGeom prst="rect">
            <a:avLst/>
          </a:prstGeom>
          <a:noFill/>
          <a:ln w="9525">
            <a:noFill/>
            <a:miter lim="800000"/>
            <a:headEnd/>
            <a:tailEnd/>
          </a:ln>
          <a:effectLst/>
        </p:spPr>
        <p:txBody>
          <a:bodyPr wrap="none">
            <a:spAutoFit/>
          </a:bodyPr>
          <a:lstStyle/>
          <a:p>
            <a:r>
              <a:rPr lang="en-GB" sz="4400" b="1"/>
              <a:t>BMV</a:t>
            </a:r>
            <a:endParaRPr lang="en-US" sz="44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524000" y="457200"/>
            <a:ext cx="6119813" cy="1004887"/>
          </a:xfrm>
        </p:spPr>
        <p:txBody>
          <a:bodyPr>
            <a:normAutofit/>
          </a:bodyPr>
          <a:lstStyle/>
          <a:p>
            <a:r>
              <a:rPr lang="en-GB" sz="5400" b="1" dirty="0" smtClean="0"/>
              <a:t>Mitral Regurgitation</a:t>
            </a:r>
            <a:endParaRPr lang="en-GB" sz="5400" b="1" dirty="0"/>
          </a:p>
        </p:txBody>
      </p:sp>
      <p:sp>
        <p:nvSpPr>
          <p:cNvPr id="22531" name="Rectangle 3"/>
          <p:cNvSpPr>
            <a:spLocks noGrp="1" noRot="1" noChangeArrowheads="1"/>
          </p:cNvSpPr>
          <p:nvPr>
            <p:ph type="body" idx="1"/>
          </p:nvPr>
        </p:nvSpPr>
        <p:spPr>
          <a:xfrm>
            <a:off x="1042988" y="2060575"/>
            <a:ext cx="7129462" cy="4038600"/>
          </a:xfrm>
        </p:spPr>
        <p:txBody>
          <a:bodyPr/>
          <a:lstStyle/>
          <a:p>
            <a:r>
              <a:rPr lang="en-US" b="1" dirty="0" smtClean="0"/>
              <a:t>Asymptomatic </a:t>
            </a:r>
            <a:endParaRPr lang="en-US" b="1" dirty="0"/>
          </a:p>
          <a:p>
            <a:r>
              <a:rPr lang="en-US" b="1" dirty="0" err="1"/>
              <a:t>Dyspnea</a:t>
            </a:r>
            <a:r>
              <a:rPr lang="en-US" b="1" dirty="0"/>
              <a:t> , </a:t>
            </a:r>
            <a:r>
              <a:rPr lang="en-US" b="1" dirty="0" err="1"/>
              <a:t>orthopnea</a:t>
            </a:r>
            <a:r>
              <a:rPr lang="en-US" b="1" dirty="0"/>
              <a:t>, </a:t>
            </a:r>
            <a:r>
              <a:rPr lang="en-US" b="1" dirty="0" smtClean="0"/>
              <a:t>PND</a:t>
            </a:r>
            <a:endParaRPr lang="en-US" b="1" dirty="0"/>
          </a:p>
          <a:p>
            <a:r>
              <a:rPr lang="en-US" b="1" dirty="0"/>
              <a:t>Displaced PMI, Thrill</a:t>
            </a:r>
          </a:p>
          <a:p>
            <a:r>
              <a:rPr lang="en-US" b="1" dirty="0"/>
              <a:t>Soft S1,  </a:t>
            </a:r>
            <a:endParaRPr lang="en-US" b="1" dirty="0" smtClean="0"/>
          </a:p>
          <a:p>
            <a:r>
              <a:rPr lang="en-US" b="1" dirty="0" err="1" smtClean="0"/>
              <a:t>Pansystolic</a:t>
            </a:r>
            <a:r>
              <a:rPr lang="en-US" b="1" dirty="0" smtClean="0"/>
              <a:t> murmur</a:t>
            </a:r>
          </a:p>
          <a:p>
            <a:r>
              <a:rPr lang="en-US" b="1" dirty="0" smtClean="0"/>
              <a:t>Treatment is surgical</a:t>
            </a:r>
            <a:endParaRPr lang="en-US" b="1" dirty="0"/>
          </a:p>
          <a:p>
            <a:endParaRPr lang="en-A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crawford\images\6S1FF5.jpg"/>
          <p:cNvPicPr>
            <a:picLocks noChangeAspect="1" noChangeArrowheads="1"/>
          </p:cNvPicPr>
          <p:nvPr/>
        </p:nvPicPr>
        <p:blipFill>
          <a:blip r:embed="rId3" r:link="rId4" cstate="print"/>
          <a:srcRect l="11310" t="46275" r="11310" b="6274"/>
          <a:stretch>
            <a:fillRect/>
          </a:stretch>
        </p:blipFill>
        <p:spPr bwMode="auto">
          <a:xfrm>
            <a:off x="1476375" y="1916113"/>
            <a:ext cx="6191250" cy="3673475"/>
          </a:xfrm>
          <a:prstGeom prst="rect">
            <a:avLst/>
          </a:prstGeom>
          <a:noFill/>
          <a:ln w="57150">
            <a:solidFill>
              <a:srgbClr val="FF0000"/>
            </a:solidFill>
            <a:miter lim="800000"/>
            <a:headEnd/>
            <a:tailEnd/>
          </a:ln>
          <a:effectLst/>
        </p:spPr>
      </p:pic>
      <p:sp>
        <p:nvSpPr>
          <p:cNvPr id="35843" name="Text Box 3"/>
          <p:cNvSpPr txBox="1">
            <a:spLocks noChangeArrowheads="1"/>
          </p:cNvSpPr>
          <p:nvPr/>
        </p:nvSpPr>
        <p:spPr bwMode="auto">
          <a:xfrm>
            <a:off x="3419475" y="692150"/>
            <a:ext cx="1651000" cy="701675"/>
          </a:xfrm>
          <a:prstGeom prst="rect">
            <a:avLst/>
          </a:prstGeom>
          <a:noFill/>
          <a:ln w="9525">
            <a:noFill/>
            <a:miter lim="800000"/>
            <a:headEnd/>
            <a:tailEnd/>
          </a:ln>
          <a:effectLst/>
        </p:spPr>
        <p:txBody>
          <a:bodyPr wrap="none">
            <a:spAutoFit/>
          </a:bodyPr>
          <a:lstStyle/>
          <a:p>
            <a:r>
              <a:rPr lang="en-GB" sz="4000" b="1"/>
              <a:t>ECHO</a:t>
            </a:r>
            <a:endParaRPr lang="en-US" sz="4000" b="1"/>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normAutofit/>
          </a:bodyPr>
          <a:lstStyle/>
          <a:p>
            <a:r>
              <a:rPr lang="en-GB" sz="6000" b="1" dirty="0" smtClean="0"/>
              <a:t>Aortic Regurgitation</a:t>
            </a:r>
            <a:endParaRPr lang="en-GB" sz="6000" b="1" dirty="0"/>
          </a:p>
        </p:txBody>
      </p:sp>
      <p:sp>
        <p:nvSpPr>
          <p:cNvPr id="27651" name="Rectangle 3"/>
          <p:cNvSpPr>
            <a:spLocks noGrp="1" noRot="1" noChangeArrowheads="1"/>
          </p:cNvSpPr>
          <p:nvPr>
            <p:ph type="body" idx="1"/>
          </p:nvPr>
        </p:nvSpPr>
        <p:spPr>
          <a:xfrm>
            <a:off x="827088" y="1676400"/>
            <a:ext cx="6913562" cy="4422775"/>
          </a:xfrm>
        </p:spPr>
        <p:txBody>
          <a:bodyPr/>
          <a:lstStyle/>
          <a:p>
            <a:r>
              <a:rPr lang="en-US" b="1"/>
              <a:t>Water-hammer / collapsing pulse</a:t>
            </a:r>
          </a:p>
          <a:p>
            <a:r>
              <a:rPr lang="en-US" b="1"/>
              <a:t>Wide pulse pressure</a:t>
            </a:r>
          </a:p>
          <a:p>
            <a:r>
              <a:rPr lang="en-US" b="1"/>
              <a:t>Corrigan’s sign</a:t>
            </a:r>
          </a:p>
          <a:p>
            <a:r>
              <a:rPr lang="en-US" b="1"/>
              <a:t>De Musset sign</a:t>
            </a:r>
          </a:p>
          <a:p>
            <a:r>
              <a:rPr lang="en-US" b="1"/>
              <a:t>Muller sign</a:t>
            </a:r>
          </a:p>
          <a:p>
            <a:r>
              <a:rPr lang="en-US" b="1"/>
              <a:t>Quincke’s pulse</a:t>
            </a:r>
          </a:p>
          <a:p>
            <a:r>
              <a:rPr lang="en-US" b="1"/>
              <a:t>Hill’s sign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G:\crawford\images\6S1FF12A.jpg"/>
          <p:cNvPicPr>
            <a:picLocks noChangeAspect="1" noChangeArrowheads="1"/>
          </p:cNvPicPr>
          <p:nvPr/>
        </p:nvPicPr>
        <p:blipFill>
          <a:blip r:embed="rId3" r:link="rId4" cstate="print"/>
          <a:srcRect l="31438" r="31715" b="9366"/>
          <a:stretch>
            <a:fillRect/>
          </a:stretch>
        </p:blipFill>
        <p:spPr bwMode="auto">
          <a:xfrm>
            <a:off x="3132138" y="1989138"/>
            <a:ext cx="2952750" cy="3671887"/>
          </a:xfrm>
          <a:prstGeom prst="rect">
            <a:avLst/>
          </a:prstGeom>
          <a:noFill/>
          <a:ln w="57150">
            <a:solidFill>
              <a:srgbClr val="FF0000"/>
            </a:solidFill>
            <a:miter lim="800000"/>
            <a:headEnd/>
            <a:tailEnd/>
          </a:ln>
          <a:effectLst/>
        </p:spPr>
      </p:pic>
      <p:sp>
        <p:nvSpPr>
          <p:cNvPr id="46083" name="Text Box 3"/>
          <p:cNvSpPr txBox="1">
            <a:spLocks noChangeArrowheads="1"/>
          </p:cNvSpPr>
          <p:nvPr/>
        </p:nvSpPr>
        <p:spPr bwMode="auto">
          <a:xfrm>
            <a:off x="3635375" y="908050"/>
            <a:ext cx="1651000" cy="701675"/>
          </a:xfrm>
          <a:prstGeom prst="rect">
            <a:avLst/>
          </a:prstGeom>
          <a:noFill/>
          <a:ln w="9525">
            <a:noFill/>
            <a:miter lim="800000"/>
            <a:headEnd/>
            <a:tailEnd/>
          </a:ln>
          <a:effectLst/>
        </p:spPr>
        <p:txBody>
          <a:bodyPr wrap="none">
            <a:spAutoFit/>
          </a:bodyPr>
          <a:lstStyle/>
          <a:p>
            <a:r>
              <a:rPr lang="en-GB" sz="4000" b="1"/>
              <a:t>ECHO</a:t>
            </a:r>
            <a:endParaRPr lang="en-US" sz="40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chemeClr val="tx1"/>
                </a:solidFill>
              </a:rPr>
              <a:t>Global Burden of RHD</a:t>
            </a:r>
            <a:endParaRPr lang="en-GB" sz="5400" b="1" dirty="0">
              <a:solidFill>
                <a:schemeClr val="tx1"/>
              </a:solidFill>
            </a:endParaRPr>
          </a:p>
        </p:txBody>
      </p:sp>
      <p:sp>
        <p:nvSpPr>
          <p:cNvPr id="3" name="Content Placeholder 2"/>
          <p:cNvSpPr>
            <a:spLocks noGrp="1"/>
          </p:cNvSpPr>
          <p:nvPr>
            <p:ph idx="1"/>
          </p:nvPr>
        </p:nvSpPr>
        <p:spPr/>
        <p:txBody>
          <a:bodyPr>
            <a:noAutofit/>
          </a:bodyPr>
          <a:lstStyle/>
          <a:p>
            <a:r>
              <a:rPr lang="en-GB" b="1" dirty="0" smtClean="0"/>
              <a:t>Total cases with RHD:20 Millions</a:t>
            </a:r>
          </a:p>
          <a:p>
            <a:r>
              <a:rPr lang="en-GB" b="1" dirty="0" smtClean="0"/>
              <a:t>CHF: 3 Million</a:t>
            </a:r>
          </a:p>
          <a:p>
            <a:r>
              <a:rPr lang="en-GB" b="1" dirty="0" smtClean="0"/>
              <a:t>Valve surgery required in 1 Million</a:t>
            </a:r>
          </a:p>
          <a:p>
            <a:r>
              <a:rPr lang="en-GB" b="1" dirty="0" smtClean="0"/>
              <a:t>Annual incidence of RF: 0.5 Million, nearly half develop </a:t>
            </a:r>
            <a:r>
              <a:rPr lang="en-GB" b="1" dirty="0" err="1" smtClean="0"/>
              <a:t>carditis</a:t>
            </a:r>
            <a:endParaRPr lang="en-GB" b="1" dirty="0" smtClean="0"/>
          </a:p>
          <a:p>
            <a:r>
              <a:rPr lang="en-GB" b="1" dirty="0" smtClean="0"/>
              <a:t>Estimated deaths from RHD: 230,000/YR</a:t>
            </a:r>
          </a:p>
          <a:p>
            <a:r>
              <a:rPr lang="en-US" b="1" dirty="0" smtClean="0"/>
              <a:t>Imposes a substantial burden on health care systems with limited budgets</a:t>
            </a:r>
          </a:p>
          <a:p>
            <a:endParaRPr lang="en-GB"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G:\crawford\images\6S9FF3.jpg"/>
          <p:cNvPicPr>
            <a:picLocks noChangeAspect="1" noChangeArrowheads="1"/>
          </p:cNvPicPr>
          <p:nvPr/>
        </p:nvPicPr>
        <p:blipFill>
          <a:blip r:embed="rId3" r:link="rId4" cstate="print"/>
          <a:srcRect l="19852" r="11665" b="7922"/>
          <a:stretch>
            <a:fillRect/>
          </a:stretch>
        </p:blipFill>
        <p:spPr bwMode="auto">
          <a:xfrm>
            <a:off x="1979613" y="1916113"/>
            <a:ext cx="5470525" cy="3671887"/>
          </a:xfrm>
          <a:prstGeom prst="rect">
            <a:avLst/>
          </a:prstGeom>
          <a:noFill/>
          <a:ln w="76200">
            <a:solidFill>
              <a:srgbClr val="FF0000"/>
            </a:solidFill>
            <a:miter lim="800000"/>
            <a:headEnd/>
            <a:tailEnd/>
          </a:ln>
          <a:effectLst/>
        </p:spPr>
      </p:pic>
      <p:sp>
        <p:nvSpPr>
          <p:cNvPr id="4" name="Title 3"/>
          <p:cNvSpPr>
            <a:spLocks noGrp="1"/>
          </p:cNvSpPr>
          <p:nvPr>
            <p:ph type="title"/>
          </p:nvPr>
        </p:nvSpPr>
        <p:spPr/>
        <p:txBody>
          <a:bodyPr>
            <a:noAutofit/>
          </a:bodyPr>
          <a:lstStyle/>
          <a:p>
            <a:r>
              <a:rPr lang="en-GB" sz="8000" b="1" dirty="0" smtClean="0"/>
              <a:t>Aortic Stenosis</a:t>
            </a:r>
            <a:endParaRPr lang="en-GB" sz="80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2124075" y="228600"/>
            <a:ext cx="4968875" cy="1325563"/>
          </a:xfrm>
        </p:spPr>
        <p:txBody>
          <a:bodyPr>
            <a:normAutofit/>
          </a:bodyPr>
          <a:lstStyle/>
          <a:p>
            <a:r>
              <a:rPr lang="en-US" sz="7200" b="1" dirty="0"/>
              <a:t>Symptoms</a:t>
            </a:r>
            <a:endParaRPr lang="en-AU" sz="7200" b="1" dirty="0"/>
          </a:p>
        </p:txBody>
      </p:sp>
      <p:sp>
        <p:nvSpPr>
          <p:cNvPr id="6147" name="Rectangle 3"/>
          <p:cNvSpPr>
            <a:spLocks noGrp="1" noRot="1" noChangeArrowheads="1"/>
          </p:cNvSpPr>
          <p:nvPr>
            <p:ph type="body" idx="1"/>
          </p:nvPr>
        </p:nvSpPr>
        <p:spPr>
          <a:xfrm>
            <a:off x="1331913" y="1676400"/>
            <a:ext cx="5688012" cy="4422775"/>
          </a:xfrm>
        </p:spPr>
        <p:txBody>
          <a:bodyPr/>
          <a:lstStyle/>
          <a:p>
            <a:r>
              <a:rPr lang="en-US" sz="6000" b="1" i="1" dirty="0" smtClean="0"/>
              <a:t>Angina</a:t>
            </a:r>
            <a:endParaRPr lang="en-US" sz="6000" b="1" i="1" dirty="0"/>
          </a:p>
          <a:p>
            <a:r>
              <a:rPr lang="en-US" sz="6000" b="1" i="1" dirty="0"/>
              <a:t>Syncope</a:t>
            </a:r>
          </a:p>
          <a:p>
            <a:r>
              <a:rPr lang="en-US" sz="6000" b="1" i="1" dirty="0" err="1"/>
              <a:t>Dyspnea</a:t>
            </a:r>
            <a:endParaRPr lang="en-US" sz="4400" b="1" i="1" dirty="0"/>
          </a:p>
          <a:p>
            <a:endParaRPr lang="en-AU" sz="4400" b="1" i="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1835150" y="404813"/>
            <a:ext cx="5616575" cy="1149350"/>
          </a:xfrm>
        </p:spPr>
        <p:txBody>
          <a:bodyPr>
            <a:noAutofit/>
          </a:bodyPr>
          <a:lstStyle/>
          <a:p>
            <a:r>
              <a:rPr lang="en-US" sz="8000" b="1" dirty="0" smtClean="0"/>
              <a:t> Signs </a:t>
            </a:r>
            <a:endParaRPr lang="en-AU" sz="8000" b="1" dirty="0"/>
          </a:p>
        </p:txBody>
      </p:sp>
      <p:sp>
        <p:nvSpPr>
          <p:cNvPr id="9219" name="Rectangle 3"/>
          <p:cNvSpPr>
            <a:spLocks noGrp="1" noRot="1" noChangeArrowheads="1"/>
          </p:cNvSpPr>
          <p:nvPr>
            <p:ph type="body" idx="1"/>
          </p:nvPr>
        </p:nvSpPr>
        <p:spPr>
          <a:xfrm>
            <a:off x="900113" y="1676400"/>
            <a:ext cx="7343775" cy="4422775"/>
          </a:xfrm>
        </p:spPr>
        <p:txBody>
          <a:bodyPr/>
          <a:lstStyle/>
          <a:p>
            <a:r>
              <a:rPr lang="en-US" b="1" dirty="0"/>
              <a:t>Arterial Pulse wave form : plateau</a:t>
            </a:r>
          </a:p>
          <a:p>
            <a:pPr>
              <a:buFont typeface="Wingdings" pitchFamily="2" charset="2"/>
              <a:buNone/>
            </a:pPr>
            <a:r>
              <a:rPr lang="en-US" b="1" dirty="0"/>
              <a:t>   Small   { </a:t>
            </a:r>
            <a:r>
              <a:rPr lang="en-US" b="1" dirty="0" err="1"/>
              <a:t>Parvus</a:t>
            </a:r>
            <a:r>
              <a:rPr lang="en-US" b="1" dirty="0"/>
              <a:t> }</a:t>
            </a:r>
          </a:p>
          <a:p>
            <a:pPr>
              <a:buFont typeface="Wingdings" pitchFamily="2" charset="2"/>
              <a:buNone/>
            </a:pPr>
            <a:r>
              <a:rPr lang="en-US" b="1" dirty="0"/>
              <a:t>   Slow rise { </a:t>
            </a:r>
            <a:r>
              <a:rPr lang="en-US" b="1" dirty="0" err="1"/>
              <a:t>Tardus</a:t>
            </a:r>
            <a:r>
              <a:rPr lang="en-US" b="1" dirty="0"/>
              <a:t> } </a:t>
            </a:r>
          </a:p>
          <a:p>
            <a:r>
              <a:rPr lang="en-US" b="1" dirty="0"/>
              <a:t>Sustained not displaced PMI</a:t>
            </a:r>
          </a:p>
          <a:p>
            <a:r>
              <a:rPr lang="en-US" b="1" dirty="0"/>
              <a:t>Systolic thrill</a:t>
            </a:r>
            <a:endParaRPr lang="en-AU" b="1" dirty="0"/>
          </a:p>
          <a:p>
            <a:r>
              <a:rPr lang="en-US" b="1" dirty="0" smtClean="0"/>
              <a:t>  </a:t>
            </a:r>
            <a:r>
              <a:rPr lang="en-US" b="1" dirty="0"/>
              <a:t>S4</a:t>
            </a:r>
            <a:endParaRPr lang="en-AU" b="1" dirty="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116013" y="549275"/>
            <a:ext cx="6769100" cy="1004888"/>
          </a:xfrm>
        </p:spPr>
        <p:txBody>
          <a:bodyPr>
            <a:noAutofit/>
          </a:bodyPr>
          <a:lstStyle/>
          <a:p>
            <a:r>
              <a:rPr lang="en-AU" sz="8000" b="1" dirty="0" smtClean="0"/>
              <a:t>Signs</a:t>
            </a:r>
            <a:endParaRPr lang="en-AU" sz="8000" b="1" dirty="0"/>
          </a:p>
        </p:txBody>
      </p:sp>
      <p:sp>
        <p:nvSpPr>
          <p:cNvPr id="10243" name="Rectangle 3"/>
          <p:cNvSpPr>
            <a:spLocks noGrp="1" noRot="1" noChangeArrowheads="1"/>
          </p:cNvSpPr>
          <p:nvPr>
            <p:ph type="body" idx="1"/>
          </p:nvPr>
        </p:nvSpPr>
        <p:spPr>
          <a:xfrm>
            <a:off x="1187450" y="1676400"/>
            <a:ext cx="6264275" cy="4422775"/>
          </a:xfrm>
        </p:spPr>
        <p:txBody>
          <a:bodyPr/>
          <a:lstStyle/>
          <a:p>
            <a:endParaRPr lang="en-US" b="1" dirty="0"/>
          </a:p>
          <a:p>
            <a:r>
              <a:rPr lang="en-US" sz="3600" b="1" dirty="0"/>
              <a:t>Late peaking of murmur</a:t>
            </a:r>
          </a:p>
          <a:p>
            <a:r>
              <a:rPr lang="en-US" sz="3600" b="1" dirty="0"/>
              <a:t>Single S2 : Soft or absent A2</a:t>
            </a:r>
          </a:p>
          <a:p>
            <a:r>
              <a:rPr lang="en-US" sz="3600" b="1" dirty="0"/>
              <a:t>Paradoxical splitting </a:t>
            </a:r>
            <a:r>
              <a:rPr lang="en-US" sz="3600" b="1" dirty="0" smtClean="0"/>
              <a:t>of S2</a:t>
            </a:r>
          </a:p>
          <a:p>
            <a:pPr>
              <a:buNone/>
            </a:pPr>
            <a:endParaRPr lang="en-US" sz="36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chemeClr val="tx1"/>
                </a:solidFill>
              </a:rPr>
              <a:t>Aortic Valve Disease</a:t>
            </a:r>
            <a:endParaRPr lang="en-GB" sz="5400" b="1" dirty="0">
              <a:solidFill>
                <a:schemeClr val="tx1"/>
              </a:solidFill>
            </a:endParaRPr>
          </a:p>
        </p:txBody>
      </p:sp>
      <p:sp>
        <p:nvSpPr>
          <p:cNvPr id="3" name="Content Placeholder 2"/>
          <p:cNvSpPr>
            <a:spLocks noGrp="1"/>
          </p:cNvSpPr>
          <p:nvPr>
            <p:ph idx="1"/>
          </p:nvPr>
        </p:nvSpPr>
        <p:spPr>
          <a:xfrm>
            <a:off x="842994" y="1716711"/>
            <a:ext cx="7767606" cy="4838735"/>
          </a:xfrm>
        </p:spPr>
        <p:txBody>
          <a:bodyPr>
            <a:normAutofit/>
          </a:bodyPr>
          <a:lstStyle/>
          <a:p>
            <a:r>
              <a:rPr lang="en-GB" sz="3600" b="1" dirty="0" smtClean="0"/>
              <a:t>Treatment is surgical: Aortic valve Replacement</a:t>
            </a:r>
            <a:endParaRPr lang="en-GB" sz="3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90600" y="762000"/>
            <a:ext cx="73914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chemeClr val="tx1"/>
                </a:solidFill>
              </a:rPr>
              <a:t>Pathologic Lesions</a:t>
            </a:r>
            <a:endParaRPr lang="en-US" sz="4800" b="1" dirty="0">
              <a:solidFill>
                <a:schemeClr val="tx1"/>
              </a:solidFill>
            </a:endParaRPr>
          </a:p>
        </p:txBody>
      </p:sp>
      <p:sp>
        <p:nvSpPr>
          <p:cNvPr id="3" name="Content Placeholder 2"/>
          <p:cNvSpPr>
            <a:spLocks noGrp="1"/>
          </p:cNvSpPr>
          <p:nvPr>
            <p:ph idx="1"/>
          </p:nvPr>
        </p:nvSpPr>
        <p:spPr/>
        <p:txBody>
          <a:bodyPr/>
          <a:lstStyle/>
          <a:p>
            <a:endParaRPr lang="en-US" dirty="0" smtClean="0"/>
          </a:p>
          <a:p>
            <a:r>
              <a:rPr lang="en-US" sz="3600" b="1" dirty="0" smtClean="0"/>
              <a:t>Ashcoff nodules:</a:t>
            </a:r>
          </a:p>
          <a:p>
            <a:endParaRPr lang="en-US" sz="3600" b="1" dirty="0" smtClean="0"/>
          </a:p>
          <a:p>
            <a:r>
              <a:rPr lang="en-US" sz="3600" b="1" dirty="0" smtClean="0"/>
              <a:t>Fibrinoid degeneration of connective tissue, inflammatory cells</a:t>
            </a:r>
            <a:endParaRPr lang="en-US" sz="3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Grp="1" noChangeArrowheads="1"/>
          </p:cNvSpPr>
          <p:nvPr>
            <p:ph type="title"/>
          </p:nvPr>
        </p:nvSpPr>
        <p:spPr/>
        <p:txBody>
          <a:bodyPr>
            <a:normAutofit fontScale="90000"/>
          </a:bodyPr>
          <a:lstStyle/>
          <a:p>
            <a:r>
              <a:rPr lang="en-US" sz="4000" b="1" dirty="0" err="1">
                <a:solidFill>
                  <a:schemeClr val="tx1"/>
                </a:solidFill>
              </a:rPr>
              <a:t>Aschoff</a:t>
            </a:r>
            <a:r>
              <a:rPr lang="en-US" sz="4000" b="1" dirty="0">
                <a:solidFill>
                  <a:schemeClr val="tx1"/>
                </a:solidFill>
              </a:rPr>
              <a:t> body in a patient with acute rheumatic </a:t>
            </a:r>
            <a:r>
              <a:rPr lang="en-US" sz="4000" b="1" dirty="0" err="1">
                <a:solidFill>
                  <a:schemeClr val="tx1"/>
                </a:solidFill>
              </a:rPr>
              <a:t>carditis</a:t>
            </a:r>
            <a:endParaRPr lang="en-US" sz="4000" b="1" dirty="0">
              <a:solidFill>
                <a:schemeClr val="tx1"/>
              </a:solidFill>
            </a:endParaRPr>
          </a:p>
        </p:txBody>
      </p:sp>
      <p:pic>
        <p:nvPicPr>
          <p:cNvPr id="152581" name="Picture 5" descr="S01871-012-f024b"/>
          <p:cNvPicPr>
            <a:picLocks noChangeAspect="1" noChangeArrowheads="1"/>
          </p:cNvPicPr>
          <p:nvPr/>
        </p:nvPicPr>
        <p:blipFill>
          <a:blip r:embed="rId2" cstate="print"/>
          <a:srcRect/>
          <a:stretch>
            <a:fillRect/>
          </a:stretch>
        </p:blipFill>
        <p:spPr bwMode="auto">
          <a:xfrm>
            <a:off x="1295400" y="1981200"/>
            <a:ext cx="6350000" cy="45815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a:bodyPr>
          <a:lstStyle/>
          <a:p>
            <a:pPr algn="ctr"/>
            <a:r>
              <a:rPr lang="en-US" sz="6000" b="1" dirty="0">
                <a:solidFill>
                  <a:schemeClr val="tx1"/>
                </a:solidFill>
              </a:rPr>
              <a:t>Clinical Features</a:t>
            </a:r>
            <a:endParaRPr lang="ro-RO" sz="6000" b="1" dirty="0">
              <a:solidFill>
                <a:schemeClr val="tx1"/>
              </a:solidFill>
            </a:endParaRPr>
          </a:p>
        </p:txBody>
      </p:sp>
      <p:sp>
        <p:nvSpPr>
          <p:cNvPr id="139267" name="Rectangle 3"/>
          <p:cNvSpPr>
            <a:spLocks noGrp="1" noChangeArrowheads="1"/>
          </p:cNvSpPr>
          <p:nvPr>
            <p:ph idx="1"/>
          </p:nvPr>
        </p:nvSpPr>
        <p:spPr/>
        <p:txBody>
          <a:bodyPr>
            <a:normAutofit/>
          </a:bodyPr>
          <a:lstStyle/>
          <a:p>
            <a:r>
              <a:rPr lang="en-US" sz="3200" b="1" dirty="0"/>
              <a:t>Onset of acute rheumatic fever is typically characterized by an acute febrile illness 2 to 4 weeks after an episode of pharyngitis. </a:t>
            </a:r>
          </a:p>
          <a:p>
            <a:endParaRPr lang="en-US" sz="3200" b="1" dirty="0" smtClean="0"/>
          </a:p>
          <a:p>
            <a:r>
              <a:rPr lang="en-US" sz="3200" b="1" dirty="0" smtClean="0"/>
              <a:t>Diagnosis </a:t>
            </a:r>
            <a:r>
              <a:rPr lang="en-US" sz="3200" b="1" dirty="0"/>
              <a:t>is primarily clinical and is based on a constellation of signs and symptoms, which were initially established as the Jones </a:t>
            </a:r>
            <a:r>
              <a:rPr lang="en-US" sz="3200" b="1" dirty="0" smtClean="0"/>
              <a:t>criteria</a:t>
            </a:r>
            <a:endParaRPr lang="ro-RO" sz="3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066800" y="304800"/>
            <a:ext cx="7543800" cy="914400"/>
          </a:xfrm>
        </p:spPr>
        <p:txBody>
          <a:bodyPr>
            <a:noAutofit/>
          </a:bodyPr>
          <a:lstStyle/>
          <a:p>
            <a:pPr algn="ctr"/>
            <a:r>
              <a:rPr lang="en-US" sz="6000" b="1" dirty="0" smtClean="0">
                <a:solidFill>
                  <a:schemeClr val="tx1"/>
                </a:solidFill>
              </a:rPr>
              <a:t>Modified Jones </a:t>
            </a:r>
            <a:r>
              <a:rPr lang="en-US" sz="6000" b="1" dirty="0">
                <a:solidFill>
                  <a:schemeClr val="tx1"/>
                </a:solidFill>
              </a:rPr>
              <a:t>Criteria </a:t>
            </a:r>
            <a:endParaRPr lang="ro-RO" sz="6000" b="1" dirty="0">
              <a:solidFill>
                <a:schemeClr val="tx1"/>
              </a:solidFill>
            </a:endParaRPr>
          </a:p>
        </p:txBody>
      </p:sp>
      <p:sp>
        <p:nvSpPr>
          <p:cNvPr id="140291" name="Rectangle 3"/>
          <p:cNvSpPr>
            <a:spLocks noGrp="1" noChangeArrowheads="1"/>
          </p:cNvSpPr>
          <p:nvPr>
            <p:ph idx="1"/>
          </p:nvPr>
        </p:nvSpPr>
        <p:spPr>
          <a:xfrm>
            <a:off x="1066800" y="2133600"/>
            <a:ext cx="7543800" cy="4267200"/>
          </a:xfrm>
        </p:spPr>
        <p:txBody>
          <a:bodyPr>
            <a:normAutofit/>
          </a:bodyPr>
          <a:lstStyle/>
          <a:p>
            <a:pPr marL="609600" indent="-609600">
              <a:lnSpc>
                <a:spcPct val="80000"/>
              </a:lnSpc>
              <a:buNone/>
            </a:pPr>
            <a:r>
              <a:rPr lang="en-US" sz="4400" b="1" dirty="0" smtClean="0">
                <a:solidFill>
                  <a:schemeClr val="accent1"/>
                </a:solidFill>
              </a:rPr>
              <a:t>Major manifestations</a:t>
            </a:r>
            <a:endParaRPr lang="en-US" sz="4000" dirty="0" smtClean="0"/>
          </a:p>
          <a:p>
            <a:pPr marL="609600" indent="-609600">
              <a:lnSpc>
                <a:spcPct val="80000"/>
              </a:lnSpc>
              <a:buFont typeface="Wingdings" pitchFamily="2" charset="2"/>
              <a:buAutoNum type="arabicPeriod"/>
            </a:pPr>
            <a:r>
              <a:rPr lang="en-US" sz="4000" b="1" dirty="0" err="1" smtClean="0"/>
              <a:t>Carditis</a:t>
            </a:r>
            <a:endParaRPr lang="en-US" sz="4000" b="1" dirty="0"/>
          </a:p>
          <a:p>
            <a:pPr marL="609600" indent="-609600">
              <a:lnSpc>
                <a:spcPct val="80000"/>
              </a:lnSpc>
              <a:buFont typeface="Wingdings" pitchFamily="2" charset="2"/>
              <a:buAutoNum type="arabicPeriod"/>
            </a:pPr>
            <a:r>
              <a:rPr lang="en-US" sz="4000" b="1" dirty="0"/>
              <a:t>Polyarthritis</a:t>
            </a:r>
          </a:p>
          <a:p>
            <a:pPr marL="609600" indent="-609600">
              <a:lnSpc>
                <a:spcPct val="80000"/>
              </a:lnSpc>
              <a:buFont typeface="Wingdings" pitchFamily="2" charset="2"/>
              <a:buAutoNum type="arabicPeriod"/>
            </a:pPr>
            <a:r>
              <a:rPr lang="en-US" sz="4000" b="1" dirty="0"/>
              <a:t>Chorea</a:t>
            </a:r>
          </a:p>
          <a:p>
            <a:pPr marL="609600" indent="-609600">
              <a:lnSpc>
                <a:spcPct val="80000"/>
              </a:lnSpc>
              <a:buFont typeface="Wingdings" pitchFamily="2" charset="2"/>
              <a:buAutoNum type="arabicPeriod"/>
            </a:pPr>
            <a:r>
              <a:rPr lang="en-US" sz="4000" b="1" dirty="0"/>
              <a:t>Erythema marginatum</a:t>
            </a:r>
          </a:p>
          <a:p>
            <a:pPr marL="609600" indent="-609600">
              <a:lnSpc>
                <a:spcPct val="80000"/>
              </a:lnSpc>
              <a:buFont typeface="Wingdings" pitchFamily="2" charset="2"/>
              <a:buAutoNum type="arabicPeriod"/>
            </a:pPr>
            <a:r>
              <a:rPr lang="en-US" sz="4000" b="1" dirty="0"/>
              <a:t>Subcutaneous nodules</a:t>
            </a:r>
          </a:p>
          <a:p>
            <a:pPr marL="609600" indent="-609600">
              <a:lnSpc>
                <a:spcPct val="80000"/>
              </a:lnSpc>
              <a:buFont typeface="Wingdings" pitchFamily="2" charset="2"/>
              <a:buNone/>
            </a:pPr>
            <a:endParaRPr lang="en-US" sz="2000" dirty="0"/>
          </a:p>
          <a:p>
            <a:pPr marL="609600" indent="-609600">
              <a:lnSpc>
                <a:spcPct val="80000"/>
              </a:lnSpc>
              <a:buFont typeface="Wingdings" pitchFamily="2" charset="2"/>
              <a:buNone/>
            </a:pPr>
            <a:endParaRPr lang="ro-RO"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Book">
      <a:majorFont>
        <a:latin typeface="Calibri"/>
        <a:ea typeface=""/>
        <a:cs typeface=""/>
        <a:font script="Jpan" typeface="ＭＳ Ｐゴシック"/>
        <a:font script="Hang" typeface="맑은 고딕"/>
        <a:font script="Hans" typeface="黑体"/>
        <a:font script="Hant" typeface="標楷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ook">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80000">
              <a:schemeClr val="phClr">
                <a:tint val="70000"/>
                <a:shade val="100000"/>
                <a:hueMod val="100000"/>
                <a:satMod val="100000"/>
              </a:schemeClr>
            </a:gs>
            <a:gs pos="100000">
              <a:schemeClr val="phClr">
                <a:tint val="100000"/>
                <a:shade val="100000"/>
                <a:hueMod val="100000"/>
                <a:satMod val="100000"/>
              </a:schemeClr>
            </a:gs>
          </a:gsLst>
          <a:lin ang="7200000" scaled="1"/>
        </a:gradFill>
        <a:gradFill rotWithShape="1">
          <a:gsLst>
            <a:gs pos="0">
              <a:schemeClr val="phClr">
                <a:tint val="80000"/>
                <a:shade val="100000"/>
                <a:hueMod val="100000"/>
                <a:satMod val="100000"/>
              </a:schemeClr>
            </a:gs>
            <a:gs pos="30000">
              <a:schemeClr val="phClr">
                <a:tint val="100000"/>
                <a:shade val="100000"/>
                <a:hueMod val="100000"/>
                <a:satMod val="100000"/>
              </a:schemeClr>
            </a:gs>
            <a:gs pos="100000">
              <a:schemeClr val="phClr">
                <a:tint val="100000"/>
                <a:shade val="50000"/>
                <a:hueMod val="100000"/>
                <a:satMod val="100000"/>
              </a:schemeClr>
            </a:gs>
          </a:gsLst>
          <a:lin ang="18000000" scaled="1"/>
        </a:gradFill>
      </a:fillStyleLst>
      <a:lnStyleLst>
        <a:ln w="12700"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rot lat="0" lon="0" rev="0"/>
            </a:camera>
            <a:lightRig rig="morning" dir="bl"/>
          </a:scene3d>
          <a:sp3d extrusionH="222250" contourW="25400" prstMaterial="matte">
            <a:bevelT w="38100" h="38100" prst="softRound"/>
            <a:bevelB/>
            <a:extrusionClr>
              <a:srgbClr val="FF0000"/>
            </a:extrusionClr>
            <a:contourClr>
              <a:schemeClr val="accent3">
                <a:tint val="100000"/>
                <a:shade val="100000"/>
                <a:hueMod val="100000"/>
                <a:satMod val="100000"/>
              </a:schemeClr>
            </a:contourClr>
          </a:sp3d>
        </a:effectStyle>
        <a:effectStyle>
          <a:effectLst>
            <a:glow>
              <a:schemeClr val="phClr">
                <a:tint val="100000"/>
                <a:shade val="100000"/>
                <a:hueMod val="100000"/>
                <a:satMod val="100000"/>
              </a:schemeClr>
            </a:glow>
          </a:effectLst>
          <a:scene3d>
            <a:camera prst="orthographicFront" fov="0">
              <a:rot lat="0" lon="0" rev="0"/>
            </a:camera>
            <a:lightRig rig="soft" dir="bl">
              <a:rot lat="0" lon="0" rev="0"/>
            </a:lightRig>
          </a:scene3d>
          <a:sp3d prstMaterial="plastic">
            <a:bevelT w="381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tint val="100000"/>
                <a:shade val="60000"/>
                <a:hueMod val="100000"/>
                <a:satMod val="100000"/>
              </a:schemeClr>
            </a:gs>
            <a:gs pos="80000">
              <a:schemeClr val="phClr">
                <a:tint val="90000"/>
                <a:shade val="100000"/>
                <a:hueMod val="100000"/>
                <a:satMod val="100000"/>
              </a:schemeClr>
            </a:gs>
            <a:gs pos="100000">
              <a:schemeClr val="phClr">
                <a:tint val="80000"/>
                <a:shade val="100000"/>
                <a:hueMod val="100000"/>
                <a:satMod val="100000"/>
              </a:schemeClr>
            </a:gs>
          </a:gsLst>
          <a:lin ang="18000000" scaled="1"/>
        </a:gradFill>
        <a:blipFill>
          <a:blip xmlns:r="http://schemas.openxmlformats.org/officeDocument/2006/relationships" r:embed="rId1">
            <a:duotone>
              <a:schemeClr val="phClr">
                <a:tint val="100000"/>
                <a:shade val="50000"/>
                <a:hueMod val="100000"/>
                <a:satMod val="100000"/>
              </a:schemeClr>
              <a:schemeClr val="phClr">
                <a:tint val="95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1020</TotalTime>
  <Words>1268</Words>
  <Application>Microsoft Office PowerPoint</Application>
  <PresentationFormat>عرض على الشاشة (3:4)‏</PresentationFormat>
  <Paragraphs>232</Paragraphs>
  <Slides>44</Slides>
  <Notes>7</Notes>
  <HiddenSlides>0</HiddenSlides>
  <MMClips>0</MMClips>
  <ScaleCrop>false</ScaleCrop>
  <HeadingPairs>
    <vt:vector size="4" baseType="variant">
      <vt:variant>
        <vt:lpstr>سمة</vt:lpstr>
      </vt:variant>
      <vt:variant>
        <vt:i4>1</vt:i4>
      </vt:variant>
      <vt:variant>
        <vt:lpstr>عناوين الشرائح</vt:lpstr>
      </vt:variant>
      <vt:variant>
        <vt:i4>44</vt:i4>
      </vt:variant>
    </vt:vector>
  </HeadingPairs>
  <TitlesOfParts>
    <vt:vector size="45" baseType="lpstr">
      <vt:lpstr>Theme2</vt:lpstr>
      <vt:lpstr>Rheumatic Fever AND RHD  </vt:lpstr>
      <vt:lpstr>Rhuematic Fever</vt:lpstr>
      <vt:lpstr>Rheumatic Fever</vt:lpstr>
      <vt:lpstr>Global Burden of RHD</vt:lpstr>
      <vt:lpstr>الشريحة 5</vt:lpstr>
      <vt:lpstr>Pathologic Lesions</vt:lpstr>
      <vt:lpstr>Aschoff body in a patient with acute rheumatic carditis</vt:lpstr>
      <vt:lpstr>Clinical Features</vt:lpstr>
      <vt:lpstr>Modified Jones Criteria </vt:lpstr>
      <vt:lpstr>Modified Jones Criteria</vt:lpstr>
      <vt:lpstr>Modified Jones Criteria</vt:lpstr>
      <vt:lpstr>Arthritis</vt:lpstr>
      <vt:lpstr>Sydenham Chorea</vt:lpstr>
      <vt:lpstr>Subcutaneous Nodules</vt:lpstr>
      <vt:lpstr>الشريحة 15</vt:lpstr>
      <vt:lpstr>Erythema Marginatum</vt:lpstr>
      <vt:lpstr>الشريحة 17</vt:lpstr>
      <vt:lpstr>الشريحة 18</vt:lpstr>
      <vt:lpstr>Carditis </vt:lpstr>
      <vt:lpstr>Modified Jones Criteria for Diagnosis of Acute Rheumatic Fever</vt:lpstr>
      <vt:lpstr>Differential Diagnosis</vt:lpstr>
      <vt:lpstr>Investigations </vt:lpstr>
      <vt:lpstr>Treatment of ARF</vt:lpstr>
      <vt:lpstr>Treatment</vt:lpstr>
      <vt:lpstr>الشريحة 25</vt:lpstr>
      <vt:lpstr>الشريحة 26</vt:lpstr>
      <vt:lpstr>Chronic Rheumatic Heart Disease</vt:lpstr>
      <vt:lpstr>Mitral  Stenosis</vt:lpstr>
      <vt:lpstr>Mitral Stenosis</vt:lpstr>
      <vt:lpstr>Clinical Features</vt:lpstr>
      <vt:lpstr>Clinical Features</vt:lpstr>
      <vt:lpstr>Investigations </vt:lpstr>
      <vt:lpstr>الشريحة 33</vt:lpstr>
      <vt:lpstr>Management  </vt:lpstr>
      <vt:lpstr>الشريحة 35</vt:lpstr>
      <vt:lpstr>Mitral Regurgitation</vt:lpstr>
      <vt:lpstr>الشريحة 37</vt:lpstr>
      <vt:lpstr>Aortic Regurgitation</vt:lpstr>
      <vt:lpstr>الشريحة 39</vt:lpstr>
      <vt:lpstr>Aortic Stenosis</vt:lpstr>
      <vt:lpstr>Symptoms</vt:lpstr>
      <vt:lpstr> Signs </vt:lpstr>
      <vt:lpstr>Signs</vt:lpstr>
      <vt:lpstr>Aortic Valve Disease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Rheumatic Fever ,RHD, Infective Endocarditis</dc:title>
  <dc:creator>User</dc:creator>
  <cp:lastModifiedBy>AA</cp:lastModifiedBy>
  <cp:revision>118</cp:revision>
  <dcterms:created xsi:type="dcterms:W3CDTF">2010-03-02T16:17:40Z</dcterms:created>
  <dcterms:modified xsi:type="dcterms:W3CDTF">2013-09-30T16:27:28Z</dcterms:modified>
</cp:coreProperties>
</file>