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2"/>
  </p:notesMasterIdLst>
  <p:sldIdLst>
    <p:sldId id="341" r:id="rId2"/>
    <p:sldId id="359" r:id="rId3"/>
    <p:sldId id="360" r:id="rId4"/>
    <p:sldId id="361" r:id="rId5"/>
    <p:sldId id="362" r:id="rId6"/>
    <p:sldId id="363" r:id="rId7"/>
    <p:sldId id="364" r:id="rId8"/>
    <p:sldId id="365" r:id="rId9"/>
    <p:sldId id="357" r:id="rId10"/>
    <p:sldId id="326" r:id="rId11"/>
    <p:sldId id="345" r:id="rId12"/>
    <p:sldId id="327" r:id="rId13"/>
    <p:sldId id="328" r:id="rId14"/>
    <p:sldId id="329" r:id="rId15"/>
    <p:sldId id="330" r:id="rId16"/>
    <p:sldId id="331" r:id="rId17"/>
    <p:sldId id="333" r:id="rId18"/>
    <p:sldId id="332" r:id="rId19"/>
    <p:sldId id="334" r:id="rId20"/>
    <p:sldId id="335" r:id="rId21"/>
    <p:sldId id="336" r:id="rId22"/>
    <p:sldId id="338" r:id="rId23"/>
    <p:sldId id="353" r:id="rId24"/>
    <p:sldId id="354" r:id="rId25"/>
    <p:sldId id="355" r:id="rId26"/>
    <p:sldId id="356" r:id="rId27"/>
    <p:sldId id="337" r:id="rId28"/>
    <p:sldId id="366" r:id="rId29"/>
    <p:sldId id="258" r:id="rId30"/>
    <p:sldId id="259" r:id="rId31"/>
    <p:sldId id="369" r:id="rId32"/>
    <p:sldId id="370" r:id="rId33"/>
    <p:sldId id="371" r:id="rId34"/>
    <p:sldId id="372" r:id="rId35"/>
    <p:sldId id="373" r:id="rId36"/>
    <p:sldId id="260" r:id="rId37"/>
    <p:sldId id="323" r:id="rId38"/>
    <p:sldId id="324" r:id="rId39"/>
    <p:sldId id="325" r:id="rId40"/>
    <p:sldId id="263" r:id="rId41"/>
    <p:sldId id="261" r:id="rId42"/>
    <p:sldId id="262" r:id="rId43"/>
    <p:sldId id="264" r:id="rId44"/>
    <p:sldId id="344" r:id="rId45"/>
    <p:sldId id="265" r:id="rId46"/>
    <p:sldId id="346" r:id="rId47"/>
    <p:sldId id="348" r:id="rId48"/>
    <p:sldId id="349" r:id="rId49"/>
    <p:sldId id="352" r:id="rId50"/>
    <p:sldId id="351" r:id="rId51"/>
    <p:sldId id="374" r:id="rId52"/>
    <p:sldId id="266" r:id="rId53"/>
    <p:sldId id="367" r:id="rId54"/>
    <p:sldId id="268" r:id="rId55"/>
    <p:sldId id="269" r:id="rId56"/>
    <p:sldId id="273" r:id="rId57"/>
    <p:sldId id="274" r:id="rId58"/>
    <p:sldId id="275" r:id="rId59"/>
    <p:sldId id="276" r:id="rId60"/>
    <p:sldId id="299" r:id="rId61"/>
    <p:sldId id="300" r:id="rId62"/>
    <p:sldId id="301" r:id="rId63"/>
    <p:sldId id="302" r:id="rId64"/>
    <p:sldId id="303" r:id="rId65"/>
    <p:sldId id="315" r:id="rId66"/>
    <p:sldId id="316" r:id="rId67"/>
    <p:sldId id="317" r:id="rId68"/>
    <p:sldId id="368" r:id="rId69"/>
    <p:sldId id="342" r:id="rId70"/>
    <p:sldId id="358" r:id="rId7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Tahoma" pitchFamily="34" charset="0"/>
        <a:ea typeface="+mn-ea"/>
        <a:cs typeface="Times New Roman" pitchFamily="18" charset="0"/>
      </a:defRPr>
    </a:lvl5pPr>
    <a:lvl6pPr marL="2286000" algn="l" defTabSz="914400" rtl="0" eaLnBrk="1" latinLnBrk="0" hangingPunct="1">
      <a:defRPr sz="2400" kern="1200">
        <a:solidFill>
          <a:schemeClr val="tx1"/>
        </a:solidFill>
        <a:latin typeface="Tahoma" pitchFamily="34" charset="0"/>
        <a:ea typeface="+mn-ea"/>
        <a:cs typeface="Times New Roman" pitchFamily="18" charset="0"/>
      </a:defRPr>
    </a:lvl6pPr>
    <a:lvl7pPr marL="2743200" algn="l" defTabSz="914400" rtl="0" eaLnBrk="1" latinLnBrk="0" hangingPunct="1">
      <a:defRPr sz="2400" kern="1200">
        <a:solidFill>
          <a:schemeClr val="tx1"/>
        </a:solidFill>
        <a:latin typeface="Tahoma" pitchFamily="34" charset="0"/>
        <a:ea typeface="+mn-ea"/>
        <a:cs typeface="Times New Roman" pitchFamily="18" charset="0"/>
      </a:defRPr>
    </a:lvl7pPr>
    <a:lvl8pPr marL="3200400" algn="l" defTabSz="914400" rtl="0" eaLnBrk="1" latinLnBrk="0" hangingPunct="1">
      <a:defRPr sz="2400" kern="1200">
        <a:solidFill>
          <a:schemeClr val="tx1"/>
        </a:solidFill>
        <a:latin typeface="Tahoma" pitchFamily="34" charset="0"/>
        <a:ea typeface="+mn-ea"/>
        <a:cs typeface="Times New Roman" pitchFamily="18" charset="0"/>
      </a:defRPr>
    </a:lvl8pPr>
    <a:lvl9pPr marL="3657600" algn="l" defTabSz="914400" rtl="0" eaLnBrk="1" latinLnBrk="0" hangingPunct="1">
      <a:defRPr sz="2400" kern="1200">
        <a:solidFill>
          <a:schemeClr val="tx1"/>
        </a:solidFill>
        <a:latin typeface="Tahoma"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9990" autoAdjust="0"/>
    <p:restoredTop sz="90929"/>
  </p:normalViewPr>
  <p:slideViewPr>
    <p:cSldViewPr>
      <p:cViewPr varScale="1">
        <p:scale>
          <a:sx n="66" d="100"/>
          <a:sy n="66" d="100"/>
        </p:scale>
        <p:origin x="-127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7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7475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24C6AF38-D748-4BDE-A896-14BDB0323B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7ACF4DA-6E7C-4CDB-9652-F174D987295F}" type="slidenum">
              <a:rPr lang="en-US" smtClean="0"/>
              <a:pPr/>
              <a:t>29</a:t>
            </a:fld>
            <a:endParaRPr lang="en-US" smtClean="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Figure 21-5. Chest radiograph showing pulmonary infarct in the right lower lobe. This patient had low-grade fever, hemoptysis, and pleuritic chest pain. The ventilation-perfusion scan was read as high probability for pulmonary embolism. A pleural-based density in the lower lobe with the convexity directed toward the hilum signifies pulmonary infarction. This sign is also known as ?Hampton’s hump.”</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77D8E5D-BEC9-465C-8ABF-EC676930C636}" type="slidenum">
              <a:rPr lang="en-US" smtClean="0"/>
              <a:pPr/>
              <a:t>42</a:t>
            </a:fld>
            <a:endParaRPr lang="en-US" smtClean="0"/>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Figure 21-9. High-probability ventilation-perfusion scan. A and B, Multiple large segmental and subsegmental perfusion defects are seen bilaterally. C, The corresponding ventilation image was normal. The patient was treated for pulmonary embolism.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31B67CB-3831-482B-9235-32900428C8BC}" type="slidenum">
              <a:rPr lang="en-US" smtClean="0"/>
              <a:pPr/>
              <a:t>43</a:t>
            </a:fld>
            <a:endParaRPr lang="en-US" smtClean="0"/>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Figure 21-10. Prospective Investigation of Pulmonary Embolism Diagnosis (PIOPED) results. This prospective study was designed to study the accuracy of ventilation-perfusion (õ/õ) scan in the diagnosis of pulmonary embolism. Results of õ/õ scan were compared with pulmonary angiography, which was used as a gold standard. From the results it is obvious that more than two thirds of patients have scans of low or intermediate probability that are nondiagnostic. Although a high-probability scan usually indicates pulmonary embolism, only a minority of patients with pulmonary embolism have a high-probability scan. Near-normal lung scans make the diagnosis of pulmonary embolism very unlikely. (Data from the PIOPED Investigators [14].)</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DA24446-9D9D-4D63-95F5-90AB75DD1D66}" type="slidenum">
              <a:rPr lang="en-US" smtClean="0"/>
              <a:pPr/>
              <a:t>45</a:t>
            </a:fld>
            <a:endParaRPr lang="en-US" smtClean="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t>Figure 21-11. Pulmonary angiogram showing pulmonary embolism. Pulmonary angiography remains the diagnostic gold standard for pulmonary embolism. Access to the pulmonary artery is obtained via transvenous catheter placement. The diagnosis is confirmed by persistent filling defect or abrupt cut-off of flow. Abrupt cut-off of flow to the right and left upper lobe vessels is seen in this patient.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0FE5ACB-0AF3-41B0-AC85-AFF2B77E0B58}" type="slidenum">
              <a:rPr lang="en-US" smtClean="0"/>
              <a:pPr/>
              <a:t>49</a:t>
            </a:fld>
            <a:endParaRPr lang="en-US" smtClean="0"/>
          </a:p>
        </p:txBody>
      </p:sp>
      <p:sp>
        <p:nvSpPr>
          <p:cNvPr id="88067"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88068"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eaLnBrk="0" hangingPunct="0"/>
            <a:r>
              <a:rPr lang="en-US" sz="1200">
                <a:latin typeface="Times New Roman" pitchFamily="18" charset="0"/>
              </a:rPr>
              <a:t>23</a:t>
            </a:r>
          </a:p>
        </p:txBody>
      </p:sp>
      <p:sp>
        <p:nvSpPr>
          <p:cNvPr id="88069"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88070"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88071" name="Rectangle 6"/>
          <p:cNvSpPr>
            <a:spLocks noChangeArrowheads="1" noTextEdit="1"/>
          </p:cNvSpPr>
          <p:nvPr>
            <p:ph type="sldImg"/>
          </p:nvPr>
        </p:nvSpPr>
        <p:spPr>
          <a:ln w="12700" cap="flat"/>
        </p:spPr>
      </p:sp>
      <p:sp>
        <p:nvSpPr>
          <p:cNvPr id="88072" name="Rectangle 7"/>
          <p:cNvSpPr>
            <a:spLocks noGrp="1" noChangeArrowheads="1"/>
          </p:cNvSpPr>
          <p:nvPr>
            <p:ph type="body" idx="1"/>
          </p:nvPr>
        </p:nvSpPr>
        <p:spPr>
          <a:noFill/>
          <a:ln/>
        </p:spPr>
        <p:txBody>
          <a:bodyPr lIns="90488" tIns="44450" rIns="90488" bIns="44450"/>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4253E77-4995-49DF-AE6B-402303A8E244}" type="slidenum">
              <a:rPr lang="en-US" smtClean="0"/>
              <a:pPr/>
              <a:t>51</a:t>
            </a:fld>
            <a:endParaRPr lang="en-US" smtClean="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t>Figure 21-12. Suggested diagnostic strategy for venous thromboembolism. The PIOPED study revealed that results of ventilation-perfusion (õ/õ) scans are nondiagnostic in more than 70% of the cases. The diagnostic strategy proposed in the figure provides a rational approach to work up patients with suspected thromboembolic disease. The role of spiral CT scan in the diagnosis of pulmonary embolism remains controversial with a wide range of reported sensitivities (53%–100%) and specificities (81%–100%) [15]. (Adapted from Stein et al.[16].)</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8B02C0D-8CF9-4314-B274-79EF17E27990}" type="slidenum">
              <a:rPr lang="en-US" smtClean="0"/>
              <a:pPr/>
              <a:t>52</a:t>
            </a:fld>
            <a:endParaRPr lang="en-US" smtClean="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Figure 21-12. Suggested diagnostic strategy for venous thromboembolism. The PIOPED study revealed that results of ventilation-perfusion (õ/õ) scans are nondiagnostic in more than 70% of the cases. The diagnostic strategy proposed in the figure provides a rational approach to work up patients with suspected thromboembolic disease. The role of spiral CT scan in the diagnosis of pulmonary embolism remains controversial with a wide range of reported sensitivities (53%–100%) and specificities (81%–100%) [15]. (Adapted from Stein et al.[16].)</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BA75E07-C1E6-4821-8A00-8EE3DE567B92}" type="slidenum">
              <a:rPr lang="en-US" smtClean="0"/>
              <a:pPr/>
              <a:t>54</a:t>
            </a:fld>
            <a:endParaRPr lang="en-US" smtClean="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t>Figure 21-15. Dosage and monitoring of anticoagulant therapy [22],[23]. An activated partial thromboplastin time ratio of 1.5 to 2.5 has traditionally been used to define the boundaries of therapeutic heparin effects. The actual therapeutic range may vary according to the thromboplastin reagent used by a particular laboratory. Warfarin acts by inhibiting the synthesis of vitamin K-dependent coagulation factors in the liver (II, VII, IX, and X). The half-lives of these factors are relatively long (60, 6, 24, and 40 hours, respectively), thus the onset of action of warfarin is slow—3 or more days may be required to achieve a therapeutic response. Traditionally, warfarin therapy has been monitored by measuring the prothrombin time (PT). To standardize themonitoring of therapy, the INR is used by many laboratories. The PT of the patient is compared with a normal control PT value; this ratio is thenplotted against the International Sensitivity Index (ISI) to calculate the INR (INR = PT ratioisi). The ISI is obtained by comparing the local thromboplastin reagent used for testing with a standardized international reagent [24].</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570E0E7-8307-4689-B3E3-21E0A8E2B9BA}" type="slidenum">
              <a:rPr lang="en-US" smtClean="0"/>
              <a:pPr/>
              <a:t>55</a:t>
            </a:fld>
            <a:endParaRPr lang="en-US" smtClean="0"/>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t>Figure 21-18. Important drug interactions with warfarin. The figure includes only a short list of commonly used agents that are known to have clinically significant interactions with warfarin; several other drugs have pharmacokinetic and pharmacodynamic interactions with warfarin. Careful review of medications, alcohol consumption, and dietary factors is mandatory in patients who are on warfarin therapy.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39F38994-DAD8-42DB-A409-493925B3CE3B}" type="slidenum">
              <a:rPr lang="en-US" smtClean="0"/>
              <a:pPr/>
              <a:t>56</a:t>
            </a:fld>
            <a:endParaRPr lang="en-US" smtClean="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t>Figure 21-22. Complications of anticoagulation. Major bleeding episodes with the use of heparin are much more likely to occur in patients with identifiable risks for bleeding rather than an excessively long activated partial thromboplastin time per se. LMWH does not affect the APTT to a significant degree; therefore, the APTT need not be routinely measured. Many factors influence the prothrombin time during warfarin therapy. Weekly or biweekly measurements are necessary until the prothrombin time stabilizes. Thereafter, monthly measurements of the prothrombin time may be sufficient.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8F28944-B07C-4F2B-A404-9B34362C9814}" type="slidenum">
              <a:rPr lang="en-US" smtClean="0"/>
              <a:pPr/>
              <a:t>57</a:t>
            </a:fld>
            <a:endParaRPr lang="en-US" smtClean="0"/>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Figure 21-22. Complications of anticoagulation. Major bleeding episodes with the use of heparin are much more likely to occur in patients with identifiable risks for bleeding rather than an excessively long activated partial thromboplastin time per se. LMWH does not affect the APTT to a significant degree; therefore, the APTT need not be routinely measured. Many factors influence the prothrombin time during warfarin therapy. Weekly or biweekly measurements are necessary until the prothrombin time stabilizes. Thereafter, monthly measurements of the prothrombin time may be sufficient.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5418ECD-C355-4F2E-8FB6-E2E35E5BC3ED}" type="slidenum">
              <a:rPr lang="en-US" smtClean="0"/>
              <a:pPr/>
              <a:t>30</a:t>
            </a:fld>
            <a:endParaRPr lang="en-US" smtClean="0"/>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t>Figure 21-6. Chest radiographic findings in patients with pulmonary embolism. Although frequently abnormal, the chest radiograph is nonspecific for the diagnosis of pulmonary embolism and cannot be used to confirm the diagnosis. The existence of underlying lung disease may also influence the chest radiographic appearance of pulmonary embolism. (Data from Stein [7].)</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1992179-BD5C-4680-B20C-6CD75F8B1CD0}" type="slidenum">
              <a:rPr lang="en-US" smtClean="0"/>
              <a:pPr/>
              <a:t>58</a:t>
            </a:fld>
            <a:endParaRPr lang="en-US" smtClean="0"/>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t>Figure 21-22. Complications of anticoagulation. Major bleeding episodes with the use of heparin are much more likely to occur in patients with identifiable risks for bleeding rather than an excessively long activated partial thromboplastin time per se. LMWH does not affect the APTT to a significant degree; therefore, the APTT need not be routinely measured. Many factors influence the prothrombin time during warfarin therapy. Weekly or biweekly measurements are necessary until the prothrombin time stabilizes. Thereafter, monthly measurements of the prothrombin time may be sufficient.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B0E5262-AA52-4B90-9C3D-8ECA7D02F1B2}" type="slidenum">
              <a:rPr lang="en-US" smtClean="0"/>
              <a:pPr/>
              <a:t>59</a:t>
            </a:fld>
            <a:endParaRPr lang="en-US" smtClean="0"/>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Figure 21-22. Complications of anticoagulation. Major bleeding episodes with the use of heparin are much more likely to occur in patients with identifiable risks for bleeding rather than an excessively long activated partial thromboplastin time per se. LMWH does not affect the APTT to a significant degree; therefore, the APTT need not be routinely measured. Many factors influence the prothrombin time during warfarin therapy. Weekly or biweekly measurements are necessary until the prothrombin time stabilizes. Thereafter, monthly measurements of the prothrombin time may be sufficient.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4DDF372D-1F04-4AB5-A8B8-73215B2FFC84}" type="slidenum">
              <a:rPr lang="en-US" smtClean="0"/>
              <a:pPr/>
              <a:t>60</a:t>
            </a:fld>
            <a:endParaRPr lang="en-US" smtClean="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t>Figure 21-23. Risks and benefits of thrombolytics versus heparin therapy for pulmonary embolism. The role of thrombolytic therapy in the management of acute thromboembolic disease is unclear. Improvement in hemodynamic parameters and reduction in clot burden have been demonstrated after thrombolysis; however, no improvement in mortality has been demonstrated when compared with conventional anticoagulation. Nonetheless, in selected patients with acute pulmonary embolism and hemodynamic instability, thrombolytics may prove to be life saving. (Adapted from Dalen et al.[18].)</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B84623D-A144-4BC8-91ED-AA2FDD504A3A}" type="slidenum">
              <a:rPr lang="en-US" smtClean="0"/>
              <a:pPr/>
              <a:t>61</a:t>
            </a:fld>
            <a:endParaRPr lang="en-US" smtClean="0"/>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t>Figure 21-23. Risks and benefits of thrombolytics versus heparin therapy for pulmonary embolism. The role of thrombolytic therapy in the management of acute thromboembolic disease is unclear. Improvement in hemodynamic parameters and reduction in clot burden have been demonstrated after thrombolysis; however, no improvement in mortality has been demonstrated when compared with conventional anticoagulation. Nonetheless, in selected patients with acute pulmonary embolism and hemodynamic instability, thrombolytics may prove to be life saving. (Adapted from Dalen et al.[18].)</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929EA79-6085-4A7E-B030-09F64DDBD738}" type="slidenum">
              <a:rPr lang="en-US" smtClean="0"/>
              <a:pPr/>
              <a:t>62</a:t>
            </a:fld>
            <a:endParaRPr lang="en-US" smtClean="0"/>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Figure 21-23. Risks and benefits of thrombolytics versus heparin therapy for pulmonary embolism. The role of thrombolytic therapy in the management of acute thromboembolic disease is unclear. Improvement in hemodynamic parameters and reduction in clot burden have been demonstrated after thrombolysis; however, no improvement in mortality has been demonstrated when compared with conventional anticoagulation. Nonetheless, in selected patients with acute pulmonary embolism and hemodynamic instability, thrombolytics may prove to be life saving. (Adapted from Dalen et al.[18].)</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0607D641-C3B3-42BA-B540-FAEC838B52A8}" type="slidenum">
              <a:rPr lang="en-US" smtClean="0"/>
              <a:pPr/>
              <a:t>63</a:t>
            </a:fld>
            <a:endParaRPr lang="en-US" smtClean="0"/>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Figure 21-24. Approved thrombolytics for pulmonary embolism. All three US Food and Drug Administration–approved regimens used fixed or weight-adjusted doses. No further dosage adjustments are made. Heparin is resumed after the thrombolytic infusion when the activated partial thromboplastin time is less than 2.5 × control.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70E06886-9BAB-4AF7-A5DF-BA3F0D65FFF1}" type="slidenum">
              <a:rPr lang="en-US" smtClean="0"/>
              <a:pPr/>
              <a:t>64</a:t>
            </a:fld>
            <a:endParaRPr lang="en-US" smtClean="0"/>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t>Figure 21-25. Indications and contraindications for thrombolytic therapy in pulmonary embolism. Thrombolytics may also be used to treat extensive ileofemoral venous thrombosis in selected patients with a low risk of bleeding. Some evidence exists that the incidence of postthrombotic syndrome is reduced if complete thrombolysis is achieved. Often the decision to administer thrombolytic therapy has to be individualized after careful review of potential risks and benefits.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9B7C52D-8C3D-4496-B9AF-A6D30FFB5473}" type="slidenum">
              <a:rPr lang="en-US" smtClean="0"/>
              <a:pPr/>
              <a:t>66</a:t>
            </a:fld>
            <a:endParaRPr lang="en-US" smtClean="0"/>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smtClean="0"/>
              <a:t>Figure 21-26. Various inferior vena caval filters. A, Greenfield filter; B, Titanium Greenfield filter; C, Simon-Nitinol filter; D, LGM or Vena Tech filter; E, Amplatz filter; F, Bird’s Nest filter; G, Günther filter. Surgical interruption of the inferior vena cava was first practiced more than 100 years ago. The practice is percutaneous insertion of a filter device in the inferior vena cava under fluoroscopy to prevent pulmonary embolism. (Adapted from Becker et al.[38].)</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25D59761-006C-49F1-BF09-17C5E9F02D1E}" type="slidenum">
              <a:rPr lang="en-US" smtClean="0"/>
              <a:pPr/>
              <a:t>67</a:t>
            </a:fld>
            <a:endParaRPr lang="en-US" smtClean="0"/>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smtClean="0"/>
              <a:t>Figure 21-27. Indications for inferior vena caval (IVC) filters. IVC filters are widely used, but randomized controlled trials assessing their efficacy are lacking. The procedure is not difficult to perform in experienced hands; mortality from filter placement is less than 1%[38]. Nonfatal complications that have been reported include misplacement, cellulitis, hematoma, and venous thrombosis. Proximal or distal migration of the device may also occur. Erosion of the filter into the vena cava wall has been reported; it usually occurs slowly with very few clinical complications. IVC obstruction and lower extremity venous insufficiency may occur in some patients [38],[39].If possible, anticoagulation should be used after filter placement to prevent morbidity from deep vein thrombosis in the legs and to prevent clot formation on the filter[40]. Note that IVC filters may lose their effectiveness within a few months due to the development of collateral venous circulation.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3D48E20-B3E2-4928-9BBD-FFBDC5EFAE0A}" type="slidenum">
              <a:rPr lang="en-US" smtClean="0"/>
              <a:pPr/>
              <a:t>35</a:t>
            </a:fld>
            <a:endParaRPr lang="en-US" smtClean="0"/>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Figure 21-30. A, Computed tomographic scan demonstrating infarcted lung on left and large clot in the right main pulmonary artery. B, Autopsy specimen from same patient demonstrating organized clot in right main pulmonary artery. The patient presented with chronic dyspnea and hemoptysis and later died from complications of severe pulmonary hypertension. Patients with moderate to severe pulmonary hypertension may be considered for thromboendarterectomy. The operative mortality has decreased to approximately 5% with improvement in technique. Patients may experience dramatic relief of symptoms. Life-long anticoagulation is required to prevent recurrence.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768240C-57C7-49F8-99B3-041241DB1A58}" type="slidenum">
              <a:rPr lang="en-US" smtClean="0"/>
              <a:pPr/>
              <a:t>36</a:t>
            </a:fld>
            <a:endParaRPr lang="en-US" smtClean="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t>Figure 21-8. The use of ventilation-perfusion scan in diagnosing pulmonary embolism. The criteria used for interpreting ventilation-perfusion scans are listed in the figure. In patients suspected to have pulmonary embolism, this study is ordered routinely. The perfusion scan is usually performed first. Macroaggregates of albumin labeled with technetium-99m are injected, and images are obtained in anterior, posterior, and right and left lateral and oblique views. If the perfusion scan is normal, there is no need to perform a ventilation scan. Defects in perfusion are assessed and quantified. The ventilation scan is performed by inhalation of a radioactive gas, usually 133 Xe is mixed with air. The patient breathes this radioactive mixture until a state of equilibrium has been reached between the spirometer and lungs, then the patientbreathes room air. Images taken in this wash-out phase are useful in detecting ventilation abnormalities. (Adapted from the PIOPEDInvestigators [14].)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AD9E0B8-9574-4758-81C2-B2CAB8034AD2}" type="slidenum">
              <a:rPr lang="en-US" smtClean="0"/>
              <a:pPr/>
              <a:t>37</a:t>
            </a:fld>
            <a:endParaRPr lang="en-US" smtClean="0"/>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Figure 21-8. The use of ventilation-perfusion scan in diagnosing pulmonary embolism. The criteria used for interpreting ventilation-perfusion scans are listed in the figure. In patients suspected to have pulmonary embolism, this study is ordered routinely. The perfusion scan is usually performed first. Macroaggregates of albumin labeled with technetium-99m are injected, and images are obtained in anterior, posterior, and right and left lateral and oblique views. If the perfusion scan is normal, there is no need to perform a ventilation scan. Defects in perfusion are assessed and quantified. The ventilation scan is performed by inhalation of a radioactive gas, usually 133 Xe is mixed with air. The patient breathes this radioactive mixture until a state of equilibrium has been reached between the spirometer and lungs, then the patientbreathes room air. Images taken in this wash-out phase are useful in detecting ventilation abnormalities. (Adapted from the PIOPEDInvestigators [14].)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AC45548-244D-4102-880A-88B0E9A6DECF}" type="slidenum">
              <a:rPr lang="en-US" smtClean="0"/>
              <a:pPr/>
              <a:t>38</a:t>
            </a:fld>
            <a:endParaRPr lang="en-US" smtClean="0"/>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Figure 21-8. The use of ventilation-perfusion scan in diagnosing pulmonary embolism. The criteria used for interpreting ventilation-perfusion scans are listed in the figure. In patients suspected to have pulmonary embolism, this study is ordered routinely. The perfusion scan is usually performed first. Macroaggregates of albumin labeled with technetium-99m are injected, and images are obtained in anterior, posterior, and right and left lateral and oblique views. If the perfusion scan is normal, there is no need to perform a ventilation scan. Defects in perfusion are assessed and quantified. The ventilation scan is performed by inhalation of a radioactive gas, usually 133 Xe is mixed with air. The patient breathes this radioactive mixture until a state of equilibrium has been reached between the spirometer and lungs, then the patientbreathes room air. Images taken in this wash-out phase are useful in detecting ventilation abnormalities. (Adapted from the PIOPEDInvestigators [14].)</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9847060-9A64-4B59-AEA7-F4B826F5469A}" type="slidenum">
              <a:rPr lang="en-US" smtClean="0"/>
              <a:pPr/>
              <a:t>39</a:t>
            </a:fld>
            <a:endParaRPr lang="en-US" smtClean="0"/>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Figure 21-8. The use of ventilation-perfusion scan in diagnosing pulmonary embolism. The criteria used for interpreting ventilation-perfusion scans are listed in the figure. In patients suspected to have pulmonary embolism, this study is ordered routinely. The perfusion scan is usually performed first. Macroaggregates of albumin labeled with technetium-99m are injected, and images are obtained in anterior, posterior, and right and left lateral and oblique views. If the perfusion scan is normal, there is no need to perform a ventilation scan. Defects in perfusion are assessed and quantified. The ventilation scan is performed by inhalation of a radioactive gas, usually 133 Xe is mixed with air. The patient breathes this radioactive mixture until a state of equilibrium has been reached between the spirometer and lungs, then the patientbreathes room air. Images taken in this wash-out phase are useful in detecting ventilation abnormalities. (Adapted from the PIOPEDInvestigators [14].)</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14AE538A-39C8-4E12-8A58-70D06AEE9491}" type="slidenum">
              <a:rPr lang="en-US" smtClean="0"/>
              <a:pPr/>
              <a:t>40</a:t>
            </a:fld>
            <a:endParaRPr lang="en-US" smtClean="0"/>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Figure 21-9. High-probability ventilation-perfusion scan. A and B, Multiple large segmental and subsegmental perfusion defects are seen bilaterally. C, The corresponding ventilation image was normal. The patient was treated for pulmonary embolism.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39DF426-565C-4B27-A436-1BF7714154F4}" type="slidenum">
              <a:rPr lang="en-US" smtClean="0"/>
              <a:pPr/>
              <a:t>41</a:t>
            </a:fld>
            <a:endParaRPr lang="en-US" smtClean="0"/>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Figure 21-9. High-probability ventilation-perfusion scan. A and B, Multiple large segmental and subsegmental perfusion defects are seen bilaterally. C, The corresponding ventilation image was normal. The patient was treated for pulmonary embolism.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endParaRPr lang="en-US"/>
            </a:p>
          </p:txBody>
        </p:sp>
      </p:grpSp>
      <p:sp>
        <p:nvSpPr>
          <p:cNvPr id="14234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1423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9DE0D7E6-BD9B-495D-BBD5-00E0A93277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21C8B76-BAFB-4DA6-BB3E-5CA7A1F0D8F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3EFFBF9-B7E1-4DAC-A592-881316C13C2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1A01511-2D31-4C93-ACED-0F60DB18453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C33ED64-DF64-463C-858E-25600629818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F75E6FF-0286-4E5C-BC48-04E5C604027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F4C78C7A-A874-4F9D-97D2-B44ED39590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B884820B-F604-4C1F-B3A1-46D3B6B624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3DA4694B-C311-4334-ACF3-0178C311BCB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A3277A7-6B74-47E8-9E6A-B4F04E1D39B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DB7ECED-5670-4AA7-97C7-E69BA34A61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p:spPr>
        <p:txBody>
          <a:bodyPr wrap="none" anchor="ctr"/>
          <a:lstStyle/>
          <a:p>
            <a:pPr algn="ctr"/>
            <a:endParaRPr kumimoji="1" lang="en-US"/>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US"/>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p:spPr>
        <p:txBody>
          <a:bodyPr wrap="none" anchor="ctr"/>
          <a:lstStyle/>
          <a:p>
            <a:pPr algn="ctr"/>
            <a:endParaRPr kumimoji="1" lang="en-US"/>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US"/>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US"/>
          </a:p>
        </p:txBody>
      </p:sp>
      <p:sp>
        <p:nvSpPr>
          <p:cNvPr id="103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p:spPr>
        <p:txBody>
          <a:bodyPr wrap="none" anchor="ctr"/>
          <a:lstStyle/>
          <a:p>
            <a:pPr algn="ctr"/>
            <a:endParaRPr kumimoji="1" lang="en-US"/>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endParaRPr kumimoji="1" lang="en-US"/>
          </a:p>
        </p:txBody>
      </p:sp>
      <p:sp>
        <p:nvSpPr>
          <p:cNvPr id="1033"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132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p>
        </p:txBody>
      </p:sp>
      <p:sp>
        <p:nvSpPr>
          <p:cNvPr id="14132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14132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9AD95D9E-63B9-4BA5-9D77-8D8489810D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Times New Roman" pitchFamily="18" charset="0"/>
        </a:defRPr>
      </a:lvl2pPr>
      <a:lvl3pPr algn="l" rtl="0" eaLnBrk="0" fontAlgn="base" hangingPunct="0">
        <a:spcBef>
          <a:spcPct val="0"/>
        </a:spcBef>
        <a:spcAft>
          <a:spcPct val="0"/>
        </a:spcAft>
        <a:defRPr sz="4400">
          <a:solidFill>
            <a:schemeClr val="tx2"/>
          </a:solidFill>
          <a:latin typeface="Tahoma" pitchFamily="34" charset="0"/>
          <a:cs typeface="Times New Roman" pitchFamily="18" charset="0"/>
        </a:defRPr>
      </a:lvl3pPr>
      <a:lvl4pPr algn="l" rtl="0" eaLnBrk="0" fontAlgn="base" hangingPunct="0">
        <a:spcBef>
          <a:spcPct val="0"/>
        </a:spcBef>
        <a:spcAft>
          <a:spcPct val="0"/>
        </a:spcAft>
        <a:defRPr sz="4400">
          <a:solidFill>
            <a:schemeClr val="tx2"/>
          </a:solidFill>
          <a:latin typeface="Tahoma" pitchFamily="34" charset="0"/>
          <a:cs typeface="Times New Roman" pitchFamily="18" charset="0"/>
        </a:defRPr>
      </a:lvl4pPr>
      <a:lvl5pPr algn="l" rtl="0" eaLnBrk="0" fontAlgn="base" hangingPunct="0">
        <a:spcBef>
          <a:spcPct val="0"/>
        </a:spcBef>
        <a:spcAft>
          <a:spcPct val="0"/>
        </a:spcAft>
        <a:defRPr sz="4400">
          <a:solidFill>
            <a:schemeClr val="tx2"/>
          </a:solidFill>
          <a:latin typeface="Tahoma"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Grp="1" noChangeArrowheads="1"/>
          </p:cNvSpPr>
          <p:nvPr>
            <p:ph type="sldNum" sz="quarter" idx="12"/>
          </p:nvPr>
        </p:nvSpPr>
        <p:spPr>
          <a:noFill/>
        </p:spPr>
        <p:txBody>
          <a:bodyPr/>
          <a:lstStyle/>
          <a:p>
            <a:fld id="{E3422AA3-C60A-4EDC-A915-0BC38BD35C51}" type="slidenum">
              <a:rPr lang="en-US" smtClean="0"/>
              <a:pPr/>
              <a:t>1</a:t>
            </a:fld>
            <a:endParaRPr lang="en-US" smtClean="0"/>
          </a:p>
        </p:txBody>
      </p:sp>
      <p:sp>
        <p:nvSpPr>
          <p:cNvPr id="3075" name="Rectangle 2"/>
          <p:cNvSpPr>
            <a:spLocks noGrp="1" noChangeArrowheads="1"/>
          </p:cNvSpPr>
          <p:nvPr>
            <p:ph type="ctrTitle"/>
          </p:nvPr>
        </p:nvSpPr>
        <p:spPr>
          <a:xfrm>
            <a:off x="990600" y="1981200"/>
            <a:ext cx="7772400" cy="1143000"/>
          </a:xfrm>
        </p:spPr>
        <p:txBody>
          <a:bodyPr/>
          <a:lstStyle/>
          <a:p>
            <a:pPr eaLnBrk="1" hangingPunct="1"/>
            <a:r>
              <a:rPr lang="en-US" altLang="ar-SA" b="1" smtClean="0">
                <a:latin typeface="Arial" charset="0"/>
                <a:cs typeface="Arial" charset="0"/>
              </a:rPr>
              <a:t>Pulmonary Embolism</a:t>
            </a:r>
            <a:endParaRPr lang="en-US" altLang="ar-SA" smtClean="0">
              <a:latin typeface="Arial" charset="0"/>
              <a:cs typeface="Arial" charset="0"/>
            </a:endParaRPr>
          </a:p>
        </p:txBody>
      </p:sp>
      <p:sp>
        <p:nvSpPr>
          <p:cNvPr id="3076" name="Rectangle 3"/>
          <p:cNvSpPr>
            <a:spLocks noGrp="1" noChangeArrowheads="1"/>
          </p:cNvSpPr>
          <p:nvPr>
            <p:ph type="subTitle" idx="1"/>
          </p:nvPr>
        </p:nvSpPr>
        <p:spPr/>
        <p:txBody>
          <a:bodyPr/>
          <a:lstStyle/>
          <a:p>
            <a:pPr algn="r" eaLnBrk="1" hangingPunct="1"/>
            <a:r>
              <a:rPr lang="en-US" altLang="ar-SA" sz="2400" b="1" smtClean="0">
                <a:solidFill>
                  <a:schemeClr val="hlink"/>
                </a:solidFill>
                <a:latin typeface="Arial Unicode MS" pitchFamily="34" charset="-128"/>
                <a:ea typeface="Arial Unicode MS" pitchFamily="34" charset="-128"/>
                <a:cs typeface="Arial Unicode MS" pitchFamily="34" charset="-128"/>
              </a:rPr>
              <a:t>Prof. Ahmed BaHammam, FRCP, FCCP</a:t>
            </a:r>
          </a:p>
          <a:p>
            <a:pPr algn="r" eaLnBrk="1" hangingPunct="1"/>
            <a:r>
              <a:rPr lang="en-US" altLang="ar-SA" sz="2400" smtClean="0">
                <a:solidFill>
                  <a:schemeClr val="hlink"/>
                </a:solidFill>
                <a:latin typeface="Arial Unicode MS" pitchFamily="34" charset="-128"/>
                <a:ea typeface="Arial Unicode MS" pitchFamily="34" charset="-128"/>
                <a:cs typeface="Arial Unicode MS" pitchFamily="34" charset="-128"/>
              </a:rPr>
              <a:t>Professor of Medicine</a:t>
            </a:r>
          </a:p>
          <a:p>
            <a:pPr algn="r" eaLnBrk="1" hangingPunct="1"/>
            <a:r>
              <a:rPr lang="en-US" altLang="ar-SA" sz="2400" smtClean="0">
                <a:solidFill>
                  <a:schemeClr val="hlink"/>
                </a:solidFill>
                <a:latin typeface="Arial Unicode MS" pitchFamily="34" charset="-128"/>
                <a:ea typeface="Arial Unicode MS" pitchFamily="34" charset="-128"/>
                <a:cs typeface="Arial Unicode MS" pitchFamily="34" charset="-128"/>
              </a:rPr>
              <a:t>College of Medicine</a:t>
            </a:r>
          </a:p>
          <a:p>
            <a:pPr algn="r" eaLnBrk="1" hangingPunct="1"/>
            <a:r>
              <a:rPr lang="en-US" altLang="ar-SA" sz="2400" smtClean="0">
                <a:solidFill>
                  <a:schemeClr val="hlink"/>
                </a:solidFill>
                <a:latin typeface="Arial Unicode MS" pitchFamily="34" charset="-128"/>
                <a:ea typeface="Arial Unicode MS" pitchFamily="34" charset="-128"/>
                <a:cs typeface="Arial Unicode MS" pitchFamily="34" charset="-128"/>
              </a:rPr>
              <a:t>King Saud University  </a:t>
            </a:r>
          </a:p>
          <a:p>
            <a:pPr eaLnBrk="1" hangingPunct="1"/>
            <a:endParaRPr lang="en-US" altLang="en-US" sz="2400" smtClean="0">
              <a:solidFill>
                <a:schemeClr val="hlink"/>
              </a:solidFill>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7B0C66AC-7757-41AE-BB19-606D55E07D6C}" type="slidenum">
              <a:rPr lang="en-US" smtClean="0"/>
              <a:pPr/>
              <a:t>10</a:t>
            </a:fld>
            <a:endParaRPr lang="en-US" smtClean="0"/>
          </a:p>
        </p:txBody>
      </p:sp>
      <p:sp>
        <p:nvSpPr>
          <p:cNvPr id="12291" name="Rectangle 2"/>
          <p:cNvSpPr>
            <a:spLocks noGrp="1" noChangeArrowheads="1"/>
          </p:cNvSpPr>
          <p:nvPr>
            <p:ph type="title"/>
          </p:nvPr>
        </p:nvSpPr>
        <p:spPr/>
        <p:txBody>
          <a:bodyPr/>
          <a:lstStyle/>
          <a:p>
            <a:pPr eaLnBrk="1" hangingPunct="1"/>
            <a:endParaRPr lang="en-US" smtClean="0"/>
          </a:p>
        </p:txBody>
      </p:sp>
      <p:sp>
        <p:nvSpPr>
          <p:cNvPr id="12292" name="Rectangle 3"/>
          <p:cNvSpPr>
            <a:spLocks noGrp="1" noChangeArrowheads="1"/>
          </p:cNvSpPr>
          <p:nvPr>
            <p:ph type="body" idx="1"/>
          </p:nvPr>
        </p:nvSpPr>
        <p:spPr/>
        <p:txBody>
          <a:bodyPr/>
          <a:lstStyle/>
          <a:p>
            <a:pPr eaLnBrk="1" hangingPunct="1"/>
            <a:r>
              <a:rPr lang="en-US" smtClean="0"/>
              <a:t>50,000 individuals die from PE each year in USA</a:t>
            </a:r>
          </a:p>
          <a:p>
            <a:pPr eaLnBrk="1" hangingPunct="1"/>
            <a:r>
              <a:rPr lang="en-US" smtClean="0"/>
              <a:t>The incidence of PE in USA is 500,000 per year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p>
            <a:fld id="{CDE3F175-3DBD-495B-B7D6-400CBB873DAD}" type="slidenum">
              <a:rPr lang="en-US" smtClean="0"/>
              <a:pPr/>
              <a:t>11</a:t>
            </a:fld>
            <a:endParaRPr lang="en-US" smtClean="0"/>
          </a:p>
        </p:txBody>
      </p:sp>
      <p:sp>
        <p:nvSpPr>
          <p:cNvPr id="13315" name="Text Box 2"/>
          <p:cNvSpPr txBox="1">
            <a:spLocks noChangeArrowheads="1"/>
          </p:cNvSpPr>
          <p:nvPr/>
        </p:nvSpPr>
        <p:spPr bwMode="auto">
          <a:xfrm>
            <a:off x="304800" y="304800"/>
            <a:ext cx="8610600" cy="396875"/>
          </a:xfrm>
          <a:prstGeom prst="rect">
            <a:avLst/>
          </a:prstGeom>
          <a:noFill/>
          <a:ln w="9525">
            <a:noFill/>
            <a:miter lim="800000"/>
            <a:headEnd/>
            <a:tailEnd/>
          </a:ln>
        </p:spPr>
        <p:txBody>
          <a:bodyPr>
            <a:spAutoFit/>
          </a:bodyPr>
          <a:lstStyle/>
          <a:p>
            <a:pPr algn="ctr">
              <a:spcBef>
                <a:spcPct val="50000"/>
              </a:spcBef>
            </a:pPr>
            <a:r>
              <a:rPr lang="en-US" sz="2000" b="1">
                <a:solidFill>
                  <a:schemeClr val="hlink"/>
                </a:solidFill>
              </a:rPr>
              <a:t>Incidence of Pulmonary Embolism Per Year in the United States</a:t>
            </a:r>
            <a:r>
              <a:rPr lang="en-US" sz="2000" b="1">
                <a:solidFill>
                  <a:schemeClr val="hlink"/>
                </a:solidFill>
                <a:cs typeface="Tahoma" pitchFamily="34" charset="0"/>
              </a:rPr>
              <a:t>*</a:t>
            </a:r>
            <a:endParaRPr lang="en-US" sz="2000" b="1">
              <a:solidFill>
                <a:schemeClr val="hlink"/>
              </a:solidFill>
            </a:endParaRPr>
          </a:p>
        </p:txBody>
      </p:sp>
      <p:sp>
        <p:nvSpPr>
          <p:cNvPr id="13316" name="Rectangle 7"/>
          <p:cNvSpPr>
            <a:spLocks noChangeArrowheads="1"/>
          </p:cNvSpPr>
          <p:nvPr/>
        </p:nvSpPr>
        <p:spPr bwMode="auto">
          <a:xfrm>
            <a:off x="6324600" y="2209800"/>
            <a:ext cx="1905000" cy="685800"/>
          </a:xfrm>
          <a:prstGeom prst="rect">
            <a:avLst/>
          </a:prstGeom>
          <a:noFill/>
          <a:ln w="9525">
            <a:solidFill>
              <a:schemeClr val="tx1"/>
            </a:solidFill>
            <a:miter lim="800000"/>
            <a:headEnd/>
            <a:tailEnd/>
          </a:ln>
        </p:spPr>
        <p:txBody>
          <a:bodyPr wrap="none" anchor="ctr"/>
          <a:lstStyle/>
          <a:p>
            <a:endParaRPr lang="en-US"/>
          </a:p>
        </p:txBody>
      </p:sp>
      <p:sp>
        <p:nvSpPr>
          <p:cNvPr id="13317" name="Rectangle 8"/>
          <p:cNvSpPr>
            <a:spLocks noChangeArrowheads="1"/>
          </p:cNvSpPr>
          <p:nvPr/>
        </p:nvSpPr>
        <p:spPr bwMode="auto">
          <a:xfrm>
            <a:off x="304800" y="5105400"/>
            <a:ext cx="914400" cy="609600"/>
          </a:xfrm>
          <a:prstGeom prst="rect">
            <a:avLst/>
          </a:prstGeom>
          <a:noFill/>
          <a:ln w="9525">
            <a:solidFill>
              <a:schemeClr val="tx1"/>
            </a:solidFill>
            <a:miter lim="800000"/>
            <a:headEnd/>
            <a:tailEnd/>
          </a:ln>
        </p:spPr>
        <p:txBody>
          <a:bodyPr wrap="none" anchor="ctr"/>
          <a:lstStyle/>
          <a:p>
            <a:endParaRPr lang="en-US"/>
          </a:p>
        </p:txBody>
      </p:sp>
      <p:sp>
        <p:nvSpPr>
          <p:cNvPr id="13318" name="Rectangle 9"/>
          <p:cNvSpPr>
            <a:spLocks noChangeArrowheads="1"/>
          </p:cNvSpPr>
          <p:nvPr/>
        </p:nvSpPr>
        <p:spPr bwMode="auto">
          <a:xfrm>
            <a:off x="1447800" y="5105400"/>
            <a:ext cx="914400" cy="609600"/>
          </a:xfrm>
          <a:prstGeom prst="rect">
            <a:avLst/>
          </a:prstGeom>
          <a:noFill/>
          <a:ln w="9525">
            <a:solidFill>
              <a:schemeClr val="tx1"/>
            </a:solidFill>
            <a:miter lim="800000"/>
            <a:headEnd/>
            <a:tailEnd/>
          </a:ln>
        </p:spPr>
        <p:txBody>
          <a:bodyPr wrap="none" anchor="ctr"/>
          <a:lstStyle/>
          <a:p>
            <a:endParaRPr lang="en-US"/>
          </a:p>
        </p:txBody>
      </p:sp>
      <p:sp>
        <p:nvSpPr>
          <p:cNvPr id="13319" name="Rectangle 10"/>
          <p:cNvSpPr>
            <a:spLocks noChangeArrowheads="1"/>
          </p:cNvSpPr>
          <p:nvPr/>
        </p:nvSpPr>
        <p:spPr bwMode="auto">
          <a:xfrm>
            <a:off x="2667000" y="5105400"/>
            <a:ext cx="914400" cy="609600"/>
          </a:xfrm>
          <a:prstGeom prst="rect">
            <a:avLst/>
          </a:prstGeom>
          <a:noFill/>
          <a:ln w="9525">
            <a:solidFill>
              <a:schemeClr val="tx1"/>
            </a:solidFill>
            <a:miter lim="800000"/>
            <a:headEnd/>
            <a:tailEnd/>
          </a:ln>
        </p:spPr>
        <p:txBody>
          <a:bodyPr wrap="none" anchor="ctr"/>
          <a:lstStyle/>
          <a:p>
            <a:endParaRPr lang="en-US"/>
          </a:p>
        </p:txBody>
      </p:sp>
      <p:sp>
        <p:nvSpPr>
          <p:cNvPr id="13320" name="Rectangle 11"/>
          <p:cNvSpPr>
            <a:spLocks noChangeArrowheads="1"/>
          </p:cNvSpPr>
          <p:nvPr/>
        </p:nvSpPr>
        <p:spPr bwMode="auto">
          <a:xfrm>
            <a:off x="4114800" y="5105400"/>
            <a:ext cx="914400" cy="609600"/>
          </a:xfrm>
          <a:prstGeom prst="rect">
            <a:avLst/>
          </a:prstGeom>
          <a:noFill/>
          <a:ln w="9525">
            <a:solidFill>
              <a:schemeClr val="tx1"/>
            </a:solidFill>
            <a:miter lim="800000"/>
            <a:headEnd/>
            <a:tailEnd/>
          </a:ln>
        </p:spPr>
        <p:txBody>
          <a:bodyPr wrap="none" anchor="ctr"/>
          <a:lstStyle/>
          <a:p>
            <a:endParaRPr lang="en-US"/>
          </a:p>
        </p:txBody>
      </p:sp>
      <p:sp>
        <p:nvSpPr>
          <p:cNvPr id="13321" name="Line 12"/>
          <p:cNvSpPr>
            <a:spLocks noChangeShapeType="1"/>
          </p:cNvSpPr>
          <p:nvPr/>
        </p:nvSpPr>
        <p:spPr bwMode="auto">
          <a:xfrm flipH="1">
            <a:off x="2438400" y="1600200"/>
            <a:ext cx="2286000" cy="533400"/>
          </a:xfrm>
          <a:prstGeom prst="line">
            <a:avLst/>
          </a:prstGeom>
          <a:noFill/>
          <a:ln w="9525">
            <a:solidFill>
              <a:schemeClr val="tx1"/>
            </a:solidFill>
            <a:miter lim="800000"/>
            <a:headEnd/>
            <a:tailEnd/>
          </a:ln>
        </p:spPr>
        <p:txBody>
          <a:bodyPr wrap="none"/>
          <a:lstStyle/>
          <a:p>
            <a:endParaRPr lang="en-US"/>
          </a:p>
        </p:txBody>
      </p:sp>
      <p:sp>
        <p:nvSpPr>
          <p:cNvPr id="13322" name="Line 13"/>
          <p:cNvSpPr>
            <a:spLocks noChangeShapeType="1"/>
          </p:cNvSpPr>
          <p:nvPr/>
        </p:nvSpPr>
        <p:spPr bwMode="auto">
          <a:xfrm>
            <a:off x="4724400" y="1600200"/>
            <a:ext cx="2514600" cy="609600"/>
          </a:xfrm>
          <a:prstGeom prst="line">
            <a:avLst/>
          </a:prstGeom>
          <a:noFill/>
          <a:ln w="9525">
            <a:solidFill>
              <a:schemeClr val="tx1"/>
            </a:solidFill>
            <a:miter lim="800000"/>
            <a:headEnd/>
            <a:tailEnd/>
          </a:ln>
        </p:spPr>
        <p:txBody>
          <a:bodyPr wrap="none"/>
          <a:lstStyle/>
          <a:p>
            <a:endParaRPr lang="en-US"/>
          </a:p>
        </p:txBody>
      </p:sp>
      <p:sp>
        <p:nvSpPr>
          <p:cNvPr id="13323" name="Line 14"/>
          <p:cNvSpPr>
            <a:spLocks noChangeShapeType="1"/>
          </p:cNvSpPr>
          <p:nvPr/>
        </p:nvSpPr>
        <p:spPr bwMode="auto">
          <a:xfrm flipH="1">
            <a:off x="1219200" y="2819400"/>
            <a:ext cx="914400" cy="533400"/>
          </a:xfrm>
          <a:prstGeom prst="line">
            <a:avLst/>
          </a:prstGeom>
          <a:noFill/>
          <a:ln w="9525">
            <a:solidFill>
              <a:schemeClr val="tx1"/>
            </a:solidFill>
            <a:miter lim="800000"/>
            <a:headEnd/>
            <a:tailEnd/>
          </a:ln>
        </p:spPr>
        <p:txBody>
          <a:bodyPr wrap="none"/>
          <a:lstStyle/>
          <a:p>
            <a:endParaRPr lang="en-US"/>
          </a:p>
        </p:txBody>
      </p:sp>
      <p:sp>
        <p:nvSpPr>
          <p:cNvPr id="13324" name="Line 15"/>
          <p:cNvSpPr>
            <a:spLocks noChangeShapeType="1"/>
          </p:cNvSpPr>
          <p:nvPr/>
        </p:nvSpPr>
        <p:spPr bwMode="auto">
          <a:xfrm>
            <a:off x="2743200" y="2819400"/>
            <a:ext cx="914400" cy="533400"/>
          </a:xfrm>
          <a:prstGeom prst="line">
            <a:avLst/>
          </a:prstGeom>
          <a:noFill/>
          <a:ln w="9525">
            <a:solidFill>
              <a:schemeClr val="tx1"/>
            </a:solidFill>
            <a:miter lim="800000"/>
            <a:headEnd/>
            <a:tailEnd/>
          </a:ln>
        </p:spPr>
        <p:txBody>
          <a:bodyPr wrap="none"/>
          <a:lstStyle/>
          <a:p>
            <a:endParaRPr lang="en-US"/>
          </a:p>
        </p:txBody>
      </p:sp>
      <p:sp>
        <p:nvSpPr>
          <p:cNvPr id="13325" name="Line 16"/>
          <p:cNvSpPr>
            <a:spLocks noChangeShapeType="1"/>
          </p:cNvSpPr>
          <p:nvPr/>
        </p:nvSpPr>
        <p:spPr bwMode="auto">
          <a:xfrm flipH="1">
            <a:off x="685800" y="3929063"/>
            <a:ext cx="457200" cy="1176337"/>
          </a:xfrm>
          <a:prstGeom prst="line">
            <a:avLst/>
          </a:prstGeom>
          <a:noFill/>
          <a:ln w="9525">
            <a:solidFill>
              <a:schemeClr val="tx1"/>
            </a:solidFill>
            <a:miter lim="800000"/>
            <a:headEnd/>
            <a:tailEnd/>
          </a:ln>
        </p:spPr>
        <p:txBody>
          <a:bodyPr wrap="none"/>
          <a:lstStyle/>
          <a:p>
            <a:endParaRPr lang="en-US"/>
          </a:p>
        </p:txBody>
      </p:sp>
      <p:sp>
        <p:nvSpPr>
          <p:cNvPr id="13326" name="Line 17"/>
          <p:cNvSpPr>
            <a:spLocks noChangeShapeType="1"/>
          </p:cNvSpPr>
          <p:nvPr/>
        </p:nvSpPr>
        <p:spPr bwMode="auto">
          <a:xfrm>
            <a:off x="1285875" y="4000500"/>
            <a:ext cx="619125" cy="1104900"/>
          </a:xfrm>
          <a:prstGeom prst="line">
            <a:avLst/>
          </a:prstGeom>
          <a:noFill/>
          <a:ln w="9525">
            <a:solidFill>
              <a:schemeClr val="tx1"/>
            </a:solidFill>
            <a:miter lim="800000"/>
            <a:headEnd/>
            <a:tailEnd/>
          </a:ln>
        </p:spPr>
        <p:txBody>
          <a:bodyPr wrap="none"/>
          <a:lstStyle/>
          <a:p>
            <a:endParaRPr lang="en-US"/>
          </a:p>
        </p:txBody>
      </p:sp>
      <p:sp>
        <p:nvSpPr>
          <p:cNvPr id="13327" name="Line 18"/>
          <p:cNvSpPr>
            <a:spLocks noChangeShapeType="1"/>
          </p:cNvSpPr>
          <p:nvPr/>
        </p:nvSpPr>
        <p:spPr bwMode="auto">
          <a:xfrm flipH="1">
            <a:off x="3124200" y="4000500"/>
            <a:ext cx="590550" cy="1104900"/>
          </a:xfrm>
          <a:prstGeom prst="line">
            <a:avLst/>
          </a:prstGeom>
          <a:noFill/>
          <a:ln w="9525">
            <a:solidFill>
              <a:schemeClr val="tx1"/>
            </a:solidFill>
            <a:miter lim="800000"/>
            <a:headEnd/>
            <a:tailEnd/>
          </a:ln>
        </p:spPr>
        <p:txBody>
          <a:bodyPr wrap="none"/>
          <a:lstStyle/>
          <a:p>
            <a:endParaRPr lang="en-US"/>
          </a:p>
        </p:txBody>
      </p:sp>
      <p:sp>
        <p:nvSpPr>
          <p:cNvPr id="13328" name="Line 19"/>
          <p:cNvSpPr>
            <a:spLocks noChangeShapeType="1"/>
          </p:cNvSpPr>
          <p:nvPr/>
        </p:nvSpPr>
        <p:spPr bwMode="auto">
          <a:xfrm>
            <a:off x="3857625" y="4000500"/>
            <a:ext cx="714375" cy="1104900"/>
          </a:xfrm>
          <a:prstGeom prst="line">
            <a:avLst/>
          </a:prstGeom>
          <a:noFill/>
          <a:ln w="9525">
            <a:solidFill>
              <a:schemeClr val="tx1"/>
            </a:solidFill>
            <a:miter lim="800000"/>
            <a:headEnd/>
            <a:tailEnd/>
          </a:ln>
        </p:spPr>
        <p:txBody>
          <a:bodyPr wrap="none"/>
          <a:lstStyle/>
          <a:p>
            <a:endParaRPr lang="en-US"/>
          </a:p>
        </p:txBody>
      </p:sp>
      <p:sp>
        <p:nvSpPr>
          <p:cNvPr id="5141" name="Text Box 20"/>
          <p:cNvSpPr txBox="1">
            <a:spLocks noChangeArrowheads="1"/>
          </p:cNvSpPr>
          <p:nvPr/>
        </p:nvSpPr>
        <p:spPr bwMode="auto">
          <a:xfrm>
            <a:off x="3500430" y="990600"/>
            <a:ext cx="2428892" cy="584775"/>
          </a:xfrm>
          <a:prstGeom prst="rect">
            <a:avLst/>
          </a:prstGeom>
          <a:solidFill>
            <a:srgbClr val="FFC000"/>
          </a:solidFill>
          <a:ln w="9525">
            <a:noFill/>
            <a:miter lim="800000"/>
            <a:headEnd/>
            <a:tailEnd/>
          </a:ln>
          <a:scene3d>
            <a:camera prst="orthographicFront"/>
            <a:lightRig rig="threePt" dir="t"/>
          </a:scene3d>
          <a:sp3d>
            <a:bevelT/>
          </a:sp3d>
        </p:spPr>
        <p:txBody>
          <a:bodyPr>
            <a:spAutoFit/>
          </a:bodyPr>
          <a:lstStyle/>
          <a:p>
            <a:pPr algn="ctr">
              <a:spcBef>
                <a:spcPct val="50000"/>
              </a:spcBef>
              <a:defRPr/>
            </a:pPr>
            <a:r>
              <a:rPr lang="en-US" sz="1600" b="1" dirty="0"/>
              <a:t>Total Incidence 630,000</a:t>
            </a:r>
          </a:p>
        </p:txBody>
      </p:sp>
      <p:sp>
        <p:nvSpPr>
          <p:cNvPr id="5142" name="Text Box 21"/>
          <p:cNvSpPr txBox="1">
            <a:spLocks noChangeArrowheads="1"/>
          </p:cNvSpPr>
          <p:nvPr/>
        </p:nvSpPr>
        <p:spPr bwMode="auto">
          <a:xfrm>
            <a:off x="6072198" y="2209800"/>
            <a:ext cx="2214578" cy="707886"/>
          </a:xfrm>
          <a:prstGeom prst="rect">
            <a:avLst/>
          </a:prstGeom>
          <a:solidFill>
            <a:srgbClr val="FFC000"/>
          </a:solidFill>
          <a:ln w="9525">
            <a:noFill/>
            <a:miter lim="800000"/>
            <a:headEnd/>
            <a:tailEnd/>
          </a:ln>
          <a:scene3d>
            <a:camera prst="orthographicFront"/>
            <a:lightRig rig="threePt" dir="t"/>
          </a:scene3d>
          <a:sp3d>
            <a:bevelT/>
          </a:sp3d>
        </p:spPr>
        <p:txBody>
          <a:bodyPr>
            <a:spAutoFit/>
          </a:bodyPr>
          <a:lstStyle/>
          <a:p>
            <a:pPr algn="ctr">
              <a:spcBef>
                <a:spcPct val="50000"/>
              </a:spcBef>
              <a:defRPr/>
            </a:pPr>
            <a:r>
              <a:rPr lang="en-US" sz="1600" b="1" dirty="0"/>
              <a:t>Death within 1 hr</a:t>
            </a:r>
          </a:p>
          <a:p>
            <a:pPr algn="ctr">
              <a:spcBef>
                <a:spcPct val="50000"/>
              </a:spcBef>
              <a:defRPr/>
            </a:pPr>
            <a:r>
              <a:rPr lang="en-US" sz="1600" b="1" dirty="0"/>
              <a:t>67,000</a:t>
            </a:r>
          </a:p>
        </p:txBody>
      </p:sp>
      <p:sp>
        <p:nvSpPr>
          <p:cNvPr id="13335" name="Text Box 22"/>
          <p:cNvSpPr txBox="1">
            <a:spLocks noChangeArrowheads="1"/>
          </p:cNvSpPr>
          <p:nvPr/>
        </p:nvSpPr>
        <p:spPr bwMode="auto">
          <a:xfrm>
            <a:off x="7620000" y="1828800"/>
            <a:ext cx="1066800" cy="457200"/>
          </a:xfrm>
          <a:prstGeom prst="rect">
            <a:avLst/>
          </a:prstGeom>
          <a:noFill/>
          <a:ln w="9525">
            <a:noFill/>
            <a:miter lim="800000"/>
            <a:headEnd/>
            <a:tailEnd/>
          </a:ln>
        </p:spPr>
        <p:txBody>
          <a:bodyPr>
            <a:spAutoFit/>
          </a:bodyPr>
          <a:lstStyle/>
          <a:p>
            <a:pPr>
              <a:spcBef>
                <a:spcPct val="50000"/>
              </a:spcBef>
            </a:pPr>
            <a:r>
              <a:rPr lang="en-US"/>
              <a:t>11%</a:t>
            </a:r>
          </a:p>
        </p:txBody>
      </p:sp>
      <p:sp>
        <p:nvSpPr>
          <p:cNvPr id="5144" name="Text Box 23"/>
          <p:cNvSpPr txBox="1">
            <a:spLocks noChangeArrowheads="1"/>
          </p:cNvSpPr>
          <p:nvPr/>
        </p:nvSpPr>
        <p:spPr bwMode="auto">
          <a:xfrm>
            <a:off x="1600200" y="2133600"/>
            <a:ext cx="1676400" cy="582613"/>
          </a:xfrm>
          <a:prstGeom prst="rect">
            <a:avLst/>
          </a:prstGeom>
          <a:solidFill>
            <a:srgbClr val="FFC000"/>
          </a:solidFill>
          <a:ln w="9525">
            <a:noFill/>
            <a:miter lim="800000"/>
            <a:headEnd/>
            <a:tailEnd/>
          </a:ln>
          <a:scene3d>
            <a:camera prst="orthographicFront"/>
            <a:lightRig rig="threePt" dir="t"/>
          </a:scene3d>
          <a:sp3d>
            <a:bevelT/>
          </a:sp3d>
        </p:spPr>
        <p:txBody>
          <a:bodyPr>
            <a:spAutoFit/>
          </a:bodyPr>
          <a:lstStyle/>
          <a:p>
            <a:pPr algn="ctr">
              <a:lnSpc>
                <a:spcPct val="75000"/>
              </a:lnSpc>
              <a:spcBef>
                <a:spcPct val="50000"/>
              </a:spcBef>
              <a:defRPr/>
            </a:pPr>
            <a:r>
              <a:rPr lang="en-US" sz="1600" b="1" dirty="0"/>
              <a:t>Survival &gt;1hr</a:t>
            </a:r>
          </a:p>
          <a:p>
            <a:pPr algn="ctr">
              <a:lnSpc>
                <a:spcPct val="75000"/>
              </a:lnSpc>
              <a:spcBef>
                <a:spcPct val="50000"/>
              </a:spcBef>
              <a:defRPr/>
            </a:pPr>
            <a:r>
              <a:rPr lang="en-US" sz="1600" b="1" dirty="0"/>
              <a:t>563,000</a:t>
            </a:r>
          </a:p>
        </p:txBody>
      </p:sp>
      <p:sp>
        <p:nvSpPr>
          <p:cNvPr id="13339" name="Text Box 24"/>
          <p:cNvSpPr txBox="1">
            <a:spLocks noChangeArrowheads="1"/>
          </p:cNvSpPr>
          <p:nvPr/>
        </p:nvSpPr>
        <p:spPr bwMode="auto">
          <a:xfrm>
            <a:off x="1524000" y="1752600"/>
            <a:ext cx="914400" cy="457200"/>
          </a:xfrm>
          <a:prstGeom prst="rect">
            <a:avLst/>
          </a:prstGeom>
          <a:noFill/>
          <a:ln w="9525">
            <a:noFill/>
            <a:miter lim="800000"/>
            <a:headEnd/>
            <a:tailEnd/>
          </a:ln>
        </p:spPr>
        <p:txBody>
          <a:bodyPr>
            <a:spAutoFit/>
          </a:bodyPr>
          <a:lstStyle/>
          <a:p>
            <a:pPr>
              <a:spcBef>
                <a:spcPct val="50000"/>
              </a:spcBef>
            </a:pPr>
            <a:r>
              <a:rPr lang="en-US"/>
              <a:t>89%</a:t>
            </a:r>
          </a:p>
        </p:txBody>
      </p:sp>
      <p:sp>
        <p:nvSpPr>
          <p:cNvPr id="5146" name="Text Box 25"/>
          <p:cNvSpPr txBox="1">
            <a:spLocks noChangeArrowheads="1"/>
          </p:cNvSpPr>
          <p:nvPr/>
        </p:nvSpPr>
        <p:spPr bwMode="auto">
          <a:xfrm>
            <a:off x="304800" y="3352800"/>
            <a:ext cx="1752600" cy="630942"/>
          </a:xfrm>
          <a:prstGeom prst="rect">
            <a:avLst/>
          </a:prstGeom>
          <a:solidFill>
            <a:srgbClr val="FFC000"/>
          </a:solidFill>
          <a:ln w="9525">
            <a:noFill/>
            <a:miter lim="800000"/>
            <a:headEnd/>
            <a:tailEnd/>
          </a:ln>
          <a:scene3d>
            <a:camera prst="orthographicFront"/>
            <a:lightRig rig="threePt" dir="t"/>
          </a:scene3d>
          <a:sp3d>
            <a:bevelT/>
          </a:sp3d>
        </p:spPr>
        <p:txBody>
          <a:bodyPr>
            <a:spAutoFit/>
          </a:bodyPr>
          <a:lstStyle/>
          <a:p>
            <a:pPr algn="ctr">
              <a:spcBef>
                <a:spcPct val="50000"/>
              </a:spcBef>
              <a:defRPr/>
            </a:pPr>
            <a:r>
              <a:rPr lang="en-US" sz="1400" b="1" dirty="0" err="1"/>
              <a:t>Dx</a:t>
            </a:r>
            <a:r>
              <a:rPr lang="en-US" sz="1400" b="1" dirty="0"/>
              <a:t> not made</a:t>
            </a:r>
          </a:p>
          <a:p>
            <a:pPr algn="ctr">
              <a:spcBef>
                <a:spcPct val="50000"/>
              </a:spcBef>
              <a:defRPr/>
            </a:pPr>
            <a:r>
              <a:rPr lang="en-US" sz="1400" b="1" dirty="0"/>
              <a:t>400,000</a:t>
            </a:r>
          </a:p>
        </p:txBody>
      </p:sp>
      <p:sp>
        <p:nvSpPr>
          <p:cNvPr id="13343" name="Text Box 26"/>
          <p:cNvSpPr txBox="1">
            <a:spLocks noChangeArrowheads="1"/>
          </p:cNvSpPr>
          <p:nvPr/>
        </p:nvSpPr>
        <p:spPr bwMode="auto">
          <a:xfrm>
            <a:off x="304800" y="2895600"/>
            <a:ext cx="990600" cy="396875"/>
          </a:xfrm>
          <a:prstGeom prst="rect">
            <a:avLst/>
          </a:prstGeom>
          <a:noFill/>
          <a:ln w="9525">
            <a:noFill/>
            <a:miter lim="800000"/>
            <a:headEnd/>
            <a:tailEnd/>
          </a:ln>
        </p:spPr>
        <p:txBody>
          <a:bodyPr>
            <a:spAutoFit/>
          </a:bodyPr>
          <a:lstStyle/>
          <a:p>
            <a:pPr>
              <a:spcBef>
                <a:spcPct val="50000"/>
              </a:spcBef>
            </a:pPr>
            <a:r>
              <a:rPr lang="en-US" sz="2000"/>
              <a:t>71%</a:t>
            </a:r>
          </a:p>
        </p:txBody>
      </p:sp>
      <p:sp>
        <p:nvSpPr>
          <p:cNvPr id="5148" name="Text Box 27"/>
          <p:cNvSpPr txBox="1">
            <a:spLocks noChangeArrowheads="1"/>
          </p:cNvSpPr>
          <p:nvPr/>
        </p:nvSpPr>
        <p:spPr bwMode="auto">
          <a:xfrm>
            <a:off x="2786050" y="3352800"/>
            <a:ext cx="2071702" cy="630942"/>
          </a:xfrm>
          <a:prstGeom prst="rect">
            <a:avLst/>
          </a:prstGeom>
          <a:solidFill>
            <a:srgbClr val="FFC000"/>
          </a:solidFill>
          <a:ln w="9525">
            <a:noFill/>
            <a:miter lim="800000"/>
            <a:headEnd/>
            <a:tailEnd/>
          </a:ln>
          <a:scene3d>
            <a:camera prst="orthographicFront"/>
            <a:lightRig rig="threePt" dir="t"/>
          </a:scene3d>
          <a:sp3d>
            <a:bevelT/>
          </a:sp3d>
        </p:spPr>
        <p:txBody>
          <a:bodyPr>
            <a:spAutoFit/>
          </a:bodyPr>
          <a:lstStyle/>
          <a:p>
            <a:pPr algn="ctr">
              <a:spcBef>
                <a:spcPct val="50000"/>
              </a:spcBef>
              <a:defRPr/>
            </a:pPr>
            <a:r>
              <a:rPr lang="en-US" sz="1400" b="1" dirty="0" err="1"/>
              <a:t>Dx</a:t>
            </a:r>
            <a:r>
              <a:rPr lang="en-US" sz="1400" b="1" dirty="0"/>
              <a:t> made, therapy</a:t>
            </a:r>
          </a:p>
          <a:p>
            <a:pPr algn="ctr">
              <a:spcBef>
                <a:spcPct val="50000"/>
              </a:spcBef>
              <a:defRPr/>
            </a:pPr>
            <a:r>
              <a:rPr lang="en-US" sz="1400" b="1" dirty="0"/>
              <a:t> instituted 163,000</a:t>
            </a:r>
          </a:p>
        </p:txBody>
      </p:sp>
      <p:sp>
        <p:nvSpPr>
          <p:cNvPr id="13347" name="Text Box 28"/>
          <p:cNvSpPr txBox="1">
            <a:spLocks noChangeArrowheads="1"/>
          </p:cNvSpPr>
          <p:nvPr/>
        </p:nvSpPr>
        <p:spPr bwMode="auto">
          <a:xfrm>
            <a:off x="3962400" y="2895600"/>
            <a:ext cx="838200" cy="396875"/>
          </a:xfrm>
          <a:prstGeom prst="rect">
            <a:avLst/>
          </a:prstGeom>
          <a:noFill/>
          <a:ln w="9525">
            <a:noFill/>
            <a:miter lim="800000"/>
            <a:headEnd/>
            <a:tailEnd/>
          </a:ln>
        </p:spPr>
        <p:txBody>
          <a:bodyPr>
            <a:spAutoFit/>
          </a:bodyPr>
          <a:lstStyle/>
          <a:p>
            <a:pPr>
              <a:spcBef>
                <a:spcPct val="50000"/>
              </a:spcBef>
            </a:pPr>
            <a:r>
              <a:rPr lang="en-US" sz="2000"/>
              <a:t>29%</a:t>
            </a:r>
          </a:p>
        </p:txBody>
      </p:sp>
      <p:sp>
        <p:nvSpPr>
          <p:cNvPr id="5150" name="Text Box 29"/>
          <p:cNvSpPr txBox="1">
            <a:spLocks noChangeArrowheads="1"/>
          </p:cNvSpPr>
          <p:nvPr/>
        </p:nvSpPr>
        <p:spPr bwMode="auto">
          <a:xfrm>
            <a:off x="228600" y="5105400"/>
            <a:ext cx="990600" cy="630942"/>
          </a:xfrm>
          <a:prstGeom prst="rect">
            <a:avLst/>
          </a:prstGeom>
          <a:solidFill>
            <a:srgbClr val="FFC000"/>
          </a:solidFill>
          <a:ln w="9525">
            <a:noFill/>
            <a:miter lim="800000"/>
            <a:headEnd/>
            <a:tailEnd/>
          </a:ln>
          <a:scene3d>
            <a:camera prst="orthographicFront"/>
            <a:lightRig rig="threePt" dir="t"/>
          </a:scene3d>
          <a:sp3d>
            <a:bevelT/>
          </a:sp3d>
        </p:spPr>
        <p:txBody>
          <a:bodyPr>
            <a:spAutoFit/>
          </a:bodyPr>
          <a:lstStyle/>
          <a:p>
            <a:pPr algn="ctr">
              <a:spcBef>
                <a:spcPct val="50000"/>
              </a:spcBef>
              <a:defRPr/>
            </a:pPr>
            <a:r>
              <a:rPr lang="en-US" sz="1400" b="1" dirty="0"/>
              <a:t>Survival </a:t>
            </a:r>
          </a:p>
          <a:p>
            <a:pPr algn="ctr">
              <a:spcBef>
                <a:spcPct val="50000"/>
              </a:spcBef>
              <a:defRPr/>
            </a:pPr>
            <a:r>
              <a:rPr lang="en-US" sz="1400" b="1" dirty="0"/>
              <a:t>280,000</a:t>
            </a:r>
          </a:p>
        </p:txBody>
      </p:sp>
      <p:sp>
        <p:nvSpPr>
          <p:cNvPr id="13351" name="Text Box 30"/>
          <p:cNvSpPr txBox="1">
            <a:spLocks noChangeArrowheads="1"/>
          </p:cNvSpPr>
          <p:nvPr/>
        </p:nvSpPr>
        <p:spPr bwMode="auto">
          <a:xfrm>
            <a:off x="152400" y="4648200"/>
            <a:ext cx="990600" cy="396875"/>
          </a:xfrm>
          <a:prstGeom prst="rect">
            <a:avLst/>
          </a:prstGeom>
          <a:noFill/>
          <a:ln w="9525">
            <a:noFill/>
            <a:miter lim="800000"/>
            <a:headEnd/>
            <a:tailEnd/>
          </a:ln>
        </p:spPr>
        <p:txBody>
          <a:bodyPr>
            <a:spAutoFit/>
          </a:bodyPr>
          <a:lstStyle/>
          <a:p>
            <a:pPr>
              <a:spcBef>
                <a:spcPct val="50000"/>
              </a:spcBef>
            </a:pPr>
            <a:r>
              <a:rPr lang="en-US" sz="2000"/>
              <a:t>70%</a:t>
            </a:r>
          </a:p>
        </p:txBody>
      </p:sp>
      <p:sp>
        <p:nvSpPr>
          <p:cNvPr id="5152" name="Text Box 31"/>
          <p:cNvSpPr txBox="1">
            <a:spLocks noChangeArrowheads="1"/>
          </p:cNvSpPr>
          <p:nvPr/>
        </p:nvSpPr>
        <p:spPr bwMode="auto">
          <a:xfrm>
            <a:off x="1285852" y="5105400"/>
            <a:ext cx="1143008" cy="630942"/>
          </a:xfrm>
          <a:prstGeom prst="rect">
            <a:avLst/>
          </a:prstGeom>
          <a:solidFill>
            <a:srgbClr val="FFC000"/>
          </a:solidFill>
          <a:ln w="9525">
            <a:noFill/>
            <a:miter lim="800000"/>
            <a:headEnd/>
            <a:tailEnd/>
          </a:ln>
          <a:scene3d>
            <a:camera prst="orthographicFront"/>
            <a:lightRig rig="threePt" dir="t"/>
          </a:scene3d>
          <a:sp3d>
            <a:bevelT/>
          </a:sp3d>
        </p:spPr>
        <p:txBody>
          <a:bodyPr>
            <a:spAutoFit/>
          </a:bodyPr>
          <a:lstStyle/>
          <a:p>
            <a:pPr algn="ctr">
              <a:spcBef>
                <a:spcPct val="50000"/>
              </a:spcBef>
              <a:defRPr/>
            </a:pPr>
            <a:r>
              <a:rPr lang="en-US" sz="1400" b="1" dirty="0"/>
              <a:t>Death</a:t>
            </a:r>
          </a:p>
          <a:p>
            <a:pPr algn="ctr">
              <a:spcBef>
                <a:spcPct val="50000"/>
              </a:spcBef>
              <a:defRPr/>
            </a:pPr>
            <a:r>
              <a:rPr lang="en-US" sz="1400" b="1" dirty="0"/>
              <a:t>120,000</a:t>
            </a:r>
          </a:p>
        </p:txBody>
      </p:sp>
      <p:sp>
        <p:nvSpPr>
          <p:cNvPr id="13355" name="Text Box 32"/>
          <p:cNvSpPr txBox="1">
            <a:spLocks noChangeArrowheads="1"/>
          </p:cNvSpPr>
          <p:nvPr/>
        </p:nvSpPr>
        <p:spPr bwMode="auto">
          <a:xfrm>
            <a:off x="1905000" y="4724400"/>
            <a:ext cx="762000" cy="396875"/>
          </a:xfrm>
          <a:prstGeom prst="rect">
            <a:avLst/>
          </a:prstGeom>
          <a:noFill/>
          <a:ln w="9525">
            <a:noFill/>
            <a:miter lim="800000"/>
            <a:headEnd/>
            <a:tailEnd/>
          </a:ln>
        </p:spPr>
        <p:txBody>
          <a:bodyPr>
            <a:spAutoFit/>
          </a:bodyPr>
          <a:lstStyle/>
          <a:p>
            <a:pPr>
              <a:spcBef>
                <a:spcPct val="50000"/>
              </a:spcBef>
            </a:pPr>
            <a:r>
              <a:rPr lang="en-US" sz="2000"/>
              <a:t>30%</a:t>
            </a:r>
          </a:p>
        </p:txBody>
      </p:sp>
      <p:sp>
        <p:nvSpPr>
          <p:cNvPr id="5154" name="Rectangle 33"/>
          <p:cNvSpPr>
            <a:spLocks noChangeArrowheads="1"/>
          </p:cNvSpPr>
          <p:nvPr/>
        </p:nvSpPr>
        <p:spPr bwMode="auto">
          <a:xfrm>
            <a:off x="2571736" y="5105400"/>
            <a:ext cx="1071570" cy="630942"/>
          </a:xfrm>
          <a:prstGeom prst="rect">
            <a:avLst/>
          </a:prstGeom>
          <a:solidFill>
            <a:srgbClr val="FFC000"/>
          </a:solidFill>
          <a:ln w="9525">
            <a:noFill/>
            <a:miter lim="800000"/>
            <a:headEnd/>
            <a:tailEnd/>
          </a:ln>
          <a:scene3d>
            <a:camera prst="orthographicFront"/>
            <a:lightRig rig="threePt" dir="t"/>
          </a:scene3d>
          <a:sp3d>
            <a:bevelT/>
          </a:sp3d>
        </p:spPr>
        <p:txBody>
          <a:bodyPr>
            <a:spAutoFit/>
          </a:bodyPr>
          <a:lstStyle/>
          <a:p>
            <a:pPr>
              <a:spcBef>
                <a:spcPct val="50000"/>
              </a:spcBef>
              <a:defRPr/>
            </a:pPr>
            <a:r>
              <a:rPr lang="en-US" sz="1400" b="1" dirty="0"/>
              <a:t>Survival </a:t>
            </a:r>
          </a:p>
          <a:p>
            <a:pPr>
              <a:spcBef>
                <a:spcPct val="50000"/>
              </a:spcBef>
              <a:defRPr/>
            </a:pPr>
            <a:r>
              <a:rPr lang="en-US" sz="1400" b="1" dirty="0"/>
              <a:t>150,000</a:t>
            </a:r>
          </a:p>
        </p:txBody>
      </p:sp>
      <p:sp>
        <p:nvSpPr>
          <p:cNvPr id="5155" name="Rectangle 34"/>
          <p:cNvSpPr>
            <a:spLocks noChangeArrowheads="1"/>
          </p:cNvSpPr>
          <p:nvPr/>
        </p:nvSpPr>
        <p:spPr bwMode="auto">
          <a:xfrm>
            <a:off x="4114800" y="5105400"/>
            <a:ext cx="957266" cy="630942"/>
          </a:xfrm>
          <a:prstGeom prst="rect">
            <a:avLst/>
          </a:prstGeom>
          <a:solidFill>
            <a:srgbClr val="FFC000"/>
          </a:solidFill>
          <a:ln w="9525">
            <a:noFill/>
            <a:miter lim="800000"/>
            <a:headEnd/>
            <a:tailEnd/>
          </a:ln>
          <a:scene3d>
            <a:camera prst="orthographicFront"/>
            <a:lightRig rig="threePt" dir="t"/>
          </a:scene3d>
          <a:sp3d>
            <a:bevelT/>
          </a:sp3d>
        </p:spPr>
        <p:txBody>
          <a:bodyPr>
            <a:spAutoFit/>
          </a:bodyPr>
          <a:lstStyle/>
          <a:p>
            <a:pPr>
              <a:spcBef>
                <a:spcPct val="50000"/>
              </a:spcBef>
              <a:defRPr/>
            </a:pPr>
            <a:r>
              <a:rPr lang="en-US" sz="1400" b="1" dirty="0"/>
              <a:t>Death</a:t>
            </a:r>
          </a:p>
          <a:p>
            <a:pPr>
              <a:spcBef>
                <a:spcPct val="50000"/>
              </a:spcBef>
              <a:defRPr/>
            </a:pPr>
            <a:r>
              <a:rPr lang="en-US" sz="1400" b="1" dirty="0"/>
              <a:t>120,000</a:t>
            </a:r>
          </a:p>
        </p:txBody>
      </p:sp>
      <p:sp>
        <p:nvSpPr>
          <p:cNvPr id="13362" name="Text Box 35"/>
          <p:cNvSpPr txBox="1">
            <a:spLocks noChangeArrowheads="1"/>
          </p:cNvSpPr>
          <p:nvPr/>
        </p:nvSpPr>
        <p:spPr bwMode="auto">
          <a:xfrm>
            <a:off x="2743200" y="4724400"/>
            <a:ext cx="838200" cy="396875"/>
          </a:xfrm>
          <a:prstGeom prst="rect">
            <a:avLst/>
          </a:prstGeom>
          <a:noFill/>
          <a:ln w="9525">
            <a:noFill/>
            <a:miter lim="800000"/>
            <a:headEnd/>
            <a:tailEnd/>
          </a:ln>
        </p:spPr>
        <p:txBody>
          <a:bodyPr>
            <a:spAutoFit/>
          </a:bodyPr>
          <a:lstStyle/>
          <a:p>
            <a:pPr>
              <a:spcBef>
                <a:spcPct val="50000"/>
              </a:spcBef>
            </a:pPr>
            <a:r>
              <a:rPr lang="en-US" sz="2000"/>
              <a:t>92%</a:t>
            </a:r>
          </a:p>
        </p:txBody>
      </p:sp>
      <p:sp>
        <p:nvSpPr>
          <p:cNvPr id="13363" name="Text Box 36"/>
          <p:cNvSpPr txBox="1">
            <a:spLocks noChangeArrowheads="1"/>
          </p:cNvSpPr>
          <p:nvPr/>
        </p:nvSpPr>
        <p:spPr bwMode="auto">
          <a:xfrm>
            <a:off x="4572000" y="4800600"/>
            <a:ext cx="990600" cy="396875"/>
          </a:xfrm>
          <a:prstGeom prst="rect">
            <a:avLst/>
          </a:prstGeom>
          <a:noFill/>
          <a:ln w="9525">
            <a:noFill/>
            <a:miter lim="800000"/>
            <a:headEnd/>
            <a:tailEnd/>
          </a:ln>
        </p:spPr>
        <p:txBody>
          <a:bodyPr>
            <a:spAutoFit/>
          </a:bodyPr>
          <a:lstStyle/>
          <a:p>
            <a:pPr>
              <a:spcBef>
                <a:spcPct val="50000"/>
              </a:spcBef>
            </a:pPr>
            <a:r>
              <a:rPr lang="en-US" sz="2000"/>
              <a:t>8%</a:t>
            </a:r>
          </a:p>
        </p:txBody>
      </p:sp>
      <p:sp>
        <p:nvSpPr>
          <p:cNvPr id="5159" name="Rectangle 38"/>
          <p:cNvSpPr>
            <a:spLocks noChangeArrowheads="1"/>
          </p:cNvSpPr>
          <p:nvPr/>
        </p:nvSpPr>
        <p:spPr bwMode="auto">
          <a:xfrm>
            <a:off x="6143636" y="4357694"/>
            <a:ext cx="2438400" cy="914400"/>
          </a:xfrm>
          <a:prstGeom prst="rect">
            <a:avLst/>
          </a:prstGeom>
          <a:solidFill>
            <a:srgbClr val="FFFF00"/>
          </a:solidFill>
          <a:ln w="9525">
            <a:solidFill>
              <a:schemeClr val="tx1"/>
            </a:solidFill>
            <a:miter lim="800000"/>
            <a:headEnd/>
            <a:tailEnd/>
          </a:ln>
          <a:scene3d>
            <a:camera prst="orthographicFront"/>
            <a:lightRig rig="threePt" dir="t"/>
          </a:scene3d>
          <a:sp3d>
            <a:bevelT/>
          </a:sp3d>
        </p:spPr>
        <p:txBody>
          <a:bodyPr wrap="none" anchor="ctr"/>
          <a:lstStyle/>
          <a:p>
            <a:pPr>
              <a:defRPr/>
            </a:pPr>
            <a:endParaRPr lang="en-US"/>
          </a:p>
        </p:txBody>
      </p:sp>
      <p:sp>
        <p:nvSpPr>
          <p:cNvPr id="13367" name="Text Box 37"/>
          <p:cNvSpPr txBox="1">
            <a:spLocks noChangeArrowheads="1"/>
          </p:cNvSpPr>
          <p:nvPr/>
        </p:nvSpPr>
        <p:spPr bwMode="auto">
          <a:xfrm>
            <a:off x="6119813" y="4429125"/>
            <a:ext cx="2667000" cy="730250"/>
          </a:xfrm>
          <a:prstGeom prst="rect">
            <a:avLst/>
          </a:prstGeom>
          <a:noFill/>
          <a:ln w="9525">
            <a:noFill/>
            <a:miter lim="800000"/>
            <a:headEnd/>
            <a:tailEnd/>
          </a:ln>
        </p:spPr>
        <p:txBody>
          <a:bodyPr>
            <a:spAutoFit/>
          </a:bodyPr>
          <a:lstStyle/>
          <a:p>
            <a:pPr>
              <a:spcBef>
                <a:spcPct val="50000"/>
              </a:spcBef>
            </a:pPr>
            <a:r>
              <a:rPr lang="en-US" sz="1400">
                <a:cs typeface="Tahoma" pitchFamily="34" charset="0"/>
              </a:rPr>
              <a:t>*</a:t>
            </a:r>
            <a:r>
              <a:rPr lang="en-US" sz="1400"/>
              <a:t>Progress in Cardiovascular Diseases, Vol. XVII, No. 4 (Jan/Feb 1975)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9BB2D7C3-39A7-467C-8B9A-697E16E0798F}" type="slidenum">
              <a:rPr lang="en-US" smtClean="0"/>
              <a:pPr/>
              <a:t>12</a:t>
            </a:fld>
            <a:endParaRPr lang="en-US" smtClean="0"/>
          </a:p>
        </p:txBody>
      </p:sp>
      <p:sp>
        <p:nvSpPr>
          <p:cNvPr id="14339" name="Rectangle 2"/>
          <p:cNvSpPr>
            <a:spLocks noGrp="1" noChangeArrowheads="1"/>
          </p:cNvSpPr>
          <p:nvPr>
            <p:ph type="title"/>
          </p:nvPr>
        </p:nvSpPr>
        <p:spPr/>
        <p:txBody>
          <a:bodyPr/>
          <a:lstStyle/>
          <a:p>
            <a:pPr eaLnBrk="1" hangingPunct="1"/>
            <a:r>
              <a:rPr lang="en-US" smtClean="0"/>
              <a:t>Risk factor for venous thrombosis</a:t>
            </a:r>
          </a:p>
        </p:txBody>
      </p:sp>
      <p:sp>
        <p:nvSpPr>
          <p:cNvPr id="14340" name="Rectangle 3"/>
          <p:cNvSpPr>
            <a:spLocks noGrp="1" noChangeArrowheads="1"/>
          </p:cNvSpPr>
          <p:nvPr>
            <p:ph type="body" idx="1"/>
          </p:nvPr>
        </p:nvSpPr>
        <p:spPr/>
        <p:txBody>
          <a:bodyPr/>
          <a:lstStyle/>
          <a:p>
            <a:pPr eaLnBrk="1" hangingPunct="1"/>
            <a:r>
              <a:rPr lang="en-US" smtClean="0"/>
              <a:t>Stasis</a:t>
            </a:r>
          </a:p>
          <a:p>
            <a:pPr eaLnBrk="1" hangingPunct="1"/>
            <a:r>
              <a:rPr lang="en-US" smtClean="0"/>
              <a:t>Injury to venous intima</a:t>
            </a:r>
          </a:p>
          <a:p>
            <a:pPr eaLnBrk="1" hangingPunct="1"/>
            <a:r>
              <a:rPr lang="en-US" smtClean="0"/>
              <a:t>Alterations in the coagulation-fibrinolytic system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2606DE70-3488-400B-BB3D-0ECF04C45A9A}" type="slidenum">
              <a:rPr lang="en-US" smtClean="0"/>
              <a:pPr/>
              <a:t>13</a:t>
            </a:fld>
            <a:endParaRPr lang="en-US" smtClean="0"/>
          </a:p>
        </p:txBody>
      </p:sp>
      <p:sp>
        <p:nvSpPr>
          <p:cNvPr id="15363" name="Rectangle 2"/>
          <p:cNvSpPr>
            <a:spLocks noGrp="1" noChangeArrowheads="1"/>
          </p:cNvSpPr>
          <p:nvPr>
            <p:ph type="title"/>
          </p:nvPr>
        </p:nvSpPr>
        <p:spPr/>
        <p:txBody>
          <a:bodyPr/>
          <a:lstStyle/>
          <a:p>
            <a:pPr eaLnBrk="1" hangingPunct="1"/>
            <a:r>
              <a:rPr lang="en-US" smtClean="0"/>
              <a:t>Source of emboli</a:t>
            </a:r>
          </a:p>
        </p:txBody>
      </p:sp>
      <p:sp>
        <p:nvSpPr>
          <p:cNvPr id="15364" name="Rectangle 3"/>
          <p:cNvSpPr>
            <a:spLocks noGrp="1" noChangeArrowheads="1"/>
          </p:cNvSpPr>
          <p:nvPr>
            <p:ph type="body" idx="1"/>
          </p:nvPr>
        </p:nvSpPr>
        <p:spPr/>
        <p:txBody>
          <a:bodyPr/>
          <a:lstStyle/>
          <a:p>
            <a:pPr eaLnBrk="1" hangingPunct="1"/>
            <a:r>
              <a:rPr lang="en-US" smtClean="0"/>
              <a:t>Deep venous thrombosis (&gt;95%)</a:t>
            </a:r>
          </a:p>
          <a:p>
            <a:pPr eaLnBrk="1" hangingPunct="1"/>
            <a:r>
              <a:rPr lang="en-US" smtClean="0"/>
              <a:t>Other veins:</a:t>
            </a:r>
          </a:p>
          <a:p>
            <a:pPr lvl="1" eaLnBrk="1" hangingPunct="1"/>
            <a:r>
              <a:rPr lang="en-US" smtClean="0"/>
              <a:t>Renal</a:t>
            </a:r>
          </a:p>
          <a:p>
            <a:pPr lvl="1" eaLnBrk="1" hangingPunct="1"/>
            <a:r>
              <a:rPr lang="en-US" smtClean="0"/>
              <a:t>Uterine</a:t>
            </a:r>
          </a:p>
          <a:p>
            <a:pPr lvl="1" eaLnBrk="1" hangingPunct="1"/>
            <a:r>
              <a:rPr lang="en-US" smtClean="0"/>
              <a:t>Right cardiac chambers</a:t>
            </a:r>
          </a:p>
          <a:p>
            <a:pPr eaLnBrk="1" hangingPunct="1"/>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8FC70D0B-F4C1-47AB-B773-8B3389B30AB4}" type="slidenum">
              <a:rPr lang="en-US" smtClean="0"/>
              <a:pPr/>
              <a:t>14</a:t>
            </a:fld>
            <a:endParaRPr lang="en-US" smtClean="0"/>
          </a:p>
        </p:txBody>
      </p:sp>
      <p:sp>
        <p:nvSpPr>
          <p:cNvPr id="16387" name="Rectangle 2"/>
          <p:cNvSpPr>
            <a:spLocks noGrp="1" noChangeArrowheads="1"/>
          </p:cNvSpPr>
          <p:nvPr>
            <p:ph type="title"/>
          </p:nvPr>
        </p:nvSpPr>
        <p:spPr/>
        <p:txBody>
          <a:bodyPr/>
          <a:lstStyle/>
          <a:p>
            <a:pPr eaLnBrk="1" hangingPunct="1"/>
            <a:r>
              <a:rPr lang="en-US" smtClean="0"/>
              <a:t>Risk factors for DVT</a:t>
            </a:r>
          </a:p>
        </p:txBody>
      </p:sp>
      <p:sp>
        <p:nvSpPr>
          <p:cNvPr id="16388" name="Rectangle 3"/>
          <p:cNvSpPr>
            <a:spLocks noGrp="1" noChangeArrowheads="1"/>
          </p:cNvSpPr>
          <p:nvPr>
            <p:ph type="body" idx="1"/>
          </p:nvPr>
        </p:nvSpPr>
        <p:spPr/>
        <p:txBody>
          <a:bodyPr/>
          <a:lstStyle/>
          <a:p>
            <a:pPr eaLnBrk="1" hangingPunct="1"/>
            <a:r>
              <a:rPr lang="en-US" sz="2000" smtClean="0"/>
              <a:t>General anesthesia</a:t>
            </a:r>
          </a:p>
          <a:p>
            <a:pPr eaLnBrk="1" hangingPunct="1"/>
            <a:r>
              <a:rPr lang="en-US" sz="2000" smtClean="0"/>
              <a:t>Lower limb or pelvic injury or surgery</a:t>
            </a:r>
          </a:p>
          <a:p>
            <a:pPr eaLnBrk="1" hangingPunct="1"/>
            <a:r>
              <a:rPr lang="en-US" sz="2000" smtClean="0"/>
              <a:t>Congestive heart failure</a:t>
            </a:r>
          </a:p>
          <a:p>
            <a:pPr eaLnBrk="1" hangingPunct="1"/>
            <a:r>
              <a:rPr lang="en-US" sz="2000" smtClean="0"/>
              <a:t>Prolonged immobility</a:t>
            </a:r>
          </a:p>
          <a:p>
            <a:pPr eaLnBrk="1" hangingPunct="1"/>
            <a:r>
              <a:rPr lang="en-US" sz="2000" smtClean="0"/>
              <a:t>Pregnancy</a:t>
            </a:r>
          </a:p>
          <a:p>
            <a:pPr eaLnBrk="1" hangingPunct="1"/>
            <a:r>
              <a:rPr lang="en-US" sz="2000" smtClean="0"/>
              <a:t>Postpartum</a:t>
            </a:r>
          </a:p>
          <a:p>
            <a:pPr eaLnBrk="1" hangingPunct="1"/>
            <a:r>
              <a:rPr lang="en-US" sz="2000" smtClean="0"/>
              <a:t>Oral contraceptive pills</a:t>
            </a:r>
          </a:p>
          <a:p>
            <a:pPr eaLnBrk="1" hangingPunct="1"/>
            <a:r>
              <a:rPr lang="en-US" sz="2000" smtClean="0"/>
              <a:t>Malignancy </a:t>
            </a:r>
          </a:p>
          <a:p>
            <a:pPr eaLnBrk="1" hangingPunct="1"/>
            <a:r>
              <a:rPr lang="en-US" sz="2000" smtClean="0"/>
              <a:t>Obesity</a:t>
            </a:r>
          </a:p>
          <a:p>
            <a:pPr eaLnBrk="1" hangingPunct="1"/>
            <a:r>
              <a:rPr lang="en-US" sz="2000" smtClean="0"/>
              <a:t>Advanced age</a:t>
            </a:r>
          </a:p>
          <a:p>
            <a:pPr eaLnBrk="1" hangingPunct="1"/>
            <a:r>
              <a:rPr lang="en-US" sz="2000" smtClean="0"/>
              <a:t>Coagulation problems</a:t>
            </a:r>
          </a:p>
          <a:p>
            <a:pPr eaLnBrk="1" hangingPunct="1"/>
            <a:endParaRPr lang="en-US" sz="20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96A5A560-41D1-4841-9C3D-6549D670F484}" type="slidenum">
              <a:rPr lang="en-US" smtClean="0"/>
              <a:pPr/>
              <a:t>15</a:t>
            </a:fld>
            <a:endParaRPr lang="en-US" smtClean="0"/>
          </a:p>
        </p:txBody>
      </p:sp>
      <p:sp>
        <p:nvSpPr>
          <p:cNvPr id="17411" name="Rectangle 2"/>
          <p:cNvSpPr>
            <a:spLocks noGrp="1" noChangeArrowheads="1"/>
          </p:cNvSpPr>
          <p:nvPr>
            <p:ph type="title"/>
          </p:nvPr>
        </p:nvSpPr>
        <p:spPr/>
        <p:txBody>
          <a:bodyPr/>
          <a:lstStyle/>
          <a:p>
            <a:pPr eaLnBrk="1" hangingPunct="1"/>
            <a:r>
              <a:rPr lang="en-US" smtClean="0"/>
              <a:t>Clinical features</a:t>
            </a:r>
          </a:p>
        </p:txBody>
      </p:sp>
      <p:sp>
        <p:nvSpPr>
          <p:cNvPr id="17412" name="Rectangle 3"/>
          <p:cNvSpPr>
            <a:spLocks noGrp="1" noChangeArrowheads="1"/>
          </p:cNvSpPr>
          <p:nvPr>
            <p:ph type="body" idx="1"/>
          </p:nvPr>
        </p:nvSpPr>
        <p:spPr/>
        <p:txBody>
          <a:bodyPr/>
          <a:lstStyle/>
          <a:p>
            <a:pPr eaLnBrk="1" hangingPunct="1"/>
            <a:r>
              <a:rPr lang="en-US" smtClean="0"/>
              <a:t>Sudden onset dyspnea</a:t>
            </a:r>
          </a:p>
          <a:p>
            <a:pPr eaLnBrk="1" hangingPunct="1"/>
            <a:r>
              <a:rPr lang="en-US" smtClean="0"/>
              <a:t>Pleuritic chest pain</a:t>
            </a:r>
          </a:p>
          <a:p>
            <a:pPr eaLnBrk="1" hangingPunct="1"/>
            <a:r>
              <a:rPr lang="en-US" smtClean="0"/>
              <a:t>Hemoptysis</a:t>
            </a:r>
          </a:p>
          <a:p>
            <a:pPr eaLnBrk="1" hangingPunct="1"/>
            <a:r>
              <a:rPr lang="en-US" smtClean="0"/>
              <a:t>Clinical clues cannot make the diagnosis of PE; their main value lies in suggesting the diagnosis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p:spPr>
        <p:txBody>
          <a:bodyPr/>
          <a:lstStyle/>
          <a:p>
            <a:fld id="{E67910EF-B6FC-4BDF-B266-3DB0DB8E4DAD}" type="slidenum">
              <a:rPr lang="en-US" smtClean="0"/>
              <a:pPr/>
              <a:t>16</a:t>
            </a:fld>
            <a:endParaRPr lang="en-US" smtClean="0"/>
          </a:p>
        </p:txBody>
      </p:sp>
      <p:graphicFrame>
        <p:nvGraphicFramePr>
          <p:cNvPr id="147543" name="Group 87"/>
          <p:cNvGraphicFramePr>
            <a:graphicFrameLocks noGrp="1"/>
          </p:cNvGraphicFramePr>
          <p:nvPr/>
        </p:nvGraphicFramePr>
        <p:xfrm>
          <a:off x="762000" y="211138"/>
          <a:ext cx="7620000" cy="6437312"/>
        </p:xfrm>
        <a:graphic>
          <a:graphicData uri="http://schemas.openxmlformats.org/drawingml/2006/table">
            <a:tbl>
              <a:tblPr/>
              <a:tblGrid>
                <a:gridCol w="1905000"/>
                <a:gridCol w="1905000"/>
                <a:gridCol w="1905000"/>
                <a:gridCol w="1905000"/>
              </a:tblGrid>
              <a:tr h="396279">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Times New Roman" pitchFamily="18" charset="0"/>
                        </a:rPr>
                        <a:t> Signs or symptoms observed in patients with thromboembolism</a:t>
                      </a:r>
                    </a:p>
                  </a:txBody>
                  <a:tcPr marT="45724" marB="45724"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3504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Study</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r>
              <a:tr h="53504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r>
              <a:tr h="71762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Stein et al., % (n= 117)</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Anderson et al., % (n= 131)</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3504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r>
              <a:tr h="65728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Pulmonary embolism</a:t>
                      </a: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Dyspnea</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73</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77</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26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Tachypnea</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70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70</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26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Chest pain</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66</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55</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26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Cough</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37</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Times New Roman"/>
                          <a:cs typeface="Times New Roman" pitchFamily="18" charset="0"/>
                        </a:rPr>
                        <a:t>—</a:t>
                      </a: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26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Tachycardia</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30</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43</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26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Cyanosis</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1</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18</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26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Hemoptysis</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13</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13</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26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Wheezing</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9</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Times New Roman"/>
                          <a:cs typeface="Times New Roman" pitchFamily="18" charset="0"/>
                        </a:rPr>
                        <a:t>—</a:t>
                      </a: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26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Hypotension</a:t>
                      </a: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Times New Roman"/>
                          <a:cs typeface="Times New Roman" pitchFamily="18" charset="0"/>
                        </a:rPr>
                        <a:t>—</a:t>
                      </a: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10</a:t>
                      </a: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p:spPr>
        <p:txBody>
          <a:bodyPr/>
          <a:lstStyle/>
          <a:p>
            <a:fld id="{72EFD2DB-9D17-47E2-8264-470A870D0AF8}" type="slidenum">
              <a:rPr lang="en-US" smtClean="0"/>
              <a:pPr/>
              <a:t>17</a:t>
            </a:fld>
            <a:endParaRPr lang="en-US" smtClean="0"/>
          </a:p>
        </p:txBody>
      </p:sp>
      <p:graphicFrame>
        <p:nvGraphicFramePr>
          <p:cNvPr id="149571" name="Group 67"/>
          <p:cNvGraphicFramePr>
            <a:graphicFrameLocks noGrp="1"/>
          </p:cNvGraphicFramePr>
          <p:nvPr/>
        </p:nvGraphicFramePr>
        <p:xfrm>
          <a:off x="762000" y="536575"/>
          <a:ext cx="7620000" cy="5786438"/>
        </p:xfrm>
        <a:graphic>
          <a:graphicData uri="http://schemas.openxmlformats.org/drawingml/2006/table">
            <a:tbl>
              <a:tblPr/>
              <a:tblGrid>
                <a:gridCol w="1905000"/>
                <a:gridCol w="1905000"/>
                <a:gridCol w="1905000"/>
                <a:gridCol w="1905000"/>
              </a:tblGrid>
              <a:tr h="396283">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Times New Roman" pitchFamily="18" charset="0"/>
                        </a:rPr>
                        <a:t> Signs or symptoms observed in patients with thromboembolism</a:t>
                      </a:r>
                    </a:p>
                  </a:txBody>
                  <a:tcPr marT="45725" marB="45725"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3504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45725" marB="4572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Study</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r>
              <a:tr h="53504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45725" marB="4572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r>
              <a:tr h="71762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45725" marB="4572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Stein et al., % (n= 117)</a:t>
                      </a:r>
                    </a:p>
                  </a:txBody>
                  <a:tcPr marT="45725" marB="4572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Anderson et al., % (n= 131)</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3504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45725" marB="4572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r>
              <a:tr h="71286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Pulmonary</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Embolism</a:t>
                      </a: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Syncope</a:t>
                      </a:r>
                    </a:p>
                  </a:txBody>
                  <a:tcPr marT="45725" marB="4572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Times New Roman"/>
                          <a:cs typeface="Times New Roman" pitchFamily="18" charset="0"/>
                        </a:rPr>
                        <a:t>—</a:t>
                      </a: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5" marB="4572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10</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5729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Elevated jugular venous pulse</a:t>
                      </a:r>
                    </a:p>
                  </a:txBody>
                  <a:tcPr marT="45725" marB="4572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Times New Roman"/>
                          <a:cs typeface="Times New Roman" pitchFamily="18" charset="0"/>
                        </a:rPr>
                        <a:t>—</a:t>
                      </a: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5" marB="4572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8</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5729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Temperature &gt;38.5°C</a:t>
                      </a:r>
                    </a:p>
                  </a:txBody>
                  <a:tcPr marT="45725" marB="4572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7</a:t>
                      </a:r>
                    </a:p>
                  </a:txBody>
                  <a:tcPr marT="45725" marB="4572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Times New Roman"/>
                          <a:cs typeface="Times New Roman" pitchFamily="18" charset="0"/>
                        </a:rPr>
                        <a:t>—</a:t>
                      </a: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263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S-3 gallop</a:t>
                      </a:r>
                    </a:p>
                  </a:txBody>
                  <a:tcPr marT="45725" marB="4572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3</a:t>
                      </a:r>
                    </a:p>
                  </a:txBody>
                  <a:tcPr marT="45725" marB="4572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5</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5729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Pleural friction rub</a:t>
                      </a:r>
                    </a:p>
                  </a:txBody>
                  <a:tcPr marT="45725" marB="4572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3</a:t>
                      </a:r>
                    </a:p>
                  </a:txBody>
                  <a:tcPr marT="45725" marB="4572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2</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p:spPr>
        <p:txBody>
          <a:bodyPr/>
          <a:lstStyle/>
          <a:p>
            <a:fld id="{2223FF56-A45D-4A88-AD68-0AB91DDDA417}" type="slidenum">
              <a:rPr lang="en-US" smtClean="0"/>
              <a:pPr/>
              <a:t>18</a:t>
            </a:fld>
            <a:endParaRPr lang="en-US" smtClean="0"/>
          </a:p>
        </p:txBody>
      </p:sp>
      <p:graphicFrame>
        <p:nvGraphicFramePr>
          <p:cNvPr id="148550" name="Group 70"/>
          <p:cNvGraphicFramePr>
            <a:graphicFrameLocks noGrp="1"/>
          </p:cNvGraphicFramePr>
          <p:nvPr/>
        </p:nvGraphicFramePr>
        <p:xfrm>
          <a:off x="762000" y="862013"/>
          <a:ext cx="7620000" cy="5137150"/>
        </p:xfrm>
        <a:graphic>
          <a:graphicData uri="http://schemas.openxmlformats.org/drawingml/2006/table">
            <a:tbl>
              <a:tblPr/>
              <a:tblGrid>
                <a:gridCol w="1905000"/>
                <a:gridCol w="1905000"/>
                <a:gridCol w="1905000"/>
                <a:gridCol w="1905000"/>
              </a:tblGrid>
              <a:tr h="396289">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Times New Roman" pitchFamily="18" charset="0"/>
                        </a:rPr>
                        <a:t> Signs or symptoms observed in patients with thromboembolism</a:t>
                      </a:r>
                    </a:p>
                  </a:txBody>
                  <a:tcPr marT="45726" marB="45726"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350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Study</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r>
              <a:tr h="5350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r>
              <a:tr h="7176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Stein et al., % (n= 117)</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Anderson et al., % (n= 131)</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5730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Deep vein thrombosis</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Swelling</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28</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88</a:t>
                      </a:r>
                      <a:r>
                        <a:rPr kumimoji="0" lang="en-US" sz="1800" b="0" i="0" u="none" strike="noStrike" cap="none" normalizeH="0" baseline="30000" smtClean="0">
                          <a:ln>
                            <a:noFill/>
                          </a:ln>
                          <a:solidFill>
                            <a:srgbClr val="000000"/>
                          </a:solidFill>
                          <a:effectLst/>
                          <a:latin typeface="Arial" pitchFamily="34" charset="0"/>
                          <a:cs typeface="Times New Roman" pitchFamily="18" charset="0"/>
                        </a:rPr>
                        <a:t>*</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263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Pain</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26</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56</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263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Tenderness</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Times New Roman"/>
                          <a:cs typeface="Times New Roman" pitchFamily="18" charset="0"/>
                        </a:rPr>
                        <a:t>—</a:t>
                      </a: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55</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263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Warmth</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Times New Roman"/>
                          <a:cs typeface="Times New Roman" pitchFamily="18" charset="0"/>
                        </a:rPr>
                        <a:t>—</a:t>
                      </a: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42</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263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Redness</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Times New Roman"/>
                          <a:cs typeface="Times New Roman" pitchFamily="18" charset="0"/>
                        </a:rPr>
                        <a:t>—</a:t>
                      </a: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34</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263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Homan</a:t>
                      </a:r>
                      <a:r>
                        <a:rPr kumimoji="0" lang="en-US" sz="1800" b="0" i="0" u="none" strike="noStrike" cap="none" normalizeH="0" baseline="0" smtClean="0">
                          <a:ln>
                            <a:noFill/>
                          </a:ln>
                          <a:solidFill>
                            <a:srgbClr val="000000"/>
                          </a:solidFill>
                          <a:effectLst/>
                          <a:latin typeface="Times New Roman"/>
                          <a:cs typeface="Times New Roman" pitchFamily="18" charset="0"/>
                        </a:rPr>
                        <a:t>’</a:t>
                      </a:r>
                      <a:r>
                        <a:rPr kumimoji="0" lang="en-US" sz="1800" b="0" i="0" u="none" strike="noStrike" cap="none" normalizeH="0" baseline="0" smtClean="0">
                          <a:ln>
                            <a:noFill/>
                          </a:ln>
                          <a:solidFill>
                            <a:srgbClr val="000000"/>
                          </a:solidFill>
                          <a:effectLst/>
                          <a:latin typeface="Arial" pitchFamily="34" charset="0"/>
                          <a:cs typeface="Times New Roman" pitchFamily="18" charset="0"/>
                        </a:rPr>
                        <a:t>s sign</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4</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13</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263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Palpable cord</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Times New Roman"/>
                          <a:cs typeface="Times New Roman" pitchFamily="18" charset="0"/>
                        </a:rPr>
                        <a:t>—</a:t>
                      </a: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6</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BA08D139-DFF1-4E8E-8026-F19FAC198FBD}" type="slidenum">
              <a:rPr lang="en-US" smtClean="0"/>
              <a:pPr/>
              <a:t>19</a:t>
            </a:fld>
            <a:endParaRPr lang="en-US" smtClean="0"/>
          </a:p>
        </p:txBody>
      </p:sp>
      <p:sp>
        <p:nvSpPr>
          <p:cNvPr id="21507" name="Rectangle 2"/>
          <p:cNvSpPr>
            <a:spLocks noGrp="1" noChangeArrowheads="1"/>
          </p:cNvSpPr>
          <p:nvPr>
            <p:ph type="title"/>
          </p:nvPr>
        </p:nvSpPr>
        <p:spPr/>
        <p:txBody>
          <a:bodyPr/>
          <a:lstStyle/>
          <a:p>
            <a:pPr eaLnBrk="1" hangingPunct="1"/>
            <a:r>
              <a:rPr lang="en-US" altLang="ar-SA" b="1" smtClean="0"/>
              <a:t>Massive Pulmonary Embolism</a:t>
            </a:r>
          </a:p>
        </p:txBody>
      </p:sp>
      <p:sp>
        <p:nvSpPr>
          <p:cNvPr id="21508" name="Rectangle 3"/>
          <p:cNvSpPr>
            <a:spLocks noGrp="1" noChangeArrowheads="1"/>
          </p:cNvSpPr>
          <p:nvPr>
            <p:ph type="body" idx="1"/>
          </p:nvPr>
        </p:nvSpPr>
        <p:spPr/>
        <p:txBody>
          <a:bodyPr/>
          <a:lstStyle/>
          <a:p>
            <a:pPr eaLnBrk="1" hangingPunct="1"/>
            <a:r>
              <a:rPr lang="en-US" altLang="ar-SA" sz="2800" smtClean="0"/>
              <a:t>It is a catastrophic entity which often results in acute right ventricular failure and death</a:t>
            </a:r>
          </a:p>
          <a:p>
            <a:pPr eaLnBrk="1" hangingPunct="1"/>
            <a:endParaRPr lang="en-US" altLang="ar-SA" sz="2800" smtClean="0"/>
          </a:p>
          <a:p>
            <a:pPr eaLnBrk="1" hangingPunct="1"/>
            <a:r>
              <a:rPr lang="en-US" altLang="ar-SA" sz="2800" smtClean="0"/>
              <a:t>Frequently undiscovered until autopsy</a:t>
            </a:r>
          </a:p>
          <a:p>
            <a:pPr eaLnBrk="1" hangingPunct="1"/>
            <a:endParaRPr lang="en-US" altLang="ar-SA" sz="2800" smtClean="0"/>
          </a:p>
          <a:p>
            <a:pPr eaLnBrk="1" hangingPunct="1"/>
            <a:r>
              <a:rPr lang="en-US" altLang="ar-SA" sz="2800" smtClean="0"/>
              <a:t>Fatal PE typically leads to death within one to two hours of the event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a:xfrm>
            <a:off x="457200" y="-76200"/>
            <a:ext cx="8229600" cy="1905000"/>
          </a:xfrm>
        </p:spPr>
        <p:txBody>
          <a:bodyPr/>
          <a:lstStyle/>
          <a:p>
            <a:r>
              <a:rPr lang="en-US" smtClean="0">
                <a:solidFill>
                  <a:srgbClr val="002060"/>
                </a:solidFill>
              </a:rPr>
              <a:t>Phlegmasia cerulea dolens</a:t>
            </a:r>
            <a:br>
              <a:rPr lang="en-US" smtClean="0">
                <a:solidFill>
                  <a:srgbClr val="002060"/>
                </a:solidFill>
              </a:rPr>
            </a:br>
            <a:r>
              <a:rPr lang="en-US" smtClean="0">
                <a:solidFill>
                  <a:srgbClr val="002060"/>
                </a:solidFill>
              </a:rPr>
              <a:t>            Venous gangrene</a:t>
            </a:r>
          </a:p>
        </p:txBody>
      </p:sp>
      <p:pic>
        <p:nvPicPr>
          <p:cNvPr id="4099" name="Picture 4" descr="venousgangrene2"/>
          <p:cNvPicPr>
            <a:picLocks noChangeAspect="1" noChangeArrowheads="1"/>
          </p:cNvPicPr>
          <p:nvPr>
            <p:ph idx="1"/>
          </p:nvPr>
        </p:nvPicPr>
        <p:blipFill>
          <a:blip r:embed="rId2"/>
          <a:srcRect/>
          <a:stretch>
            <a:fillRect/>
          </a:stretch>
        </p:blipFill>
        <p:spPr>
          <a:xfrm>
            <a:off x="4038600" y="2333625"/>
            <a:ext cx="4876800" cy="3228975"/>
          </a:xfrm>
          <a:noFill/>
        </p:spPr>
      </p:pic>
      <p:sp>
        <p:nvSpPr>
          <p:cNvPr id="4100" name="Line 7"/>
          <p:cNvSpPr>
            <a:spLocks noChangeShapeType="1"/>
          </p:cNvSpPr>
          <p:nvPr/>
        </p:nvSpPr>
        <p:spPr bwMode="auto">
          <a:xfrm>
            <a:off x="685800" y="1219200"/>
            <a:ext cx="1600200" cy="0"/>
          </a:xfrm>
          <a:prstGeom prst="line">
            <a:avLst/>
          </a:prstGeom>
          <a:noFill/>
          <a:ln w="38100">
            <a:solidFill>
              <a:srgbClr val="FF6600"/>
            </a:solidFill>
            <a:round/>
            <a:headEnd/>
            <a:tailEnd type="triangle" w="med" len="med"/>
          </a:ln>
        </p:spPr>
        <p:txBody>
          <a:bodyPr/>
          <a:lstStyle/>
          <a:p>
            <a:endParaRPr lang="en-US"/>
          </a:p>
        </p:txBody>
      </p:sp>
      <p:pic>
        <p:nvPicPr>
          <p:cNvPr id="4101" name="Picture 8" descr="รูปภาพ8"/>
          <p:cNvPicPr>
            <a:picLocks noChangeAspect="1" noChangeArrowheads="1"/>
          </p:cNvPicPr>
          <p:nvPr/>
        </p:nvPicPr>
        <p:blipFill>
          <a:blip r:embed="rId3"/>
          <a:srcRect/>
          <a:stretch>
            <a:fillRect/>
          </a:stretch>
        </p:blipFill>
        <p:spPr bwMode="auto">
          <a:xfrm>
            <a:off x="990600" y="1981200"/>
            <a:ext cx="2554288" cy="442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CF39FD0F-17C0-4615-9567-EFF575211B36}" type="slidenum">
              <a:rPr lang="en-US" smtClean="0"/>
              <a:pPr/>
              <a:t>20</a:t>
            </a:fld>
            <a:endParaRPr lang="en-US" smtClean="0"/>
          </a:p>
        </p:txBody>
      </p:sp>
      <p:sp>
        <p:nvSpPr>
          <p:cNvPr id="22531" name="Rectangle 2050"/>
          <p:cNvSpPr>
            <a:spLocks noGrp="1" noChangeArrowheads="1"/>
          </p:cNvSpPr>
          <p:nvPr>
            <p:ph type="title"/>
          </p:nvPr>
        </p:nvSpPr>
        <p:spPr/>
        <p:txBody>
          <a:bodyPr/>
          <a:lstStyle/>
          <a:p>
            <a:pPr eaLnBrk="1" hangingPunct="1"/>
            <a:r>
              <a:rPr lang="en-US" altLang="ar-SA" smtClean="0"/>
              <a:t>Pathophysiology</a:t>
            </a:r>
          </a:p>
        </p:txBody>
      </p:sp>
      <p:sp>
        <p:nvSpPr>
          <p:cNvPr id="22532" name="Rectangle 2051"/>
          <p:cNvSpPr>
            <a:spLocks noGrp="1" noChangeArrowheads="1"/>
          </p:cNvSpPr>
          <p:nvPr>
            <p:ph type="body" idx="1"/>
          </p:nvPr>
        </p:nvSpPr>
        <p:spPr/>
        <p:txBody>
          <a:bodyPr/>
          <a:lstStyle/>
          <a:p>
            <a:pPr eaLnBrk="1" hangingPunct="1">
              <a:lnSpc>
                <a:spcPct val="90000"/>
              </a:lnSpc>
            </a:pPr>
            <a:r>
              <a:rPr lang="en-US" altLang="ar-SA" sz="2400" smtClean="0"/>
              <a:t>Massive PE causes an increase in PVR </a:t>
            </a:r>
            <a:r>
              <a:rPr lang="en-US" altLang="en-US" smtClean="0">
                <a:cs typeface="Traditional Arabic" pitchFamily="2" charset="-78"/>
                <a:sym typeface="Symbol" pitchFamily="18" charset="2"/>
              </a:rPr>
              <a:t> </a:t>
            </a:r>
            <a:r>
              <a:rPr lang="en-US" altLang="ar-SA" sz="2400" smtClean="0">
                <a:sym typeface="Symbol" pitchFamily="18" charset="2"/>
              </a:rPr>
              <a:t>right ventricular outflow obstruction</a:t>
            </a:r>
            <a:r>
              <a:rPr lang="en-US" altLang="ar-SA" sz="2400" smtClean="0"/>
              <a:t>  </a:t>
            </a:r>
            <a:r>
              <a:rPr lang="en-US" altLang="en-US" smtClean="0">
                <a:cs typeface="Traditional Arabic" pitchFamily="2" charset="-78"/>
                <a:sym typeface="Symbol" pitchFamily="18" charset="2"/>
              </a:rPr>
              <a:t></a:t>
            </a:r>
            <a:r>
              <a:rPr lang="en-US" altLang="ar-SA" sz="2400" smtClean="0">
                <a:sym typeface="Symbol" pitchFamily="18" charset="2"/>
              </a:rPr>
              <a:t> decrease left ventricular preload </a:t>
            </a:r>
            <a:r>
              <a:rPr lang="en-US" altLang="ar-SA" sz="2400" smtClean="0"/>
              <a:t> </a:t>
            </a:r>
            <a:r>
              <a:rPr lang="en-US" altLang="ar-SA" sz="2400" smtClean="0">
                <a:sym typeface="Symbol" pitchFamily="18" charset="2"/>
              </a:rPr>
              <a:t> Decrease CO</a:t>
            </a:r>
          </a:p>
          <a:p>
            <a:pPr eaLnBrk="1" hangingPunct="1">
              <a:lnSpc>
                <a:spcPct val="90000"/>
              </a:lnSpc>
            </a:pPr>
            <a:endParaRPr lang="en-US" altLang="ar-SA" sz="2400" smtClean="0">
              <a:sym typeface="Symbol" pitchFamily="18" charset="2"/>
            </a:endParaRPr>
          </a:p>
          <a:p>
            <a:pPr eaLnBrk="1" hangingPunct="1">
              <a:lnSpc>
                <a:spcPct val="90000"/>
              </a:lnSpc>
            </a:pPr>
            <a:r>
              <a:rPr lang="en-US" altLang="ar-SA" sz="2400" smtClean="0">
                <a:sym typeface="Symbol" pitchFamily="18" charset="2"/>
              </a:rPr>
              <a:t>In patients without cardiopulmonary disease, occlusion of 25-30 % of the vascular bed </a:t>
            </a:r>
            <a:r>
              <a:rPr lang="en-US" altLang="ar-SA" sz="2400" smtClean="0"/>
              <a:t> </a:t>
            </a:r>
            <a:r>
              <a:rPr lang="en-US" altLang="en-US" smtClean="0">
                <a:cs typeface="Traditional Arabic" pitchFamily="2" charset="-78"/>
                <a:sym typeface="Symbol" pitchFamily="18" charset="2"/>
              </a:rPr>
              <a:t></a:t>
            </a:r>
            <a:r>
              <a:rPr lang="en-US" altLang="ar-SA" sz="2400" smtClean="0">
                <a:sym typeface="Symbol" pitchFamily="18" charset="2"/>
              </a:rPr>
              <a:t> increase in Pulmonary artery pressure (PAP)</a:t>
            </a:r>
          </a:p>
          <a:p>
            <a:pPr eaLnBrk="1" hangingPunct="1">
              <a:lnSpc>
                <a:spcPct val="90000"/>
              </a:lnSpc>
            </a:pPr>
            <a:endParaRPr lang="en-US" altLang="ar-SA" sz="2400" smtClean="0">
              <a:sym typeface="Symbol" pitchFamily="18" charset="2"/>
            </a:endParaRPr>
          </a:p>
          <a:p>
            <a:pPr eaLnBrk="1" hangingPunct="1">
              <a:lnSpc>
                <a:spcPct val="90000"/>
              </a:lnSpc>
            </a:pPr>
            <a:r>
              <a:rPr lang="en-US" altLang="ar-SA" sz="2400" smtClean="0">
                <a:sym typeface="Symbol" pitchFamily="18" charset="2"/>
              </a:rPr>
              <a:t>Hypoxemia ensues </a:t>
            </a:r>
            <a:r>
              <a:rPr lang="en-US" altLang="ar-SA" sz="2400" smtClean="0"/>
              <a:t> </a:t>
            </a:r>
            <a:r>
              <a:rPr lang="en-US" altLang="en-US" smtClean="0">
                <a:cs typeface="Traditional Arabic" pitchFamily="2" charset="-78"/>
                <a:sym typeface="Symbol" pitchFamily="18" charset="2"/>
              </a:rPr>
              <a:t></a:t>
            </a:r>
            <a:r>
              <a:rPr lang="en-US" altLang="ar-SA" sz="2400" smtClean="0">
                <a:sym typeface="Symbol" pitchFamily="18" charset="2"/>
              </a:rPr>
              <a:t> stimulating vasoconstriction </a:t>
            </a:r>
            <a:r>
              <a:rPr lang="en-US" altLang="ar-SA" sz="2400" smtClean="0"/>
              <a:t> </a:t>
            </a:r>
            <a:r>
              <a:rPr lang="en-US" altLang="ar-SA" sz="2400" smtClean="0">
                <a:sym typeface="Symbol" pitchFamily="18" charset="2"/>
              </a:rPr>
              <a:t> increase in PAP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17BA5E57-5D7B-45ED-A4AC-6210E9995616}" type="slidenum">
              <a:rPr lang="en-US" smtClean="0"/>
              <a:pPr/>
              <a:t>21</a:t>
            </a:fld>
            <a:endParaRPr lang="en-US" smtClean="0"/>
          </a:p>
        </p:txBody>
      </p:sp>
      <p:sp>
        <p:nvSpPr>
          <p:cNvPr id="23555" name="Rectangle 2"/>
          <p:cNvSpPr>
            <a:spLocks noGrp="1" noChangeArrowheads="1"/>
          </p:cNvSpPr>
          <p:nvPr>
            <p:ph type="title"/>
          </p:nvPr>
        </p:nvSpPr>
        <p:spPr/>
        <p:txBody>
          <a:bodyPr/>
          <a:lstStyle/>
          <a:p>
            <a:pPr eaLnBrk="1" hangingPunct="1"/>
            <a:r>
              <a:rPr lang="en-US" altLang="ar-SA" smtClean="0"/>
              <a:t>Pathophysiology</a:t>
            </a:r>
          </a:p>
        </p:txBody>
      </p:sp>
      <p:sp>
        <p:nvSpPr>
          <p:cNvPr id="23556" name="Rectangle 3"/>
          <p:cNvSpPr>
            <a:spLocks noGrp="1" noChangeArrowheads="1"/>
          </p:cNvSpPr>
          <p:nvPr>
            <p:ph type="body" idx="1"/>
          </p:nvPr>
        </p:nvSpPr>
        <p:spPr/>
        <p:txBody>
          <a:bodyPr/>
          <a:lstStyle/>
          <a:p>
            <a:pPr eaLnBrk="1" hangingPunct="1"/>
            <a:r>
              <a:rPr lang="en-US" altLang="ar-SA" sz="2400" smtClean="0">
                <a:sym typeface="Symbol" pitchFamily="18" charset="2"/>
              </a:rPr>
              <a:t>More than 50% of the vascular bed has to be occluded before PAP becomes substantially elevated</a:t>
            </a:r>
          </a:p>
          <a:p>
            <a:pPr eaLnBrk="1" hangingPunct="1"/>
            <a:endParaRPr lang="en-US" altLang="ar-SA" sz="2400" smtClean="0">
              <a:sym typeface="Symbol" pitchFamily="18" charset="2"/>
            </a:endParaRPr>
          </a:p>
          <a:p>
            <a:pPr eaLnBrk="1" hangingPunct="1"/>
            <a:r>
              <a:rPr lang="en-US" altLang="ar-SA" sz="2400" smtClean="0"/>
              <a:t>When obstruction approaches 75%, the RV must generate systolic pressure in excess of 50mmHg to preserve pulmonary circulation</a:t>
            </a:r>
          </a:p>
          <a:p>
            <a:pPr eaLnBrk="1" hangingPunct="1"/>
            <a:endParaRPr lang="en-US" altLang="ar-SA" sz="2400" smtClean="0"/>
          </a:p>
          <a:p>
            <a:pPr eaLnBrk="1" hangingPunct="1"/>
            <a:r>
              <a:rPr lang="en-US" altLang="ar-SA" sz="2400" smtClean="0"/>
              <a:t>The normal RV is unable to accomplish this acutely and eventually fails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E5381BD1-CA95-4D77-9F48-C973335CEBE1}" type="slidenum">
              <a:rPr lang="en-US" smtClean="0"/>
              <a:pPr/>
              <a:t>22</a:t>
            </a:fld>
            <a:endParaRPr lang="en-US" smtClean="0"/>
          </a:p>
        </p:txBody>
      </p:sp>
      <p:sp>
        <p:nvSpPr>
          <p:cNvPr id="24579" name="Rectangle 1026"/>
          <p:cNvSpPr>
            <a:spLocks noGrp="1" noChangeArrowheads="1"/>
          </p:cNvSpPr>
          <p:nvPr>
            <p:ph type="title"/>
          </p:nvPr>
        </p:nvSpPr>
        <p:spPr/>
        <p:txBody>
          <a:bodyPr/>
          <a:lstStyle/>
          <a:p>
            <a:pPr eaLnBrk="1" hangingPunct="1"/>
            <a:r>
              <a:rPr lang="en-US" altLang="ar-SA" smtClean="0"/>
              <a:t>Diagnosis</a:t>
            </a:r>
          </a:p>
        </p:txBody>
      </p:sp>
      <p:sp>
        <p:nvSpPr>
          <p:cNvPr id="24580" name="Rectangle 1027"/>
          <p:cNvSpPr>
            <a:spLocks noGrp="1" noChangeArrowheads="1"/>
          </p:cNvSpPr>
          <p:nvPr>
            <p:ph type="body" idx="1"/>
          </p:nvPr>
        </p:nvSpPr>
        <p:spPr>
          <a:xfrm>
            <a:off x="685800" y="1676400"/>
            <a:ext cx="7772400" cy="4419600"/>
          </a:xfrm>
        </p:spPr>
        <p:txBody>
          <a:bodyPr/>
          <a:lstStyle/>
          <a:p>
            <a:pPr eaLnBrk="1" hangingPunct="1">
              <a:lnSpc>
                <a:spcPct val="90000"/>
              </a:lnSpc>
              <a:buFont typeface="Wingdings" pitchFamily="2" charset="2"/>
              <a:buNone/>
            </a:pPr>
            <a:endParaRPr lang="en-US" altLang="ar-SA" sz="2800" smtClean="0"/>
          </a:p>
          <a:p>
            <a:pPr eaLnBrk="1" hangingPunct="1">
              <a:lnSpc>
                <a:spcPct val="90000"/>
              </a:lnSpc>
            </a:pPr>
            <a:r>
              <a:rPr lang="en-US" altLang="ar-SA" sz="2800" smtClean="0">
                <a:solidFill>
                  <a:schemeClr val="folHlink"/>
                </a:solidFill>
              </a:rPr>
              <a:t>CXR</a:t>
            </a:r>
            <a:endParaRPr lang="en-US" altLang="ar-SA" sz="2800" smtClean="0"/>
          </a:p>
          <a:p>
            <a:pPr eaLnBrk="1" hangingPunct="1">
              <a:lnSpc>
                <a:spcPct val="90000"/>
              </a:lnSpc>
            </a:pPr>
            <a:r>
              <a:rPr lang="en-US" altLang="ar-SA" sz="2800" smtClean="0">
                <a:solidFill>
                  <a:schemeClr val="folHlink"/>
                </a:solidFill>
              </a:rPr>
              <a:t>ABG: </a:t>
            </a:r>
          </a:p>
          <a:p>
            <a:pPr eaLnBrk="1" hangingPunct="1">
              <a:lnSpc>
                <a:spcPct val="90000"/>
              </a:lnSpc>
            </a:pPr>
            <a:r>
              <a:rPr lang="en-US" altLang="ar-SA" sz="2800" smtClean="0">
                <a:solidFill>
                  <a:schemeClr val="folHlink"/>
                </a:solidFill>
              </a:rPr>
              <a:t>ECG</a:t>
            </a:r>
          </a:p>
          <a:p>
            <a:pPr eaLnBrk="1" hangingPunct="1">
              <a:lnSpc>
                <a:spcPct val="90000"/>
              </a:lnSpc>
            </a:pPr>
            <a:r>
              <a:rPr lang="en-US" altLang="ar-SA" sz="2800" smtClean="0">
                <a:solidFill>
                  <a:schemeClr val="folHlink"/>
                </a:solidFill>
              </a:rPr>
              <a:t>V/Q</a:t>
            </a:r>
          </a:p>
          <a:p>
            <a:pPr eaLnBrk="1" hangingPunct="1">
              <a:lnSpc>
                <a:spcPct val="90000"/>
              </a:lnSpc>
            </a:pPr>
            <a:r>
              <a:rPr lang="en-US" altLang="ar-SA" sz="2800" smtClean="0">
                <a:solidFill>
                  <a:schemeClr val="folHlink"/>
                </a:solidFill>
              </a:rPr>
              <a:t>Spiral CT</a:t>
            </a:r>
          </a:p>
          <a:p>
            <a:pPr eaLnBrk="1" hangingPunct="1">
              <a:lnSpc>
                <a:spcPct val="90000"/>
              </a:lnSpc>
            </a:pPr>
            <a:r>
              <a:rPr lang="en-US" altLang="ar-SA" sz="2800" smtClean="0">
                <a:solidFill>
                  <a:schemeClr val="folHlink"/>
                </a:solidFill>
              </a:rPr>
              <a:t>Echo</a:t>
            </a:r>
          </a:p>
          <a:p>
            <a:pPr eaLnBrk="1" hangingPunct="1">
              <a:lnSpc>
                <a:spcPct val="90000"/>
              </a:lnSpc>
            </a:pPr>
            <a:r>
              <a:rPr lang="en-US" altLang="ar-SA" sz="2800" smtClean="0">
                <a:solidFill>
                  <a:schemeClr val="folHlink"/>
                </a:solidFill>
              </a:rPr>
              <a:t>Angio</a:t>
            </a:r>
          </a:p>
          <a:p>
            <a:pPr eaLnBrk="1" hangingPunct="1">
              <a:lnSpc>
                <a:spcPct val="90000"/>
              </a:lnSpc>
            </a:pPr>
            <a:r>
              <a:rPr lang="en-US" altLang="ar-SA" sz="2800" smtClean="0">
                <a:solidFill>
                  <a:schemeClr val="folHlink"/>
                </a:solidFill>
              </a:rPr>
              <a:t>Fibrin Split Products/D-dimer</a:t>
            </a:r>
          </a:p>
          <a:p>
            <a:pPr eaLnBrk="1" hangingPunct="1">
              <a:lnSpc>
                <a:spcPct val="90000"/>
              </a:lnSpc>
            </a:pPr>
            <a:endParaRPr lang="en-US" altLang="ar-SA" smtClean="0"/>
          </a:p>
          <a:p>
            <a:pPr eaLnBrk="1" hangingPunct="1">
              <a:lnSpc>
                <a:spcPct val="90000"/>
              </a:lnSpc>
            </a:pPr>
            <a:endParaRPr lang="en-US" altLang="ar-SA"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p:spPr>
        <p:txBody>
          <a:bodyPr/>
          <a:lstStyle/>
          <a:p>
            <a:fld id="{5BD8E6BA-77EB-4E1C-9276-ABE3B52E5B67}" type="slidenum">
              <a:rPr lang="en-US" smtClean="0"/>
              <a:pPr/>
              <a:t>23</a:t>
            </a:fld>
            <a:endParaRPr lang="en-US" smtClean="0"/>
          </a:p>
        </p:txBody>
      </p:sp>
      <p:pic>
        <p:nvPicPr>
          <p:cNvPr id="25603" name="Picture 2"/>
          <p:cNvPicPr>
            <a:picLocks noChangeAspect="1" noChangeArrowheads="1"/>
          </p:cNvPicPr>
          <p:nvPr/>
        </p:nvPicPr>
        <p:blipFill>
          <a:blip r:embed="rId2"/>
          <a:srcRect/>
          <a:stretch>
            <a:fillRect/>
          </a:stretch>
        </p:blipFill>
        <p:spPr bwMode="auto">
          <a:xfrm>
            <a:off x="1857375" y="2143125"/>
            <a:ext cx="5057775" cy="3211513"/>
          </a:xfrm>
          <a:prstGeom prst="rect">
            <a:avLst/>
          </a:prstGeom>
          <a:noFill/>
          <a:ln w="9525">
            <a:noFill/>
            <a:miter lim="800000"/>
            <a:headEnd/>
            <a:tailEnd/>
          </a:ln>
        </p:spPr>
      </p:pic>
      <p:sp>
        <p:nvSpPr>
          <p:cNvPr id="25604" name="TextBox 5"/>
          <p:cNvSpPr txBox="1">
            <a:spLocks noChangeArrowheads="1"/>
          </p:cNvSpPr>
          <p:nvPr/>
        </p:nvSpPr>
        <p:spPr bwMode="auto">
          <a:xfrm>
            <a:off x="1357313" y="928688"/>
            <a:ext cx="5857875" cy="646112"/>
          </a:xfrm>
          <a:prstGeom prst="rect">
            <a:avLst/>
          </a:prstGeom>
          <a:noFill/>
          <a:ln w="9525">
            <a:noFill/>
            <a:miter lim="800000"/>
            <a:headEnd/>
            <a:tailEnd/>
          </a:ln>
        </p:spPr>
        <p:txBody>
          <a:bodyPr>
            <a:spAutoFit/>
          </a:bodyPr>
          <a:lstStyle/>
          <a:p>
            <a:r>
              <a:rPr lang="en-US" sz="3600"/>
              <a:t>S1 Q3 T3 Pattern</a:t>
            </a:r>
          </a:p>
        </p:txBody>
      </p:sp>
      <p:sp>
        <p:nvSpPr>
          <p:cNvPr id="25605" name="Oval 6"/>
          <p:cNvSpPr>
            <a:spLocks noChangeArrowheads="1"/>
          </p:cNvSpPr>
          <p:nvPr/>
        </p:nvSpPr>
        <p:spPr bwMode="auto">
          <a:xfrm>
            <a:off x="2428875" y="3000375"/>
            <a:ext cx="500063" cy="714375"/>
          </a:xfrm>
          <a:prstGeom prst="ellipse">
            <a:avLst/>
          </a:prstGeom>
          <a:noFill/>
          <a:ln w="19050" algn="ctr">
            <a:solidFill>
              <a:srgbClr val="FF0000"/>
            </a:solidFill>
            <a:miter lim="800000"/>
            <a:headEnd/>
            <a:tailEnd/>
          </a:ln>
        </p:spPr>
        <p:txBody>
          <a:bodyPr wrap="none"/>
          <a:lstStyle/>
          <a:p>
            <a:endParaRPr lang="en-US"/>
          </a:p>
        </p:txBody>
      </p:sp>
      <p:sp>
        <p:nvSpPr>
          <p:cNvPr id="25606" name="Oval 7"/>
          <p:cNvSpPr>
            <a:spLocks noChangeArrowheads="1"/>
          </p:cNvSpPr>
          <p:nvPr/>
        </p:nvSpPr>
        <p:spPr bwMode="auto">
          <a:xfrm>
            <a:off x="2428875" y="4286250"/>
            <a:ext cx="1143000" cy="928688"/>
          </a:xfrm>
          <a:prstGeom prst="ellipse">
            <a:avLst/>
          </a:prstGeom>
          <a:noFill/>
          <a:ln w="19050" algn="ctr">
            <a:solidFill>
              <a:srgbClr val="FF0000"/>
            </a:solidFill>
            <a:miter lim="800000"/>
            <a:headEnd/>
            <a:tailEnd/>
          </a:ln>
        </p:spPr>
        <p:txBody>
          <a:bodyPr wrap="none"/>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2"/>
          </p:nvPr>
        </p:nvSpPr>
        <p:spPr>
          <a:noFill/>
        </p:spPr>
        <p:txBody>
          <a:bodyPr/>
          <a:lstStyle/>
          <a:p>
            <a:fld id="{B6953CBF-48C8-4CD2-8355-67471E656F6F}" type="slidenum">
              <a:rPr lang="en-US" smtClean="0"/>
              <a:pPr/>
              <a:t>24</a:t>
            </a:fld>
            <a:endParaRPr lang="en-US" smtClean="0"/>
          </a:p>
        </p:txBody>
      </p:sp>
      <p:pic>
        <p:nvPicPr>
          <p:cNvPr id="26627" name="Picture 2"/>
          <p:cNvPicPr>
            <a:picLocks noChangeAspect="1" noChangeArrowheads="1"/>
          </p:cNvPicPr>
          <p:nvPr/>
        </p:nvPicPr>
        <p:blipFill>
          <a:blip r:embed="rId2"/>
          <a:srcRect/>
          <a:stretch>
            <a:fillRect/>
          </a:stretch>
        </p:blipFill>
        <p:spPr bwMode="auto">
          <a:xfrm>
            <a:off x="857250" y="2286000"/>
            <a:ext cx="7277100" cy="3648075"/>
          </a:xfrm>
          <a:prstGeom prst="rect">
            <a:avLst/>
          </a:prstGeom>
          <a:noFill/>
          <a:ln w="9525">
            <a:noFill/>
            <a:miter lim="800000"/>
            <a:headEnd/>
            <a:tailEnd/>
          </a:ln>
        </p:spPr>
      </p:pic>
      <p:sp>
        <p:nvSpPr>
          <p:cNvPr id="26628" name="TextBox 3"/>
          <p:cNvSpPr txBox="1">
            <a:spLocks noChangeArrowheads="1"/>
          </p:cNvSpPr>
          <p:nvPr/>
        </p:nvSpPr>
        <p:spPr bwMode="auto">
          <a:xfrm>
            <a:off x="1357313" y="928688"/>
            <a:ext cx="5857875" cy="646112"/>
          </a:xfrm>
          <a:prstGeom prst="rect">
            <a:avLst/>
          </a:prstGeom>
          <a:noFill/>
          <a:ln w="9525">
            <a:noFill/>
            <a:miter lim="800000"/>
            <a:headEnd/>
            <a:tailEnd/>
          </a:ln>
        </p:spPr>
        <p:txBody>
          <a:bodyPr>
            <a:spAutoFit/>
          </a:bodyPr>
          <a:lstStyle/>
          <a:p>
            <a:r>
              <a:rPr lang="en-US" sz="3600"/>
              <a:t>T-wave inversion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2"/>
          </p:nvPr>
        </p:nvSpPr>
        <p:spPr>
          <a:noFill/>
        </p:spPr>
        <p:txBody>
          <a:bodyPr/>
          <a:lstStyle/>
          <a:p>
            <a:fld id="{F39595E2-6A8C-4E6C-A527-1660284B29B9}" type="slidenum">
              <a:rPr lang="en-US" smtClean="0"/>
              <a:pPr/>
              <a:t>25</a:t>
            </a:fld>
            <a:endParaRPr lang="en-US" smtClean="0"/>
          </a:p>
        </p:txBody>
      </p:sp>
      <p:pic>
        <p:nvPicPr>
          <p:cNvPr id="27651" name="Picture 2"/>
          <p:cNvPicPr>
            <a:picLocks noChangeAspect="1" noChangeArrowheads="1"/>
          </p:cNvPicPr>
          <p:nvPr/>
        </p:nvPicPr>
        <p:blipFill>
          <a:blip r:embed="rId2"/>
          <a:srcRect/>
          <a:stretch>
            <a:fillRect/>
          </a:stretch>
        </p:blipFill>
        <p:spPr bwMode="auto">
          <a:xfrm>
            <a:off x="2357438" y="2357438"/>
            <a:ext cx="4248150" cy="3162300"/>
          </a:xfrm>
          <a:prstGeom prst="rect">
            <a:avLst/>
          </a:prstGeom>
          <a:noFill/>
          <a:ln w="9525">
            <a:noFill/>
            <a:miter lim="800000"/>
            <a:headEnd/>
            <a:tailEnd/>
          </a:ln>
        </p:spPr>
      </p:pic>
      <p:sp>
        <p:nvSpPr>
          <p:cNvPr id="27652" name="TextBox 3"/>
          <p:cNvSpPr txBox="1">
            <a:spLocks noChangeArrowheads="1"/>
          </p:cNvSpPr>
          <p:nvPr/>
        </p:nvSpPr>
        <p:spPr bwMode="auto">
          <a:xfrm>
            <a:off x="1143000" y="928688"/>
            <a:ext cx="5857875" cy="646112"/>
          </a:xfrm>
          <a:prstGeom prst="rect">
            <a:avLst/>
          </a:prstGeom>
          <a:noFill/>
          <a:ln w="9525">
            <a:noFill/>
            <a:miter lim="800000"/>
            <a:headEnd/>
            <a:tailEnd/>
          </a:ln>
        </p:spPr>
        <p:txBody>
          <a:bodyPr>
            <a:spAutoFit/>
          </a:bodyPr>
          <a:lstStyle/>
          <a:p>
            <a:r>
              <a:rPr lang="en-US" sz="3600"/>
              <a:t>Rt. Bundle Branch Block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2"/>
          </p:nvPr>
        </p:nvSpPr>
        <p:spPr>
          <a:noFill/>
        </p:spPr>
        <p:txBody>
          <a:bodyPr/>
          <a:lstStyle/>
          <a:p>
            <a:fld id="{A49288D1-CA91-446F-A3EB-8EBDF7D30171}" type="slidenum">
              <a:rPr lang="en-US" smtClean="0"/>
              <a:pPr/>
              <a:t>26</a:t>
            </a:fld>
            <a:endParaRPr lang="en-US" smtClean="0"/>
          </a:p>
        </p:txBody>
      </p:sp>
      <p:pic>
        <p:nvPicPr>
          <p:cNvPr id="28675" name="Picture 2"/>
          <p:cNvPicPr>
            <a:picLocks noChangeAspect="1" noChangeArrowheads="1"/>
          </p:cNvPicPr>
          <p:nvPr/>
        </p:nvPicPr>
        <p:blipFill>
          <a:blip r:embed="rId2"/>
          <a:srcRect/>
          <a:stretch>
            <a:fillRect/>
          </a:stretch>
        </p:blipFill>
        <p:spPr bwMode="auto">
          <a:xfrm>
            <a:off x="2357438" y="2143125"/>
            <a:ext cx="4276725" cy="3895725"/>
          </a:xfrm>
          <a:prstGeom prst="rect">
            <a:avLst/>
          </a:prstGeom>
          <a:noFill/>
          <a:ln w="9525">
            <a:noFill/>
            <a:miter lim="800000"/>
            <a:headEnd/>
            <a:tailEnd/>
          </a:ln>
        </p:spPr>
      </p:pic>
      <p:sp>
        <p:nvSpPr>
          <p:cNvPr id="28676" name="TextBox 3"/>
          <p:cNvSpPr txBox="1">
            <a:spLocks noChangeArrowheads="1"/>
          </p:cNvSpPr>
          <p:nvPr/>
        </p:nvSpPr>
        <p:spPr bwMode="auto">
          <a:xfrm>
            <a:off x="1357313" y="928688"/>
            <a:ext cx="5857875" cy="646112"/>
          </a:xfrm>
          <a:prstGeom prst="rect">
            <a:avLst/>
          </a:prstGeom>
          <a:noFill/>
          <a:ln w="9525">
            <a:noFill/>
            <a:miter lim="800000"/>
            <a:headEnd/>
            <a:tailEnd/>
          </a:ln>
        </p:spPr>
        <p:txBody>
          <a:bodyPr>
            <a:spAutoFit/>
          </a:bodyPr>
          <a:lstStyle/>
          <a:p>
            <a:pPr algn="ctr"/>
            <a:r>
              <a:rPr lang="en-US" sz="3600"/>
              <a:t>Rt. Ventricular Strain</a:t>
            </a:r>
          </a:p>
        </p:txBody>
      </p:sp>
      <p:sp>
        <p:nvSpPr>
          <p:cNvPr id="28677" name="Oval 4"/>
          <p:cNvSpPr>
            <a:spLocks noChangeArrowheads="1"/>
          </p:cNvSpPr>
          <p:nvPr/>
        </p:nvSpPr>
        <p:spPr bwMode="auto">
          <a:xfrm>
            <a:off x="5072063" y="2500313"/>
            <a:ext cx="571500" cy="500062"/>
          </a:xfrm>
          <a:prstGeom prst="ellipse">
            <a:avLst/>
          </a:prstGeom>
          <a:noFill/>
          <a:ln w="19050" algn="ctr">
            <a:solidFill>
              <a:srgbClr val="FF0000"/>
            </a:solidFill>
            <a:miter lim="800000"/>
            <a:headEnd/>
            <a:tailEnd/>
          </a:ln>
        </p:spPr>
        <p:txBody>
          <a:bodyPr wrap="none"/>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C673E532-7E82-47CB-BEA4-F17C433787D8}" type="slidenum">
              <a:rPr lang="en-US" smtClean="0"/>
              <a:pPr/>
              <a:t>27</a:t>
            </a:fld>
            <a:endParaRPr lang="en-US" smtClean="0"/>
          </a:p>
        </p:txBody>
      </p:sp>
      <p:sp>
        <p:nvSpPr>
          <p:cNvPr id="29699" name="Rectangle 2"/>
          <p:cNvSpPr>
            <a:spLocks noGrp="1" noChangeArrowheads="1"/>
          </p:cNvSpPr>
          <p:nvPr>
            <p:ph type="title"/>
          </p:nvPr>
        </p:nvSpPr>
        <p:spPr/>
        <p:txBody>
          <a:bodyPr/>
          <a:lstStyle/>
          <a:p>
            <a:pPr eaLnBrk="1" hangingPunct="1"/>
            <a:r>
              <a:rPr lang="en-US" altLang="ar-SA" smtClean="0"/>
              <a:t>Diagnosis</a:t>
            </a:r>
          </a:p>
        </p:txBody>
      </p:sp>
      <p:sp>
        <p:nvSpPr>
          <p:cNvPr id="29700" name="Rectangle 3"/>
          <p:cNvSpPr>
            <a:spLocks noGrp="1" noChangeArrowheads="1"/>
          </p:cNvSpPr>
          <p:nvPr>
            <p:ph type="body" idx="1"/>
          </p:nvPr>
        </p:nvSpPr>
        <p:spPr>
          <a:xfrm>
            <a:off x="685800" y="1676400"/>
            <a:ext cx="7772400" cy="4419600"/>
          </a:xfrm>
        </p:spPr>
        <p:txBody>
          <a:bodyPr/>
          <a:lstStyle/>
          <a:p>
            <a:pPr eaLnBrk="1" hangingPunct="1">
              <a:lnSpc>
                <a:spcPct val="90000"/>
              </a:lnSpc>
            </a:pPr>
            <a:endParaRPr lang="en-US" altLang="ar-SA" sz="2400" smtClean="0"/>
          </a:p>
          <a:p>
            <a:pPr eaLnBrk="1" hangingPunct="1">
              <a:lnSpc>
                <a:spcPct val="90000"/>
              </a:lnSpc>
              <a:buFont typeface="Wingdings" pitchFamily="2" charset="2"/>
              <a:buNone/>
            </a:pPr>
            <a:r>
              <a:rPr lang="en-US" altLang="ar-SA" sz="2400" smtClean="0"/>
              <a:t>	The diagnosis of massive PE should be explored whenever oxygenation or hemodynamic parameters are severely compromised without explanation</a:t>
            </a:r>
          </a:p>
          <a:p>
            <a:pPr eaLnBrk="1" hangingPunct="1">
              <a:lnSpc>
                <a:spcPct val="90000"/>
              </a:lnSpc>
            </a:pPr>
            <a:r>
              <a:rPr lang="en-US" altLang="ar-SA" sz="2400" smtClean="0">
                <a:solidFill>
                  <a:schemeClr val="folHlink"/>
                </a:solidFill>
              </a:rPr>
              <a:t>CXR</a:t>
            </a:r>
            <a:endParaRPr lang="en-US" altLang="ar-SA" sz="2400" smtClean="0"/>
          </a:p>
          <a:p>
            <a:pPr eaLnBrk="1" hangingPunct="1">
              <a:lnSpc>
                <a:spcPct val="90000"/>
              </a:lnSpc>
            </a:pPr>
            <a:r>
              <a:rPr lang="en-US" altLang="ar-SA" sz="2400" smtClean="0">
                <a:solidFill>
                  <a:schemeClr val="folHlink"/>
                </a:solidFill>
              </a:rPr>
              <a:t>ABG: </a:t>
            </a:r>
          </a:p>
          <a:p>
            <a:pPr lvl="2" eaLnBrk="1" hangingPunct="1">
              <a:lnSpc>
                <a:spcPct val="90000"/>
              </a:lnSpc>
            </a:pPr>
            <a:r>
              <a:rPr lang="en-US" altLang="ar-SA" sz="2000" smtClean="0"/>
              <a:t>Significant hypoxemia is almost uniformly present  when there is a hemodynamically significant PE</a:t>
            </a:r>
            <a:endParaRPr lang="en-US" altLang="ar-SA" sz="1800" smtClean="0">
              <a:solidFill>
                <a:schemeClr val="folHlink"/>
              </a:solidFill>
            </a:endParaRPr>
          </a:p>
          <a:p>
            <a:pPr eaLnBrk="1" hangingPunct="1">
              <a:lnSpc>
                <a:spcPct val="90000"/>
              </a:lnSpc>
            </a:pPr>
            <a:r>
              <a:rPr lang="en-US" altLang="ar-SA" sz="2400" smtClean="0">
                <a:solidFill>
                  <a:schemeClr val="folHlink"/>
                </a:solidFill>
              </a:rPr>
              <a:t>V/Q</a:t>
            </a:r>
          </a:p>
          <a:p>
            <a:pPr eaLnBrk="1" hangingPunct="1">
              <a:lnSpc>
                <a:spcPct val="90000"/>
              </a:lnSpc>
            </a:pPr>
            <a:r>
              <a:rPr lang="en-US" altLang="ar-SA" sz="2400" smtClean="0">
                <a:solidFill>
                  <a:schemeClr val="folHlink"/>
                </a:solidFill>
              </a:rPr>
              <a:t>Spiral CT</a:t>
            </a:r>
          </a:p>
          <a:p>
            <a:pPr eaLnBrk="1" hangingPunct="1">
              <a:lnSpc>
                <a:spcPct val="90000"/>
              </a:lnSpc>
            </a:pPr>
            <a:r>
              <a:rPr lang="en-US" altLang="ar-SA" sz="2400" smtClean="0">
                <a:solidFill>
                  <a:schemeClr val="folHlink"/>
                </a:solidFill>
              </a:rPr>
              <a:t>Echo</a:t>
            </a:r>
          </a:p>
          <a:p>
            <a:pPr eaLnBrk="1" hangingPunct="1">
              <a:lnSpc>
                <a:spcPct val="90000"/>
              </a:lnSpc>
            </a:pPr>
            <a:r>
              <a:rPr lang="en-US" altLang="ar-SA" sz="2400" smtClean="0">
                <a:solidFill>
                  <a:schemeClr val="folHlink"/>
                </a:solidFill>
              </a:rPr>
              <a:t>Angio</a:t>
            </a:r>
          </a:p>
          <a:p>
            <a:pPr eaLnBrk="1" hangingPunct="1">
              <a:lnSpc>
                <a:spcPct val="90000"/>
              </a:lnSpc>
            </a:pPr>
            <a:endParaRPr lang="en-US" altLang="ar-SA" sz="2800" smtClean="0"/>
          </a:p>
          <a:p>
            <a:pPr eaLnBrk="1" hangingPunct="1">
              <a:lnSpc>
                <a:spcPct val="90000"/>
              </a:lnSpc>
            </a:pPr>
            <a:endParaRPr lang="en-US" altLang="ar-SA" sz="28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Diagnosis</a:t>
            </a:r>
          </a:p>
        </p:txBody>
      </p:sp>
      <p:sp>
        <p:nvSpPr>
          <p:cNvPr id="30723" name="Content Placeholder 2"/>
          <p:cNvSpPr>
            <a:spLocks noGrp="1"/>
          </p:cNvSpPr>
          <p:nvPr>
            <p:ph idx="1"/>
          </p:nvPr>
        </p:nvSpPr>
        <p:spPr/>
        <p:txBody>
          <a:bodyPr/>
          <a:lstStyle/>
          <a:p>
            <a:r>
              <a:rPr lang="en-US" altLang="ar-SA" smtClean="0">
                <a:solidFill>
                  <a:schemeClr val="folHlink"/>
                </a:solidFill>
              </a:rPr>
              <a:t>D-Dimer</a:t>
            </a:r>
          </a:p>
          <a:p>
            <a:r>
              <a:rPr lang="en-US" smtClean="0"/>
              <a:t>BNP</a:t>
            </a:r>
          </a:p>
          <a:p>
            <a:r>
              <a:rPr lang="en-US" smtClean="0"/>
              <a:t>Troponin</a:t>
            </a:r>
          </a:p>
        </p:txBody>
      </p:sp>
      <p:sp>
        <p:nvSpPr>
          <p:cNvPr id="30724" name="Slide Number Placeholder 3"/>
          <p:cNvSpPr>
            <a:spLocks noGrp="1"/>
          </p:cNvSpPr>
          <p:nvPr>
            <p:ph type="sldNum" sz="quarter" idx="12"/>
          </p:nvPr>
        </p:nvSpPr>
        <p:spPr>
          <a:noFill/>
        </p:spPr>
        <p:txBody>
          <a:bodyPr/>
          <a:lstStyle/>
          <a:p>
            <a:fld id="{33E286F5-426C-488B-938D-1769097FDE8F}" type="slidenum">
              <a:rPr lang="en-US" smtClean="0"/>
              <a:pPr/>
              <a:t>28</a:t>
            </a:fld>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2"/>
          </p:nvPr>
        </p:nvSpPr>
        <p:spPr>
          <a:noFill/>
        </p:spPr>
        <p:txBody>
          <a:bodyPr/>
          <a:lstStyle/>
          <a:p>
            <a:fld id="{7654C662-81F3-4918-8CAA-3CB29A93D5DB}" type="slidenum">
              <a:rPr lang="en-US" smtClean="0"/>
              <a:pPr/>
              <a:t>29</a:t>
            </a:fld>
            <a:endParaRPr lang="en-US" smtClean="0"/>
          </a:p>
        </p:txBody>
      </p:sp>
      <p:sp>
        <p:nvSpPr>
          <p:cNvPr id="31747" name="Rectangle 2"/>
          <p:cNvSpPr>
            <a:spLocks noGrp="1" noChangeArrowheads="1"/>
          </p:cNvSpPr>
          <p:nvPr>
            <p:ph type="title"/>
          </p:nvPr>
        </p:nvSpPr>
        <p:spPr>
          <a:xfrm>
            <a:off x="228600" y="304800"/>
            <a:ext cx="7993063" cy="334963"/>
          </a:xfrm>
        </p:spPr>
        <p:txBody>
          <a:bodyPr wrap="none"/>
          <a:lstStyle/>
          <a:p>
            <a:pPr eaLnBrk="1" hangingPunct="1"/>
            <a:r>
              <a:rPr lang="en-US" sz="2400" smtClean="0">
                <a:latin typeface="Arial" charset="0"/>
              </a:rPr>
              <a:t>Chest radiograph showing pulmonary infarct in right lower lobe</a:t>
            </a:r>
          </a:p>
        </p:txBody>
      </p:sp>
      <p:pic>
        <p:nvPicPr>
          <p:cNvPr id="31748" name="Picture 3" descr="ACM0102-21-005"/>
          <p:cNvPicPr>
            <a:picLocks noChangeAspect="1" noChangeArrowheads="1"/>
          </p:cNvPicPr>
          <p:nvPr/>
        </p:nvPicPr>
        <p:blipFill>
          <a:blip r:embed="rId3"/>
          <a:srcRect/>
          <a:stretch>
            <a:fillRect/>
          </a:stretch>
        </p:blipFill>
        <p:spPr bwMode="auto">
          <a:xfrm>
            <a:off x="2259013" y="1295400"/>
            <a:ext cx="4627562" cy="4991100"/>
          </a:xfrm>
          <a:prstGeom prst="rect">
            <a:avLst/>
          </a:prstGeom>
          <a:noFill/>
          <a:ln w="9525">
            <a:noFill/>
            <a:miter lim="800000"/>
            <a:headEnd/>
            <a:tailEnd/>
          </a:ln>
        </p:spPr>
      </p:pic>
      <p:sp>
        <p:nvSpPr>
          <p:cNvPr id="31749" name="Rectangle 4"/>
          <p:cNvSpPr>
            <a:spLocks noChangeArrowheads="1"/>
          </p:cNvSpPr>
          <p:nvPr/>
        </p:nvSpPr>
        <p:spPr bwMode="auto">
          <a:xfrm>
            <a:off x="2286000" y="1295400"/>
            <a:ext cx="4572000" cy="4953000"/>
          </a:xfrm>
          <a:prstGeom prst="rect">
            <a:avLst/>
          </a:prstGeom>
          <a:noFill/>
          <a:ln w="76200">
            <a:solidFill>
              <a:schemeClr val="accent2"/>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76200"/>
            <a:ext cx="8229600" cy="1143000"/>
          </a:xfrm>
        </p:spPr>
        <p:txBody>
          <a:bodyPr/>
          <a:lstStyle/>
          <a:p>
            <a:r>
              <a:rPr lang="en-US" smtClean="0">
                <a:solidFill>
                  <a:srgbClr val="002060"/>
                </a:solidFill>
              </a:rPr>
              <a:t>Color duplex scan of  DVT</a:t>
            </a:r>
          </a:p>
        </p:txBody>
      </p:sp>
      <p:pic>
        <p:nvPicPr>
          <p:cNvPr id="5123" name="Picture 3" descr="vasabc12"/>
          <p:cNvPicPr>
            <a:picLocks noChangeAspect="1" noChangeArrowheads="1"/>
          </p:cNvPicPr>
          <p:nvPr/>
        </p:nvPicPr>
        <p:blipFill>
          <a:blip r:embed="rId2"/>
          <a:srcRect/>
          <a:stretch>
            <a:fillRect/>
          </a:stretch>
        </p:blipFill>
        <p:spPr bwMode="auto">
          <a:xfrm>
            <a:off x="533400" y="1295400"/>
            <a:ext cx="8305800" cy="5141913"/>
          </a:xfrm>
          <a:prstGeom prst="rect">
            <a:avLst/>
          </a:prstGeom>
          <a:noFill/>
          <a:ln w="9525">
            <a:solidFill>
              <a:srgbClr val="000099"/>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2"/>
          </p:nvPr>
        </p:nvSpPr>
        <p:spPr>
          <a:noFill/>
        </p:spPr>
        <p:txBody>
          <a:bodyPr/>
          <a:lstStyle/>
          <a:p>
            <a:fld id="{B06B8FD0-CB8B-4694-B427-7BF650BF2DAF}" type="slidenum">
              <a:rPr lang="en-US" smtClean="0"/>
              <a:pPr/>
              <a:t>30</a:t>
            </a:fld>
            <a:endParaRPr lang="en-US" smtClean="0"/>
          </a:p>
        </p:txBody>
      </p:sp>
      <p:sp>
        <p:nvSpPr>
          <p:cNvPr id="32771" name="Rectangle 2"/>
          <p:cNvSpPr>
            <a:spLocks noGrp="1" noChangeArrowheads="1"/>
          </p:cNvSpPr>
          <p:nvPr>
            <p:ph type="title"/>
          </p:nvPr>
        </p:nvSpPr>
        <p:spPr>
          <a:xfrm>
            <a:off x="420688" y="254000"/>
            <a:ext cx="8302625" cy="334963"/>
          </a:xfrm>
        </p:spPr>
        <p:txBody>
          <a:bodyPr wrap="none"/>
          <a:lstStyle/>
          <a:p>
            <a:pPr eaLnBrk="1" hangingPunct="1"/>
            <a:endParaRPr lang="en-US" smtClean="0">
              <a:latin typeface="Arial" charset="0"/>
            </a:endParaRPr>
          </a:p>
        </p:txBody>
      </p:sp>
      <p:graphicFrame>
        <p:nvGraphicFramePr>
          <p:cNvPr id="8239" name="Group 47"/>
          <p:cNvGraphicFramePr>
            <a:graphicFrameLocks noGrp="1"/>
          </p:cNvGraphicFramePr>
          <p:nvPr/>
        </p:nvGraphicFramePr>
        <p:xfrm>
          <a:off x="381000" y="228600"/>
          <a:ext cx="7620000" cy="6248400"/>
        </p:xfrm>
        <a:graphic>
          <a:graphicData uri="http://schemas.openxmlformats.org/drawingml/2006/table">
            <a:tbl>
              <a:tblPr/>
              <a:tblGrid>
                <a:gridCol w="2540000"/>
                <a:gridCol w="2540000"/>
                <a:gridCol w="2540000"/>
              </a:tblGrid>
              <a:tr h="190500">
                <a:tc grid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Times New Roman" pitchFamily="18" charset="0"/>
                        </a:rPr>
                        <a:t> </a:t>
                      </a:r>
                      <a:r>
                        <a:rPr kumimoji="0" lang="en-US" sz="2000" b="0" i="0" u="none" strike="noStrike" cap="none" normalizeH="0" baseline="0" smtClean="0">
                          <a:ln>
                            <a:noFill/>
                          </a:ln>
                          <a:solidFill>
                            <a:srgbClr val="006699"/>
                          </a:solidFill>
                          <a:effectLst/>
                          <a:latin typeface="Tahoma" pitchFamily="34" charset="0"/>
                          <a:cs typeface="Times New Roman" pitchFamily="18" charset="0"/>
                        </a:rPr>
                        <a:t>Chest radiographic findings in patients with pulmonary embolism</a:t>
                      </a:r>
                    </a:p>
                  </a:txBody>
                  <a:tcPr horzOverflow="overflow">
                    <a:lnL cap="flat">
                      <a:noFill/>
                    </a:lnL>
                    <a:lnR cap="flat">
                      <a:noFill/>
                    </a:lnR>
                    <a:lnT cap="flat">
                      <a:noFill/>
                    </a:lnT>
                    <a:lnB cap="flat">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127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63500" horzOverflow="overflow">
                    <a:lnL cap="flat">
                      <a:noFill/>
                    </a:lnL>
                    <a:lnR cap="flat">
                      <a:noFill/>
                    </a:lnR>
                    <a:lnT cap="fla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COPD, % (n= 21)</a:t>
                      </a:r>
                    </a:p>
                  </a:txBody>
                  <a:tcPr marT="63500" horzOverflow="overflow">
                    <a:lnL cap="flat">
                      <a:noFill/>
                    </a:lnL>
                    <a:lnR cap="flat">
                      <a:noFill/>
                    </a:lnR>
                    <a:lnT cap="flat">
                      <a:noFill/>
                    </a:lnT>
                    <a:lnB>
                      <a:noFill/>
                    </a:lnB>
                    <a:lnTlToBr>
                      <a:noFill/>
                    </a:lnTlToBr>
                    <a:lnBlToTr>
                      <a:noFill/>
                    </a:lnBlToTr>
                    <a:solidFill>
                      <a:srgbClr val="E7E7F5"/>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No prior cardiopulmonary disease, % (n= 117)</a:t>
                      </a:r>
                    </a:p>
                  </a:txBody>
                  <a:tcPr marT="63500" horzOverflow="overflow">
                    <a:lnL cap="flat">
                      <a:noFill/>
                    </a:lnL>
                    <a:lnR cap="flat">
                      <a:noFill/>
                    </a:lnR>
                    <a:lnT cap="flat">
                      <a:noFill/>
                    </a:lnT>
                    <a:lnB>
                      <a:noFill/>
                    </a:lnB>
                    <a:lnTlToBr>
                      <a:noFill/>
                    </a:lnTlToBr>
                    <a:lnBlToTr>
                      <a:noFill/>
                    </a:lnBlToTr>
                    <a:solidFill>
                      <a:srgbClr val="E7E7F5"/>
                    </a:solidFill>
                  </a:tcPr>
                </a:tc>
              </a:tr>
              <a:tr h="3206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hMerge="1">
                  <a:txBody>
                    <a:bodyPr/>
                    <a:lstStyle/>
                    <a:p>
                      <a:endParaRPr lang="en-US"/>
                    </a:p>
                  </a:txBody>
                  <a:tcPr/>
                </a:tc>
              </a:tr>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Atelectasis or pulmonary parenchymal abnormality</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76</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68</a:t>
                      </a:r>
                    </a:p>
                  </a:txBody>
                  <a:tcPr marT="63500" horzOverflow="overflow">
                    <a:lnL cap="flat">
                      <a:noFill/>
                    </a:lnL>
                    <a:lnR cap="flat">
                      <a:noFill/>
                    </a:lnR>
                    <a:lnT>
                      <a:noFill/>
                    </a:lnT>
                    <a:lnB>
                      <a:noFill/>
                    </a:lnB>
                    <a:lnTlToBr>
                      <a:noFill/>
                    </a:lnTlToBr>
                    <a:lnBlToTr>
                      <a:noFill/>
                    </a:lnBlToTr>
                    <a:solidFill>
                      <a:srgbClr val="FFFFFF"/>
                    </a:solidFill>
                  </a:tcPr>
                </a:tc>
              </a:tr>
              <a:tr h="2444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Pleural effusion</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52</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48</a:t>
                      </a:r>
                    </a:p>
                  </a:txBody>
                  <a:tcPr marT="63500" horzOverflow="overflow">
                    <a:lnL cap="flat">
                      <a:noFill/>
                    </a:lnL>
                    <a:lnR cap="flat">
                      <a:noFill/>
                    </a:lnR>
                    <a:lnT>
                      <a:noFill/>
                    </a:lnT>
                    <a:lnB>
                      <a:noFill/>
                    </a:lnB>
                    <a:lnTlToBr>
                      <a:noFill/>
                    </a:lnTlToBr>
                    <a:lnBlToTr>
                      <a:noFill/>
                    </a:lnBlToTr>
                    <a:solidFill>
                      <a:srgbClr val="FFFFFF"/>
                    </a:solidFill>
                  </a:tcPr>
                </a:tc>
              </a:tr>
              <a:tr h="2444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Pleural-based opacity</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33</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35</a:t>
                      </a:r>
                    </a:p>
                  </a:txBody>
                  <a:tcPr marT="63500" horzOverflow="overflow">
                    <a:lnL cap="flat">
                      <a:noFill/>
                    </a:lnL>
                    <a:lnR cap="flat">
                      <a:noFill/>
                    </a:lnR>
                    <a:lnT>
                      <a:noFill/>
                    </a:lnT>
                    <a:lnB>
                      <a:noFill/>
                    </a:lnB>
                    <a:lnTlToBr>
                      <a:noFill/>
                    </a:lnTlToBr>
                    <a:lnBlToTr>
                      <a:noFill/>
                    </a:lnBlToTr>
                    <a:solidFill>
                      <a:srgbClr val="FFFFFF"/>
                    </a:solidFill>
                  </a:tcPr>
                </a:tc>
              </a:tr>
              <a:tr h="2444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Elevated diaphragm</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14</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24</a:t>
                      </a:r>
                    </a:p>
                  </a:txBody>
                  <a:tcPr marT="63500" horzOverflow="overflow">
                    <a:lnL cap="flat">
                      <a:noFill/>
                    </a:lnL>
                    <a:lnR cap="flat">
                      <a:noFill/>
                    </a:lnR>
                    <a:lnT>
                      <a:noFill/>
                    </a:lnT>
                    <a:lnB>
                      <a:noFill/>
                    </a:lnB>
                    <a:lnTlToBr>
                      <a:noFill/>
                    </a:lnTlToBr>
                    <a:lnBlToTr>
                      <a:noFill/>
                    </a:lnBlToTr>
                    <a:solidFill>
                      <a:srgbClr val="FFFFFF"/>
                    </a:solidFill>
                  </a:tcPr>
                </a:tc>
              </a:tr>
              <a:tr h="2444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Decreased pulmonary vascularity</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38</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21</a:t>
                      </a:r>
                    </a:p>
                  </a:txBody>
                  <a:tcPr marT="63500" horzOverflow="overflow">
                    <a:lnL cap="flat">
                      <a:noFill/>
                    </a:lnL>
                    <a:lnR cap="flat">
                      <a:noFill/>
                    </a:lnR>
                    <a:lnT>
                      <a:noFill/>
                    </a:lnT>
                    <a:lnB>
                      <a:noFill/>
                    </a:lnB>
                    <a:lnTlToBr>
                      <a:noFill/>
                    </a:lnTlToBr>
                    <a:lnBlToTr>
                      <a:noFill/>
                    </a:lnBlToTr>
                    <a:solidFill>
                      <a:srgbClr val="FFFFFF"/>
                    </a:solidFill>
                  </a:tcPr>
                </a:tc>
              </a:tr>
              <a:tr h="2444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Prominent central pulmonary artery</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29</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15</a:t>
                      </a:r>
                    </a:p>
                  </a:txBody>
                  <a:tcPr marT="63500" horzOverflow="overflow">
                    <a:lnL cap="flat">
                      <a:noFill/>
                    </a:lnL>
                    <a:lnR cap="flat">
                      <a:noFill/>
                    </a:lnR>
                    <a:lnT>
                      <a:noFill/>
                    </a:lnT>
                    <a:lnB>
                      <a:noFill/>
                    </a:lnB>
                    <a:lnTlToBr>
                      <a:noFill/>
                    </a:lnTlToBr>
                    <a:lnBlToTr>
                      <a:noFill/>
                    </a:lnBlToTr>
                    <a:solidFill>
                      <a:srgbClr val="FFFFFF"/>
                    </a:solidFill>
                  </a:tcPr>
                </a:tc>
              </a:tr>
              <a:tr h="2444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Cardiomegaly</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19</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12</a:t>
                      </a:r>
                    </a:p>
                  </a:txBody>
                  <a:tcPr marT="63500" horzOverflow="overflow">
                    <a:lnL cap="flat">
                      <a:noFill/>
                    </a:lnL>
                    <a:lnR cap="flat">
                      <a:noFill/>
                    </a:lnR>
                    <a:lnT>
                      <a:noFill/>
                    </a:lnT>
                    <a:lnB>
                      <a:noFill/>
                    </a:lnB>
                    <a:lnTlToBr>
                      <a:noFill/>
                    </a:lnTlToBr>
                    <a:lnBlToTr>
                      <a:noFill/>
                    </a:lnBlToTr>
                    <a:solidFill>
                      <a:srgbClr val="FFFFFF"/>
                    </a:solidFill>
                  </a:tcPr>
                </a:tc>
              </a:tr>
              <a:tr h="2444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Westermark</a:t>
                      </a:r>
                      <a:r>
                        <a:rPr kumimoji="0" lang="en-US" sz="1600" b="0" i="0" u="none" strike="noStrike" cap="none" normalizeH="0" baseline="0" smtClean="0">
                          <a:ln>
                            <a:noFill/>
                          </a:ln>
                          <a:solidFill>
                            <a:srgbClr val="000000"/>
                          </a:solidFill>
                          <a:effectLst/>
                          <a:latin typeface="Times New Roman"/>
                          <a:cs typeface="Times New Roman" pitchFamily="18" charset="0"/>
                        </a:rPr>
                        <a:t>’</a:t>
                      </a:r>
                      <a:r>
                        <a:rPr kumimoji="0" lang="en-US" sz="1600" b="0" i="0" u="none" strike="noStrike" cap="none" normalizeH="0" baseline="0" smtClean="0">
                          <a:ln>
                            <a:noFill/>
                          </a:ln>
                          <a:solidFill>
                            <a:srgbClr val="000000"/>
                          </a:solidFill>
                          <a:effectLst/>
                          <a:latin typeface="Arial" pitchFamily="34" charset="0"/>
                          <a:cs typeface="Times New Roman" pitchFamily="18" charset="0"/>
                        </a:rPr>
                        <a:t>s sign</a:t>
                      </a:r>
                      <a:r>
                        <a:rPr kumimoji="0" lang="en-US" sz="1600" b="0" i="0" u="none" strike="noStrike" cap="none" normalizeH="0" baseline="30000" smtClean="0">
                          <a:ln>
                            <a:noFill/>
                          </a:ln>
                          <a:solidFill>
                            <a:srgbClr val="000000"/>
                          </a:solidFill>
                          <a:effectLst/>
                          <a:latin typeface="Arial" pitchFamily="34" charset="0"/>
                          <a:cs typeface="Times New Roman" pitchFamily="18" charset="0"/>
                        </a:rPr>
                        <a:t>*</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5</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7</a:t>
                      </a:r>
                    </a:p>
                  </a:txBody>
                  <a:tcPr marT="63500" horzOverflow="overflow">
                    <a:lnL cap="flat">
                      <a:noFill/>
                    </a:lnL>
                    <a:lnR cap="flat">
                      <a:noFill/>
                    </a:lnR>
                    <a:lnT>
                      <a:noFill/>
                    </a:lnT>
                    <a:lnB>
                      <a:noFill/>
                    </a:lnB>
                    <a:lnTlToBr>
                      <a:noFill/>
                    </a:lnTlToBr>
                    <a:lnBlToTr>
                      <a:noFill/>
                    </a:lnBlToTr>
                    <a:solidFill>
                      <a:srgbClr val="FFFFFF"/>
                    </a:solidFill>
                  </a:tcPr>
                </a:tc>
              </a:tr>
              <a:tr h="2444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Pulmonary edema</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14</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4</a:t>
                      </a:r>
                    </a:p>
                  </a:txBody>
                  <a:tcPr marT="63500" horzOverflow="overflow">
                    <a:lnL cap="flat">
                      <a:noFill/>
                    </a:lnL>
                    <a:lnR cap="flat">
                      <a:noFill/>
                    </a:lnR>
                    <a:lnT>
                      <a:noFill/>
                    </a:lnT>
                    <a:lnB>
                      <a:noFill/>
                    </a:lnB>
                    <a:lnTlToBr>
                      <a:noFill/>
                    </a:lnTlToBr>
                    <a:lnBlToTr>
                      <a:noFill/>
                    </a:lnBlToTr>
                    <a:solidFill>
                      <a:srgbClr val="FFFFFF"/>
                    </a:solidFill>
                  </a:tcPr>
                </a:tc>
              </a:tr>
              <a:tr h="190500">
                <a:tc grid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cap="flat">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2"/>
          </p:nvPr>
        </p:nvSpPr>
        <p:spPr>
          <a:noFill/>
        </p:spPr>
        <p:txBody>
          <a:bodyPr/>
          <a:lstStyle/>
          <a:p>
            <a:fld id="{FBFB4E9B-9B15-4017-930E-208BB9FCF7E8}" type="slidenum">
              <a:rPr lang="en-US" smtClean="0"/>
              <a:pPr/>
              <a:t>31</a:t>
            </a:fld>
            <a:endParaRPr lang="en-US" smtClean="0"/>
          </a:p>
        </p:txBody>
      </p:sp>
      <p:sp>
        <p:nvSpPr>
          <p:cNvPr id="33795" name="Rectangle 2"/>
          <p:cNvSpPr>
            <a:spLocks noGrp="1" noChangeArrowheads="1"/>
          </p:cNvSpPr>
          <p:nvPr>
            <p:ph type="title"/>
          </p:nvPr>
        </p:nvSpPr>
        <p:spPr/>
        <p:txBody>
          <a:bodyPr/>
          <a:lstStyle/>
          <a:p>
            <a:pPr eaLnBrk="1" hangingPunct="1"/>
            <a:r>
              <a:rPr lang="en-US" smtClean="0"/>
              <a:t>Spiral CT</a:t>
            </a:r>
          </a:p>
        </p:txBody>
      </p:sp>
      <p:pic>
        <p:nvPicPr>
          <p:cNvPr id="33796" name="Picture 4" descr="Pulmonary embolism1"/>
          <p:cNvPicPr>
            <a:picLocks noChangeAspect="1" noChangeArrowheads="1"/>
          </p:cNvPicPr>
          <p:nvPr/>
        </p:nvPicPr>
        <p:blipFill>
          <a:blip r:embed="rId2"/>
          <a:srcRect/>
          <a:stretch>
            <a:fillRect/>
          </a:stretch>
        </p:blipFill>
        <p:spPr bwMode="auto">
          <a:xfrm>
            <a:off x="1905000" y="2189163"/>
            <a:ext cx="5943600" cy="3783012"/>
          </a:xfrm>
          <a:prstGeom prst="rect">
            <a:avLst/>
          </a:prstGeom>
          <a:noFill/>
          <a:ln w="9525">
            <a:noFill/>
            <a:miter lim="800000"/>
            <a:headEnd/>
            <a:tailEnd/>
          </a:ln>
        </p:spPr>
      </p:pic>
      <p:sp>
        <p:nvSpPr>
          <p:cNvPr id="33797" name="Rectangle 5"/>
          <p:cNvSpPr>
            <a:spLocks noChangeArrowheads="1"/>
          </p:cNvSpPr>
          <p:nvPr/>
        </p:nvSpPr>
        <p:spPr bwMode="auto">
          <a:xfrm>
            <a:off x="1905000" y="2209800"/>
            <a:ext cx="5943600" cy="3733800"/>
          </a:xfrm>
          <a:prstGeom prst="rect">
            <a:avLst/>
          </a:prstGeom>
          <a:noFill/>
          <a:ln w="76200">
            <a:solidFill>
              <a:schemeClr val="accent2"/>
            </a:solidFill>
            <a:miter lim="800000"/>
            <a:headEnd/>
            <a:tailEnd/>
          </a:ln>
        </p:spPr>
        <p:txBody>
          <a:bodyPr wrap="none"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2"/>
          </p:nvPr>
        </p:nvSpPr>
        <p:spPr>
          <a:noFill/>
        </p:spPr>
        <p:txBody>
          <a:bodyPr/>
          <a:lstStyle/>
          <a:p>
            <a:fld id="{1CCCE746-3543-4F13-AE86-6CB5E40DA56F}" type="slidenum">
              <a:rPr lang="en-US" smtClean="0"/>
              <a:pPr/>
              <a:t>32</a:t>
            </a:fld>
            <a:endParaRPr lang="en-US" smtClean="0"/>
          </a:p>
        </p:txBody>
      </p:sp>
      <p:sp>
        <p:nvSpPr>
          <p:cNvPr id="34819" name="Rectangle 2"/>
          <p:cNvSpPr>
            <a:spLocks noGrp="1" noChangeArrowheads="1"/>
          </p:cNvSpPr>
          <p:nvPr>
            <p:ph type="title"/>
          </p:nvPr>
        </p:nvSpPr>
        <p:spPr/>
        <p:txBody>
          <a:bodyPr/>
          <a:lstStyle/>
          <a:p>
            <a:pPr eaLnBrk="1" hangingPunct="1"/>
            <a:r>
              <a:rPr lang="en-US" smtClean="0"/>
              <a:t>Spiral CT</a:t>
            </a:r>
          </a:p>
        </p:txBody>
      </p:sp>
      <p:pic>
        <p:nvPicPr>
          <p:cNvPr id="34820" name="Picture 3" descr="Pulmonary embolism2"/>
          <p:cNvPicPr>
            <a:picLocks noChangeAspect="1" noChangeArrowheads="1"/>
          </p:cNvPicPr>
          <p:nvPr/>
        </p:nvPicPr>
        <p:blipFill>
          <a:blip r:embed="rId2"/>
          <a:srcRect/>
          <a:stretch>
            <a:fillRect/>
          </a:stretch>
        </p:blipFill>
        <p:spPr bwMode="auto">
          <a:xfrm>
            <a:off x="1676400" y="2144713"/>
            <a:ext cx="5638800" cy="3868737"/>
          </a:xfrm>
          <a:prstGeom prst="rect">
            <a:avLst/>
          </a:prstGeom>
          <a:noFill/>
          <a:ln w="9525">
            <a:noFill/>
            <a:miter lim="800000"/>
            <a:headEnd/>
            <a:tailEnd/>
          </a:ln>
        </p:spPr>
      </p:pic>
      <p:sp>
        <p:nvSpPr>
          <p:cNvPr id="34821" name="Rectangle 4"/>
          <p:cNvSpPr>
            <a:spLocks noChangeArrowheads="1"/>
          </p:cNvSpPr>
          <p:nvPr/>
        </p:nvSpPr>
        <p:spPr bwMode="auto">
          <a:xfrm>
            <a:off x="1676400" y="2133600"/>
            <a:ext cx="5638800" cy="3886200"/>
          </a:xfrm>
          <a:prstGeom prst="rect">
            <a:avLst/>
          </a:prstGeom>
          <a:noFill/>
          <a:ln w="76200">
            <a:solidFill>
              <a:schemeClr val="accent2"/>
            </a:solidFill>
            <a:miter lim="800000"/>
            <a:headEnd/>
            <a:tailEnd/>
          </a:ln>
        </p:spPr>
        <p:txBody>
          <a:bodyPr wrap="none" anchor="ct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noFill/>
        </p:spPr>
        <p:txBody>
          <a:bodyPr/>
          <a:lstStyle/>
          <a:p>
            <a:fld id="{062CBB97-6FDD-4CF7-A087-CCBBAD3995B5}" type="slidenum">
              <a:rPr lang="en-US" smtClean="0"/>
              <a:pPr/>
              <a:t>33</a:t>
            </a:fld>
            <a:endParaRPr lang="en-US" smtClean="0"/>
          </a:p>
        </p:txBody>
      </p:sp>
      <p:pic>
        <p:nvPicPr>
          <p:cNvPr id="35843" name="Picture 2" descr="200208-899OCf3"/>
          <p:cNvPicPr>
            <a:picLocks noChangeAspect="1" noChangeArrowheads="1"/>
          </p:cNvPicPr>
          <p:nvPr/>
        </p:nvPicPr>
        <p:blipFill>
          <a:blip r:embed="rId2"/>
          <a:srcRect/>
          <a:stretch>
            <a:fillRect/>
          </a:stretch>
        </p:blipFill>
        <p:spPr bwMode="auto">
          <a:xfrm>
            <a:off x="838200" y="2819400"/>
            <a:ext cx="7467600" cy="2695575"/>
          </a:xfrm>
          <a:prstGeom prst="rect">
            <a:avLst/>
          </a:prstGeom>
          <a:noFill/>
          <a:ln w="9525">
            <a:noFill/>
            <a:miter lim="800000"/>
            <a:headEnd/>
            <a:tailEnd/>
          </a:ln>
        </p:spPr>
      </p:pic>
      <p:sp>
        <p:nvSpPr>
          <p:cNvPr id="35844" name="Rectangle 3"/>
          <p:cNvSpPr>
            <a:spLocks noChangeArrowheads="1"/>
          </p:cNvSpPr>
          <p:nvPr/>
        </p:nvSpPr>
        <p:spPr bwMode="auto">
          <a:xfrm>
            <a:off x="838200" y="2819400"/>
            <a:ext cx="3581400" cy="2667000"/>
          </a:xfrm>
          <a:prstGeom prst="rect">
            <a:avLst/>
          </a:prstGeom>
          <a:noFill/>
          <a:ln w="76200">
            <a:solidFill>
              <a:srgbClr val="FF9900"/>
            </a:solidFill>
            <a:miter lim="800000"/>
            <a:headEnd/>
            <a:tailEnd/>
          </a:ln>
        </p:spPr>
        <p:txBody>
          <a:bodyPr wrap="none" anchor="ctr"/>
          <a:lstStyle/>
          <a:p>
            <a:endParaRPr lang="en-US"/>
          </a:p>
        </p:txBody>
      </p:sp>
      <p:sp>
        <p:nvSpPr>
          <p:cNvPr id="35845" name="Rectangle 4"/>
          <p:cNvSpPr>
            <a:spLocks noChangeArrowheads="1"/>
          </p:cNvSpPr>
          <p:nvPr/>
        </p:nvSpPr>
        <p:spPr bwMode="auto">
          <a:xfrm>
            <a:off x="4495800" y="2819400"/>
            <a:ext cx="3810000" cy="2667000"/>
          </a:xfrm>
          <a:prstGeom prst="rect">
            <a:avLst/>
          </a:prstGeom>
          <a:noFill/>
          <a:ln w="76200">
            <a:solidFill>
              <a:srgbClr val="FF9900"/>
            </a:solidFill>
            <a:miter lim="800000"/>
            <a:headEnd/>
            <a:tailEnd/>
          </a:ln>
        </p:spPr>
        <p:txBody>
          <a:bodyPr wrap="none" anchor="ctr"/>
          <a:lstStyle/>
          <a:p>
            <a:endParaRPr lang="en-US"/>
          </a:p>
        </p:txBody>
      </p:sp>
      <p:sp>
        <p:nvSpPr>
          <p:cNvPr id="35846" name="Rectangle 5"/>
          <p:cNvSpPr>
            <a:spLocks noChangeArrowheads="1"/>
          </p:cNvSpPr>
          <p:nvPr/>
        </p:nvSpPr>
        <p:spPr bwMode="auto">
          <a:xfrm>
            <a:off x="1371600" y="990600"/>
            <a:ext cx="2390775" cy="762000"/>
          </a:xfrm>
          <a:prstGeom prst="rect">
            <a:avLst/>
          </a:prstGeom>
          <a:noFill/>
          <a:ln w="9525">
            <a:noFill/>
            <a:miter lim="800000"/>
            <a:headEnd/>
            <a:tailEnd/>
          </a:ln>
        </p:spPr>
        <p:txBody>
          <a:bodyPr wrap="none">
            <a:spAutoFit/>
          </a:bodyPr>
          <a:lstStyle/>
          <a:p>
            <a:r>
              <a:rPr lang="en-US" sz="4400">
                <a:solidFill>
                  <a:schemeClr val="tx2"/>
                </a:solidFill>
              </a:rPr>
              <a:t>Spiral CT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a:noFill/>
        </p:spPr>
        <p:txBody>
          <a:bodyPr/>
          <a:lstStyle/>
          <a:p>
            <a:fld id="{269D37AA-CD44-47BC-B6C8-32B2E8D2B081}" type="slidenum">
              <a:rPr lang="en-US" smtClean="0"/>
              <a:pPr/>
              <a:t>34</a:t>
            </a:fld>
            <a:endParaRPr lang="en-US" smtClean="0"/>
          </a:p>
        </p:txBody>
      </p:sp>
      <p:pic>
        <p:nvPicPr>
          <p:cNvPr id="36867" name="Picture 2" descr="PE1"/>
          <p:cNvPicPr>
            <a:picLocks noChangeAspect="1" noChangeArrowheads="1"/>
          </p:cNvPicPr>
          <p:nvPr/>
        </p:nvPicPr>
        <p:blipFill>
          <a:blip r:embed="rId2"/>
          <a:srcRect/>
          <a:stretch>
            <a:fillRect/>
          </a:stretch>
        </p:blipFill>
        <p:spPr bwMode="auto">
          <a:xfrm>
            <a:off x="2771775" y="266700"/>
            <a:ext cx="3600450" cy="6324600"/>
          </a:xfrm>
          <a:prstGeom prst="rect">
            <a:avLst/>
          </a:prstGeom>
          <a:noFill/>
          <a:ln w="9525">
            <a:noFill/>
            <a:miter lim="800000"/>
            <a:headEnd/>
            <a:tailEnd/>
          </a:ln>
        </p:spPr>
      </p:pic>
      <p:sp>
        <p:nvSpPr>
          <p:cNvPr id="36868" name="Text Box 3"/>
          <p:cNvSpPr txBox="1">
            <a:spLocks noChangeArrowheads="1"/>
          </p:cNvSpPr>
          <p:nvPr/>
        </p:nvSpPr>
        <p:spPr bwMode="auto">
          <a:xfrm>
            <a:off x="6553200" y="1295400"/>
            <a:ext cx="2286000" cy="457200"/>
          </a:xfrm>
          <a:prstGeom prst="rect">
            <a:avLst/>
          </a:prstGeom>
          <a:noFill/>
          <a:ln w="9525">
            <a:noFill/>
            <a:miter lim="800000"/>
            <a:headEnd/>
            <a:tailEnd/>
          </a:ln>
        </p:spPr>
        <p:txBody>
          <a:bodyPr>
            <a:spAutoFit/>
          </a:bodyPr>
          <a:lstStyle/>
          <a:p>
            <a:pPr>
              <a:spcBef>
                <a:spcPct val="50000"/>
              </a:spcBef>
            </a:pPr>
            <a:r>
              <a:rPr lang="en-US" b="1">
                <a:solidFill>
                  <a:schemeClr val="tx2"/>
                </a:solidFill>
              </a:rPr>
              <a:t>Before</a:t>
            </a:r>
          </a:p>
        </p:txBody>
      </p:sp>
      <p:sp>
        <p:nvSpPr>
          <p:cNvPr id="36869" name="Text Box 4"/>
          <p:cNvSpPr txBox="1">
            <a:spLocks noChangeArrowheads="1"/>
          </p:cNvSpPr>
          <p:nvPr/>
        </p:nvSpPr>
        <p:spPr bwMode="auto">
          <a:xfrm>
            <a:off x="6629400" y="4572000"/>
            <a:ext cx="2286000" cy="457200"/>
          </a:xfrm>
          <a:prstGeom prst="rect">
            <a:avLst/>
          </a:prstGeom>
          <a:noFill/>
          <a:ln w="9525">
            <a:noFill/>
            <a:miter lim="800000"/>
            <a:headEnd/>
            <a:tailEnd/>
          </a:ln>
        </p:spPr>
        <p:txBody>
          <a:bodyPr>
            <a:spAutoFit/>
          </a:bodyPr>
          <a:lstStyle/>
          <a:p>
            <a:pPr>
              <a:spcBef>
                <a:spcPct val="50000"/>
              </a:spcBef>
            </a:pPr>
            <a:r>
              <a:rPr lang="en-US" b="1">
                <a:solidFill>
                  <a:schemeClr val="tx2"/>
                </a:solidFill>
              </a:rPr>
              <a:t>After</a:t>
            </a:r>
          </a:p>
        </p:txBody>
      </p:sp>
      <p:sp>
        <p:nvSpPr>
          <p:cNvPr id="159749" name="Oval 5"/>
          <p:cNvSpPr>
            <a:spLocks noChangeArrowheads="1"/>
          </p:cNvSpPr>
          <p:nvPr/>
        </p:nvSpPr>
        <p:spPr bwMode="auto">
          <a:xfrm>
            <a:off x="4343400" y="1600200"/>
            <a:ext cx="914400" cy="762000"/>
          </a:xfrm>
          <a:prstGeom prst="ellipse">
            <a:avLst/>
          </a:prstGeom>
          <a:noFill/>
          <a:ln w="381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9749"/>
                                        </p:tgtEl>
                                        <p:attrNameLst>
                                          <p:attrName>style.visibility</p:attrName>
                                        </p:attrNameLst>
                                      </p:cBhvr>
                                      <p:to>
                                        <p:strVal val="visible"/>
                                      </p:to>
                                    </p:set>
                                    <p:animEffect transition="in" filter="blinds(horizontal)">
                                      <p:cBhvr>
                                        <p:cTn id="7" dur="500"/>
                                        <p:tgtEl>
                                          <p:spTgt spid="159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2"/>
          </p:nvPr>
        </p:nvSpPr>
        <p:spPr>
          <a:noFill/>
        </p:spPr>
        <p:txBody>
          <a:bodyPr/>
          <a:lstStyle/>
          <a:p>
            <a:fld id="{63C83492-B3B2-491E-812E-A5E4AE2CF88A}" type="slidenum">
              <a:rPr lang="en-US" smtClean="0"/>
              <a:pPr/>
              <a:t>35</a:t>
            </a:fld>
            <a:endParaRPr lang="en-US" smtClean="0"/>
          </a:p>
        </p:txBody>
      </p:sp>
      <p:sp>
        <p:nvSpPr>
          <p:cNvPr id="37891" name="Rectangle 2"/>
          <p:cNvSpPr>
            <a:spLocks noGrp="1" noChangeArrowheads="1"/>
          </p:cNvSpPr>
          <p:nvPr>
            <p:ph type="title"/>
          </p:nvPr>
        </p:nvSpPr>
        <p:spPr>
          <a:xfrm>
            <a:off x="762000" y="914400"/>
            <a:ext cx="11088688" cy="334963"/>
          </a:xfrm>
        </p:spPr>
        <p:txBody>
          <a:bodyPr wrap="none"/>
          <a:lstStyle/>
          <a:p>
            <a:pPr eaLnBrk="1" hangingPunct="1"/>
            <a:r>
              <a:rPr lang="en-US" sz="2800" smtClean="0">
                <a:latin typeface="Arial" charset="0"/>
              </a:rPr>
              <a:t>Tomographic scan showing infarcted left lung, </a:t>
            </a:r>
            <a:br>
              <a:rPr lang="en-US" sz="2800" smtClean="0">
                <a:latin typeface="Arial" charset="0"/>
              </a:rPr>
            </a:br>
            <a:r>
              <a:rPr lang="en-US" sz="2800" smtClean="0">
                <a:latin typeface="Arial" charset="0"/>
              </a:rPr>
              <a:t>large clot in right main pulmonary artery</a:t>
            </a:r>
          </a:p>
        </p:txBody>
      </p:sp>
      <p:pic>
        <p:nvPicPr>
          <p:cNvPr id="37892" name="Picture 3" descr="ACM0102-21-030a"/>
          <p:cNvPicPr>
            <a:picLocks noChangeAspect="1" noChangeArrowheads="1"/>
          </p:cNvPicPr>
          <p:nvPr/>
        </p:nvPicPr>
        <p:blipFill>
          <a:blip r:embed="rId3"/>
          <a:srcRect/>
          <a:stretch>
            <a:fillRect/>
          </a:stretch>
        </p:blipFill>
        <p:spPr bwMode="auto">
          <a:xfrm>
            <a:off x="1397000" y="1377950"/>
            <a:ext cx="6350000" cy="4229100"/>
          </a:xfrm>
          <a:prstGeom prst="rect">
            <a:avLst/>
          </a:prstGeom>
          <a:noFill/>
          <a:ln w="9525">
            <a:noFill/>
            <a:miter lim="800000"/>
            <a:headEnd/>
            <a:tailEnd/>
          </a:ln>
        </p:spPr>
      </p:pic>
      <p:sp>
        <p:nvSpPr>
          <p:cNvPr id="129028" name="Line 4"/>
          <p:cNvSpPr>
            <a:spLocks noChangeShapeType="1"/>
          </p:cNvSpPr>
          <p:nvPr/>
        </p:nvSpPr>
        <p:spPr bwMode="auto">
          <a:xfrm flipH="1" flipV="1">
            <a:off x="6172200" y="4495800"/>
            <a:ext cx="1219200" cy="914400"/>
          </a:xfrm>
          <a:prstGeom prst="line">
            <a:avLst/>
          </a:prstGeom>
          <a:noFill/>
          <a:ln w="57150">
            <a:solidFill>
              <a:schemeClr val="accent2"/>
            </a:solidFill>
            <a:miter lim="800000"/>
            <a:headEnd/>
            <a:tailEnd type="triangle" w="med" len="me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9028"/>
                                        </p:tgtEl>
                                        <p:attrNameLst>
                                          <p:attrName>style.visibility</p:attrName>
                                        </p:attrNameLst>
                                      </p:cBhvr>
                                      <p:to>
                                        <p:strVal val="visible"/>
                                      </p:to>
                                    </p:set>
                                    <p:anim calcmode="lin" valueType="num">
                                      <p:cBhvr>
                                        <p:cTn id="7" dur="1000" fill="hold"/>
                                        <p:tgtEl>
                                          <p:spTgt spid="129028"/>
                                        </p:tgtEl>
                                        <p:attrNameLst>
                                          <p:attrName>ppt_w</p:attrName>
                                        </p:attrNameLst>
                                      </p:cBhvr>
                                      <p:tavLst>
                                        <p:tav tm="0">
                                          <p:val>
                                            <p:fltVal val="0"/>
                                          </p:val>
                                        </p:tav>
                                        <p:tav tm="100000">
                                          <p:val>
                                            <p:strVal val="#ppt_w"/>
                                          </p:val>
                                        </p:tav>
                                      </p:tavLst>
                                    </p:anim>
                                    <p:anim calcmode="lin" valueType="num">
                                      <p:cBhvr>
                                        <p:cTn id="8" dur="1000" fill="hold"/>
                                        <p:tgtEl>
                                          <p:spTgt spid="129028"/>
                                        </p:tgtEl>
                                        <p:attrNameLst>
                                          <p:attrName>ppt_h</p:attrName>
                                        </p:attrNameLst>
                                      </p:cBhvr>
                                      <p:tavLst>
                                        <p:tav tm="0">
                                          <p:val>
                                            <p:fltVal val="0"/>
                                          </p:val>
                                        </p:tav>
                                        <p:tav tm="100000">
                                          <p:val>
                                            <p:strVal val="#ppt_h"/>
                                          </p:val>
                                        </p:tav>
                                      </p:tavLst>
                                    </p:anim>
                                    <p:anim calcmode="lin" valueType="num">
                                      <p:cBhvr>
                                        <p:cTn id="9" dur="1000" fill="hold"/>
                                        <p:tgtEl>
                                          <p:spTgt spid="12902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0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2"/>
          </p:nvPr>
        </p:nvSpPr>
        <p:spPr>
          <a:noFill/>
        </p:spPr>
        <p:txBody>
          <a:bodyPr/>
          <a:lstStyle/>
          <a:p>
            <a:fld id="{22900107-532E-419C-963F-2D8D90B50E84}" type="slidenum">
              <a:rPr lang="en-US" smtClean="0"/>
              <a:pPr/>
              <a:t>36</a:t>
            </a:fld>
            <a:endParaRPr lang="en-US" smtClean="0"/>
          </a:p>
        </p:txBody>
      </p:sp>
      <p:sp>
        <p:nvSpPr>
          <p:cNvPr id="38915" name="Rectangle 2"/>
          <p:cNvSpPr>
            <a:spLocks noGrp="1" noChangeArrowheads="1"/>
          </p:cNvSpPr>
          <p:nvPr>
            <p:ph type="title"/>
          </p:nvPr>
        </p:nvSpPr>
        <p:spPr>
          <a:xfrm>
            <a:off x="227013" y="254000"/>
            <a:ext cx="8691562" cy="334963"/>
          </a:xfrm>
        </p:spPr>
        <p:txBody>
          <a:bodyPr wrap="none"/>
          <a:lstStyle/>
          <a:p>
            <a:pPr eaLnBrk="1" hangingPunct="1"/>
            <a:endParaRPr lang="en-US" smtClean="0">
              <a:latin typeface="Arial" charset="0"/>
            </a:endParaRPr>
          </a:p>
        </p:txBody>
      </p:sp>
      <p:graphicFrame>
        <p:nvGraphicFramePr>
          <p:cNvPr id="10278" name="Group 38"/>
          <p:cNvGraphicFramePr>
            <a:graphicFrameLocks noGrp="1"/>
          </p:cNvGraphicFramePr>
          <p:nvPr/>
        </p:nvGraphicFramePr>
        <p:xfrm>
          <a:off x="381000" y="228600"/>
          <a:ext cx="8077200" cy="15616238"/>
        </p:xfrm>
        <a:graphic>
          <a:graphicData uri="http://schemas.openxmlformats.org/drawingml/2006/table">
            <a:tbl>
              <a:tblPr/>
              <a:tblGrid>
                <a:gridCol w="8077200"/>
              </a:tblGrid>
              <a:tr h="701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Times New Roman" pitchFamily="18" charset="0"/>
                        </a:rPr>
                        <a:t> The use of ventilation perfusion scan in diagnosing pulmonary embolism</a:t>
                      </a:r>
                    </a:p>
                  </a:txBody>
                  <a:tcPr marT="45722" marB="45722" horzOverflow="overflow">
                    <a:lnL cap="flat">
                      <a:noFill/>
                    </a:lnL>
                    <a:lnR cap="flat">
                      <a:noFill/>
                    </a:lnR>
                    <a:lnT cap="flat">
                      <a:noFill/>
                    </a:lnT>
                    <a:lnB cap="flat">
                      <a:noFill/>
                    </a:lnB>
                    <a:lnTlToBr>
                      <a:noFill/>
                    </a:lnTlToBr>
                    <a:lnBlToTr>
                      <a:noFill/>
                    </a:lnBlToTr>
                    <a:solidFill>
                      <a:srgbClr val="FFFFFF"/>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High probability</a:t>
                      </a:r>
                    </a:p>
                  </a:txBody>
                  <a:tcPr marT="63503" marB="45722" horzOverflow="overflow">
                    <a:lnL cap="flat">
                      <a:noFill/>
                    </a:lnL>
                    <a:lnR cap="flat">
                      <a:noFill/>
                    </a:lnR>
                    <a:lnT cap="flat">
                      <a:noFill/>
                    </a:lnT>
                    <a:lnB>
                      <a:noFill/>
                    </a:lnB>
                    <a:lnTlToBr>
                      <a:noFill/>
                    </a:lnTlToBr>
                    <a:lnBlToTr>
                      <a:noFill/>
                    </a:lnBlToTr>
                    <a:solidFill>
                      <a:srgbClr val="E7E7F5"/>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121131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=2 large segmental (&gt;75% of a segment) perfusion defects without corresponding ventilation or radiographic abnormalities or substantially larger than matching ventilation or radiologic abnormalities</a:t>
                      </a:r>
                    </a:p>
                  </a:txBody>
                  <a:tcPr marT="63503" marB="45722" horzOverflow="overflow">
                    <a:lnL cap="flat">
                      <a:noFill/>
                    </a:lnL>
                    <a:lnR cap="flat">
                      <a:noFill/>
                    </a:lnR>
                    <a:lnT>
                      <a:noFill/>
                    </a:lnT>
                    <a:lnB>
                      <a:noFill/>
                    </a:lnB>
                    <a:lnTlToBr>
                      <a:noFill/>
                    </a:lnTlToBr>
                    <a:lnBlToTr>
                      <a:noFill/>
                    </a:lnBlToTr>
                    <a:solidFill>
                      <a:srgbClr val="FFFFFF"/>
                    </a:solidFill>
                  </a:tcPr>
                </a:tc>
              </a:tr>
              <a:tr h="3835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OR</a:t>
                      </a:r>
                    </a:p>
                  </a:txBody>
                  <a:tcPr marT="63503" marB="45722" horzOverflow="overflow">
                    <a:lnL cap="flat">
                      <a:noFill/>
                    </a:lnL>
                    <a:lnR cap="flat">
                      <a:noFill/>
                    </a:lnR>
                    <a:lnT>
                      <a:noFill/>
                    </a:lnT>
                    <a:lnB>
                      <a:noFill/>
                    </a:lnB>
                    <a:lnTlToBr>
                      <a:noFill/>
                    </a:lnTlToBr>
                    <a:lnBlToTr>
                      <a:noFill/>
                    </a:lnBlToTr>
                    <a:solidFill>
                      <a:srgbClr val="FFFFFF"/>
                    </a:solidFill>
                  </a:tcPr>
                </a:tc>
              </a:tr>
              <a:tr h="93507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=2 moderate segmental (&gt;25% and &lt;75% of a segment) perfusion defects without matching ventilation or chest radiographic abnormalities plus one large unmatched segmental defect</a:t>
                      </a:r>
                    </a:p>
                  </a:txBody>
                  <a:tcPr marT="63503" marB="45722" horzOverflow="overflow">
                    <a:lnL cap="flat">
                      <a:noFill/>
                    </a:lnL>
                    <a:lnR cap="flat">
                      <a:noFill/>
                    </a:lnR>
                    <a:lnT>
                      <a:noFill/>
                    </a:lnT>
                    <a:lnB>
                      <a:noFill/>
                    </a:lnB>
                    <a:lnTlToBr>
                      <a:noFill/>
                    </a:lnTlToBr>
                    <a:lnBlToTr>
                      <a:noFill/>
                    </a:lnBlToTr>
                    <a:solidFill>
                      <a:srgbClr val="FFFFFF"/>
                    </a:solidFill>
                  </a:tcPr>
                </a:tc>
              </a:tr>
              <a:tr h="38419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OR</a:t>
                      </a:r>
                    </a:p>
                  </a:txBody>
                  <a:tcPr marT="63503" marB="45722" horzOverflow="overflow">
                    <a:lnL cap="flat">
                      <a:noFill/>
                    </a:lnL>
                    <a:lnR cap="flat">
                      <a:noFill/>
                    </a:lnR>
                    <a:lnT>
                      <a:noFill/>
                    </a:lnT>
                    <a:lnB>
                      <a:noFill/>
                    </a:lnB>
                    <a:lnTlToBr>
                      <a:noFill/>
                    </a:lnTlToBr>
                    <a:lnBlToTr>
                      <a:noFill/>
                    </a:lnBlToTr>
                    <a:solidFill>
                      <a:srgbClr val="FFFFFF"/>
                    </a:solidFill>
                  </a:tcPr>
                </a:tc>
              </a:tr>
              <a:tr h="65884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=4 moderate segmental perfusion defects without matching ventilation or chest radiologic abnormalities</a:t>
                      </a:r>
                    </a:p>
                  </a:txBody>
                  <a:tcPr marT="63503" marB="45722" horzOverflow="overflow">
                    <a:lnL cap="flat">
                      <a:noFill/>
                    </a:lnL>
                    <a:lnR cap="flat">
                      <a:noFill/>
                    </a:lnR>
                    <a:lnT>
                      <a:noFill/>
                    </a:lnT>
                    <a:lnB>
                      <a:noFill/>
                    </a:lnB>
                    <a:lnTlToBr>
                      <a:noFill/>
                    </a:lnTlToBr>
                    <a:lnBlToTr>
                      <a:noFill/>
                    </a:lnBlToTr>
                    <a:solidFill>
                      <a:srgbClr val="FFFFFF"/>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E7E7F5"/>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66042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41403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E7E7F5"/>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38419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38419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65884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38419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65884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38419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121131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3835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66042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E7E7F5"/>
                    </a:solidFill>
                  </a:tcPr>
                </a:tc>
              </a:tr>
              <a:tr h="41403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66042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E7E7F5"/>
                    </a:solidFill>
                  </a:tcPr>
                </a:tc>
              </a:tr>
              <a:tr h="41403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38419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38419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cap="flat">
                      <a:noFill/>
                    </a:lnB>
                    <a:lnTlToBr>
                      <a:noFill/>
                    </a:lnTlToBr>
                    <a:lnBlToTr>
                      <a:noFill/>
                    </a:lnBlToTr>
                    <a:solidFill>
                      <a:srgbClr val="FFFFFF"/>
                    </a:solid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2"/>
          </p:nvPr>
        </p:nvSpPr>
        <p:spPr>
          <a:noFill/>
        </p:spPr>
        <p:txBody>
          <a:bodyPr/>
          <a:lstStyle/>
          <a:p>
            <a:fld id="{3D0E4467-6587-4FBA-9953-54BB47991820}" type="slidenum">
              <a:rPr lang="en-US" smtClean="0"/>
              <a:pPr/>
              <a:t>37</a:t>
            </a:fld>
            <a:endParaRPr lang="en-US" smtClean="0"/>
          </a:p>
        </p:txBody>
      </p:sp>
      <p:sp>
        <p:nvSpPr>
          <p:cNvPr id="39939" name="Rectangle 2"/>
          <p:cNvSpPr>
            <a:spLocks noGrp="1" noChangeArrowheads="1"/>
          </p:cNvSpPr>
          <p:nvPr>
            <p:ph type="title"/>
          </p:nvPr>
        </p:nvSpPr>
        <p:spPr>
          <a:xfrm>
            <a:off x="227013" y="254000"/>
            <a:ext cx="8691562" cy="334963"/>
          </a:xfrm>
        </p:spPr>
        <p:txBody>
          <a:bodyPr wrap="none"/>
          <a:lstStyle/>
          <a:p>
            <a:pPr eaLnBrk="1" hangingPunct="1"/>
            <a:endParaRPr lang="en-US" smtClean="0">
              <a:latin typeface="Arial" charset="0"/>
            </a:endParaRPr>
          </a:p>
        </p:txBody>
      </p:sp>
      <p:graphicFrame>
        <p:nvGraphicFramePr>
          <p:cNvPr id="135210" name="Group 42"/>
          <p:cNvGraphicFramePr>
            <a:graphicFrameLocks noGrp="1"/>
          </p:cNvGraphicFramePr>
          <p:nvPr/>
        </p:nvGraphicFramePr>
        <p:xfrm>
          <a:off x="381000" y="228600"/>
          <a:ext cx="8077200" cy="15370175"/>
        </p:xfrm>
        <a:graphic>
          <a:graphicData uri="http://schemas.openxmlformats.org/drawingml/2006/table">
            <a:tbl>
              <a:tblPr/>
              <a:tblGrid>
                <a:gridCol w="8077200"/>
              </a:tblGrid>
              <a:tr h="70170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Times New Roman" pitchFamily="18" charset="0"/>
                        </a:rPr>
                        <a:t> The use of ventilation perfusion scan in diagnosing pulmonary embolism</a:t>
                      </a:r>
                    </a:p>
                  </a:txBody>
                  <a:tcPr marT="45722" marB="45722" horzOverflow="overflow">
                    <a:lnL cap="flat">
                      <a:noFill/>
                    </a:lnL>
                    <a:lnR cap="flat">
                      <a:noFill/>
                    </a:lnR>
                    <a:lnT cap="flat">
                      <a:noFill/>
                    </a:lnT>
                    <a:lnB cap="flat">
                      <a:noFill/>
                    </a:lnB>
                    <a:lnTlToBr>
                      <a:noFill/>
                    </a:lnTlToBr>
                    <a:lnBlToTr>
                      <a:noFill/>
                    </a:lnBlToTr>
                    <a:solidFill>
                      <a:srgbClr val="FFFFFF"/>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cap="flat">
                      <a:noFill/>
                    </a:lnT>
                    <a:lnB>
                      <a:noFill/>
                    </a:lnB>
                    <a:lnTlToBr>
                      <a:noFill/>
                    </a:lnTlToBr>
                    <a:lnBlToTr>
                      <a:noFill/>
                    </a:lnBlToTr>
                    <a:solidFill>
                      <a:srgbClr val="E7E7F5"/>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Intermediate probability</a:t>
                      </a:r>
                    </a:p>
                  </a:txBody>
                  <a:tcPr marT="63503" marB="45722" horzOverflow="overflow">
                    <a:lnL cap="flat">
                      <a:noFill/>
                    </a:lnL>
                    <a:lnR cap="flat">
                      <a:noFill/>
                    </a:lnR>
                    <a:lnT>
                      <a:noFill/>
                    </a:lnT>
                    <a:lnB>
                      <a:noFill/>
                    </a:lnB>
                    <a:lnTlToBr>
                      <a:noFill/>
                    </a:lnTlToBr>
                    <a:lnBlToTr>
                      <a:noFill/>
                    </a:lnBlToTr>
                    <a:solidFill>
                      <a:srgbClr val="FFFFFF"/>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Scans that do not fall into normal, very low, low, or high probability categories</a:t>
                      </a:r>
                    </a:p>
                  </a:txBody>
                  <a:tcPr marT="63503" marB="45722" horzOverflow="overflow">
                    <a:lnL cap="flat">
                      <a:noFill/>
                    </a:lnL>
                    <a:lnR cap="flat">
                      <a:noFill/>
                    </a:lnR>
                    <a:lnT>
                      <a:noFill/>
                    </a:lnT>
                    <a:lnB>
                      <a:noFill/>
                    </a:lnB>
                    <a:lnTlToBr>
                      <a:noFill/>
                    </a:lnTlToBr>
                    <a:lnBlToTr>
                      <a:noFill/>
                    </a:lnBlToTr>
                    <a:solidFill>
                      <a:srgbClr val="FFFFFF"/>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121131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38355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93507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38419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65884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41403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E7E7F5"/>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38419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38419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65884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38419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65884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38419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121131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38355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66042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E7E7F5"/>
                    </a:solidFill>
                  </a:tcPr>
                </a:tc>
              </a:tr>
              <a:tr h="41403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66042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E7E7F5"/>
                    </a:solidFill>
                  </a:tcPr>
                </a:tc>
              </a:tr>
              <a:tr h="41403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38419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38419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cap="flat">
                      <a:noFill/>
                    </a:lnB>
                    <a:lnTlToBr>
                      <a:noFill/>
                    </a:lnTlToBr>
                    <a:lnBlToTr>
                      <a:noFill/>
                    </a:lnBlToTr>
                    <a:solidFill>
                      <a:srgbClr val="FFFFFF"/>
                    </a:solid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2"/>
          </p:nvPr>
        </p:nvSpPr>
        <p:spPr>
          <a:noFill/>
        </p:spPr>
        <p:txBody>
          <a:bodyPr/>
          <a:lstStyle/>
          <a:p>
            <a:fld id="{27561118-ED13-407A-8B55-BF2034AD3DD3}" type="slidenum">
              <a:rPr lang="en-US" smtClean="0"/>
              <a:pPr/>
              <a:t>38</a:t>
            </a:fld>
            <a:endParaRPr lang="en-US" smtClean="0"/>
          </a:p>
        </p:txBody>
      </p:sp>
      <p:sp>
        <p:nvSpPr>
          <p:cNvPr id="40963" name="Rectangle 2"/>
          <p:cNvSpPr>
            <a:spLocks noGrp="1" noChangeArrowheads="1"/>
          </p:cNvSpPr>
          <p:nvPr>
            <p:ph type="title"/>
          </p:nvPr>
        </p:nvSpPr>
        <p:spPr>
          <a:xfrm>
            <a:off x="227013" y="254000"/>
            <a:ext cx="8691562" cy="334963"/>
          </a:xfrm>
        </p:spPr>
        <p:txBody>
          <a:bodyPr wrap="none"/>
          <a:lstStyle/>
          <a:p>
            <a:pPr eaLnBrk="1" hangingPunct="1"/>
            <a:endParaRPr lang="en-US" smtClean="0">
              <a:latin typeface="Arial" charset="0"/>
            </a:endParaRPr>
          </a:p>
        </p:txBody>
      </p:sp>
      <p:graphicFrame>
        <p:nvGraphicFramePr>
          <p:cNvPr id="137266" name="Group 50"/>
          <p:cNvGraphicFramePr>
            <a:graphicFrameLocks noGrp="1"/>
          </p:cNvGraphicFramePr>
          <p:nvPr/>
        </p:nvGraphicFramePr>
        <p:xfrm>
          <a:off x="381000" y="228600"/>
          <a:ext cx="8077200" cy="15238413"/>
        </p:xfrm>
        <a:graphic>
          <a:graphicData uri="http://schemas.openxmlformats.org/drawingml/2006/table">
            <a:tbl>
              <a:tblPr/>
              <a:tblGrid>
                <a:gridCol w="8077200"/>
              </a:tblGrid>
              <a:tr h="70170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Times New Roman" pitchFamily="18" charset="0"/>
                        </a:rPr>
                        <a:t> The use of ventilation perfusion scan in diagnosing pulmonary embolism</a:t>
                      </a:r>
                    </a:p>
                  </a:txBody>
                  <a:tcPr marT="45722" marB="45722" horzOverflow="overflow">
                    <a:lnL cap="flat">
                      <a:noFill/>
                    </a:lnL>
                    <a:lnR cap="flat">
                      <a:noFill/>
                    </a:lnR>
                    <a:lnT cap="flat">
                      <a:noFill/>
                    </a:lnT>
                    <a:lnB cap="flat">
                      <a:noFill/>
                    </a:lnB>
                    <a:lnTlToBr>
                      <a:noFill/>
                    </a:lnTlToBr>
                    <a:lnBlToTr>
                      <a:noFill/>
                    </a:lnBlToTr>
                    <a:solidFill>
                      <a:srgbClr val="FFFFFF"/>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Low probability</a:t>
                      </a:r>
                    </a:p>
                  </a:txBody>
                  <a:tcPr marT="63503" marB="45722" horzOverflow="overflow">
                    <a:lnL cap="flat">
                      <a:noFill/>
                    </a:lnL>
                    <a:lnR cap="flat">
                      <a:noFill/>
                    </a:lnR>
                    <a:lnT cap="flat">
                      <a:noFill/>
                    </a:lnT>
                    <a:lnB>
                      <a:noFill/>
                    </a:lnB>
                    <a:lnTlToBr>
                      <a:noFill/>
                    </a:lnTlToBr>
                    <a:lnBlToTr>
                      <a:noFill/>
                    </a:lnBlToTr>
                    <a:solidFill>
                      <a:srgbClr val="E7E7F5"/>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E7E7F5"/>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Nonsegmental perfusion defects</a:t>
                      </a:r>
                    </a:p>
                  </a:txBody>
                  <a:tcPr marT="63503" marB="45722" horzOverflow="overflow">
                    <a:lnL cap="flat">
                      <a:noFill/>
                    </a:lnL>
                    <a:lnR cap="flat">
                      <a:noFill/>
                    </a:lnR>
                    <a:lnT>
                      <a:noFill/>
                    </a:lnT>
                    <a:lnB>
                      <a:noFill/>
                    </a:lnB>
                    <a:lnTlToBr>
                      <a:noFill/>
                    </a:lnTlToBr>
                    <a:lnBlToTr>
                      <a:noFill/>
                    </a:lnBlToTr>
                    <a:solidFill>
                      <a:srgbClr val="E7E7F5"/>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OR</a:t>
                      </a:r>
                    </a:p>
                  </a:txBody>
                  <a:tcPr marT="63503" marB="45722" horzOverflow="overflow">
                    <a:lnL cap="flat">
                      <a:noFill/>
                    </a:lnL>
                    <a:lnR cap="flat">
                      <a:noFill/>
                    </a:lnR>
                    <a:lnT>
                      <a:noFill/>
                    </a:lnT>
                    <a:lnB>
                      <a:noFill/>
                    </a:lnB>
                    <a:lnTlToBr>
                      <a:noFill/>
                    </a:lnTlToBr>
                    <a:lnBlToTr>
                      <a:noFill/>
                    </a:lnBlToTr>
                    <a:solidFill>
                      <a:srgbClr val="E7E7F5"/>
                    </a:solidFill>
                  </a:tcPr>
                </a:tc>
              </a:tr>
              <a:tr h="65788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Single moderate mismatched segmental perfusion defect with normal chest radiograph</a:t>
                      </a:r>
                    </a:p>
                  </a:txBody>
                  <a:tcPr marT="63503" marB="45722" horzOverflow="overflow">
                    <a:lnL cap="flat">
                      <a:noFill/>
                    </a:lnL>
                    <a:lnR cap="flat">
                      <a:noFill/>
                    </a:lnR>
                    <a:lnT>
                      <a:noFill/>
                    </a:lnT>
                    <a:lnB>
                      <a:noFill/>
                    </a:lnB>
                    <a:lnTlToBr>
                      <a:noFill/>
                    </a:lnTlToBr>
                    <a:lnBlToTr>
                      <a:noFill/>
                    </a:lnBlToTr>
                    <a:solidFill>
                      <a:srgbClr val="E7E7F5"/>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OR</a:t>
                      </a:r>
                    </a:p>
                  </a:txBody>
                  <a:tcPr marT="63503" marB="45722" horzOverflow="overflow">
                    <a:lnL cap="flat">
                      <a:noFill/>
                    </a:lnL>
                    <a:lnR cap="flat">
                      <a:noFill/>
                    </a:lnR>
                    <a:lnT>
                      <a:noFill/>
                    </a:lnT>
                    <a:lnB>
                      <a:noFill/>
                    </a:lnB>
                    <a:lnTlToBr>
                      <a:noFill/>
                    </a:lnTlToBr>
                    <a:lnBlToTr>
                      <a:noFill/>
                    </a:lnBlToTr>
                    <a:solidFill>
                      <a:srgbClr val="E7E7F5"/>
                    </a:solidFill>
                  </a:tcPr>
                </a:tc>
              </a:tr>
              <a:tr h="65788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Any perfusion defect with a substantially larger abnormality on chest radiograph</a:t>
                      </a:r>
                    </a:p>
                  </a:txBody>
                  <a:tcPr marT="63503" marB="45722" horzOverflow="overflow">
                    <a:lnL cap="flat">
                      <a:noFill/>
                    </a:lnL>
                    <a:lnR cap="flat">
                      <a:noFill/>
                    </a:lnR>
                    <a:lnT>
                      <a:noFill/>
                    </a:lnT>
                    <a:lnB>
                      <a:noFill/>
                    </a:lnB>
                    <a:lnTlToBr>
                      <a:noFill/>
                    </a:lnTlToBr>
                    <a:lnBlToTr>
                      <a:noFill/>
                    </a:lnBlToTr>
                    <a:solidFill>
                      <a:srgbClr val="E7E7F5"/>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OR</a:t>
                      </a:r>
                    </a:p>
                  </a:txBody>
                  <a:tcPr marT="63503" marB="45722" horzOverflow="overflow">
                    <a:lnL cap="flat">
                      <a:noFill/>
                    </a:lnL>
                    <a:lnR cap="flat">
                      <a:noFill/>
                    </a:lnR>
                    <a:lnT>
                      <a:noFill/>
                    </a:lnT>
                    <a:lnB>
                      <a:noFill/>
                    </a:lnB>
                    <a:lnTlToBr>
                      <a:noFill/>
                    </a:lnTlToBr>
                    <a:lnBlToTr>
                      <a:noFill/>
                    </a:lnBlToTr>
                    <a:solidFill>
                      <a:srgbClr val="E7E7F5"/>
                    </a:solidFill>
                  </a:tcPr>
                </a:tc>
              </a:tr>
              <a:tr h="93221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Large or moderate segmental perfusion defects involving no more than four segments in one lung and no more than three segments in one lung region with matching or larger ventilation/radiographic abnormalities</a:t>
                      </a:r>
                    </a:p>
                  </a:txBody>
                  <a:tcPr marT="63503" marB="45722" horzOverflow="overflow">
                    <a:lnL cap="flat">
                      <a:noFill/>
                    </a:lnL>
                    <a:lnR cap="flat">
                      <a:noFill/>
                    </a:lnR>
                    <a:lnT>
                      <a:noFill/>
                    </a:lnT>
                    <a:lnB>
                      <a:noFill/>
                    </a:lnB>
                    <a:lnTlToBr>
                      <a:noFill/>
                    </a:lnTlToBr>
                    <a:lnBlToTr>
                      <a:noFill/>
                    </a:lnBlToTr>
                    <a:solidFill>
                      <a:srgbClr val="E7E7F5"/>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OR</a:t>
                      </a:r>
                    </a:p>
                  </a:txBody>
                  <a:tcPr marT="63503" marB="45722" horzOverflow="overflow">
                    <a:lnL cap="flat">
                      <a:noFill/>
                    </a:lnL>
                    <a:lnR cap="flat">
                      <a:noFill/>
                    </a:lnR>
                    <a:lnT>
                      <a:noFill/>
                    </a:lnT>
                    <a:lnB>
                      <a:noFill/>
                    </a:lnB>
                    <a:lnTlToBr>
                      <a:noFill/>
                    </a:lnTlToBr>
                    <a:lnBlToTr>
                      <a:noFill/>
                    </a:lnBlToTr>
                    <a:solidFill>
                      <a:srgbClr val="E7E7F5"/>
                    </a:solidFill>
                  </a:tcPr>
                </a:tc>
              </a:tr>
              <a:tr h="65788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More than three small segmental perfusion defects (&lt;25% of a segment) with a normal chest radiograph</a:t>
                      </a:r>
                    </a:p>
                  </a:txBody>
                  <a:tcPr marT="63503" marB="45722" horzOverflow="overflow">
                    <a:lnL cap="flat">
                      <a:noFill/>
                    </a:lnL>
                    <a:lnR cap="flat">
                      <a:noFill/>
                    </a:lnR>
                    <a:lnT>
                      <a:noFill/>
                    </a:lnT>
                    <a:lnB>
                      <a:noFill/>
                    </a:lnB>
                    <a:lnTlToBr>
                      <a:noFill/>
                    </a:lnTlToBr>
                    <a:lnBlToTr>
                      <a:noFill/>
                    </a:lnBlToTr>
                    <a:solidFill>
                      <a:srgbClr val="E7E7F5"/>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E7E7F5"/>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12113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38355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93507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38419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65884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Very low probability</a:t>
                      </a:r>
                    </a:p>
                  </a:txBody>
                  <a:tcPr marT="63503" marB="45722" horzOverflow="overflow">
                    <a:lnL cap="flat">
                      <a:noFill/>
                    </a:lnL>
                    <a:lnR cap="flat">
                      <a:noFill/>
                    </a:lnR>
                    <a:lnT>
                      <a:noFill/>
                    </a:lnT>
                    <a:lnB>
                      <a:noFill/>
                    </a:lnB>
                    <a:lnTlToBr>
                      <a:noFill/>
                    </a:lnTlToBr>
                    <a:lnBlToTr>
                      <a:noFill/>
                    </a:lnBlToTr>
                    <a:solidFill>
                      <a:srgbClr val="E7E7F5"/>
                    </a:solidFill>
                  </a:tcPr>
                </a:tc>
              </a:tr>
              <a:tr h="41403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66042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Three or fewer small segmental perfusion defects with a normal chest radiograph</a:t>
                      </a:r>
                    </a:p>
                  </a:txBody>
                  <a:tcPr marT="63503" marB="45722" horzOverflow="overflow">
                    <a:lnL cap="flat">
                      <a:noFill/>
                    </a:lnL>
                    <a:lnR cap="flat">
                      <a:noFill/>
                    </a:lnR>
                    <a:lnT>
                      <a:noFill/>
                    </a:lnT>
                    <a:lnB>
                      <a:noFill/>
                    </a:lnB>
                    <a:lnTlToBr>
                      <a:noFill/>
                    </a:lnTlToBr>
                    <a:lnBlToTr>
                      <a:noFill/>
                    </a:lnBlToTr>
                    <a:solidFill>
                      <a:srgbClr val="FFFFFF"/>
                    </a:solidFill>
                  </a:tcPr>
                </a:tc>
              </a:tr>
              <a:tr h="4143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Normal</a:t>
                      </a:r>
                    </a:p>
                  </a:txBody>
                  <a:tcPr marT="63503" marB="45722" horzOverflow="overflow">
                    <a:lnL cap="flat">
                      <a:noFill/>
                    </a:lnL>
                    <a:lnR cap="flat">
                      <a:noFill/>
                    </a:lnR>
                    <a:lnT>
                      <a:noFill/>
                    </a:lnT>
                    <a:lnB>
                      <a:noFill/>
                    </a:lnB>
                    <a:lnTlToBr>
                      <a:noFill/>
                    </a:lnTlToBr>
                    <a:lnBlToTr>
                      <a:noFill/>
                    </a:lnBlToTr>
                    <a:solidFill>
                      <a:srgbClr val="E7E7F5"/>
                    </a:solidFill>
                  </a:tcPr>
                </a:tc>
              </a:tr>
              <a:tr h="41403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38419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No perfusion defects present</a:t>
                      </a:r>
                    </a:p>
                  </a:txBody>
                  <a:tcPr marT="63503" marB="45722" horzOverflow="overflow">
                    <a:lnL cap="flat">
                      <a:noFill/>
                    </a:lnL>
                    <a:lnR cap="flat">
                      <a:noFill/>
                    </a:lnR>
                    <a:lnT>
                      <a:noFill/>
                    </a:lnT>
                    <a:lnB>
                      <a:noFill/>
                    </a:lnB>
                    <a:lnTlToBr>
                      <a:noFill/>
                    </a:lnTlToBr>
                    <a:lnBlToTr>
                      <a:noFill/>
                    </a:lnBlToTr>
                    <a:solidFill>
                      <a:srgbClr val="FFFFFF"/>
                    </a:solidFill>
                  </a:tcPr>
                </a:tc>
              </a:tr>
              <a:tr h="38419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cap="flat">
                      <a:noFill/>
                    </a:lnB>
                    <a:lnTlToBr>
                      <a:noFill/>
                    </a:lnTlToBr>
                    <a:lnBlToTr>
                      <a:noFill/>
                    </a:lnBlToTr>
                    <a:solidFill>
                      <a:srgbClr val="FFFFFF"/>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2"/>
          </p:nvPr>
        </p:nvSpPr>
        <p:spPr>
          <a:noFill/>
        </p:spPr>
        <p:txBody>
          <a:bodyPr/>
          <a:lstStyle/>
          <a:p>
            <a:fld id="{B9893419-0A66-4729-8265-48B5477E913A}" type="slidenum">
              <a:rPr lang="en-US" smtClean="0"/>
              <a:pPr/>
              <a:t>39</a:t>
            </a:fld>
            <a:endParaRPr lang="en-US" smtClean="0"/>
          </a:p>
        </p:txBody>
      </p:sp>
      <p:sp>
        <p:nvSpPr>
          <p:cNvPr id="41987" name="Rectangle 2"/>
          <p:cNvSpPr>
            <a:spLocks noGrp="1" noChangeArrowheads="1"/>
          </p:cNvSpPr>
          <p:nvPr>
            <p:ph type="title"/>
          </p:nvPr>
        </p:nvSpPr>
        <p:spPr>
          <a:xfrm>
            <a:off x="227013" y="254000"/>
            <a:ext cx="8691562" cy="334963"/>
          </a:xfrm>
        </p:spPr>
        <p:txBody>
          <a:bodyPr wrap="none"/>
          <a:lstStyle/>
          <a:p>
            <a:pPr eaLnBrk="1" hangingPunct="1"/>
            <a:endParaRPr lang="en-US" smtClean="0">
              <a:latin typeface="Arial" charset="0"/>
            </a:endParaRPr>
          </a:p>
        </p:txBody>
      </p:sp>
      <p:graphicFrame>
        <p:nvGraphicFramePr>
          <p:cNvPr id="139309" name="Group 45"/>
          <p:cNvGraphicFramePr>
            <a:graphicFrameLocks noGrp="1"/>
          </p:cNvGraphicFramePr>
          <p:nvPr/>
        </p:nvGraphicFramePr>
        <p:xfrm>
          <a:off x="381000" y="228600"/>
          <a:ext cx="8077200" cy="15397163"/>
        </p:xfrm>
        <a:graphic>
          <a:graphicData uri="http://schemas.openxmlformats.org/drawingml/2006/table">
            <a:tbl>
              <a:tblPr/>
              <a:tblGrid>
                <a:gridCol w="8077200"/>
              </a:tblGrid>
              <a:tr h="70164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Times New Roman" pitchFamily="18" charset="0"/>
                        </a:rPr>
                        <a:t> The use of ventilation perfusion scan in diagnosing pulmonary embolism</a:t>
                      </a:r>
                    </a:p>
                  </a:txBody>
                  <a:tcPr marT="45718" marB="45718" horzOverflow="overflow">
                    <a:lnL cap="flat">
                      <a:noFill/>
                    </a:lnL>
                    <a:lnR cap="flat">
                      <a:noFill/>
                    </a:lnR>
                    <a:lnT cap="flat">
                      <a:noFill/>
                    </a:lnT>
                    <a:lnB cap="flat">
                      <a:noFill/>
                    </a:lnB>
                    <a:lnTlToBr>
                      <a:noFill/>
                    </a:lnTlToBr>
                    <a:lnBlToTr>
                      <a:noFill/>
                    </a:lnBlToTr>
                    <a:solidFill>
                      <a:srgbClr val="FFFFFF"/>
                    </a:solidFill>
                  </a:tcPr>
                </a:tc>
              </a:tr>
              <a:tr h="4143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cap="flat">
                      <a:noFill/>
                    </a:lnT>
                    <a:lnB>
                      <a:noFill/>
                    </a:lnB>
                    <a:lnTlToBr>
                      <a:noFill/>
                    </a:lnTlToBr>
                    <a:lnBlToTr>
                      <a:noFill/>
                    </a:lnBlToTr>
                    <a:solidFill>
                      <a:srgbClr val="E7E7F5"/>
                    </a:solidFill>
                  </a:tcPr>
                </a:tc>
              </a:tr>
              <a:tr h="4143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a:noFill/>
                    </a:lnT>
                    <a:lnB>
                      <a:noFill/>
                    </a:lnB>
                    <a:lnTlToBr>
                      <a:noFill/>
                    </a:lnTlToBr>
                    <a:lnBlToTr>
                      <a:noFill/>
                    </a:lnBlToTr>
                    <a:solidFill>
                      <a:srgbClr val="FFFFFF"/>
                    </a:solidFill>
                  </a:tcPr>
                </a:tc>
              </a:tr>
              <a:tr h="4143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a:noFill/>
                    </a:lnT>
                    <a:lnB>
                      <a:noFill/>
                    </a:lnB>
                    <a:lnTlToBr>
                      <a:noFill/>
                    </a:lnTlToBr>
                    <a:lnBlToTr>
                      <a:noFill/>
                    </a:lnBlToTr>
                    <a:solidFill>
                      <a:srgbClr val="FFFFFF"/>
                    </a:solidFill>
                  </a:tcPr>
                </a:tc>
              </a:tr>
              <a:tr h="4143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Very low probability</a:t>
                      </a:r>
                    </a:p>
                  </a:txBody>
                  <a:tcPr marT="63497" marB="45718" horzOverflow="overflow">
                    <a:lnL cap="flat">
                      <a:noFill/>
                    </a:lnL>
                    <a:lnR cap="flat">
                      <a:noFill/>
                    </a:lnR>
                    <a:lnT>
                      <a:noFill/>
                    </a:lnT>
                    <a:lnB>
                      <a:noFill/>
                    </a:lnB>
                    <a:lnTlToBr>
                      <a:noFill/>
                    </a:lnTlToBr>
                    <a:lnBlToTr>
                      <a:noFill/>
                    </a:lnBlToTr>
                    <a:solidFill>
                      <a:srgbClr val="FFFFFF"/>
                    </a:solidFill>
                  </a:tcPr>
                </a:tc>
              </a:tr>
              <a:tr h="4143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a:noFill/>
                    </a:lnT>
                    <a:lnB>
                      <a:noFill/>
                    </a:lnB>
                    <a:lnTlToBr>
                      <a:noFill/>
                    </a:lnTlToBr>
                    <a:lnBlToTr>
                      <a:noFill/>
                    </a:lnBlToTr>
                    <a:solidFill>
                      <a:srgbClr val="FFFFFF"/>
                    </a:solidFill>
                  </a:tcPr>
                </a:tc>
              </a:tr>
              <a:tr h="65785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Three or fewer small segmental perfusion defects with a normal chest radiograph</a:t>
                      </a:r>
                    </a:p>
                  </a:txBody>
                  <a:tcPr marT="63497" marB="45718" horzOverflow="overflow">
                    <a:lnL cap="flat">
                      <a:noFill/>
                    </a:lnL>
                    <a:lnR cap="flat">
                      <a:noFill/>
                    </a:lnR>
                    <a:lnT>
                      <a:noFill/>
                    </a:lnT>
                    <a:lnB>
                      <a:noFill/>
                    </a:lnB>
                    <a:lnTlToBr>
                      <a:noFill/>
                    </a:lnTlToBr>
                    <a:lnBlToTr>
                      <a:noFill/>
                    </a:lnBlToTr>
                    <a:solidFill>
                      <a:srgbClr val="FFFFFF"/>
                    </a:solidFill>
                  </a:tcPr>
                </a:tc>
              </a:tr>
              <a:tr h="4143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Normal</a:t>
                      </a:r>
                    </a:p>
                  </a:txBody>
                  <a:tcPr marT="63497" marB="45718" horzOverflow="overflow">
                    <a:lnL cap="flat">
                      <a:noFill/>
                    </a:lnL>
                    <a:lnR cap="flat">
                      <a:noFill/>
                    </a:lnR>
                    <a:lnT>
                      <a:noFill/>
                    </a:lnT>
                    <a:lnB>
                      <a:noFill/>
                    </a:lnB>
                    <a:lnTlToBr>
                      <a:noFill/>
                    </a:lnTlToBr>
                    <a:lnBlToTr>
                      <a:noFill/>
                    </a:lnBlToTr>
                    <a:solidFill>
                      <a:srgbClr val="FFFFFF"/>
                    </a:solidFill>
                  </a:tcPr>
                </a:tc>
              </a:tr>
              <a:tr h="4143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a:noFill/>
                    </a:lnT>
                    <a:lnB>
                      <a:noFill/>
                    </a:lnB>
                    <a:lnTlToBr>
                      <a:noFill/>
                    </a:lnTlToBr>
                    <a:lnBlToTr>
                      <a:noFill/>
                    </a:lnBlToTr>
                    <a:solidFill>
                      <a:srgbClr val="FFFFFF"/>
                    </a:solidFill>
                  </a:tcPr>
                </a:tc>
              </a:tr>
              <a:tr h="4143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No perfusion defects present</a:t>
                      </a:r>
                    </a:p>
                  </a:txBody>
                  <a:tcPr marT="63497" marB="45718" horzOverflow="overflow">
                    <a:lnL cap="flat">
                      <a:noFill/>
                    </a:lnL>
                    <a:lnR cap="flat">
                      <a:noFill/>
                    </a:lnR>
                    <a:lnT>
                      <a:noFill/>
                    </a:lnT>
                    <a:lnB>
                      <a:noFill/>
                    </a:lnB>
                    <a:lnTlToBr>
                      <a:noFill/>
                    </a:lnTlToBr>
                    <a:lnBlToTr>
                      <a:noFill/>
                    </a:lnBlToTr>
                    <a:solidFill>
                      <a:srgbClr val="FFFFFF"/>
                    </a:solidFill>
                  </a:tcPr>
                </a:tc>
              </a:tr>
              <a:tr h="4143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a:noFill/>
                    </a:lnT>
                    <a:lnB>
                      <a:noFill/>
                    </a:lnB>
                    <a:lnTlToBr>
                      <a:noFill/>
                    </a:lnTlToBr>
                    <a:lnBlToTr>
                      <a:noFill/>
                    </a:lnBlToTr>
                    <a:solidFill>
                      <a:srgbClr val="FFFFFF"/>
                    </a:solidFill>
                  </a:tcPr>
                </a:tc>
              </a:tr>
              <a:tr h="4143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a:noFill/>
                    </a:lnT>
                    <a:lnB>
                      <a:noFill/>
                    </a:lnB>
                    <a:lnTlToBr>
                      <a:noFill/>
                    </a:lnTlToBr>
                    <a:lnBlToTr>
                      <a:noFill/>
                    </a:lnBlToTr>
                    <a:solidFill>
                      <a:srgbClr val="FFFFFF"/>
                    </a:solidFill>
                  </a:tcPr>
                </a:tc>
              </a:tr>
              <a:tr h="121120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a:noFill/>
                    </a:lnT>
                    <a:lnB>
                      <a:noFill/>
                    </a:lnB>
                    <a:lnTlToBr>
                      <a:noFill/>
                    </a:lnTlToBr>
                    <a:lnBlToTr>
                      <a:noFill/>
                    </a:lnBlToTr>
                    <a:solidFill>
                      <a:srgbClr val="FFFFFF"/>
                    </a:solidFill>
                  </a:tcPr>
                </a:tc>
              </a:tr>
              <a:tr h="38353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a:noFill/>
                    </a:lnT>
                    <a:lnB>
                      <a:noFill/>
                    </a:lnB>
                    <a:lnTlToBr>
                      <a:noFill/>
                    </a:lnTlToBr>
                    <a:lnBlToTr>
                      <a:noFill/>
                    </a:lnBlToTr>
                    <a:solidFill>
                      <a:srgbClr val="FFFFFF"/>
                    </a:solidFill>
                  </a:tcPr>
                </a:tc>
              </a:tr>
              <a:tr h="93499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a:noFill/>
                    </a:lnT>
                    <a:lnB>
                      <a:noFill/>
                    </a:lnB>
                    <a:lnTlToBr>
                      <a:noFill/>
                    </a:lnTlToBr>
                    <a:lnBlToTr>
                      <a:noFill/>
                    </a:lnBlToTr>
                    <a:solidFill>
                      <a:srgbClr val="FFFFFF"/>
                    </a:solidFill>
                  </a:tcPr>
                </a:tc>
              </a:tr>
              <a:tr h="38415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a:noFill/>
                    </a:lnT>
                    <a:lnB>
                      <a:noFill/>
                    </a:lnB>
                    <a:lnTlToBr>
                      <a:noFill/>
                    </a:lnTlToBr>
                    <a:lnBlToTr>
                      <a:noFill/>
                    </a:lnBlToTr>
                    <a:solidFill>
                      <a:srgbClr val="FFFFFF"/>
                    </a:solidFill>
                  </a:tcPr>
                </a:tc>
              </a:tr>
              <a:tr h="65878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a:noFill/>
                    </a:lnT>
                    <a:lnB>
                      <a:noFill/>
                    </a:lnB>
                    <a:lnTlToBr>
                      <a:noFill/>
                    </a:lnTlToBr>
                    <a:lnBlToTr>
                      <a:noFill/>
                    </a:lnBlToTr>
                    <a:solidFill>
                      <a:srgbClr val="FFFFFF"/>
                    </a:solidFill>
                  </a:tcPr>
                </a:tc>
              </a:tr>
              <a:tr h="4140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a:noFill/>
                    </a:lnT>
                    <a:lnB>
                      <a:noFill/>
                    </a:lnB>
                    <a:lnTlToBr>
                      <a:noFill/>
                    </a:lnTlToBr>
                    <a:lnBlToTr>
                      <a:noFill/>
                    </a:lnBlToTr>
                    <a:solidFill>
                      <a:srgbClr val="E7E7F5"/>
                    </a:solidFill>
                  </a:tcPr>
                </a:tc>
              </a:tr>
              <a:tr h="4143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a:noFill/>
                    </a:lnT>
                    <a:lnB>
                      <a:noFill/>
                    </a:lnB>
                    <a:lnTlToBr>
                      <a:noFill/>
                    </a:lnTlToBr>
                    <a:lnBlToTr>
                      <a:noFill/>
                    </a:lnBlToTr>
                    <a:solidFill>
                      <a:srgbClr val="FFFFFF"/>
                    </a:solidFill>
                  </a:tcPr>
                </a:tc>
              </a:tr>
              <a:tr h="38415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a:noFill/>
                    </a:lnT>
                    <a:lnB>
                      <a:noFill/>
                    </a:lnB>
                    <a:lnTlToBr>
                      <a:noFill/>
                    </a:lnTlToBr>
                    <a:lnBlToTr>
                      <a:noFill/>
                    </a:lnBlToTr>
                    <a:solidFill>
                      <a:srgbClr val="FFFFFF"/>
                    </a:solidFill>
                  </a:tcPr>
                </a:tc>
              </a:tr>
              <a:tr h="38415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a:noFill/>
                    </a:lnT>
                    <a:lnB>
                      <a:noFill/>
                    </a:lnB>
                    <a:lnTlToBr>
                      <a:noFill/>
                    </a:lnTlToBr>
                    <a:lnBlToTr>
                      <a:noFill/>
                    </a:lnBlToTr>
                    <a:solidFill>
                      <a:srgbClr val="FFFFFF"/>
                    </a:solidFill>
                  </a:tcPr>
                </a:tc>
              </a:tr>
              <a:tr h="65878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a:noFill/>
                    </a:lnT>
                    <a:lnB>
                      <a:noFill/>
                    </a:lnB>
                    <a:lnTlToBr>
                      <a:noFill/>
                    </a:lnTlToBr>
                    <a:lnBlToTr>
                      <a:noFill/>
                    </a:lnBlToTr>
                    <a:solidFill>
                      <a:srgbClr val="FFFFFF"/>
                    </a:solidFill>
                  </a:tcPr>
                </a:tc>
              </a:tr>
              <a:tr h="38415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a:noFill/>
                    </a:lnT>
                    <a:lnB>
                      <a:noFill/>
                    </a:lnB>
                    <a:lnTlToBr>
                      <a:noFill/>
                    </a:lnTlToBr>
                    <a:lnBlToTr>
                      <a:noFill/>
                    </a:lnBlToTr>
                    <a:solidFill>
                      <a:srgbClr val="FFFFFF"/>
                    </a:solidFill>
                  </a:tcPr>
                </a:tc>
              </a:tr>
              <a:tr h="65878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a:noFill/>
                    </a:lnT>
                    <a:lnB>
                      <a:noFill/>
                    </a:lnB>
                    <a:lnTlToBr>
                      <a:noFill/>
                    </a:lnTlToBr>
                    <a:lnBlToTr>
                      <a:noFill/>
                    </a:lnBlToTr>
                    <a:solidFill>
                      <a:srgbClr val="FFFFFF"/>
                    </a:solidFill>
                  </a:tcPr>
                </a:tc>
              </a:tr>
              <a:tr h="38415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a:noFill/>
                    </a:lnT>
                    <a:lnB>
                      <a:noFill/>
                    </a:lnB>
                    <a:lnTlToBr>
                      <a:noFill/>
                    </a:lnTlToBr>
                    <a:lnBlToTr>
                      <a:noFill/>
                    </a:lnBlToTr>
                    <a:solidFill>
                      <a:srgbClr val="FFFFFF"/>
                    </a:solidFill>
                  </a:tcPr>
                </a:tc>
              </a:tr>
              <a:tr h="121120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a:noFill/>
                    </a:lnT>
                    <a:lnB>
                      <a:noFill/>
                    </a:lnB>
                    <a:lnTlToBr>
                      <a:noFill/>
                    </a:lnTlToBr>
                    <a:lnBlToTr>
                      <a:noFill/>
                    </a:lnBlToTr>
                    <a:solidFill>
                      <a:srgbClr val="FFFFFF"/>
                    </a:solidFill>
                  </a:tcPr>
                </a:tc>
              </a:tr>
              <a:tr h="38353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a:noFill/>
                    </a:lnT>
                    <a:lnB>
                      <a:noFill/>
                    </a:lnB>
                    <a:lnTlToBr>
                      <a:noFill/>
                    </a:lnTlToBr>
                    <a:lnBlToTr>
                      <a:noFill/>
                    </a:lnBlToTr>
                    <a:solidFill>
                      <a:srgbClr val="FFFFFF"/>
                    </a:solidFill>
                  </a:tcPr>
                </a:tc>
              </a:tr>
              <a:tr h="66037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a:noFill/>
                    </a:lnT>
                    <a:lnB>
                      <a:noFill/>
                    </a:lnB>
                    <a:lnTlToBr>
                      <a:noFill/>
                    </a:lnTlToBr>
                    <a:lnBlToTr>
                      <a:noFill/>
                    </a:lnBlToTr>
                    <a:solidFill>
                      <a:srgbClr val="FFFFFF"/>
                    </a:solidFill>
                  </a:tcPr>
                </a:tc>
              </a:tr>
              <a:tr h="38415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7" marB="45718" horzOverflow="overflow">
                    <a:lnL cap="flat">
                      <a:noFill/>
                    </a:lnL>
                    <a:lnR cap="flat">
                      <a:noFill/>
                    </a:lnR>
                    <a:lnT>
                      <a:noFill/>
                    </a:lnT>
                    <a:lnB cap="flat">
                      <a:noFill/>
                    </a:lnB>
                    <a:lnTlToBr>
                      <a:noFill/>
                    </a:lnTlToBr>
                    <a:lnBlToTr>
                      <a:noFill/>
                    </a:lnBlToTr>
                    <a:solidFill>
                      <a:srgbClr val="FFFFFF"/>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609600"/>
            <a:ext cx="3886200" cy="1981200"/>
          </a:xfrm>
        </p:spPr>
        <p:txBody>
          <a:bodyPr/>
          <a:lstStyle/>
          <a:p>
            <a:r>
              <a:rPr lang="en-US" smtClean="0">
                <a:solidFill>
                  <a:srgbClr val="002060"/>
                </a:solidFill>
              </a:rPr>
              <a:t>Venogram shows DVT</a:t>
            </a:r>
          </a:p>
        </p:txBody>
      </p:sp>
      <p:pic>
        <p:nvPicPr>
          <p:cNvPr id="6147" name="Picture 4" descr="รูปภาพ7"/>
          <p:cNvPicPr>
            <a:picLocks noChangeAspect="1" noChangeArrowheads="1"/>
          </p:cNvPicPr>
          <p:nvPr/>
        </p:nvPicPr>
        <p:blipFill>
          <a:blip r:embed="rId2"/>
          <a:srcRect/>
          <a:stretch>
            <a:fillRect/>
          </a:stretch>
        </p:blipFill>
        <p:spPr bwMode="auto">
          <a:xfrm>
            <a:off x="5334000" y="381000"/>
            <a:ext cx="2474913" cy="6115050"/>
          </a:xfrm>
          <a:prstGeom prst="rect">
            <a:avLst/>
          </a:prstGeom>
          <a:noFill/>
          <a:ln w="9525">
            <a:solidFill>
              <a:srgbClr val="000099"/>
            </a:solidFill>
            <a:miter lim="800000"/>
            <a:headEnd/>
            <a:tailEnd/>
          </a:ln>
        </p:spPr>
      </p:pic>
      <p:sp>
        <p:nvSpPr>
          <p:cNvPr id="6148" name="AutoShape 5"/>
          <p:cNvSpPr>
            <a:spLocks noChangeArrowheads="1"/>
          </p:cNvSpPr>
          <p:nvPr/>
        </p:nvSpPr>
        <p:spPr bwMode="auto">
          <a:xfrm>
            <a:off x="838200" y="685800"/>
            <a:ext cx="4114800" cy="2133600"/>
          </a:xfrm>
          <a:prstGeom prst="roundRect">
            <a:avLst>
              <a:gd name="adj" fmla="val 16667"/>
            </a:avLst>
          </a:prstGeom>
          <a:noFill/>
          <a:ln w="9525">
            <a:solidFill>
              <a:srgbClr val="33CCFF"/>
            </a:solidFill>
            <a:round/>
            <a:headEnd/>
            <a:tailEnd/>
          </a:ln>
        </p:spPr>
        <p:txBody>
          <a:bodyPr wrap="none" anchor="ctr"/>
          <a:lstStyle/>
          <a:p>
            <a:endParaRPr lang="en-US">
              <a:solidFill>
                <a:srgbClr val="00206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noFill/>
        </p:spPr>
        <p:txBody>
          <a:bodyPr/>
          <a:lstStyle/>
          <a:p>
            <a:fld id="{696B54BE-183A-4E36-BCA6-792BCBE4FAD6}" type="slidenum">
              <a:rPr lang="en-US" smtClean="0"/>
              <a:pPr/>
              <a:t>40</a:t>
            </a:fld>
            <a:endParaRPr lang="en-US" smtClean="0"/>
          </a:p>
        </p:txBody>
      </p:sp>
      <p:sp>
        <p:nvSpPr>
          <p:cNvPr id="43011" name="Rectangle 2"/>
          <p:cNvSpPr>
            <a:spLocks noGrp="1" noChangeArrowheads="1"/>
          </p:cNvSpPr>
          <p:nvPr>
            <p:ph type="title"/>
          </p:nvPr>
        </p:nvSpPr>
        <p:spPr>
          <a:xfrm>
            <a:off x="990600" y="1371600"/>
            <a:ext cx="5500688" cy="304800"/>
          </a:xfrm>
        </p:spPr>
        <p:txBody>
          <a:bodyPr wrap="none"/>
          <a:lstStyle/>
          <a:p>
            <a:pPr eaLnBrk="1" hangingPunct="1"/>
            <a:r>
              <a:rPr lang="en-US" sz="2800" smtClean="0">
                <a:latin typeface="Arial" charset="0"/>
              </a:rPr>
              <a:t>High-probability ventilation-perfusion scan</a:t>
            </a:r>
            <a:r>
              <a:rPr lang="en-US" smtClean="0">
                <a:latin typeface="Arial" charset="0"/>
              </a:rPr>
              <a:t> </a:t>
            </a:r>
          </a:p>
        </p:txBody>
      </p:sp>
      <p:pic>
        <p:nvPicPr>
          <p:cNvPr id="43012" name="Picture 3" descr="ACM0102-21-009c"/>
          <p:cNvPicPr>
            <a:picLocks noChangeAspect="1" noChangeArrowheads="1"/>
          </p:cNvPicPr>
          <p:nvPr/>
        </p:nvPicPr>
        <p:blipFill>
          <a:blip r:embed="rId3"/>
          <a:srcRect/>
          <a:stretch>
            <a:fillRect/>
          </a:stretch>
        </p:blipFill>
        <p:spPr bwMode="auto">
          <a:xfrm>
            <a:off x="2057400" y="2286000"/>
            <a:ext cx="5080000" cy="4025900"/>
          </a:xfrm>
          <a:prstGeom prst="rect">
            <a:avLst/>
          </a:prstGeom>
          <a:noFill/>
          <a:ln w="9525">
            <a:noFill/>
            <a:miter lim="800000"/>
            <a:headEnd/>
            <a:tailEnd/>
          </a:ln>
        </p:spPr>
      </p:pic>
      <p:sp>
        <p:nvSpPr>
          <p:cNvPr id="43013" name="Rectangle 4"/>
          <p:cNvSpPr>
            <a:spLocks noChangeArrowheads="1"/>
          </p:cNvSpPr>
          <p:nvPr/>
        </p:nvSpPr>
        <p:spPr bwMode="auto">
          <a:xfrm>
            <a:off x="2133600" y="2286000"/>
            <a:ext cx="5029200" cy="4038600"/>
          </a:xfrm>
          <a:prstGeom prst="rect">
            <a:avLst/>
          </a:prstGeom>
          <a:noFill/>
          <a:ln w="76200">
            <a:solidFill>
              <a:schemeClr val="accent2"/>
            </a:solidFill>
            <a:miter lim="800000"/>
            <a:headEnd/>
            <a:tailEnd/>
          </a:ln>
        </p:spPr>
        <p:txBody>
          <a:bodyPr wrap="none" anchor="ct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2"/>
          </p:nvPr>
        </p:nvSpPr>
        <p:spPr>
          <a:noFill/>
        </p:spPr>
        <p:txBody>
          <a:bodyPr/>
          <a:lstStyle/>
          <a:p>
            <a:fld id="{020C6973-8AE4-49FB-A408-FF596A1B564C}" type="slidenum">
              <a:rPr lang="en-US" smtClean="0"/>
              <a:pPr/>
              <a:t>41</a:t>
            </a:fld>
            <a:endParaRPr lang="en-US" smtClean="0"/>
          </a:p>
        </p:txBody>
      </p:sp>
      <p:sp>
        <p:nvSpPr>
          <p:cNvPr id="44035" name="Rectangle 2"/>
          <p:cNvSpPr>
            <a:spLocks noGrp="1" noChangeArrowheads="1"/>
          </p:cNvSpPr>
          <p:nvPr>
            <p:ph type="title"/>
          </p:nvPr>
        </p:nvSpPr>
        <p:spPr>
          <a:xfrm>
            <a:off x="1914525" y="1150938"/>
            <a:ext cx="5519738" cy="334962"/>
          </a:xfrm>
        </p:spPr>
        <p:txBody>
          <a:bodyPr wrap="none"/>
          <a:lstStyle/>
          <a:p>
            <a:pPr eaLnBrk="1" hangingPunct="1"/>
            <a:r>
              <a:rPr lang="en-US" sz="2400" smtClean="0">
                <a:latin typeface="Arial" charset="0"/>
              </a:rPr>
              <a:t>High-probability ventilation-perfusion scan</a:t>
            </a:r>
            <a:r>
              <a:rPr lang="en-US" sz="3200" smtClean="0">
                <a:latin typeface="Arial" charset="0"/>
              </a:rPr>
              <a:t> </a:t>
            </a:r>
          </a:p>
        </p:txBody>
      </p:sp>
      <p:pic>
        <p:nvPicPr>
          <p:cNvPr id="44036" name="Picture 3" descr="ACM0102-21-009a"/>
          <p:cNvPicPr>
            <a:picLocks noChangeAspect="1" noChangeArrowheads="1"/>
          </p:cNvPicPr>
          <p:nvPr/>
        </p:nvPicPr>
        <p:blipFill>
          <a:blip r:embed="rId3"/>
          <a:srcRect/>
          <a:stretch>
            <a:fillRect/>
          </a:stretch>
        </p:blipFill>
        <p:spPr bwMode="auto">
          <a:xfrm>
            <a:off x="1905000" y="2667000"/>
            <a:ext cx="5080000" cy="2667000"/>
          </a:xfrm>
          <a:prstGeom prst="rect">
            <a:avLst/>
          </a:prstGeom>
          <a:noFill/>
          <a:ln w="9525">
            <a:noFill/>
            <a:miter lim="800000"/>
            <a:headEnd/>
            <a:tailEnd/>
          </a:ln>
        </p:spPr>
      </p:pic>
      <p:sp>
        <p:nvSpPr>
          <p:cNvPr id="44037" name="Rectangle 4"/>
          <p:cNvSpPr>
            <a:spLocks noChangeArrowheads="1"/>
          </p:cNvSpPr>
          <p:nvPr/>
        </p:nvSpPr>
        <p:spPr bwMode="auto">
          <a:xfrm>
            <a:off x="1905000" y="2667000"/>
            <a:ext cx="5105400" cy="2667000"/>
          </a:xfrm>
          <a:prstGeom prst="rect">
            <a:avLst/>
          </a:prstGeom>
          <a:noFill/>
          <a:ln w="76200">
            <a:solidFill>
              <a:schemeClr val="accent2"/>
            </a:solidFill>
            <a:miter lim="800000"/>
            <a:headEnd/>
            <a:tailEnd/>
          </a:ln>
        </p:spPr>
        <p:txBody>
          <a:bodyPr wrap="none" anchor="ct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2"/>
          </p:nvPr>
        </p:nvSpPr>
        <p:spPr>
          <a:noFill/>
        </p:spPr>
        <p:txBody>
          <a:bodyPr/>
          <a:lstStyle/>
          <a:p>
            <a:fld id="{6217A772-AB97-4F5A-9346-D727A56AA2F5}" type="slidenum">
              <a:rPr lang="en-US" smtClean="0"/>
              <a:pPr/>
              <a:t>42</a:t>
            </a:fld>
            <a:endParaRPr lang="en-US" smtClean="0"/>
          </a:p>
        </p:txBody>
      </p:sp>
      <p:sp>
        <p:nvSpPr>
          <p:cNvPr id="45059" name="Rectangle 2"/>
          <p:cNvSpPr>
            <a:spLocks noGrp="1" noChangeArrowheads="1"/>
          </p:cNvSpPr>
          <p:nvPr>
            <p:ph type="title"/>
          </p:nvPr>
        </p:nvSpPr>
        <p:spPr>
          <a:xfrm>
            <a:off x="1143000" y="1371600"/>
            <a:ext cx="5534025" cy="334963"/>
          </a:xfrm>
        </p:spPr>
        <p:txBody>
          <a:bodyPr wrap="none"/>
          <a:lstStyle/>
          <a:p>
            <a:pPr eaLnBrk="1" hangingPunct="1"/>
            <a:r>
              <a:rPr lang="en-US" sz="2800" smtClean="0">
                <a:latin typeface="Arial" charset="0"/>
              </a:rPr>
              <a:t>High-probability ventilation-perfusion scan</a:t>
            </a:r>
            <a:r>
              <a:rPr lang="en-US" sz="3200" smtClean="0">
                <a:latin typeface="Arial" charset="0"/>
              </a:rPr>
              <a:t> </a:t>
            </a:r>
          </a:p>
        </p:txBody>
      </p:sp>
      <p:pic>
        <p:nvPicPr>
          <p:cNvPr id="45060" name="Picture 3" descr="ACM0102-21-009b"/>
          <p:cNvPicPr>
            <a:picLocks noChangeAspect="1" noChangeArrowheads="1"/>
          </p:cNvPicPr>
          <p:nvPr/>
        </p:nvPicPr>
        <p:blipFill>
          <a:blip r:embed="rId3"/>
          <a:srcRect/>
          <a:stretch>
            <a:fillRect/>
          </a:stretch>
        </p:blipFill>
        <p:spPr bwMode="auto">
          <a:xfrm>
            <a:off x="2032000" y="2400300"/>
            <a:ext cx="5080000" cy="2184400"/>
          </a:xfrm>
          <a:prstGeom prst="rect">
            <a:avLst/>
          </a:prstGeom>
          <a:noFill/>
          <a:ln w="9525">
            <a:noFill/>
            <a:miter lim="800000"/>
            <a:headEnd/>
            <a:tailEnd/>
          </a:ln>
        </p:spPr>
      </p:pic>
      <p:sp>
        <p:nvSpPr>
          <p:cNvPr id="45061" name="Rectangle 4"/>
          <p:cNvSpPr>
            <a:spLocks noChangeArrowheads="1"/>
          </p:cNvSpPr>
          <p:nvPr/>
        </p:nvSpPr>
        <p:spPr bwMode="auto">
          <a:xfrm>
            <a:off x="2057400" y="2362200"/>
            <a:ext cx="5029200" cy="2209800"/>
          </a:xfrm>
          <a:prstGeom prst="rect">
            <a:avLst/>
          </a:prstGeom>
          <a:noFill/>
          <a:ln w="76200">
            <a:solidFill>
              <a:schemeClr val="accent2"/>
            </a:solidFill>
            <a:miter lim="800000"/>
            <a:headEnd/>
            <a:tailEnd/>
          </a:ln>
        </p:spPr>
        <p:txBody>
          <a:bodyPr wrap="none" anchor="ctr"/>
          <a:lstStyle/>
          <a:p>
            <a:endParaRPr lang="en-US"/>
          </a:p>
        </p:txBody>
      </p:sp>
      <p:sp>
        <p:nvSpPr>
          <p:cNvPr id="14341" name="Line 5"/>
          <p:cNvSpPr>
            <a:spLocks noChangeShapeType="1"/>
          </p:cNvSpPr>
          <p:nvPr/>
        </p:nvSpPr>
        <p:spPr bwMode="auto">
          <a:xfrm>
            <a:off x="2514600" y="2667000"/>
            <a:ext cx="685800" cy="457200"/>
          </a:xfrm>
          <a:prstGeom prst="line">
            <a:avLst/>
          </a:prstGeom>
          <a:noFill/>
          <a:ln w="38100">
            <a:solidFill>
              <a:schemeClr val="hlink"/>
            </a:solidFill>
            <a:miter lim="800000"/>
            <a:headEnd/>
            <a:tailEnd type="triangle" w="med" len="med"/>
          </a:ln>
        </p:spPr>
        <p:txBody>
          <a:bodyPr wrap="none"/>
          <a:lstStyle/>
          <a:p>
            <a:endParaRPr lang="en-US"/>
          </a:p>
        </p:txBody>
      </p:sp>
      <p:sp>
        <p:nvSpPr>
          <p:cNvPr id="14342" name="Line 6"/>
          <p:cNvSpPr>
            <a:spLocks noChangeShapeType="1"/>
          </p:cNvSpPr>
          <p:nvPr/>
        </p:nvSpPr>
        <p:spPr bwMode="auto">
          <a:xfrm flipH="1">
            <a:off x="3657600" y="3124200"/>
            <a:ext cx="685800" cy="304800"/>
          </a:xfrm>
          <a:prstGeom prst="line">
            <a:avLst/>
          </a:prstGeom>
          <a:noFill/>
          <a:ln w="38100">
            <a:solidFill>
              <a:schemeClr val="hlink"/>
            </a:solidFill>
            <a:miter lim="800000"/>
            <a:headEnd/>
            <a:tailEnd type="triangle" w="med" len="med"/>
          </a:ln>
        </p:spPr>
        <p:txBody>
          <a:bodyPr wrap="none"/>
          <a:lstStyle/>
          <a:p>
            <a:endParaRPr lang="en-US"/>
          </a:p>
        </p:txBody>
      </p:sp>
      <p:sp>
        <p:nvSpPr>
          <p:cNvPr id="14343" name="Line 7"/>
          <p:cNvSpPr>
            <a:spLocks noChangeShapeType="1"/>
          </p:cNvSpPr>
          <p:nvPr/>
        </p:nvSpPr>
        <p:spPr bwMode="auto">
          <a:xfrm flipV="1">
            <a:off x="2590800" y="3810000"/>
            <a:ext cx="533400" cy="457200"/>
          </a:xfrm>
          <a:prstGeom prst="line">
            <a:avLst/>
          </a:prstGeom>
          <a:noFill/>
          <a:ln w="38100">
            <a:solidFill>
              <a:schemeClr val="hlink"/>
            </a:solidFill>
            <a:miter lim="800000"/>
            <a:headEnd/>
            <a:tailEnd type="triangle" w="med" len="me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p:cTn id="7" dur="1000" fill="hold"/>
                                        <p:tgtEl>
                                          <p:spTgt spid="14341"/>
                                        </p:tgtEl>
                                        <p:attrNameLst>
                                          <p:attrName>ppt_w</p:attrName>
                                        </p:attrNameLst>
                                      </p:cBhvr>
                                      <p:tavLst>
                                        <p:tav tm="0">
                                          <p:val>
                                            <p:fltVal val="0"/>
                                          </p:val>
                                        </p:tav>
                                        <p:tav tm="100000">
                                          <p:val>
                                            <p:strVal val="#ppt_w"/>
                                          </p:val>
                                        </p:tav>
                                      </p:tavLst>
                                    </p:anim>
                                    <p:anim calcmode="lin" valueType="num">
                                      <p:cBhvr>
                                        <p:cTn id="8" dur="1000" fill="hold"/>
                                        <p:tgtEl>
                                          <p:spTgt spid="14341"/>
                                        </p:tgtEl>
                                        <p:attrNameLst>
                                          <p:attrName>ppt_h</p:attrName>
                                        </p:attrNameLst>
                                      </p:cBhvr>
                                      <p:tavLst>
                                        <p:tav tm="0">
                                          <p:val>
                                            <p:fltVal val="0"/>
                                          </p:val>
                                        </p:tav>
                                        <p:tav tm="100000">
                                          <p:val>
                                            <p:strVal val="#ppt_h"/>
                                          </p:val>
                                        </p:tav>
                                      </p:tavLst>
                                    </p:anim>
                                    <p:anim calcmode="lin" valueType="num">
                                      <p:cBhvr>
                                        <p:cTn id="9" dur="1000" fill="hold"/>
                                        <p:tgtEl>
                                          <p:spTgt spid="1434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4342"/>
                                        </p:tgtEl>
                                        <p:attrNameLst>
                                          <p:attrName>style.visibility</p:attrName>
                                        </p:attrNameLst>
                                      </p:cBhvr>
                                      <p:to>
                                        <p:strVal val="visible"/>
                                      </p:to>
                                    </p:set>
                                    <p:anim calcmode="lin" valueType="num">
                                      <p:cBhvr additive="base">
                                        <p:cTn id="15" dur="500" fill="hold"/>
                                        <p:tgtEl>
                                          <p:spTgt spid="14342"/>
                                        </p:tgtEl>
                                        <p:attrNameLst>
                                          <p:attrName>ppt_x</p:attrName>
                                        </p:attrNameLst>
                                      </p:cBhvr>
                                      <p:tavLst>
                                        <p:tav tm="0">
                                          <p:val>
                                            <p:strVal val="0-#ppt_w/2"/>
                                          </p:val>
                                        </p:tav>
                                        <p:tav tm="100000">
                                          <p:val>
                                            <p:strVal val="#ppt_x"/>
                                          </p:val>
                                        </p:tav>
                                      </p:tavLst>
                                    </p:anim>
                                    <p:anim calcmode="lin" valueType="num">
                                      <p:cBhvr additive="base">
                                        <p:cTn id="16"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4343"/>
                                        </p:tgtEl>
                                        <p:attrNameLst>
                                          <p:attrName>style.visibility</p:attrName>
                                        </p:attrNameLst>
                                      </p:cBhvr>
                                      <p:to>
                                        <p:strVal val="visible"/>
                                      </p:to>
                                    </p:set>
                                    <p:anim calcmode="lin" valueType="num">
                                      <p:cBhvr>
                                        <p:cTn id="21" dur="1000" fill="hold"/>
                                        <p:tgtEl>
                                          <p:spTgt spid="14343"/>
                                        </p:tgtEl>
                                        <p:attrNameLst>
                                          <p:attrName>ppt_w</p:attrName>
                                        </p:attrNameLst>
                                      </p:cBhvr>
                                      <p:tavLst>
                                        <p:tav tm="0">
                                          <p:val>
                                            <p:fltVal val="0"/>
                                          </p:val>
                                        </p:tav>
                                        <p:tav tm="100000">
                                          <p:val>
                                            <p:strVal val="#ppt_w"/>
                                          </p:val>
                                        </p:tav>
                                      </p:tavLst>
                                    </p:anim>
                                    <p:anim calcmode="lin" valueType="num">
                                      <p:cBhvr>
                                        <p:cTn id="22" dur="1000" fill="hold"/>
                                        <p:tgtEl>
                                          <p:spTgt spid="14343"/>
                                        </p:tgtEl>
                                        <p:attrNameLst>
                                          <p:attrName>ppt_h</p:attrName>
                                        </p:attrNameLst>
                                      </p:cBhvr>
                                      <p:tavLst>
                                        <p:tav tm="0">
                                          <p:val>
                                            <p:fltVal val="0"/>
                                          </p:val>
                                        </p:tav>
                                        <p:tav tm="100000">
                                          <p:val>
                                            <p:strVal val="#ppt_h"/>
                                          </p:val>
                                        </p:tav>
                                      </p:tavLst>
                                    </p:anim>
                                    <p:anim calcmode="lin" valueType="num">
                                      <p:cBhvr>
                                        <p:cTn id="23" dur="1000" fill="hold"/>
                                        <p:tgtEl>
                                          <p:spTgt spid="14343"/>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434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2" grpId="0" animBg="1"/>
      <p:bldP spid="1434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2"/>
          </p:nvPr>
        </p:nvSpPr>
        <p:spPr>
          <a:noFill/>
        </p:spPr>
        <p:txBody>
          <a:bodyPr/>
          <a:lstStyle/>
          <a:p>
            <a:fld id="{96996EB4-3EDE-440F-8ECC-3387C77A12C3}" type="slidenum">
              <a:rPr lang="en-US" smtClean="0"/>
              <a:pPr/>
              <a:t>43</a:t>
            </a:fld>
            <a:endParaRPr lang="en-US" smtClean="0"/>
          </a:p>
        </p:txBody>
      </p:sp>
      <p:sp>
        <p:nvSpPr>
          <p:cNvPr id="46083" name="Rectangle 2"/>
          <p:cNvSpPr>
            <a:spLocks noGrp="1" noChangeArrowheads="1"/>
          </p:cNvSpPr>
          <p:nvPr>
            <p:ph type="title"/>
          </p:nvPr>
        </p:nvSpPr>
        <p:spPr>
          <a:xfrm>
            <a:off x="990600" y="1371600"/>
            <a:ext cx="10069513" cy="334963"/>
          </a:xfrm>
        </p:spPr>
        <p:txBody>
          <a:bodyPr wrap="none"/>
          <a:lstStyle/>
          <a:p>
            <a:pPr eaLnBrk="1" hangingPunct="1"/>
            <a:r>
              <a:rPr lang="en-US" sz="3200" smtClean="0">
                <a:latin typeface="Arial" charset="0"/>
              </a:rPr>
              <a:t>Prospective Investigation of Pulmonary </a:t>
            </a:r>
            <a:br>
              <a:rPr lang="en-US" sz="3200" smtClean="0">
                <a:latin typeface="Arial" charset="0"/>
              </a:rPr>
            </a:br>
            <a:r>
              <a:rPr lang="en-US" sz="3200" smtClean="0">
                <a:latin typeface="Arial" charset="0"/>
              </a:rPr>
              <a:t>Embolism Diagnosis (PIOPED) results</a:t>
            </a:r>
          </a:p>
        </p:txBody>
      </p:sp>
      <p:graphicFrame>
        <p:nvGraphicFramePr>
          <p:cNvPr id="18435" name="Group 3"/>
          <p:cNvGraphicFramePr>
            <a:graphicFrameLocks noGrp="1"/>
          </p:cNvGraphicFramePr>
          <p:nvPr/>
        </p:nvGraphicFramePr>
        <p:xfrm>
          <a:off x="304800" y="1938338"/>
          <a:ext cx="8839200" cy="4927600"/>
        </p:xfrm>
        <a:graphic>
          <a:graphicData uri="http://schemas.openxmlformats.org/drawingml/2006/table">
            <a:tbl>
              <a:tblPr/>
              <a:tblGrid>
                <a:gridCol w="1473200"/>
                <a:gridCol w="1473200"/>
                <a:gridCol w="1473200"/>
                <a:gridCol w="1473200"/>
                <a:gridCol w="1473200"/>
                <a:gridCol w="1473200"/>
              </a:tblGrid>
              <a:tr h="190500">
                <a:tc gridSpan="6">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Times New Roman" pitchFamily="18" charset="0"/>
                        </a:rPr>
                        <a:t> Prospective investigation of pulmonary embolism diagnosis results</a:t>
                      </a:r>
                    </a:p>
                  </a:txBody>
                  <a:tcPr horzOverflow="overflow">
                    <a:lnL cap="flat">
                      <a:noFill/>
                    </a:lnL>
                    <a:lnR cap="flat">
                      <a:noFill/>
                    </a:lnR>
                    <a:lnT cap="flat">
                      <a:noFill/>
                    </a:lnT>
                    <a:lnB cap="flat">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03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Scan category</a:t>
                      </a:r>
                    </a:p>
                  </a:txBody>
                  <a:tcPr marT="63500" horzOverflow="overflow">
                    <a:lnL cap="flat">
                      <a:noFill/>
                    </a:lnL>
                    <a:lnR cap="flat">
                      <a:noFill/>
                    </a:lnR>
                    <a:lnT cap="flat">
                      <a:noFill/>
                    </a:lnT>
                    <a:lnB>
                      <a:noFill/>
                    </a:lnB>
                    <a:lnTlToBr>
                      <a:noFill/>
                    </a:lnTlToBr>
                    <a:lnBlToTr>
                      <a:noFill/>
                    </a:lnBlToTr>
                    <a:solidFill>
                      <a:srgbClr val="E7E7F5"/>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PE present</a:t>
                      </a:r>
                    </a:p>
                  </a:txBody>
                  <a:tcPr marT="63500" horzOverflow="overflow">
                    <a:lnL cap="flat">
                      <a:noFill/>
                    </a:lnL>
                    <a:lnR cap="flat">
                      <a:noFill/>
                    </a:lnR>
                    <a:lnT cap="flat">
                      <a:noFill/>
                    </a:lnT>
                    <a:lnB>
                      <a:noFill/>
                    </a:lnB>
                    <a:lnTlToBr>
                      <a:noFill/>
                    </a:lnTlToBr>
                    <a:lnBlToTr>
                      <a:noFill/>
                    </a:lnBlToTr>
                    <a:solidFill>
                      <a:srgbClr val="E7E7F5"/>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PE absent</a:t>
                      </a:r>
                    </a:p>
                  </a:txBody>
                  <a:tcPr marT="63500" horzOverflow="overflow">
                    <a:lnL cap="flat">
                      <a:noFill/>
                    </a:lnL>
                    <a:lnR cap="flat">
                      <a:noFill/>
                    </a:lnR>
                    <a:lnT cap="flat">
                      <a:noFill/>
                    </a:lnT>
                    <a:lnB>
                      <a:noFill/>
                    </a:lnB>
                    <a:lnTlToBr>
                      <a:noFill/>
                    </a:lnTlToBr>
                    <a:lnBlToTr>
                      <a:noFill/>
                    </a:lnBlToTr>
                    <a:solidFill>
                      <a:srgbClr val="E7E7F5"/>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PE uncertain</a:t>
                      </a:r>
                    </a:p>
                  </a:txBody>
                  <a:tcPr marT="63500" horzOverflow="overflow">
                    <a:lnL cap="flat">
                      <a:noFill/>
                    </a:lnL>
                    <a:lnR cap="flat">
                      <a:noFill/>
                    </a:lnR>
                    <a:lnT cap="flat">
                      <a:noFill/>
                    </a:lnT>
                    <a:lnB>
                      <a:noFill/>
                    </a:lnB>
                    <a:lnTlToBr>
                      <a:noFill/>
                    </a:lnTlToBr>
                    <a:lnBlToTr>
                      <a:noFill/>
                    </a:lnBlToTr>
                    <a:solidFill>
                      <a:srgbClr val="E7E7F5"/>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No angiogram</a:t>
                      </a:r>
                    </a:p>
                  </a:txBody>
                  <a:tcPr marT="63500" horzOverflow="overflow">
                    <a:lnL cap="flat">
                      <a:noFill/>
                    </a:lnL>
                    <a:lnR cap="flat">
                      <a:noFill/>
                    </a:lnR>
                    <a:lnT cap="flat">
                      <a:noFill/>
                    </a:lnT>
                    <a:lnB>
                      <a:noFill/>
                    </a:lnB>
                    <a:lnTlToBr>
                      <a:noFill/>
                    </a:lnTlToBr>
                    <a:lnBlToTr>
                      <a:noFill/>
                    </a:lnBlToTr>
                    <a:solidFill>
                      <a:srgbClr val="E7E7F5"/>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Total</a:t>
                      </a:r>
                    </a:p>
                  </a:txBody>
                  <a:tcPr marT="63500" horzOverflow="overflow">
                    <a:lnL cap="flat">
                      <a:noFill/>
                    </a:lnL>
                    <a:lnR cap="flat">
                      <a:noFill/>
                    </a:lnR>
                    <a:lnT cap="flat">
                      <a:noFill/>
                    </a:lnT>
                    <a:lnB>
                      <a:noFill/>
                    </a:lnB>
                    <a:lnTlToBr>
                      <a:noFill/>
                    </a:lnTlToBr>
                    <a:lnBlToTr>
                      <a:noFill/>
                    </a:lnBlToTr>
                    <a:solidFill>
                      <a:srgbClr val="E7E7F5"/>
                    </a:solidFill>
                  </a:tcPr>
                </a:tc>
              </a:tr>
              <a:tr h="160338">
                <a:tc gridSpan="6">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44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High probability</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102</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14</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1</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7</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124</a:t>
                      </a:r>
                    </a:p>
                  </a:txBody>
                  <a:tcPr marT="63500" horzOverflow="overflow">
                    <a:lnL cap="flat">
                      <a:noFill/>
                    </a:lnL>
                    <a:lnR cap="flat">
                      <a:noFill/>
                    </a:lnR>
                    <a:lnT>
                      <a:noFill/>
                    </a:lnT>
                    <a:lnB>
                      <a:noFill/>
                    </a:lnB>
                    <a:lnTlToBr>
                      <a:noFill/>
                    </a:lnTlToBr>
                    <a:lnBlToTr>
                      <a:noFill/>
                    </a:lnBlToTr>
                    <a:solidFill>
                      <a:srgbClr val="FFFFFF"/>
                    </a:solidFill>
                  </a:tcPr>
                </a:tc>
              </a:tr>
              <a:tr h="3619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Intermediate probability</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105</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217</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9</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33</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364</a:t>
                      </a:r>
                    </a:p>
                  </a:txBody>
                  <a:tcPr marT="63500" horzOverflow="overflow">
                    <a:lnL cap="flat">
                      <a:noFill/>
                    </a:lnL>
                    <a:lnR cap="flat">
                      <a:noFill/>
                    </a:lnR>
                    <a:lnT>
                      <a:noFill/>
                    </a:lnT>
                    <a:lnB>
                      <a:noFill/>
                    </a:lnB>
                    <a:lnTlToBr>
                      <a:noFill/>
                    </a:lnTlToBr>
                    <a:lnBlToTr>
                      <a:noFill/>
                    </a:lnBlToTr>
                    <a:solidFill>
                      <a:srgbClr val="FFFFFF"/>
                    </a:solidFill>
                  </a:tcPr>
                </a:tc>
              </a:tr>
              <a:tr h="2444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Low probability</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39</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199</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12</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62</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312</a:t>
                      </a:r>
                    </a:p>
                  </a:txBody>
                  <a:tcPr marT="63500" horzOverflow="overflow">
                    <a:lnL cap="flat">
                      <a:noFill/>
                    </a:lnL>
                    <a:lnR cap="flat">
                      <a:noFill/>
                    </a:lnR>
                    <a:lnT>
                      <a:noFill/>
                    </a:lnT>
                    <a:lnB>
                      <a:noFill/>
                    </a:lnB>
                    <a:lnTlToBr>
                      <a:noFill/>
                    </a:lnTlToBr>
                    <a:lnBlToTr>
                      <a:noFill/>
                    </a:lnBlToTr>
                    <a:solidFill>
                      <a:srgbClr val="FFFFFF"/>
                    </a:solidFill>
                  </a:tcPr>
                </a:tc>
              </a:tr>
              <a:tr h="3619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Near normal or normal</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5</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50</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2</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74</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131</a:t>
                      </a:r>
                    </a:p>
                  </a:txBody>
                  <a:tcPr marT="63500" horzOverflow="overflow">
                    <a:lnL cap="flat">
                      <a:noFill/>
                    </a:lnL>
                    <a:lnR cap="flat">
                      <a:noFill/>
                    </a:lnR>
                    <a:lnT>
                      <a:noFill/>
                    </a:lnT>
                    <a:lnB>
                      <a:noFill/>
                    </a:lnB>
                    <a:lnTlToBr>
                      <a:noFill/>
                    </a:lnTlToBr>
                    <a:lnBlToTr>
                      <a:noFill/>
                    </a:lnBlToTr>
                    <a:solidFill>
                      <a:srgbClr val="FFFFFF"/>
                    </a:solidFill>
                  </a:tcPr>
                </a:tc>
              </a:tr>
              <a:tr h="1476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Total</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251</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480</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24</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176</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931</a:t>
                      </a:r>
                    </a:p>
                  </a:txBody>
                  <a:tcPr marT="63500" horzOverflow="overflow">
                    <a:lnL cap="flat">
                      <a:noFill/>
                    </a:lnL>
                    <a:lnR cap="flat">
                      <a:noFill/>
                    </a:lnR>
                    <a:lnT>
                      <a:noFill/>
                    </a:lnT>
                    <a:lnB>
                      <a:noFill/>
                    </a:lnB>
                    <a:lnTlToBr>
                      <a:noFill/>
                    </a:lnTlToBr>
                    <a:lnBlToTr>
                      <a:noFill/>
                    </a:lnBlToTr>
                    <a:solidFill>
                      <a:srgbClr val="FFFFFF"/>
                    </a:solidFill>
                  </a:tcPr>
                </a:tc>
              </a:tr>
              <a:tr h="149225">
                <a:tc gridSpan="6">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cap="flat">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a:noFill/>
        </p:spPr>
        <p:txBody>
          <a:bodyPr/>
          <a:lstStyle/>
          <a:p>
            <a:fld id="{0D980F5C-AB9B-45BB-88EA-7FC037EC9193}" type="slidenum">
              <a:rPr lang="en-US" smtClean="0"/>
              <a:pPr/>
              <a:t>44</a:t>
            </a:fld>
            <a:endParaRPr lang="en-US" smtClean="0"/>
          </a:p>
        </p:txBody>
      </p:sp>
      <p:pic>
        <p:nvPicPr>
          <p:cNvPr id="47107" name="Picture 2" descr="PE2"/>
          <p:cNvPicPr>
            <a:picLocks noChangeAspect="1" noChangeArrowheads="1"/>
          </p:cNvPicPr>
          <p:nvPr/>
        </p:nvPicPr>
        <p:blipFill>
          <a:blip r:embed="rId2"/>
          <a:srcRect/>
          <a:stretch>
            <a:fillRect/>
          </a:stretch>
        </p:blipFill>
        <p:spPr bwMode="auto">
          <a:xfrm>
            <a:off x="2214563" y="442913"/>
            <a:ext cx="4714875" cy="5972175"/>
          </a:xfrm>
          <a:prstGeom prst="rect">
            <a:avLst/>
          </a:prstGeom>
          <a:noFill/>
          <a:ln w="9525">
            <a:noFill/>
            <a:miter lim="800000"/>
            <a:headEnd/>
            <a:tailEnd/>
          </a:ln>
        </p:spPr>
      </p:pic>
      <p:sp>
        <p:nvSpPr>
          <p:cNvPr id="47108" name="Rectangle 3"/>
          <p:cNvSpPr>
            <a:spLocks noChangeArrowheads="1"/>
          </p:cNvSpPr>
          <p:nvPr/>
        </p:nvSpPr>
        <p:spPr bwMode="auto">
          <a:xfrm>
            <a:off x="7162800" y="1600200"/>
            <a:ext cx="1192213" cy="457200"/>
          </a:xfrm>
          <a:prstGeom prst="rect">
            <a:avLst/>
          </a:prstGeom>
          <a:noFill/>
          <a:ln w="9525">
            <a:noFill/>
            <a:miter lim="800000"/>
            <a:headEnd/>
            <a:tailEnd/>
          </a:ln>
        </p:spPr>
        <p:txBody>
          <a:bodyPr wrap="none">
            <a:spAutoFit/>
          </a:bodyPr>
          <a:lstStyle/>
          <a:p>
            <a:r>
              <a:rPr lang="en-US" b="1">
                <a:solidFill>
                  <a:schemeClr val="tx2"/>
                </a:solidFill>
              </a:rPr>
              <a:t>Before</a:t>
            </a:r>
          </a:p>
        </p:txBody>
      </p:sp>
      <p:sp>
        <p:nvSpPr>
          <p:cNvPr id="47109" name="Rectangle 4"/>
          <p:cNvSpPr>
            <a:spLocks noChangeArrowheads="1"/>
          </p:cNvSpPr>
          <p:nvPr/>
        </p:nvSpPr>
        <p:spPr bwMode="auto">
          <a:xfrm>
            <a:off x="7315200" y="4495800"/>
            <a:ext cx="947738" cy="457200"/>
          </a:xfrm>
          <a:prstGeom prst="rect">
            <a:avLst/>
          </a:prstGeom>
          <a:noFill/>
          <a:ln w="9525">
            <a:noFill/>
            <a:miter lim="800000"/>
            <a:headEnd/>
            <a:tailEnd/>
          </a:ln>
        </p:spPr>
        <p:txBody>
          <a:bodyPr wrap="none">
            <a:spAutoFit/>
          </a:bodyPr>
          <a:lstStyle/>
          <a:p>
            <a:r>
              <a:rPr lang="en-US" b="1">
                <a:solidFill>
                  <a:schemeClr val="tx2"/>
                </a:solidFill>
              </a:rPr>
              <a:t>After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2"/>
          </p:nvPr>
        </p:nvSpPr>
        <p:spPr>
          <a:noFill/>
        </p:spPr>
        <p:txBody>
          <a:bodyPr/>
          <a:lstStyle/>
          <a:p>
            <a:fld id="{D0D9432F-B934-4A38-82E0-D30047A223B4}" type="slidenum">
              <a:rPr lang="en-US" smtClean="0"/>
              <a:pPr/>
              <a:t>45</a:t>
            </a:fld>
            <a:endParaRPr lang="en-US" smtClean="0"/>
          </a:p>
        </p:txBody>
      </p:sp>
      <p:sp>
        <p:nvSpPr>
          <p:cNvPr id="48131" name="Rectangle 2"/>
          <p:cNvSpPr>
            <a:spLocks noGrp="1" noChangeArrowheads="1"/>
          </p:cNvSpPr>
          <p:nvPr>
            <p:ph type="title"/>
          </p:nvPr>
        </p:nvSpPr>
        <p:spPr>
          <a:xfrm>
            <a:off x="1609725" y="1379538"/>
            <a:ext cx="6921500" cy="334962"/>
          </a:xfrm>
        </p:spPr>
        <p:txBody>
          <a:bodyPr wrap="none"/>
          <a:lstStyle/>
          <a:p>
            <a:pPr eaLnBrk="1" hangingPunct="1"/>
            <a:r>
              <a:rPr lang="en-US" sz="3200" b="1" smtClean="0">
                <a:latin typeface="Arial" charset="0"/>
              </a:rPr>
              <a:t>Pulmonary angiogram</a:t>
            </a:r>
          </a:p>
        </p:txBody>
      </p:sp>
      <p:pic>
        <p:nvPicPr>
          <p:cNvPr id="48132" name="Picture 4" descr="Pulmo"/>
          <p:cNvPicPr>
            <a:picLocks noChangeAspect="1" noChangeArrowheads="1"/>
          </p:cNvPicPr>
          <p:nvPr/>
        </p:nvPicPr>
        <p:blipFill>
          <a:blip r:embed="rId3"/>
          <a:srcRect/>
          <a:stretch>
            <a:fillRect/>
          </a:stretch>
        </p:blipFill>
        <p:spPr bwMode="auto">
          <a:xfrm>
            <a:off x="2895600" y="1981200"/>
            <a:ext cx="3265488" cy="4495800"/>
          </a:xfrm>
          <a:prstGeom prst="rect">
            <a:avLst/>
          </a:prstGeom>
          <a:noFill/>
          <a:ln w="9525">
            <a:noFill/>
            <a:miter lim="800000"/>
            <a:headEnd/>
            <a:tailEnd/>
          </a:ln>
        </p:spPr>
      </p:pic>
      <p:sp>
        <p:nvSpPr>
          <p:cNvPr id="48133" name="Rectangle 5"/>
          <p:cNvSpPr>
            <a:spLocks noChangeArrowheads="1"/>
          </p:cNvSpPr>
          <p:nvPr/>
        </p:nvSpPr>
        <p:spPr bwMode="auto">
          <a:xfrm>
            <a:off x="2895600" y="1981200"/>
            <a:ext cx="3276600" cy="4495800"/>
          </a:xfrm>
          <a:prstGeom prst="rect">
            <a:avLst/>
          </a:prstGeom>
          <a:noFill/>
          <a:ln w="76200">
            <a:solidFill>
              <a:schemeClr val="accent2"/>
            </a:solidFill>
            <a:miter lim="800000"/>
            <a:headEnd/>
            <a:tailEnd/>
          </a:ln>
        </p:spPr>
        <p:txBody>
          <a:bodyPr wrap="none" anchor="ctr"/>
          <a:lstStyle/>
          <a:p>
            <a:endParaRPr lang="en-US"/>
          </a:p>
        </p:txBody>
      </p:sp>
      <p:sp>
        <p:nvSpPr>
          <p:cNvPr id="20486" name="Line 6"/>
          <p:cNvSpPr>
            <a:spLocks noChangeShapeType="1"/>
          </p:cNvSpPr>
          <p:nvPr/>
        </p:nvSpPr>
        <p:spPr bwMode="auto">
          <a:xfrm>
            <a:off x="3276600" y="4343400"/>
            <a:ext cx="1219200" cy="381000"/>
          </a:xfrm>
          <a:prstGeom prst="line">
            <a:avLst/>
          </a:prstGeom>
          <a:noFill/>
          <a:ln w="76200">
            <a:solidFill>
              <a:schemeClr val="accent2"/>
            </a:solidFill>
            <a:miter lim="800000"/>
            <a:headEnd/>
            <a:tailEnd type="triangle" w="lg" len="lg"/>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p:cTn id="7" dur="1000" fill="hold"/>
                                        <p:tgtEl>
                                          <p:spTgt spid="20486"/>
                                        </p:tgtEl>
                                        <p:attrNameLst>
                                          <p:attrName>ppt_w</p:attrName>
                                        </p:attrNameLst>
                                      </p:cBhvr>
                                      <p:tavLst>
                                        <p:tav tm="0">
                                          <p:val>
                                            <p:fltVal val="0"/>
                                          </p:val>
                                        </p:tav>
                                        <p:tav tm="100000">
                                          <p:val>
                                            <p:strVal val="#ppt_w"/>
                                          </p:val>
                                        </p:tav>
                                      </p:tavLst>
                                    </p:anim>
                                    <p:anim calcmode="lin" valueType="num">
                                      <p:cBhvr>
                                        <p:cTn id="8" dur="1000" fill="hold"/>
                                        <p:tgtEl>
                                          <p:spTgt spid="20486"/>
                                        </p:tgtEl>
                                        <p:attrNameLst>
                                          <p:attrName>ppt_h</p:attrName>
                                        </p:attrNameLst>
                                      </p:cBhvr>
                                      <p:tavLst>
                                        <p:tav tm="0">
                                          <p:val>
                                            <p:fltVal val="0"/>
                                          </p:val>
                                        </p:tav>
                                        <p:tav tm="100000">
                                          <p:val>
                                            <p:strVal val="#ppt_h"/>
                                          </p:val>
                                        </p:tav>
                                      </p:tavLst>
                                    </p:anim>
                                    <p:anim calcmode="lin" valueType="num">
                                      <p:cBhvr>
                                        <p:cTn id="9" dur="1000" fill="hold"/>
                                        <p:tgtEl>
                                          <p:spTgt spid="2048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48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a:noFill/>
        </p:spPr>
        <p:txBody>
          <a:bodyPr/>
          <a:lstStyle/>
          <a:p>
            <a:fld id="{3D574A79-E21B-486C-98C6-1472394DD32A}" type="slidenum">
              <a:rPr lang="en-US" smtClean="0"/>
              <a:pPr/>
              <a:t>46</a:t>
            </a:fld>
            <a:endParaRPr lang="en-US" smtClean="0"/>
          </a:p>
        </p:txBody>
      </p:sp>
      <p:pic>
        <p:nvPicPr>
          <p:cNvPr id="49155" name="Picture 1026" descr="200208-899OCf2"/>
          <p:cNvPicPr>
            <a:picLocks noChangeAspect="1" noChangeArrowheads="1"/>
          </p:cNvPicPr>
          <p:nvPr/>
        </p:nvPicPr>
        <p:blipFill>
          <a:blip r:embed="rId2"/>
          <a:srcRect/>
          <a:stretch>
            <a:fillRect/>
          </a:stretch>
        </p:blipFill>
        <p:spPr bwMode="auto">
          <a:xfrm>
            <a:off x="1371600" y="1905000"/>
            <a:ext cx="6858000" cy="4754563"/>
          </a:xfrm>
          <a:prstGeom prst="rect">
            <a:avLst/>
          </a:prstGeom>
          <a:noFill/>
          <a:ln w="9525">
            <a:noFill/>
            <a:miter lim="800000"/>
            <a:headEnd/>
            <a:tailEnd/>
          </a:ln>
        </p:spPr>
      </p:pic>
      <p:sp>
        <p:nvSpPr>
          <p:cNvPr id="49156" name="Text Box 1027"/>
          <p:cNvSpPr txBox="1">
            <a:spLocks noChangeArrowheads="1"/>
          </p:cNvSpPr>
          <p:nvPr/>
        </p:nvSpPr>
        <p:spPr bwMode="auto">
          <a:xfrm>
            <a:off x="1447800" y="1066800"/>
            <a:ext cx="7010400" cy="579438"/>
          </a:xfrm>
          <a:prstGeom prst="rect">
            <a:avLst/>
          </a:prstGeom>
          <a:noFill/>
          <a:ln w="9525">
            <a:noFill/>
            <a:miter lim="800000"/>
            <a:headEnd/>
            <a:tailEnd/>
          </a:ln>
        </p:spPr>
        <p:txBody>
          <a:bodyPr>
            <a:spAutoFit/>
          </a:bodyPr>
          <a:lstStyle/>
          <a:p>
            <a:pPr>
              <a:spcBef>
                <a:spcPct val="50000"/>
              </a:spcBef>
            </a:pPr>
            <a:r>
              <a:rPr lang="en-US" sz="3200" b="1">
                <a:solidFill>
                  <a:schemeClr val="tx2"/>
                </a:solidFill>
              </a:rPr>
              <a:t>Pulmonary Angiogram</a:t>
            </a:r>
          </a:p>
        </p:txBody>
      </p:sp>
      <p:sp>
        <p:nvSpPr>
          <p:cNvPr id="49157" name="Rectangle 1029"/>
          <p:cNvSpPr>
            <a:spLocks noChangeArrowheads="1"/>
          </p:cNvSpPr>
          <p:nvPr/>
        </p:nvSpPr>
        <p:spPr bwMode="auto">
          <a:xfrm>
            <a:off x="1371600" y="1905000"/>
            <a:ext cx="3505200" cy="4724400"/>
          </a:xfrm>
          <a:prstGeom prst="rect">
            <a:avLst/>
          </a:prstGeom>
          <a:noFill/>
          <a:ln w="76200">
            <a:solidFill>
              <a:srgbClr val="FF9900"/>
            </a:solidFill>
            <a:miter lim="800000"/>
            <a:headEnd/>
            <a:tailEnd/>
          </a:ln>
        </p:spPr>
        <p:txBody>
          <a:bodyPr wrap="none" anchor="ctr"/>
          <a:lstStyle/>
          <a:p>
            <a:endParaRPr lang="en-US"/>
          </a:p>
        </p:txBody>
      </p:sp>
      <p:sp>
        <p:nvSpPr>
          <p:cNvPr id="49158" name="Rectangle 1030"/>
          <p:cNvSpPr>
            <a:spLocks noChangeArrowheads="1"/>
          </p:cNvSpPr>
          <p:nvPr/>
        </p:nvSpPr>
        <p:spPr bwMode="auto">
          <a:xfrm>
            <a:off x="4953000" y="1905000"/>
            <a:ext cx="3200400" cy="4724400"/>
          </a:xfrm>
          <a:prstGeom prst="rect">
            <a:avLst/>
          </a:prstGeom>
          <a:noFill/>
          <a:ln w="76200">
            <a:solidFill>
              <a:srgbClr val="FF9900"/>
            </a:solidFill>
            <a:miter lim="800000"/>
            <a:headEnd/>
            <a:tailEnd/>
          </a:ln>
        </p:spPr>
        <p:txBody>
          <a:bodyPr wrap="none" anchor="ct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a:noFill/>
        </p:spPr>
        <p:txBody>
          <a:bodyPr/>
          <a:lstStyle/>
          <a:p>
            <a:fld id="{A11EDA44-7131-4688-AB99-36AD88676CE5}" type="slidenum">
              <a:rPr lang="en-US" smtClean="0"/>
              <a:pPr/>
              <a:t>47</a:t>
            </a:fld>
            <a:endParaRPr lang="en-US" smtClean="0"/>
          </a:p>
        </p:txBody>
      </p:sp>
      <p:pic>
        <p:nvPicPr>
          <p:cNvPr id="50179" name="Picture 2" descr="200208-899OCf4"/>
          <p:cNvPicPr>
            <a:picLocks noChangeAspect="1" noChangeArrowheads="1"/>
          </p:cNvPicPr>
          <p:nvPr/>
        </p:nvPicPr>
        <p:blipFill>
          <a:blip r:embed="rId2"/>
          <a:srcRect/>
          <a:stretch>
            <a:fillRect/>
          </a:stretch>
        </p:blipFill>
        <p:spPr bwMode="auto">
          <a:xfrm>
            <a:off x="457200" y="2819400"/>
            <a:ext cx="8153400" cy="3340100"/>
          </a:xfrm>
          <a:prstGeom prst="rect">
            <a:avLst/>
          </a:prstGeom>
          <a:noFill/>
          <a:ln w="9525">
            <a:noFill/>
            <a:miter lim="800000"/>
            <a:headEnd/>
            <a:tailEnd/>
          </a:ln>
        </p:spPr>
      </p:pic>
      <p:sp>
        <p:nvSpPr>
          <p:cNvPr id="50180" name="Rectangle 3"/>
          <p:cNvSpPr>
            <a:spLocks noChangeArrowheads="1"/>
          </p:cNvSpPr>
          <p:nvPr/>
        </p:nvSpPr>
        <p:spPr bwMode="auto">
          <a:xfrm>
            <a:off x="457200" y="2819400"/>
            <a:ext cx="2743200" cy="3276600"/>
          </a:xfrm>
          <a:prstGeom prst="rect">
            <a:avLst/>
          </a:prstGeom>
          <a:noFill/>
          <a:ln w="76200">
            <a:solidFill>
              <a:srgbClr val="FF9900"/>
            </a:solidFill>
            <a:miter lim="800000"/>
            <a:headEnd/>
            <a:tailEnd/>
          </a:ln>
        </p:spPr>
        <p:txBody>
          <a:bodyPr wrap="none" anchor="ctr"/>
          <a:lstStyle/>
          <a:p>
            <a:endParaRPr lang="en-US"/>
          </a:p>
        </p:txBody>
      </p:sp>
      <p:sp>
        <p:nvSpPr>
          <p:cNvPr id="50181" name="Rectangle 4"/>
          <p:cNvSpPr>
            <a:spLocks noChangeArrowheads="1"/>
          </p:cNvSpPr>
          <p:nvPr/>
        </p:nvSpPr>
        <p:spPr bwMode="auto">
          <a:xfrm>
            <a:off x="3276600" y="2819400"/>
            <a:ext cx="2667000" cy="3276600"/>
          </a:xfrm>
          <a:prstGeom prst="rect">
            <a:avLst/>
          </a:prstGeom>
          <a:noFill/>
          <a:ln w="76200">
            <a:solidFill>
              <a:srgbClr val="FF9900"/>
            </a:solidFill>
            <a:miter lim="800000"/>
            <a:headEnd/>
            <a:tailEnd/>
          </a:ln>
        </p:spPr>
        <p:txBody>
          <a:bodyPr wrap="none" anchor="ctr"/>
          <a:lstStyle/>
          <a:p>
            <a:endParaRPr lang="en-US"/>
          </a:p>
        </p:txBody>
      </p:sp>
      <p:sp>
        <p:nvSpPr>
          <p:cNvPr id="50182" name="Rectangle 5"/>
          <p:cNvSpPr>
            <a:spLocks noChangeArrowheads="1"/>
          </p:cNvSpPr>
          <p:nvPr/>
        </p:nvSpPr>
        <p:spPr bwMode="auto">
          <a:xfrm>
            <a:off x="5943600" y="2819400"/>
            <a:ext cx="2667000" cy="3276600"/>
          </a:xfrm>
          <a:prstGeom prst="rect">
            <a:avLst/>
          </a:prstGeom>
          <a:noFill/>
          <a:ln w="76200">
            <a:solidFill>
              <a:srgbClr val="FF9900"/>
            </a:solidFill>
            <a:miter lim="800000"/>
            <a:headEnd/>
            <a:tailEnd/>
          </a:ln>
        </p:spPr>
        <p:txBody>
          <a:bodyPr wrap="none" anchor="ctr"/>
          <a:lstStyle/>
          <a:p>
            <a:endParaRPr lang="en-US"/>
          </a:p>
        </p:txBody>
      </p:sp>
      <p:sp>
        <p:nvSpPr>
          <p:cNvPr id="50183" name="Text Box 6"/>
          <p:cNvSpPr txBox="1">
            <a:spLocks noChangeArrowheads="1"/>
          </p:cNvSpPr>
          <p:nvPr/>
        </p:nvSpPr>
        <p:spPr bwMode="auto">
          <a:xfrm>
            <a:off x="1066800" y="1066800"/>
            <a:ext cx="5943600" cy="762000"/>
          </a:xfrm>
          <a:prstGeom prst="rect">
            <a:avLst/>
          </a:prstGeom>
          <a:noFill/>
          <a:ln w="9525">
            <a:noFill/>
            <a:miter lim="800000"/>
            <a:headEnd/>
            <a:tailEnd/>
          </a:ln>
        </p:spPr>
        <p:txBody>
          <a:bodyPr>
            <a:spAutoFit/>
          </a:bodyPr>
          <a:lstStyle/>
          <a:p>
            <a:pPr>
              <a:spcBef>
                <a:spcPct val="50000"/>
              </a:spcBef>
            </a:pPr>
            <a:r>
              <a:rPr lang="en-US" sz="4400" b="1">
                <a:solidFill>
                  <a:schemeClr val="hlink"/>
                </a:solidFill>
              </a:rPr>
              <a:t>MRA with contrast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a:noFill/>
        </p:spPr>
        <p:txBody>
          <a:bodyPr/>
          <a:lstStyle/>
          <a:p>
            <a:fld id="{ED64B0A5-256D-4D4B-84CC-6EBB423EB3E7}" type="slidenum">
              <a:rPr lang="en-US" smtClean="0"/>
              <a:pPr/>
              <a:t>48</a:t>
            </a:fld>
            <a:endParaRPr lang="en-US" smtClean="0"/>
          </a:p>
        </p:txBody>
      </p:sp>
      <p:pic>
        <p:nvPicPr>
          <p:cNvPr id="51203" name="Picture 1026" descr="200208-899OCf5"/>
          <p:cNvPicPr>
            <a:picLocks noChangeAspect="1" noChangeArrowheads="1"/>
          </p:cNvPicPr>
          <p:nvPr/>
        </p:nvPicPr>
        <p:blipFill>
          <a:blip r:embed="rId2"/>
          <a:srcRect/>
          <a:stretch>
            <a:fillRect/>
          </a:stretch>
        </p:blipFill>
        <p:spPr bwMode="auto">
          <a:xfrm>
            <a:off x="1371600" y="2133600"/>
            <a:ext cx="6019800" cy="4527550"/>
          </a:xfrm>
          <a:prstGeom prst="rect">
            <a:avLst/>
          </a:prstGeom>
          <a:noFill/>
          <a:ln w="9525">
            <a:noFill/>
            <a:miter lim="800000"/>
            <a:headEnd/>
            <a:tailEnd/>
          </a:ln>
        </p:spPr>
      </p:pic>
      <p:sp>
        <p:nvSpPr>
          <p:cNvPr id="51204" name="Text Box 1027"/>
          <p:cNvSpPr txBox="1">
            <a:spLocks noChangeArrowheads="1"/>
          </p:cNvSpPr>
          <p:nvPr/>
        </p:nvSpPr>
        <p:spPr bwMode="auto">
          <a:xfrm>
            <a:off x="1219200" y="990600"/>
            <a:ext cx="5334000" cy="762000"/>
          </a:xfrm>
          <a:prstGeom prst="rect">
            <a:avLst/>
          </a:prstGeom>
          <a:noFill/>
          <a:ln w="9525">
            <a:noFill/>
            <a:miter lim="800000"/>
            <a:headEnd/>
            <a:tailEnd/>
          </a:ln>
        </p:spPr>
        <p:txBody>
          <a:bodyPr>
            <a:spAutoFit/>
          </a:bodyPr>
          <a:lstStyle/>
          <a:p>
            <a:pPr>
              <a:spcBef>
                <a:spcPct val="50000"/>
              </a:spcBef>
            </a:pPr>
            <a:r>
              <a:rPr lang="en-US" sz="4400" b="1">
                <a:solidFill>
                  <a:schemeClr val="tx2"/>
                </a:solidFill>
              </a:rPr>
              <a:t>MRA Real Time</a:t>
            </a:r>
          </a:p>
        </p:txBody>
      </p:sp>
      <p:sp>
        <p:nvSpPr>
          <p:cNvPr id="51205" name="Rectangle 1028"/>
          <p:cNvSpPr>
            <a:spLocks noChangeArrowheads="1"/>
          </p:cNvSpPr>
          <p:nvPr/>
        </p:nvSpPr>
        <p:spPr bwMode="auto">
          <a:xfrm>
            <a:off x="1371600" y="2133600"/>
            <a:ext cx="6019800" cy="4495800"/>
          </a:xfrm>
          <a:prstGeom prst="rect">
            <a:avLst/>
          </a:prstGeom>
          <a:noFill/>
          <a:ln w="76200">
            <a:solidFill>
              <a:srgbClr val="FF9900"/>
            </a:solidFill>
            <a:miter lim="800000"/>
            <a:headEnd/>
            <a:tailEnd/>
          </a:ln>
        </p:spPr>
        <p:txBody>
          <a:bodyPr wrap="none" anchor="ctr"/>
          <a:lstStyle/>
          <a:p>
            <a:endParaRPr lang="en-US"/>
          </a:p>
        </p:txBody>
      </p:sp>
      <p:sp>
        <p:nvSpPr>
          <p:cNvPr id="51206" name="Line 1029"/>
          <p:cNvSpPr>
            <a:spLocks noChangeShapeType="1"/>
          </p:cNvSpPr>
          <p:nvPr/>
        </p:nvSpPr>
        <p:spPr bwMode="auto">
          <a:xfrm>
            <a:off x="1371600" y="4572000"/>
            <a:ext cx="6019800" cy="0"/>
          </a:xfrm>
          <a:prstGeom prst="line">
            <a:avLst/>
          </a:prstGeom>
          <a:noFill/>
          <a:ln w="76200">
            <a:solidFill>
              <a:srgbClr val="FF9900"/>
            </a:solidFill>
            <a:miter lim="800000"/>
            <a:headEnd/>
            <a:tailEnd/>
          </a:ln>
        </p:spPr>
        <p:txBody>
          <a:bodyPr wrap="none"/>
          <a:lstStyle/>
          <a:p>
            <a:endParaRPr lang="en-US"/>
          </a:p>
        </p:txBody>
      </p:sp>
      <p:sp>
        <p:nvSpPr>
          <p:cNvPr id="51207" name="Line 1030"/>
          <p:cNvSpPr>
            <a:spLocks noChangeShapeType="1"/>
          </p:cNvSpPr>
          <p:nvPr/>
        </p:nvSpPr>
        <p:spPr bwMode="auto">
          <a:xfrm>
            <a:off x="3581400" y="2133600"/>
            <a:ext cx="0" cy="2438400"/>
          </a:xfrm>
          <a:prstGeom prst="line">
            <a:avLst/>
          </a:prstGeom>
          <a:noFill/>
          <a:ln w="76200">
            <a:solidFill>
              <a:srgbClr val="FF9900"/>
            </a:solidFill>
            <a:miter lim="800000"/>
            <a:headEnd/>
            <a:tailEnd/>
          </a:ln>
        </p:spPr>
        <p:txBody>
          <a:bodyPr wrap="none"/>
          <a:lstStyle/>
          <a:p>
            <a:endParaRPr lang="en-US"/>
          </a:p>
        </p:txBody>
      </p:sp>
      <p:sp>
        <p:nvSpPr>
          <p:cNvPr id="51208" name="Line 1031"/>
          <p:cNvSpPr>
            <a:spLocks noChangeShapeType="1"/>
          </p:cNvSpPr>
          <p:nvPr/>
        </p:nvSpPr>
        <p:spPr bwMode="auto">
          <a:xfrm>
            <a:off x="5943600" y="2133600"/>
            <a:ext cx="0" cy="2438400"/>
          </a:xfrm>
          <a:prstGeom prst="line">
            <a:avLst/>
          </a:prstGeom>
          <a:noFill/>
          <a:ln w="76200">
            <a:solidFill>
              <a:srgbClr val="FF9900"/>
            </a:solidFill>
            <a:miter lim="800000"/>
            <a:headEnd/>
            <a:tailEnd/>
          </a:ln>
        </p:spPr>
        <p:txBody>
          <a:bodyPr wrap="none"/>
          <a:lstStyle/>
          <a:p>
            <a:endParaRPr lang="en-US"/>
          </a:p>
        </p:txBody>
      </p:sp>
      <p:sp>
        <p:nvSpPr>
          <p:cNvPr id="51209" name="Line 1032"/>
          <p:cNvSpPr>
            <a:spLocks noChangeShapeType="1"/>
          </p:cNvSpPr>
          <p:nvPr/>
        </p:nvSpPr>
        <p:spPr bwMode="auto">
          <a:xfrm>
            <a:off x="3505200" y="4572000"/>
            <a:ext cx="0" cy="2057400"/>
          </a:xfrm>
          <a:prstGeom prst="line">
            <a:avLst/>
          </a:prstGeom>
          <a:noFill/>
          <a:ln w="76200">
            <a:solidFill>
              <a:srgbClr val="FF9900"/>
            </a:solidFill>
            <a:miter lim="800000"/>
            <a:headEnd/>
            <a:tailEnd/>
          </a:ln>
        </p:spPr>
        <p:txBody>
          <a:bodyPr wrap="none"/>
          <a:lstStyle/>
          <a:p>
            <a:endParaRPr lang="en-US"/>
          </a:p>
        </p:txBody>
      </p:sp>
      <p:sp>
        <p:nvSpPr>
          <p:cNvPr id="51210" name="Line 1033"/>
          <p:cNvSpPr>
            <a:spLocks noChangeShapeType="1"/>
          </p:cNvSpPr>
          <p:nvPr/>
        </p:nvSpPr>
        <p:spPr bwMode="auto">
          <a:xfrm>
            <a:off x="5334000" y="4572000"/>
            <a:ext cx="0" cy="2057400"/>
          </a:xfrm>
          <a:prstGeom prst="line">
            <a:avLst/>
          </a:prstGeom>
          <a:noFill/>
          <a:ln w="76200">
            <a:solidFill>
              <a:srgbClr val="FF9900"/>
            </a:solidFill>
            <a:miter lim="800000"/>
            <a:headEnd/>
            <a:tailEnd/>
          </a:ln>
        </p:spPr>
        <p:txBody>
          <a:bodyPr wrap="none"/>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a:noFill/>
        </p:spPr>
        <p:txBody>
          <a:bodyPr/>
          <a:lstStyle/>
          <a:p>
            <a:fld id="{A9245686-571A-4D1F-BE88-E55AF0345E51}" type="slidenum">
              <a:rPr lang="en-US" smtClean="0"/>
              <a:pPr/>
              <a:t>49</a:t>
            </a:fld>
            <a:endParaRPr lang="en-US" smtClean="0"/>
          </a:p>
        </p:txBody>
      </p:sp>
      <p:sp>
        <p:nvSpPr>
          <p:cNvPr id="5222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2228"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pic>
        <p:nvPicPr>
          <p:cNvPr id="52229" name="Picture 4"/>
          <p:cNvPicPr>
            <a:picLocks noChangeArrowheads="1"/>
          </p:cNvPicPr>
          <p:nvPr/>
        </p:nvPicPr>
        <p:blipFill>
          <a:blip r:embed="rId3"/>
          <a:srcRect/>
          <a:stretch>
            <a:fillRect/>
          </a:stretch>
        </p:blipFill>
        <p:spPr bwMode="auto">
          <a:xfrm>
            <a:off x="1524000" y="1905000"/>
            <a:ext cx="6170613" cy="4049713"/>
          </a:xfrm>
          <a:prstGeom prst="rect">
            <a:avLst/>
          </a:prstGeom>
          <a:noFill/>
          <a:ln w="12700">
            <a:noFill/>
            <a:miter lim="800000"/>
            <a:headEnd/>
            <a:tailEnd/>
          </a:ln>
        </p:spPr>
      </p:pic>
      <p:sp>
        <p:nvSpPr>
          <p:cNvPr id="52230" name="Rectangle 5"/>
          <p:cNvSpPr>
            <a:spLocks noChangeArrowheads="1"/>
          </p:cNvSpPr>
          <p:nvPr/>
        </p:nvSpPr>
        <p:spPr bwMode="auto">
          <a:xfrm>
            <a:off x="1144588" y="915988"/>
            <a:ext cx="7083425" cy="638175"/>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3600" b="1">
                <a:solidFill>
                  <a:schemeClr val="folHlink"/>
                </a:solidFill>
                <a:latin typeface="Arial" charset="0"/>
              </a:rPr>
              <a:t>PULMONARY EMBOLISM</a:t>
            </a:r>
          </a:p>
        </p:txBody>
      </p:sp>
      <p:sp>
        <p:nvSpPr>
          <p:cNvPr id="52231" name="Oval 6"/>
          <p:cNvSpPr>
            <a:spLocks noChangeArrowheads="1"/>
          </p:cNvSpPr>
          <p:nvPr/>
        </p:nvSpPr>
        <p:spPr bwMode="auto">
          <a:xfrm>
            <a:off x="3276600" y="2286000"/>
            <a:ext cx="3657600" cy="2971800"/>
          </a:xfrm>
          <a:prstGeom prst="ellipse">
            <a:avLst/>
          </a:prstGeom>
          <a:noFill/>
          <a:ln w="57150">
            <a:solidFill>
              <a:srgbClr val="FF0000"/>
            </a:solidFill>
            <a:prstDash val="sysDot"/>
            <a:round/>
            <a:headEnd/>
            <a:tailEnd/>
          </a:ln>
        </p:spPr>
        <p:txBody>
          <a:bodyPr wrap="none" anchor="ctr"/>
          <a:lstStyle/>
          <a:p>
            <a:endParaRPr lang="en-US"/>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4613" y="152400"/>
            <a:ext cx="3316287" cy="523875"/>
          </a:xfrm>
          <a:prstGeom prst="rect">
            <a:avLst/>
          </a:prstGeom>
          <a:noFill/>
          <a:ln w="9525">
            <a:noFill/>
            <a:miter lim="800000"/>
            <a:headEnd/>
            <a:tailEnd/>
          </a:ln>
        </p:spPr>
        <p:txBody>
          <a:bodyPr wrap="none">
            <a:spAutoFit/>
          </a:bodyPr>
          <a:lstStyle/>
          <a:p>
            <a:pPr algn="ctr"/>
            <a:r>
              <a:rPr lang="en-US" sz="1400" b="1">
                <a:solidFill>
                  <a:srgbClr val="002060"/>
                </a:solidFill>
                <a:cs typeface="Arial" charset="0"/>
              </a:rPr>
              <a:t>Patient with suspect symptomatic </a:t>
            </a:r>
          </a:p>
          <a:p>
            <a:pPr algn="ctr"/>
            <a:r>
              <a:rPr lang="en-US" sz="1400" b="1">
                <a:solidFill>
                  <a:srgbClr val="002060"/>
                </a:solidFill>
                <a:cs typeface="Arial" charset="0"/>
              </a:rPr>
              <a:t>Acute lower extremity DVT</a:t>
            </a:r>
          </a:p>
        </p:txBody>
      </p:sp>
      <p:sp>
        <p:nvSpPr>
          <p:cNvPr id="7171" name="Text Box 3"/>
          <p:cNvSpPr txBox="1">
            <a:spLocks noChangeArrowheads="1"/>
          </p:cNvSpPr>
          <p:nvPr/>
        </p:nvSpPr>
        <p:spPr bwMode="auto">
          <a:xfrm>
            <a:off x="304800" y="990600"/>
            <a:ext cx="2230438" cy="338138"/>
          </a:xfrm>
          <a:prstGeom prst="rect">
            <a:avLst/>
          </a:prstGeom>
          <a:noFill/>
          <a:ln w="9525">
            <a:noFill/>
            <a:miter lim="800000"/>
            <a:headEnd/>
            <a:tailEnd/>
          </a:ln>
        </p:spPr>
        <p:txBody>
          <a:bodyPr wrap="none">
            <a:spAutoFit/>
          </a:bodyPr>
          <a:lstStyle/>
          <a:p>
            <a:r>
              <a:rPr lang="en-US" sz="1600" b="1">
                <a:solidFill>
                  <a:srgbClr val="002060"/>
                </a:solidFill>
                <a:cs typeface="Arial" charset="0"/>
              </a:rPr>
              <a:t>Venous duplex scan</a:t>
            </a:r>
          </a:p>
        </p:txBody>
      </p:sp>
      <p:sp>
        <p:nvSpPr>
          <p:cNvPr id="7172" name="Line 4"/>
          <p:cNvSpPr>
            <a:spLocks noChangeShapeType="1"/>
          </p:cNvSpPr>
          <p:nvPr/>
        </p:nvSpPr>
        <p:spPr bwMode="auto">
          <a:xfrm>
            <a:off x="1524000" y="1371600"/>
            <a:ext cx="0" cy="304800"/>
          </a:xfrm>
          <a:prstGeom prst="line">
            <a:avLst/>
          </a:prstGeom>
          <a:noFill/>
          <a:ln w="28575">
            <a:solidFill>
              <a:schemeClr val="accent1"/>
            </a:solidFill>
            <a:round/>
            <a:headEnd/>
            <a:tailEnd type="triangle" w="med" len="med"/>
          </a:ln>
        </p:spPr>
        <p:txBody>
          <a:bodyPr/>
          <a:lstStyle/>
          <a:p>
            <a:endParaRPr lang="en-US"/>
          </a:p>
        </p:txBody>
      </p:sp>
      <p:sp>
        <p:nvSpPr>
          <p:cNvPr id="7173" name="Line 5"/>
          <p:cNvSpPr>
            <a:spLocks noChangeShapeType="1"/>
          </p:cNvSpPr>
          <p:nvPr/>
        </p:nvSpPr>
        <p:spPr bwMode="auto">
          <a:xfrm>
            <a:off x="2438400" y="1219200"/>
            <a:ext cx="609600" cy="0"/>
          </a:xfrm>
          <a:prstGeom prst="line">
            <a:avLst/>
          </a:prstGeom>
          <a:noFill/>
          <a:ln w="28575">
            <a:solidFill>
              <a:srgbClr val="00FFFF"/>
            </a:solidFill>
            <a:round/>
            <a:headEnd/>
            <a:tailEnd type="triangle" w="med" len="med"/>
          </a:ln>
        </p:spPr>
        <p:txBody>
          <a:bodyPr/>
          <a:lstStyle/>
          <a:p>
            <a:endParaRPr lang="en-US"/>
          </a:p>
        </p:txBody>
      </p:sp>
      <p:sp>
        <p:nvSpPr>
          <p:cNvPr id="7174" name="Text Box 6"/>
          <p:cNvSpPr txBox="1">
            <a:spLocks noChangeArrowheads="1"/>
          </p:cNvSpPr>
          <p:nvPr/>
        </p:nvSpPr>
        <p:spPr bwMode="auto">
          <a:xfrm>
            <a:off x="3200400" y="914400"/>
            <a:ext cx="1046163" cy="461963"/>
          </a:xfrm>
          <a:prstGeom prst="rect">
            <a:avLst/>
          </a:prstGeom>
          <a:noFill/>
          <a:ln w="9525">
            <a:noFill/>
            <a:miter lim="800000"/>
            <a:headEnd/>
            <a:tailEnd/>
          </a:ln>
        </p:spPr>
        <p:txBody>
          <a:bodyPr wrap="none">
            <a:spAutoFit/>
          </a:bodyPr>
          <a:lstStyle/>
          <a:p>
            <a:r>
              <a:rPr lang="en-US" sz="1400" b="1">
                <a:solidFill>
                  <a:srgbClr val="002060"/>
                </a:solidFill>
                <a:cs typeface="Arial" charset="0"/>
              </a:rPr>
              <a:t>negative</a:t>
            </a:r>
            <a:r>
              <a:rPr lang="en-US">
                <a:solidFill>
                  <a:srgbClr val="002060"/>
                </a:solidFill>
                <a:latin typeface="Times New Roman" pitchFamily="18" charset="0"/>
              </a:rPr>
              <a:t> </a:t>
            </a:r>
          </a:p>
        </p:txBody>
      </p:sp>
      <p:sp>
        <p:nvSpPr>
          <p:cNvPr id="7175" name="Line 7"/>
          <p:cNvSpPr>
            <a:spLocks noChangeShapeType="1"/>
          </p:cNvSpPr>
          <p:nvPr/>
        </p:nvSpPr>
        <p:spPr bwMode="auto">
          <a:xfrm>
            <a:off x="4191000" y="1219200"/>
            <a:ext cx="381000" cy="0"/>
          </a:xfrm>
          <a:prstGeom prst="line">
            <a:avLst/>
          </a:prstGeom>
          <a:noFill/>
          <a:ln w="28575">
            <a:solidFill>
              <a:srgbClr val="00FFFF"/>
            </a:solidFill>
            <a:round/>
            <a:headEnd/>
            <a:tailEnd type="triangle" w="med" len="med"/>
          </a:ln>
        </p:spPr>
        <p:txBody>
          <a:bodyPr/>
          <a:lstStyle/>
          <a:p>
            <a:endParaRPr lang="en-US"/>
          </a:p>
        </p:txBody>
      </p:sp>
      <p:sp>
        <p:nvSpPr>
          <p:cNvPr id="7176" name="Text Box 8"/>
          <p:cNvSpPr txBox="1">
            <a:spLocks noChangeArrowheads="1"/>
          </p:cNvSpPr>
          <p:nvPr/>
        </p:nvSpPr>
        <p:spPr bwMode="auto">
          <a:xfrm>
            <a:off x="4572000" y="1016000"/>
            <a:ext cx="2378075" cy="369888"/>
          </a:xfrm>
          <a:prstGeom prst="rect">
            <a:avLst/>
          </a:prstGeom>
          <a:noFill/>
          <a:ln w="9525">
            <a:noFill/>
            <a:miter lim="800000"/>
            <a:headEnd/>
            <a:tailEnd/>
          </a:ln>
        </p:spPr>
        <p:txBody>
          <a:bodyPr wrap="none">
            <a:spAutoFit/>
          </a:bodyPr>
          <a:lstStyle/>
          <a:p>
            <a:r>
              <a:rPr lang="en-US" sz="1800" b="1">
                <a:solidFill>
                  <a:srgbClr val="002060"/>
                </a:solidFill>
                <a:cs typeface="Arial" charset="0"/>
              </a:rPr>
              <a:t>Low</a:t>
            </a:r>
            <a:r>
              <a:rPr lang="en-US" sz="1400" b="1">
                <a:solidFill>
                  <a:srgbClr val="002060"/>
                </a:solidFill>
                <a:cs typeface="Arial" charset="0"/>
              </a:rPr>
              <a:t> clinical probability</a:t>
            </a:r>
          </a:p>
        </p:txBody>
      </p:sp>
      <p:sp>
        <p:nvSpPr>
          <p:cNvPr id="7177" name="Line 9"/>
          <p:cNvSpPr>
            <a:spLocks noChangeShapeType="1"/>
          </p:cNvSpPr>
          <p:nvPr/>
        </p:nvSpPr>
        <p:spPr bwMode="auto">
          <a:xfrm>
            <a:off x="1524000" y="685800"/>
            <a:ext cx="0" cy="304800"/>
          </a:xfrm>
          <a:prstGeom prst="line">
            <a:avLst/>
          </a:prstGeom>
          <a:noFill/>
          <a:ln w="28575">
            <a:solidFill>
              <a:schemeClr val="accent1"/>
            </a:solidFill>
            <a:round/>
            <a:headEnd/>
            <a:tailEnd type="triangle" w="med" len="med"/>
          </a:ln>
        </p:spPr>
        <p:txBody>
          <a:bodyPr/>
          <a:lstStyle/>
          <a:p>
            <a:endParaRPr lang="en-US"/>
          </a:p>
        </p:txBody>
      </p:sp>
      <p:sp>
        <p:nvSpPr>
          <p:cNvPr id="7178" name="Line 10"/>
          <p:cNvSpPr>
            <a:spLocks noChangeShapeType="1"/>
          </p:cNvSpPr>
          <p:nvPr/>
        </p:nvSpPr>
        <p:spPr bwMode="auto">
          <a:xfrm>
            <a:off x="1524000" y="2057400"/>
            <a:ext cx="0" cy="304800"/>
          </a:xfrm>
          <a:prstGeom prst="line">
            <a:avLst/>
          </a:prstGeom>
          <a:noFill/>
          <a:ln w="28575">
            <a:solidFill>
              <a:schemeClr val="accent1"/>
            </a:solidFill>
            <a:round/>
            <a:headEnd/>
            <a:tailEnd type="triangle" w="med" len="med"/>
          </a:ln>
        </p:spPr>
        <p:txBody>
          <a:bodyPr/>
          <a:lstStyle/>
          <a:p>
            <a:endParaRPr lang="en-US"/>
          </a:p>
        </p:txBody>
      </p:sp>
      <p:sp>
        <p:nvSpPr>
          <p:cNvPr id="7179" name="Line 11"/>
          <p:cNvSpPr>
            <a:spLocks noChangeShapeType="1"/>
          </p:cNvSpPr>
          <p:nvPr/>
        </p:nvSpPr>
        <p:spPr bwMode="auto">
          <a:xfrm>
            <a:off x="1524000" y="2819400"/>
            <a:ext cx="0" cy="381000"/>
          </a:xfrm>
          <a:prstGeom prst="line">
            <a:avLst/>
          </a:prstGeom>
          <a:noFill/>
          <a:ln w="28575">
            <a:solidFill>
              <a:schemeClr val="accent1"/>
            </a:solidFill>
            <a:round/>
            <a:headEnd/>
            <a:tailEnd type="triangle" w="med" len="med"/>
          </a:ln>
        </p:spPr>
        <p:txBody>
          <a:bodyPr/>
          <a:lstStyle/>
          <a:p>
            <a:endParaRPr lang="en-US"/>
          </a:p>
        </p:txBody>
      </p:sp>
      <p:sp>
        <p:nvSpPr>
          <p:cNvPr id="7180" name="Line 12"/>
          <p:cNvSpPr>
            <a:spLocks noChangeShapeType="1"/>
          </p:cNvSpPr>
          <p:nvPr/>
        </p:nvSpPr>
        <p:spPr bwMode="auto">
          <a:xfrm>
            <a:off x="1524000" y="3886200"/>
            <a:ext cx="0" cy="304800"/>
          </a:xfrm>
          <a:prstGeom prst="line">
            <a:avLst/>
          </a:prstGeom>
          <a:noFill/>
          <a:ln w="28575">
            <a:solidFill>
              <a:schemeClr val="accent1"/>
            </a:solidFill>
            <a:round/>
            <a:headEnd/>
            <a:tailEnd type="triangle" w="med" len="med"/>
          </a:ln>
        </p:spPr>
        <p:txBody>
          <a:bodyPr/>
          <a:lstStyle/>
          <a:p>
            <a:endParaRPr lang="en-US"/>
          </a:p>
        </p:txBody>
      </p:sp>
      <p:sp>
        <p:nvSpPr>
          <p:cNvPr id="7181" name="Line 13"/>
          <p:cNvSpPr>
            <a:spLocks noChangeShapeType="1"/>
          </p:cNvSpPr>
          <p:nvPr/>
        </p:nvSpPr>
        <p:spPr bwMode="auto">
          <a:xfrm>
            <a:off x="6705600" y="6019800"/>
            <a:ext cx="0" cy="304800"/>
          </a:xfrm>
          <a:prstGeom prst="line">
            <a:avLst/>
          </a:prstGeom>
          <a:noFill/>
          <a:ln w="28575">
            <a:solidFill>
              <a:schemeClr val="accent1"/>
            </a:solidFill>
            <a:round/>
            <a:headEnd/>
            <a:tailEnd type="triangle" w="med" len="med"/>
          </a:ln>
        </p:spPr>
        <p:txBody>
          <a:bodyPr/>
          <a:lstStyle/>
          <a:p>
            <a:endParaRPr lang="en-US"/>
          </a:p>
        </p:txBody>
      </p:sp>
      <p:sp>
        <p:nvSpPr>
          <p:cNvPr id="7182" name="Line 14"/>
          <p:cNvSpPr>
            <a:spLocks noChangeShapeType="1"/>
          </p:cNvSpPr>
          <p:nvPr/>
        </p:nvSpPr>
        <p:spPr bwMode="auto">
          <a:xfrm>
            <a:off x="6854825" y="1196975"/>
            <a:ext cx="381000" cy="0"/>
          </a:xfrm>
          <a:prstGeom prst="line">
            <a:avLst/>
          </a:prstGeom>
          <a:noFill/>
          <a:ln w="28575">
            <a:solidFill>
              <a:srgbClr val="00FFFF"/>
            </a:solidFill>
            <a:round/>
            <a:headEnd/>
            <a:tailEnd type="triangle" w="med" len="med"/>
          </a:ln>
        </p:spPr>
        <p:txBody>
          <a:bodyPr/>
          <a:lstStyle/>
          <a:p>
            <a:endParaRPr lang="en-US"/>
          </a:p>
        </p:txBody>
      </p:sp>
      <p:sp>
        <p:nvSpPr>
          <p:cNvPr id="7183" name="Text Box 15"/>
          <p:cNvSpPr txBox="1">
            <a:spLocks noChangeArrowheads="1"/>
          </p:cNvSpPr>
          <p:nvPr/>
        </p:nvSpPr>
        <p:spPr bwMode="auto">
          <a:xfrm>
            <a:off x="7175500" y="1060450"/>
            <a:ext cx="998538" cy="338138"/>
          </a:xfrm>
          <a:prstGeom prst="rect">
            <a:avLst/>
          </a:prstGeom>
          <a:noFill/>
          <a:ln w="9525">
            <a:noFill/>
            <a:miter lim="800000"/>
            <a:headEnd/>
            <a:tailEnd/>
          </a:ln>
        </p:spPr>
        <p:txBody>
          <a:bodyPr wrap="none">
            <a:spAutoFit/>
          </a:bodyPr>
          <a:lstStyle/>
          <a:p>
            <a:r>
              <a:rPr lang="en-US" sz="1600" b="1">
                <a:solidFill>
                  <a:srgbClr val="002060"/>
                </a:solidFill>
                <a:cs typeface="Arial" charset="0"/>
              </a:rPr>
              <a:t>observe</a:t>
            </a:r>
          </a:p>
        </p:txBody>
      </p:sp>
      <p:sp>
        <p:nvSpPr>
          <p:cNvPr id="7184" name="Line 16"/>
          <p:cNvSpPr>
            <a:spLocks noChangeShapeType="1"/>
          </p:cNvSpPr>
          <p:nvPr/>
        </p:nvSpPr>
        <p:spPr bwMode="auto">
          <a:xfrm>
            <a:off x="3657600" y="1447800"/>
            <a:ext cx="762000" cy="381000"/>
          </a:xfrm>
          <a:prstGeom prst="line">
            <a:avLst/>
          </a:prstGeom>
          <a:noFill/>
          <a:ln w="28575">
            <a:solidFill>
              <a:srgbClr val="00FFFF"/>
            </a:solidFill>
            <a:round/>
            <a:headEnd/>
            <a:tailEnd type="triangle" w="med" len="med"/>
          </a:ln>
        </p:spPr>
        <p:txBody>
          <a:bodyPr/>
          <a:lstStyle/>
          <a:p>
            <a:endParaRPr lang="en-US"/>
          </a:p>
        </p:txBody>
      </p:sp>
      <p:sp>
        <p:nvSpPr>
          <p:cNvPr id="7185" name="Text Box 17"/>
          <p:cNvSpPr txBox="1">
            <a:spLocks noChangeArrowheads="1"/>
          </p:cNvSpPr>
          <p:nvPr/>
        </p:nvSpPr>
        <p:spPr bwMode="auto">
          <a:xfrm>
            <a:off x="4800600" y="1538288"/>
            <a:ext cx="184150" cy="461962"/>
          </a:xfrm>
          <a:prstGeom prst="rect">
            <a:avLst/>
          </a:prstGeom>
          <a:noFill/>
          <a:ln w="9525">
            <a:noFill/>
            <a:miter lim="800000"/>
            <a:headEnd/>
            <a:tailEnd/>
          </a:ln>
        </p:spPr>
        <p:txBody>
          <a:bodyPr wrap="none">
            <a:spAutoFit/>
          </a:bodyPr>
          <a:lstStyle/>
          <a:p>
            <a:endParaRPr lang="en-US">
              <a:solidFill>
                <a:srgbClr val="002060"/>
              </a:solidFill>
              <a:latin typeface="Times New Roman" pitchFamily="18" charset="0"/>
            </a:endParaRPr>
          </a:p>
        </p:txBody>
      </p:sp>
      <p:sp>
        <p:nvSpPr>
          <p:cNvPr id="7186" name="Text Box 18"/>
          <p:cNvSpPr txBox="1">
            <a:spLocks noChangeArrowheads="1"/>
          </p:cNvSpPr>
          <p:nvPr/>
        </p:nvSpPr>
        <p:spPr bwMode="auto">
          <a:xfrm>
            <a:off x="4403725" y="1636713"/>
            <a:ext cx="2451100" cy="369887"/>
          </a:xfrm>
          <a:prstGeom prst="rect">
            <a:avLst/>
          </a:prstGeom>
          <a:noFill/>
          <a:ln w="9525">
            <a:noFill/>
            <a:miter lim="800000"/>
            <a:headEnd/>
            <a:tailEnd/>
          </a:ln>
        </p:spPr>
        <p:txBody>
          <a:bodyPr wrap="none">
            <a:spAutoFit/>
          </a:bodyPr>
          <a:lstStyle/>
          <a:p>
            <a:r>
              <a:rPr lang="en-US" sz="1800" b="1">
                <a:solidFill>
                  <a:srgbClr val="002060"/>
                </a:solidFill>
                <a:cs typeface="Arial" charset="0"/>
              </a:rPr>
              <a:t>High </a:t>
            </a:r>
            <a:r>
              <a:rPr lang="en-US" sz="1400" b="1">
                <a:solidFill>
                  <a:srgbClr val="002060"/>
                </a:solidFill>
                <a:cs typeface="Arial" charset="0"/>
              </a:rPr>
              <a:t>clinical probability</a:t>
            </a:r>
          </a:p>
        </p:txBody>
      </p:sp>
      <p:sp>
        <p:nvSpPr>
          <p:cNvPr id="7187" name="Text Box 19"/>
          <p:cNvSpPr txBox="1">
            <a:spLocks noChangeArrowheads="1"/>
          </p:cNvSpPr>
          <p:nvPr/>
        </p:nvSpPr>
        <p:spPr bwMode="auto">
          <a:xfrm>
            <a:off x="6934200" y="2590800"/>
            <a:ext cx="1981200" cy="671513"/>
          </a:xfrm>
          <a:prstGeom prst="rect">
            <a:avLst/>
          </a:prstGeom>
          <a:noFill/>
          <a:ln w="9525">
            <a:noFill/>
            <a:miter lim="800000"/>
            <a:headEnd/>
            <a:tailEnd/>
          </a:ln>
        </p:spPr>
        <p:txBody>
          <a:bodyPr>
            <a:spAutoFit/>
          </a:bodyPr>
          <a:lstStyle/>
          <a:p>
            <a:r>
              <a:rPr lang="en-US" sz="1800" b="1">
                <a:solidFill>
                  <a:srgbClr val="002060"/>
                </a:solidFill>
                <a:cs typeface="Arial" charset="0"/>
              </a:rPr>
              <a:t>Repeat scan </a:t>
            </a:r>
            <a:r>
              <a:rPr lang="en-US" sz="2000" b="1">
                <a:solidFill>
                  <a:srgbClr val="002060"/>
                </a:solidFill>
                <a:cs typeface="Arial" charset="0"/>
              </a:rPr>
              <a:t>/</a:t>
            </a:r>
            <a:endParaRPr lang="en-US" sz="1800" b="1">
              <a:solidFill>
                <a:srgbClr val="002060"/>
              </a:solidFill>
              <a:cs typeface="Arial" charset="0"/>
            </a:endParaRPr>
          </a:p>
          <a:p>
            <a:r>
              <a:rPr lang="en-US" sz="1800" b="1">
                <a:solidFill>
                  <a:srgbClr val="002060"/>
                </a:solidFill>
                <a:cs typeface="Arial" charset="0"/>
              </a:rPr>
              <a:t>Venography</a:t>
            </a:r>
          </a:p>
        </p:txBody>
      </p:sp>
      <p:sp>
        <p:nvSpPr>
          <p:cNvPr id="7188" name="Line 20"/>
          <p:cNvSpPr>
            <a:spLocks noChangeShapeType="1"/>
          </p:cNvSpPr>
          <p:nvPr/>
        </p:nvSpPr>
        <p:spPr bwMode="auto">
          <a:xfrm>
            <a:off x="6248400" y="1981200"/>
            <a:ext cx="914400" cy="533400"/>
          </a:xfrm>
          <a:prstGeom prst="line">
            <a:avLst/>
          </a:prstGeom>
          <a:noFill/>
          <a:ln w="28575">
            <a:solidFill>
              <a:srgbClr val="00FFFF"/>
            </a:solidFill>
            <a:round/>
            <a:headEnd/>
            <a:tailEnd type="triangle" w="med" len="med"/>
          </a:ln>
        </p:spPr>
        <p:txBody>
          <a:bodyPr/>
          <a:lstStyle/>
          <a:p>
            <a:endParaRPr lang="en-US"/>
          </a:p>
        </p:txBody>
      </p:sp>
      <p:sp>
        <p:nvSpPr>
          <p:cNvPr id="7189" name="Line 21"/>
          <p:cNvSpPr>
            <a:spLocks noChangeShapeType="1"/>
          </p:cNvSpPr>
          <p:nvPr/>
        </p:nvSpPr>
        <p:spPr bwMode="auto">
          <a:xfrm flipV="1">
            <a:off x="7620000" y="2133600"/>
            <a:ext cx="0" cy="457200"/>
          </a:xfrm>
          <a:prstGeom prst="line">
            <a:avLst/>
          </a:prstGeom>
          <a:noFill/>
          <a:ln w="28575">
            <a:solidFill>
              <a:srgbClr val="00FFFF"/>
            </a:solidFill>
            <a:round/>
            <a:headEnd/>
            <a:tailEnd type="triangle" w="med" len="med"/>
          </a:ln>
        </p:spPr>
        <p:txBody>
          <a:bodyPr/>
          <a:lstStyle/>
          <a:p>
            <a:endParaRPr lang="en-US"/>
          </a:p>
        </p:txBody>
      </p:sp>
      <p:sp>
        <p:nvSpPr>
          <p:cNvPr id="7190" name="Text Box 22"/>
          <p:cNvSpPr txBox="1">
            <a:spLocks noChangeArrowheads="1"/>
          </p:cNvSpPr>
          <p:nvPr/>
        </p:nvSpPr>
        <p:spPr bwMode="auto">
          <a:xfrm>
            <a:off x="7175500" y="1752600"/>
            <a:ext cx="968375" cy="307975"/>
          </a:xfrm>
          <a:prstGeom prst="rect">
            <a:avLst/>
          </a:prstGeom>
          <a:noFill/>
          <a:ln w="9525">
            <a:noFill/>
            <a:miter lim="800000"/>
            <a:headEnd/>
            <a:tailEnd/>
          </a:ln>
        </p:spPr>
        <p:txBody>
          <a:bodyPr wrap="none">
            <a:spAutoFit/>
          </a:bodyPr>
          <a:lstStyle/>
          <a:p>
            <a:r>
              <a:rPr lang="en-US" sz="1400" b="1">
                <a:solidFill>
                  <a:srgbClr val="002060"/>
                </a:solidFill>
                <a:cs typeface="Arial" charset="0"/>
              </a:rPr>
              <a:t>negative</a:t>
            </a:r>
          </a:p>
        </p:txBody>
      </p:sp>
      <p:sp>
        <p:nvSpPr>
          <p:cNvPr id="7191" name="Line 23"/>
          <p:cNvSpPr>
            <a:spLocks noChangeShapeType="1"/>
          </p:cNvSpPr>
          <p:nvPr/>
        </p:nvSpPr>
        <p:spPr bwMode="auto">
          <a:xfrm flipV="1">
            <a:off x="7620000" y="1371600"/>
            <a:ext cx="0" cy="304800"/>
          </a:xfrm>
          <a:prstGeom prst="line">
            <a:avLst/>
          </a:prstGeom>
          <a:noFill/>
          <a:ln w="28575">
            <a:solidFill>
              <a:srgbClr val="00FFFF"/>
            </a:solidFill>
            <a:round/>
            <a:headEnd/>
            <a:tailEnd type="triangle" w="med" len="med"/>
          </a:ln>
        </p:spPr>
        <p:txBody>
          <a:bodyPr/>
          <a:lstStyle/>
          <a:p>
            <a:endParaRPr lang="en-US"/>
          </a:p>
        </p:txBody>
      </p:sp>
      <p:sp>
        <p:nvSpPr>
          <p:cNvPr id="7192" name="Text Box 24"/>
          <p:cNvSpPr txBox="1">
            <a:spLocks noChangeArrowheads="1"/>
          </p:cNvSpPr>
          <p:nvPr/>
        </p:nvSpPr>
        <p:spPr bwMode="auto">
          <a:xfrm>
            <a:off x="1119188" y="1687513"/>
            <a:ext cx="896937" cy="307975"/>
          </a:xfrm>
          <a:prstGeom prst="rect">
            <a:avLst/>
          </a:prstGeom>
          <a:noFill/>
          <a:ln w="9525">
            <a:noFill/>
            <a:miter lim="800000"/>
            <a:headEnd/>
            <a:tailEnd/>
          </a:ln>
        </p:spPr>
        <p:txBody>
          <a:bodyPr wrap="none">
            <a:spAutoFit/>
          </a:bodyPr>
          <a:lstStyle/>
          <a:p>
            <a:r>
              <a:rPr lang="en-US" sz="1400" b="1">
                <a:solidFill>
                  <a:srgbClr val="002060"/>
                </a:solidFill>
                <a:cs typeface="Arial" charset="0"/>
              </a:rPr>
              <a:t>positive</a:t>
            </a:r>
          </a:p>
        </p:txBody>
      </p:sp>
      <p:sp>
        <p:nvSpPr>
          <p:cNvPr id="7193" name="Line 25"/>
          <p:cNvSpPr>
            <a:spLocks noChangeShapeType="1"/>
          </p:cNvSpPr>
          <p:nvPr/>
        </p:nvSpPr>
        <p:spPr bwMode="auto">
          <a:xfrm flipH="1" flipV="1">
            <a:off x="2057400" y="1905000"/>
            <a:ext cx="4953000" cy="838200"/>
          </a:xfrm>
          <a:prstGeom prst="line">
            <a:avLst/>
          </a:prstGeom>
          <a:noFill/>
          <a:ln w="28575">
            <a:solidFill>
              <a:schemeClr val="accent1"/>
            </a:solidFill>
            <a:round/>
            <a:headEnd/>
            <a:tailEnd type="triangle" w="med" len="med"/>
          </a:ln>
        </p:spPr>
        <p:txBody>
          <a:bodyPr/>
          <a:lstStyle/>
          <a:p>
            <a:endParaRPr lang="en-US"/>
          </a:p>
        </p:txBody>
      </p:sp>
      <p:sp>
        <p:nvSpPr>
          <p:cNvPr id="7194" name="Text Box 26"/>
          <p:cNvSpPr txBox="1">
            <a:spLocks noChangeArrowheads="1"/>
          </p:cNvSpPr>
          <p:nvPr/>
        </p:nvSpPr>
        <p:spPr bwMode="auto">
          <a:xfrm>
            <a:off x="76200" y="2362200"/>
            <a:ext cx="5491163" cy="338138"/>
          </a:xfrm>
          <a:prstGeom prst="rect">
            <a:avLst/>
          </a:prstGeom>
          <a:noFill/>
          <a:ln w="9525">
            <a:noFill/>
            <a:miter lim="800000"/>
            <a:headEnd/>
            <a:tailEnd/>
          </a:ln>
        </p:spPr>
        <p:txBody>
          <a:bodyPr wrap="none">
            <a:spAutoFit/>
          </a:bodyPr>
          <a:lstStyle/>
          <a:p>
            <a:r>
              <a:rPr lang="en-US" sz="1600" b="1">
                <a:solidFill>
                  <a:srgbClr val="002060"/>
                </a:solidFill>
                <a:cs typeface="Arial" charset="0"/>
              </a:rPr>
              <a:t>Evaluate coagulogram /thrombophilia/ malignancy</a:t>
            </a:r>
          </a:p>
        </p:txBody>
      </p:sp>
      <p:sp>
        <p:nvSpPr>
          <p:cNvPr id="7195" name="Text Box 27"/>
          <p:cNvSpPr txBox="1">
            <a:spLocks noChangeArrowheads="1"/>
          </p:cNvSpPr>
          <p:nvPr/>
        </p:nvSpPr>
        <p:spPr bwMode="auto">
          <a:xfrm>
            <a:off x="239713" y="3189288"/>
            <a:ext cx="2487612" cy="584200"/>
          </a:xfrm>
          <a:prstGeom prst="rect">
            <a:avLst/>
          </a:prstGeom>
          <a:noFill/>
          <a:ln w="9525">
            <a:noFill/>
            <a:miter lim="800000"/>
            <a:headEnd/>
            <a:tailEnd/>
          </a:ln>
        </p:spPr>
        <p:txBody>
          <a:bodyPr wrap="none">
            <a:spAutoFit/>
          </a:bodyPr>
          <a:lstStyle/>
          <a:p>
            <a:pPr algn="ctr"/>
            <a:r>
              <a:rPr lang="en-US" sz="1600" b="1">
                <a:solidFill>
                  <a:srgbClr val="002060"/>
                </a:solidFill>
                <a:cs typeface="Arial" charset="0"/>
              </a:rPr>
              <a:t>Anticoagulant therapy</a:t>
            </a:r>
          </a:p>
          <a:p>
            <a:pPr algn="ctr"/>
            <a:r>
              <a:rPr lang="en-US" sz="1600" b="1">
                <a:solidFill>
                  <a:srgbClr val="002060"/>
                </a:solidFill>
                <a:cs typeface="Arial" charset="0"/>
              </a:rPr>
              <a:t>contraindication</a:t>
            </a:r>
          </a:p>
        </p:txBody>
      </p:sp>
      <p:sp>
        <p:nvSpPr>
          <p:cNvPr id="7196" name="Line 28"/>
          <p:cNvSpPr>
            <a:spLocks noChangeShapeType="1"/>
          </p:cNvSpPr>
          <p:nvPr/>
        </p:nvSpPr>
        <p:spPr bwMode="auto">
          <a:xfrm>
            <a:off x="2667000" y="3352800"/>
            <a:ext cx="762000" cy="0"/>
          </a:xfrm>
          <a:prstGeom prst="line">
            <a:avLst/>
          </a:prstGeom>
          <a:noFill/>
          <a:ln w="28575">
            <a:solidFill>
              <a:schemeClr val="accent1"/>
            </a:solidFill>
            <a:round/>
            <a:headEnd/>
            <a:tailEnd type="triangle" w="med" len="med"/>
          </a:ln>
        </p:spPr>
        <p:txBody>
          <a:bodyPr/>
          <a:lstStyle/>
          <a:p>
            <a:endParaRPr lang="en-US"/>
          </a:p>
        </p:txBody>
      </p:sp>
      <p:sp>
        <p:nvSpPr>
          <p:cNvPr id="7197" name="Text Box 29"/>
          <p:cNvSpPr txBox="1">
            <a:spLocks noChangeArrowheads="1"/>
          </p:cNvSpPr>
          <p:nvPr/>
        </p:nvSpPr>
        <p:spPr bwMode="auto">
          <a:xfrm>
            <a:off x="3482975" y="3211513"/>
            <a:ext cx="487363" cy="307975"/>
          </a:xfrm>
          <a:prstGeom prst="rect">
            <a:avLst/>
          </a:prstGeom>
          <a:noFill/>
          <a:ln w="9525">
            <a:noFill/>
            <a:miter lim="800000"/>
            <a:headEnd/>
            <a:tailEnd/>
          </a:ln>
        </p:spPr>
        <p:txBody>
          <a:bodyPr wrap="none">
            <a:spAutoFit/>
          </a:bodyPr>
          <a:lstStyle/>
          <a:p>
            <a:r>
              <a:rPr lang="en-US" sz="1400" b="1">
                <a:solidFill>
                  <a:srgbClr val="002060"/>
                </a:solidFill>
                <a:cs typeface="Arial" charset="0"/>
              </a:rPr>
              <a:t>yes</a:t>
            </a:r>
          </a:p>
        </p:txBody>
      </p:sp>
      <p:sp>
        <p:nvSpPr>
          <p:cNvPr id="7198" name="Line 30"/>
          <p:cNvSpPr>
            <a:spLocks noChangeShapeType="1"/>
          </p:cNvSpPr>
          <p:nvPr/>
        </p:nvSpPr>
        <p:spPr bwMode="auto">
          <a:xfrm>
            <a:off x="4191000" y="3352800"/>
            <a:ext cx="990600" cy="0"/>
          </a:xfrm>
          <a:prstGeom prst="line">
            <a:avLst/>
          </a:prstGeom>
          <a:noFill/>
          <a:ln w="28575">
            <a:solidFill>
              <a:schemeClr val="accent1"/>
            </a:solidFill>
            <a:round/>
            <a:headEnd/>
            <a:tailEnd type="triangle" w="med" len="med"/>
          </a:ln>
        </p:spPr>
        <p:txBody>
          <a:bodyPr/>
          <a:lstStyle/>
          <a:p>
            <a:endParaRPr lang="en-US"/>
          </a:p>
        </p:txBody>
      </p:sp>
      <p:sp>
        <p:nvSpPr>
          <p:cNvPr id="7199" name="Text Box 31"/>
          <p:cNvSpPr txBox="1">
            <a:spLocks noChangeArrowheads="1"/>
          </p:cNvSpPr>
          <p:nvPr/>
        </p:nvSpPr>
        <p:spPr bwMode="auto">
          <a:xfrm>
            <a:off x="5181600" y="3184525"/>
            <a:ext cx="1119188" cy="338138"/>
          </a:xfrm>
          <a:prstGeom prst="rect">
            <a:avLst/>
          </a:prstGeom>
          <a:noFill/>
          <a:ln w="9525">
            <a:noFill/>
            <a:miter lim="800000"/>
            <a:headEnd/>
            <a:tailEnd/>
          </a:ln>
        </p:spPr>
        <p:txBody>
          <a:bodyPr wrap="none">
            <a:spAutoFit/>
          </a:bodyPr>
          <a:lstStyle/>
          <a:p>
            <a:r>
              <a:rPr lang="en-US" sz="1600" b="1">
                <a:solidFill>
                  <a:srgbClr val="002060"/>
                </a:solidFill>
                <a:cs typeface="Arial" charset="0"/>
              </a:rPr>
              <a:t>IVC filter</a:t>
            </a:r>
          </a:p>
        </p:txBody>
      </p:sp>
      <p:sp>
        <p:nvSpPr>
          <p:cNvPr id="7200" name="Text Box 32"/>
          <p:cNvSpPr txBox="1">
            <a:spLocks noChangeArrowheads="1"/>
          </p:cNvSpPr>
          <p:nvPr/>
        </p:nvSpPr>
        <p:spPr bwMode="auto">
          <a:xfrm>
            <a:off x="1341438" y="4267200"/>
            <a:ext cx="433387" cy="307975"/>
          </a:xfrm>
          <a:prstGeom prst="rect">
            <a:avLst/>
          </a:prstGeom>
          <a:noFill/>
          <a:ln w="9525">
            <a:noFill/>
            <a:miter lim="800000"/>
            <a:headEnd/>
            <a:tailEnd/>
          </a:ln>
        </p:spPr>
        <p:txBody>
          <a:bodyPr wrap="none">
            <a:spAutoFit/>
          </a:bodyPr>
          <a:lstStyle/>
          <a:p>
            <a:r>
              <a:rPr lang="en-US" sz="1400" b="1">
                <a:solidFill>
                  <a:srgbClr val="002060"/>
                </a:solidFill>
                <a:cs typeface="Arial" charset="0"/>
              </a:rPr>
              <a:t>No</a:t>
            </a:r>
          </a:p>
        </p:txBody>
      </p:sp>
      <p:sp>
        <p:nvSpPr>
          <p:cNvPr id="7201" name="Line 33"/>
          <p:cNvSpPr>
            <a:spLocks noChangeShapeType="1"/>
          </p:cNvSpPr>
          <p:nvPr/>
        </p:nvSpPr>
        <p:spPr bwMode="auto">
          <a:xfrm flipH="1">
            <a:off x="1524000" y="4648200"/>
            <a:ext cx="0" cy="1295400"/>
          </a:xfrm>
          <a:prstGeom prst="line">
            <a:avLst/>
          </a:prstGeom>
          <a:noFill/>
          <a:ln w="28575">
            <a:solidFill>
              <a:schemeClr val="accent1"/>
            </a:solidFill>
            <a:round/>
            <a:headEnd/>
            <a:tailEnd/>
          </a:ln>
        </p:spPr>
        <p:txBody>
          <a:bodyPr/>
          <a:lstStyle/>
          <a:p>
            <a:endParaRPr lang="en-US"/>
          </a:p>
        </p:txBody>
      </p:sp>
      <p:sp>
        <p:nvSpPr>
          <p:cNvPr id="7202" name="Line 34"/>
          <p:cNvSpPr>
            <a:spLocks noChangeShapeType="1"/>
          </p:cNvSpPr>
          <p:nvPr/>
        </p:nvSpPr>
        <p:spPr bwMode="auto">
          <a:xfrm>
            <a:off x="1524000" y="4876800"/>
            <a:ext cx="304800" cy="0"/>
          </a:xfrm>
          <a:prstGeom prst="line">
            <a:avLst/>
          </a:prstGeom>
          <a:noFill/>
          <a:ln w="28575">
            <a:solidFill>
              <a:schemeClr val="accent1"/>
            </a:solidFill>
            <a:round/>
            <a:headEnd/>
            <a:tailEnd/>
          </a:ln>
        </p:spPr>
        <p:txBody>
          <a:bodyPr/>
          <a:lstStyle/>
          <a:p>
            <a:endParaRPr lang="en-US"/>
          </a:p>
        </p:txBody>
      </p:sp>
      <p:sp>
        <p:nvSpPr>
          <p:cNvPr id="7203" name="Line 35"/>
          <p:cNvSpPr>
            <a:spLocks noChangeShapeType="1"/>
          </p:cNvSpPr>
          <p:nvPr/>
        </p:nvSpPr>
        <p:spPr bwMode="auto">
          <a:xfrm>
            <a:off x="1524000" y="5410200"/>
            <a:ext cx="304800" cy="0"/>
          </a:xfrm>
          <a:prstGeom prst="line">
            <a:avLst/>
          </a:prstGeom>
          <a:noFill/>
          <a:ln w="28575">
            <a:solidFill>
              <a:schemeClr val="accent1"/>
            </a:solidFill>
            <a:round/>
            <a:headEnd/>
            <a:tailEnd/>
          </a:ln>
        </p:spPr>
        <p:txBody>
          <a:bodyPr/>
          <a:lstStyle/>
          <a:p>
            <a:endParaRPr lang="en-US"/>
          </a:p>
        </p:txBody>
      </p:sp>
      <p:sp>
        <p:nvSpPr>
          <p:cNvPr id="7204" name="Line 36"/>
          <p:cNvSpPr>
            <a:spLocks noChangeShapeType="1"/>
          </p:cNvSpPr>
          <p:nvPr/>
        </p:nvSpPr>
        <p:spPr bwMode="auto">
          <a:xfrm>
            <a:off x="1524000" y="5943600"/>
            <a:ext cx="304800" cy="0"/>
          </a:xfrm>
          <a:prstGeom prst="line">
            <a:avLst/>
          </a:prstGeom>
          <a:noFill/>
          <a:ln w="28575">
            <a:solidFill>
              <a:schemeClr val="accent1"/>
            </a:solidFill>
            <a:round/>
            <a:headEnd/>
            <a:tailEnd/>
          </a:ln>
        </p:spPr>
        <p:txBody>
          <a:bodyPr/>
          <a:lstStyle/>
          <a:p>
            <a:endParaRPr lang="en-US"/>
          </a:p>
        </p:txBody>
      </p:sp>
      <p:sp>
        <p:nvSpPr>
          <p:cNvPr id="7205" name="Text Box 37"/>
          <p:cNvSpPr txBox="1">
            <a:spLocks noChangeArrowheads="1"/>
          </p:cNvSpPr>
          <p:nvPr/>
        </p:nvSpPr>
        <p:spPr bwMode="auto">
          <a:xfrm>
            <a:off x="1889125" y="4697413"/>
            <a:ext cx="1270000" cy="338137"/>
          </a:xfrm>
          <a:prstGeom prst="rect">
            <a:avLst/>
          </a:prstGeom>
          <a:noFill/>
          <a:ln w="9525">
            <a:noFill/>
            <a:miter lim="800000"/>
            <a:headEnd/>
            <a:tailEnd/>
          </a:ln>
        </p:spPr>
        <p:txBody>
          <a:bodyPr wrap="none">
            <a:spAutoFit/>
          </a:bodyPr>
          <a:lstStyle/>
          <a:p>
            <a:r>
              <a:rPr lang="en-US" sz="1600" b="1">
                <a:solidFill>
                  <a:srgbClr val="002060"/>
                </a:solidFill>
                <a:cs typeface="Arial" charset="0"/>
              </a:rPr>
              <a:t>pregnancy</a:t>
            </a:r>
          </a:p>
        </p:txBody>
      </p:sp>
      <p:sp>
        <p:nvSpPr>
          <p:cNvPr id="7206" name="Line 38"/>
          <p:cNvSpPr>
            <a:spLocks noChangeShapeType="1"/>
          </p:cNvSpPr>
          <p:nvPr/>
        </p:nvSpPr>
        <p:spPr bwMode="auto">
          <a:xfrm>
            <a:off x="3124200" y="4876800"/>
            <a:ext cx="457200" cy="0"/>
          </a:xfrm>
          <a:prstGeom prst="line">
            <a:avLst/>
          </a:prstGeom>
          <a:noFill/>
          <a:ln w="28575">
            <a:solidFill>
              <a:schemeClr val="accent1"/>
            </a:solidFill>
            <a:round/>
            <a:headEnd/>
            <a:tailEnd type="triangle" w="med" len="med"/>
          </a:ln>
        </p:spPr>
        <p:txBody>
          <a:bodyPr/>
          <a:lstStyle/>
          <a:p>
            <a:endParaRPr lang="en-US"/>
          </a:p>
        </p:txBody>
      </p:sp>
      <p:sp>
        <p:nvSpPr>
          <p:cNvPr id="7207" name="Text Box 39"/>
          <p:cNvSpPr txBox="1">
            <a:spLocks noChangeArrowheads="1"/>
          </p:cNvSpPr>
          <p:nvPr/>
        </p:nvSpPr>
        <p:spPr bwMode="auto">
          <a:xfrm>
            <a:off x="3810000" y="4724400"/>
            <a:ext cx="769938" cy="307975"/>
          </a:xfrm>
          <a:prstGeom prst="rect">
            <a:avLst/>
          </a:prstGeom>
          <a:noFill/>
          <a:ln w="9525">
            <a:noFill/>
            <a:miter lim="800000"/>
            <a:headEnd/>
            <a:tailEnd/>
          </a:ln>
        </p:spPr>
        <p:txBody>
          <a:bodyPr wrap="none">
            <a:spAutoFit/>
          </a:bodyPr>
          <a:lstStyle/>
          <a:p>
            <a:r>
              <a:rPr lang="en-US" sz="1400" b="1">
                <a:solidFill>
                  <a:srgbClr val="002060"/>
                </a:solidFill>
                <a:cs typeface="Arial" charset="0"/>
              </a:rPr>
              <a:t>LMWH</a:t>
            </a:r>
          </a:p>
        </p:txBody>
      </p:sp>
      <p:sp>
        <p:nvSpPr>
          <p:cNvPr id="7208" name="Text Box 40"/>
          <p:cNvSpPr txBox="1">
            <a:spLocks noChangeArrowheads="1"/>
          </p:cNvSpPr>
          <p:nvPr/>
        </p:nvSpPr>
        <p:spPr bwMode="auto">
          <a:xfrm>
            <a:off x="1889125" y="5230813"/>
            <a:ext cx="633413" cy="338137"/>
          </a:xfrm>
          <a:prstGeom prst="rect">
            <a:avLst/>
          </a:prstGeom>
          <a:noFill/>
          <a:ln w="9525">
            <a:noFill/>
            <a:miter lim="800000"/>
            <a:headEnd/>
            <a:tailEnd/>
          </a:ln>
        </p:spPr>
        <p:txBody>
          <a:bodyPr wrap="none">
            <a:spAutoFit/>
          </a:bodyPr>
          <a:lstStyle/>
          <a:p>
            <a:r>
              <a:rPr lang="en-US" sz="1600" b="1">
                <a:solidFill>
                  <a:srgbClr val="002060"/>
                </a:solidFill>
                <a:cs typeface="Arial" charset="0"/>
              </a:rPr>
              <a:t>OPD</a:t>
            </a:r>
          </a:p>
        </p:txBody>
      </p:sp>
      <p:sp>
        <p:nvSpPr>
          <p:cNvPr id="7209" name="Line 41"/>
          <p:cNvSpPr>
            <a:spLocks noChangeShapeType="1"/>
          </p:cNvSpPr>
          <p:nvPr/>
        </p:nvSpPr>
        <p:spPr bwMode="auto">
          <a:xfrm>
            <a:off x="2514600" y="5410200"/>
            <a:ext cx="838200" cy="0"/>
          </a:xfrm>
          <a:prstGeom prst="line">
            <a:avLst/>
          </a:prstGeom>
          <a:noFill/>
          <a:ln w="28575">
            <a:solidFill>
              <a:schemeClr val="accent1"/>
            </a:solidFill>
            <a:round/>
            <a:headEnd/>
            <a:tailEnd type="triangle" w="med" len="med"/>
          </a:ln>
        </p:spPr>
        <p:txBody>
          <a:bodyPr/>
          <a:lstStyle/>
          <a:p>
            <a:endParaRPr lang="en-US"/>
          </a:p>
        </p:txBody>
      </p:sp>
      <p:sp>
        <p:nvSpPr>
          <p:cNvPr id="7210" name="Text Box 42"/>
          <p:cNvSpPr txBox="1">
            <a:spLocks noChangeArrowheads="1"/>
          </p:cNvSpPr>
          <p:nvPr/>
        </p:nvSpPr>
        <p:spPr bwMode="auto">
          <a:xfrm>
            <a:off x="3429000" y="5257800"/>
            <a:ext cx="769938" cy="307975"/>
          </a:xfrm>
          <a:prstGeom prst="rect">
            <a:avLst/>
          </a:prstGeom>
          <a:noFill/>
          <a:ln w="9525">
            <a:noFill/>
            <a:miter lim="800000"/>
            <a:headEnd/>
            <a:tailEnd/>
          </a:ln>
        </p:spPr>
        <p:txBody>
          <a:bodyPr wrap="none">
            <a:spAutoFit/>
          </a:bodyPr>
          <a:lstStyle/>
          <a:p>
            <a:r>
              <a:rPr lang="en-US" sz="1400" b="1">
                <a:solidFill>
                  <a:srgbClr val="002060"/>
                </a:solidFill>
                <a:cs typeface="Arial" charset="0"/>
              </a:rPr>
              <a:t>LMWH</a:t>
            </a:r>
          </a:p>
        </p:txBody>
      </p:sp>
      <p:sp>
        <p:nvSpPr>
          <p:cNvPr id="7211" name="Text Box 43"/>
          <p:cNvSpPr txBox="1">
            <a:spLocks noChangeArrowheads="1"/>
          </p:cNvSpPr>
          <p:nvPr/>
        </p:nvSpPr>
        <p:spPr bwMode="auto">
          <a:xfrm>
            <a:off x="1812925" y="5764213"/>
            <a:ext cx="1709738" cy="338137"/>
          </a:xfrm>
          <a:prstGeom prst="rect">
            <a:avLst/>
          </a:prstGeom>
          <a:noFill/>
          <a:ln w="9525">
            <a:noFill/>
            <a:miter lim="800000"/>
            <a:headEnd/>
            <a:tailEnd/>
          </a:ln>
        </p:spPr>
        <p:txBody>
          <a:bodyPr wrap="none">
            <a:spAutoFit/>
          </a:bodyPr>
          <a:lstStyle/>
          <a:p>
            <a:r>
              <a:rPr lang="en-US" sz="1600" b="1">
                <a:solidFill>
                  <a:srgbClr val="002060"/>
                </a:solidFill>
                <a:cs typeface="Arial" charset="0"/>
              </a:rPr>
              <a:t>hospitalisation</a:t>
            </a:r>
          </a:p>
        </p:txBody>
      </p:sp>
      <p:sp>
        <p:nvSpPr>
          <p:cNvPr id="7212" name="Line 44"/>
          <p:cNvSpPr>
            <a:spLocks noChangeShapeType="1"/>
          </p:cNvSpPr>
          <p:nvPr/>
        </p:nvSpPr>
        <p:spPr bwMode="auto">
          <a:xfrm>
            <a:off x="3429000" y="6019800"/>
            <a:ext cx="304800" cy="0"/>
          </a:xfrm>
          <a:prstGeom prst="line">
            <a:avLst/>
          </a:prstGeom>
          <a:noFill/>
          <a:ln w="28575">
            <a:solidFill>
              <a:schemeClr val="accent1"/>
            </a:solidFill>
            <a:round/>
            <a:headEnd/>
            <a:tailEnd type="triangle" w="med" len="med"/>
          </a:ln>
        </p:spPr>
        <p:txBody>
          <a:bodyPr/>
          <a:lstStyle/>
          <a:p>
            <a:endParaRPr lang="en-US"/>
          </a:p>
        </p:txBody>
      </p:sp>
      <p:sp>
        <p:nvSpPr>
          <p:cNvPr id="7213" name="Text Box 45"/>
          <p:cNvSpPr txBox="1">
            <a:spLocks noChangeArrowheads="1"/>
          </p:cNvSpPr>
          <p:nvPr/>
        </p:nvSpPr>
        <p:spPr bwMode="auto">
          <a:xfrm>
            <a:off x="3810000" y="5867400"/>
            <a:ext cx="560388" cy="307975"/>
          </a:xfrm>
          <a:prstGeom prst="rect">
            <a:avLst/>
          </a:prstGeom>
          <a:noFill/>
          <a:ln w="9525">
            <a:noFill/>
            <a:miter lim="800000"/>
            <a:headEnd/>
            <a:tailEnd/>
          </a:ln>
        </p:spPr>
        <p:txBody>
          <a:bodyPr wrap="none">
            <a:spAutoFit/>
          </a:bodyPr>
          <a:lstStyle/>
          <a:p>
            <a:r>
              <a:rPr lang="en-US" sz="1400" b="1">
                <a:solidFill>
                  <a:srgbClr val="002060"/>
                </a:solidFill>
                <a:cs typeface="Arial" charset="0"/>
              </a:rPr>
              <a:t>UFH</a:t>
            </a:r>
          </a:p>
        </p:txBody>
      </p:sp>
      <p:sp>
        <p:nvSpPr>
          <p:cNvPr id="7214" name="Line 46"/>
          <p:cNvSpPr>
            <a:spLocks noChangeShapeType="1"/>
          </p:cNvSpPr>
          <p:nvPr/>
        </p:nvSpPr>
        <p:spPr bwMode="auto">
          <a:xfrm>
            <a:off x="4648200" y="5791200"/>
            <a:ext cx="1676400" cy="0"/>
          </a:xfrm>
          <a:prstGeom prst="line">
            <a:avLst/>
          </a:prstGeom>
          <a:noFill/>
          <a:ln w="28575">
            <a:solidFill>
              <a:schemeClr val="accent1"/>
            </a:solidFill>
            <a:round/>
            <a:headEnd/>
            <a:tailEnd type="triangle" w="med" len="med"/>
          </a:ln>
        </p:spPr>
        <p:txBody>
          <a:bodyPr/>
          <a:lstStyle/>
          <a:p>
            <a:endParaRPr lang="en-US"/>
          </a:p>
        </p:txBody>
      </p:sp>
      <p:sp>
        <p:nvSpPr>
          <p:cNvPr id="7215" name="Text Box 47"/>
          <p:cNvSpPr txBox="1">
            <a:spLocks noChangeArrowheads="1"/>
          </p:cNvSpPr>
          <p:nvPr/>
        </p:nvSpPr>
        <p:spPr bwMode="auto">
          <a:xfrm>
            <a:off x="6453188" y="5622925"/>
            <a:ext cx="1404937" cy="400050"/>
          </a:xfrm>
          <a:prstGeom prst="rect">
            <a:avLst/>
          </a:prstGeom>
          <a:noFill/>
          <a:ln w="9525">
            <a:noFill/>
            <a:miter lim="800000"/>
            <a:headEnd/>
            <a:tailEnd/>
          </a:ln>
        </p:spPr>
        <p:txBody>
          <a:bodyPr wrap="none">
            <a:spAutoFit/>
          </a:bodyPr>
          <a:lstStyle/>
          <a:p>
            <a:r>
              <a:rPr lang="en-US" sz="2000" b="1">
                <a:solidFill>
                  <a:srgbClr val="002060"/>
                </a:solidFill>
                <a:cs typeface="Arial" charset="0"/>
              </a:rPr>
              <a:t>+ </a:t>
            </a:r>
            <a:r>
              <a:rPr lang="en-US" sz="1400" b="1">
                <a:solidFill>
                  <a:srgbClr val="002060"/>
                </a:solidFill>
                <a:cs typeface="Arial" charset="0"/>
              </a:rPr>
              <a:t> </a:t>
            </a:r>
            <a:r>
              <a:rPr lang="en-US" sz="1600" b="1">
                <a:solidFill>
                  <a:srgbClr val="002060"/>
                </a:solidFill>
                <a:cs typeface="Arial" charset="0"/>
              </a:rPr>
              <a:t>warfarin</a:t>
            </a:r>
          </a:p>
        </p:txBody>
      </p:sp>
      <p:sp>
        <p:nvSpPr>
          <p:cNvPr id="7216" name="Text Box 48"/>
          <p:cNvSpPr txBox="1">
            <a:spLocks noChangeArrowheads="1"/>
          </p:cNvSpPr>
          <p:nvPr/>
        </p:nvSpPr>
        <p:spPr bwMode="auto">
          <a:xfrm>
            <a:off x="5638800" y="6369050"/>
            <a:ext cx="2616200" cy="338138"/>
          </a:xfrm>
          <a:prstGeom prst="rect">
            <a:avLst/>
          </a:prstGeom>
          <a:noFill/>
          <a:ln w="9525">
            <a:noFill/>
            <a:miter lim="800000"/>
            <a:headEnd/>
            <a:tailEnd/>
          </a:ln>
        </p:spPr>
        <p:txBody>
          <a:bodyPr wrap="none">
            <a:spAutoFit/>
          </a:bodyPr>
          <a:lstStyle/>
          <a:p>
            <a:r>
              <a:rPr lang="en-US" sz="1600" b="1">
                <a:solidFill>
                  <a:srgbClr val="002060"/>
                </a:solidFill>
                <a:cs typeface="Arial" charset="0"/>
              </a:rPr>
              <a:t>Compression treatment</a:t>
            </a:r>
            <a:endParaRPr lang="en-US" sz="1600">
              <a:solidFill>
                <a:srgbClr val="002060"/>
              </a:solidFill>
              <a:cs typeface="Arial" charset="0"/>
            </a:endParaRPr>
          </a:p>
        </p:txBody>
      </p:sp>
      <p:sp>
        <p:nvSpPr>
          <p:cNvPr id="7217" name="Rectangle 49"/>
          <p:cNvSpPr>
            <a:spLocks noChangeArrowheads="1"/>
          </p:cNvSpPr>
          <p:nvPr/>
        </p:nvSpPr>
        <p:spPr bwMode="auto">
          <a:xfrm>
            <a:off x="0" y="0"/>
            <a:ext cx="3276600" cy="685800"/>
          </a:xfrm>
          <a:prstGeom prst="rect">
            <a:avLst/>
          </a:prstGeom>
          <a:noFill/>
          <a:ln w="9525">
            <a:solidFill>
              <a:srgbClr val="FFFF00"/>
            </a:solidFill>
            <a:miter lim="800000"/>
            <a:headEnd/>
            <a:tailEnd/>
          </a:ln>
        </p:spPr>
        <p:txBody>
          <a:bodyPr wrap="none" anchor="ctr"/>
          <a:lstStyle/>
          <a:p>
            <a:endParaRPr lang="en-US">
              <a:solidFill>
                <a:srgbClr val="002060"/>
              </a:solidFill>
            </a:endParaRPr>
          </a:p>
        </p:txBody>
      </p:sp>
      <p:sp>
        <p:nvSpPr>
          <p:cNvPr id="7218" name="Rectangle 50"/>
          <p:cNvSpPr>
            <a:spLocks noChangeArrowheads="1"/>
          </p:cNvSpPr>
          <p:nvPr/>
        </p:nvSpPr>
        <p:spPr bwMode="auto">
          <a:xfrm>
            <a:off x="914400" y="1676400"/>
            <a:ext cx="1143000" cy="381000"/>
          </a:xfrm>
          <a:prstGeom prst="rect">
            <a:avLst/>
          </a:prstGeom>
          <a:noFill/>
          <a:ln w="9525">
            <a:solidFill>
              <a:srgbClr val="FF6600"/>
            </a:solidFill>
            <a:miter lim="800000"/>
            <a:headEnd/>
            <a:tailEnd/>
          </a:ln>
        </p:spPr>
        <p:txBody>
          <a:bodyPr wrap="none" anchor="ctr"/>
          <a:lstStyle/>
          <a:p>
            <a:endParaRPr lang="en-US">
              <a:solidFill>
                <a:srgbClr val="002060"/>
              </a:solidFill>
            </a:endParaRPr>
          </a:p>
        </p:txBody>
      </p:sp>
      <p:sp>
        <p:nvSpPr>
          <p:cNvPr id="7219" name="Rectangle 51"/>
          <p:cNvSpPr>
            <a:spLocks noChangeArrowheads="1"/>
          </p:cNvSpPr>
          <p:nvPr/>
        </p:nvSpPr>
        <p:spPr bwMode="auto">
          <a:xfrm>
            <a:off x="3124200" y="1066800"/>
            <a:ext cx="1066800" cy="381000"/>
          </a:xfrm>
          <a:prstGeom prst="rect">
            <a:avLst/>
          </a:prstGeom>
          <a:noFill/>
          <a:ln w="9525">
            <a:solidFill>
              <a:srgbClr val="FF6600"/>
            </a:solidFill>
            <a:miter lim="800000"/>
            <a:headEnd/>
            <a:tailEnd/>
          </a:ln>
        </p:spPr>
        <p:txBody>
          <a:bodyPr wrap="none" anchor="ctr"/>
          <a:lstStyle/>
          <a:p>
            <a:endParaRPr lang="en-US">
              <a:solidFill>
                <a:srgbClr val="002060"/>
              </a:solidFill>
            </a:endParaRPr>
          </a:p>
        </p:txBody>
      </p:sp>
      <p:sp>
        <p:nvSpPr>
          <p:cNvPr id="7220" name="Rectangle 52"/>
          <p:cNvSpPr>
            <a:spLocks noChangeArrowheads="1"/>
          </p:cNvSpPr>
          <p:nvPr/>
        </p:nvSpPr>
        <p:spPr bwMode="auto">
          <a:xfrm>
            <a:off x="7162800" y="1752600"/>
            <a:ext cx="1143000" cy="381000"/>
          </a:xfrm>
          <a:prstGeom prst="rect">
            <a:avLst/>
          </a:prstGeom>
          <a:noFill/>
          <a:ln w="9525">
            <a:solidFill>
              <a:srgbClr val="FF6600"/>
            </a:solidFill>
            <a:miter lim="800000"/>
            <a:headEnd/>
            <a:tailEnd/>
          </a:ln>
        </p:spPr>
        <p:txBody>
          <a:bodyPr wrap="none" anchor="ctr"/>
          <a:lstStyle/>
          <a:p>
            <a:endParaRPr lang="en-US">
              <a:solidFill>
                <a:srgbClr val="002060"/>
              </a:solidFill>
            </a:endParaRPr>
          </a:p>
        </p:txBody>
      </p:sp>
      <p:sp>
        <p:nvSpPr>
          <p:cNvPr id="7221" name="Rectangle 53"/>
          <p:cNvSpPr>
            <a:spLocks noChangeArrowheads="1"/>
          </p:cNvSpPr>
          <p:nvPr/>
        </p:nvSpPr>
        <p:spPr bwMode="auto">
          <a:xfrm>
            <a:off x="3429000" y="3124200"/>
            <a:ext cx="685800" cy="457200"/>
          </a:xfrm>
          <a:prstGeom prst="rect">
            <a:avLst/>
          </a:prstGeom>
          <a:noFill/>
          <a:ln w="9525">
            <a:solidFill>
              <a:srgbClr val="FF6600"/>
            </a:solidFill>
            <a:miter lim="800000"/>
            <a:headEnd/>
            <a:tailEnd/>
          </a:ln>
        </p:spPr>
        <p:txBody>
          <a:bodyPr wrap="none" anchor="ctr"/>
          <a:lstStyle/>
          <a:p>
            <a:endParaRPr lang="en-US">
              <a:solidFill>
                <a:srgbClr val="002060"/>
              </a:solidFill>
            </a:endParaRPr>
          </a:p>
        </p:txBody>
      </p:sp>
      <p:sp>
        <p:nvSpPr>
          <p:cNvPr id="7222" name="Rectangle 54"/>
          <p:cNvSpPr>
            <a:spLocks noChangeArrowheads="1"/>
          </p:cNvSpPr>
          <p:nvPr/>
        </p:nvSpPr>
        <p:spPr bwMode="auto">
          <a:xfrm>
            <a:off x="1066800" y="4267200"/>
            <a:ext cx="914400" cy="381000"/>
          </a:xfrm>
          <a:prstGeom prst="rect">
            <a:avLst/>
          </a:prstGeom>
          <a:noFill/>
          <a:ln w="9525">
            <a:solidFill>
              <a:srgbClr val="FF6600"/>
            </a:solidFill>
            <a:miter lim="800000"/>
            <a:headEnd/>
            <a:tailEnd/>
          </a:ln>
        </p:spPr>
        <p:txBody>
          <a:bodyPr wrap="none" anchor="ctr"/>
          <a:lstStyle/>
          <a:p>
            <a:endParaRPr lang="en-US">
              <a:solidFill>
                <a:srgbClr val="002060"/>
              </a:solidFill>
            </a:endParaRPr>
          </a:p>
        </p:txBody>
      </p:sp>
      <p:sp>
        <p:nvSpPr>
          <p:cNvPr id="7223" name="AutoShape 55"/>
          <p:cNvSpPr>
            <a:spLocks/>
          </p:cNvSpPr>
          <p:nvPr/>
        </p:nvSpPr>
        <p:spPr bwMode="auto">
          <a:xfrm>
            <a:off x="4343400" y="5181600"/>
            <a:ext cx="381000" cy="1219200"/>
          </a:xfrm>
          <a:prstGeom prst="rightBrace">
            <a:avLst>
              <a:gd name="adj1" fmla="val 26667"/>
              <a:gd name="adj2" fmla="val 50000"/>
            </a:avLst>
          </a:prstGeom>
          <a:noFill/>
          <a:ln w="28575">
            <a:solidFill>
              <a:schemeClr val="accent1"/>
            </a:solidFill>
            <a:round/>
            <a:headEnd/>
            <a:tailEnd/>
          </a:ln>
        </p:spPr>
        <p:txBody>
          <a:bodyPr wrap="none" anchor="ctr"/>
          <a:lstStyle/>
          <a:p>
            <a:endParaRPr lang="en-US">
              <a:solidFill>
                <a:srgbClr val="00206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a:noFill/>
        </p:spPr>
        <p:txBody>
          <a:bodyPr/>
          <a:lstStyle/>
          <a:p>
            <a:fld id="{A6D635A5-4514-4000-8FA5-BC2335C8FD38}" type="slidenum">
              <a:rPr lang="en-US" smtClean="0"/>
              <a:pPr/>
              <a:t>50</a:t>
            </a:fld>
            <a:endParaRPr lang="en-US" smtClean="0"/>
          </a:p>
        </p:txBody>
      </p:sp>
      <p:sp>
        <p:nvSpPr>
          <p:cNvPr id="53251" name="Text Box 2"/>
          <p:cNvSpPr txBox="1">
            <a:spLocks noChangeArrowheads="1"/>
          </p:cNvSpPr>
          <p:nvPr/>
        </p:nvSpPr>
        <p:spPr bwMode="auto">
          <a:xfrm>
            <a:off x="1447800" y="1981200"/>
            <a:ext cx="2362200" cy="2647950"/>
          </a:xfrm>
          <a:prstGeom prst="rect">
            <a:avLst/>
          </a:prstGeom>
          <a:noFill/>
          <a:ln w="9525">
            <a:noFill/>
            <a:miter lim="800000"/>
            <a:headEnd/>
            <a:tailEnd/>
          </a:ln>
        </p:spPr>
        <p:txBody>
          <a:bodyPr>
            <a:spAutoFit/>
          </a:bodyPr>
          <a:lstStyle/>
          <a:p>
            <a:pPr>
              <a:spcBef>
                <a:spcPct val="50000"/>
              </a:spcBef>
            </a:pPr>
            <a:r>
              <a:rPr lang="en-US" b="1">
                <a:solidFill>
                  <a:schemeClr val="hlink"/>
                </a:solidFill>
              </a:rPr>
              <a:t>Reader</a:t>
            </a:r>
          </a:p>
          <a:p>
            <a:pPr>
              <a:spcBef>
                <a:spcPct val="50000"/>
              </a:spcBef>
            </a:pPr>
            <a:r>
              <a:rPr lang="en-US"/>
              <a:t>1</a:t>
            </a:r>
          </a:p>
          <a:p>
            <a:pPr>
              <a:spcBef>
                <a:spcPct val="50000"/>
              </a:spcBef>
            </a:pPr>
            <a:r>
              <a:rPr lang="en-US"/>
              <a:t>2</a:t>
            </a:r>
          </a:p>
          <a:p>
            <a:pPr>
              <a:spcBef>
                <a:spcPct val="50000"/>
              </a:spcBef>
            </a:pPr>
            <a:r>
              <a:rPr lang="en-US"/>
              <a:t>Mean</a:t>
            </a:r>
          </a:p>
          <a:p>
            <a:pPr>
              <a:spcBef>
                <a:spcPct val="50000"/>
              </a:spcBef>
            </a:pPr>
            <a:r>
              <a:rPr lang="en-US"/>
              <a:t>K</a:t>
            </a:r>
          </a:p>
        </p:txBody>
      </p:sp>
      <p:sp>
        <p:nvSpPr>
          <p:cNvPr id="53252" name="Rectangle 3"/>
          <p:cNvSpPr>
            <a:spLocks noChangeArrowheads="1"/>
          </p:cNvSpPr>
          <p:nvPr/>
        </p:nvSpPr>
        <p:spPr bwMode="auto">
          <a:xfrm>
            <a:off x="3048000" y="1981200"/>
            <a:ext cx="4572000" cy="2647950"/>
          </a:xfrm>
          <a:prstGeom prst="rect">
            <a:avLst/>
          </a:prstGeom>
          <a:noFill/>
          <a:ln w="9525">
            <a:noFill/>
            <a:miter lim="800000"/>
            <a:headEnd/>
            <a:tailEnd/>
          </a:ln>
        </p:spPr>
        <p:txBody>
          <a:bodyPr>
            <a:spAutoFit/>
          </a:bodyPr>
          <a:lstStyle/>
          <a:p>
            <a:pPr>
              <a:spcBef>
                <a:spcPct val="50000"/>
              </a:spcBef>
            </a:pPr>
            <a:r>
              <a:rPr lang="en-US" b="1">
                <a:solidFill>
                  <a:schemeClr val="hlink"/>
                </a:solidFill>
              </a:rPr>
              <a:t>CT</a:t>
            </a:r>
          </a:p>
          <a:p>
            <a:pPr>
              <a:spcBef>
                <a:spcPct val="50000"/>
              </a:spcBef>
            </a:pPr>
            <a:r>
              <a:rPr lang="en-US"/>
              <a:t>72.1</a:t>
            </a:r>
          </a:p>
          <a:p>
            <a:pPr>
              <a:spcBef>
                <a:spcPct val="50000"/>
              </a:spcBef>
            </a:pPr>
            <a:r>
              <a:rPr lang="en-US"/>
              <a:t>69.8 </a:t>
            </a:r>
          </a:p>
          <a:p>
            <a:pPr>
              <a:spcBef>
                <a:spcPct val="50000"/>
              </a:spcBef>
            </a:pPr>
            <a:r>
              <a:rPr lang="en-US"/>
              <a:t>71.0 </a:t>
            </a:r>
          </a:p>
          <a:p>
            <a:pPr>
              <a:spcBef>
                <a:spcPct val="50000"/>
              </a:spcBef>
            </a:pPr>
            <a:r>
              <a:rPr lang="en-US"/>
              <a:t>0.86</a:t>
            </a:r>
          </a:p>
        </p:txBody>
      </p:sp>
      <p:sp>
        <p:nvSpPr>
          <p:cNvPr id="53253" name="Rectangle 4"/>
          <p:cNvSpPr>
            <a:spLocks noChangeArrowheads="1"/>
          </p:cNvSpPr>
          <p:nvPr/>
        </p:nvSpPr>
        <p:spPr bwMode="auto">
          <a:xfrm>
            <a:off x="4419600" y="1981200"/>
            <a:ext cx="4572000" cy="2647950"/>
          </a:xfrm>
          <a:prstGeom prst="rect">
            <a:avLst/>
          </a:prstGeom>
          <a:noFill/>
          <a:ln w="9525">
            <a:noFill/>
            <a:miter lim="800000"/>
            <a:headEnd/>
            <a:tailEnd/>
          </a:ln>
        </p:spPr>
        <p:txBody>
          <a:bodyPr>
            <a:spAutoFit/>
          </a:bodyPr>
          <a:lstStyle/>
          <a:p>
            <a:pPr>
              <a:spcBef>
                <a:spcPct val="50000"/>
              </a:spcBef>
            </a:pPr>
            <a:r>
              <a:rPr lang="en-US" b="1">
                <a:solidFill>
                  <a:schemeClr val="hlink"/>
                </a:solidFill>
              </a:rPr>
              <a:t>MRA</a:t>
            </a:r>
          </a:p>
          <a:p>
            <a:pPr>
              <a:spcBef>
                <a:spcPct val="50000"/>
              </a:spcBef>
            </a:pPr>
            <a:r>
              <a:rPr lang="en-US"/>
              <a:t>79.1</a:t>
            </a:r>
          </a:p>
          <a:p>
            <a:pPr>
              <a:spcBef>
                <a:spcPct val="50000"/>
              </a:spcBef>
            </a:pPr>
            <a:r>
              <a:rPr lang="en-US"/>
              <a:t>81.4 </a:t>
            </a:r>
          </a:p>
          <a:p>
            <a:pPr>
              <a:spcBef>
                <a:spcPct val="50000"/>
              </a:spcBef>
            </a:pPr>
            <a:r>
              <a:rPr lang="en-US"/>
              <a:t>80.3 </a:t>
            </a:r>
          </a:p>
          <a:p>
            <a:pPr>
              <a:spcBef>
                <a:spcPct val="50000"/>
              </a:spcBef>
            </a:pPr>
            <a:r>
              <a:rPr lang="en-US"/>
              <a:t>0.84</a:t>
            </a:r>
          </a:p>
        </p:txBody>
      </p:sp>
      <p:sp>
        <p:nvSpPr>
          <p:cNvPr id="53254" name="Rectangle 5"/>
          <p:cNvSpPr>
            <a:spLocks noChangeArrowheads="1"/>
          </p:cNvSpPr>
          <p:nvPr/>
        </p:nvSpPr>
        <p:spPr bwMode="auto">
          <a:xfrm>
            <a:off x="5867400" y="1981200"/>
            <a:ext cx="4572000" cy="2647950"/>
          </a:xfrm>
          <a:prstGeom prst="rect">
            <a:avLst/>
          </a:prstGeom>
          <a:noFill/>
          <a:ln w="9525">
            <a:noFill/>
            <a:miter lim="800000"/>
            <a:headEnd/>
            <a:tailEnd/>
          </a:ln>
        </p:spPr>
        <p:txBody>
          <a:bodyPr>
            <a:spAutoFit/>
          </a:bodyPr>
          <a:lstStyle/>
          <a:p>
            <a:pPr>
              <a:spcBef>
                <a:spcPct val="50000"/>
              </a:spcBef>
            </a:pPr>
            <a:r>
              <a:rPr lang="en-US" b="1">
                <a:solidFill>
                  <a:schemeClr val="hlink"/>
                </a:solidFill>
              </a:rPr>
              <a:t>RT-MRA</a:t>
            </a:r>
          </a:p>
          <a:p>
            <a:pPr>
              <a:spcBef>
                <a:spcPct val="50000"/>
              </a:spcBef>
            </a:pPr>
            <a:r>
              <a:rPr lang="en-US"/>
              <a:t>97.7</a:t>
            </a:r>
          </a:p>
          <a:p>
            <a:pPr>
              <a:spcBef>
                <a:spcPct val="50000"/>
              </a:spcBef>
            </a:pPr>
            <a:r>
              <a:rPr lang="en-US"/>
              <a:t>97.7 </a:t>
            </a:r>
          </a:p>
          <a:p>
            <a:pPr>
              <a:spcBef>
                <a:spcPct val="50000"/>
              </a:spcBef>
            </a:pPr>
            <a:r>
              <a:rPr lang="en-US"/>
              <a:t>97.7 </a:t>
            </a:r>
          </a:p>
          <a:p>
            <a:pPr>
              <a:spcBef>
                <a:spcPct val="50000"/>
              </a:spcBef>
            </a:pPr>
            <a:r>
              <a:rPr lang="en-US"/>
              <a:t>1</a:t>
            </a:r>
          </a:p>
        </p:txBody>
      </p:sp>
      <p:sp>
        <p:nvSpPr>
          <p:cNvPr id="53255" name="Rectangle 6"/>
          <p:cNvSpPr>
            <a:spLocks noChangeArrowheads="1"/>
          </p:cNvSpPr>
          <p:nvPr/>
        </p:nvSpPr>
        <p:spPr bwMode="auto">
          <a:xfrm>
            <a:off x="1219200" y="457200"/>
            <a:ext cx="7924800" cy="1552575"/>
          </a:xfrm>
          <a:prstGeom prst="rect">
            <a:avLst/>
          </a:prstGeom>
          <a:noFill/>
          <a:ln w="9525">
            <a:noFill/>
            <a:miter lim="800000"/>
            <a:headEnd/>
            <a:tailEnd/>
          </a:ln>
        </p:spPr>
        <p:txBody>
          <a:bodyPr>
            <a:spAutoFit/>
          </a:bodyPr>
          <a:lstStyle/>
          <a:p>
            <a:r>
              <a:rPr lang="en-US" b="1">
                <a:solidFill>
                  <a:schemeClr val="tx2"/>
                </a:solidFill>
                <a:latin typeface="Arial Unicode MS" pitchFamily="34" charset="-128"/>
                <a:ea typeface="Arial Unicode MS" pitchFamily="34" charset="-128"/>
                <a:cs typeface="Arial Unicode MS" pitchFamily="34" charset="-128"/>
              </a:rPr>
              <a:t>Sensitivity of spiral computed tomography, magnetic resonance angiography, and real-time magnetic resonance angiography, for detecting pulmonary emboli</a:t>
            </a:r>
          </a:p>
          <a:p>
            <a:pPr eaLnBrk="0" hangingPunct="0"/>
            <a:endParaRPr lang="en-US" b="1">
              <a:solidFill>
                <a:schemeClr val="tx2"/>
              </a:solidFill>
              <a:latin typeface="Arial Unicode MS" pitchFamily="34" charset="-128"/>
              <a:ea typeface="Arial Unicode MS" pitchFamily="34" charset="-128"/>
              <a:cs typeface="Arial Unicode MS" pitchFamily="34" charset="-128"/>
            </a:endParaRPr>
          </a:p>
        </p:txBody>
      </p:sp>
      <p:sp>
        <p:nvSpPr>
          <p:cNvPr id="53256" name="Text Box 7"/>
          <p:cNvSpPr txBox="1">
            <a:spLocks noChangeArrowheads="1"/>
          </p:cNvSpPr>
          <p:nvPr/>
        </p:nvSpPr>
        <p:spPr bwMode="auto">
          <a:xfrm>
            <a:off x="914400" y="5334000"/>
            <a:ext cx="6172200" cy="457200"/>
          </a:xfrm>
          <a:prstGeom prst="rect">
            <a:avLst/>
          </a:prstGeom>
          <a:noFill/>
          <a:ln w="9525">
            <a:noFill/>
            <a:miter lim="800000"/>
            <a:headEnd/>
            <a:tailEnd/>
          </a:ln>
        </p:spPr>
        <p:txBody>
          <a:bodyPr>
            <a:spAutoFit/>
          </a:bodyPr>
          <a:lstStyle/>
          <a:p>
            <a:pPr>
              <a:spcBef>
                <a:spcPct val="50000"/>
              </a:spcBef>
            </a:pPr>
            <a:r>
              <a:rPr lang="en-US" i="1"/>
              <a:t>Am J Respir Crit Care Med 2003</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2"/>
          </p:nvPr>
        </p:nvSpPr>
        <p:spPr>
          <a:noFill/>
        </p:spPr>
        <p:txBody>
          <a:bodyPr/>
          <a:lstStyle/>
          <a:p>
            <a:fld id="{1585D8D7-AC96-45D4-99BC-3413321293BC}" type="slidenum">
              <a:rPr lang="en-US" smtClean="0"/>
              <a:pPr/>
              <a:t>51</a:t>
            </a:fld>
            <a:endParaRPr lang="en-US" smtClean="0"/>
          </a:p>
        </p:txBody>
      </p:sp>
      <p:sp>
        <p:nvSpPr>
          <p:cNvPr id="54275" name="Rectangle 2"/>
          <p:cNvSpPr>
            <a:spLocks noGrp="1" noChangeArrowheads="1"/>
          </p:cNvSpPr>
          <p:nvPr>
            <p:ph type="title"/>
          </p:nvPr>
        </p:nvSpPr>
        <p:spPr>
          <a:xfrm>
            <a:off x="762000" y="609600"/>
            <a:ext cx="7837488" cy="334963"/>
          </a:xfrm>
        </p:spPr>
        <p:txBody>
          <a:bodyPr wrap="none"/>
          <a:lstStyle/>
          <a:p>
            <a:pPr eaLnBrk="1" hangingPunct="1"/>
            <a:r>
              <a:rPr lang="en-US" sz="2800" b="1" smtClean="0">
                <a:latin typeface="Arial" charset="0"/>
              </a:rPr>
              <a:t>Suggested diagnostic strategy for </a:t>
            </a:r>
            <a:br>
              <a:rPr lang="en-US" sz="2800" b="1" smtClean="0">
                <a:latin typeface="Arial" charset="0"/>
              </a:rPr>
            </a:br>
            <a:r>
              <a:rPr lang="en-US" sz="2800" b="1" smtClean="0">
                <a:latin typeface="Arial" charset="0"/>
              </a:rPr>
              <a:t>venous thromboembolism</a:t>
            </a:r>
          </a:p>
        </p:txBody>
      </p:sp>
      <p:pic>
        <p:nvPicPr>
          <p:cNvPr id="54276" name="Picture 3" descr="ACM0102-21-012"/>
          <p:cNvPicPr>
            <a:picLocks noChangeAspect="1" noChangeArrowheads="1"/>
          </p:cNvPicPr>
          <p:nvPr/>
        </p:nvPicPr>
        <p:blipFill>
          <a:blip r:embed="rId3"/>
          <a:srcRect/>
          <a:stretch>
            <a:fillRect/>
          </a:stretch>
        </p:blipFill>
        <p:spPr bwMode="auto">
          <a:xfrm>
            <a:off x="1600200" y="1270000"/>
            <a:ext cx="5986463" cy="5588000"/>
          </a:xfrm>
          <a:prstGeom prst="rect">
            <a:avLst/>
          </a:prstGeom>
          <a:noFill/>
          <a:ln w="9525">
            <a:noFill/>
            <a:miter lim="800000"/>
            <a:headEnd/>
            <a:tailEnd/>
          </a:ln>
        </p:spPr>
      </p:pic>
      <p:sp>
        <p:nvSpPr>
          <p:cNvPr id="2" name="Rectangle 1"/>
          <p:cNvSpPr/>
          <p:nvPr/>
        </p:nvSpPr>
        <p:spPr bwMode="auto">
          <a:xfrm>
            <a:off x="1763713" y="2133600"/>
            <a:ext cx="5184775" cy="1079500"/>
          </a:xfrm>
          <a:prstGeom prst="rect">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en-US"/>
          </a:p>
        </p:txBody>
      </p:sp>
      <p:sp>
        <p:nvSpPr>
          <p:cNvPr id="54278" name="TextBox 2"/>
          <p:cNvSpPr txBox="1">
            <a:spLocks noChangeArrowheads="1"/>
          </p:cNvSpPr>
          <p:nvPr/>
        </p:nvSpPr>
        <p:spPr bwMode="auto">
          <a:xfrm>
            <a:off x="1979613" y="2276475"/>
            <a:ext cx="4824412" cy="461963"/>
          </a:xfrm>
          <a:prstGeom prst="rect">
            <a:avLst/>
          </a:prstGeom>
          <a:noFill/>
          <a:ln w="9525">
            <a:noFill/>
            <a:miter lim="800000"/>
            <a:headEnd/>
            <a:tailEnd/>
          </a:ln>
        </p:spPr>
        <p:txBody>
          <a:bodyPr>
            <a:spAutoFit/>
          </a:bodyPr>
          <a:lstStyle/>
          <a:p>
            <a:pPr algn="ctr"/>
            <a:r>
              <a:rPr lang="en-US"/>
              <a:t>Spiral CT Scan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a:noFill/>
        </p:spPr>
        <p:txBody>
          <a:bodyPr/>
          <a:lstStyle/>
          <a:p>
            <a:fld id="{07E86ECC-997A-43B3-9D09-1F4C3D776B83}" type="slidenum">
              <a:rPr lang="en-US" smtClean="0"/>
              <a:pPr/>
              <a:t>52</a:t>
            </a:fld>
            <a:endParaRPr lang="en-US" smtClean="0"/>
          </a:p>
        </p:txBody>
      </p:sp>
      <p:sp>
        <p:nvSpPr>
          <p:cNvPr id="55299" name="Rectangle 2"/>
          <p:cNvSpPr>
            <a:spLocks noGrp="1" noChangeArrowheads="1"/>
          </p:cNvSpPr>
          <p:nvPr>
            <p:ph type="title"/>
          </p:nvPr>
        </p:nvSpPr>
        <p:spPr>
          <a:xfrm>
            <a:off x="762000" y="609600"/>
            <a:ext cx="7837488" cy="334963"/>
          </a:xfrm>
        </p:spPr>
        <p:txBody>
          <a:bodyPr wrap="none"/>
          <a:lstStyle/>
          <a:p>
            <a:pPr eaLnBrk="1" hangingPunct="1"/>
            <a:r>
              <a:rPr lang="en-US" sz="2800" b="1" smtClean="0">
                <a:latin typeface="Arial" charset="0"/>
              </a:rPr>
              <a:t>Suggested diagnostic strategy for </a:t>
            </a:r>
            <a:br>
              <a:rPr lang="en-US" sz="2800" b="1" smtClean="0">
                <a:latin typeface="Arial" charset="0"/>
              </a:rPr>
            </a:br>
            <a:r>
              <a:rPr lang="en-US" sz="2800" b="1" smtClean="0">
                <a:latin typeface="Arial" charset="0"/>
              </a:rPr>
              <a:t>venous thromboembolism</a:t>
            </a:r>
          </a:p>
        </p:txBody>
      </p:sp>
      <p:pic>
        <p:nvPicPr>
          <p:cNvPr id="55300" name="Picture 3" descr="ACM0102-21-012"/>
          <p:cNvPicPr>
            <a:picLocks noChangeAspect="1" noChangeArrowheads="1"/>
          </p:cNvPicPr>
          <p:nvPr/>
        </p:nvPicPr>
        <p:blipFill>
          <a:blip r:embed="rId3"/>
          <a:srcRect/>
          <a:stretch>
            <a:fillRect/>
          </a:stretch>
        </p:blipFill>
        <p:spPr bwMode="auto">
          <a:xfrm>
            <a:off x="1600200" y="1270000"/>
            <a:ext cx="5986463" cy="55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Treatment</a:t>
            </a:r>
          </a:p>
        </p:txBody>
      </p:sp>
      <p:sp>
        <p:nvSpPr>
          <p:cNvPr id="56323" name="Content Placeholder 3"/>
          <p:cNvSpPr>
            <a:spLocks noGrp="1"/>
          </p:cNvSpPr>
          <p:nvPr>
            <p:ph idx="1"/>
          </p:nvPr>
        </p:nvSpPr>
        <p:spPr/>
        <p:txBody>
          <a:bodyPr/>
          <a:lstStyle/>
          <a:p>
            <a:r>
              <a:rPr lang="en-US" smtClean="0"/>
              <a:t>Respiratory support</a:t>
            </a:r>
          </a:p>
          <a:p>
            <a:r>
              <a:rPr lang="en-US" smtClean="0"/>
              <a:t>Hemodynamic Support</a:t>
            </a:r>
          </a:p>
          <a:p>
            <a:r>
              <a:rPr lang="en-US" smtClean="0"/>
              <a:t>Anticoagulation</a:t>
            </a:r>
          </a:p>
        </p:txBody>
      </p:sp>
      <p:sp>
        <p:nvSpPr>
          <p:cNvPr id="56324" name="Slide Number Placeholder 2"/>
          <p:cNvSpPr>
            <a:spLocks noGrp="1"/>
          </p:cNvSpPr>
          <p:nvPr>
            <p:ph type="sldNum" sz="quarter" idx="12"/>
          </p:nvPr>
        </p:nvSpPr>
        <p:spPr>
          <a:noFill/>
        </p:spPr>
        <p:txBody>
          <a:bodyPr/>
          <a:lstStyle/>
          <a:p>
            <a:fld id="{1EC5FC11-EB99-4F3E-87BE-FBA4178AAF60}" type="slidenum">
              <a:rPr lang="en-US" smtClean="0"/>
              <a:pPr/>
              <a:t>53</a:t>
            </a:fld>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2"/>
          </p:nvPr>
        </p:nvSpPr>
        <p:spPr>
          <a:noFill/>
        </p:spPr>
        <p:txBody>
          <a:bodyPr/>
          <a:lstStyle/>
          <a:p>
            <a:fld id="{EC6D908C-658D-402C-B196-6C904882C6F6}" type="slidenum">
              <a:rPr lang="en-US" smtClean="0"/>
              <a:pPr/>
              <a:t>54</a:t>
            </a:fld>
            <a:endParaRPr lang="en-US" smtClean="0"/>
          </a:p>
        </p:txBody>
      </p:sp>
      <p:sp>
        <p:nvSpPr>
          <p:cNvPr id="57347" name="Rectangle 2"/>
          <p:cNvSpPr>
            <a:spLocks noGrp="1" noChangeArrowheads="1"/>
          </p:cNvSpPr>
          <p:nvPr>
            <p:ph type="title"/>
          </p:nvPr>
        </p:nvSpPr>
        <p:spPr>
          <a:xfrm>
            <a:off x="1457325" y="1379538"/>
            <a:ext cx="6376988" cy="334962"/>
          </a:xfrm>
        </p:spPr>
        <p:txBody>
          <a:bodyPr wrap="none"/>
          <a:lstStyle/>
          <a:p>
            <a:pPr eaLnBrk="1" hangingPunct="1"/>
            <a:r>
              <a:rPr lang="en-US" sz="3200" smtClean="0">
                <a:latin typeface="Arial" charset="0"/>
              </a:rPr>
              <a:t>Dosage and monitoring of anticoagulant </a:t>
            </a:r>
            <a:br>
              <a:rPr lang="en-US" sz="3200" smtClean="0">
                <a:latin typeface="Arial" charset="0"/>
              </a:rPr>
            </a:br>
            <a:r>
              <a:rPr lang="en-US" sz="3200" smtClean="0">
                <a:latin typeface="Arial" charset="0"/>
              </a:rPr>
              <a:t>therapy</a:t>
            </a:r>
          </a:p>
        </p:txBody>
      </p:sp>
      <p:graphicFrame>
        <p:nvGraphicFramePr>
          <p:cNvPr id="26627" name="Group 3"/>
          <p:cNvGraphicFramePr>
            <a:graphicFrameLocks noGrp="1"/>
          </p:cNvGraphicFramePr>
          <p:nvPr/>
        </p:nvGraphicFramePr>
        <p:xfrm>
          <a:off x="533400" y="1981200"/>
          <a:ext cx="7924800" cy="4452938"/>
        </p:xfrm>
        <a:graphic>
          <a:graphicData uri="http://schemas.openxmlformats.org/drawingml/2006/table">
            <a:tbl>
              <a:tblPr/>
              <a:tblGrid>
                <a:gridCol w="7924800"/>
              </a:tblGrid>
              <a:tr h="39626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Times New Roman" pitchFamily="18" charset="0"/>
                        </a:rPr>
                        <a:t> Dosage and monitoring of anticoagulant therapy</a:t>
                      </a:r>
                    </a:p>
                  </a:txBody>
                  <a:tcPr marT="45723" marB="45723" horzOverflow="overflow">
                    <a:lnL cap="flat">
                      <a:noFill/>
                    </a:lnL>
                    <a:lnR cap="flat">
                      <a:noFill/>
                    </a:lnR>
                    <a:lnT cap="flat">
                      <a:noFill/>
                    </a:lnT>
                    <a:lnB cap="flat">
                      <a:noFill/>
                    </a:lnB>
                    <a:lnTlToBr>
                      <a:noFill/>
                    </a:lnTlToBr>
                    <a:lnBlToTr>
                      <a:noFill/>
                    </a:lnBlToTr>
                    <a:solidFill>
                      <a:srgbClr val="FFFFFF"/>
                    </a:solidFill>
                  </a:tcPr>
                </a:tc>
              </a:tr>
              <a:tr h="65790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After initiating heparin therapy, repeat APTT every 6 h for first 24 h and then every 24 h when therapeutic APTT is achieved</a:t>
                      </a:r>
                    </a:p>
                  </a:txBody>
                  <a:tcPr marT="63505" marB="45723" horzOverflow="overflow">
                    <a:lnL cap="flat">
                      <a:noFill/>
                    </a:lnL>
                    <a:lnR cap="flat">
                      <a:noFill/>
                    </a:lnR>
                    <a:lnT cap="flat">
                      <a:noFill/>
                    </a:lnT>
                    <a:lnB>
                      <a:noFill/>
                    </a:lnB>
                    <a:lnTlToBr>
                      <a:noFill/>
                    </a:lnTlToBr>
                    <a:lnBlToTr>
                      <a:noFill/>
                    </a:lnBlToTr>
                    <a:solidFill>
                      <a:srgbClr val="FFFFFF"/>
                    </a:solidFill>
                  </a:tcPr>
                </a:tc>
              </a:tr>
              <a:tr h="65790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Warfarin 5 mg/d can be started on day 1 of therapy; there is no benefit from higher starting doses</a:t>
                      </a:r>
                    </a:p>
                  </a:txBody>
                  <a:tcPr marT="63505" marB="45723" horzOverflow="overflow">
                    <a:lnL cap="flat">
                      <a:noFill/>
                    </a:lnL>
                    <a:lnR cap="flat">
                      <a:noFill/>
                    </a:lnR>
                    <a:lnT>
                      <a:noFill/>
                    </a:lnT>
                    <a:lnB>
                      <a:noFill/>
                    </a:lnB>
                    <a:lnTlToBr>
                      <a:noFill/>
                    </a:lnTlToBr>
                    <a:lnBlToTr>
                      <a:noFill/>
                    </a:lnBlToTr>
                    <a:solidFill>
                      <a:srgbClr val="FFFFFF"/>
                    </a:solidFill>
                  </a:tcPr>
                </a:tc>
              </a:tr>
              <a:tr h="65790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Platelet count should be monitored at least every 3 d during initial heparin therapy</a:t>
                      </a:r>
                    </a:p>
                  </a:txBody>
                  <a:tcPr marT="63505" marB="45723" horzOverflow="overflow">
                    <a:lnL cap="flat">
                      <a:noFill/>
                    </a:lnL>
                    <a:lnR cap="flat">
                      <a:noFill/>
                    </a:lnR>
                    <a:lnT>
                      <a:noFill/>
                    </a:lnT>
                    <a:lnB>
                      <a:noFill/>
                    </a:lnB>
                    <a:lnTlToBr>
                      <a:noFill/>
                    </a:lnTlToBr>
                    <a:lnBlToTr>
                      <a:noFill/>
                    </a:lnBlToTr>
                    <a:solidFill>
                      <a:srgbClr val="FFFFFF"/>
                    </a:solidFill>
                  </a:tcPr>
                </a:tc>
              </a:tr>
              <a:tr h="65790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Therapeutic APTT should correspond to plasma heparin level of 0.2</a:t>
                      </a:r>
                      <a:r>
                        <a:rPr kumimoji="0" lang="en-US" sz="1800" b="0" i="0" u="none" strike="noStrike" cap="none" normalizeH="0" baseline="0" smtClean="0">
                          <a:ln>
                            <a:noFill/>
                          </a:ln>
                          <a:solidFill>
                            <a:srgbClr val="000000"/>
                          </a:solidFill>
                          <a:effectLst/>
                          <a:latin typeface="Times New Roman"/>
                          <a:cs typeface="Times New Roman" pitchFamily="18" charset="0"/>
                        </a:rPr>
                        <a:t>–</a:t>
                      </a:r>
                      <a:r>
                        <a:rPr kumimoji="0" lang="en-US" sz="1800" b="0" i="0" u="none" strike="noStrike" cap="none" normalizeH="0" baseline="0" smtClean="0">
                          <a:ln>
                            <a:noFill/>
                          </a:ln>
                          <a:solidFill>
                            <a:srgbClr val="000000"/>
                          </a:solidFill>
                          <a:effectLst/>
                          <a:latin typeface="Arial" pitchFamily="34" charset="0"/>
                          <a:cs typeface="Times New Roman" pitchFamily="18" charset="0"/>
                        </a:rPr>
                        <a:t>0.4 IU/mL</a:t>
                      </a:r>
                    </a:p>
                  </a:txBody>
                  <a:tcPr marT="63505" marB="45723" horzOverflow="overflow">
                    <a:lnL cap="flat">
                      <a:noFill/>
                    </a:lnL>
                    <a:lnR cap="flat">
                      <a:noFill/>
                    </a:lnR>
                    <a:lnT>
                      <a:noFill/>
                    </a:lnT>
                    <a:lnB>
                      <a:noFill/>
                    </a:lnB>
                    <a:lnTlToBr>
                      <a:noFill/>
                    </a:lnTlToBr>
                    <a:lnBlToTr>
                      <a:noFill/>
                    </a:lnBlToTr>
                    <a:solidFill>
                      <a:srgbClr val="FFFFFF"/>
                    </a:solidFill>
                  </a:tcPr>
                </a:tc>
              </a:tr>
              <a:tr h="3835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Heparin is usually continued for 5</a:t>
                      </a:r>
                      <a:r>
                        <a:rPr kumimoji="0" lang="en-US" sz="1800" b="0" i="0" u="none" strike="noStrike" cap="none" normalizeH="0" baseline="0" smtClean="0">
                          <a:ln>
                            <a:noFill/>
                          </a:ln>
                          <a:solidFill>
                            <a:srgbClr val="000000"/>
                          </a:solidFill>
                          <a:effectLst/>
                          <a:latin typeface="Times New Roman"/>
                          <a:cs typeface="Times New Roman" pitchFamily="18" charset="0"/>
                        </a:rPr>
                        <a:t>–</a:t>
                      </a:r>
                      <a:r>
                        <a:rPr kumimoji="0" lang="en-US" sz="1800" b="0" i="0" u="none" strike="noStrike" cap="none" normalizeH="0" baseline="0" smtClean="0">
                          <a:ln>
                            <a:noFill/>
                          </a:ln>
                          <a:solidFill>
                            <a:srgbClr val="000000"/>
                          </a:solidFill>
                          <a:effectLst/>
                          <a:latin typeface="Arial" pitchFamily="34" charset="0"/>
                          <a:cs typeface="Times New Roman" pitchFamily="18" charset="0"/>
                        </a:rPr>
                        <a:t>7 d</a:t>
                      </a:r>
                    </a:p>
                  </a:txBody>
                  <a:tcPr marT="63505" marB="45723" horzOverflow="overflow">
                    <a:lnL cap="flat">
                      <a:noFill/>
                    </a:lnL>
                    <a:lnR cap="flat">
                      <a:noFill/>
                    </a:lnR>
                    <a:lnT>
                      <a:noFill/>
                    </a:lnT>
                    <a:lnB>
                      <a:noFill/>
                    </a:lnB>
                    <a:lnTlToBr>
                      <a:noFill/>
                    </a:lnTlToBr>
                    <a:lnBlToTr>
                      <a:noFill/>
                    </a:lnBlToTr>
                    <a:solidFill>
                      <a:srgbClr val="FFFFFF"/>
                    </a:solidFill>
                  </a:tcPr>
                </a:tc>
              </a:tr>
              <a:tr h="65790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Heparin can be stopped after 4</a:t>
                      </a:r>
                      <a:r>
                        <a:rPr kumimoji="0" lang="en-US" sz="1800" b="0" i="0" u="none" strike="noStrike" cap="none" normalizeH="0" baseline="0" smtClean="0">
                          <a:ln>
                            <a:noFill/>
                          </a:ln>
                          <a:solidFill>
                            <a:srgbClr val="000000"/>
                          </a:solidFill>
                          <a:effectLst/>
                          <a:latin typeface="Times New Roman"/>
                          <a:cs typeface="Times New Roman" pitchFamily="18" charset="0"/>
                        </a:rPr>
                        <a:t>–</a:t>
                      </a:r>
                      <a:r>
                        <a:rPr kumimoji="0" lang="en-US" sz="1800" b="0" i="0" u="none" strike="noStrike" cap="none" normalizeH="0" baseline="0" smtClean="0">
                          <a:ln>
                            <a:noFill/>
                          </a:ln>
                          <a:solidFill>
                            <a:srgbClr val="000000"/>
                          </a:solidFill>
                          <a:effectLst/>
                          <a:latin typeface="Arial" pitchFamily="34" charset="0"/>
                          <a:cs typeface="Times New Roman" pitchFamily="18" charset="0"/>
                        </a:rPr>
                        <a:t>5 d of warfarin therapy when INR is in 2.0</a:t>
                      </a:r>
                      <a:r>
                        <a:rPr kumimoji="0" lang="en-US" sz="1800" b="0" i="0" u="none" strike="noStrike" cap="none" normalizeH="0" baseline="0" smtClean="0">
                          <a:ln>
                            <a:noFill/>
                          </a:ln>
                          <a:solidFill>
                            <a:srgbClr val="000000"/>
                          </a:solidFill>
                          <a:effectLst/>
                          <a:latin typeface="Times New Roman"/>
                          <a:cs typeface="Times New Roman" pitchFamily="18" charset="0"/>
                        </a:rPr>
                        <a:t>–</a:t>
                      </a:r>
                      <a:r>
                        <a:rPr kumimoji="0" lang="en-US" sz="1800" b="0" i="0" u="none" strike="noStrike" cap="none" normalizeH="0" baseline="0" smtClean="0">
                          <a:ln>
                            <a:noFill/>
                          </a:ln>
                          <a:solidFill>
                            <a:srgbClr val="000000"/>
                          </a:solidFill>
                          <a:effectLst/>
                          <a:latin typeface="Arial" pitchFamily="34" charset="0"/>
                          <a:cs typeface="Times New Roman" pitchFamily="18" charset="0"/>
                        </a:rPr>
                        <a:t>3.0 range</a:t>
                      </a:r>
                    </a:p>
                  </a:txBody>
                  <a:tcPr marT="63505" marB="45723" horzOverflow="overflow">
                    <a:lnL cap="flat">
                      <a:noFill/>
                    </a:lnL>
                    <a:lnR cap="flat">
                      <a:noFill/>
                    </a:lnR>
                    <a:lnT>
                      <a:noFill/>
                    </a:lnT>
                    <a:lnB>
                      <a:noFill/>
                    </a:lnB>
                    <a:lnTlToBr>
                      <a:noFill/>
                    </a:lnTlToBr>
                    <a:lnBlToTr>
                      <a:noFill/>
                    </a:lnBlToTr>
                    <a:solidFill>
                      <a:srgbClr val="FFFFFF"/>
                    </a:solidFill>
                  </a:tcPr>
                </a:tc>
              </a:tr>
              <a:tr h="3835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5" marB="45723" horzOverflow="overflow">
                    <a:lnL cap="flat">
                      <a:noFill/>
                    </a:lnL>
                    <a:lnR cap="flat">
                      <a:noFill/>
                    </a:lnR>
                    <a:lnT>
                      <a:noFill/>
                    </a:lnT>
                    <a:lnB cap="flat">
                      <a:noFill/>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2"/>
          </p:nvPr>
        </p:nvSpPr>
        <p:spPr>
          <a:noFill/>
        </p:spPr>
        <p:txBody>
          <a:bodyPr/>
          <a:lstStyle/>
          <a:p>
            <a:fld id="{17E8CF84-C26C-4F6E-94F8-C66280849B95}" type="slidenum">
              <a:rPr lang="en-US" smtClean="0"/>
              <a:pPr/>
              <a:t>55</a:t>
            </a:fld>
            <a:endParaRPr lang="en-US" smtClean="0"/>
          </a:p>
        </p:txBody>
      </p:sp>
      <p:sp>
        <p:nvSpPr>
          <p:cNvPr id="58371" name="Rectangle 2"/>
          <p:cNvSpPr>
            <a:spLocks noGrp="1" noChangeArrowheads="1"/>
          </p:cNvSpPr>
          <p:nvPr>
            <p:ph type="title"/>
          </p:nvPr>
        </p:nvSpPr>
        <p:spPr>
          <a:xfrm>
            <a:off x="1881188" y="254000"/>
            <a:ext cx="5381625" cy="334963"/>
          </a:xfrm>
        </p:spPr>
        <p:txBody>
          <a:bodyPr wrap="none"/>
          <a:lstStyle/>
          <a:p>
            <a:pPr eaLnBrk="1" hangingPunct="1"/>
            <a:endParaRPr lang="en-US" smtClean="0">
              <a:latin typeface="Arial" charset="0"/>
            </a:endParaRPr>
          </a:p>
        </p:txBody>
      </p:sp>
      <p:graphicFrame>
        <p:nvGraphicFramePr>
          <p:cNvPr id="28675" name="Group 3"/>
          <p:cNvGraphicFramePr>
            <a:graphicFrameLocks noGrp="1"/>
          </p:cNvGraphicFramePr>
          <p:nvPr/>
        </p:nvGraphicFramePr>
        <p:xfrm>
          <a:off x="381000" y="685800"/>
          <a:ext cx="7620000" cy="6272213"/>
        </p:xfrm>
        <a:graphic>
          <a:graphicData uri="http://schemas.openxmlformats.org/drawingml/2006/table">
            <a:tbl>
              <a:tblPr/>
              <a:tblGrid>
                <a:gridCol w="3810000"/>
                <a:gridCol w="3810000"/>
              </a:tblGrid>
              <a:tr h="1030143">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Times New Roman" pitchFamily="18" charset="0"/>
                        </a:rPr>
                        <a:t> </a:t>
                      </a:r>
                      <a:r>
                        <a:rPr kumimoji="0" lang="en-US" sz="2800" b="1" i="0" u="none" strike="noStrike" cap="none" normalizeH="0" baseline="0" smtClean="0">
                          <a:ln>
                            <a:noFill/>
                          </a:ln>
                          <a:solidFill>
                            <a:schemeClr val="tx2"/>
                          </a:solidFill>
                          <a:effectLst/>
                          <a:latin typeface="Arial" pitchFamily="34" charset="0"/>
                          <a:cs typeface="Arial" pitchFamily="34" charset="0"/>
                        </a:rPr>
                        <a:t>Important drug interactions with warfarin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1" i="0" u="none" strike="noStrike" cap="none" normalizeH="0" baseline="0" smtClean="0">
                        <a:ln>
                          <a:noFill/>
                        </a:ln>
                        <a:solidFill>
                          <a:schemeClr val="tx2"/>
                        </a:solidFill>
                        <a:effectLst/>
                        <a:latin typeface="Arial" pitchFamily="34" charset="0"/>
                        <a:cs typeface="Arial" pitchFamily="34" charset="0"/>
                      </a:endParaRPr>
                    </a:p>
                  </a:txBody>
                  <a:tcPr marT="45713" marB="45713" horzOverflow="overflow">
                    <a:lnL cap="flat">
                      <a:noFill/>
                    </a:lnL>
                    <a:lnR cap="flat">
                      <a:noFill/>
                    </a:lnR>
                    <a:lnT cap="flat">
                      <a:noFill/>
                    </a:lnT>
                    <a:lnB cap="flat">
                      <a:noFill/>
                    </a:lnB>
                    <a:lnTlToBr>
                      <a:noFill/>
                    </a:lnTlToBr>
                    <a:lnBlToTr>
                      <a:noFill/>
                    </a:lnBlToTr>
                    <a:solidFill>
                      <a:srgbClr val="FFFFFF"/>
                    </a:solidFill>
                  </a:tcPr>
                </a:tc>
                <a:tc hMerge="1">
                  <a:txBody>
                    <a:bodyPr/>
                    <a:lstStyle/>
                    <a:p>
                      <a:endParaRPr lang="en-US"/>
                    </a:p>
                  </a:txBody>
                  <a:tcPr/>
                </a:tc>
              </a:tr>
              <a:tr h="71875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Drugs that decrease warfarin requirement</a:t>
                      </a:r>
                    </a:p>
                  </a:txBody>
                  <a:tcPr marT="63490" marB="45713" horzOverflow="overflow">
                    <a:lnL cap="flat">
                      <a:noFill/>
                    </a:lnL>
                    <a:lnR cap="flat">
                      <a:noFill/>
                    </a:lnR>
                    <a:lnT cap="flat">
                      <a:noFill/>
                    </a:lnT>
                    <a:lnB>
                      <a:noFill/>
                    </a:lnB>
                    <a:lnTlToBr>
                      <a:noFill/>
                    </a:lnTlToBr>
                    <a:lnBlToTr>
                      <a:noFill/>
                    </a:lnBlToTr>
                    <a:solidFill>
                      <a:srgbClr val="E7E7F5"/>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Drugs that increase warfarin requirement</a:t>
                      </a:r>
                    </a:p>
                  </a:txBody>
                  <a:tcPr marT="63490" marB="45713" horzOverflow="overflow">
                    <a:lnL cap="flat">
                      <a:noFill/>
                    </a:lnL>
                    <a:lnR cap="flat">
                      <a:noFill/>
                    </a:lnR>
                    <a:lnT cap="flat">
                      <a:noFill/>
                    </a:lnT>
                    <a:lnB>
                      <a:noFill/>
                    </a:lnB>
                    <a:lnTlToBr>
                      <a:noFill/>
                    </a:lnTlToBr>
                    <a:lnBlToTr>
                      <a:noFill/>
                    </a:lnBlToTr>
                    <a:solidFill>
                      <a:srgbClr val="E7E7F5"/>
                    </a:solidFill>
                  </a:tcPr>
                </a:tc>
              </a:tr>
              <a:tr h="413981">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490" marB="45713" horzOverflow="overflow">
                    <a:lnL cap="flat">
                      <a:noFill/>
                    </a:lnL>
                    <a:lnR cap="flat">
                      <a:noFill/>
                    </a:lnR>
                    <a:lnT>
                      <a:noFill/>
                    </a:lnT>
                    <a:lnB>
                      <a:noFill/>
                    </a:lnB>
                    <a:lnTlToBr>
                      <a:noFill/>
                    </a:lnTlToBr>
                    <a:lnBlToTr>
                      <a:noFill/>
                    </a:lnBlToTr>
                    <a:solidFill>
                      <a:srgbClr val="FFFFFF"/>
                    </a:solidFill>
                  </a:tcPr>
                </a:tc>
                <a:tc hMerge="1">
                  <a:txBody>
                    <a:bodyPr/>
                    <a:lstStyle/>
                    <a:p>
                      <a:endParaRPr lang="en-US"/>
                    </a:p>
                  </a:txBody>
                  <a:tcPr/>
                </a:tc>
              </a:tr>
              <a:tr h="3835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Phenylbutazone</a:t>
                      </a:r>
                    </a:p>
                  </a:txBody>
                  <a:tcPr marT="63490" marB="4571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Barbiturates</a:t>
                      </a:r>
                    </a:p>
                  </a:txBody>
                  <a:tcPr marT="63490" marB="45713" horzOverflow="overflow">
                    <a:lnL cap="flat">
                      <a:noFill/>
                    </a:lnL>
                    <a:lnR cap="flat">
                      <a:noFill/>
                    </a:lnR>
                    <a:lnT>
                      <a:noFill/>
                    </a:lnT>
                    <a:lnB>
                      <a:noFill/>
                    </a:lnB>
                    <a:lnTlToBr>
                      <a:noFill/>
                    </a:lnTlToBr>
                    <a:lnBlToTr>
                      <a:noFill/>
                    </a:lnBlToTr>
                    <a:solidFill>
                      <a:srgbClr val="FFFFFF"/>
                    </a:solidFill>
                  </a:tcPr>
                </a:tc>
              </a:tr>
              <a:tr h="3835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Metronidazole</a:t>
                      </a:r>
                    </a:p>
                  </a:txBody>
                  <a:tcPr marT="63490" marB="4571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Carbamazepine</a:t>
                      </a:r>
                    </a:p>
                  </a:txBody>
                  <a:tcPr marT="63490" marB="45713" horzOverflow="overflow">
                    <a:lnL cap="flat">
                      <a:noFill/>
                    </a:lnL>
                    <a:lnR cap="flat">
                      <a:noFill/>
                    </a:lnR>
                    <a:lnT>
                      <a:noFill/>
                    </a:lnT>
                    <a:lnB>
                      <a:noFill/>
                    </a:lnB>
                    <a:lnTlToBr>
                      <a:noFill/>
                    </a:lnTlToBr>
                    <a:lnBlToTr>
                      <a:noFill/>
                    </a:lnBlToTr>
                    <a:solidFill>
                      <a:srgbClr val="FFFFFF"/>
                    </a:solidFill>
                  </a:tcPr>
                </a:tc>
              </a:tr>
              <a:tr h="3835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Trimethoprim-sulfamethoxazole</a:t>
                      </a:r>
                    </a:p>
                  </a:txBody>
                  <a:tcPr marT="63490" marB="4571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Rifampin</a:t>
                      </a:r>
                    </a:p>
                  </a:txBody>
                  <a:tcPr marT="63490" marB="45713" horzOverflow="overflow">
                    <a:lnL cap="flat">
                      <a:noFill/>
                    </a:lnL>
                    <a:lnR cap="flat">
                      <a:noFill/>
                    </a:lnR>
                    <a:lnT>
                      <a:noFill/>
                    </a:lnT>
                    <a:lnB>
                      <a:noFill/>
                    </a:lnB>
                    <a:lnTlToBr>
                      <a:noFill/>
                    </a:lnTlToBr>
                    <a:lnBlToTr>
                      <a:noFill/>
                    </a:lnBlToTr>
                    <a:solidFill>
                      <a:srgbClr val="FFFFFF"/>
                    </a:solidFill>
                  </a:tcPr>
                </a:tc>
              </a:tr>
              <a:tr h="3835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Amiodarone</a:t>
                      </a:r>
                    </a:p>
                  </a:txBody>
                  <a:tcPr marT="63490" marB="4571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Penicillin</a:t>
                      </a:r>
                    </a:p>
                  </a:txBody>
                  <a:tcPr marT="63490" marB="45713" horzOverflow="overflow">
                    <a:lnL cap="flat">
                      <a:noFill/>
                    </a:lnL>
                    <a:lnR cap="flat">
                      <a:noFill/>
                    </a:lnR>
                    <a:lnT>
                      <a:noFill/>
                    </a:lnT>
                    <a:lnB>
                      <a:noFill/>
                    </a:lnB>
                    <a:lnTlToBr>
                      <a:noFill/>
                    </a:lnTlToBr>
                    <a:lnBlToTr>
                      <a:noFill/>
                    </a:lnBlToTr>
                    <a:solidFill>
                      <a:srgbClr val="FFFFFF"/>
                    </a:solidFill>
                  </a:tcPr>
                </a:tc>
              </a:tr>
              <a:tr h="65780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Second- and third-generation cephalosporins</a:t>
                      </a:r>
                    </a:p>
                  </a:txBody>
                  <a:tcPr marT="63490" marB="4571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Griseofulvin</a:t>
                      </a:r>
                    </a:p>
                  </a:txBody>
                  <a:tcPr marT="63490" marB="45713" horzOverflow="overflow">
                    <a:lnL cap="flat">
                      <a:noFill/>
                    </a:lnL>
                    <a:lnR cap="flat">
                      <a:noFill/>
                    </a:lnR>
                    <a:lnT>
                      <a:noFill/>
                    </a:lnT>
                    <a:lnB>
                      <a:noFill/>
                    </a:lnB>
                    <a:lnTlToBr>
                      <a:noFill/>
                    </a:lnTlToBr>
                    <a:lnBlToTr>
                      <a:noFill/>
                    </a:lnBlToTr>
                    <a:solidFill>
                      <a:srgbClr val="FFFFFF"/>
                    </a:solidFill>
                  </a:tcPr>
                </a:tc>
              </a:tr>
              <a:tr h="3835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Clofibrate</a:t>
                      </a:r>
                    </a:p>
                  </a:txBody>
                  <a:tcPr marT="63490" marB="4571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Cholestyramine</a:t>
                      </a:r>
                    </a:p>
                  </a:txBody>
                  <a:tcPr marT="63490" marB="45713" horzOverflow="overflow">
                    <a:lnL cap="flat">
                      <a:noFill/>
                    </a:lnL>
                    <a:lnR cap="flat">
                      <a:noFill/>
                    </a:lnR>
                    <a:lnT>
                      <a:noFill/>
                    </a:lnT>
                    <a:lnB>
                      <a:noFill/>
                    </a:lnB>
                    <a:lnTlToBr>
                      <a:noFill/>
                    </a:lnTlToBr>
                    <a:lnBlToTr>
                      <a:noFill/>
                    </a:lnBlToTr>
                    <a:solidFill>
                      <a:srgbClr val="FFFFFF"/>
                    </a:solidFill>
                  </a:tcPr>
                </a:tc>
              </a:tr>
              <a:tr h="3835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Erythromycin</a:t>
                      </a:r>
                    </a:p>
                  </a:txBody>
                  <a:tcPr marT="63490" marB="4571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0" marB="45713" horzOverflow="overflow">
                    <a:lnL cap="flat">
                      <a:noFill/>
                    </a:lnL>
                    <a:lnR cap="flat">
                      <a:noFill/>
                    </a:lnR>
                    <a:lnT>
                      <a:noFill/>
                    </a:lnT>
                    <a:lnB>
                      <a:noFill/>
                    </a:lnB>
                    <a:lnTlToBr>
                      <a:noFill/>
                    </a:lnTlToBr>
                    <a:lnBlToTr>
                      <a:noFill/>
                    </a:lnBlToTr>
                    <a:solidFill>
                      <a:srgbClr val="FFFFFF"/>
                    </a:solidFill>
                  </a:tcPr>
                </a:tc>
              </a:tr>
              <a:tr h="3835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Anabolic steroids</a:t>
                      </a:r>
                    </a:p>
                  </a:txBody>
                  <a:tcPr marT="63490" marB="4571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0" marB="45713" horzOverflow="overflow">
                    <a:lnL cap="flat">
                      <a:noFill/>
                    </a:lnL>
                    <a:lnR cap="flat">
                      <a:noFill/>
                    </a:lnR>
                    <a:lnT>
                      <a:noFill/>
                    </a:lnT>
                    <a:lnB>
                      <a:noFill/>
                    </a:lnB>
                    <a:lnTlToBr>
                      <a:noFill/>
                    </a:lnTlToBr>
                    <a:lnBlToTr>
                      <a:noFill/>
                    </a:lnBlToTr>
                    <a:solidFill>
                      <a:srgbClr val="FFFFFF"/>
                    </a:solidFill>
                  </a:tcPr>
                </a:tc>
              </a:tr>
              <a:tr h="3835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Thyroxine</a:t>
                      </a:r>
                    </a:p>
                  </a:txBody>
                  <a:tcPr marT="63490" marB="4571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0" marB="45713" horzOverflow="overflow">
                    <a:lnL cap="flat">
                      <a:noFill/>
                    </a:lnL>
                    <a:lnR cap="flat">
                      <a:noFill/>
                    </a:lnR>
                    <a:lnT>
                      <a:noFill/>
                    </a:lnT>
                    <a:lnB>
                      <a:noFill/>
                    </a:lnB>
                    <a:lnTlToBr>
                      <a:noFill/>
                    </a:lnTlToBr>
                    <a:lnBlToTr>
                      <a:noFill/>
                    </a:lnBlToTr>
                    <a:solidFill>
                      <a:srgbClr val="FFFFFF"/>
                    </a:solidFill>
                  </a:tcPr>
                </a:tc>
              </a:tr>
              <a:tr h="383503">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0" marB="45713" horzOverflow="overflow">
                    <a:lnL cap="flat">
                      <a:noFill/>
                    </a:lnL>
                    <a:lnR cap="flat">
                      <a:noFill/>
                    </a:lnR>
                    <a:lnT>
                      <a:noFill/>
                    </a:lnT>
                    <a:lnB cap="flat">
                      <a:noFill/>
                    </a:lnB>
                    <a:lnTlToBr>
                      <a:noFill/>
                    </a:lnTlToBr>
                    <a:lnBlToTr>
                      <a:noFill/>
                    </a:lnBlToTr>
                    <a:solidFill>
                      <a:srgbClr val="FFFFFF"/>
                    </a:solid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2"/>
          </p:nvPr>
        </p:nvSpPr>
        <p:spPr>
          <a:noFill/>
        </p:spPr>
        <p:txBody>
          <a:bodyPr/>
          <a:lstStyle/>
          <a:p>
            <a:fld id="{73C4104E-00E9-4BE4-913A-40AEBE4C4902}" type="slidenum">
              <a:rPr lang="en-US" smtClean="0"/>
              <a:pPr/>
              <a:t>56</a:t>
            </a:fld>
            <a:endParaRPr lang="en-US" smtClean="0"/>
          </a:p>
        </p:txBody>
      </p:sp>
      <p:sp>
        <p:nvSpPr>
          <p:cNvPr id="59395" name="Rectangle 2"/>
          <p:cNvSpPr>
            <a:spLocks noGrp="1" noChangeArrowheads="1"/>
          </p:cNvSpPr>
          <p:nvPr>
            <p:ph type="title"/>
          </p:nvPr>
        </p:nvSpPr>
        <p:spPr>
          <a:xfrm>
            <a:off x="2357438" y="254000"/>
            <a:ext cx="4430712" cy="334963"/>
          </a:xfrm>
        </p:spPr>
        <p:txBody>
          <a:bodyPr wrap="none"/>
          <a:lstStyle/>
          <a:p>
            <a:pPr eaLnBrk="1" hangingPunct="1"/>
            <a:endParaRPr lang="en-US" smtClean="0">
              <a:latin typeface="Arial" charset="0"/>
            </a:endParaRPr>
          </a:p>
        </p:txBody>
      </p:sp>
      <p:graphicFrame>
        <p:nvGraphicFramePr>
          <p:cNvPr id="35843" name="Group 3"/>
          <p:cNvGraphicFramePr>
            <a:graphicFrameLocks noGrp="1"/>
          </p:cNvGraphicFramePr>
          <p:nvPr/>
        </p:nvGraphicFramePr>
        <p:xfrm>
          <a:off x="685800" y="304800"/>
          <a:ext cx="7620000" cy="9883775"/>
        </p:xfrm>
        <a:graphic>
          <a:graphicData uri="http://schemas.openxmlformats.org/drawingml/2006/table">
            <a:tbl>
              <a:tblPr/>
              <a:tblGrid>
                <a:gridCol w="2540000"/>
                <a:gridCol w="2540000"/>
                <a:gridCol w="2540000"/>
              </a:tblGrid>
              <a:tr h="341313">
                <a:tc grid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Times New Roman" pitchFamily="18" charset="0"/>
                        </a:rPr>
                        <a:t> </a:t>
                      </a:r>
                      <a:r>
                        <a:rPr kumimoji="0" lang="en-US" sz="2400" b="0" i="0" u="none" strike="noStrike" cap="none" normalizeH="0" baseline="0" smtClean="0">
                          <a:ln>
                            <a:noFill/>
                          </a:ln>
                          <a:solidFill>
                            <a:schemeClr val="tx2"/>
                          </a:solidFill>
                          <a:effectLst/>
                          <a:latin typeface="Arial" pitchFamily="34" charset="0"/>
                          <a:cs typeface="Arial" pitchFamily="34" charset="0"/>
                        </a:rPr>
                        <a:t>Complications of anticoagulation</a:t>
                      </a:r>
                    </a:p>
                  </a:txBody>
                  <a:tcPr horzOverflow="overflow">
                    <a:lnL cap="flat">
                      <a:noFill/>
                    </a:lnL>
                    <a:lnR cap="flat">
                      <a:noFill/>
                    </a:lnR>
                    <a:lnT cap="flat">
                      <a:noFill/>
                    </a:lnT>
                    <a:lnB cap="flat">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3206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63500" horzOverflow="overflow">
                    <a:lnL cap="flat">
                      <a:noFill/>
                    </a:lnL>
                    <a:lnR cap="flat">
                      <a:noFill/>
                    </a:lnR>
                    <a:lnT cap="fla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Complication</a:t>
                      </a:r>
                    </a:p>
                  </a:txBody>
                  <a:tcPr marT="63500" horzOverflow="overflow">
                    <a:lnL cap="flat">
                      <a:noFill/>
                    </a:lnL>
                    <a:lnR cap="flat">
                      <a:noFill/>
                    </a:lnR>
                    <a:lnT cap="flat">
                      <a:noFill/>
                    </a:lnT>
                    <a:lnB>
                      <a:noFill/>
                    </a:lnB>
                    <a:lnTlToBr>
                      <a:noFill/>
                    </a:lnTlToBr>
                    <a:lnBlToTr>
                      <a:noFill/>
                    </a:lnBlToTr>
                    <a:solidFill>
                      <a:srgbClr val="E7E7F5"/>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Management</a:t>
                      </a:r>
                    </a:p>
                  </a:txBody>
                  <a:tcPr marT="63500" horzOverflow="overflow">
                    <a:lnL cap="flat">
                      <a:noFill/>
                    </a:lnL>
                    <a:lnR cap="flat">
                      <a:noFill/>
                    </a:lnR>
                    <a:lnT cap="flat">
                      <a:noFill/>
                    </a:lnT>
                    <a:lnB>
                      <a:noFill/>
                    </a:lnB>
                    <a:lnTlToBr>
                      <a:noFill/>
                    </a:lnTlToBr>
                    <a:lnBlToTr>
                      <a:noFill/>
                    </a:lnBlToTr>
                    <a:solidFill>
                      <a:srgbClr val="E7E7F5"/>
                    </a:solidFill>
                  </a:tcPr>
                </a:tc>
              </a:tr>
              <a:tr h="3206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hMerge="1">
                  <a:txBody>
                    <a:bodyPr/>
                    <a:lstStyle/>
                    <a:p>
                      <a:endParaRPr lang="en-US"/>
                    </a:p>
                  </a:txBody>
                  <a:tcPr/>
                </a:tc>
              </a:tr>
              <a:tr h="12001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Heparin</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Bleeding</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Stop heparin infusion. For severe bleeding, the anticoagulant effect of heparin can be reversed with intravenous protamine sulfate 1 mg/100 units of heparin bolus or 0.5 mg for the number of units given by constant infusion over the past hour; provide supportive care including transfusion and clot evacuation from closed body cavities as needed.</a:t>
                      </a:r>
                    </a:p>
                  </a:txBody>
                  <a:tcPr marT="63500" horzOverflow="overflow">
                    <a:lnL cap="flat">
                      <a:noFill/>
                    </a:lnL>
                    <a:lnR cap="flat">
                      <a:noFill/>
                    </a:lnR>
                    <a:lnT>
                      <a:noFill/>
                    </a:lnT>
                    <a:lnB>
                      <a:noFill/>
                    </a:lnB>
                    <a:lnTlToBr>
                      <a:noFill/>
                    </a:lnTlToBr>
                    <a:lnBlToTr>
                      <a:noFill/>
                    </a:lnBlToTr>
                    <a:solidFill>
                      <a:srgbClr val="FFFFFF"/>
                    </a:solidFill>
                  </a:tcPr>
                </a:tc>
              </a:tr>
              <a:tr h="12001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r>
              <a:tr h="654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r>
              <a:tr h="7905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r>
              <a:tr h="2444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r>
              <a:tr h="190500">
                <a:tc grid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cap="flat">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2"/>
          </p:nvPr>
        </p:nvSpPr>
        <p:spPr>
          <a:noFill/>
        </p:spPr>
        <p:txBody>
          <a:bodyPr/>
          <a:lstStyle/>
          <a:p>
            <a:fld id="{C6A0C304-7EDE-4088-8B67-7A5EA0DD987E}" type="slidenum">
              <a:rPr lang="en-US" smtClean="0"/>
              <a:pPr/>
              <a:t>57</a:t>
            </a:fld>
            <a:endParaRPr lang="en-US" smtClean="0"/>
          </a:p>
        </p:txBody>
      </p:sp>
      <p:sp>
        <p:nvSpPr>
          <p:cNvPr id="60419" name="Rectangle 2"/>
          <p:cNvSpPr>
            <a:spLocks noGrp="1" noChangeArrowheads="1"/>
          </p:cNvSpPr>
          <p:nvPr>
            <p:ph type="title"/>
          </p:nvPr>
        </p:nvSpPr>
        <p:spPr>
          <a:xfrm>
            <a:off x="2357438" y="254000"/>
            <a:ext cx="4430712" cy="334963"/>
          </a:xfrm>
        </p:spPr>
        <p:txBody>
          <a:bodyPr wrap="none"/>
          <a:lstStyle/>
          <a:p>
            <a:pPr eaLnBrk="1" hangingPunct="1"/>
            <a:endParaRPr lang="en-US" smtClean="0">
              <a:latin typeface="Arial" charset="0"/>
            </a:endParaRPr>
          </a:p>
        </p:txBody>
      </p:sp>
      <p:graphicFrame>
        <p:nvGraphicFramePr>
          <p:cNvPr id="37891" name="Group 3"/>
          <p:cNvGraphicFramePr>
            <a:graphicFrameLocks noGrp="1"/>
          </p:cNvGraphicFramePr>
          <p:nvPr/>
        </p:nvGraphicFramePr>
        <p:xfrm>
          <a:off x="685800" y="304800"/>
          <a:ext cx="7620000" cy="9334500"/>
        </p:xfrm>
        <a:graphic>
          <a:graphicData uri="http://schemas.openxmlformats.org/drawingml/2006/table">
            <a:tbl>
              <a:tblPr/>
              <a:tblGrid>
                <a:gridCol w="2540000"/>
                <a:gridCol w="2540000"/>
                <a:gridCol w="2540000"/>
              </a:tblGrid>
              <a:tr h="457174">
                <a:tc grid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Times New Roman" pitchFamily="18" charset="0"/>
                        </a:rPr>
                        <a:t> </a:t>
                      </a:r>
                      <a:r>
                        <a:rPr kumimoji="0" lang="en-US" sz="2400" b="0" i="0" u="none" strike="noStrike" cap="none" normalizeH="0" baseline="0" smtClean="0">
                          <a:ln>
                            <a:noFill/>
                          </a:ln>
                          <a:solidFill>
                            <a:schemeClr val="tx2"/>
                          </a:solidFill>
                          <a:effectLst/>
                          <a:latin typeface="Arial" pitchFamily="34" charset="0"/>
                          <a:cs typeface="Arial" pitchFamily="34" charset="0"/>
                        </a:rPr>
                        <a:t>Complications of anticoagulation</a:t>
                      </a:r>
                    </a:p>
                  </a:txBody>
                  <a:tcPr marT="45715" marB="45715" horzOverflow="overflow">
                    <a:lnL cap="flat">
                      <a:noFill/>
                    </a:lnL>
                    <a:lnR cap="flat">
                      <a:noFill/>
                    </a:lnR>
                    <a:lnT cap="flat">
                      <a:noFill/>
                    </a:lnT>
                    <a:lnB cap="flat">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53591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63493" marB="45715" horzOverflow="overflow">
                    <a:lnL cap="flat">
                      <a:noFill/>
                    </a:lnL>
                    <a:lnR cap="flat">
                      <a:noFill/>
                    </a:lnR>
                    <a:lnT cap="fla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Complication</a:t>
                      </a:r>
                    </a:p>
                  </a:txBody>
                  <a:tcPr marT="63493" marB="45715" horzOverflow="overflow">
                    <a:lnL cap="flat">
                      <a:noFill/>
                    </a:lnL>
                    <a:lnR cap="flat">
                      <a:noFill/>
                    </a:lnR>
                    <a:lnT cap="flat">
                      <a:noFill/>
                    </a:lnT>
                    <a:lnB>
                      <a:noFill/>
                    </a:lnB>
                    <a:lnTlToBr>
                      <a:noFill/>
                    </a:lnTlToBr>
                    <a:lnBlToTr>
                      <a:noFill/>
                    </a:lnBlToTr>
                    <a:solidFill>
                      <a:srgbClr val="E7E7F5"/>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Management</a:t>
                      </a:r>
                    </a:p>
                  </a:txBody>
                  <a:tcPr marT="63493" marB="45715" horzOverflow="overflow">
                    <a:lnL cap="flat">
                      <a:noFill/>
                    </a:lnL>
                    <a:lnR cap="flat">
                      <a:noFill/>
                    </a:lnR>
                    <a:lnT cap="flat">
                      <a:noFill/>
                    </a:lnT>
                    <a:lnB>
                      <a:noFill/>
                    </a:lnB>
                    <a:lnTlToBr>
                      <a:noFill/>
                    </a:lnTlToBr>
                    <a:lnBlToTr>
                      <a:noFill/>
                    </a:lnBlToTr>
                    <a:solidFill>
                      <a:srgbClr val="E7E7F5"/>
                    </a:solidFill>
                  </a:tcPr>
                </a:tc>
              </a:tr>
              <a:tr h="32255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hMerge="1">
                  <a:txBody>
                    <a:bodyPr/>
                    <a:lstStyle/>
                    <a:p>
                      <a:endParaRPr lang="en-US"/>
                    </a:p>
                  </a:txBody>
                  <a:tcPr/>
                </a:tc>
              </a:tr>
              <a:tr h="422382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Heparin</a:t>
                      </a: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Heparin-induced thrombocytopenia and thrombosis</a:t>
                      </a: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Carefully monitor platelet count during therapy. Stop-heparin for platelet counts &lt;75,000. Replace heparin with direct inhibitors of thrombin-like desirudin if necessary. These agents do not cause heparin-induced thrombocytopenia. Avoid platelet transfusion because of the risk for thrombosis.</a:t>
                      </a:r>
                    </a:p>
                  </a:txBody>
                  <a:tcPr marT="63493" marB="45715" horzOverflow="overflow">
                    <a:lnL cap="flat">
                      <a:noFill/>
                    </a:lnL>
                    <a:lnR cap="flat">
                      <a:noFill/>
                    </a:lnR>
                    <a:lnT>
                      <a:noFill/>
                    </a:lnT>
                    <a:lnB>
                      <a:noFill/>
                    </a:lnB>
                    <a:lnTlToBr>
                      <a:noFill/>
                    </a:lnTlToBr>
                    <a:lnBlToTr>
                      <a:noFill/>
                    </a:lnBlToTr>
                    <a:solidFill>
                      <a:srgbClr val="FFFFFF"/>
                    </a:solidFill>
                  </a:tcPr>
                </a:tc>
              </a:tr>
              <a:tr h="12000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r>
              <a:tr h="65397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r>
              <a:tr h="79048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r>
              <a:tr h="383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r>
              <a:tr h="383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r>
              <a:tr h="383516">
                <a:tc grid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cap="flat">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2"/>
          </p:nvPr>
        </p:nvSpPr>
        <p:spPr>
          <a:noFill/>
        </p:spPr>
        <p:txBody>
          <a:bodyPr/>
          <a:lstStyle/>
          <a:p>
            <a:fld id="{F8AD3B94-DFC9-4543-B954-097C2381B0C5}" type="slidenum">
              <a:rPr lang="en-US" smtClean="0"/>
              <a:pPr/>
              <a:t>58</a:t>
            </a:fld>
            <a:endParaRPr lang="en-US" smtClean="0"/>
          </a:p>
        </p:txBody>
      </p:sp>
      <p:sp>
        <p:nvSpPr>
          <p:cNvPr id="61443" name="Rectangle 2"/>
          <p:cNvSpPr>
            <a:spLocks noGrp="1" noChangeArrowheads="1"/>
          </p:cNvSpPr>
          <p:nvPr>
            <p:ph type="title"/>
          </p:nvPr>
        </p:nvSpPr>
        <p:spPr>
          <a:xfrm>
            <a:off x="2357438" y="254000"/>
            <a:ext cx="4430712" cy="334963"/>
          </a:xfrm>
        </p:spPr>
        <p:txBody>
          <a:bodyPr wrap="none"/>
          <a:lstStyle/>
          <a:p>
            <a:pPr eaLnBrk="1" hangingPunct="1"/>
            <a:endParaRPr lang="en-US" smtClean="0">
              <a:latin typeface="Arial" charset="0"/>
            </a:endParaRPr>
          </a:p>
        </p:txBody>
      </p:sp>
      <p:graphicFrame>
        <p:nvGraphicFramePr>
          <p:cNvPr id="39939" name="Group 3"/>
          <p:cNvGraphicFramePr>
            <a:graphicFrameLocks noGrp="1"/>
          </p:cNvGraphicFramePr>
          <p:nvPr/>
        </p:nvGraphicFramePr>
        <p:xfrm>
          <a:off x="685800" y="304800"/>
          <a:ext cx="7620000" cy="7415213"/>
        </p:xfrm>
        <a:graphic>
          <a:graphicData uri="http://schemas.openxmlformats.org/drawingml/2006/table">
            <a:tbl>
              <a:tblPr/>
              <a:tblGrid>
                <a:gridCol w="2540000"/>
                <a:gridCol w="2540000"/>
                <a:gridCol w="2540000"/>
              </a:tblGrid>
              <a:tr h="457220">
                <a:tc grid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Times New Roman" pitchFamily="18" charset="0"/>
                        </a:rPr>
                        <a:t> </a:t>
                      </a:r>
                      <a:r>
                        <a:rPr kumimoji="0" lang="en-US" sz="2400" b="0" i="0" u="none" strike="noStrike" cap="none" normalizeH="0" baseline="0" smtClean="0">
                          <a:ln>
                            <a:noFill/>
                          </a:ln>
                          <a:solidFill>
                            <a:schemeClr val="tx2"/>
                          </a:solidFill>
                          <a:effectLst/>
                          <a:latin typeface="Arial" pitchFamily="34" charset="0"/>
                          <a:cs typeface="Arial" pitchFamily="34" charset="0"/>
                        </a:rPr>
                        <a:t>Complications of anticoagulation</a:t>
                      </a:r>
                    </a:p>
                  </a:txBody>
                  <a:tcPr marT="45722" marB="45722" horzOverflow="overflow">
                    <a:lnL cap="flat">
                      <a:noFill/>
                    </a:lnL>
                    <a:lnR cap="flat">
                      <a:noFill/>
                    </a:lnR>
                    <a:lnT cap="flat">
                      <a:noFill/>
                    </a:lnT>
                    <a:lnB cap="flat">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5359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63503" marB="45722" horzOverflow="overflow">
                    <a:lnL cap="flat">
                      <a:noFill/>
                    </a:lnL>
                    <a:lnR cap="flat">
                      <a:noFill/>
                    </a:lnR>
                    <a:lnT cap="fla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Complication</a:t>
                      </a:r>
                    </a:p>
                  </a:txBody>
                  <a:tcPr marT="63503" marB="45722" horzOverflow="overflow">
                    <a:lnL cap="flat">
                      <a:noFill/>
                    </a:lnL>
                    <a:lnR cap="flat">
                      <a:noFill/>
                    </a:lnR>
                    <a:lnT cap="flat">
                      <a:noFill/>
                    </a:lnT>
                    <a:lnB>
                      <a:noFill/>
                    </a:lnB>
                    <a:lnTlToBr>
                      <a:noFill/>
                    </a:lnTlToBr>
                    <a:lnBlToTr>
                      <a:noFill/>
                    </a:lnBlToTr>
                    <a:solidFill>
                      <a:srgbClr val="E7E7F5"/>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Management</a:t>
                      </a:r>
                    </a:p>
                  </a:txBody>
                  <a:tcPr marT="63503" marB="45722" horzOverflow="overflow">
                    <a:lnL cap="flat">
                      <a:noFill/>
                    </a:lnL>
                    <a:lnR cap="flat">
                      <a:noFill/>
                    </a:lnR>
                    <a:lnT cap="flat">
                      <a:noFill/>
                    </a:lnT>
                    <a:lnB>
                      <a:noFill/>
                    </a:lnB>
                    <a:lnTlToBr>
                      <a:noFill/>
                    </a:lnTlToBr>
                    <a:lnBlToTr>
                      <a:noFill/>
                    </a:lnBlToTr>
                    <a:solidFill>
                      <a:srgbClr val="E7E7F5"/>
                    </a:solidFill>
                  </a:tcPr>
                </a:tc>
              </a:tr>
              <a:tr h="32259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c hMerge="1">
                  <a:txBody>
                    <a:bodyPr/>
                    <a:lstStyle/>
                    <a:p>
                      <a:endParaRPr lang="en-US"/>
                    </a:p>
                  </a:txBody>
                  <a:tcPr/>
                </a:tc>
              </a:tr>
              <a:tr h="230387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Heparin</a:t>
                      </a:r>
                    </a:p>
                  </a:txBody>
                  <a:tcPr marT="63503"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Heparin-induced osteoporosis (therapy &gt;1 mo)</a:t>
                      </a:r>
                    </a:p>
                  </a:txBody>
                  <a:tcPr marT="63503"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LMWHs may have lower propensity to cause osteoporosis as compared with unfractionated heparin; consider LMWH if prolonged heparin therapy is necessary.</a:t>
                      </a:r>
                    </a:p>
                  </a:txBody>
                  <a:tcPr marT="63503" marB="45722" horzOverflow="overflow">
                    <a:lnL cap="flat">
                      <a:noFill/>
                    </a:lnL>
                    <a:lnR cap="flat">
                      <a:noFill/>
                    </a:lnR>
                    <a:lnT>
                      <a:noFill/>
                    </a:lnT>
                    <a:lnB>
                      <a:noFill/>
                    </a:lnB>
                    <a:lnTlToBr>
                      <a:noFill/>
                    </a:lnTlToBr>
                    <a:lnBlToTr>
                      <a:noFill/>
                    </a:lnBlToTr>
                    <a:solidFill>
                      <a:srgbClr val="FFFFFF"/>
                    </a:solidFill>
                  </a:tcPr>
                </a:tc>
              </a:tr>
              <a:tr h="120020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65407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79060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38355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38355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a:noFill/>
                    </a:lnB>
                    <a:lnTlToBr>
                      <a:noFill/>
                    </a:lnTlToBr>
                    <a:lnBlToTr>
                      <a:noFill/>
                    </a:lnBlToTr>
                    <a:solidFill>
                      <a:srgbClr val="FFFFFF"/>
                    </a:solidFill>
                  </a:tcPr>
                </a:tc>
              </a:tr>
              <a:tr h="383556">
                <a:tc grid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3" marB="45722" horzOverflow="overflow">
                    <a:lnL cap="flat">
                      <a:noFill/>
                    </a:lnL>
                    <a:lnR cap="flat">
                      <a:noFill/>
                    </a:lnR>
                    <a:lnT>
                      <a:noFill/>
                    </a:lnT>
                    <a:lnB cap="flat">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2"/>
          </p:nvPr>
        </p:nvSpPr>
        <p:spPr>
          <a:noFill/>
        </p:spPr>
        <p:txBody>
          <a:bodyPr/>
          <a:lstStyle/>
          <a:p>
            <a:fld id="{D84CB641-00A1-49B3-8013-48C19516D848}" type="slidenum">
              <a:rPr lang="en-US" smtClean="0"/>
              <a:pPr/>
              <a:t>59</a:t>
            </a:fld>
            <a:endParaRPr lang="en-US" smtClean="0"/>
          </a:p>
        </p:txBody>
      </p:sp>
      <p:sp>
        <p:nvSpPr>
          <p:cNvPr id="62467" name="Rectangle 2"/>
          <p:cNvSpPr>
            <a:spLocks noGrp="1" noChangeArrowheads="1"/>
          </p:cNvSpPr>
          <p:nvPr>
            <p:ph type="title"/>
          </p:nvPr>
        </p:nvSpPr>
        <p:spPr>
          <a:xfrm>
            <a:off x="2357438" y="254000"/>
            <a:ext cx="4430712" cy="334963"/>
          </a:xfrm>
        </p:spPr>
        <p:txBody>
          <a:bodyPr wrap="none"/>
          <a:lstStyle/>
          <a:p>
            <a:pPr eaLnBrk="1" hangingPunct="1"/>
            <a:endParaRPr lang="en-US" smtClean="0">
              <a:latin typeface="Arial" charset="0"/>
            </a:endParaRPr>
          </a:p>
        </p:txBody>
      </p:sp>
      <p:graphicFrame>
        <p:nvGraphicFramePr>
          <p:cNvPr id="41987" name="Group 3"/>
          <p:cNvGraphicFramePr>
            <a:graphicFrameLocks noGrp="1"/>
          </p:cNvGraphicFramePr>
          <p:nvPr/>
        </p:nvGraphicFramePr>
        <p:xfrm>
          <a:off x="685800" y="304800"/>
          <a:ext cx="7620000" cy="10090150"/>
        </p:xfrm>
        <a:graphic>
          <a:graphicData uri="http://schemas.openxmlformats.org/drawingml/2006/table">
            <a:tbl>
              <a:tblPr/>
              <a:tblGrid>
                <a:gridCol w="2540000"/>
                <a:gridCol w="2540000"/>
                <a:gridCol w="2540000"/>
              </a:tblGrid>
              <a:tr h="341313">
                <a:tc grid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Times New Roman" pitchFamily="18" charset="0"/>
                        </a:rPr>
                        <a:t> </a:t>
                      </a:r>
                      <a:r>
                        <a:rPr kumimoji="0" lang="en-US" sz="2400" b="0" i="0" u="none" strike="noStrike" cap="none" normalizeH="0" baseline="0" smtClean="0">
                          <a:ln>
                            <a:noFill/>
                          </a:ln>
                          <a:solidFill>
                            <a:schemeClr val="tx2"/>
                          </a:solidFill>
                          <a:effectLst/>
                          <a:latin typeface="Arial" pitchFamily="34" charset="0"/>
                          <a:cs typeface="Arial" pitchFamily="34" charset="0"/>
                        </a:rPr>
                        <a:t>Complications of anticoagulation</a:t>
                      </a:r>
                    </a:p>
                  </a:txBody>
                  <a:tcPr horzOverflow="overflow">
                    <a:lnL cap="flat">
                      <a:noFill/>
                    </a:lnL>
                    <a:lnR cap="flat">
                      <a:noFill/>
                    </a:lnR>
                    <a:lnT cap="flat">
                      <a:noFill/>
                    </a:lnT>
                    <a:lnB cap="flat">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3206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63500" horzOverflow="overflow">
                    <a:lnL cap="flat">
                      <a:noFill/>
                    </a:lnL>
                    <a:lnR cap="flat">
                      <a:noFill/>
                    </a:lnR>
                    <a:lnT cap="fla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Complication</a:t>
                      </a:r>
                    </a:p>
                  </a:txBody>
                  <a:tcPr marT="63500" horzOverflow="overflow">
                    <a:lnL cap="flat">
                      <a:noFill/>
                    </a:lnL>
                    <a:lnR cap="flat">
                      <a:noFill/>
                    </a:lnR>
                    <a:lnT cap="flat">
                      <a:noFill/>
                    </a:lnT>
                    <a:lnB>
                      <a:noFill/>
                    </a:lnB>
                    <a:lnTlToBr>
                      <a:noFill/>
                    </a:lnTlToBr>
                    <a:lnBlToTr>
                      <a:noFill/>
                    </a:lnBlToTr>
                    <a:solidFill>
                      <a:srgbClr val="E7E7F5"/>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Management</a:t>
                      </a:r>
                    </a:p>
                  </a:txBody>
                  <a:tcPr marT="63500" horzOverflow="overflow">
                    <a:lnL cap="flat">
                      <a:noFill/>
                    </a:lnL>
                    <a:lnR cap="flat">
                      <a:noFill/>
                    </a:lnR>
                    <a:lnT cap="flat">
                      <a:noFill/>
                    </a:lnT>
                    <a:lnB>
                      <a:noFill/>
                    </a:lnB>
                    <a:lnTlToBr>
                      <a:noFill/>
                    </a:lnTlToBr>
                    <a:lnBlToTr>
                      <a:noFill/>
                    </a:lnBlToTr>
                    <a:solidFill>
                      <a:srgbClr val="E7E7F5"/>
                    </a:solidFill>
                  </a:tcPr>
                </a:tc>
              </a:tr>
              <a:tr h="2889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hMerge="1">
                  <a:txBody>
                    <a:bodyPr/>
                    <a:lstStyle/>
                    <a:p>
                      <a:endParaRPr lang="en-US"/>
                    </a:p>
                  </a:txBody>
                  <a:tcPr/>
                </a:tc>
              </a:tr>
              <a:tr h="14922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Warfarin</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Bleeding</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Stop therapy. Administer vitamin K and fresh-frozen plasma for severe bleeding; provide supportive care including transfusion and clot evacuation from closed body cavities as needed</a:t>
                      </a:r>
                    </a:p>
                  </a:txBody>
                  <a:tcPr marT="63500" horzOverflow="overflow">
                    <a:lnL cap="flat">
                      <a:noFill/>
                    </a:lnL>
                    <a:lnR cap="flat">
                      <a:noFill/>
                    </a:lnR>
                    <a:lnT>
                      <a:noFill/>
                    </a:lnT>
                    <a:lnB>
                      <a:noFill/>
                    </a:lnB>
                    <a:lnTlToBr>
                      <a:noFill/>
                    </a:lnTlToBr>
                    <a:lnBlToTr>
                      <a:noFill/>
                    </a:lnBlToTr>
                    <a:solidFill>
                      <a:srgbClr val="FFFFFF"/>
                    </a:solidFill>
                  </a:tcPr>
                </a:tc>
              </a:tr>
              <a:tr h="14922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Skin necrosis (rare)</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Supportive care.</a:t>
                      </a:r>
                    </a:p>
                  </a:txBody>
                  <a:tcPr marT="63500" horzOverflow="overflow">
                    <a:lnL cap="flat">
                      <a:noFill/>
                    </a:lnL>
                    <a:lnR cap="flat">
                      <a:noFill/>
                    </a:lnR>
                    <a:lnT>
                      <a:noFill/>
                    </a:lnT>
                    <a:lnB>
                      <a:noFill/>
                    </a:lnB>
                    <a:lnTlToBr>
                      <a:noFill/>
                    </a:lnTlToBr>
                    <a:lnBlToTr>
                      <a:noFill/>
                    </a:lnBlToTr>
                    <a:solidFill>
                      <a:srgbClr val="FFFFFF"/>
                    </a:solidFill>
                  </a:tcPr>
                </a:tc>
              </a:tr>
              <a:tr h="14922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Teratogenicity</a:t>
                      </a: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rgbClr val="000000"/>
                          </a:solidFill>
                          <a:effectLst/>
                          <a:latin typeface="Arial" pitchFamily="34" charset="0"/>
                          <a:cs typeface="Times New Roman" pitchFamily="18" charset="0"/>
                        </a:rPr>
                        <a:t>Do not use in pregnancy or in patients planning to become pregnant.</a:t>
                      </a:r>
                    </a:p>
                  </a:txBody>
                  <a:tcPr marT="63500" horzOverflow="overflow">
                    <a:lnL cap="flat">
                      <a:noFill/>
                    </a:lnL>
                    <a:lnR cap="flat">
                      <a:noFill/>
                    </a:lnR>
                    <a:lnT>
                      <a:noFill/>
                    </a:lnT>
                    <a:lnB>
                      <a:noFill/>
                    </a:lnB>
                    <a:lnTlToBr>
                      <a:noFill/>
                    </a:lnTlToBr>
                    <a:lnBlToTr>
                      <a:noFill/>
                    </a:lnBlToTr>
                    <a:solidFill>
                      <a:srgbClr val="FFFFFF"/>
                    </a:solidFill>
                  </a:tcPr>
                </a:tc>
              </a:tr>
              <a:tr h="14922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r>
              <a:tr h="12001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r>
              <a:tr h="654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a:noFill/>
                    </a:lnB>
                    <a:lnTlToBr>
                      <a:noFill/>
                    </a:lnTlToBr>
                    <a:lnBlToTr>
                      <a:noFill/>
                    </a:lnBlToTr>
                    <a:solidFill>
                      <a:srgbClr val="FFFFFF"/>
                    </a:solidFill>
                  </a:tcPr>
                </a:tc>
              </a:tr>
              <a:tr h="190500">
                <a:tc grid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0" horzOverflow="overflow">
                    <a:lnL cap="flat">
                      <a:noFill/>
                    </a:lnL>
                    <a:lnR cap="flat">
                      <a:noFill/>
                    </a:lnR>
                    <a:lnT>
                      <a:noFill/>
                    </a:lnT>
                    <a:lnB cap="flat">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533400"/>
            <a:ext cx="8229600" cy="1143000"/>
          </a:xfrm>
        </p:spPr>
        <p:txBody>
          <a:bodyPr/>
          <a:lstStyle/>
          <a:p>
            <a:r>
              <a:rPr lang="en-US" sz="3600" smtClean="0">
                <a:solidFill>
                  <a:srgbClr val="002060"/>
                </a:solidFill>
              </a:rPr>
              <a:t>Thrombophilia screening</a:t>
            </a:r>
            <a:br>
              <a:rPr lang="en-US" sz="3600" smtClean="0">
                <a:solidFill>
                  <a:srgbClr val="002060"/>
                </a:solidFill>
              </a:rPr>
            </a:br>
            <a:r>
              <a:rPr lang="en-US" sz="3600" smtClean="0">
                <a:solidFill>
                  <a:srgbClr val="002060"/>
                </a:solidFill>
              </a:rPr>
              <a:t>Factor V leiden, Prot C/S deficiency </a:t>
            </a:r>
            <a:br>
              <a:rPr lang="en-US" sz="3600" smtClean="0">
                <a:solidFill>
                  <a:srgbClr val="002060"/>
                </a:solidFill>
              </a:rPr>
            </a:br>
            <a:r>
              <a:rPr lang="en-US" sz="3600" smtClean="0">
                <a:solidFill>
                  <a:srgbClr val="002060"/>
                </a:solidFill>
              </a:rPr>
              <a:t>Antithrombin III deficiency</a:t>
            </a:r>
          </a:p>
        </p:txBody>
      </p:sp>
      <p:sp>
        <p:nvSpPr>
          <p:cNvPr id="8195" name="Rectangle 3"/>
          <p:cNvSpPr>
            <a:spLocks noGrp="1" noChangeArrowheads="1"/>
          </p:cNvSpPr>
          <p:nvPr>
            <p:ph type="body" idx="1"/>
          </p:nvPr>
        </p:nvSpPr>
        <p:spPr>
          <a:xfrm>
            <a:off x="1676400" y="1600200"/>
            <a:ext cx="8229600" cy="4525963"/>
          </a:xfrm>
        </p:spPr>
        <p:txBody>
          <a:bodyPr/>
          <a:lstStyle/>
          <a:p>
            <a:pPr>
              <a:buClr>
                <a:srgbClr val="FF6600"/>
              </a:buClr>
            </a:pPr>
            <a:endParaRPr lang="en-US" smtClean="0">
              <a:solidFill>
                <a:srgbClr val="002060"/>
              </a:solidFill>
            </a:endParaRPr>
          </a:p>
          <a:p>
            <a:pPr>
              <a:buClr>
                <a:srgbClr val="FF6600"/>
              </a:buClr>
            </a:pPr>
            <a:endParaRPr lang="en-US" smtClean="0">
              <a:solidFill>
                <a:srgbClr val="002060"/>
              </a:solidFill>
            </a:endParaRPr>
          </a:p>
          <a:p>
            <a:pPr>
              <a:buClr>
                <a:srgbClr val="FF6600"/>
              </a:buClr>
            </a:pPr>
            <a:r>
              <a:rPr lang="en-US" smtClean="0">
                <a:solidFill>
                  <a:srgbClr val="002060"/>
                </a:solidFill>
              </a:rPr>
              <a:t>Idiopathic DVT &lt; 50 years</a:t>
            </a:r>
          </a:p>
          <a:p>
            <a:pPr>
              <a:buClr>
                <a:srgbClr val="FF6600"/>
              </a:buClr>
            </a:pPr>
            <a:r>
              <a:rPr lang="en-US" smtClean="0">
                <a:solidFill>
                  <a:srgbClr val="002060"/>
                </a:solidFill>
              </a:rPr>
              <a:t>Family history of DVT</a:t>
            </a:r>
          </a:p>
          <a:p>
            <a:pPr>
              <a:buClr>
                <a:srgbClr val="FF6600"/>
              </a:buClr>
            </a:pPr>
            <a:r>
              <a:rPr lang="en-US" smtClean="0">
                <a:solidFill>
                  <a:srgbClr val="002060"/>
                </a:solidFill>
              </a:rPr>
              <a:t>Thrombosis in an unusual site</a:t>
            </a:r>
          </a:p>
          <a:p>
            <a:pPr>
              <a:buClr>
                <a:srgbClr val="FF6600"/>
              </a:buClr>
            </a:pPr>
            <a:r>
              <a:rPr lang="en-US" smtClean="0">
                <a:solidFill>
                  <a:srgbClr val="002060"/>
                </a:solidFill>
              </a:rPr>
              <a:t>Recurrent DVT</a:t>
            </a:r>
          </a:p>
        </p:txBody>
      </p:sp>
      <p:sp>
        <p:nvSpPr>
          <p:cNvPr id="8196" name="Line 4"/>
          <p:cNvSpPr>
            <a:spLocks noChangeShapeType="1"/>
          </p:cNvSpPr>
          <p:nvPr/>
        </p:nvSpPr>
        <p:spPr bwMode="auto">
          <a:xfrm>
            <a:off x="0" y="2133600"/>
            <a:ext cx="9144000" cy="0"/>
          </a:xfrm>
          <a:prstGeom prst="line">
            <a:avLst/>
          </a:prstGeom>
          <a:noFill/>
          <a:ln w="9525">
            <a:solidFill>
              <a:schemeClr val="hlink"/>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2"/>
          </p:nvPr>
        </p:nvSpPr>
        <p:spPr>
          <a:noFill/>
        </p:spPr>
        <p:txBody>
          <a:bodyPr/>
          <a:lstStyle/>
          <a:p>
            <a:fld id="{3DC6B616-281B-434C-81D2-EC16083FECA7}" type="slidenum">
              <a:rPr lang="en-US" smtClean="0"/>
              <a:pPr/>
              <a:t>60</a:t>
            </a:fld>
            <a:endParaRPr lang="en-US" smtClean="0"/>
          </a:p>
        </p:txBody>
      </p:sp>
      <p:sp>
        <p:nvSpPr>
          <p:cNvPr id="63491" name="Rectangle 2"/>
          <p:cNvSpPr>
            <a:spLocks noGrp="1" noChangeArrowheads="1"/>
          </p:cNvSpPr>
          <p:nvPr>
            <p:ph type="title"/>
          </p:nvPr>
        </p:nvSpPr>
        <p:spPr>
          <a:xfrm>
            <a:off x="-785813" y="254000"/>
            <a:ext cx="10714038" cy="334963"/>
          </a:xfrm>
        </p:spPr>
        <p:txBody>
          <a:bodyPr wrap="none"/>
          <a:lstStyle/>
          <a:p>
            <a:pPr eaLnBrk="1" hangingPunct="1"/>
            <a:endParaRPr lang="en-US" smtClean="0">
              <a:latin typeface="Arial" charset="0"/>
            </a:endParaRPr>
          </a:p>
        </p:txBody>
      </p:sp>
      <p:graphicFrame>
        <p:nvGraphicFramePr>
          <p:cNvPr id="88148" name="Group 84"/>
          <p:cNvGraphicFramePr>
            <a:graphicFrameLocks noGrp="1"/>
          </p:cNvGraphicFramePr>
          <p:nvPr/>
        </p:nvGraphicFramePr>
        <p:xfrm>
          <a:off x="228600" y="381000"/>
          <a:ext cx="8229600" cy="9024938"/>
        </p:xfrm>
        <a:graphic>
          <a:graphicData uri="http://schemas.openxmlformats.org/drawingml/2006/table">
            <a:tbl>
              <a:tblPr/>
              <a:tblGrid>
                <a:gridCol w="2057400"/>
                <a:gridCol w="2057400"/>
                <a:gridCol w="2057400"/>
                <a:gridCol w="2057400"/>
              </a:tblGrid>
              <a:tr h="701064">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Times New Roman" pitchFamily="18" charset="0"/>
                        </a:rPr>
                        <a:t> </a:t>
                      </a:r>
                      <a:r>
                        <a:rPr kumimoji="0" lang="en-US" sz="2000" b="1" i="0" u="none" strike="noStrike" cap="none" normalizeH="0" baseline="0" smtClean="0">
                          <a:ln>
                            <a:noFill/>
                          </a:ln>
                          <a:solidFill>
                            <a:schemeClr val="tx1"/>
                          </a:solidFill>
                          <a:effectLst/>
                          <a:latin typeface="Arial" pitchFamily="34" charset="0"/>
                          <a:cs typeface="Times New Roman" pitchFamily="18" charset="0"/>
                        </a:rPr>
                        <a:t>Risks and benefits of thrombolytics vs heparin therapy for pulmonary embolism</a:t>
                      </a:r>
                    </a:p>
                  </a:txBody>
                  <a:tcPr marT="45722" marB="45722" horzOverflow="overflow">
                    <a:lnL cap="flat">
                      <a:noFill/>
                    </a:lnL>
                    <a:lnR cap="flat">
                      <a:noFill/>
                    </a:lnR>
                    <a:lnT cap="flat">
                      <a:noFill/>
                    </a:lnT>
                    <a:lnB cap="flat">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1884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63502" marB="45722" horzOverflow="overflow">
                    <a:lnL cap="flat">
                      <a:noFill/>
                    </a:lnL>
                    <a:lnR cap="flat">
                      <a:noFill/>
                    </a:lnR>
                    <a:lnT cap="fla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Thrombolytic therapy</a:t>
                      </a:r>
                    </a:p>
                  </a:txBody>
                  <a:tcPr marT="63502" marB="45722" horzOverflow="overflow">
                    <a:lnL cap="flat">
                      <a:noFill/>
                    </a:lnL>
                    <a:lnR cap="flat">
                      <a:noFill/>
                    </a:lnR>
                    <a:lnT cap="flat">
                      <a:noFill/>
                    </a:lnT>
                    <a:lnB>
                      <a:noFill/>
                    </a:lnB>
                    <a:lnTlToBr>
                      <a:noFill/>
                    </a:lnTlToBr>
                    <a:lnBlToTr>
                      <a:noFill/>
                    </a:lnBlToTr>
                    <a:solidFill>
                      <a:srgbClr val="E7E7F5"/>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No difference</a:t>
                      </a:r>
                    </a:p>
                  </a:txBody>
                  <a:tcPr marT="63502" marB="45722" horzOverflow="overflow">
                    <a:lnL cap="flat">
                      <a:noFill/>
                    </a:lnL>
                    <a:lnR cap="flat">
                      <a:noFill/>
                    </a:lnR>
                    <a:lnT cap="flat">
                      <a:noFill/>
                    </a:lnT>
                    <a:lnB>
                      <a:noFill/>
                    </a:lnB>
                    <a:lnTlToBr>
                      <a:noFill/>
                    </a:lnTlToBr>
                    <a:lnBlToTr>
                      <a:noFill/>
                    </a:lnBlToTr>
                    <a:solidFill>
                      <a:srgbClr val="E7E7F5"/>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Heparin</a:t>
                      </a:r>
                    </a:p>
                  </a:txBody>
                  <a:tcPr marT="63502" marB="45722" horzOverflow="overflow">
                    <a:lnL cap="flat">
                      <a:noFill/>
                    </a:lnL>
                    <a:lnR cap="flat">
                      <a:noFill/>
                    </a:lnR>
                    <a:lnT cap="flat">
                      <a:noFill/>
                    </a:lnT>
                    <a:lnB>
                      <a:noFill/>
                    </a:lnB>
                    <a:lnTlToBr>
                      <a:noFill/>
                    </a:lnTlToBr>
                    <a:lnBlToTr>
                      <a:noFill/>
                    </a:lnBlToTr>
                    <a:solidFill>
                      <a:srgbClr val="E7E7F5"/>
                    </a:solidFill>
                  </a:tcPr>
                </a:tc>
              </a:tr>
              <a:tr h="53595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383554">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Improved resolution at 2-4 h after onset of therapy</a:t>
                      </a:r>
                    </a:p>
                  </a:txBody>
                  <a:tcPr marT="63502" marB="45722" horzOverflow="overflow">
                    <a:lnL cap="flat">
                      <a:noFill/>
                    </a:lnL>
                    <a:lnR cap="flat">
                      <a:noFill/>
                    </a:lnR>
                    <a:lnT>
                      <a:noFill/>
                    </a:lnT>
                    <a:lnB>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835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 Angiography</a:t>
                      </a: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2" marB="45722" horzOverflow="overflow">
                    <a:lnL cap="flat">
                      <a:noFill/>
                    </a:lnL>
                    <a:lnR cap="flat">
                      <a:noFill/>
                    </a:lnR>
                    <a:lnT>
                      <a:noFill/>
                    </a:lnT>
                    <a:lnB>
                      <a:noFill/>
                    </a:lnB>
                    <a:lnTlToBr>
                      <a:noFill/>
                    </a:lnTlToBr>
                    <a:lnBlToTr>
                      <a:noFill/>
                    </a:lnBlToTr>
                    <a:solidFill>
                      <a:srgbClr val="FFFFFF"/>
                    </a:solidFill>
                  </a:tcPr>
                </a:tc>
              </a:tr>
              <a:tr h="65788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 Pulmonary artery pressure</a:t>
                      </a: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2" marB="45722" horzOverflow="overflow">
                    <a:lnL cap="flat">
                      <a:noFill/>
                    </a:lnL>
                    <a:lnR cap="flat">
                      <a:noFill/>
                    </a:lnR>
                    <a:lnT>
                      <a:noFill/>
                    </a:lnT>
                    <a:lnB>
                      <a:noFill/>
                    </a:lnB>
                    <a:lnTlToBr>
                      <a:noFill/>
                    </a:lnTlToBr>
                    <a:lnBlToTr>
                      <a:noFill/>
                    </a:lnBlToTr>
                    <a:solidFill>
                      <a:srgbClr val="FFFFFF"/>
                    </a:solidFill>
                  </a:tcPr>
                </a:tc>
              </a:tr>
              <a:tr h="65788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 Echocardiography</a:t>
                      </a: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2" marB="45722" horzOverflow="overflow">
                    <a:lnL cap="flat">
                      <a:noFill/>
                    </a:lnL>
                    <a:lnR cap="flat">
                      <a:noFill/>
                    </a:lnR>
                    <a:lnT>
                      <a:noFill/>
                    </a:lnT>
                    <a:lnB>
                      <a:noFill/>
                    </a:lnB>
                    <a:lnTlToBr>
                      <a:noFill/>
                    </a:lnTlToBr>
                    <a:lnBlToTr>
                      <a:noFill/>
                    </a:lnBlToTr>
                    <a:solidFill>
                      <a:srgbClr val="FFFFFF"/>
                    </a:solidFill>
                  </a:tcPr>
                </a:tc>
              </a:tr>
              <a:tr h="383554">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Resolution at 24 h</a:t>
                      </a:r>
                    </a:p>
                  </a:txBody>
                  <a:tcPr marT="63502" marB="45722" horzOverflow="overflow">
                    <a:lnL cap="flat">
                      <a:noFill/>
                    </a:lnL>
                    <a:lnR cap="flat">
                      <a:noFill/>
                    </a:lnR>
                    <a:lnT>
                      <a:noFill/>
                    </a:lnT>
                    <a:lnB>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835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 Lung scan</a:t>
                      </a: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2" marB="45722" horzOverflow="overflow">
                    <a:lnL cap="flat">
                      <a:noFill/>
                    </a:lnL>
                    <a:lnR cap="flat">
                      <a:noFill/>
                    </a:lnR>
                    <a:lnT>
                      <a:noFill/>
                    </a:lnT>
                    <a:lnB>
                      <a:noFill/>
                    </a:lnB>
                    <a:lnTlToBr>
                      <a:noFill/>
                    </a:lnTlToBr>
                    <a:lnBlToTr>
                      <a:noFill/>
                    </a:lnBlToTr>
                    <a:solidFill>
                      <a:srgbClr val="FFFFFF"/>
                    </a:solidFill>
                  </a:tcPr>
                </a:tc>
              </a:tr>
              <a:tr h="3835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 Angiography</a:t>
                      </a: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2" marB="45722" horzOverflow="overflow">
                    <a:lnL cap="flat">
                      <a:noFill/>
                    </a:lnL>
                    <a:lnR cap="flat">
                      <a:noFill/>
                    </a:lnR>
                    <a:lnT>
                      <a:noFill/>
                    </a:lnT>
                    <a:lnB>
                      <a:noFill/>
                    </a:lnB>
                    <a:lnTlToBr>
                      <a:noFill/>
                    </a:lnTlToBr>
                    <a:lnBlToTr>
                      <a:noFill/>
                    </a:lnBlToTr>
                    <a:solidFill>
                      <a:srgbClr val="FFFFFF"/>
                    </a:solidFill>
                  </a:tcPr>
                </a:tc>
              </a:tr>
              <a:tr h="3835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r>
              <a:tr h="3835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r>
              <a:tr h="3835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r>
              <a:tr h="3835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r>
              <a:tr h="3835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r>
              <a:tr h="3835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r>
              <a:tr h="3835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r>
              <a:tr h="3835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r>
              <a:tr h="3835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r>
              <a:tr h="383554">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cap="flat">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2"/>
          </p:nvPr>
        </p:nvSpPr>
        <p:spPr>
          <a:noFill/>
        </p:spPr>
        <p:txBody>
          <a:bodyPr/>
          <a:lstStyle/>
          <a:p>
            <a:fld id="{141452AD-B66F-495D-B908-F486C46C1B49}" type="slidenum">
              <a:rPr lang="en-US" smtClean="0"/>
              <a:pPr/>
              <a:t>61</a:t>
            </a:fld>
            <a:endParaRPr lang="en-US" smtClean="0"/>
          </a:p>
        </p:txBody>
      </p:sp>
      <p:sp>
        <p:nvSpPr>
          <p:cNvPr id="64515" name="Rectangle 2"/>
          <p:cNvSpPr>
            <a:spLocks noGrp="1" noChangeArrowheads="1"/>
          </p:cNvSpPr>
          <p:nvPr>
            <p:ph type="title"/>
          </p:nvPr>
        </p:nvSpPr>
        <p:spPr>
          <a:xfrm>
            <a:off x="-785813" y="254000"/>
            <a:ext cx="10714038" cy="334963"/>
          </a:xfrm>
        </p:spPr>
        <p:txBody>
          <a:bodyPr wrap="none"/>
          <a:lstStyle/>
          <a:p>
            <a:pPr eaLnBrk="1" hangingPunct="1"/>
            <a:endParaRPr lang="en-US" smtClean="0">
              <a:latin typeface="Arial" charset="0"/>
            </a:endParaRPr>
          </a:p>
        </p:txBody>
      </p:sp>
      <p:graphicFrame>
        <p:nvGraphicFramePr>
          <p:cNvPr id="90115" name="Group 3"/>
          <p:cNvGraphicFramePr>
            <a:graphicFrameLocks noGrp="1"/>
          </p:cNvGraphicFramePr>
          <p:nvPr/>
        </p:nvGraphicFramePr>
        <p:xfrm>
          <a:off x="609600" y="381000"/>
          <a:ext cx="7620000" cy="10944225"/>
        </p:xfrm>
        <a:graphic>
          <a:graphicData uri="http://schemas.openxmlformats.org/drawingml/2006/table">
            <a:tbl>
              <a:tblPr/>
              <a:tblGrid>
                <a:gridCol w="1905000"/>
                <a:gridCol w="1905000"/>
                <a:gridCol w="1905000"/>
                <a:gridCol w="1905000"/>
              </a:tblGrid>
              <a:tr h="701002">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Times New Roman" pitchFamily="18" charset="0"/>
                        </a:rPr>
                        <a:t> Risks and benefits of thrombolytics vs heparin therapy for pulmonary embolism</a:t>
                      </a:r>
                    </a:p>
                  </a:txBody>
                  <a:tcPr marT="45715" marB="45715" horzOverflow="overflow">
                    <a:lnL cap="flat">
                      <a:noFill/>
                    </a:lnL>
                    <a:lnR cap="flat">
                      <a:noFill/>
                    </a:lnR>
                    <a:lnT cap="flat">
                      <a:noFill/>
                    </a:lnT>
                    <a:lnB cap="flat">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1878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63493" marB="45715" horzOverflow="overflow">
                    <a:lnL cap="flat">
                      <a:noFill/>
                    </a:lnL>
                    <a:lnR cap="flat">
                      <a:noFill/>
                    </a:lnR>
                    <a:lnT cap="fla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Thrombolytic therapy</a:t>
                      </a:r>
                    </a:p>
                  </a:txBody>
                  <a:tcPr marT="63493" marB="45715" horzOverflow="overflow">
                    <a:lnL cap="flat">
                      <a:noFill/>
                    </a:lnL>
                    <a:lnR cap="flat">
                      <a:noFill/>
                    </a:lnR>
                    <a:lnT cap="flat">
                      <a:noFill/>
                    </a:lnT>
                    <a:lnB>
                      <a:noFill/>
                    </a:lnB>
                    <a:lnTlToBr>
                      <a:noFill/>
                    </a:lnTlToBr>
                    <a:lnBlToTr>
                      <a:noFill/>
                    </a:lnBlToTr>
                    <a:solidFill>
                      <a:srgbClr val="E7E7F5"/>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No difference</a:t>
                      </a:r>
                    </a:p>
                  </a:txBody>
                  <a:tcPr marT="63493" marB="45715" horzOverflow="overflow">
                    <a:lnL cap="flat">
                      <a:noFill/>
                    </a:lnL>
                    <a:lnR cap="flat">
                      <a:noFill/>
                    </a:lnR>
                    <a:lnT cap="flat">
                      <a:noFill/>
                    </a:lnT>
                    <a:lnB>
                      <a:noFill/>
                    </a:lnB>
                    <a:lnTlToBr>
                      <a:noFill/>
                    </a:lnTlToBr>
                    <a:lnBlToTr>
                      <a:noFill/>
                    </a:lnBlToTr>
                    <a:solidFill>
                      <a:srgbClr val="E7E7F5"/>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Heparin</a:t>
                      </a:r>
                    </a:p>
                  </a:txBody>
                  <a:tcPr marT="63493" marB="45715" horzOverflow="overflow">
                    <a:lnL cap="flat">
                      <a:noFill/>
                    </a:lnL>
                    <a:lnR cap="flat">
                      <a:noFill/>
                    </a:lnR>
                    <a:lnT cap="flat">
                      <a:noFill/>
                    </a:lnT>
                    <a:lnB>
                      <a:noFill/>
                    </a:lnB>
                    <a:lnTlToBr>
                      <a:noFill/>
                    </a:lnTlToBr>
                    <a:lnBlToTr>
                      <a:noFill/>
                    </a:lnBlToTr>
                    <a:solidFill>
                      <a:srgbClr val="E7E7F5"/>
                    </a:solidFill>
                  </a:tcPr>
                </a:tc>
              </a:tr>
              <a:tr h="9321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 Echocardiography</a:t>
                      </a: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493" marB="45715"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493"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493" marB="45715" horzOverflow="overflow">
                    <a:lnL w="12700" cap="flat" cmpd="sng" algn="ctr">
                      <a:solidFill>
                        <a:schemeClr val="tx1"/>
                      </a:solidFill>
                      <a:prstDash val="solid"/>
                      <a:miter lim="800000"/>
                      <a:headEnd type="none" w="med" len="med"/>
                      <a:tailEnd type="none" w="med" len="med"/>
                    </a:lnL>
                    <a:lnR cap="flat">
                      <a:noFill/>
                    </a:lnR>
                    <a:lnT>
                      <a:noFill/>
                    </a:lnT>
                    <a:lnB>
                      <a:noFill/>
                    </a:lnB>
                    <a:lnTlToBr>
                      <a:noFill/>
                    </a:lnTlToBr>
                    <a:lnBlToTr>
                      <a:noFill/>
                    </a:lnBlToTr>
                    <a:solidFill>
                      <a:srgbClr val="FFFFFF"/>
                    </a:solidFill>
                  </a:tcPr>
                </a:tc>
              </a:tr>
              <a:tr h="65782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 Pulmonary artery pressure</a:t>
                      </a: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493" marB="45715"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493"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493" marB="45715" horzOverflow="overflow">
                    <a:lnL w="12700" cap="flat" cmpd="sng" algn="ctr">
                      <a:solidFill>
                        <a:schemeClr val="tx1"/>
                      </a:solidFill>
                      <a:prstDash val="solid"/>
                      <a:miter lim="800000"/>
                      <a:headEnd type="none" w="med" len="med"/>
                      <a:tailEnd type="none" w="med" len="med"/>
                    </a:lnL>
                    <a:lnR cap="flat">
                      <a:noFill/>
                    </a:lnR>
                    <a:lnT>
                      <a:noFill/>
                    </a:lnT>
                    <a:lnB>
                      <a:noFill/>
                    </a:lnB>
                    <a:lnTlToBr>
                      <a:noFill/>
                    </a:lnTlToBr>
                    <a:lnBlToTr>
                      <a:noFill/>
                    </a:lnBlToTr>
                    <a:solidFill>
                      <a:srgbClr val="FFFFFF"/>
                    </a:solidFill>
                  </a:tcPr>
                </a:tc>
              </a:tr>
              <a:tr h="9321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Resolution at 1 wk and 30 d (lung scan)</a:t>
                      </a: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493" marB="45715"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493"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493" marB="45715" horzOverflow="overflow">
                    <a:lnL w="12700" cap="flat" cmpd="sng" algn="ctr">
                      <a:solidFill>
                        <a:schemeClr val="tx1"/>
                      </a:solidFill>
                      <a:prstDash val="solid"/>
                      <a:miter lim="800000"/>
                      <a:headEnd type="none" w="med" len="med"/>
                      <a:tailEnd type="none" w="med" len="med"/>
                    </a:lnL>
                    <a:lnR cap="flat">
                      <a:noFill/>
                    </a:lnR>
                    <a:lnT>
                      <a:noFill/>
                    </a:lnT>
                    <a:lnB>
                      <a:noFill/>
                    </a:lnB>
                    <a:lnTlToBr>
                      <a:noFill/>
                    </a:lnTlToBr>
                    <a:lnBlToTr>
                      <a:noFill/>
                    </a:lnBlToTr>
                    <a:solidFill>
                      <a:srgbClr val="FFFFFF"/>
                    </a:solidFill>
                  </a:tcPr>
                </a:tc>
              </a:tr>
              <a:tr h="14807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Rate of confirmed recurrent pulmonary embolism</a:t>
                      </a: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493" marB="45715"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493"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493" marB="45715" horzOverflow="overflow">
                    <a:lnL w="12700" cap="flat" cmpd="sng" algn="ctr">
                      <a:solidFill>
                        <a:schemeClr val="tx1"/>
                      </a:solidFill>
                      <a:prstDash val="solid"/>
                      <a:miter lim="800000"/>
                      <a:headEnd type="none" w="med" len="med"/>
                      <a:tailEnd type="none" w="med" len="med"/>
                    </a:lnL>
                    <a:lnR cap="flat">
                      <a:noFill/>
                    </a:lnR>
                    <a:lnT>
                      <a:noFill/>
                    </a:lnT>
                    <a:lnB>
                      <a:noFill/>
                    </a:lnB>
                    <a:lnTlToBr>
                      <a:noFill/>
                    </a:lnTlToBr>
                    <a:lnBlToTr>
                      <a:noFill/>
                    </a:lnBlToTr>
                    <a:solidFill>
                      <a:srgbClr val="FFFFFF"/>
                    </a:solidFill>
                  </a:tcPr>
                </a:tc>
              </a:tr>
              <a:tr h="53590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383516">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83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r>
              <a:tr h="383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r>
              <a:tr h="383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r>
              <a:tr h="383516">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83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r>
              <a:tr h="383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r>
              <a:tr h="383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r>
              <a:tr h="383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r>
              <a:tr h="383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r>
              <a:tr h="383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r>
              <a:tr h="383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a:noFill/>
                    </a:lnB>
                    <a:lnTlToBr>
                      <a:noFill/>
                    </a:lnTlToBr>
                    <a:lnBlToTr>
                      <a:noFill/>
                    </a:lnBlToTr>
                    <a:solidFill>
                      <a:srgbClr val="FFFFFF"/>
                    </a:solidFill>
                  </a:tcPr>
                </a:tc>
              </a:tr>
              <a:tr h="383516">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3" marB="45715" horzOverflow="overflow">
                    <a:lnL cap="flat">
                      <a:noFill/>
                    </a:lnL>
                    <a:lnR cap="flat">
                      <a:noFill/>
                    </a:lnR>
                    <a:lnT>
                      <a:noFill/>
                    </a:lnT>
                    <a:lnB cap="flat">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2"/>
          </p:nvPr>
        </p:nvSpPr>
        <p:spPr>
          <a:noFill/>
        </p:spPr>
        <p:txBody>
          <a:bodyPr/>
          <a:lstStyle/>
          <a:p>
            <a:fld id="{3E9E1B60-CC8F-45D8-8302-56F707226C7F}" type="slidenum">
              <a:rPr lang="en-US" smtClean="0"/>
              <a:pPr/>
              <a:t>62</a:t>
            </a:fld>
            <a:endParaRPr lang="en-US" smtClean="0"/>
          </a:p>
        </p:txBody>
      </p:sp>
      <p:sp>
        <p:nvSpPr>
          <p:cNvPr id="65539" name="Rectangle 2"/>
          <p:cNvSpPr>
            <a:spLocks noGrp="1" noChangeArrowheads="1"/>
          </p:cNvSpPr>
          <p:nvPr>
            <p:ph type="title"/>
          </p:nvPr>
        </p:nvSpPr>
        <p:spPr>
          <a:xfrm>
            <a:off x="-785813" y="254000"/>
            <a:ext cx="10714038" cy="334963"/>
          </a:xfrm>
        </p:spPr>
        <p:txBody>
          <a:bodyPr wrap="none"/>
          <a:lstStyle/>
          <a:p>
            <a:pPr eaLnBrk="1" hangingPunct="1"/>
            <a:endParaRPr lang="en-US" smtClean="0">
              <a:latin typeface="Arial" charset="0"/>
            </a:endParaRPr>
          </a:p>
        </p:txBody>
      </p:sp>
      <p:graphicFrame>
        <p:nvGraphicFramePr>
          <p:cNvPr id="92163" name="Group 3"/>
          <p:cNvGraphicFramePr>
            <a:graphicFrameLocks noGrp="1"/>
          </p:cNvGraphicFramePr>
          <p:nvPr/>
        </p:nvGraphicFramePr>
        <p:xfrm>
          <a:off x="609600" y="381000"/>
          <a:ext cx="7620000" cy="9299575"/>
        </p:xfrm>
        <a:graphic>
          <a:graphicData uri="http://schemas.openxmlformats.org/drawingml/2006/table">
            <a:tbl>
              <a:tblPr/>
              <a:tblGrid>
                <a:gridCol w="1905000"/>
                <a:gridCol w="1905000"/>
                <a:gridCol w="1905000"/>
                <a:gridCol w="1905000"/>
              </a:tblGrid>
              <a:tr h="701088">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Times New Roman" pitchFamily="18" charset="0"/>
                        </a:rPr>
                        <a:t> Risks and benefits of thrombolytics vs heparin therapy for pulmonary embolism</a:t>
                      </a:r>
                    </a:p>
                  </a:txBody>
                  <a:tcPr marT="45723" marB="45723" horzOverflow="overflow">
                    <a:lnL cap="flat">
                      <a:noFill/>
                    </a:lnL>
                    <a:lnR cap="flat">
                      <a:noFill/>
                    </a:lnR>
                    <a:lnT cap="flat">
                      <a:noFill/>
                    </a:lnT>
                    <a:lnB cap="flat">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1886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63504" marB="45723" horzOverflow="overflow">
                    <a:lnL cap="flat">
                      <a:noFill/>
                    </a:lnL>
                    <a:lnR cap="flat">
                      <a:noFill/>
                    </a:lnR>
                    <a:lnT cap="fla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Thrombolytic therapy</a:t>
                      </a:r>
                    </a:p>
                  </a:txBody>
                  <a:tcPr marT="63504" marB="45723" horzOverflow="overflow">
                    <a:lnL cap="flat">
                      <a:noFill/>
                    </a:lnL>
                    <a:lnR cap="flat">
                      <a:noFill/>
                    </a:lnR>
                    <a:lnT cap="flat">
                      <a:noFill/>
                    </a:lnT>
                    <a:lnB>
                      <a:noFill/>
                    </a:lnB>
                    <a:lnTlToBr>
                      <a:noFill/>
                    </a:lnTlToBr>
                    <a:lnBlToTr>
                      <a:noFill/>
                    </a:lnBlToTr>
                    <a:solidFill>
                      <a:srgbClr val="E7E7F5"/>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No difference</a:t>
                      </a:r>
                    </a:p>
                  </a:txBody>
                  <a:tcPr marT="63504" marB="45723" horzOverflow="overflow">
                    <a:lnL cap="flat">
                      <a:noFill/>
                    </a:lnL>
                    <a:lnR cap="flat">
                      <a:noFill/>
                    </a:lnR>
                    <a:lnT cap="flat">
                      <a:noFill/>
                    </a:lnT>
                    <a:lnB>
                      <a:noFill/>
                    </a:lnB>
                    <a:lnTlToBr>
                      <a:noFill/>
                    </a:lnTlToBr>
                    <a:lnBlToTr>
                      <a:noFill/>
                    </a:lnBlToTr>
                    <a:solidFill>
                      <a:srgbClr val="E7E7F5"/>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Heparin</a:t>
                      </a:r>
                    </a:p>
                  </a:txBody>
                  <a:tcPr marT="63504" marB="45723" horzOverflow="overflow">
                    <a:lnL cap="flat">
                      <a:noFill/>
                    </a:lnL>
                    <a:lnR cap="flat">
                      <a:noFill/>
                    </a:lnR>
                    <a:lnT cap="flat">
                      <a:noFill/>
                    </a:lnT>
                    <a:lnB>
                      <a:noFill/>
                    </a:lnB>
                    <a:lnTlToBr>
                      <a:noFill/>
                    </a:lnTlToBr>
                    <a:lnBlToTr>
                      <a:noFill/>
                    </a:lnBlToTr>
                    <a:solidFill>
                      <a:srgbClr val="E7E7F5"/>
                    </a:solidFill>
                  </a:tcPr>
                </a:tc>
              </a:tr>
              <a:tr h="65790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Hospital mortality</a:t>
                      </a: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4" marB="45723"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4"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4" marB="45723" horzOverflow="overflow">
                    <a:lnL w="12700" cap="flat" cmpd="sng" algn="ctr">
                      <a:solidFill>
                        <a:schemeClr val="tx1"/>
                      </a:solidFill>
                      <a:prstDash val="solid"/>
                      <a:miter lim="800000"/>
                      <a:headEnd type="none" w="med" len="med"/>
                      <a:tailEnd type="none" w="med" len="med"/>
                    </a:lnL>
                    <a:lnR cap="flat">
                      <a:noFill/>
                    </a:lnR>
                    <a:lnT>
                      <a:noFill/>
                    </a:lnT>
                    <a:lnB>
                      <a:noFill/>
                    </a:lnB>
                    <a:lnTlToBr>
                      <a:noFill/>
                    </a:lnTlToBr>
                    <a:lnBlToTr>
                      <a:noFill/>
                    </a:lnBlToTr>
                    <a:solidFill>
                      <a:srgbClr val="FFFFFF"/>
                    </a:solidFill>
                  </a:tcPr>
                </a:tc>
              </a:tr>
              <a:tr h="38356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Late mortality</a:t>
                      </a: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4" marB="45723"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4"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4" marB="45723" horzOverflow="overflow">
                    <a:lnL w="12700" cap="flat" cmpd="sng" algn="ctr">
                      <a:solidFill>
                        <a:schemeClr val="tx1"/>
                      </a:solidFill>
                      <a:prstDash val="solid"/>
                      <a:miter lim="800000"/>
                      <a:headEnd type="none" w="med" len="med"/>
                      <a:tailEnd type="none" w="med" len="med"/>
                    </a:lnL>
                    <a:lnR cap="flat">
                      <a:noFill/>
                    </a:lnR>
                    <a:lnT>
                      <a:noFill/>
                    </a:lnT>
                    <a:lnB>
                      <a:noFill/>
                    </a:lnB>
                    <a:lnTlToBr>
                      <a:noFill/>
                    </a:lnTlToBr>
                    <a:lnBlToTr>
                      <a:noFill/>
                    </a:lnBlToTr>
                    <a:solidFill>
                      <a:srgbClr val="FFFFFF"/>
                    </a:solidFill>
                  </a:tcPr>
                </a:tc>
              </a:tr>
              <a:tr h="65790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Less severe bleeding</a:t>
                      </a: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4" marB="45723"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4"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4" marB="45723" horzOverflow="overflow">
                    <a:lnL w="12700" cap="flat" cmpd="sng" algn="ctr">
                      <a:solidFill>
                        <a:schemeClr val="tx1"/>
                      </a:solidFill>
                      <a:prstDash val="solid"/>
                      <a:miter lim="800000"/>
                      <a:headEnd type="none" w="med" len="med"/>
                      <a:tailEnd type="none" w="med" len="med"/>
                    </a:lnL>
                    <a:lnR cap="flat">
                      <a:noFill/>
                    </a:lnR>
                    <a:lnT>
                      <a:noFill/>
                    </a:lnT>
                    <a:lnB>
                      <a:noFill/>
                    </a:lnB>
                    <a:lnTlToBr>
                      <a:noFill/>
                    </a:lnTlToBr>
                    <a:lnBlToTr>
                      <a:noFill/>
                    </a:lnBlToTr>
                    <a:solidFill>
                      <a:srgbClr val="FFFFFF"/>
                    </a:solidFill>
                  </a:tcPr>
                </a:tc>
              </a:tr>
              <a:tr h="65790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Less intracranial hemorrhage</a:t>
                      </a: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4" marB="45723"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4"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4" marB="45723" horzOverflow="overflow">
                    <a:lnL w="12700" cap="flat" cmpd="sng" algn="ctr">
                      <a:solidFill>
                        <a:schemeClr val="tx1"/>
                      </a:solidFill>
                      <a:prstDash val="solid"/>
                      <a:miter lim="800000"/>
                      <a:headEnd type="none" w="med" len="med"/>
                      <a:tailEnd type="none" w="med" len="med"/>
                    </a:lnL>
                    <a:lnR cap="flat">
                      <a:noFill/>
                    </a:lnR>
                    <a:lnT>
                      <a:noFill/>
                    </a:lnT>
                    <a:lnB>
                      <a:noFill/>
                    </a:lnB>
                    <a:lnTlToBr>
                      <a:noFill/>
                    </a:lnTlToBr>
                    <a:lnBlToTr>
                      <a:noFill/>
                    </a:lnBlToTr>
                    <a:solidFill>
                      <a:srgbClr val="FFFFFF"/>
                    </a:solidFill>
                  </a:tcPr>
                </a:tc>
              </a:tr>
              <a:tr h="38356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Lower cost</a:t>
                      </a: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4" marB="45723"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4"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a:t>
                      </a:r>
                    </a:p>
                  </a:txBody>
                  <a:tcPr marT="63504" marB="45723" horzOverflow="overflow">
                    <a:lnL w="12700" cap="flat" cmpd="sng" algn="ctr">
                      <a:solidFill>
                        <a:schemeClr val="tx1"/>
                      </a:solidFill>
                      <a:prstDash val="solid"/>
                      <a:miter lim="800000"/>
                      <a:headEnd type="none" w="med" len="med"/>
                      <a:tailEnd type="none" w="med" len="med"/>
                    </a:lnL>
                    <a:lnR cap="flat">
                      <a:noFill/>
                    </a:lnR>
                    <a:lnT>
                      <a:noFill/>
                    </a:lnT>
                    <a:lnB>
                      <a:noFill/>
                    </a:lnB>
                    <a:lnTlToBr>
                      <a:noFill/>
                    </a:lnTlToBr>
                    <a:lnBlToTr>
                      <a:noFill/>
                    </a:lnBlToTr>
                    <a:solidFill>
                      <a:srgbClr val="FFFFFF"/>
                    </a:solidFill>
                  </a:tcPr>
                </a:tc>
              </a:tr>
              <a:tr h="38356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w="12700" cap="flat" cmpd="sng" algn="ctr">
                      <a:solidFill>
                        <a:schemeClr val="tx1"/>
                      </a:solidFill>
                      <a:prstDash val="solid"/>
                      <a:miter lim="800000"/>
                      <a:headEnd type="none" w="med" len="med"/>
                      <a:tailEnd type="none" w="med" len="med"/>
                    </a:lnL>
                    <a:lnR cap="flat">
                      <a:noFill/>
                    </a:lnR>
                    <a:lnT>
                      <a:noFill/>
                    </a:lnT>
                    <a:lnB>
                      <a:noFill/>
                    </a:lnB>
                    <a:lnTlToBr>
                      <a:noFill/>
                    </a:lnTlToBr>
                    <a:lnBlToTr>
                      <a:noFill/>
                    </a:lnBlToTr>
                    <a:solidFill>
                      <a:srgbClr val="FFFFFF"/>
                    </a:solidFill>
                  </a:tcPr>
                </a:tc>
              </a:tr>
              <a:tr h="38356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w="12700" cap="flat" cmpd="sng" algn="ctr">
                      <a:solidFill>
                        <a:schemeClr val="tx1"/>
                      </a:solidFill>
                      <a:prstDash val="solid"/>
                      <a:miter lim="800000"/>
                      <a:headEnd type="none" w="med" len="med"/>
                      <a:tailEnd type="none" w="med" len="med"/>
                    </a:lnL>
                    <a:lnR cap="flat">
                      <a:noFill/>
                    </a:lnR>
                    <a:lnT>
                      <a:noFill/>
                    </a:lnT>
                    <a:lnB>
                      <a:noFill/>
                    </a:lnB>
                    <a:lnTlToBr>
                      <a:noFill/>
                    </a:lnTlToBr>
                    <a:lnBlToTr>
                      <a:noFill/>
                    </a:lnBlToTr>
                    <a:solidFill>
                      <a:srgbClr val="FFFFFF"/>
                    </a:solidFill>
                  </a:tcPr>
                </a:tc>
              </a:tr>
              <a:tr h="38356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w="12700" cap="flat" cmpd="sng" algn="ctr">
                      <a:solidFill>
                        <a:schemeClr val="tx1"/>
                      </a:solidFill>
                      <a:prstDash val="solid"/>
                      <a:miter lim="800000"/>
                      <a:headEnd type="none" w="med" len="med"/>
                      <a:tailEnd type="none" w="med" len="med"/>
                    </a:lnL>
                    <a:lnR cap="flat">
                      <a:noFill/>
                    </a:lnR>
                    <a:lnT>
                      <a:noFill/>
                    </a:lnT>
                    <a:lnB>
                      <a:noFill/>
                    </a:lnB>
                    <a:lnTlToBr>
                      <a:noFill/>
                    </a:lnTlToBr>
                    <a:lnBlToTr>
                      <a:noFill/>
                    </a:lnBlToTr>
                    <a:solidFill>
                      <a:srgbClr val="FFFFFF"/>
                    </a:solidFill>
                  </a:tcPr>
                </a:tc>
              </a:tr>
              <a:tr h="38356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w="12700" cap="flat" cmpd="sng" algn="ctr">
                      <a:solidFill>
                        <a:schemeClr val="tx1"/>
                      </a:solidFill>
                      <a:prstDash val="solid"/>
                      <a:miter lim="800000"/>
                      <a:headEnd type="none" w="med" len="med"/>
                      <a:tailEnd type="none" w="med" len="med"/>
                    </a:lnL>
                    <a:lnR cap="flat">
                      <a:noFill/>
                    </a:lnR>
                    <a:lnT>
                      <a:noFill/>
                    </a:lnT>
                    <a:lnB>
                      <a:noFill/>
                    </a:lnB>
                    <a:lnTlToBr>
                      <a:noFill/>
                    </a:lnTlToBr>
                    <a:lnBlToTr>
                      <a:noFill/>
                    </a:lnBlToTr>
                    <a:solidFill>
                      <a:srgbClr val="FFFFFF"/>
                    </a:solidFill>
                  </a:tcPr>
                </a:tc>
              </a:tr>
              <a:tr h="53597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383566">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8356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r>
              <a:tr h="38356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r>
              <a:tr h="38356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r>
              <a:tr h="383566">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8356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r>
              <a:tr h="38356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a:noFill/>
                    </a:lnB>
                    <a:lnTlToBr>
                      <a:noFill/>
                    </a:lnTlToBr>
                    <a:lnBlToTr>
                      <a:noFill/>
                    </a:lnBlToTr>
                    <a:solidFill>
                      <a:srgbClr val="FFFFFF"/>
                    </a:solidFill>
                  </a:tcPr>
                </a:tc>
              </a:tr>
              <a:tr h="383566">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4" marB="45723" horzOverflow="overflow">
                    <a:lnL cap="flat">
                      <a:noFill/>
                    </a:lnL>
                    <a:lnR cap="flat">
                      <a:noFill/>
                    </a:lnR>
                    <a:lnT>
                      <a:noFill/>
                    </a:lnT>
                    <a:lnB cap="flat">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2"/>
          </p:nvPr>
        </p:nvSpPr>
        <p:spPr>
          <a:noFill/>
        </p:spPr>
        <p:txBody>
          <a:bodyPr/>
          <a:lstStyle/>
          <a:p>
            <a:fld id="{9EAF8732-397A-46CD-AD52-4BEA6D5975FC}" type="slidenum">
              <a:rPr lang="en-US" smtClean="0"/>
              <a:pPr/>
              <a:t>63</a:t>
            </a:fld>
            <a:endParaRPr lang="en-US" smtClean="0"/>
          </a:p>
        </p:txBody>
      </p:sp>
      <p:sp>
        <p:nvSpPr>
          <p:cNvPr id="66563" name="Rectangle 2"/>
          <p:cNvSpPr>
            <a:spLocks noGrp="1" noChangeArrowheads="1"/>
          </p:cNvSpPr>
          <p:nvPr>
            <p:ph type="title"/>
          </p:nvPr>
        </p:nvSpPr>
        <p:spPr>
          <a:xfrm>
            <a:off x="1066800" y="1219200"/>
            <a:ext cx="6391275" cy="334963"/>
          </a:xfrm>
        </p:spPr>
        <p:txBody>
          <a:bodyPr wrap="none"/>
          <a:lstStyle/>
          <a:p>
            <a:pPr eaLnBrk="1" hangingPunct="1"/>
            <a:r>
              <a:rPr lang="en-US" sz="2800" smtClean="0">
                <a:latin typeface="Arial" charset="0"/>
              </a:rPr>
              <a:t>Approved thrombolytics for pulmonary embolism</a:t>
            </a:r>
          </a:p>
        </p:txBody>
      </p:sp>
      <p:graphicFrame>
        <p:nvGraphicFramePr>
          <p:cNvPr id="94225" name="Group 17"/>
          <p:cNvGraphicFramePr>
            <a:graphicFrameLocks noGrp="1"/>
          </p:cNvGraphicFramePr>
          <p:nvPr/>
        </p:nvGraphicFramePr>
        <p:xfrm>
          <a:off x="1219200" y="1676400"/>
          <a:ext cx="5715000" cy="3903663"/>
        </p:xfrm>
        <a:graphic>
          <a:graphicData uri="http://schemas.openxmlformats.org/drawingml/2006/table">
            <a:tbl>
              <a:tblPr/>
              <a:tblGrid>
                <a:gridCol w="5715000"/>
              </a:tblGrid>
              <a:tr h="39620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Times New Roman" pitchFamily="18" charset="0"/>
                        </a:rPr>
                        <a:t> Approved thrombolytics for pulmonary embolism</a:t>
                      </a:r>
                    </a:p>
                  </a:txBody>
                  <a:tcPr marT="45713" marB="45713" horzOverflow="overflow">
                    <a:lnL cap="flat">
                      <a:noFill/>
                    </a:lnL>
                    <a:lnR cap="flat">
                      <a:noFill/>
                    </a:lnR>
                    <a:lnT cap="flat">
                      <a:noFill/>
                    </a:lnT>
                    <a:lnB cap="flat">
                      <a:noFill/>
                    </a:lnB>
                    <a:lnTlToBr>
                      <a:noFill/>
                    </a:lnTlToBr>
                    <a:lnBlToTr>
                      <a:noFill/>
                    </a:lnBlToTr>
                    <a:solidFill>
                      <a:srgbClr val="FFFFFF"/>
                    </a:solidFill>
                  </a:tcPr>
                </a:tc>
              </a:tr>
              <a:tr h="38350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Streptokinase</a:t>
                      </a:r>
                    </a:p>
                  </a:txBody>
                  <a:tcPr marT="63491" marB="45713" horzOverflow="overflow">
                    <a:lnL cap="flat">
                      <a:noFill/>
                    </a:lnL>
                    <a:lnR cap="flat">
                      <a:noFill/>
                    </a:lnR>
                    <a:lnT cap="flat">
                      <a:noFill/>
                    </a:lnT>
                    <a:lnB>
                      <a:noFill/>
                    </a:lnB>
                    <a:lnTlToBr>
                      <a:noFill/>
                    </a:lnTlToBr>
                    <a:lnBlToTr>
                      <a:noFill/>
                    </a:lnBlToTr>
                    <a:solidFill>
                      <a:srgbClr val="FFFFFF"/>
                    </a:solidFill>
                  </a:tcPr>
                </a:tc>
              </a:tr>
              <a:tr h="65781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 250,000 IU as loading dose over 30 min, followed by 100,000 U/h for 24 h</a:t>
                      </a:r>
                    </a:p>
                  </a:txBody>
                  <a:tcPr marT="63491" marB="45713" horzOverflow="overflow">
                    <a:lnL cap="flat">
                      <a:noFill/>
                    </a:lnL>
                    <a:lnR cap="flat">
                      <a:noFill/>
                    </a:lnR>
                    <a:lnT>
                      <a:noFill/>
                    </a:lnT>
                    <a:lnB>
                      <a:noFill/>
                    </a:lnB>
                    <a:lnTlToBr>
                      <a:noFill/>
                    </a:lnTlToBr>
                    <a:lnBlToTr>
                      <a:noFill/>
                    </a:lnBlToTr>
                    <a:solidFill>
                      <a:srgbClr val="FFFFFF"/>
                    </a:solidFill>
                  </a:tcPr>
                </a:tc>
              </a:tr>
              <a:tr h="38350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Urokinase</a:t>
                      </a:r>
                    </a:p>
                  </a:txBody>
                  <a:tcPr marT="63491" marB="45713" horzOverflow="overflow">
                    <a:lnL cap="flat">
                      <a:noFill/>
                    </a:lnL>
                    <a:lnR cap="flat">
                      <a:noFill/>
                    </a:lnR>
                    <a:lnT>
                      <a:noFill/>
                    </a:lnT>
                    <a:lnB>
                      <a:noFill/>
                    </a:lnB>
                    <a:lnTlToBr>
                      <a:noFill/>
                    </a:lnTlToBr>
                    <a:lnBlToTr>
                      <a:noFill/>
                    </a:lnBlToTr>
                    <a:solidFill>
                      <a:srgbClr val="FFFFFF"/>
                    </a:solidFill>
                  </a:tcPr>
                </a:tc>
              </a:tr>
              <a:tr h="65781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 4400 IU/kg as a loading dose over 10 min, followed by 4400 IU/kg/h for 12-24 h</a:t>
                      </a:r>
                    </a:p>
                  </a:txBody>
                  <a:tcPr marT="63491" marB="45713" horzOverflow="overflow">
                    <a:lnL cap="flat">
                      <a:noFill/>
                    </a:lnL>
                    <a:lnR cap="flat">
                      <a:noFill/>
                    </a:lnR>
                    <a:lnT>
                      <a:noFill/>
                    </a:lnT>
                    <a:lnB>
                      <a:noFill/>
                    </a:lnB>
                    <a:lnTlToBr>
                      <a:noFill/>
                    </a:lnTlToBr>
                    <a:lnBlToTr>
                      <a:noFill/>
                    </a:lnBlToTr>
                    <a:solidFill>
                      <a:srgbClr val="FFFFFF"/>
                    </a:solidFill>
                  </a:tcPr>
                </a:tc>
              </a:tr>
              <a:tr h="38350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Recombinant tissue-plasminogen activator</a:t>
                      </a:r>
                    </a:p>
                  </a:txBody>
                  <a:tcPr marT="63491" marB="45713" horzOverflow="overflow">
                    <a:lnL cap="flat">
                      <a:noFill/>
                    </a:lnL>
                    <a:lnR cap="flat">
                      <a:noFill/>
                    </a:lnR>
                    <a:lnT>
                      <a:noFill/>
                    </a:lnT>
                    <a:lnB>
                      <a:noFill/>
                    </a:lnB>
                    <a:lnTlToBr>
                      <a:noFill/>
                    </a:lnTlToBr>
                    <a:lnBlToTr>
                      <a:noFill/>
                    </a:lnBlToTr>
                    <a:solidFill>
                      <a:srgbClr val="FFFFFF"/>
                    </a:solidFill>
                  </a:tcPr>
                </a:tc>
              </a:tr>
              <a:tr h="65781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 100 mg as a continuous peripheral intravenous infusion administered over 2 h</a:t>
                      </a:r>
                    </a:p>
                  </a:txBody>
                  <a:tcPr marT="63491" marB="45713" horzOverflow="overflow">
                    <a:lnL cap="flat">
                      <a:noFill/>
                    </a:lnL>
                    <a:lnR cap="flat">
                      <a:noFill/>
                    </a:lnR>
                    <a:lnT>
                      <a:noFill/>
                    </a:lnT>
                    <a:lnB>
                      <a:noFill/>
                    </a:lnB>
                    <a:lnTlToBr>
                      <a:noFill/>
                    </a:lnTlToBr>
                    <a:lnBlToTr>
                      <a:noFill/>
                    </a:lnBlToTr>
                    <a:solidFill>
                      <a:srgbClr val="FFFFFF"/>
                    </a:solidFill>
                  </a:tcPr>
                </a:tc>
              </a:tr>
              <a:tr h="38350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491" marB="45713" horzOverflow="overflow">
                    <a:lnL cap="flat">
                      <a:noFill/>
                    </a:lnL>
                    <a:lnR cap="flat">
                      <a:noFill/>
                    </a:lnR>
                    <a:lnT>
                      <a:noFill/>
                    </a:lnT>
                    <a:lnB cap="flat">
                      <a:noFill/>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2"/>
          </p:nvPr>
        </p:nvSpPr>
        <p:spPr>
          <a:noFill/>
        </p:spPr>
        <p:txBody>
          <a:bodyPr/>
          <a:lstStyle/>
          <a:p>
            <a:fld id="{C2C8BA82-3C3F-4621-B93C-76F2A498BA75}" type="slidenum">
              <a:rPr lang="en-US" smtClean="0"/>
              <a:pPr/>
              <a:t>64</a:t>
            </a:fld>
            <a:endParaRPr lang="en-US" smtClean="0"/>
          </a:p>
        </p:txBody>
      </p:sp>
      <p:sp>
        <p:nvSpPr>
          <p:cNvPr id="67587" name="Rectangle 2"/>
          <p:cNvSpPr>
            <a:spLocks noGrp="1" noChangeArrowheads="1"/>
          </p:cNvSpPr>
          <p:nvPr>
            <p:ph type="title"/>
          </p:nvPr>
        </p:nvSpPr>
        <p:spPr>
          <a:xfrm>
            <a:off x="-638175" y="254000"/>
            <a:ext cx="10418763" cy="334963"/>
          </a:xfrm>
        </p:spPr>
        <p:txBody>
          <a:bodyPr wrap="none"/>
          <a:lstStyle/>
          <a:p>
            <a:pPr eaLnBrk="1" hangingPunct="1"/>
            <a:endParaRPr lang="en-US" smtClean="0">
              <a:latin typeface="Arial" charset="0"/>
            </a:endParaRPr>
          </a:p>
        </p:txBody>
      </p:sp>
      <p:graphicFrame>
        <p:nvGraphicFramePr>
          <p:cNvPr id="96301" name="Group 45"/>
          <p:cNvGraphicFramePr>
            <a:graphicFrameLocks noGrp="1"/>
          </p:cNvGraphicFramePr>
          <p:nvPr/>
        </p:nvGraphicFramePr>
        <p:xfrm>
          <a:off x="685800" y="381000"/>
          <a:ext cx="7620000" cy="9151938"/>
        </p:xfrm>
        <a:graphic>
          <a:graphicData uri="http://schemas.openxmlformats.org/drawingml/2006/table">
            <a:tbl>
              <a:tblPr/>
              <a:tblGrid>
                <a:gridCol w="3810000"/>
                <a:gridCol w="3810000"/>
              </a:tblGrid>
              <a:tr h="822990">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Times New Roman" pitchFamily="18" charset="0"/>
                        </a:rPr>
                        <a:t> </a:t>
                      </a:r>
                      <a:r>
                        <a:rPr kumimoji="0" lang="en-US" sz="2400" b="1" i="0" u="none" strike="noStrike" cap="none" normalizeH="0" baseline="0" smtClean="0">
                          <a:ln>
                            <a:noFill/>
                          </a:ln>
                          <a:solidFill>
                            <a:schemeClr val="tx1"/>
                          </a:solidFill>
                          <a:effectLst/>
                          <a:latin typeface="Arial" pitchFamily="34" charset="0"/>
                          <a:cs typeface="Times New Roman" pitchFamily="18" charset="0"/>
                        </a:rPr>
                        <a:t>Indications and contraindications for thrombolytic therapy in pulmonary embolism</a:t>
                      </a:r>
                    </a:p>
                  </a:txBody>
                  <a:tcPr marT="45722" marB="45722" horzOverflow="overflow">
                    <a:lnL cap="flat">
                      <a:noFill/>
                    </a:lnL>
                    <a:lnR cap="flat">
                      <a:noFill/>
                    </a:lnR>
                    <a:lnT cap="flat">
                      <a:noFill/>
                    </a:lnT>
                    <a:lnB cap="flat">
                      <a:noFill/>
                    </a:lnB>
                    <a:lnTlToBr>
                      <a:noFill/>
                    </a:lnTlToBr>
                    <a:lnBlToTr>
                      <a:noFill/>
                    </a:lnBlToTr>
                    <a:solidFill>
                      <a:srgbClr val="FFFFFF"/>
                    </a:solidFill>
                  </a:tcPr>
                </a:tc>
                <a:tc hMerge="1">
                  <a:txBody>
                    <a:bodyPr/>
                    <a:lstStyle/>
                    <a:p>
                      <a:endParaRPr lang="en-US"/>
                    </a:p>
                  </a:txBody>
                  <a:tcPr/>
                </a:tc>
              </a:tr>
              <a:tr h="414034">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Indications</a:t>
                      </a:r>
                    </a:p>
                  </a:txBody>
                  <a:tcPr marT="63502" marB="45722" horzOverflow="overflow">
                    <a:lnL cap="flat">
                      <a:noFill/>
                    </a:lnL>
                    <a:lnR cap="flat">
                      <a:noFill/>
                    </a:lnR>
                    <a:lnT cap="flat">
                      <a:noFill/>
                    </a:lnT>
                    <a:lnB>
                      <a:noFill/>
                    </a:lnB>
                    <a:lnTlToBr>
                      <a:noFill/>
                    </a:lnTlToBr>
                    <a:lnBlToTr>
                      <a:noFill/>
                    </a:lnBlToTr>
                    <a:solidFill>
                      <a:srgbClr val="E7E7F5"/>
                    </a:solidFill>
                  </a:tcPr>
                </a:tc>
                <a:tc hMerge="1">
                  <a:txBody>
                    <a:bodyPr/>
                    <a:lstStyle/>
                    <a:p>
                      <a:endParaRPr lang="en-US"/>
                    </a:p>
                  </a:txBody>
                  <a:tcPr/>
                </a:tc>
              </a:tr>
              <a:tr h="414034">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hMerge="1">
                  <a:txBody>
                    <a:bodyPr/>
                    <a:lstStyle/>
                    <a:p>
                      <a:endParaRPr lang="en-US"/>
                    </a:p>
                  </a:txBody>
                  <a:tcPr/>
                </a:tc>
              </a:tr>
              <a:tr h="383553">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Hemodynamic instability</a:t>
                      </a:r>
                    </a:p>
                  </a:txBody>
                  <a:tcPr marT="63502" marB="45722" horzOverflow="overflow">
                    <a:lnL cap="flat">
                      <a:noFill/>
                    </a:lnL>
                    <a:lnR cap="flat">
                      <a:noFill/>
                    </a:lnR>
                    <a:lnT>
                      <a:noFill/>
                    </a:lnT>
                    <a:lnB>
                      <a:noFill/>
                    </a:lnB>
                    <a:lnTlToBr>
                      <a:noFill/>
                    </a:lnTlToBr>
                    <a:lnBlToTr>
                      <a:noFill/>
                    </a:lnBlToTr>
                    <a:solidFill>
                      <a:srgbClr val="FFFFFF"/>
                    </a:solidFill>
                  </a:tcPr>
                </a:tc>
                <a:tc hMerge="1">
                  <a:txBody>
                    <a:bodyPr/>
                    <a:lstStyle/>
                    <a:p>
                      <a:endParaRPr lang="en-US"/>
                    </a:p>
                  </a:txBody>
                  <a:tcPr/>
                </a:tc>
              </a:tr>
              <a:tr h="383553">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Hypoxia on 100% oxygen</a:t>
                      </a:r>
                    </a:p>
                  </a:txBody>
                  <a:tcPr marT="63502" marB="45722" horzOverflow="overflow">
                    <a:lnL cap="flat">
                      <a:noFill/>
                    </a:lnL>
                    <a:lnR cap="flat">
                      <a:noFill/>
                    </a:lnR>
                    <a:lnT>
                      <a:noFill/>
                    </a:lnT>
                    <a:lnB>
                      <a:noFill/>
                    </a:lnB>
                    <a:lnTlToBr>
                      <a:noFill/>
                    </a:lnTlToBr>
                    <a:lnBlToTr>
                      <a:noFill/>
                    </a:lnBlToTr>
                    <a:solidFill>
                      <a:srgbClr val="FFFFFF"/>
                    </a:solidFill>
                  </a:tcPr>
                </a:tc>
                <a:tc hMerge="1">
                  <a:txBody>
                    <a:bodyPr/>
                    <a:lstStyle/>
                    <a:p>
                      <a:endParaRPr lang="en-US"/>
                    </a:p>
                  </a:txBody>
                  <a:tcPr/>
                </a:tc>
              </a:tr>
              <a:tr h="383553">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000000"/>
                          </a:solidFill>
                          <a:effectLst/>
                          <a:latin typeface="Arial" pitchFamily="34" charset="0"/>
                          <a:cs typeface="Times New Roman" pitchFamily="18" charset="0"/>
                        </a:rPr>
                        <a:t>Right ventricular dysfunction by echocardiography </a:t>
                      </a:r>
                    </a:p>
                  </a:txBody>
                  <a:tcPr marT="63502" marB="45722" horzOverflow="overflow">
                    <a:lnL cap="flat">
                      <a:noFill/>
                    </a:lnL>
                    <a:lnR cap="flat">
                      <a:noFill/>
                    </a:lnR>
                    <a:lnT>
                      <a:noFill/>
                    </a:lnT>
                    <a:lnB>
                      <a:noFill/>
                    </a:lnB>
                    <a:lnTlToBr>
                      <a:noFill/>
                    </a:lnTlToBr>
                    <a:lnBlToTr>
                      <a:noFill/>
                    </a:lnBlToTr>
                    <a:solidFill>
                      <a:srgbClr val="FFFFFF"/>
                    </a:solidFill>
                  </a:tcPr>
                </a:tc>
                <a:tc hMerge="1">
                  <a:txBody>
                    <a:bodyPr/>
                    <a:lstStyle/>
                    <a:p>
                      <a:endParaRPr lang="en-US"/>
                    </a:p>
                  </a:txBody>
                  <a:tcPr/>
                </a:tc>
              </a:tr>
              <a:tr h="414034">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E7E7F5"/>
                    </a:solidFill>
                  </a:tcPr>
                </a:tc>
                <a:tc hMerge="1">
                  <a:txBody>
                    <a:bodyPr/>
                    <a:lstStyle/>
                    <a:p>
                      <a:endParaRPr lang="en-US"/>
                    </a:p>
                  </a:txBody>
                  <a:tcPr/>
                </a:tc>
              </a:tr>
              <a:tr h="414034">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hMerge="1">
                  <a:txBody>
                    <a:bodyPr/>
                    <a:lstStyle/>
                    <a:p>
                      <a:endParaRPr lang="en-US"/>
                    </a:p>
                  </a:txBody>
                  <a:tcPr/>
                </a:tc>
              </a:tr>
              <a:tr h="53595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r>
              <a:tr h="38355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r>
              <a:tr h="38355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r>
              <a:tr h="38355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r>
              <a:tr h="38355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r>
              <a:tr h="38355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r>
              <a:tr h="38355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r>
              <a:tr h="38355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r>
              <a:tr h="38355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r>
              <a:tr h="38355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r>
              <a:tr h="38355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r>
              <a:tr h="38355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r>
              <a:tr h="38355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a:noFill/>
                    </a:lnB>
                    <a:lnTlToBr>
                      <a:noFill/>
                    </a:lnTlToBr>
                    <a:lnBlToTr>
                      <a:noFill/>
                    </a:lnBlToTr>
                    <a:solidFill>
                      <a:srgbClr val="FFFFFF"/>
                    </a:solidFill>
                  </a:tcPr>
                </a:tc>
              </a:tr>
              <a:tr h="383553">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000000"/>
                        </a:solidFill>
                        <a:effectLst/>
                        <a:latin typeface="Arial" pitchFamily="34" charset="0"/>
                        <a:cs typeface="Times New Roman" pitchFamily="18" charset="0"/>
                      </a:endParaRPr>
                    </a:p>
                  </a:txBody>
                  <a:tcPr marT="63502" marB="45722" horzOverflow="overflow">
                    <a:lnL cap="flat">
                      <a:noFill/>
                    </a:lnL>
                    <a:lnR cap="flat">
                      <a:noFill/>
                    </a:lnR>
                    <a:lnT>
                      <a:noFill/>
                    </a:lnT>
                    <a:lnB cap="flat">
                      <a:noFill/>
                    </a:lnB>
                    <a:lnTlToBr>
                      <a:noFill/>
                    </a:lnTlToBr>
                    <a:lnBlToTr>
                      <a:noFill/>
                    </a:lnBlToTr>
                    <a:solidFill>
                      <a:srgbClr val="FFFFFF"/>
                    </a:solid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p>
            <a:fld id="{5F3FF749-465E-4F2A-BBB0-6EE116823141}" type="slidenum">
              <a:rPr lang="en-US" smtClean="0"/>
              <a:pPr/>
              <a:t>65</a:t>
            </a:fld>
            <a:endParaRPr lang="en-US" smtClean="0"/>
          </a:p>
        </p:txBody>
      </p:sp>
      <p:sp>
        <p:nvSpPr>
          <p:cNvPr id="68611" name="Rectangle 2"/>
          <p:cNvSpPr>
            <a:spLocks noGrp="1" noChangeArrowheads="1"/>
          </p:cNvSpPr>
          <p:nvPr>
            <p:ph type="title"/>
          </p:nvPr>
        </p:nvSpPr>
        <p:spPr>
          <a:xfrm>
            <a:off x="914400" y="0"/>
            <a:ext cx="7793038" cy="1143000"/>
          </a:xfrm>
        </p:spPr>
        <p:txBody>
          <a:bodyPr/>
          <a:lstStyle/>
          <a:p>
            <a:pPr eaLnBrk="1" hangingPunct="1"/>
            <a:r>
              <a:rPr lang="en-US" sz="4000" smtClean="0">
                <a:solidFill>
                  <a:srgbClr val="000000"/>
                </a:solidFill>
                <a:latin typeface="Arial" charset="0"/>
              </a:rPr>
              <a:t>Contraindications</a:t>
            </a:r>
            <a:r>
              <a:rPr lang="en-US" sz="3600" smtClean="0">
                <a:solidFill>
                  <a:srgbClr val="000000"/>
                </a:solidFill>
                <a:latin typeface="Arial" charset="0"/>
              </a:rPr>
              <a:t>	</a:t>
            </a:r>
          </a:p>
        </p:txBody>
      </p:sp>
      <p:sp>
        <p:nvSpPr>
          <p:cNvPr id="68612" name="Rectangle 3"/>
          <p:cNvSpPr>
            <a:spLocks noGrp="1" noChangeArrowheads="1"/>
          </p:cNvSpPr>
          <p:nvPr>
            <p:ph type="body" idx="1"/>
          </p:nvPr>
        </p:nvSpPr>
        <p:spPr>
          <a:xfrm>
            <a:off x="304800" y="914400"/>
            <a:ext cx="8574088" cy="4114800"/>
          </a:xfrm>
        </p:spPr>
        <p:txBody>
          <a:bodyPr/>
          <a:lstStyle/>
          <a:p>
            <a:pPr eaLnBrk="1" hangingPunct="1">
              <a:lnSpc>
                <a:spcPct val="90000"/>
              </a:lnSpc>
              <a:buFont typeface="Wingdings" pitchFamily="2" charset="2"/>
              <a:buNone/>
            </a:pPr>
            <a:endParaRPr lang="en-US" sz="2000" smtClean="0">
              <a:solidFill>
                <a:srgbClr val="000000"/>
              </a:solidFill>
              <a:latin typeface="Arial" charset="0"/>
            </a:endParaRPr>
          </a:p>
          <a:p>
            <a:pPr eaLnBrk="1" hangingPunct="1">
              <a:lnSpc>
                <a:spcPct val="90000"/>
              </a:lnSpc>
              <a:buFont typeface="Wingdings" pitchFamily="2" charset="2"/>
              <a:buNone/>
            </a:pPr>
            <a:r>
              <a:rPr lang="en-US" sz="2000" smtClean="0">
                <a:solidFill>
                  <a:srgbClr val="000000"/>
                </a:solidFill>
                <a:latin typeface="Arial" charset="0"/>
              </a:rPr>
              <a:t>	</a:t>
            </a:r>
          </a:p>
          <a:p>
            <a:pPr eaLnBrk="1" hangingPunct="1">
              <a:lnSpc>
                <a:spcPct val="90000"/>
              </a:lnSpc>
              <a:buFont typeface="Wingdings" pitchFamily="2" charset="2"/>
              <a:buNone/>
            </a:pPr>
            <a:r>
              <a:rPr lang="en-US" sz="1800" b="1" smtClean="0">
                <a:solidFill>
                  <a:srgbClr val="000000"/>
                </a:solidFill>
                <a:latin typeface="Arial" charset="0"/>
              </a:rPr>
              <a:t>		</a:t>
            </a:r>
          </a:p>
          <a:p>
            <a:pPr eaLnBrk="1" hangingPunct="1">
              <a:lnSpc>
                <a:spcPct val="90000"/>
              </a:lnSpc>
              <a:buFont typeface="Wingdings" pitchFamily="2" charset="2"/>
              <a:buNone/>
            </a:pPr>
            <a:r>
              <a:rPr lang="en-US" sz="1800" b="1" smtClean="0">
                <a:solidFill>
                  <a:srgbClr val="000000"/>
                </a:solidFill>
                <a:latin typeface="Arial" charset="0"/>
              </a:rPr>
              <a:t>Relative</a:t>
            </a:r>
            <a:r>
              <a:rPr lang="en-US" sz="1800" smtClean="0">
                <a:solidFill>
                  <a:srgbClr val="000000"/>
                </a:solidFill>
                <a:latin typeface="Arial" charset="0"/>
              </a:rPr>
              <a:t>	</a:t>
            </a:r>
          </a:p>
          <a:p>
            <a:pPr eaLnBrk="1" hangingPunct="1">
              <a:lnSpc>
                <a:spcPct val="90000"/>
              </a:lnSpc>
              <a:buFont typeface="Wingdings" pitchFamily="2" charset="2"/>
              <a:buNone/>
            </a:pPr>
            <a:r>
              <a:rPr lang="en-US" sz="1800" smtClean="0">
                <a:solidFill>
                  <a:srgbClr val="000000"/>
                </a:solidFill>
                <a:latin typeface="Arial" charset="0"/>
              </a:rPr>
              <a:t> </a:t>
            </a:r>
            <a:r>
              <a:rPr lang="en-US" sz="1600" smtClean="0">
                <a:solidFill>
                  <a:srgbClr val="000000"/>
                </a:solidFill>
                <a:latin typeface="Arial" charset="0"/>
              </a:rPr>
              <a:t>Recent surgery within last 10 d	Previous arterial punctures within 10 d</a:t>
            </a:r>
          </a:p>
          <a:p>
            <a:pPr eaLnBrk="1" hangingPunct="1">
              <a:lnSpc>
                <a:spcPct val="90000"/>
              </a:lnSpc>
              <a:buFont typeface="Wingdings" pitchFamily="2" charset="2"/>
              <a:buNone/>
            </a:pPr>
            <a:r>
              <a:rPr lang="en-US" sz="1600" smtClean="0">
                <a:solidFill>
                  <a:srgbClr val="000000"/>
                </a:solidFill>
                <a:latin typeface="Arial" charset="0"/>
              </a:rPr>
              <a:t> Neurosurgery within 6 mo	Bleeding disorder (thrombocytopenia, renal failure, liver failure)</a:t>
            </a:r>
          </a:p>
          <a:p>
            <a:pPr eaLnBrk="1" hangingPunct="1">
              <a:lnSpc>
                <a:spcPct val="90000"/>
              </a:lnSpc>
              <a:buFont typeface="Wingdings" pitchFamily="2" charset="2"/>
              <a:buNone/>
            </a:pPr>
            <a:r>
              <a:rPr lang="en-US" sz="1600" smtClean="0">
                <a:solidFill>
                  <a:srgbClr val="000000"/>
                </a:solidFill>
                <a:latin typeface="Arial" charset="0"/>
              </a:rPr>
              <a:t> Ophthalmologic surgery within 6 wk	</a:t>
            </a:r>
          </a:p>
          <a:p>
            <a:pPr eaLnBrk="1" hangingPunct="1">
              <a:lnSpc>
                <a:spcPct val="90000"/>
              </a:lnSpc>
              <a:buFont typeface="Wingdings" pitchFamily="2" charset="2"/>
              <a:buNone/>
            </a:pPr>
            <a:r>
              <a:rPr lang="en-US" sz="1600" smtClean="0">
                <a:solidFill>
                  <a:srgbClr val="000000"/>
                </a:solidFill>
                <a:latin typeface="Arial" charset="0"/>
              </a:rPr>
              <a:t> Hypertension &gt;200 mm Hg systolic or 110 mm Hg diastolic	Placement of central venous catheter within 48 h</a:t>
            </a:r>
          </a:p>
          <a:p>
            <a:pPr eaLnBrk="1" hangingPunct="1">
              <a:lnSpc>
                <a:spcPct val="90000"/>
              </a:lnSpc>
              <a:buFont typeface="Wingdings" pitchFamily="2" charset="2"/>
              <a:buNone/>
            </a:pPr>
            <a:r>
              <a:rPr lang="en-US" sz="1600" smtClean="0">
                <a:solidFill>
                  <a:srgbClr val="000000"/>
                </a:solidFill>
                <a:latin typeface="Arial" charset="0"/>
              </a:rPr>
              <a:t> Hypertensive retinopathy with hemorrhages or exudates	Intracerebral aneurysm or malignancy</a:t>
            </a:r>
          </a:p>
          <a:p>
            <a:pPr eaLnBrk="1" hangingPunct="1">
              <a:lnSpc>
                <a:spcPct val="90000"/>
              </a:lnSpc>
              <a:buFont typeface="Wingdings" pitchFamily="2" charset="2"/>
              <a:buNone/>
            </a:pPr>
            <a:r>
              <a:rPr lang="en-US" sz="1600" smtClean="0">
                <a:solidFill>
                  <a:srgbClr val="000000"/>
                </a:solidFill>
                <a:latin typeface="Arial" charset="0"/>
              </a:rPr>
              <a:t>	Cardiopulmonary resuscitation within 2 wk</a:t>
            </a:r>
          </a:p>
          <a:p>
            <a:pPr eaLnBrk="1" hangingPunct="1">
              <a:lnSpc>
                <a:spcPct val="90000"/>
              </a:lnSpc>
              <a:buFont typeface="Wingdings" pitchFamily="2" charset="2"/>
              <a:buNone/>
            </a:pPr>
            <a:r>
              <a:rPr lang="en-US" sz="1600" smtClean="0">
                <a:solidFill>
                  <a:srgbClr val="000000"/>
                </a:solidFill>
                <a:latin typeface="Arial" charset="0"/>
              </a:rPr>
              <a:t> Cerebrovascular disease	</a:t>
            </a:r>
          </a:p>
          <a:p>
            <a:pPr eaLnBrk="1" hangingPunct="1">
              <a:lnSpc>
                <a:spcPct val="90000"/>
              </a:lnSpc>
              <a:buFont typeface="Wingdings" pitchFamily="2" charset="2"/>
              <a:buNone/>
            </a:pPr>
            <a:r>
              <a:rPr lang="en-US" sz="1600" smtClean="0">
                <a:solidFill>
                  <a:srgbClr val="000000"/>
                </a:solidFill>
                <a:latin typeface="Arial" charset="0"/>
              </a:rPr>
              <a:t> Major internal bleeding within the last 6 mo	Pregnancy and the 1st 10 d postpartum</a:t>
            </a:r>
          </a:p>
          <a:p>
            <a:pPr eaLnBrk="1" hangingPunct="1">
              <a:lnSpc>
                <a:spcPct val="90000"/>
              </a:lnSpc>
              <a:buFont typeface="Wingdings" pitchFamily="2" charset="2"/>
              <a:buNone/>
            </a:pPr>
            <a:r>
              <a:rPr lang="en-US" sz="1600" smtClean="0">
                <a:solidFill>
                  <a:srgbClr val="000000"/>
                </a:solidFill>
                <a:latin typeface="Arial" charset="0"/>
              </a:rPr>
              <a:t> Infectious endocarditis	Severe trauma within 2 mo</a:t>
            </a:r>
          </a:p>
          <a:p>
            <a:pPr eaLnBrk="1" hangingPunct="1">
              <a:lnSpc>
                <a:spcPct val="90000"/>
              </a:lnSpc>
              <a:buFont typeface="Wingdings" pitchFamily="2" charset="2"/>
              <a:buNone/>
            </a:pPr>
            <a:r>
              <a:rPr lang="en-US" sz="1600" smtClean="0">
                <a:solidFill>
                  <a:srgbClr val="000000"/>
                </a:solidFill>
                <a:latin typeface="Arial" charset="0"/>
              </a:rPr>
              <a:t> Pericarditis	</a:t>
            </a:r>
          </a:p>
          <a:p>
            <a:pPr eaLnBrk="1" hangingPunct="1">
              <a:lnSpc>
                <a:spcPct val="90000"/>
              </a:lnSpc>
              <a:buFont typeface="Wingdings" pitchFamily="2" charset="2"/>
              <a:buNone/>
            </a:pPr>
            <a:r>
              <a:rPr lang="en-US" sz="1800" b="1" smtClean="0">
                <a:solidFill>
                  <a:srgbClr val="000000"/>
                </a:solidFill>
                <a:latin typeface="Arial" charset="0"/>
              </a:rPr>
              <a:t>Absolute	</a:t>
            </a:r>
          </a:p>
          <a:p>
            <a:pPr eaLnBrk="1" hangingPunct="1">
              <a:lnSpc>
                <a:spcPct val="90000"/>
              </a:lnSpc>
              <a:buFont typeface="Wingdings" pitchFamily="2" charset="2"/>
              <a:buNone/>
            </a:pPr>
            <a:r>
              <a:rPr lang="en-US" sz="1800" smtClean="0">
                <a:solidFill>
                  <a:srgbClr val="000000"/>
                </a:solidFill>
                <a:latin typeface="Arial" charset="0"/>
              </a:rPr>
              <a:t> </a:t>
            </a:r>
            <a:r>
              <a:rPr lang="en-US" sz="1600" smtClean="0">
                <a:solidFill>
                  <a:srgbClr val="000000"/>
                </a:solidFill>
                <a:latin typeface="Arial" charset="0"/>
              </a:rPr>
              <a:t>Active internal bleeding</a:t>
            </a:r>
            <a:r>
              <a:rPr lang="en-US" sz="1800" smtClean="0">
                <a:solidFill>
                  <a:srgbClr val="000000"/>
                </a:solidFill>
                <a:latin typeface="Arial" charset="0"/>
              </a:rPr>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2"/>
          </p:nvPr>
        </p:nvSpPr>
        <p:spPr>
          <a:noFill/>
        </p:spPr>
        <p:txBody>
          <a:bodyPr/>
          <a:lstStyle/>
          <a:p>
            <a:fld id="{3F3AC278-8C53-4ADB-BBEF-6450C47C48FB}" type="slidenum">
              <a:rPr lang="en-US" smtClean="0"/>
              <a:pPr/>
              <a:t>66</a:t>
            </a:fld>
            <a:endParaRPr lang="en-US" smtClean="0"/>
          </a:p>
        </p:txBody>
      </p:sp>
      <p:sp>
        <p:nvSpPr>
          <p:cNvPr id="69635" name="Rectangle 2"/>
          <p:cNvSpPr>
            <a:spLocks noGrp="1" noChangeArrowheads="1"/>
          </p:cNvSpPr>
          <p:nvPr>
            <p:ph type="title"/>
          </p:nvPr>
        </p:nvSpPr>
        <p:spPr>
          <a:xfrm>
            <a:off x="685800" y="381000"/>
            <a:ext cx="4446588" cy="334963"/>
          </a:xfrm>
        </p:spPr>
        <p:txBody>
          <a:bodyPr wrap="none"/>
          <a:lstStyle/>
          <a:p>
            <a:pPr eaLnBrk="1" hangingPunct="1"/>
            <a:r>
              <a:rPr lang="en-US" sz="3200" smtClean="0">
                <a:latin typeface="Arial" charset="0"/>
              </a:rPr>
              <a:t>Various inferior vena caval filters</a:t>
            </a:r>
          </a:p>
        </p:txBody>
      </p:sp>
      <p:pic>
        <p:nvPicPr>
          <p:cNvPr id="69636" name="Picture 3" descr="ACM0102-21-026"/>
          <p:cNvPicPr>
            <a:picLocks noChangeAspect="1" noChangeArrowheads="1"/>
          </p:cNvPicPr>
          <p:nvPr/>
        </p:nvPicPr>
        <p:blipFill>
          <a:blip r:embed="rId3"/>
          <a:srcRect/>
          <a:stretch>
            <a:fillRect/>
          </a:stretch>
        </p:blipFill>
        <p:spPr bwMode="auto">
          <a:xfrm>
            <a:off x="3357563" y="698500"/>
            <a:ext cx="2428875" cy="55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wrap="none"/>
          <a:lstStyle/>
          <a:p>
            <a:pPr eaLnBrk="1" hangingPunct="1"/>
            <a:r>
              <a:rPr lang="en-US" sz="2400" b="1" smtClean="0">
                <a:latin typeface="Arial" charset="0"/>
              </a:rPr>
              <a:t>Indications for inferior vena caval (IVC) filters</a:t>
            </a:r>
          </a:p>
        </p:txBody>
      </p:sp>
      <p:sp>
        <p:nvSpPr>
          <p:cNvPr id="2" name="Content Placeholder 1"/>
          <p:cNvSpPr>
            <a:spLocks noGrp="1"/>
          </p:cNvSpPr>
          <p:nvPr>
            <p:ph idx="1"/>
          </p:nvPr>
        </p:nvSpPr>
        <p:spPr>
          <a:xfrm>
            <a:off x="468313" y="2060575"/>
            <a:ext cx="7772400" cy="4114800"/>
          </a:xfrm>
        </p:spPr>
        <p:txBody>
          <a:bodyPr/>
          <a:lstStyle/>
          <a:p>
            <a:r>
              <a:rPr lang="en-US" sz="2800" smtClean="0"/>
              <a:t>Absolute contraindication to anticoagulation (eg, active bleeding)</a:t>
            </a:r>
          </a:p>
          <a:p>
            <a:r>
              <a:rPr lang="en-US" sz="2800" smtClean="0"/>
              <a:t>Recurrent PE despite adequate anticoagulant therapy</a:t>
            </a:r>
          </a:p>
          <a:p>
            <a:r>
              <a:rPr lang="en-US" sz="2800" smtClean="0"/>
              <a:t>Complication of anticoagulation (eg, severe bleeding)</a:t>
            </a:r>
          </a:p>
          <a:p>
            <a:r>
              <a:rPr lang="en-US" sz="2800" smtClean="0"/>
              <a:t>Hemodynamic or respiratory compromise that is severe enough that another PE may be lethal</a:t>
            </a:r>
          </a:p>
          <a:p>
            <a:endParaRPr lang="en-US" sz="2800" smtClean="0"/>
          </a:p>
        </p:txBody>
      </p:sp>
      <p:sp>
        <p:nvSpPr>
          <p:cNvPr id="70660" name="Slide Number Placeholder 4"/>
          <p:cNvSpPr>
            <a:spLocks noGrp="1"/>
          </p:cNvSpPr>
          <p:nvPr>
            <p:ph type="sldNum" sz="quarter" idx="12"/>
          </p:nvPr>
        </p:nvSpPr>
        <p:spPr>
          <a:noFill/>
        </p:spPr>
        <p:txBody>
          <a:bodyPr/>
          <a:lstStyle/>
          <a:p>
            <a:fld id="{4166387B-E800-4057-A44D-EC11C976C62E}" type="slidenum">
              <a:rPr lang="en-US" smtClean="0"/>
              <a:pPr/>
              <a:t>67</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EMBOLECTOMY </a:t>
            </a:r>
          </a:p>
        </p:txBody>
      </p:sp>
      <p:sp>
        <p:nvSpPr>
          <p:cNvPr id="3" name="Content Placeholder 2"/>
          <p:cNvSpPr>
            <a:spLocks noGrp="1"/>
          </p:cNvSpPr>
          <p:nvPr>
            <p:ph idx="1"/>
          </p:nvPr>
        </p:nvSpPr>
        <p:spPr>
          <a:xfrm>
            <a:off x="323850" y="2133600"/>
            <a:ext cx="7772400" cy="4114800"/>
          </a:xfrm>
        </p:spPr>
        <p:txBody>
          <a:bodyPr/>
          <a:lstStyle/>
          <a:p>
            <a:pPr>
              <a:defRPr/>
            </a:pPr>
            <a:r>
              <a:rPr lang="en-US" sz="2800" dirty="0" smtClean="0"/>
              <a:t> </a:t>
            </a:r>
            <a:r>
              <a:rPr lang="en-US" sz="2800" dirty="0" err="1" smtClean="0"/>
              <a:t>Embolectomy</a:t>
            </a:r>
            <a:r>
              <a:rPr lang="en-US" sz="2800" dirty="0" smtClean="0"/>
              <a:t> (</a:t>
            </a:r>
            <a:r>
              <a:rPr lang="en-US" sz="2800" dirty="0" err="1" smtClean="0"/>
              <a:t>ie</a:t>
            </a:r>
            <a:r>
              <a:rPr lang="en-US" sz="2800" dirty="0" smtClean="0"/>
              <a:t>, removal of the emboli) can be performed using catheters or </a:t>
            </a:r>
            <a:r>
              <a:rPr lang="en-US" sz="2800" smtClean="0"/>
              <a:t>surgically.</a:t>
            </a:r>
          </a:p>
          <a:p>
            <a:pPr marL="0" indent="0">
              <a:buFont typeface="Wingdings" pitchFamily="2" charset="2"/>
              <a:buNone/>
              <a:defRPr/>
            </a:pPr>
            <a:r>
              <a:rPr lang="en-US" sz="2800" smtClean="0"/>
              <a:t> </a:t>
            </a:r>
            <a:endParaRPr lang="en-US" sz="2800" dirty="0" smtClean="0"/>
          </a:p>
          <a:p>
            <a:pPr>
              <a:defRPr/>
            </a:pPr>
            <a:r>
              <a:rPr lang="en-US" sz="2800" dirty="0" smtClean="0"/>
              <a:t>It should be considered when a patient's presentation is severe enough to warrant thrombolysis (</a:t>
            </a:r>
            <a:r>
              <a:rPr lang="en-US" sz="2800" dirty="0" err="1" smtClean="0"/>
              <a:t>eg</a:t>
            </a:r>
            <a:r>
              <a:rPr lang="en-US" sz="2800" dirty="0" smtClean="0"/>
              <a:t>, persistent hypotension due to PE), but this approach either fails or is contraindicated. </a:t>
            </a:r>
            <a:endParaRPr lang="en-US" sz="2800" dirty="0"/>
          </a:p>
        </p:txBody>
      </p:sp>
      <p:sp>
        <p:nvSpPr>
          <p:cNvPr id="71684" name="Slide Number Placeholder 3"/>
          <p:cNvSpPr>
            <a:spLocks noGrp="1"/>
          </p:cNvSpPr>
          <p:nvPr>
            <p:ph type="sldNum" sz="quarter" idx="12"/>
          </p:nvPr>
        </p:nvSpPr>
        <p:spPr>
          <a:noFill/>
        </p:spPr>
        <p:txBody>
          <a:bodyPr/>
          <a:lstStyle/>
          <a:p>
            <a:fld id="{06C3FA63-5B3E-412D-A123-8FF54636E8F3}" type="slidenum">
              <a:rPr lang="en-US" smtClean="0"/>
              <a:pPr/>
              <a:t>68</a:t>
            </a:fld>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p>
            <a:fld id="{40ECEAE1-A8C1-4600-BBE2-2BA771087813}" type="slidenum">
              <a:rPr lang="en-US" smtClean="0"/>
              <a:pPr/>
              <a:t>69</a:t>
            </a:fld>
            <a:endParaRPr lang="en-US" smtClean="0"/>
          </a:p>
        </p:txBody>
      </p:sp>
      <p:sp>
        <p:nvSpPr>
          <p:cNvPr id="72707" name="Rectangle 2"/>
          <p:cNvSpPr>
            <a:spLocks noGrp="1" noChangeArrowheads="1"/>
          </p:cNvSpPr>
          <p:nvPr>
            <p:ph type="title"/>
          </p:nvPr>
        </p:nvSpPr>
        <p:spPr/>
        <p:txBody>
          <a:bodyPr/>
          <a:lstStyle/>
          <a:p>
            <a:pPr eaLnBrk="1" hangingPunct="1"/>
            <a:r>
              <a:rPr lang="en-US" smtClean="0"/>
              <a:t>Conclusions </a:t>
            </a:r>
          </a:p>
        </p:txBody>
      </p:sp>
      <p:sp>
        <p:nvSpPr>
          <p:cNvPr id="72708" name="Rectangle 3"/>
          <p:cNvSpPr>
            <a:spLocks noGrp="1" noChangeArrowheads="1"/>
          </p:cNvSpPr>
          <p:nvPr>
            <p:ph type="body" idx="1"/>
          </p:nvPr>
        </p:nvSpPr>
        <p:spPr/>
        <p:txBody>
          <a:bodyPr/>
          <a:lstStyle/>
          <a:p>
            <a:pPr eaLnBrk="1" hangingPunct="1"/>
            <a:r>
              <a:rPr lang="en-US" smtClean="0"/>
              <a:t>PE is common and under-recognized serious medical problem</a:t>
            </a:r>
          </a:p>
          <a:p>
            <a:pPr eaLnBrk="1" hangingPunct="1"/>
            <a:r>
              <a:rPr lang="en-US" smtClean="0"/>
              <a:t>Early diagnosis and treatment is essential for good outcome</a:t>
            </a:r>
          </a:p>
          <a:p>
            <a:pPr eaLnBrk="1" hangingPunct="1"/>
            <a:r>
              <a:rPr lang="en-US" smtClean="0"/>
              <a:t>High index of suspicion is needed in high risk patients</a:t>
            </a:r>
          </a:p>
          <a:p>
            <a:pPr eaLnBrk="1" hangingPunct="1"/>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050"/>
          <p:cNvSpPr>
            <a:spLocks noGrp="1" noChangeArrowheads="1"/>
          </p:cNvSpPr>
          <p:nvPr>
            <p:ph type="title"/>
          </p:nvPr>
        </p:nvSpPr>
        <p:spPr/>
        <p:txBody>
          <a:bodyPr/>
          <a:lstStyle/>
          <a:p>
            <a:r>
              <a:rPr lang="en-US" sz="4000" smtClean="0">
                <a:solidFill>
                  <a:srgbClr val="002060"/>
                </a:solidFill>
              </a:rPr>
              <a:t>Recommendation for </a:t>
            </a:r>
            <a:br>
              <a:rPr lang="en-US" sz="4000" smtClean="0">
                <a:solidFill>
                  <a:srgbClr val="002060"/>
                </a:solidFill>
              </a:rPr>
            </a:br>
            <a:r>
              <a:rPr lang="en-US" sz="4000" smtClean="0">
                <a:solidFill>
                  <a:srgbClr val="002060"/>
                </a:solidFill>
              </a:rPr>
              <a:t>duration of warfarin</a:t>
            </a:r>
          </a:p>
        </p:txBody>
      </p:sp>
      <p:sp>
        <p:nvSpPr>
          <p:cNvPr id="9219" name="Rectangle 2051"/>
          <p:cNvSpPr>
            <a:spLocks noGrp="1" noChangeArrowheads="1"/>
          </p:cNvSpPr>
          <p:nvPr>
            <p:ph type="body" idx="1"/>
          </p:nvPr>
        </p:nvSpPr>
        <p:spPr/>
        <p:txBody>
          <a:bodyPr/>
          <a:lstStyle/>
          <a:p>
            <a:pPr>
              <a:buClr>
                <a:srgbClr val="FF6600"/>
              </a:buClr>
            </a:pPr>
            <a:endParaRPr lang="en-US" smtClean="0">
              <a:solidFill>
                <a:srgbClr val="002060"/>
              </a:solidFill>
            </a:endParaRPr>
          </a:p>
          <a:p>
            <a:pPr>
              <a:buClr>
                <a:srgbClr val="FF6600"/>
              </a:buClr>
            </a:pPr>
            <a:r>
              <a:rPr lang="en-US" smtClean="0">
                <a:solidFill>
                  <a:srgbClr val="002060"/>
                </a:solidFill>
              </a:rPr>
              <a:t>3-6 months first DVT with reversible risk factors</a:t>
            </a:r>
          </a:p>
          <a:p>
            <a:pPr>
              <a:buClr>
                <a:srgbClr val="FF6600"/>
              </a:buClr>
            </a:pPr>
            <a:r>
              <a:rPr lang="en-US" smtClean="0">
                <a:solidFill>
                  <a:srgbClr val="002060"/>
                </a:solidFill>
              </a:rPr>
              <a:t>At least 6 months for first idiopathic DVT</a:t>
            </a:r>
          </a:p>
          <a:p>
            <a:pPr>
              <a:buClr>
                <a:srgbClr val="FF6600"/>
              </a:buClr>
            </a:pPr>
            <a:r>
              <a:rPr lang="en-US" smtClean="0">
                <a:solidFill>
                  <a:srgbClr val="002060"/>
                </a:solidFill>
              </a:rPr>
              <a:t>12 months to lifelong for recurrent DVT or first DVT with irreversible risk factors</a:t>
            </a:r>
          </a:p>
          <a:p>
            <a:pPr>
              <a:buClr>
                <a:srgbClr val="FF6600"/>
              </a:buClr>
              <a:buFontTx/>
              <a:buNone/>
            </a:pPr>
            <a:r>
              <a:rPr lang="en-US" smtClean="0">
                <a:solidFill>
                  <a:srgbClr val="002060"/>
                </a:solidFill>
              </a:rPr>
              <a:t>	malignancy or thrombophilic state </a:t>
            </a:r>
          </a:p>
        </p:txBody>
      </p:sp>
      <p:sp>
        <p:nvSpPr>
          <p:cNvPr id="9220" name="Line 2052"/>
          <p:cNvSpPr>
            <a:spLocks noChangeShapeType="1"/>
          </p:cNvSpPr>
          <p:nvPr/>
        </p:nvSpPr>
        <p:spPr bwMode="auto">
          <a:xfrm>
            <a:off x="0" y="1905000"/>
            <a:ext cx="9144000" cy="0"/>
          </a:xfrm>
          <a:prstGeom prst="line">
            <a:avLst/>
          </a:prstGeom>
          <a:noFill/>
          <a:ln w="9525">
            <a:solidFill>
              <a:schemeClr val="hlink"/>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endParaRPr lang="en-US" smtClean="0"/>
          </a:p>
        </p:txBody>
      </p:sp>
      <p:sp>
        <p:nvSpPr>
          <p:cNvPr id="73731" name="Rectangle 3"/>
          <p:cNvSpPr>
            <a:spLocks noGrp="1" noChangeArrowheads="1"/>
          </p:cNvSpPr>
          <p:nvPr>
            <p:ph type="body" idx="1"/>
          </p:nvPr>
        </p:nvSpPr>
        <p:spPr/>
        <p:txBody>
          <a:bodyPr/>
          <a:lstStyle/>
          <a:p>
            <a:r>
              <a:rPr lang="en-US" smtClean="0"/>
              <a:t>http://faculty.ksu.edu.sa/ahmedbahammam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solidFill>
                  <a:srgbClr val="002060"/>
                </a:solidFill>
              </a:rPr>
              <a:t>Catheter directed-thrombolysis</a:t>
            </a:r>
          </a:p>
        </p:txBody>
      </p:sp>
      <p:sp>
        <p:nvSpPr>
          <p:cNvPr id="10243" name="Rectangle 3"/>
          <p:cNvSpPr>
            <a:spLocks noGrp="1" noChangeArrowheads="1"/>
          </p:cNvSpPr>
          <p:nvPr>
            <p:ph type="body" idx="1"/>
          </p:nvPr>
        </p:nvSpPr>
        <p:spPr>
          <a:xfrm>
            <a:off x="685800" y="2027238"/>
            <a:ext cx="8229600" cy="4525962"/>
          </a:xfrm>
        </p:spPr>
        <p:txBody>
          <a:bodyPr/>
          <a:lstStyle/>
          <a:p>
            <a:pPr>
              <a:buClr>
                <a:srgbClr val="FF6600"/>
              </a:buClr>
            </a:pPr>
            <a:r>
              <a:rPr lang="en-US" smtClean="0">
                <a:solidFill>
                  <a:srgbClr val="002060"/>
                </a:solidFill>
              </a:rPr>
              <a:t>Consider in: Acute&lt; 10 days iliofemoral DVT.</a:t>
            </a:r>
          </a:p>
          <a:p>
            <a:pPr>
              <a:buClr>
                <a:srgbClr val="FF6600"/>
              </a:buClr>
            </a:pPr>
            <a:endParaRPr lang="en-US" smtClean="0">
              <a:solidFill>
                <a:srgbClr val="002060"/>
              </a:solidFill>
            </a:endParaRPr>
          </a:p>
          <a:p>
            <a:pPr>
              <a:buClr>
                <a:srgbClr val="FF6600"/>
              </a:buClr>
            </a:pPr>
            <a:r>
              <a:rPr lang="en-US" smtClean="0">
                <a:solidFill>
                  <a:srgbClr val="002060"/>
                </a:solidFill>
              </a:rPr>
              <a:t>Long-term benefit in preventing 	       post-phebitic syndrome is unknown.  </a:t>
            </a:r>
          </a:p>
        </p:txBody>
      </p:sp>
      <p:sp>
        <p:nvSpPr>
          <p:cNvPr id="10244" name="Line 4"/>
          <p:cNvSpPr>
            <a:spLocks noChangeShapeType="1"/>
          </p:cNvSpPr>
          <p:nvPr/>
        </p:nvSpPr>
        <p:spPr bwMode="auto">
          <a:xfrm>
            <a:off x="0" y="1676400"/>
            <a:ext cx="9144000" cy="0"/>
          </a:xfrm>
          <a:prstGeom prst="line">
            <a:avLst/>
          </a:prstGeom>
          <a:noFill/>
          <a:ln w="9525">
            <a:solidFill>
              <a:schemeClr val="hlink"/>
            </a:solidFill>
            <a:round/>
            <a:headEnd/>
            <a:tailEnd/>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a:noFill/>
        </p:spPr>
        <p:txBody>
          <a:bodyPr/>
          <a:lstStyle/>
          <a:p>
            <a:fld id="{5C7A3C7F-5529-4ACD-81E0-242638D4CDB2}" type="slidenum">
              <a:rPr lang="en-US" smtClean="0"/>
              <a:pPr/>
              <a:t>9</a:t>
            </a:fld>
            <a:endParaRPr lang="en-US" smtClean="0"/>
          </a:p>
        </p:txBody>
      </p:sp>
      <p:pic>
        <p:nvPicPr>
          <p:cNvPr id="5" name="Content Placeholder 4" descr="PE.jpg"/>
          <p:cNvPicPr>
            <a:picLocks noChangeAspect="1"/>
          </p:cNvPicPr>
          <p:nvPr/>
        </p:nvPicPr>
        <p:blipFill>
          <a:blip r:embed="rId2" cstate="print"/>
          <a:stretch>
            <a:fillRect/>
          </a:stretch>
        </p:blipFill>
        <p:spPr bwMode="auto">
          <a:xfrm>
            <a:off x="2428875" y="285750"/>
            <a:ext cx="4260850" cy="6172200"/>
          </a:xfrm>
          <a:prstGeom prst="rect">
            <a:avLst/>
          </a:prstGeom>
          <a:noFill/>
          <a:ln w="9525">
            <a:noFill/>
            <a:miter lim="800000"/>
            <a:headEnd/>
            <a:tailEnd/>
          </a:ln>
          <a:effectLst>
            <a:softEdge rad="112500"/>
          </a:effectLst>
        </p:spPr>
      </p:pic>
    </p:spTree>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cs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723</TotalTime>
  <Words>4635</Words>
  <Application>Microsoft PowerPoint</Application>
  <PresentationFormat>عرض على الشاشة (3:4)‏</PresentationFormat>
  <Paragraphs>662</Paragraphs>
  <Slides>70</Slides>
  <Notes>28</Notes>
  <HiddenSlides>0</HiddenSlides>
  <MMClips>0</MMClips>
  <ScaleCrop>false</ScaleCrop>
  <HeadingPairs>
    <vt:vector size="6" baseType="variant">
      <vt:variant>
        <vt:lpstr>الخطوط المستخدمة</vt:lpstr>
      </vt:variant>
      <vt:variant>
        <vt:i4>7</vt:i4>
      </vt:variant>
      <vt:variant>
        <vt:lpstr>سمة</vt:lpstr>
      </vt:variant>
      <vt:variant>
        <vt:i4>1</vt:i4>
      </vt:variant>
      <vt:variant>
        <vt:lpstr>عناوين الشرائح</vt:lpstr>
      </vt:variant>
      <vt:variant>
        <vt:i4>70</vt:i4>
      </vt:variant>
    </vt:vector>
  </HeadingPairs>
  <TitlesOfParts>
    <vt:vector size="78" baseType="lpstr">
      <vt:lpstr>Tahoma</vt:lpstr>
      <vt:lpstr>Times New Roman</vt:lpstr>
      <vt:lpstr>Arial</vt:lpstr>
      <vt:lpstr>Wingdings</vt:lpstr>
      <vt:lpstr>Arial Unicode MS</vt:lpstr>
      <vt:lpstr>Traditional Arabic</vt:lpstr>
      <vt:lpstr>Symbol</vt:lpstr>
      <vt:lpstr>Blends</vt:lpstr>
      <vt:lpstr>Pulmonary Embolism</vt:lpstr>
      <vt:lpstr>Phlegmasia cerulea dolens             Venous gangrene</vt:lpstr>
      <vt:lpstr>Color duplex scan of  DVT</vt:lpstr>
      <vt:lpstr>Venogram shows DVT</vt:lpstr>
      <vt:lpstr>الشريحة 5</vt:lpstr>
      <vt:lpstr>Thrombophilia screening Factor V leiden, Prot C/S deficiency  Antithrombin III deficiency</vt:lpstr>
      <vt:lpstr>Recommendation for  duration of warfarin</vt:lpstr>
      <vt:lpstr>Catheter directed-thrombolysis</vt:lpstr>
      <vt:lpstr>الشريحة 9</vt:lpstr>
      <vt:lpstr>الشريحة 10</vt:lpstr>
      <vt:lpstr>الشريحة 11</vt:lpstr>
      <vt:lpstr>Risk factor for venous thrombosis</vt:lpstr>
      <vt:lpstr>Source of emboli</vt:lpstr>
      <vt:lpstr>Risk factors for DVT</vt:lpstr>
      <vt:lpstr>Clinical features</vt:lpstr>
      <vt:lpstr>الشريحة 16</vt:lpstr>
      <vt:lpstr>الشريحة 17</vt:lpstr>
      <vt:lpstr>الشريحة 18</vt:lpstr>
      <vt:lpstr>Massive Pulmonary Embolism</vt:lpstr>
      <vt:lpstr>Pathophysiology</vt:lpstr>
      <vt:lpstr>Pathophysiology</vt:lpstr>
      <vt:lpstr>Diagnosis</vt:lpstr>
      <vt:lpstr>الشريحة 23</vt:lpstr>
      <vt:lpstr>الشريحة 24</vt:lpstr>
      <vt:lpstr>الشريحة 25</vt:lpstr>
      <vt:lpstr>الشريحة 26</vt:lpstr>
      <vt:lpstr>Diagnosis</vt:lpstr>
      <vt:lpstr>Diagnosis</vt:lpstr>
      <vt:lpstr>Chest radiograph showing pulmonary infarct in right lower lobe</vt:lpstr>
      <vt:lpstr>الشريحة 30</vt:lpstr>
      <vt:lpstr>Spiral CT</vt:lpstr>
      <vt:lpstr>Spiral CT</vt:lpstr>
      <vt:lpstr>الشريحة 33</vt:lpstr>
      <vt:lpstr>الشريحة 34</vt:lpstr>
      <vt:lpstr>Tomographic scan showing infarcted left lung,  large clot in right main pulmonary artery</vt:lpstr>
      <vt:lpstr>الشريحة 36</vt:lpstr>
      <vt:lpstr>الشريحة 37</vt:lpstr>
      <vt:lpstr>الشريحة 38</vt:lpstr>
      <vt:lpstr>الشريحة 39</vt:lpstr>
      <vt:lpstr>High-probability ventilation-perfusion scan </vt:lpstr>
      <vt:lpstr>High-probability ventilation-perfusion scan </vt:lpstr>
      <vt:lpstr>High-probability ventilation-perfusion scan </vt:lpstr>
      <vt:lpstr>Prospective Investigation of Pulmonary  Embolism Diagnosis (PIOPED) results</vt:lpstr>
      <vt:lpstr>الشريحة 44</vt:lpstr>
      <vt:lpstr>Pulmonary angiogram</vt:lpstr>
      <vt:lpstr>الشريحة 46</vt:lpstr>
      <vt:lpstr>الشريحة 47</vt:lpstr>
      <vt:lpstr>الشريحة 48</vt:lpstr>
      <vt:lpstr>الشريحة 49</vt:lpstr>
      <vt:lpstr>الشريحة 50</vt:lpstr>
      <vt:lpstr>Suggested diagnostic strategy for  venous thromboembolism</vt:lpstr>
      <vt:lpstr>Suggested diagnostic strategy for  venous thromboembolism</vt:lpstr>
      <vt:lpstr>Treatment</vt:lpstr>
      <vt:lpstr>Dosage and monitoring of anticoagulant  therapy</vt:lpstr>
      <vt:lpstr>الشريحة 55</vt:lpstr>
      <vt:lpstr>الشريحة 56</vt:lpstr>
      <vt:lpstr>الشريحة 57</vt:lpstr>
      <vt:lpstr>الشريحة 58</vt:lpstr>
      <vt:lpstr>الشريحة 59</vt:lpstr>
      <vt:lpstr>الشريحة 60</vt:lpstr>
      <vt:lpstr>الشريحة 61</vt:lpstr>
      <vt:lpstr>الشريحة 62</vt:lpstr>
      <vt:lpstr>Approved thrombolytics for pulmonary embolism</vt:lpstr>
      <vt:lpstr>الشريحة 64</vt:lpstr>
      <vt:lpstr>Contraindications </vt:lpstr>
      <vt:lpstr>Various inferior vena caval filters</vt:lpstr>
      <vt:lpstr>Indications for inferior vena caval (IVC) filters</vt:lpstr>
      <vt:lpstr>EMBOLECTOMY </vt:lpstr>
      <vt:lpstr>Conclusions </vt:lpstr>
      <vt:lpstr>الشريحة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Ahmed BaHammam</dc:creator>
  <cp:lastModifiedBy>AA</cp:lastModifiedBy>
  <cp:revision>68</cp:revision>
  <dcterms:created xsi:type="dcterms:W3CDTF">2002-10-30T04:19:51Z</dcterms:created>
  <dcterms:modified xsi:type="dcterms:W3CDTF">2013-10-08T17:21:39Z</dcterms:modified>
</cp:coreProperties>
</file>