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301" r:id="rId3"/>
    <p:sldId id="302" r:id="rId4"/>
    <p:sldId id="290" r:id="rId5"/>
    <p:sldId id="293" r:id="rId6"/>
    <p:sldId id="257" r:id="rId7"/>
    <p:sldId id="258" r:id="rId8"/>
    <p:sldId id="259" r:id="rId9"/>
    <p:sldId id="265" r:id="rId10"/>
    <p:sldId id="271" r:id="rId11"/>
    <p:sldId id="292" r:id="rId12"/>
    <p:sldId id="266" r:id="rId13"/>
    <p:sldId id="295" r:id="rId14"/>
    <p:sldId id="260" r:id="rId15"/>
    <p:sldId id="261" r:id="rId16"/>
    <p:sldId id="287" r:id="rId17"/>
    <p:sldId id="262" r:id="rId18"/>
    <p:sldId id="300" r:id="rId19"/>
    <p:sldId id="263" r:id="rId20"/>
    <p:sldId id="267" r:id="rId21"/>
    <p:sldId id="264" r:id="rId22"/>
    <p:sldId id="268" r:id="rId23"/>
    <p:sldId id="269" r:id="rId24"/>
    <p:sldId id="270" r:id="rId25"/>
    <p:sldId id="285" r:id="rId26"/>
    <p:sldId id="298" r:id="rId27"/>
    <p:sldId id="272" r:id="rId28"/>
    <p:sldId id="273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96" r:id="rId37"/>
    <p:sldId id="297" r:id="rId38"/>
    <p:sldId id="274" r:id="rId39"/>
    <p:sldId id="299" r:id="rId40"/>
    <p:sldId id="275" r:id="rId41"/>
    <p:sldId id="276" r:id="rId42"/>
    <p:sldId id="277" r:id="rId43"/>
    <p:sldId id="288" r:id="rId44"/>
    <p:sldId id="289" r:id="rId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896" autoAdjust="0"/>
    <p:restoredTop sz="94660"/>
  </p:normalViewPr>
  <p:slideViewPr>
    <p:cSldViewPr>
      <p:cViewPr varScale="1">
        <p:scale>
          <a:sx n="68" d="100"/>
          <a:sy n="68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94CF43E-FC30-4A6B-9366-BB87A3B64B96}" type="datetimeFigureOut">
              <a:rPr lang="ar-SA"/>
              <a:pPr>
                <a:defRPr/>
              </a:pPr>
              <a:t>18/12/34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B243513-D58E-45C1-B323-A1201795E713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diagnostic</a:t>
            </a:r>
            <a:endParaRPr lang="ar-SA" alt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7CF961B-B842-48BB-B819-BA616D181570}" type="slidenum">
              <a:rPr lang="ar-SA" altLang="en-US" smtClean="0">
                <a:latin typeface="Arial" charset="0"/>
                <a:cs typeface="Arial" charset="0"/>
              </a:rPr>
              <a:pPr/>
              <a:t>14</a:t>
            </a:fld>
            <a:endParaRPr lang="ar-SA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algn="l" rtl="0" eaLnBrk="1" hangingPunct="1">
              <a:spcBef>
                <a:spcPct val="0"/>
              </a:spcBef>
            </a:pPr>
            <a:r>
              <a:rPr lang="en-US" altLang="en-US" smtClean="0"/>
              <a:t>Case of pe ask the student what else they need to know </a:t>
            </a:r>
            <a:endParaRPr lang="ar-SA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E0E7411-B33E-4921-95DD-81C404C24C04}" type="slidenum">
              <a:rPr lang="ar-SA" altLang="en-US" smtClean="0">
                <a:latin typeface="Arial" charset="0"/>
                <a:cs typeface="Arial" charset="0"/>
              </a:rPr>
              <a:pPr/>
              <a:t>36</a:t>
            </a:fld>
            <a:endParaRPr lang="ar-SA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algn="l" rtl="0"/>
            <a:r>
              <a:rPr lang="en-US" altLang="en-US" smtClean="0"/>
              <a:t>PULMONARY EMBOLISM IN THE PULMONARY TRUNK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04DDB6C-929B-4BAE-8593-9B9BCAAE2444}" type="slidenum">
              <a:rPr lang="ar-SA" altLang="en-US" smtClean="0">
                <a:latin typeface="Arial" charset="0"/>
                <a:cs typeface="Arial" charset="0"/>
              </a:rPr>
              <a:pPr/>
              <a:t>39</a:t>
            </a:fld>
            <a:endParaRPr lang="ar-SA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algn="l" rtl="0" eaLnBrk="1" hangingPunct="1">
              <a:spcBef>
                <a:spcPct val="0"/>
              </a:spcBef>
            </a:pPr>
            <a:r>
              <a:rPr lang="en-US" altLang="en-US" smtClean="0"/>
              <a:t>Normal V/Q scan</a:t>
            </a:r>
            <a:endParaRPr lang="ar-SA" alt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CAECF3-786D-4265-852D-7BC85AE094C0}" type="slidenum">
              <a:rPr lang="ar-SA" altLang="en-US" smtClean="0">
                <a:latin typeface="Arial" charset="0"/>
                <a:cs typeface="Arial" charset="0"/>
              </a:rPr>
              <a:pPr/>
              <a:t>43</a:t>
            </a:fld>
            <a:endParaRPr lang="ar-SA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PERFUSSION DEFECT PE</a:t>
            </a:r>
            <a:endParaRPr lang="ar-SA" alt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CF11855-D630-4B68-8315-E39C5A3A23A8}" type="slidenum">
              <a:rPr lang="ar-SA" altLang="en-US" smtClean="0">
                <a:latin typeface="Arial" charset="0"/>
                <a:cs typeface="Arial" charset="0"/>
              </a:rPr>
              <a:pPr/>
              <a:t>44</a:t>
            </a:fld>
            <a:endParaRPr lang="ar-SA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92586-C623-4C43-A246-55389D153A75}" type="datetimeFigureOut">
              <a:rPr lang="en-US"/>
              <a:pPr>
                <a:defRPr/>
              </a:pPr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A3074-12BD-48E4-B8F0-F199D8C786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76A29-FAFB-4FCA-B047-22975C35D362}" type="datetimeFigureOut">
              <a:rPr lang="en-US"/>
              <a:pPr>
                <a:defRPr/>
              </a:pPr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E0327-AE6E-43EC-8082-0C02656B04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A7070-ADAE-4F38-B67E-859FD05DC9F3}" type="datetimeFigureOut">
              <a:rPr lang="en-US"/>
              <a:pPr>
                <a:defRPr/>
              </a:pPr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3E2B3-8CEC-47E9-ACA2-5590C140F1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475B5-24EA-4F7D-B1D7-405837083BBE}" type="datetimeFigureOut">
              <a:rPr lang="en-US"/>
              <a:pPr>
                <a:defRPr/>
              </a:pPr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F69AC-F66A-4E93-B8EC-39E527241B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CA5C9-5BC9-45C3-A799-A43C5D3CBBD2}" type="datetimeFigureOut">
              <a:rPr lang="en-US"/>
              <a:pPr>
                <a:defRPr/>
              </a:pPr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15A08-A5AF-4989-A15C-246ED127E3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00585-E9DB-4C7D-95EF-DA87F98F4508}" type="datetimeFigureOut">
              <a:rPr lang="en-US"/>
              <a:pPr>
                <a:defRPr/>
              </a:pPr>
              <a:t>10/22/2013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DE0BD-6A89-4A15-9916-8A0B5199DE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65D8D-9F31-4FC5-A721-B6C663B596F3}" type="datetimeFigureOut">
              <a:rPr lang="en-US"/>
              <a:pPr>
                <a:defRPr/>
              </a:pPr>
              <a:t>10/22/2013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1F593-55F2-407E-AF5E-CFEA343E2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1AC2F-C1BA-405F-8B0B-77AFC1E5E1E5}" type="datetimeFigureOut">
              <a:rPr lang="en-US"/>
              <a:pPr>
                <a:defRPr/>
              </a:pPr>
              <a:t>10/22/2013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ED854-B550-4FB5-A87E-C452CC46DA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5EE7D-4E49-447A-B87A-F93E2FEBBD6A}" type="datetimeFigureOut">
              <a:rPr lang="en-US"/>
              <a:pPr>
                <a:defRPr/>
              </a:pPr>
              <a:t>10/22/2013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1C97A-CB79-4D7A-9A43-7AC8A4F56B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B1C3E-112A-4C93-900B-7B2033835637}" type="datetimeFigureOut">
              <a:rPr lang="en-US"/>
              <a:pPr>
                <a:defRPr/>
              </a:pPr>
              <a:t>10/22/2013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3E7F1-5F84-4A62-892E-7DE4DF5894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56E49-C1B1-4D8F-AA2C-BBD060D3D045}" type="datetimeFigureOut">
              <a:rPr lang="en-US"/>
              <a:pPr>
                <a:defRPr/>
              </a:pPr>
              <a:t>10/22/2013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6CD2C-BD60-4FFB-BBE3-272EE2F34C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E4D7EB0-0298-4F9B-84D7-F6BF1F737359}" type="datetimeFigureOut">
              <a:rPr lang="en-US"/>
              <a:pPr>
                <a:defRPr/>
              </a:pPr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446DCB-5E24-4E3D-985F-52FDC25152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K:\Dent.avi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INVESTIGATIONS OF LUNG DISEASE</a:t>
            </a:r>
            <a:endParaRPr lang="ar-SA" altLang="en-US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1295400" y="2895600"/>
            <a:ext cx="6400800" cy="17526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Esam Alhamad, MD,FCCP, FACP</a:t>
            </a:r>
          </a:p>
          <a:p>
            <a:pPr eaLnBrk="1" hangingPunct="1"/>
            <a:r>
              <a:rPr lang="en-US" altLang="en-US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Division of Pulmonary Medicine</a:t>
            </a:r>
          </a:p>
          <a:p>
            <a:pPr eaLnBrk="1" hangingPunct="1"/>
            <a:r>
              <a:rPr lang="en-US" altLang="en-US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College of Medicine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Complication of Thoracentesis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Pneumothorax</a:t>
            </a:r>
          </a:p>
          <a:p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Bleeding</a:t>
            </a:r>
          </a:p>
          <a:p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Infection</a:t>
            </a:r>
          </a:p>
          <a:p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Hypotension</a:t>
            </a:r>
          </a:p>
          <a:p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Hypoxemia</a:t>
            </a:r>
          </a:p>
          <a:p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Air embolism</a:t>
            </a:r>
          </a:p>
          <a:p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Splenic laceration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609600"/>
            <a:ext cx="5853113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Pleural biopsy</a:t>
            </a:r>
            <a:endParaRPr lang="ar-SA" altLang="en-US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Granulomatous disease</a:t>
            </a:r>
          </a:p>
          <a:p>
            <a:pPr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Malignanancy </a:t>
            </a:r>
            <a:endParaRPr lang="ar-SA" alt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User\My Documents\441\FIG.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28600"/>
            <a:ext cx="70104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Bronchoscopy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Suspected lung cancer</a:t>
            </a:r>
          </a:p>
          <a:p>
            <a:pPr eaLnBrk="1" hangingPunct="1">
              <a:buFont typeface="Arial" charset="0"/>
              <a:buNone/>
            </a:pP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Abnormal CXR</a:t>
            </a:r>
          </a:p>
          <a:p>
            <a:pPr eaLnBrk="1" hangingPunct="1">
              <a:buFont typeface="Arial" charset="0"/>
              <a:buNone/>
            </a:pP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Hemoptysis</a:t>
            </a:r>
          </a:p>
          <a:p>
            <a:pPr eaLnBrk="1" hangingPunct="1">
              <a:buFont typeface="Arial" charset="0"/>
              <a:buNone/>
            </a:pP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Unexplained cough</a:t>
            </a:r>
          </a:p>
          <a:p>
            <a:pPr eaLnBrk="1" hangingPunct="1">
              <a:buFont typeface="Arial" charset="0"/>
              <a:buNone/>
            </a:pP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Localized wheeze</a:t>
            </a:r>
          </a:p>
          <a:p>
            <a:pPr eaLnBrk="1" hangingPunct="1">
              <a:buFont typeface="Arial" charset="0"/>
              <a:buNone/>
            </a:pP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Positive sputum cytology</a:t>
            </a:r>
          </a:p>
          <a:p>
            <a:pPr eaLnBrk="1" hangingPunct="1">
              <a:buFont typeface="Arial" charset="0"/>
              <a:buNone/>
            </a:pPr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solidFill>
                  <a:srgbClr val="FFFF00"/>
                </a:solidFill>
              </a:rPr>
              <a:t/>
            </a:r>
            <a:br>
              <a:rPr lang="en-US" altLang="en-US" sz="4000" smtClean="0">
                <a:solidFill>
                  <a:srgbClr val="FFFF00"/>
                </a:solidFill>
              </a:rPr>
            </a:br>
            <a:r>
              <a:rPr lang="en-US" altLang="en-US" sz="4000" smtClean="0">
                <a:solidFill>
                  <a:srgbClr val="FFFF00"/>
                </a:solidFill>
              </a:rPr>
              <a:t/>
            </a:r>
            <a:br>
              <a:rPr lang="en-US" altLang="en-US" sz="4000" smtClean="0">
                <a:solidFill>
                  <a:srgbClr val="FFFF00"/>
                </a:solidFill>
              </a:rPr>
            </a:br>
            <a:r>
              <a:rPr lang="en-US" altLang="en-US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Bronchoscopy</a:t>
            </a:r>
            <a:r>
              <a:rPr lang="en-US" altLang="en-US" sz="4000" smtClean="0">
                <a:solidFill>
                  <a:srgbClr val="FFFF00"/>
                </a:solidFill>
              </a:rPr>
              <a:t/>
            </a:r>
            <a:br>
              <a:rPr lang="en-US" altLang="en-US" sz="4000" smtClean="0">
                <a:solidFill>
                  <a:srgbClr val="FFFF00"/>
                </a:solidFill>
              </a:rPr>
            </a:br>
            <a:r>
              <a:rPr lang="en-US" altLang="en-US" sz="4000" smtClean="0"/>
              <a:t/>
            </a:r>
            <a:br>
              <a:rPr lang="en-US" altLang="en-US" sz="4000" smtClean="0"/>
            </a:br>
            <a:endParaRPr lang="en-US" altLang="en-US" sz="4000" smtClean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Mediastinal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lymph nodes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Hemoptysis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Refractory cough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Unexplained pleural effusion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Lung abscess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Staging of lung cancer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Obtain culture material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Airway trauma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Tracheoesophageal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fistula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Diffuse lung disease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21875" t="20833" r="19531" b="4167"/>
          <a:stretch>
            <a:fillRect/>
          </a:stretch>
        </p:blipFill>
        <p:spPr bwMode="auto">
          <a:xfrm>
            <a:off x="1676400" y="609600"/>
            <a:ext cx="5867400" cy="5632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Bronchoscopy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Therapeutic</a:t>
            </a:r>
          </a:p>
          <a:p>
            <a:pPr algn="ctr" eaLnBrk="1" hangingPunct="1">
              <a:buFont typeface="Arial" charset="0"/>
              <a:buNone/>
            </a:pPr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Remove foreign bodies</a:t>
            </a:r>
          </a:p>
          <a:p>
            <a:pPr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Remove abnormal endobronchial tissue</a:t>
            </a:r>
          </a:p>
          <a:p>
            <a:pPr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Difficult endotracheal tube intubation</a:t>
            </a:r>
          </a:p>
          <a:p>
            <a:pPr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Endobronchial stent placement</a:t>
            </a: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ent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143250" y="200025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Pulmonary function tests</a:t>
            </a:r>
            <a:endParaRPr lang="ar-SA" altLang="en-US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Spirometry </a:t>
            </a:r>
          </a:p>
          <a:p>
            <a:pPr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Lung volumes</a:t>
            </a:r>
          </a:p>
          <a:p>
            <a:pPr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Diffusion capacity</a:t>
            </a:r>
          </a:p>
          <a:p>
            <a:pPr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Respiratory muscle strength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ar-SA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Objectives</a:t>
            </a:r>
            <a:r>
              <a:rPr lang="en-US" altLang="en-US" smtClean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pulmonary diagnostic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procedures</a:t>
            </a:r>
          </a:p>
          <a:p>
            <a:pPr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Role of various specialized pulmonary procedures in diagnosing lung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diseases</a:t>
            </a:r>
          </a:p>
          <a:p>
            <a:pPr marL="0" indent="0">
              <a:buFont typeface="Arial" charset="0"/>
              <a:buNone/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to apply specific tests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Spirometry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FVC   (L)      predicted &gt;90%</a:t>
            </a:r>
          </a:p>
          <a:p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FEV1 (L)      predicted &gt;90%</a:t>
            </a:r>
          </a:p>
          <a:p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FEV1/FVC            &gt;75</a:t>
            </a:r>
          </a:p>
          <a:p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Diagnose obstructive lung disease</a:t>
            </a:r>
          </a:p>
          <a:p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Suggest restrictive lung disease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FF00"/>
                </a:solidFill>
              </a:rPr>
              <a:t/>
            </a:r>
            <a:br>
              <a:rPr lang="en-US" altLang="en-US" smtClean="0">
                <a:solidFill>
                  <a:srgbClr val="FFFF00"/>
                </a:solidFill>
              </a:rPr>
            </a:br>
            <a:r>
              <a:rPr lang="en-US" altLang="en-US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Lung volumes</a:t>
            </a:r>
            <a:r>
              <a:rPr lang="en-US" altLang="en-US" smtClean="0"/>
              <a:t/>
            </a:r>
            <a:br>
              <a:rPr lang="en-US" altLang="en-US" smtClean="0"/>
            </a:br>
            <a:endParaRPr lang="ar-SA" altLang="en-US" smtClean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TLC (L) &gt;90% predicted</a:t>
            </a:r>
          </a:p>
          <a:p>
            <a:pPr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RV (L)  &gt; 90% predicted</a:t>
            </a:r>
          </a:p>
          <a:p>
            <a:pPr eaLnBrk="1" hangingPunct="1"/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Diagnose restrictive lung disease</a:t>
            </a:r>
          </a:p>
          <a:p>
            <a:pPr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Diagnose air trapping</a:t>
            </a:r>
            <a:endParaRPr lang="ar-SA" alt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Diffusing capacity (DL)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Measure the ability of gases to diffuse from the alveoli into the pulmonary capillary blood</a:t>
            </a:r>
          </a:p>
          <a:p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CO not normally present in lungs or blood </a:t>
            </a:r>
          </a:p>
          <a:p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More soluble in blood than lung tissues</a:t>
            </a:r>
          </a:p>
          <a:p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Dlco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DLco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Reflect loss or damage to the gas exchanging surface of the lung</a:t>
            </a:r>
          </a:p>
          <a:p>
            <a:pPr>
              <a:buFont typeface="Arial" charset="0"/>
              <a:buNone/>
            </a:pP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Emphysema</a:t>
            </a:r>
          </a:p>
          <a:p>
            <a:pPr>
              <a:buFont typeface="Arial" charset="0"/>
              <a:buNone/>
            </a:pP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Distinguish emphysema from chronic bronchitis or chronic asthma</a:t>
            </a:r>
          </a:p>
          <a:p>
            <a:pPr>
              <a:buFont typeface="Arial" charset="0"/>
              <a:buNone/>
            </a:pP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Interstitial lung disease</a:t>
            </a:r>
          </a:p>
          <a:p>
            <a:pPr>
              <a:buFont typeface="Arial" charset="0"/>
              <a:buNone/>
            </a:pP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Pulmonary vascular disease</a:t>
            </a:r>
          </a:p>
          <a:p>
            <a:endParaRPr lang="en-US" altLang="en-US" smtClean="0"/>
          </a:p>
        </p:txBody>
      </p:sp>
      <p:sp>
        <p:nvSpPr>
          <p:cNvPr id="4" name="Down Arrow 3"/>
          <p:cNvSpPr/>
          <p:nvPr/>
        </p:nvSpPr>
        <p:spPr>
          <a:xfrm>
            <a:off x="3581400" y="533400"/>
            <a:ext cx="3048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Respiratory muscle strength</a:t>
            </a:r>
            <a:r>
              <a:rPr lang="en-US" altLang="en-US" smtClean="0"/>
              <a:t/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PImax, Pemax</a:t>
            </a:r>
          </a:p>
          <a:p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Measured by pressure transducer at the mouth when subject make a maximal inspiratory effort from full expiration or maximal expiratory effort from full inspiration</a:t>
            </a:r>
          </a:p>
          <a:p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PI reflect inspiratory muscles (diaphragm)</a:t>
            </a:r>
          </a:p>
          <a:p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PE expiratory muscles including abdominal</a:t>
            </a:r>
          </a:p>
          <a:p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Motor neuron disease, Guillian Barre syndrom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2344" t="18750" r="45312" b="14583"/>
          <a:stretch>
            <a:fillRect/>
          </a:stretch>
        </p:blipFill>
        <p:spPr bwMode="auto">
          <a:xfrm>
            <a:off x="1066800" y="533400"/>
            <a:ext cx="6172200" cy="5895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1066800" y="990600"/>
            <a:ext cx="1752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50 yr old male with SOB and cough &gt;3yrs</a:t>
            </a:r>
          </a:p>
          <a:p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Exam: clubbing and bilat insp crackles</a:t>
            </a:r>
          </a:p>
          <a:p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CXR: reticulation bilateral</a:t>
            </a:r>
          </a:p>
          <a:p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ABG: hypoxic respiratory failure</a:t>
            </a:r>
          </a:p>
          <a:p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PFT: restrictive defect with significant impairment in DLco</a:t>
            </a:r>
          </a:p>
          <a:p>
            <a:pPr>
              <a:buFont typeface="Arial" charset="0"/>
              <a:buNone/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HRCT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Designed for detailed evaluation of interstitial structures of the lung</a:t>
            </a:r>
          </a:p>
          <a:p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Use narrow slice thickness (1-2 mm) compared with 5-10 mm for routine scans</a:t>
            </a:r>
          </a:p>
          <a:p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HRCT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Principle indications</a:t>
            </a:r>
          </a:p>
          <a:p>
            <a:pPr algn="ctr">
              <a:buFont typeface="Arial" charset="0"/>
              <a:buNone/>
            </a:pPr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Suspected interstitial lung disease</a:t>
            </a:r>
          </a:p>
          <a:p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Characterization of interstitial lung disease</a:t>
            </a:r>
          </a:p>
          <a:p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Characterization of solitary pulmonary nodules</a:t>
            </a:r>
          </a:p>
          <a:p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Diagnosis of bronchiectasis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medical registrars\Desktop\image.jpg"/>
          <p:cNvPicPr>
            <a:picLocks noChangeAspect="1" noChangeArrowheads="1"/>
          </p:cNvPicPr>
          <p:nvPr/>
        </p:nvPicPr>
        <p:blipFill>
          <a:blip r:embed="rId2" cstate="print"/>
          <a:srcRect l="2247" t="1185" r="2247"/>
          <a:stretch>
            <a:fillRect/>
          </a:stretch>
        </p:blipFill>
        <p:spPr bwMode="auto">
          <a:xfrm>
            <a:off x="1371600" y="304800"/>
            <a:ext cx="6477000" cy="6354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Pulmonary Diagnostic Procedures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mtClean="0">
                <a:latin typeface="Times New Roman" pitchFamily="18" charset="0"/>
                <a:cs typeface="Times New Roman" pitchFamily="18" charset="0"/>
              </a:rPr>
            </a:br>
            <a:endParaRPr lang="en-US" altLang="en-US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Thoracentesis</a:t>
            </a:r>
          </a:p>
          <a:p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Chest tube</a:t>
            </a:r>
          </a:p>
          <a:p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Pleural biopsy</a:t>
            </a:r>
          </a:p>
          <a:p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Bronchoscopy</a:t>
            </a:r>
          </a:p>
          <a:p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Pulmonary function tests</a:t>
            </a:r>
          </a:p>
          <a:p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Computed tomography </a:t>
            </a:r>
          </a:p>
          <a:p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Lung Scans: V/Q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medical registrars\Desktop\CT CHEST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066800"/>
            <a:ext cx="4191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7" name="Picture 2" descr="C:\Documents and Settings\medical registrars\Desktop\CT CHEST 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143000"/>
            <a:ext cx="4343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667000" y="1219200"/>
            <a:ext cx="1752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162800" y="1143000"/>
            <a:ext cx="1752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image DA_0.t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990600"/>
            <a:ext cx="4876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5257800" y="990600"/>
            <a:ext cx="1752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 descr="image_0.t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990600"/>
            <a:ext cx="4876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5181600" y="1066800"/>
            <a:ext cx="1752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image YA_0.t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990600"/>
            <a:ext cx="4876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5181600" y="990600"/>
            <a:ext cx="1752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 descr="image hp_0.t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990600"/>
            <a:ext cx="4876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181600" y="990600"/>
            <a:ext cx="1752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 descr="image br_0.t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990600"/>
            <a:ext cx="4876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257800" y="1066800"/>
            <a:ext cx="1752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altLang="en-US" smtClean="0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45 yrs old female with RT sided chest pain for 1 day</a:t>
            </a:r>
            <a:endParaRPr lang="ar-SA" alt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ABG  pH 7.32, PaCO</a:t>
            </a:r>
            <a:r>
              <a:rPr lang="en-US" altLang="en-US" sz="2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28, PaO</a:t>
            </a:r>
            <a:r>
              <a:rPr lang="en-US" altLang="en-US" sz="2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50, O</a:t>
            </a:r>
            <a:r>
              <a:rPr lang="en-US" altLang="en-US" sz="2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sat 88%  </a:t>
            </a:r>
          </a:p>
          <a:p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EKG   sinus tachycardia</a:t>
            </a:r>
          </a:p>
          <a:p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CXR   normal</a:t>
            </a:r>
          </a:p>
          <a:p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Spiral CT</a:t>
            </a:r>
          </a:p>
          <a:p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V/Q scan</a:t>
            </a:r>
            <a:endParaRPr lang="ar-SA" alt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CT Angiography 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Image data are acquired continuously as the tube and detector rotate within the gantry and the patient moves continuously through the gantry</a:t>
            </a:r>
          </a:p>
          <a:p>
            <a:endParaRPr lang="en-US" altLang="en-US" sz="28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Advantages</a:t>
            </a:r>
          </a:p>
          <a:p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Critically ill patients</a:t>
            </a:r>
          </a:p>
          <a:p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Children</a:t>
            </a:r>
          </a:p>
          <a:p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Less volume of intravenous contrast </a:t>
            </a:r>
          </a:p>
          <a:p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Permits greater processing of the raw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" descr="PE_0.t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990600"/>
            <a:ext cx="4876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800600" y="990600"/>
            <a:ext cx="2209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cxr\EFFUS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28600"/>
            <a:ext cx="64008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Lung Scans: V/Q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Technetium (Tc) 99 m radionuclide is tagged to macroaggregated albumin to make small radioactive particles</a:t>
            </a:r>
          </a:p>
          <a:p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When Tc decays, it emits a gamma ray  detected by the nuclear medicine gamma camera: a nuclear medicine image is formed by detection of many gamma rays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Lung scan: normal perfusion Q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When injected via periphral venous site, the first capillaries encountered are the pulmonary capillaries</a:t>
            </a:r>
          </a:p>
          <a:p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If perfusion is present at the capillary level of the lungs, nuclear medicine perfusion image demonstrate activity in the periphery of the lungs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Lung scan: perfusion defect Q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If there is an obstructing vascular lesion in the pulmonary arterial circulation</a:t>
            </a:r>
          </a:p>
          <a:p>
            <a:pPr>
              <a:buFont typeface="Arial" charset="0"/>
              <a:buNone/>
            </a:pP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Font typeface="Arial" charset="0"/>
              <a:buNone/>
            </a:pP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blocked perfusion to the distal capillary level</a:t>
            </a:r>
          </a:p>
          <a:p>
            <a:pPr>
              <a:buFont typeface="Arial" charset="0"/>
              <a:buNone/>
            </a:pPr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nuclear medicine perfusion image demonstrate no activity in the periphery of the lungs</a:t>
            </a:r>
          </a:p>
          <a:p>
            <a:endParaRPr lang="en-US" altLang="en-US" smtClean="0"/>
          </a:p>
        </p:txBody>
      </p:sp>
      <p:sp>
        <p:nvSpPr>
          <p:cNvPr id="4" name="Right Arrow 3"/>
          <p:cNvSpPr/>
          <p:nvPr/>
        </p:nvSpPr>
        <p:spPr>
          <a:xfrm>
            <a:off x="4038600" y="2667000"/>
            <a:ext cx="9779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4038600" y="3962400"/>
            <a:ext cx="10541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600"/>
            <a:ext cx="9144000" cy="637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52400" y="304800"/>
            <a:ext cx="8839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90488"/>
            <a:ext cx="8534400" cy="676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57200" y="304800"/>
            <a:ext cx="8382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0"/>
            <a:ext cx="4435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Thoracentesis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Appearance</a:t>
            </a:r>
          </a:p>
          <a:p>
            <a:pPr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Gram stain, and cultures</a:t>
            </a:r>
          </a:p>
          <a:p>
            <a:pPr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pH</a:t>
            </a:r>
          </a:p>
          <a:p>
            <a:pPr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Chemistry (glucose, amylase, LDH, protein)</a:t>
            </a:r>
          </a:p>
          <a:p>
            <a:pPr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Cytology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Separation of Transudates from Exudates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Pleural fluid protein divided by the serum protein greater than 0.5</a:t>
            </a:r>
          </a:p>
          <a:p>
            <a:pPr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Pleural fluid LDH divided by the serum LDH greater than 0.6</a:t>
            </a:r>
          </a:p>
          <a:p>
            <a:pPr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Pleural fluid LDH greater than two-thirds of the upper limit of normal for the serum LDH</a:t>
            </a: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SA" altLang="en-US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Gross appearance is pus</a:t>
            </a:r>
          </a:p>
          <a:p>
            <a:pPr eaLnBrk="1" hangingPunct="1">
              <a:buFont typeface="Arial" charset="0"/>
              <a:buNone/>
            </a:pP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or</a:t>
            </a:r>
          </a:p>
          <a:p>
            <a:pPr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Gram stain positive</a:t>
            </a:r>
          </a:p>
          <a:p>
            <a:pPr eaLnBrk="1" hangingPunct="1">
              <a:buFont typeface="Arial" charset="0"/>
              <a:buNone/>
            </a:pP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or</a:t>
            </a:r>
          </a:p>
          <a:p>
            <a:pPr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pH below 7.20</a:t>
            </a: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Chest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tube</a:t>
            </a:r>
            <a:endParaRPr lang="ar-SA" altLang="en-US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Indication for chest tube insertion</a:t>
            </a:r>
          </a:p>
          <a:p>
            <a:pPr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Empyema</a:t>
            </a:r>
          </a:p>
          <a:p>
            <a:pPr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Complicated parapneumonic effusion</a:t>
            </a:r>
          </a:p>
          <a:p>
            <a:pPr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Symptomatic pleural effusion</a:t>
            </a:r>
          </a:p>
          <a:p>
            <a:pPr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Hemothorax</a:t>
            </a:r>
          </a:p>
          <a:p>
            <a:pPr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Pneumothorax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ar-SA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Deluxe</Template>
  <TotalTime>875</TotalTime>
  <Words>709</Words>
  <Application>Microsoft Office PowerPoint</Application>
  <PresentationFormat>عرض على الشاشة (3:4)‏</PresentationFormat>
  <Paragraphs>163</Paragraphs>
  <Slides>44</Slides>
  <Notes>5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سمة</vt:lpstr>
      </vt:variant>
      <vt:variant>
        <vt:i4>1</vt:i4>
      </vt:variant>
      <vt:variant>
        <vt:lpstr>عناوين الشرائح</vt:lpstr>
      </vt:variant>
      <vt:variant>
        <vt:i4>44</vt:i4>
      </vt:variant>
    </vt:vector>
  </HeadingPairs>
  <TitlesOfParts>
    <vt:vector size="48" baseType="lpstr">
      <vt:lpstr>Arial</vt:lpstr>
      <vt:lpstr>Calibri</vt:lpstr>
      <vt:lpstr>Times New Roman</vt:lpstr>
      <vt:lpstr>Office Theme</vt:lpstr>
      <vt:lpstr>INVESTIGATIONS OF LUNG DISEASE</vt:lpstr>
      <vt:lpstr>Objectives </vt:lpstr>
      <vt:lpstr>Pulmonary Diagnostic Procedures </vt:lpstr>
      <vt:lpstr>الشريحة 4</vt:lpstr>
      <vt:lpstr>الشريحة 5</vt:lpstr>
      <vt:lpstr> Thoracentesis </vt:lpstr>
      <vt:lpstr>Separation of Transudates from Exudates</vt:lpstr>
      <vt:lpstr>الشريحة 8</vt:lpstr>
      <vt:lpstr>Chest tube</vt:lpstr>
      <vt:lpstr>Complication of Thoracentesis</vt:lpstr>
      <vt:lpstr>الشريحة 11</vt:lpstr>
      <vt:lpstr>Pleural biopsy</vt:lpstr>
      <vt:lpstr>الشريحة 13</vt:lpstr>
      <vt:lpstr>Bronchoscopy</vt:lpstr>
      <vt:lpstr>  Bronchoscopy  </vt:lpstr>
      <vt:lpstr>الشريحة 16</vt:lpstr>
      <vt:lpstr>Bronchoscopy</vt:lpstr>
      <vt:lpstr>الشريحة 18</vt:lpstr>
      <vt:lpstr>Pulmonary function tests</vt:lpstr>
      <vt:lpstr>Spirometry</vt:lpstr>
      <vt:lpstr> Lung volumes </vt:lpstr>
      <vt:lpstr>Diffusing capacity (DL)</vt:lpstr>
      <vt:lpstr>DLco</vt:lpstr>
      <vt:lpstr> Respiratory muscle strength </vt:lpstr>
      <vt:lpstr>الشريحة 25</vt:lpstr>
      <vt:lpstr>الشريحة 26</vt:lpstr>
      <vt:lpstr>HRCT</vt:lpstr>
      <vt:lpstr>HRCT</vt:lpstr>
      <vt:lpstr>الشريحة 29</vt:lpstr>
      <vt:lpstr>الشريحة 30</vt:lpstr>
      <vt:lpstr>الشريحة 31</vt:lpstr>
      <vt:lpstr>الشريحة 32</vt:lpstr>
      <vt:lpstr>الشريحة 33</vt:lpstr>
      <vt:lpstr>الشريحة 34</vt:lpstr>
      <vt:lpstr>الشريحة 35</vt:lpstr>
      <vt:lpstr>الشريحة 36</vt:lpstr>
      <vt:lpstr>الشريحة 37</vt:lpstr>
      <vt:lpstr>CT Angiography </vt:lpstr>
      <vt:lpstr>الشريحة 39</vt:lpstr>
      <vt:lpstr>Lung Scans: V/Q</vt:lpstr>
      <vt:lpstr>Lung scan: normal perfusion Q</vt:lpstr>
      <vt:lpstr>Lung scan: perfusion defect Q</vt:lpstr>
      <vt:lpstr>الشريحة 43</vt:lpstr>
      <vt:lpstr>الشريحة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AA</cp:lastModifiedBy>
  <cp:revision>77</cp:revision>
  <dcterms:created xsi:type="dcterms:W3CDTF">2010-05-04T04:09:14Z</dcterms:created>
  <dcterms:modified xsi:type="dcterms:W3CDTF">2013-10-22T16:33:17Z</dcterms:modified>
</cp:coreProperties>
</file>