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6" r:id="rId2"/>
    <p:sldId id="320" r:id="rId3"/>
    <p:sldId id="260" r:id="rId4"/>
    <p:sldId id="310" r:id="rId5"/>
    <p:sldId id="262" r:id="rId6"/>
    <p:sldId id="257" r:id="rId7"/>
    <p:sldId id="259" r:id="rId8"/>
    <p:sldId id="263" r:id="rId9"/>
    <p:sldId id="264" r:id="rId10"/>
    <p:sldId id="265" r:id="rId11"/>
    <p:sldId id="318" r:id="rId12"/>
    <p:sldId id="268" r:id="rId13"/>
    <p:sldId id="270" r:id="rId14"/>
    <p:sldId id="313" r:id="rId15"/>
    <p:sldId id="314" r:id="rId16"/>
    <p:sldId id="280" r:id="rId17"/>
    <p:sldId id="281" r:id="rId18"/>
    <p:sldId id="319" r:id="rId19"/>
    <p:sldId id="277" r:id="rId20"/>
    <p:sldId id="267" r:id="rId21"/>
    <p:sldId id="278" r:id="rId22"/>
    <p:sldId id="283" r:id="rId23"/>
    <p:sldId id="284" r:id="rId24"/>
    <p:sldId id="285" r:id="rId25"/>
    <p:sldId id="269" r:id="rId26"/>
    <p:sldId id="297" r:id="rId27"/>
    <p:sldId id="294" r:id="rId28"/>
    <p:sldId id="296" r:id="rId29"/>
    <p:sldId id="289" r:id="rId30"/>
    <p:sldId id="295" r:id="rId31"/>
    <p:sldId id="287" r:id="rId32"/>
    <p:sldId id="282" r:id="rId33"/>
    <p:sldId id="290" r:id="rId34"/>
    <p:sldId id="291" r:id="rId35"/>
    <p:sldId id="293" r:id="rId36"/>
    <p:sldId id="298" r:id="rId37"/>
    <p:sldId id="299" r:id="rId38"/>
    <p:sldId id="300" r:id="rId39"/>
    <p:sldId id="301" r:id="rId40"/>
    <p:sldId id="302" r:id="rId41"/>
    <p:sldId id="286" r:id="rId42"/>
    <p:sldId id="303" r:id="rId43"/>
    <p:sldId id="304" r:id="rId44"/>
    <p:sldId id="308" r:id="rId45"/>
    <p:sldId id="306" r:id="rId46"/>
    <p:sldId id="305" r:id="rId47"/>
    <p:sldId id="309" r:id="rId48"/>
    <p:sldId id="322" r:id="rId49"/>
    <p:sldId id="307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F704F-5C2A-4F64-B77A-354204334710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B866F-ED9E-458C-8FD6-34CCC587AF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F704F-5C2A-4F64-B77A-354204334710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B866F-ED9E-458C-8FD6-34CCC587AF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F704F-5C2A-4F64-B77A-354204334710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B866F-ED9E-458C-8FD6-34CCC587AF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F704F-5C2A-4F64-B77A-354204334710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B866F-ED9E-458C-8FD6-34CCC587AF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F704F-5C2A-4F64-B77A-354204334710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B866F-ED9E-458C-8FD6-34CCC587AF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F704F-5C2A-4F64-B77A-354204334710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B866F-ED9E-458C-8FD6-34CCC587AF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F704F-5C2A-4F64-B77A-354204334710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B866F-ED9E-458C-8FD6-34CCC587AF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F704F-5C2A-4F64-B77A-354204334710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B866F-ED9E-458C-8FD6-34CCC587AF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F704F-5C2A-4F64-B77A-354204334710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B866F-ED9E-458C-8FD6-34CCC587AF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F704F-5C2A-4F64-B77A-354204334710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B866F-ED9E-458C-8FD6-34CCC587AF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F704F-5C2A-4F64-B77A-354204334710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B866F-ED9E-458C-8FD6-34CCC587AF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F704F-5C2A-4F64-B77A-354204334710}" type="datetimeFigureOut">
              <a:rPr lang="en-US" smtClean="0"/>
              <a:pPr/>
              <a:t>10/30/2013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B866F-ED9E-458C-8FD6-34CCC587AF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 idx="4294967295"/>
          </p:nvPr>
        </p:nvSpPr>
        <p:spPr>
          <a:xfrm>
            <a:off x="609600" y="533400"/>
            <a:ext cx="7772400" cy="2133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y-GB" b="1" i="1" dirty="0" smtClean="0">
                <a:solidFill>
                  <a:schemeClr val="tx2">
                    <a:satMod val="200000"/>
                  </a:schemeClr>
                </a:solidFill>
              </a:rPr>
              <a:t>Approach to Pleural Effusion</a:t>
            </a:r>
            <a:endParaRPr lang="en-US" b="1" i="1" dirty="0" smtClean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6147" name="Rectangle 3"/>
          <p:cNvSpPr>
            <a:spLocks noGrp="1"/>
          </p:cNvSpPr>
          <p:nvPr>
            <p:ph type="body" idx="4294967295"/>
          </p:nvPr>
        </p:nvSpPr>
        <p:spPr>
          <a:xfrm>
            <a:off x="971551" y="2708275"/>
            <a:ext cx="6953250" cy="3311525"/>
          </a:xfrm>
        </p:spPr>
        <p:txBody>
          <a:bodyPr>
            <a:normAutofit/>
          </a:bodyPr>
          <a:lstStyle/>
          <a:p>
            <a:pPr algn="ctr" eaLnBrk="1" hangingPunct="1">
              <a:buNone/>
            </a:pPr>
            <a:endParaRPr lang="cy-GB" dirty="0" smtClean="0"/>
          </a:p>
          <a:p>
            <a:pPr eaLnBrk="1" hangingPunct="1"/>
            <a:r>
              <a:rPr lang="cy-GB" b="1" i="1" dirty="0" smtClean="0"/>
              <a:t>Dr  Abdalla Elfateh Ibrahim</a:t>
            </a:r>
          </a:p>
          <a:p>
            <a:pPr eaLnBrk="1" hangingPunct="1"/>
            <a:r>
              <a:rPr lang="cy-GB" b="1" i="1" dirty="0" smtClean="0"/>
              <a:t>Consultant &amp; Assisstant Professor </a:t>
            </a:r>
          </a:p>
          <a:p>
            <a:pPr eaLnBrk="1" hangingPunct="1">
              <a:buFont typeface="Wingdings" pitchFamily="2" charset="2"/>
              <a:buNone/>
            </a:pPr>
            <a:r>
              <a:rPr lang="cy-GB" b="1" i="1" dirty="0" smtClean="0"/>
              <a:t>     of Pulmonary Medicine</a:t>
            </a:r>
          </a:p>
          <a:p>
            <a:pPr eaLnBrk="1" hangingPunct="1"/>
            <a:r>
              <a:rPr lang="cy-GB" b="1" i="1" dirty="0" smtClean="0"/>
              <a:t>King Saud University </a:t>
            </a:r>
            <a:endParaRPr lang="en-US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Increased capillary permeability or vascular disruption </a:t>
            </a:r>
          </a:p>
          <a:p>
            <a:pPr>
              <a:buNone/>
            </a:pPr>
            <a:r>
              <a:rPr lang="en-US" b="1" dirty="0"/>
              <a:t> </a:t>
            </a:r>
            <a:r>
              <a:rPr lang="en-US" b="1" dirty="0" smtClean="0"/>
              <a:t>  </a:t>
            </a:r>
            <a:r>
              <a:rPr lang="en-US" dirty="0" smtClean="0"/>
              <a:t>(trauma, malignancy, inflammation, infection, pulmonary infarction, drug hypersensitivity, uremia, pancreatitis) </a:t>
            </a:r>
          </a:p>
          <a:p>
            <a:pPr>
              <a:buNone/>
            </a:pPr>
            <a:r>
              <a:rPr lang="en-US" b="1" dirty="0" smtClean="0"/>
              <a:t>  Reduction in intravascular </a:t>
            </a:r>
            <a:r>
              <a:rPr lang="en-US" b="1" dirty="0" err="1" smtClean="0"/>
              <a:t>oncotic</a:t>
            </a:r>
            <a:r>
              <a:rPr lang="en-US" b="1" dirty="0" smtClean="0"/>
              <a:t> pressure </a:t>
            </a:r>
          </a:p>
          <a:p>
            <a:pPr>
              <a:buNone/>
            </a:pPr>
            <a:r>
              <a:rPr lang="en-US" b="1" dirty="0" smtClean="0"/>
              <a:t>      </a:t>
            </a:r>
            <a:r>
              <a:rPr lang="en-US" dirty="0" smtClean="0"/>
              <a:t>(</a:t>
            </a:r>
            <a:r>
              <a:rPr lang="en-US" dirty="0" err="1" smtClean="0"/>
              <a:t>eg</a:t>
            </a:r>
            <a:r>
              <a:rPr lang="en-US" dirty="0" smtClean="0"/>
              <a:t>, </a:t>
            </a:r>
            <a:r>
              <a:rPr lang="en-US" dirty="0" err="1" smtClean="0"/>
              <a:t>hypoalbumiaemia</a:t>
            </a:r>
            <a:r>
              <a:rPr lang="en-US" dirty="0" smtClean="0"/>
              <a:t> ,cirrhosis)</a:t>
            </a:r>
          </a:p>
          <a:p>
            <a:r>
              <a:rPr lang="en-US" b="1" dirty="0" smtClean="0"/>
              <a:t>Increased capillary hydrostatic pressure in the systemic and/or pulmonary circulation </a:t>
            </a:r>
          </a:p>
          <a:p>
            <a:pPr>
              <a:buNone/>
            </a:pPr>
            <a:r>
              <a:rPr lang="en-US" dirty="0" smtClean="0"/>
              <a:t>     ( congestive heart failure, superior vena cava syndrome)</a:t>
            </a:r>
          </a:p>
          <a:p>
            <a:r>
              <a:rPr lang="en-US" b="1" dirty="0" smtClean="0"/>
              <a:t>Decreased lymphatic drainage or complete blockage, including thoracic duct obstruction or rupture </a:t>
            </a:r>
          </a:p>
          <a:p>
            <a:pPr>
              <a:buNone/>
            </a:pPr>
            <a:r>
              <a:rPr lang="en-US" b="1" dirty="0" smtClean="0"/>
              <a:t>        </a:t>
            </a:r>
            <a:r>
              <a:rPr lang="en-US" dirty="0" smtClean="0"/>
              <a:t>( malignancy, trauma)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 idx="4294967295"/>
          </p:nvPr>
        </p:nvSpPr>
        <p:spPr>
          <a:xfrm>
            <a:off x="1371600" y="277813"/>
            <a:ext cx="69342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i="1" dirty="0" smtClean="0">
                <a:solidFill>
                  <a:schemeClr val="tx2">
                    <a:satMod val="200000"/>
                  </a:schemeClr>
                </a:solidFill>
              </a:rPr>
              <a:t>Types of pleural effusions</a:t>
            </a:r>
          </a:p>
        </p:txBody>
      </p:sp>
      <p:sp>
        <p:nvSpPr>
          <p:cNvPr id="11267" name="Rectangle 3"/>
          <p:cNvSpPr>
            <a:spLocks noGrp="1"/>
          </p:cNvSpPr>
          <p:nvPr>
            <p:ph type="body" idx="4294967295"/>
          </p:nvPr>
        </p:nvSpPr>
        <p:spPr>
          <a:xfrm>
            <a:off x="1066800" y="1484313"/>
            <a:ext cx="7543800" cy="4530725"/>
          </a:xfrm>
        </p:spPr>
        <p:txBody>
          <a:bodyPr/>
          <a:lstStyle/>
          <a:p>
            <a:pPr eaLnBrk="1" hangingPunct="1"/>
            <a:endParaRPr lang="en-US" i="1" dirty="0" smtClean="0"/>
          </a:p>
          <a:p>
            <a:pPr eaLnBrk="1" hangingPunct="1"/>
            <a:endParaRPr lang="en-US" i="1" dirty="0" smtClean="0"/>
          </a:p>
          <a:p>
            <a:pPr eaLnBrk="1" hangingPunct="1"/>
            <a:r>
              <a:rPr lang="en-US" b="1" i="1" dirty="0" err="1" smtClean="0"/>
              <a:t>Transudates</a:t>
            </a:r>
            <a:r>
              <a:rPr lang="en-US" i="1" dirty="0" smtClean="0"/>
              <a:t>  </a:t>
            </a:r>
            <a:r>
              <a:rPr lang="en-US" dirty="0" smtClean="0"/>
              <a:t>pleural fluid proteins &lt; 30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i="1" dirty="0" smtClean="0"/>
              <a:t>           </a:t>
            </a:r>
            <a:r>
              <a:rPr lang="en-US" b="1" i="1" dirty="0" smtClean="0"/>
              <a:t>OR</a:t>
            </a:r>
          </a:p>
          <a:p>
            <a:pPr eaLnBrk="1" hangingPunct="1"/>
            <a:r>
              <a:rPr lang="en-US" b="1" i="1" dirty="0" smtClean="0"/>
              <a:t>Exudates</a:t>
            </a:r>
            <a:r>
              <a:rPr lang="en-US" i="1" dirty="0" smtClean="0"/>
              <a:t>      </a:t>
            </a:r>
            <a:r>
              <a:rPr lang="en-US" dirty="0" smtClean="0"/>
              <a:t>pleural fluid proteins  &gt;30   </a:t>
            </a:r>
          </a:p>
          <a:p>
            <a:pPr eaLnBrk="1" hangingPunct="1"/>
            <a:endParaRPr lang="en-US" i="1" dirty="0" smtClean="0"/>
          </a:p>
          <a:p>
            <a:pPr eaLnBrk="1" hangingPunct="1">
              <a:buFont typeface="Wingdings" pitchFamily="2" charset="2"/>
              <a:buNone/>
            </a:pPr>
            <a:endParaRPr lang="en-U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>
          <a:xfrm>
            <a:off x="1371600" y="277813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i="1" dirty="0" smtClean="0">
                <a:solidFill>
                  <a:schemeClr val="tx2">
                    <a:satMod val="200000"/>
                  </a:schemeClr>
                </a:solidFill>
              </a:rPr>
              <a:t>Causes of pleural effusion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4294967295"/>
          </p:nvPr>
        </p:nvSpPr>
        <p:spPr>
          <a:xfrm>
            <a:off x="1066800" y="1600200"/>
            <a:ext cx="72390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GB" dirty="0" smtClean="0"/>
              <a:t>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GB" b="1" i="1" u="sng" dirty="0" err="1" smtClean="0"/>
              <a:t>Transudates</a:t>
            </a:r>
            <a:r>
              <a:rPr lang="en-GB" b="1" i="1" u="sng" dirty="0" smtClean="0"/>
              <a:t> </a:t>
            </a:r>
            <a:endParaRPr lang="en-GB" i="1" u="sng" dirty="0" smtClean="0"/>
          </a:p>
          <a:p>
            <a:pPr eaLnBrk="1" hangingPunct="1">
              <a:buFont typeface="Wingdings" pitchFamily="2" charset="2"/>
              <a:buNone/>
            </a:pPr>
            <a:r>
              <a:rPr lang="en-GB" dirty="0" smtClean="0"/>
              <a:t>(usually bilateral effusion)</a:t>
            </a:r>
          </a:p>
          <a:p>
            <a:pPr eaLnBrk="1" hangingPunct="1"/>
            <a:r>
              <a:rPr lang="en-GB" b="1" i="1" dirty="0" smtClean="0"/>
              <a:t>    Very Common causes </a:t>
            </a:r>
            <a:endParaRPr lang="en-GB" i="1" dirty="0" smtClean="0"/>
          </a:p>
          <a:p>
            <a:pPr eaLnBrk="1" hangingPunct="1"/>
            <a:r>
              <a:rPr lang="en-GB" dirty="0" smtClean="0"/>
              <a:t>Heart failure </a:t>
            </a:r>
          </a:p>
          <a:p>
            <a:pPr eaLnBrk="1" hangingPunct="1"/>
            <a:r>
              <a:rPr lang="en-GB" dirty="0" smtClean="0"/>
              <a:t>Liver cirrhosis </a:t>
            </a:r>
          </a:p>
          <a:p>
            <a:pPr eaLnBrk="1" hangingPunct="1"/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 idx="4294967295"/>
          </p:nvPr>
        </p:nvSpPr>
        <p:spPr>
          <a:xfrm>
            <a:off x="1371600" y="277813"/>
            <a:ext cx="6553200" cy="865187"/>
          </a:xfrm>
        </p:spPr>
        <p:txBody>
          <a:bodyPr/>
          <a:lstStyle/>
          <a:p>
            <a:pPr>
              <a:defRPr/>
            </a:pPr>
            <a:r>
              <a:rPr lang="en-US" b="1" i="1" dirty="0" err="1" smtClean="0">
                <a:solidFill>
                  <a:schemeClr val="tx2">
                    <a:satMod val="200000"/>
                  </a:schemeClr>
                </a:solidFill>
              </a:rPr>
              <a:t>Transudates</a:t>
            </a:r>
            <a:r>
              <a:rPr lang="en-US" b="1" i="1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</a:p>
        </p:txBody>
      </p:sp>
      <p:sp>
        <p:nvSpPr>
          <p:cNvPr id="12291" name="Rectangle 3"/>
          <p:cNvSpPr>
            <a:spLocks noGrp="1"/>
          </p:cNvSpPr>
          <p:nvPr>
            <p:ph type="body" idx="4294967295"/>
          </p:nvPr>
        </p:nvSpPr>
        <p:spPr>
          <a:xfrm>
            <a:off x="838200" y="1295400"/>
            <a:ext cx="7315200" cy="4864101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None/>
            </a:pPr>
            <a:r>
              <a:rPr lang="en-US" b="1" dirty="0" smtClean="0"/>
              <a:t>        Less Common causes </a:t>
            </a:r>
          </a:p>
          <a:p>
            <a:pPr eaLnBrk="1" hangingPunct="1"/>
            <a:r>
              <a:rPr lang="en-US" dirty="0" err="1" smtClean="0"/>
              <a:t>Hypoalbuminaemia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Nephrotic</a:t>
            </a:r>
            <a:r>
              <a:rPr lang="en-US" dirty="0" smtClean="0"/>
              <a:t> syndrome </a:t>
            </a:r>
          </a:p>
          <a:p>
            <a:pPr eaLnBrk="1" hangingPunct="1"/>
            <a:r>
              <a:rPr lang="en-US" dirty="0" smtClean="0"/>
              <a:t>Peritoneal dialysis </a:t>
            </a:r>
          </a:p>
          <a:p>
            <a:pPr eaLnBrk="1" hangingPunct="1"/>
            <a:r>
              <a:rPr lang="en-US" dirty="0" smtClean="0"/>
              <a:t>Hypothyroidism </a:t>
            </a:r>
          </a:p>
          <a:p>
            <a:pPr eaLnBrk="1" hangingPunct="1"/>
            <a:r>
              <a:rPr lang="en-US" dirty="0" smtClean="0"/>
              <a:t>Mitral </a:t>
            </a:r>
            <a:r>
              <a:rPr lang="en-US" dirty="0" err="1" smtClean="0"/>
              <a:t>Stenosis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Myxedema</a:t>
            </a:r>
            <a:endParaRPr lang="en-US" dirty="0" smtClean="0"/>
          </a:p>
          <a:p>
            <a:r>
              <a:rPr lang="en-US" dirty="0" smtClean="0"/>
              <a:t>Constrictive </a:t>
            </a:r>
            <a:r>
              <a:rPr lang="en-US" dirty="0" err="1" smtClean="0"/>
              <a:t>pericarditis</a:t>
            </a:r>
            <a:endParaRPr lang="en-US" dirty="0" smtClean="0"/>
          </a:p>
          <a:p>
            <a:r>
              <a:rPr lang="en-US" dirty="0" err="1" smtClean="0"/>
              <a:t>Urinothorax</a:t>
            </a:r>
            <a:r>
              <a:rPr lang="en-US" dirty="0" smtClean="0"/>
              <a:t> – (due to obstructive </a:t>
            </a:r>
            <a:r>
              <a:rPr lang="en-US" dirty="0" err="1" smtClean="0"/>
              <a:t>uropathy</a:t>
            </a:r>
            <a:r>
              <a:rPr lang="en-US" dirty="0" smtClean="0"/>
              <a:t>)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 idx="4294967295"/>
          </p:nvPr>
        </p:nvSpPr>
        <p:spPr>
          <a:xfrm>
            <a:off x="1371600" y="457199"/>
            <a:ext cx="6705600" cy="685801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 b="1" i="1" dirty="0" smtClean="0">
                <a:solidFill>
                  <a:schemeClr val="tx2">
                    <a:satMod val="200000"/>
                  </a:schemeClr>
                </a:solidFill>
              </a:rPr>
              <a:t>Causes of pleural exudates </a:t>
            </a:r>
            <a:endParaRPr lang="en-US" sz="3800" dirty="0" smtClean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4339" name="Rectangle 3"/>
          <p:cNvSpPr>
            <a:spLocks noGrp="1"/>
          </p:cNvSpPr>
          <p:nvPr>
            <p:ph type="body" idx="4294967295"/>
          </p:nvPr>
        </p:nvSpPr>
        <p:spPr>
          <a:xfrm>
            <a:off x="1066800" y="1295400"/>
            <a:ext cx="7681913" cy="4835525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b="1" i="1" dirty="0" smtClean="0"/>
              <a:t>                 Common causes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i="1" dirty="0" smtClean="0"/>
              <a:t>   (Usually unilateral effusion)</a:t>
            </a:r>
          </a:p>
          <a:p>
            <a:r>
              <a:rPr lang="en-US" b="1" i="1" dirty="0" smtClean="0"/>
              <a:t> </a:t>
            </a:r>
            <a:r>
              <a:rPr lang="en-US" dirty="0" err="1" smtClean="0"/>
              <a:t>Parapneumonic</a:t>
            </a:r>
            <a:r>
              <a:rPr lang="en-US" dirty="0" smtClean="0"/>
              <a:t> effusions </a:t>
            </a:r>
            <a:endParaRPr lang="en-US" b="1" i="1" dirty="0" smtClean="0"/>
          </a:p>
          <a:p>
            <a:r>
              <a:rPr lang="en-US" dirty="0" smtClean="0"/>
              <a:t>Malignancy </a:t>
            </a:r>
          </a:p>
          <a:p>
            <a:pPr>
              <a:buNone/>
            </a:pPr>
            <a:r>
              <a:rPr lang="en-US" dirty="0" smtClean="0"/>
              <a:t>   ( lung or breast , lymphoma, leukemia; less commonly, ovarian carcinoma, stomach, sarcomas, melanoma, </a:t>
            </a:r>
            <a:r>
              <a:rPr lang="en-US" dirty="0" err="1" smtClean="0"/>
              <a:t>mesothelioma</a:t>
            </a:r>
            <a:r>
              <a:rPr lang="en-US" dirty="0" smtClean="0"/>
              <a:t> )</a:t>
            </a:r>
          </a:p>
          <a:p>
            <a:pPr eaLnBrk="1" hangingPunct="1"/>
            <a:r>
              <a:rPr lang="en-US" dirty="0" smtClean="0"/>
              <a:t>Tuberculosis </a:t>
            </a:r>
          </a:p>
          <a:p>
            <a:r>
              <a:rPr lang="en-US" dirty="0" smtClean="0"/>
              <a:t>Pulmonary embolism</a:t>
            </a:r>
          </a:p>
          <a:p>
            <a:r>
              <a:rPr lang="en-US" dirty="0" smtClean="0"/>
              <a:t>Collagen-vascular conditions</a:t>
            </a:r>
          </a:p>
          <a:p>
            <a:pPr>
              <a:buNone/>
            </a:pPr>
            <a:r>
              <a:rPr lang="en-US" dirty="0" smtClean="0"/>
              <a:t>   (rheumatoid &amp; systemic lupus erythematosus</a:t>
            </a:r>
            <a:r>
              <a:rPr lang="en-US" baseline="30000" dirty="0" smtClean="0"/>
              <a:t> </a:t>
            </a:r>
            <a:endParaRPr lang="en-US" dirty="0" smtClean="0"/>
          </a:p>
          <a:p>
            <a:pPr eaLnBrk="1" hangingPunct="1"/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 idx="4294967295"/>
          </p:nvPr>
        </p:nvSpPr>
        <p:spPr>
          <a:xfrm>
            <a:off x="1371600" y="277813"/>
            <a:ext cx="6324600" cy="7127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i="1" dirty="0" smtClean="0">
                <a:solidFill>
                  <a:schemeClr val="tx2">
                    <a:satMod val="200000"/>
                  </a:schemeClr>
                </a:solidFill>
              </a:rPr>
              <a:t>Exudates </a:t>
            </a:r>
          </a:p>
        </p:txBody>
      </p:sp>
      <p:sp>
        <p:nvSpPr>
          <p:cNvPr id="15363" name="Rectangle 3"/>
          <p:cNvSpPr>
            <a:spLocks noGrp="1"/>
          </p:cNvSpPr>
          <p:nvPr>
            <p:ph type="body" idx="4294967295"/>
          </p:nvPr>
        </p:nvSpPr>
        <p:spPr>
          <a:xfrm>
            <a:off x="609600" y="1143000"/>
            <a:ext cx="7848600" cy="533400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smtClean="0"/>
              <a:t>                 </a:t>
            </a:r>
            <a:r>
              <a:rPr lang="en-US" sz="4000" b="1" dirty="0" smtClean="0"/>
              <a:t>Less Common causes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4000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Benign Asbestos-related effusion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Pancreatitis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Post-myocardial infarction </a:t>
            </a:r>
          </a:p>
          <a:p>
            <a:r>
              <a:rPr lang="en-US" dirty="0" smtClean="0"/>
              <a:t>Post CABG Pericardial disease</a:t>
            </a:r>
          </a:p>
          <a:p>
            <a:r>
              <a:rPr lang="en-US" dirty="0" err="1" smtClean="0"/>
              <a:t>Meigs</a:t>
            </a:r>
            <a:r>
              <a:rPr lang="en-US" dirty="0" smtClean="0"/>
              <a:t> syndrome </a:t>
            </a:r>
          </a:p>
          <a:p>
            <a:pPr>
              <a:buNone/>
            </a:pPr>
            <a:r>
              <a:rPr lang="en-US" dirty="0" smtClean="0"/>
              <a:t>    (benign pelvic neoplasm with associated </a:t>
            </a:r>
            <a:r>
              <a:rPr lang="en-US" dirty="0" err="1" smtClean="0"/>
              <a:t>ascites</a:t>
            </a:r>
            <a:r>
              <a:rPr lang="en-US" dirty="0" smtClean="0"/>
              <a:t> and </a:t>
            </a:r>
            <a:r>
              <a:rPr lang="en-US" dirty="0" err="1" smtClean="0"/>
              <a:t>p.effusion</a:t>
            </a:r>
            <a:r>
              <a:rPr lang="en-US" dirty="0" smtClean="0"/>
              <a:t>)</a:t>
            </a:r>
          </a:p>
          <a:p>
            <a:r>
              <a:rPr lang="en-US" dirty="0" smtClean="0"/>
              <a:t>Ovarian </a:t>
            </a:r>
            <a:r>
              <a:rPr lang="en-US" dirty="0" err="1" smtClean="0"/>
              <a:t>hyperstimulation</a:t>
            </a:r>
            <a:r>
              <a:rPr lang="en-US" dirty="0" smtClean="0"/>
              <a:t> syndrome</a:t>
            </a:r>
          </a:p>
          <a:p>
            <a:r>
              <a:rPr lang="en-US" dirty="0" smtClean="0"/>
              <a:t>Drug-induced pleural disease</a:t>
            </a:r>
          </a:p>
          <a:p>
            <a:r>
              <a:rPr lang="en-US" dirty="0" smtClean="0"/>
              <a:t>Yellow nail syndrome </a:t>
            </a:r>
          </a:p>
          <a:p>
            <a:pPr>
              <a:buNone/>
            </a:pPr>
            <a:r>
              <a:rPr lang="en-US" dirty="0" smtClean="0"/>
              <a:t>                (yellow nails, </a:t>
            </a:r>
            <a:r>
              <a:rPr lang="en-US" dirty="0" err="1" smtClean="0"/>
              <a:t>lymphedema</a:t>
            </a:r>
            <a:r>
              <a:rPr lang="en-US" dirty="0" smtClean="0"/>
              <a:t>, pleural effusions)</a:t>
            </a:r>
          </a:p>
          <a:p>
            <a:r>
              <a:rPr lang="en-US" dirty="0" smtClean="0"/>
              <a:t>Uremia</a:t>
            </a:r>
          </a:p>
          <a:p>
            <a:r>
              <a:rPr lang="en-US" dirty="0" err="1" smtClean="0"/>
              <a:t>Chylothorax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          (acute illness with elevated triglycerides in pleural fluid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6629400" cy="944562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Prognosis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dirty="0" smtClean="0"/>
              <a:t> Varies in accordance with the condition’s underlying etiology. </a:t>
            </a:r>
          </a:p>
          <a:p>
            <a:r>
              <a:rPr lang="en-US" dirty="0" smtClean="0"/>
              <a:t>The most common associated malignancy in men is lung cancer</a:t>
            </a:r>
          </a:p>
          <a:p>
            <a:r>
              <a:rPr lang="en-US" dirty="0" smtClean="0"/>
              <a:t> the most common associated malignancy in women is breast cancer</a:t>
            </a:r>
          </a:p>
          <a:p>
            <a:r>
              <a:rPr lang="en-US" dirty="0" smtClean="0"/>
              <a:t>malignant pleural effusion is associated with a very poor prognosis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868362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Morbidity and mortality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 fontScale="85000" lnSpcReduction="20000"/>
          </a:bodyPr>
          <a:lstStyle/>
          <a:p>
            <a:r>
              <a:rPr lang="en-US" i="1" dirty="0" smtClean="0"/>
              <a:t>Related to </a:t>
            </a:r>
          </a:p>
          <a:p>
            <a:pPr>
              <a:buNone/>
            </a:pPr>
            <a:r>
              <a:rPr lang="en-US" dirty="0" smtClean="0"/>
              <a:t>                  - cause</a:t>
            </a:r>
          </a:p>
          <a:p>
            <a:pPr>
              <a:buNone/>
            </a:pPr>
            <a:r>
              <a:rPr lang="en-US" dirty="0" smtClean="0"/>
              <a:t>                  - stage of disease at the time of presentation</a:t>
            </a:r>
          </a:p>
          <a:p>
            <a:pPr>
              <a:buNone/>
            </a:pPr>
            <a:r>
              <a:rPr lang="en-US" dirty="0" smtClean="0"/>
              <a:t>                  - biochemical findings in the pleural fluid</a:t>
            </a:r>
          </a:p>
          <a:p>
            <a:r>
              <a:rPr lang="en-US" dirty="0" smtClean="0"/>
              <a:t>             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Parapneumonic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effusion</a:t>
            </a:r>
          </a:p>
          <a:p>
            <a:pPr>
              <a:buNone/>
            </a:pPr>
            <a:r>
              <a:rPr lang="en-US" dirty="0" smtClean="0"/>
              <a:t>    - Early diagnosis and treatment have a lower rate of   complications 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en-US" dirty="0" smtClean="0"/>
              <a:t>   -when treated promptly resolve without significant </a:t>
            </a:r>
            <a:r>
              <a:rPr lang="en-US" dirty="0" err="1" smtClean="0"/>
              <a:t>sequelae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 smtClean="0"/>
              <a:t>  -  untreated or inappropriately treated </a:t>
            </a:r>
            <a:r>
              <a:rPr lang="en-US" dirty="0" err="1" smtClean="0"/>
              <a:t>parapneumonic</a:t>
            </a:r>
            <a:r>
              <a:rPr lang="en-US" dirty="0" smtClean="0"/>
              <a:t> effusions may lead to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b="1" dirty="0" err="1" smtClean="0"/>
              <a:t>empyema</a:t>
            </a:r>
            <a:r>
              <a:rPr lang="en-US" b="1" dirty="0" smtClean="0"/>
              <a:t>, constrictive fibrosis, and sepsis</a:t>
            </a:r>
            <a:endParaRPr lang="en-US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b="1" i="1" dirty="0" smtClean="0"/>
              <a:t>Clinical presentation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y-GB" b="1" i="1" dirty="0" smtClean="0">
                <a:solidFill>
                  <a:schemeClr val="tx2">
                    <a:satMod val="200000"/>
                  </a:schemeClr>
                </a:solidFill>
              </a:rPr>
              <a:t> Symptoms</a:t>
            </a:r>
            <a:endParaRPr lang="cy-GB" dirty="0" smtClean="0"/>
          </a:p>
          <a:p>
            <a:r>
              <a:rPr lang="cy-GB" dirty="0" smtClean="0"/>
              <a:t>Asymptomatic</a:t>
            </a:r>
          </a:p>
          <a:p>
            <a:r>
              <a:rPr lang="cy-GB" dirty="0" smtClean="0"/>
              <a:t>Breathlessness </a:t>
            </a:r>
          </a:p>
          <a:p>
            <a:r>
              <a:rPr lang="cy-GB" dirty="0" smtClean="0"/>
              <a:t>Chest pain</a:t>
            </a:r>
          </a:p>
          <a:p>
            <a:r>
              <a:rPr lang="cy-GB" dirty="0" smtClean="0"/>
              <a:t>Cough </a:t>
            </a:r>
          </a:p>
          <a:p>
            <a:r>
              <a:rPr lang="cy-GB" dirty="0" smtClean="0"/>
              <a:t>Fever 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Additional 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May suggest the underlying disease process.</a:t>
            </a:r>
          </a:p>
          <a:p>
            <a:r>
              <a:rPr lang="en-US" dirty="0" smtClean="0"/>
              <a:t>Example: lower limb </a:t>
            </a:r>
            <a:r>
              <a:rPr lang="en-US" dirty="0" err="1" smtClean="0"/>
              <a:t>oedema</a:t>
            </a:r>
            <a:r>
              <a:rPr lang="en-US" dirty="0" smtClean="0"/>
              <a:t> in heart failure</a:t>
            </a:r>
          </a:p>
          <a:p>
            <a:r>
              <a:rPr lang="en-US" dirty="0" smtClean="0"/>
              <a:t>Night sweats, fever, </a:t>
            </a:r>
            <a:r>
              <a:rPr lang="en-US" dirty="0" err="1" smtClean="0"/>
              <a:t>hemoptysis</a:t>
            </a:r>
            <a:r>
              <a:rPr lang="en-US" dirty="0" smtClean="0"/>
              <a:t>, and weight loss should suggest TB </a:t>
            </a:r>
          </a:p>
          <a:p>
            <a:r>
              <a:rPr lang="en-US" dirty="0" err="1" smtClean="0"/>
              <a:t>Hemoptysis</a:t>
            </a:r>
            <a:r>
              <a:rPr lang="en-US" dirty="0" smtClean="0"/>
              <a:t> also raises the possibility of malignancy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r>
              <a:rPr lang="en-US" dirty="0" smtClean="0"/>
              <a:t>Definition</a:t>
            </a:r>
          </a:p>
          <a:p>
            <a:r>
              <a:rPr lang="en-US" dirty="0" smtClean="0"/>
              <a:t>Anatomy of the pleura</a:t>
            </a:r>
          </a:p>
          <a:p>
            <a:r>
              <a:rPr lang="en-US" dirty="0" smtClean="0"/>
              <a:t>Etiology &amp; </a:t>
            </a:r>
            <a:r>
              <a:rPr lang="en-US" dirty="0" err="1" smtClean="0"/>
              <a:t>Pathophysiology</a:t>
            </a:r>
            <a:r>
              <a:rPr lang="en-US" dirty="0" smtClean="0"/>
              <a:t> </a:t>
            </a:r>
          </a:p>
          <a:p>
            <a:r>
              <a:rPr lang="en-US" dirty="0" smtClean="0"/>
              <a:t>Types of pleural effusions</a:t>
            </a:r>
          </a:p>
          <a:p>
            <a:r>
              <a:rPr lang="en-US" dirty="0" smtClean="0"/>
              <a:t>Clinical features </a:t>
            </a:r>
          </a:p>
          <a:p>
            <a:r>
              <a:rPr lang="en-US" dirty="0" smtClean="0"/>
              <a:t>How to differentiate between exudates and </a:t>
            </a:r>
            <a:r>
              <a:rPr lang="en-US" dirty="0" err="1" smtClean="0"/>
              <a:t>transudates</a:t>
            </a:r>
            <a:endParaRPr lang="en-US" dirty="0" smtClean="0"/>
          </a:p>
          <a:p>
            <a:r>
              <a:rPr lang="en-US" dirty="0" smtClean="0"/>
              <a:t>Investigation </a:t>
            </a:r>
          </a:p>
          <a:p>
            <a:r>
              <a:rPr lang="en-US" dirty="0" smtClean="0"/>
              <a:t>Treatment    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Clinical presentation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History </a:t>
            </a:r>
          </a:p>
          <a:p>
            <a:r>
              <a:rPr lang="en-US" dirty="0" smtClean="0"/>
              <a:t> Infection, malignancy , risk of PE , heart failure etc.)</a:t>
            </a:r>
            <a:r>
              <a:rPr lang="en-US" b="1" i="1" dirty="0" smtClean="0"/>
              <a:t> </a:t>
            </a:r>
          </a:p>
          <a:p>
            <a:r>
              <a:rPr lang="en-US" b="1" i="1" dirty="0" smtClean="0"/>
              <a:t> </a:t>
            </a:r>
            <a:r>
              <a:rPr lang="en-US" i="1" dirty="0" smtClean="0"/>
              <a:t>Drug history </a:t>
            </a:r>
            <a:endParaRPr lang="en-US" dirty="0" smtClean="0"/>
          </a:p>
          <a:p>
            <a:r>
              <a:rPr lang="en-US" i="1" dirty="0" smtClean="0"/>
              <a:t> An occupational history</a:t>
            </a:r>
            <a:r>
              <a:rPr lang="en-US" b="1" i="1" dirty="0" smtClean="0"/>
              <a:t> </a:t>
            </a:r>
          </a:p>
          <a:p>
            <a:r>
              <a:rPr lang="en-US" b="1" i="1" dirty="0" smtClean="0"/>
              <a:t> </a:t>
            </a:r>
            <a:r>
              <a:rPr lang="en-US" dirty="0" smtClean="0"/>
              <a:t>Asbestos exposure </a:t>
            </a:r>
            <a:endParaRPr lang="en-US" b="1" i="1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315200" cy="1143000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Physical Examination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Depend on the volume</a:t>
            </a:r>
          </a:p>
          <a:p>
            <a:r>
              <a:rPr lang="en-US" dirty="0" smtClean="0"/>
              <a:t>Dullness to percussion</a:t>
            </a:r>
          </a:p>
          <a:p>
            <a:r>
              <a:rPr lang="en-US" dirty="0" smtClean="0"/>
              <a:t> decreased tactile </a:t>
            </a:r>
            <a:r>
              <a:rPr lang="en-US" dirty="0" err="1" smtClean="0"/>
              <a:t>fremitus</a:t>
            </a:r>
            <a:r>
              <a:rPr lang="en-US" dirty="0" smtClean="0"/>
              <a:t> </a:t>
            </a:r>
          </a:p>
          <a:p>
            <a:r>
              <a:rPr lang="en-US" dirty="0" smtClean="0"/>
              <a:t>Asymmetrical chest expansion</a:t>
            </a:r>
          </a:p>
          <a:p>
            <a:r>
              <a:rPr lang="en-US" dirty="0" err="1" smtClean="0"/>
              <a:t>Mediastinal</a:t>
            </a:r>
            <a:r>
              <a:rPr lang="en-US" dirty="0" smtClean="0"/>
              <a:t> shift away from the effusion</a:t>
            </a:r>
          </a:p>
          <a:p>
            <a:r>
              <a:rPr lang="en-US" dirty="0" smtClean="0"/>
              <a:t> </a:t>
            </a:r>
            <a:r>
              <a:rPr lang="cy-GB" dirty="0" smtClean="0"/>
              <a:t>Signs of associated disease</a:t>
            </a:r>
          </a:p>
          <a:p>
            <a:pPr>
              <a:buNone/>
            </a:pPr>
            <a:r>
              <a:rPr lang="cy-GB" dirty="0" smtClean="0"/>
              <a:t>   ( chronic liver disease-heart failure-nephrotic syndrome -SLE-RA-Ca lung)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1371600" y="277813"/>
            <a:ext cx="6248400" cy="10175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i="1" dirty="0" smtClean="0">
                <a:solidFill>
                  <a:schemeClr val="tx2">
                    <a:satMod val="200000"/>
                  </a:schemeClr>
                </a:solidFill>
              </a:rPr>
              <a:t>DIAGNOSIS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4294967295"/>
          </p:nvPr>
        </p:nvSpPr>
        <p:spPr>
          <a:xfrm>
            <a:off x="1066800" y="1557338"/>
            <a:ext cx="7162800" cy="4573587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GB" dirty="0" smtClean="0"/>
              <a:t>CXR</a:t>
            </a:r>
          </a:p>
          <a:p>
            <a:pPr eaLnBrk="1" hangingPunct="1"/>
            <a:r>
              <a:rPr lang="en-GB" dirty="0" smtClean="0"/>
              <a:t>Pleural aspiration</a:t>
            </a:r>
          </a:p>
          <a:p>
            <a:r>
              <a:rPr lang="en-GB" dirty="0" smtClean="0"/>
              <a:t>CT scan</a:t>
            </a:r>
          </a:p>
          <a:p>
            <a:pPr eaLnBrk="1" hangingPunct="1"/>
            <a:r>
              <a:rPr lang="en-GB" dirty="0" smtClean="0"/>
              <a:t>Chest Ultrasound</a:t>
            </a:r>
          </a:p>
          <a:p>
            <a:pPr eaLnBrk="1" hangingPunct="1"/>
            <a:r>
              <a:rPr lang="en-GB" dirty="0" smtClean="0"/>
              <a:t>Pleural biopsy</a:t>
            </a:r>
          </a:p>
          <a:p>
            <a:pPr eaLnBrk="1" hangingPunct="1"/>
            <a:r>
              <a:rPr lang="en-GB" dirty="0" smtClean="0"/>
              <a:t>Medical </a:t>
            </a:r>
            <a:r>
              <a:rPr lang="en-GB" dirty="0" err="1" smtClean="0"/>
              <a:t>thoracoscopy</a:t>
            </a:r>
            <a:endParaRPr lang="en-GB" dirty="0" smtClean="0"/>
          </a:p>
          <a:p>
            <a:pPr eaLnBrk="1" hangingPunct="1"/>
            <a:r>
              <a:rPr lang="en-GB" dirty="0" smtClean="0"/>
              <a:t>VAT (video assisted </a:t>
            </a:r>
            <a:r>
              <a:rPr lang="en-GB" dirty="0" err="1" smtClean="0"/>
              <a:t>thoracoscopy</a:t>
            </a:r>
            <a:r>
              <a:rPr lang="en-GB" dirty="0" smtClean="0"/>
              <a:t>)</a:t>
            </a:r>
          </a:p>
          <a:p>
            <a:pPr eaLnBrk="1" hangingPunct="1"/>
            <a:r>
              <a:rPr lang="en-GB" dirty="0" err="1" smtClean="0"/>
              <a:t>Bronchoscopy</a:t>
            </a:r>
            <a:r>
              <a:rPr lang="en-GB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 idx="4294967295"/>
          </p:nvPr>
        </p:nvSpPr>
        <p:spPr>
          <a:xfrm>
            <a:off x="914400" y="304800"/>
            <a:ext cx="6858000" cy="533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 b="1" dirty="0" smtClean="0">
                <a:solidFill>
                  <a:schemeClr val="tx2">
                    <a:satMod val="200000"/>
                  </a:schemeClr>
                </a:solidFill>
              </a:rPr>
              <a:t>CXR</a:t>
            </a:r>
          </a:p>
        </p:txBody>
      </p:sp>
      <p:pic>
        <p:nvPicPr>
          <p:cNvPr id="23555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902316"/>
            <a:ext cx="7177087" cy="5904884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Massive_Effusion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125" y="609600"/>
            <a:ext cx="8078811" cy="605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arge, malignant, right-sided pleural effusion.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6182" y="484911"/>
            <a:ext cx="5630417" cy="56872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Left lateral </a:t>
            </a:r>
            <a:r>
              <a:rPr lang="en-US" dirty="0" err="1" smtClean="0"/>
              <a:t>decubitus</a:t>
            </a:r>
            <a:r>
              <a:rPr lang="en-US" dirty="0" smtClean="0"/>
              <a:t> film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315200" cy="4800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26" name="AutoShape 2" descr="Left lateral decubitus film showing freely layer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Left lateral decubitus film showing freely layer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95400"/>
            <a:ext cx="5791201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696200" cy="838200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Diagnostic Thoracentesis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077200" cy="5334000"/>
          </a:xfrm>
        </p:spPr>
        <p:txBody>
          <a:bodyPr>
            <a:normAutofit fontScale="85000" lnSpcReduction="20000"/>
          </a:bodyPr>
          <a:lstStyle/>
          <a:p>
            <a:r>
              <a:rPr lang="en-GB" b="1" dirty="0" smtClean="0"/>
              <a:t>Pleural aspiration </a:t>
            </a:r>
          </a:p>
          <a:p>
            <a:pPr>
              <a:buNone/>
            </a:pPr>
            <a:r>
              <a:rPr lang="en-GB" b="1" dirty="0" smtClean="0"/>
              <a:t>            </a:t>
            </a:r>
            <a:r>
              <a:rPr lang="en-GB" dirty="0" smtClean="0"/>
              <a:t>is </a:t>
            </a:r>
            <a:r>
              <a:rPr lang="en-US" dirty="0" smtClean="0"/>
              <a:t>a safe procedure in presence of sufficient fluid </a:t>
            </a:r>
          </a:p>
          <a:p>
            <a:r>
              <a:rPr lang="en-US" b="1" dirty="0" smtClean="0"/>
              <a:t>Contraindications</a:t>
            </a:r>
          </a:p>
          <a:p>
            <a:pPr>
              <a:buNone/>
            </a:pPr>
            <a:r>
              <a:rPr lang="en-US" dirty="0" smtClean="0"/>
              <a:t>                        -  small volume of fluid </a:t>
            </a:r>
          </a:p>
          <a:p>
            <a:pPr>
              <a:buNone/>
            </a:pPr>
            <a:r>
              <a:rPr lang="en-US" dirty="0" smtClean="0"/>
              <a:t>                        -  bleeding diathesis or anticoagulation </a:t>
            </a:r>
          </a:p>
          <a:p>
            <a:pPr>
              <a:buNone/>
            </a:pPr>
            <a:r>
              <a:rPr lang="en-US" dirty="0" smtClean="0"/>
              <a:t>                        -  </a:t>
            </a:r>
            <a:r>
              <a:rPr lang="en-US" dirty="0" err="1" smtClean="0"/>
              <a:t>cutaneous</a:t>
            </a:r>
            <a:r>
              <a:rPr lang="en-US" dirty="0" smtClean="0"/>
              <a:t> disease over the puncture site</a:t>
            </a:r>
          </a:p>
          <a:p>
            <a:r>
              <a:rPr lang="en-US" b="1" dirty="0" smtClean="0"/>
              <a:t>Complication</a:t>
            </a:r>
          </a:p>
          <a:p>
            <a:pPr>
              <a:buNone/>
            </a:pPr>
            <a:r>
              <a:rPr lang="en-US" dirty="0" smtClean="0"/>
              <a:t>                       -  pain at the puncture site</a:t>
            </a:r>
          </a:p>
          <a:p>
            <a:pPr>
              <a:buNone/>
            </a:pPr>
            <a:r>
              <a:rPr lang="en-US" dirty="0" smtClean="0"/>
              <a:t>                       - Bleeding</a:t>
            </a:r>
          </a:p>
          <a:p>
            <a:pPr>
              <a:buNone/>
            </a:pPr>
            <a:r>
              <a:rPr lang="en-US" dirty="0" smtClean="0"/>
              <a:t>                       - </a:t>
            </a:r>
            <a:r>
              <a:rPr lang="en-US" dirty="0" err="1" smtClean="0"/>
              <a:t>pneumothorax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-  </a:t>
            </a:r>
            <a:r>
              <a:rPr lang="en-US" dirty="0" err="1" smtClean="0"/>
              <a:t>Empyema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- spleen/liver puncture.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of aspiration/us guided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33600" y="1600200"/>
            <a:ext cx="498986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rot="10800000">
            <a:off x="5181600" y="3505200"/>
            <a:ext cx="2209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eft Bracket 16"/>
          <p:cNvSpPr/>
          <p:nvPr/>
        </p:nvSpPr>
        <p:spPr>
          <a:xfrm rot="10800000">
            <a:off x="4570538" y="3276722"/>
            <a:ext cx="992062" cy="592315"/>
          </a:xfrm>
          <a:prstGeom prst="leftBracket">
            <a:avLst>
              <a:gd name="adj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Normal pleural fluid characteristics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Straw </a:t>
            </a:r>
            <a:r>
              <a:rPr lang="en-US" dirty="0" err="1" smtClean="0"/>
              <a:t>colour</a:t>
            </a:r>
            <a:r>
              <a:rPr lang="en-US" dirty="0" smtClean="0"/>
              <a:t> (yellow)</a:t>
            </a:r>
          </a:p>
          <a:p>
            <a:r>
              <a:rPr lang="en-US" dirty="0" smtClean="0"/>
              <a:t>A pH of 7.60-7.64</a:t>
            </a:r>
          </a:p>
          <a:p>
            <a:r>
              <a:rPr lang="en-US" dirty="0" smtClean="0"/>
              <a:t>Protein content of less than 2% (1-2 g/</a:t>
            </a:r>
            <a:r>
              <a:rPr lang="en-US" dirty="0" err="1" smtClean="0"/>
              <a:t>dL</a:t>
            </a:r>
            <a:r>
              <a:rPr lang="en-US" dirty="0" smtClean="0"/>
              <a:t>)</a:t>
            </a:r>
          </a:p>
          <a:p>
            <a:r>
              <a:rPr lang="en-US" dirty="0" smtClean="0"/>
              <a:t>Fewer than 1000 white blood cells (WBCs) per cubic millimeter</a:t>
            </a:r>
          </a:p>
          <a:p>
            <a:r>
              <a:rPr lang="en-US" dirty="0" smtClean="0"/>
              <a:t>Glucose content similar to that of plasma</a:t>
            </a:r>
          </a:p>
          <a:p>
            <a:r>
              <a:rPr lang="en-US" dirty="0" smtClean="0"/>
              <a:t>Lactate </a:t>
            </a:r>
            <a:r>
              <a:rPr lang="en-US" dirty="0" err="1" smtClean="0"/>
              <a:t>dehydrogenase</a:t>
            </a:r>
            <a:r>
              <a:rPr lang="en-US" dirty="0" smtClean="0"/>
              <a:t> (LDH) less than 50% of plasma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b="1" i="1" dirty="0" smtClean="0"/>
              <a:t>Pleural  effusions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Abnormal collection of fluid in the pleural space resulting from excess fluid production or decreased absorption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00" cy="868362"/>
          </a:xfrm>
        </p:spPr>
        <p:txBody>
          <a:bodyPr/>
          <a:lstStyle/>
          <a:p>
            <a:r>
              <a:rPr lang="en-US" b="1" i="1" dirty="0" smtClean="0"/>
              <a:t>LABORATORY 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err="1" smtClean="0"/>
              <a:t>Biochemstry</a:t>
            </a:r>
            <a:r>
              <a:rPr lang="en-US" b="1" dirty="0" smtClean="0"/>
              <a:t> </a:t>
            </a:r>
            <a:r>
              <a:rPr lang="en-US" dirty="0" smtClean="0"/>
              <a:t>(5 ml) </a:t>
            </a:r>
          </a:p>
          <a:p>
            <a:r>
              <a:rPr lang="en-US" dirty="0" smtClean="0"/>
              <a:t>PH, proteins ,glucose and LDH </a:t>
            </a:r>
          </a:p>
          <a:p>
            <a:r>
              <a:rPr lang="en-US" dirty="0" smtClean="0"/>
              <a:t>send serum sample at the same time</a:t>
            </a:r>
          </a:p>
          <a:p>
            <a:r>
              <a:rPr lang="en-US" b="1" dirty="0" smtClean="0"/>
              <a:t>Microbiology lab (20ml)</a:t>
            </a:r>
          </a:p>
          <a:p>
            <a:r>
              <a:rPr lang="en-US" dirty="0" smtClean="0"/>
              <a:t>Gram stain + culture and sensitivity</a:t>
            </a:r>
          </a:p>
          <a:p>
            <a:r>
              <a:rPr lang="en-US" b="1" dirty="0" smtClean="0"/>
              <a:t>TB</a:t>
            </a:r>
            <a:r>
              <a:rPr lang="en-US" dirty="0" smtClean="0"/>
              <a:t> –AFB &amp;TB culture </a:t>
            </a:r>
          </a:p>
          <a:p>
            <a:pPr>
              <a:buNone/>
            </a:pPr>
            <a:r>
              <a:rPr lang="en-US" dirty="0" smtClean="0"/>
              <a:t>          - PCR for TB</a:t>
            </a:r>
          </a:p>
          <a:p>
            <a:r>
              <a:rPr lang="en-US" b="1" dirty="0" smtClean="0"/>
              <a:t>Pathology lab (100ml or more)</a:t>
            </a:r>
          </a:p>
          <a:p>
            <a:r>
              <a:rPr lang="en-US" dirty="0" smtClean="0"/>
              <a:t>Looking for malignant cells</a:t>
            </a:r>
          </a:p>
          <a:p>
            <a:r>
              <a:rPr lang="en-US" dirty="0" smtClean="0"/>
              <a:t>Ask also for cell block(pleural clot)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715962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Distinguish </a:t>
            </a:r>
            <a:r>
              <a:rPr lang="en-US" b="1" i="1" dirty="0" err="1" smtClean="0"/>
              <a:t>transudates</a:t>
            </a:r>
            <a:r>
              <a:rPr lang="en-US" b="1" i="1" dirty="0" smtClean="0"/>
              <a:t> from exudates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 </a:t>
            </a:r>
            <a:r>
              <a:rPr lang="en-US" b="1" dirty="0" err="1" smtClean="0"/>
              <a:t>Exudative</a:t>
            </a:r>
            <a:r>
              <a:rPr lang="en-US" dirty="0" smtClean="0"/>
              <a:t> effusions might be suspected by :</a:t>
            </a:r>
          </a:p>
          <a:p>
            <a:pPr>
              <a:buNone/>
            </a:pPr>
            <a:r>
              <a:rPr lang="en-US" dirty="0" smtClean="0"/>
              <a:t>    (  observing the gross characteristics of the fluid )</a:t>
            </a:r>
          </a:p>
          <a:p>
            <a:r>
              <a:rPr lang="en-US" dirty="0" smtClean="0"/>
              <a:t>Frankly purulent fluid indicates an </a:t>
            </a:r>
            <a:r>
              <a:rPr lang="en-US" dirty="0" err="1" smtClean="0"/>
              <a:t>empyema</a:t>
            </a:r>
            <a:endParaRPr lang="en-US" dirty="0" smtClean="0"/>
          </a:p>
          <a:p>
            <a:r>
              <a:rPr lang="en-US" dirty="0" smtClean="0"/>
              <a:t>A milky fluid suggests a </a:t>
            </a:r>
            <a:r>
              <a:rPr lang="en-US" dirty="0" err="1" smtClean="0"/>
              <a:t>chylothorax</a:t>
            </a:r>
            <a:r>
              <a:rPr lang="en-US" dirty="0" smtClean="0"/>
              <a:t> (lymphatic obstruction)</a:t>
            </a:r>
          </a:p>
          <a:p>
            <a:r>
              <a:rPr lang="en-US" dirty="0" smtClean="0"/>
              <a:t>Grossly bloody fluid</a:t>
            </a:r>
          </a:p>
          <a:p>
            <a:pPr>
              <a:buNone/>
            </a:pPr>
            <a:r>
              <a:rPr lang="en-US" dirty="0" smtClean="0"/>
              <a:t>                   - trauma</a:t>
            </a:r>
          </a:p>
          <a:p>
            <a:pPr>
              <a:buNone/>
            </a:pPr>
            <a:r>
              <a:rPr lang="en-US" dirty="0" smtClean="0"/>
              <a:t>                   - malignancy, </a:t>
            </a:r>
          </a:p>
          <a:p>
            <a:pPr>
              <a:buNone/>
            </a:pPr>
            <a:r>
              <a:rPr lang="en-US" dirty="0" smtClean="0"/>
              <a:t>                   - </a:t>
            </a:r>
            <a:r>
              <a:rPr lang="en-US" dirty="0" err="1" smtClean="0"/>
              <a:t>postpericardiotomy</a:t>
            </a:r>
            <a:r>
              <a:rPr lang="en-US" dirty="0" smtClean="0"/>
              <a:t> syndrome</a:t>
            </a:r>
          </a:p>
          <a:p>
            <a:pPr>
              <a:buNone/>
            </a:pPr>
            <a:r>
              <a:rPr lang="en-US" dirty="0" smtClean="0"/>
              <a:t>                   - asbestos-related effusion </a:t>
            </a:r>
          </a:p>
          <a:p>
            <a:pPr>
              <a:buNone/>
            </a:pPr>
            <a:r>
              <a:rPr lang="en-US" dirty="0" smtClean="0"/>
              <a:t> (</a:t>
            </a:r>
            <a:r>
              <a:rPr lang="en-US" dirty="0" err="1" smtClean="0"/>
              <a:t>hematocrit</a:t>
            </a:r>
            <a:r>
              <a:rPr lang="en-US" dirty="0" smtClean="0"/>
              <a:t> of &gt; 50% of the peripheral </a:t>
            </a:r>
            <a:r>
              <a:rPr lang="en-US" dirty="0" err="1" smtClean="0"/>
              <a:t>hematocrit</a:t>
            </a:r>
            <a:r>
              <a:rPr lang="en-US" dirty="0" smtClean="0"/>
              <a:t> defines a </a:t>
            </a:r>
            <a:r>
              <a:rPr lang="en-US" dirty="0" err="1" smtClean="0"/>
              <a:t>hemothorax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Distinguish </a:t>
            </a:r>
            <a:r>
              <a:rPr lang="en-US" b="1" i="1" dirty="0" err="1" smtClean="0"/>
              <a:t>transudates</a:t>
            </a:r>
            <a:r>
              <a:rPr lang="en-US" b="1" i="1" dirty="0" smtClean="0"/>
              <a:t> from exudates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Laboratory testing </a:t>
            </a:r>
          </a:p>
          <a:p>
            <a:r>
              <a:rPr lang="en-US" dirty="0" smtClean="0"/>
              <a:t>helps to distinguish pleural fluid </a:t>
            </a:r>
            <a:r>
              <a:rPr lang="en-US" dirty="0" err="1" smtClean="0"/>
              <a:t>transudates</a:t>
            </a:r>
            <a:r>
              <a:rPr lang="en-US" dirty="0" smtClean="0"/>
              <a:t> from</a:t>
            </a:r>
          </a:p>
          <a:p>
            <a:r>
              <a:rPr lang="en-US" dirty="0" smtClean="0"/>
              <a:t>Using fluid </a:t>
            </a:r>
            <a:r>
              <a:rPr lang="en-US" b="1" dirty="0" smtClean="0"/>
              <a:t>protein</a:t>
            </a:r>
            <a:r>
              <a:rPr lang="en-US" dirty="0" smtClean="0"/>
              <a:t> content and </a:t>
            </a:r>
            <a:r>
              <a:rPr lang="en-US" b="1" dirty="0" smtClean="0"/>
              <a:t>LDH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/>
          </a:bodyPr>
          <a:lstStyle/>
          <a:p>
            <a:r>
              <a:rPr lang="en-US" b="1" dirty="0" smtClean="0"/>
              <a:t>Light`s criteria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r>
              <a:rPr lang="en-US" dirty="0" smtClean="0"/>
              <a:t>The fluid is considered an </a:t>
            </a:r>
            <a:r>
              <a:rPr lang="en-US" dirty="0" err="1" smtClean="0"/>
              <a:t>exudate</a:t>
            </a:r>
            <a:r>
              <a:rPr lang="en-US" dirty="0" smtClean="0"/>
              <a:t> if any of the following applies</a:t>
            </a:r>
          </a:p>
          <a:p>
            <a:r>
              <a:rPr lang="en-US" dirty="0" smtClean="0"/>
              <a:t>Ratio of pleural fluid to serum protein greater than 0.5 </a:t>
            </a:r>
            <a:r>
              <a:rPr lang="en-US" b="1" i="1" dirty="0" smtClean="0"/>
              <a:t>( F. pr/pt. pr = 0.5) </a:t>
            </a:r>
          </a:p>
          <a:p>
            <a:r>
              <a:rPr lang="en-US" dirty="0" smtClean="0"/>
              <a:t>Ratio of pleural fluid to serum LDH greater than 0.6 (</a:t>
            </a:r>
            <a:r>
              <a:rPr lang="en-US" b="1" i="1" dirty="0" smtClean="0"/>
              <a:t>f.LDH/Pt.LDH= 0.6</a:t>
            </a:r>
            <a:r>
              <a:rPr lang="en-US" dirty="0" smtClean="0"/>
              <a:t>)</a:t>
            </a:r>
          </a:p>
          <a:p>
            <a:r>
              <a:rPr lang="en-US" dirty="0" smtClean="0"/>
              <a:t>Pleural fluid LDH greater than two thirds of the upper limits of normal serum value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Distinguishing </a:t>
            </a:r>
            <a:r>
              <a:rPr lang="en-US" b="1" i="1" dirty="0" err="1" smtClean="0"/>
              <a:t>Transudates</a:t>
            </a:r>
            <a:r>
              <a:rPr lang="en-US" b="1" i="1" dirty="0" smtClean="0"/>
              <a:t> From Exudates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Clinical judgment is required when pleural fluid test results fall near the cutoff points</a:t>
            </a:r>
          </a:p>
          <a:p>
            <a:r>
              <a:rPr lang="en-US" dirty="0" smtClean="0"/>
              <a:t>Example </a:t>
            </a:r>
          </a:p>
          <a:p>
            <a:r>
              <a:rPr lang="en-US" dirty="0" smtClean="0"/>
              <a:t>Heart failure on diuretics</a:t>
            </a:r>
          </a:p>
          <a:p>
            <a:r>
              <a:rPr lang="en-US" dirty="0" smtClean="0"/>
              <a:t>pleural fluid levels of N-terminal pro-brain </a:t>
            </a:r>
            <a:r>
              <a:rPr lang="en-US" dirty="0" err="1" smtClean="0"/>
              <a:t>natriuretic</a:t>
            </a:r>
            <a:r>
              <a:rPr lang="en-US" dirty="0" smtClean="0"/>
              <a:t> peptide (NT-</a:t>
            </a:r>
            <a:r>
              <a:rPr lang="en-US" dirty="0" err="1" smtClean="0"/>
              <a:t>proBNP</a:t>
            </a:r>
            <a:r>
              <a:rPr lang="en-US" dirty="0" smtClean="0"/>
              <a:t>) are elevated in effusions due to congestive heart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Distinguishing </a:t>
            </a:r>
            <a:r>
              <a:rPr lang="en-US" b="1" i="1" dirty="0" err="1" smtClean="0"/>
              <a:t>Transudates</a:t>
            </a:r>
            <a:r>
              <a:rPr lang="en-US" b="1" i="1" dirty="0" smtClean="0"/>
              <a:t> From Exudates</a:t>
            </a:r>
            <a:r>
              <a:rPr lang="en-US" i="1" dirty="0" smtClean="0"/>
              <a:t> 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en-US" dirty="0" smtClean="0"/>
              <a:t>serum  - pleural protein = less than 3.1 g/</a:t>
            </a:r>
            <a:r>
              <a:rPr lang="en-US" dirty="0" err="1" smtClean="0"/>
              <a:t>dL</a:t>
            </a:r>
            <a:endParaRPr lang="en-US" dirty="0" smtClean="0"/>
          </a:p>
          <a:p>
            <a:r>
              <a:rPr lang="en-US" dirty="0" smtClean="0"/>
              <a:t>s albumin – pl. f. albumin = less than 1.2 g/</a:t>
            </a:r>
            <a:r>
              <a:rPr lang="en-US" dirty="0" err="1" smtClean="0"/>
              <a:t>dL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Pleural fluid pH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Correlated with pleural fluid glucose levels</a:t>
            </a:r>
          </a:p>
          <a:p>
            <a:r>
              <a:rPr lang="en-US" b="1" dirty="0" err="1" smtClean="0"/>
              <a:t>Parapneumonic</a:t>
            </a:r>
            <a:r>
              <a:rPr lang="en-US" b="1" dirty="0" smtClean="0"/>
              <a:t> effusions</a:t>
            </a:r>
            <a:endParaRPr lang="en-US" dirty="0" smtClean="0"/>
          </a:p>
          <a:p>
            <a:r>
              <a:rPr lang="en-US" dirty="0" smtClean="0"/>
              <a:t> a low fluid pH level is more predictive of complicated effusions</a:t>
            </a:r>
          </a:p>
          <a:p>
            <a:r>
              <a:rPr lang="en-US" dirty="0" smtClean="0"/>
              <a:t> fluid pH of less than 7.1-7.2 indicates the need for urgent drainage of the effusion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b="1" i="1" dirty="0" smtClean="0"/>
              <a:t>Pleural fluid glucose 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dirty="0" smtClean="0"/>
              <a:t>A low pleural glucose  (30-50 mg/</a:t>
            </a:r>
            <a:r>
              <a:rPr lang="en-US" dirty="0" err="1" smtClean="0"/>
              <a:t>dL</a:t>
            </a:r>
            <a:r>
              <a:rPr lang="en-US" dirty="0" smtClean="0"/>
              <a:t>) suggests</a:t>
            </a:r>
          </a:p>
          <a:p>
            <a:r>
              <a:rPr lang="en-US" dirty="0" smtClean="0"/>
              <a:t>malignant effusion</a:t>
            </a:r>
          </a:p>
          <a:p>
            <a:r>
              <a:rPr lang="en-US" dirty="0" err="1" smtClean="0"/>
              <a:t>tuberculous</a:t>
            </a:r>
            <a:r>
              <a:rPr lang="en-US" dirty="0" smtClean="0"/>
              <a:t> </a:t>
            </a:r>
            <a:r>
              <a:rPr lang="en-US" dirty="0" err="1" smtClean="0"/>
              <a:t>pleuritis</a:t>
            </a:r>
            <a:endParaRPr lang="en-US" dirty="0" smtClean="0"/>
          </a:p>
          <a:p>
            <a:r>
              <a:rPr lang="en-US" dirty="0" smtClean="0"/>
              <a:t>esophageal rupture</a:t>
            </a:r>
          </a:p>
          <a:p>
            <a:r>
              <a:rPr lang="en-US" dirty="0" smtClean="0"/>
              <a:t>lupus </a:t>
            </a:r>
            <a:r>
              <a:rPr lang="en-US" dirty="0" err="1" smtClean="0"/>
              <a:t>pleuritis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A very low pleural glucose  (</a:t>
            </a:r>
            <a:r>
              <a:rPr lang="en-US" dirty="0" err="1" smtClean="0"/>
              <a:t>ie</a:t>
            </a:r>
            <a:r>
              <a:rPr lang="en-US" dirty="0" smtClean="0"/>
              <a:t>, &lt; 30 mg/</a:t>
            </a:r>
            <a:r>
              <a:rPr lang="en-US" dirty="0" err="1" smtClean="0"/>
              <a:t>dL</a:t>
            </a:r>
            <a:r>
              <a:rPr lang="en-US" dirty="0" smtClean="0"/>
              <a:t>) suggest rheumatoid pleurisy or </a:t>
            </a:r>
            <a:r>
              <a:rPr lang="en-US" dirty="0" err="1" smtClean="0"/>
              <a:t>empyema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Pleural Fluid Cell Count Differential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Fluid </a:t>
            </a:r>
            <a:r>
              <a:rPr lang="en-US" dirty="0" err="1" smtClean="0"/>
              <a:t>lymphocytosis</a:t>
            </a:r>
            <a:r>
              <a:rPr lang="en-US" dirty="0" smtClean="0"/>
              <a:t> (&gt; 85%) suggests </a:t>
            </a:r>
          </a:p>
          <a:p>
            <a:pPr>
              <a:buNone/>
            </a:pPr>
            <a:r>
              <a:rPr lang="en-US" dirty="0" smtClean="0"/>
              <a:t>    -TB, lymphoma, </a:t>
            </a:r>
            <a:r>
              <a:rPr lang="en-US" dirty="0" err="1" smtClean="0"/>
              <a:t>sarcoidosis</a:t>
            </a:r>
            <a:r>
              <a:rPr lang="en-US" dirty="0" smtClean="0"/>
              <a:t>, rheumatoid ,   yellow nail syndrome, or </a:t>
            </a:r>
            <a:r>
              <a:rPr lang="en-US" dirty="0" err="1" smtClean="0"/>
              <a:t>chylothorax</a:t>
            </a:r>
            <a:r>
              <a:rPr lang="en-US" dirty="0" smtClean="0"/>
              <a:t>. </a:t>
            </a:r>
          </a:p>
          <a:p>
            <a:r>
              <a:rPr lang="en-US" dirty="0" smtClean="0"/>
              <a:t>Fluid lymphocyte ( 50-70% ) suggest malignancy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TB pleural effusion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history of exposure </a:t>
            </a:r>
          </a:p>
          <a:p>
            <a:r>
              <a:rPr lang="en-US" dirty="0" smtClean="0"/>
              <a:t> positive PPD</a:t>
            </a:r>
          </a:p>
          <a:p>
            <a:r>
              <a:rPr lang="en-US" dirty="0" smtClean="0"/>
              <a:t> lymphocytic </a:t>
            </a:r>
            <a:r>
              <a:rPr lang="en-US" dirty="0" err="1" smtClean="0"/>
              <a:t>exudative</a:t>
            </a:r>
            <a:r>
              <a:rPr lang="en-US" dirty="0" smtClean="0"/>
              <a:t> effusions</a:t>
            </a:r>
          </a:p>
          <a:p>
            <a:r>
              <a:rPr lang="en-US" dirty="0" smtClean="0"/>
              <a:t>Pleural fluid adenosine </a:t>
            </a:r>
            <a:r>
              <a:rPr lang="en-US" dirty="0" err="1" smtClean="0"/>
              <a:t>deaminase</a:t>
            </a:r>
            <a:r>
              <a:rPr lang="en-US" dirty="0" smtClean="0"/>
              <a:t> </a:t>
            </a:r>
          </a:p>
          <a:p>
            <a:r>
              <a:rPr lang="en-US" dirty="0" smtClean="0"/>
              <a:t>Interferon-gamma test</a:t>
            </a:r>
          </a:p>
          <a:p>
            <a:r>
              <a:rPr lang="en-US" dirty="0" smtClean="0"/>
              <a:t>PCR for TB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315200" cy="914400"/>
          </a:xfrm>
        </p:spPr>
        <p:txBody>
          <a:bodyPr/>
          <a:lstStyle/>
          <a:p>
            <a:r>
              <a:rPr lang="en-US" b="1" i="1" dirty="0" smtClean="0"/>
              <a:t>Pleural  effusions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772400" cy="4525963"/>
          </a:xfrm>
        </p:spPr>
        <p:txBody>
          <a:bodyPr/>
          <a:lstStyle/>
          <a:p>
            <a:pPr marL="411480">
              <a:buFont typeface="Wingdings"/>
              <a:buChar char=""/>
              <a:defRPr/>
            </a:pPr>
            <a:r>
              <a:rPr lang="en-US" dirty="0" smtClean="0"/>
              <a:t>A common medical problem </a:t>
            </a:r>
          </a:p>
          <a:p>
            <a:r>
              <a:rPr lang="en-US" dirty="0" smtClean="0"/>
              <a:t>is an indicator of an underlying </a:t>
            </a:r>
          </a:p>
          <a:p>
            <a:pPr>
              <a:buNone/>
            </a:pPr>
            <a:r>
              <a:rPr lang="en-US" dirty="0" smtClean="0"/>
              <a:t>    acute </a:t>
            </a:r>
            <a:r>
              <a:rPr lang="en-US" b="1" dirty="0" smtClean="0"/>
              <a:t>or</a:t>
            </a:r>
            <a:r>
              <a:rPr lang="en-US" dirty="0" smtClean="0"/>
              <a:t>  chronic disease </a:t>
            </a:r>
          </a:p>
          <a:p>
            <a:pPr>
              <a:buNone/>
            </a:pPr>
            <a:r>
              <a:rPr lang="en-US" dirty="0" smtClean="0"/>
              <a:t>               - pulmonary  </a:t>
            </a:r>
            <a:r>
              <a:rPr lang="en-US" b="1" dirty="0" smtClean="0"/>
              <a:t>or </a:t>
            </a:r>
            <a:r>
              <a:rPr lang="en-US" dirty="0" smtClean="0"/>
              <a:t> - </a:t>
            </a:r>
            <a:r>
              <a:rPr lang="en-US" dirty="0" err="1" smtClean="0"/>
              <a:t>nonpulmonary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            </a:t>
            </a:r>
          </a:p>
          <a:p>
            <a:pPr marL="411480">
              <a:buFont typeface="Wingdings"/>
              <a:buChar char=""/>
              <a:defRPr/>
            </a:pPr>
            <a:endParaRPr lang="en-US" dirty="0" smtClean="0"/>
          </a:p>
          <a:p>
            <a:pPr marL="411480">
              <a:buFont typeface="Wingdings"/>
              <a:buChar char=""/>
              <a:defRPr/>
            </a:pPr>
            <a:r>
              <a:rPr lang="en-US" dirty="0" smtClean="0"/>
              <a:t>with more than 50 recognized causes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696200" cy="792162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Imaging 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b="1" i="1" dirty="0" smtClean="0"/>
              <a:t>CXR</a:t>
            </a:r>
            <a:endParaRPr lang="en-US" i="1" dirty="0" smtClean="0"/>
          </a:p>
          <a:p>
            <a:r>
              <a:rPr lang="en-US" b="1" i="1" dirty="0" err="1" smtClean="0"/>
              <a:t>Ultrasonography</a:t>
            </a:r>
            <a:endParaRPr lang="en-US" b="1" i="1" dirty="0" smtClean="0"/>
          </a:p>
          <a:p>
            <a:r>
              <a:rPr lang="en-US" i="1" dirty="0" smtClean="0"/>
              <a:t>Is very sensitive at </a:t>
            </a:r>
            <a:r>
              <a:rPr lang="en-US" i="1" dirty="0" err="1" smtClean="0"/>
              <a:t>dececting</a:t>
            </a:r>
            <a:r>
              <a:rPr lang="en-US" i="1" dirty="0" smtClean="0"/>
              <a:t> pleural fluid</a:t>
            </a:r>
            <a:endParaRPr lang="en-US" dirty="0" smtClean="0"/>
          </a:p>
          <a:p>
            <a:r>
              <a:rPr lang="en-US" dirty="0" smtClean="0"/>
              <a:t>Chest ultrasound is important for diagnosis</a:t>
            </a:r>
          </a:p>
          <a:p>
            <a:r>
              <a:rPr lang="en-US" dirty="0" smtClean="0"/>
              <a:t>And guide aspiration and biopsy procedures</a:t>
            </a:r>
          </a:p>
          <a:p>
            <a:r>
              <a:rPr lang="en-US" b="1" i="1" dirty="0" smtClean="0"/>
              <a:t>CT Scanning </a:t>
            </a:r>
          </a:p>
          <a:p>
            <a:r>
              <a:rPr lang="en-US" dirty="0" smtClean="0"/>
              <a:t>Give detailed images </a:t>
            </a:r>
          </a:p>
          <a:p>
            <a:r>
              <a:rPr lang="en-US" dirty="0" smtClean="0"/>
              <a:t>The contrast highlight different </a:t>
            </a:r>
            <a:r>
              <a:rPr lang="en-US" dirty="0" err="1" smtClean="0"/>
              <a:t>strctures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3538" y="692150"/>
            <a:ext cx="8559800" cy="57610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6400800" cy="1096962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Biopsy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should be considered, especially if TB or malignancy is suggested</a:t>
            </a:r>
          </a:p>
          <a:p>
            <a:r>
              <a:rPr lang="en-US" dirty="0" smtClean="0"/>
              <a:t>closed-needle p. biopsy is a blind technique</a:t>
            </a:r>
          </a:p>
          <a:p>
            <a:pPr>
              <a:buNone/>
            </a:pPr>
            <a:r>
              <a:rPr lang="en-US" dirty="0" smtClean="0"/>
              <a:t>    ( bedside test)  </a:t>
            </a:r>
          </a:p>
          <a:p>
            <a:r>
              <a:rPr lang="en-US" dirty="0" smtClean="0"/>
              <a:t>Medical </a:t>
            </a:r>
            <a:r>
              <a:rPr lang="en-US" dirty="0" err="1" smtClean="0"/>
              <a:t>thoracoscopy</a:t>
            </a:r>
            <a:r>
              <a:rPr lang="en-US" dirty="0" smtClean="0"/>
              <a:t> has a higher diagnostic yield </a:t>
            </a:r>
          </a:p>
          <a:p>
            <a:r>
              <a:rPr lang="en-US" dirty="0" smtClean="0"/>
              <a:t>Video assisted </a:t>
            </a:r>
            <a:r>
              <a:rPr lang="en-US" dirty="0" err="1" smtClean="0"/>
              <a:t>thoracoscopy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Treatment 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dirty="0" smtClean="0"/>
              <a:t>Treatment of  the underlying medical disorder</a:t>
            </a:r>
          </a:p>
          <a:p>
            <a:r>
              <a:rPr lang="en-US" b="1" dirty="0" err="1" smtClean="0"/>
              <a:t>Parapneumonic</a:t>
            </a:r>
            <a:r>
              <a:rPr lang="en-US" b="1" dirty="0" smtClean="0"/>
              <a:t> effusions </a:t>
            </a:r>
            <a:r>
              <a:rPr lang="en-US" dirty="0" smtClean="0"/>
              <a:t>drainage </a:t>
            </a:r>
          </a:p>
          <a:p>
            <a:pPr>
              <a:buNone/>
            </a:pPr>
            <a:r>
              <a:rPr lang="en-US" dirty="0" smtClean="0"/>
              <a:t>     (1) frankly purulent fluid,</a:t>
            </a:r>
          </a:p>
          <a:p>
            <a:pPr>
              <a:buNone/>
            </a:pPr>
            <a:r>
              <a:rPr lang="en-US" dirty="0" smtClean="0"/>
              <a:t>     (2) a pleural fluid pH of less than 7.2</a:t>
            </a:r>
          </a:p>
          <a:p>
            <a:pPr>
              <a:buNone/>
            </a:pPr>
            <a:r>
              <a:rPr lang="en-US" dirty="0" smtClean="0"/>
              <a:t>     (3) </a:t>
            </a:r>
            <a:r>
              <a:rPr lang="en-US" dirty="0" err="1" smtClean="0"/>
              <a:t>loculated</a:t>
            </a:r>
            <a:r>
              <a:rPr lang="en-US" dirty="0" smtClean="0"/>
              <a:t> effusions</a:t>
            </a:r>
          </a:p>
          <a:p>
            <a:pPr>
              <a:buNone/>
            </a:pPr>
            <a:r>
              <a:rPr lang="en-US" dirty="0" smtClean="0"/>
              <a:t>     (4) bacteria on Gram stain or culture</a:t>
            </a:r>
          </a:p>
          <a:p>
            <a:pPr>
              <a:buNone/>
            </a:pPr>
            <a:r>
              <a:rPr lang="en-US" dirty="0" smtClean="0"/>
              <a:t>     Appropriate antibiotic treatment.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Therapeutic Thoracentesis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remove larger amounts of pleural fluid is used to alleviate </a:t>
            </a:r>
            <a:r>
              <a:rPr lang="en-US" dirty="0" err="1" smtClean="0"/>
              <a:t>dyspnea</a:t>
            </a:r>
            <a:endParaRPr lang="en-US" dirty="0" smtClean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 err="1" smtClean="0"/>
              <a:t>Tuberculous</a:t>
            </a:r>
            <a:r>
              <a:rPr lang="en-US" b="1" i="1" dirty="0" smtClean="0"/>
              <a:t> </a:t>
            </a:r>
            <a:r>
              <a:rPr lang="en-US" b="1" i="1" dirty="0" err="1" smtClean="0"/>
              <a:t>pleuritis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typically is self-limited  </a:t>
            </a:r>
          </a:p>
          <a:p>
            <a:r>
              <a:rPr lang="en-US" dirty="0" smtClean="0"/>
              <a:t>Disappear after treatment of TB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err="1" smtClean="0"/>
              <a:t>Chylous</a:t>
            </a:r>
            <a:r>
              <a:rPr lang="en-US" b="1" dirty="0" smtClean="0"/>
              <a:t> effusions</a:t>
            </a:r>
          </a:p>
          <a:p>
            <a:r>
              <a:rPr lang="en-US" dirty="0" smtClean="0"/>
              <a:t> usually managed by dietary and surgical proc.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Malignant pleural effusions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drain large, malignant PE to relieve </a:t>
            </a:r>
            <a:r>
              <a:rPr lang="en-US" dirty="0" err="1" smtClean="0"/>
              <a:t>dyspnea</a:t>
            </a:r>
            <a:r>
              <a:rPr lang="en-US" dirty="0" smtClean="0"/>
              <a:t> 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pleurodesis</a:t>
            </a:r>
            <a:r>
              <a:rPr lang="en-US" dirty="0" smtClean="0"/>
              <a:t> for recurrent  effusions </a:t>
            </a:r>
          </a:p>
          <a:p>
            <a:r>
              <a:rPr lang="en-US" dirty="0" smtClean="0"/>
              <a:t>or placement of indwelling tunneled catheters.(</a:t>
            </a:r>
            <a:r>
              <a:rPr lang="en-US" dirty="0" err="1" smtClean="0"/>
              <a:t>eg</a:t>
            </a:r>
            <a:r>
              <a:rPr lang="en-US" dirty="0" smtClean="0"/>
              <a:t>, </a:t>
            </a:r>
            <a:r>
              <a:rPr lang="en-US" dirty="0" err="1" smtClean="0"/>
              <a:t>PleurX</a:t>
            </a:r>
            <a:r>
              <a:rPr lang="en-US" dirty="0" smtClean="0"/>
              <a:t> </a:t>
            </a:r>
            <a:r>
              <a:rPr lang="en-US" dirty="0" err="1" smtClean="0"/>
              <a:t>cathiter</a:t>
            </a:r>
            <a:r>
              <a:rPr lang="en-US" dirty="0" smtClean="0"/>
              <a:t>) 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 smtClean="0"/>
              <a:t>Pleurodesis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 </a:t>
            </a:r>
            <a:r>
              <a:rPr lang="en-US" dirty="0" smtClean="0"/>
              <a:t>(also known as pleural sclerosis)</a:t>
            </a:r>
            <a:endParaRPr lang="en-US" b="1" dirty="0" smtClean="0"/>
          </a:p>
          <a:p>
            <a:r>
              <a:rPr lang="en-US" dirty="0" smtClean="0"/>
              <a:t>instilling an irritant into the pleural space to cause inflammatory changes that result in bridging fibrosis between the visceral and parietal pleural surfaces</a:t>
            </a:r>
            <a:endParaRPr lang="en-US" b="1" dirty="0" smtClean="0"/>
          </a:p>
          <a:p>
            <a:r>
              <a:rPr lang="en-US" b="1" dirty="0" err="1" smtClean="0"/>
              <a:t>Sclerosing</a:t>
            </a:r>
            <a:r>
              <a:rPr lang="en-US" b="1" dirty="0" smtClean="0"/>
              <a:t> agents</a:t>
            </a:r>
          </a:p>
          <a:p>
            <a:r>
              <a:rPr lang="en-US" dirty="0" smtClean="0"/>
              <a:t>talc, </a:t>
            </a:r>
            <a:r>
              <a:rPr lang="en-US" dirty="0" err="1" smtClean="0"/>
              <a:t>doxycycline</a:t>
            </a:r>
            <a:r>
              <a:rPr lang="en-US" dirty="0" smtClean="0"/>
              <a:t>, </a:t>
            </a:r>
            <a:r>
              <a:rPr lang="en-US" dirty="0" err="1" smtClean="0"/>
              <a:t>bleomycin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599_Pleural_Effusion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552" y="692696"/>
            <a:ext cx="7750175" cy="59769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Surgical treatment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Video-assisted </a:t>
            </a:r>
            <a:r>
              <a:rPr lang="en-US" dirty="0" err="1" smtClean="0"/>
              <a:t>thoracoscopy</a:t>
            </a:r>
            <a:r>
              <a:rPr lang="en-US" dirty="0" smtClean="0"/>
              <a:t> </a:t>
            </a:r>
          </a:p>
          <a:p>
            <a:r>
              <a:rPr lang="en-US" dirty="0" smtClean="0"/>
              <a:t> to drain </a:t>
            </a:r>
            <a:r>
              <a:rPr lang="en-US" dirty="0" err="1" smtClean="0"/>
              <a:t>loculated</a:t>
            </a:r>
            <a:r>
              <a:rPr lang="en-US" dirty="0" smtClean="0"/>
              <a:t> pleural fluid </a:t>
            </a:r>
          </a:p>
          <a:p>
            <a:r>
              <a:rPr lang="en-US" dirty="0" smtClean="0"/>
              <a:t> obliterate the pleural space. </a:t>
            </a:r>
          </a:p>
          <a:p>
            <a:r>
              <a:rPr lang="en-US" dirty="0" smtClean="0"/>
              <a:t>Surgically implanted </a:t>
            </a:r>
            <a:r>
              <a:rPr lang="en-US" dirty="0" err="1" smtClean="0"/>
              <a:t>pleuroperitoneal</a:t>
            </a:r>
            <a:r>
              <a:rPr lang="en-US" dirty="0" smtClean="0"/>
              <a:t> shunts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599_Pleural_Effusion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552" y="692696"/>
            <a:ext cx="7750175" cy="59769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Anatomy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pleural space role in respiration </a:t>
            </a:r>
          </a:p>
          <a:p>
            <a:r>
              <a:rPr lang="en-US" dirty="0" smtClean="0"/>
              <a:t>1- coupling the movement of the chest wall with that of the lungs in  . </a:t>
            </a:r>
          </a:p>
          <a:p>
            <a:r>
              <a:rPr lang="en-US" dirty="0" smtClean="0"/>
              <a:t>A- a relative vacuum in the space keeps the visceral and parietal pleurae in close proximity. </a:t>
            </a:r>
          </a:p>
          <a:p>
            <a:r>
              <a:rPr lang="en-US" dirty="0" smtClean="0"/>
              <a:t>B-   lubricant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Anatomy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Pleural fluid volume</a:t>
            </a:r>
          </a:p>
          <a:p>
            <a:r>
              <a:rPr lang="en-US" dirty="0" smtClean="0"/>
              <a:t> 0.13 </a:t>
            </a:r>
            <a:r>
              <a:rPr lang="en-US" dirty="0" err="1" smtClean="0"/>
              <a:t>mL</a:t>
            </a:r>
            <a:r>
              <a:rPr lang="en-US" dirty="0" smtClean="0"/>
              <a:t>/kg/B. w (approximately 1 ml)</a:t>
            </a:r>
          </a:p>
          <a:p>
            <a:r>
              <a:rPr lang="en-US" dirty="0" smtClean="0"/>
              <a:t> Volume is maintained through the balance of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-   hydrostatic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-   </a:t>
            </a:r>
            <a:r>
              <a:rPr lang="en-US" dirty="0" err="1" smtClean="0"/>
              <a:t>oncotic</a:t>
            </a:r>
            <a:r>
              <a:rPr lang="en-US" dirty="0" smtClean="0"/>
              <a:t> pressure </a:t>
            </a:r>
          </a:p>
          <a:p>
            <a:pPr>
              <a:buNone/>
            </a:pPr>
            <a:r>
              <a:rPr lang="en-US" dirty="0" smtClean="0"/>
              <a:t>            -   lymphatic drainage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391400" cy="914400"/>
          </a:xfrm>
        </p:spPr>
        <p:txBody>
          <a:bodyPr/>
          <a:lstStyle/>
          <a:p>
            <a:r>
              <a:rPr lang="en-US" b="1" i="1" dirty="0" smtClean="0"/>
              <a:t>Etiology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The etiologic spectrum of </a:t>
            </a:r>
            <a:r>
              <a:rPr lang="en-US" dirty="0" err="1" smtClean="0"/>
              <a:t>Pl.Ef</a:t>
            </a:r>
            <a:r>
              <a:rPr lang="en-US" dirty="0" smtClean="0"/>
              <a:t>  is extensive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most pleural effusions are </a:t>
            </a:r>
            <a:r>
              <a:rPr lang="en-US" b="1" dirty="0" smtClean="0"/>
              <a:t>caused by </a:t>
            </a:r>
          </a:p>
          <a:p>
            <a:pPr>
              <a:buNone/>
            </a:pPr>
            <a:r>
              <a:rPr lang="en-US" dirty="0" smtClean="0"/>
              <a:t>          - congestive heart failure</a:t>
            </a:r>
          </a:p>
          <a:p>
            <a:pPr>
              <a:buNone/>
            </a:pPr>
            <a:r>
              <a:rPr lang="en-US" dirty="0" smtClean="0"/>
              <a:t>          - pneumonia </a:t>
            </a:r>
          </a:p>
          <a:p>
            <a:pPr>
              <a:buNone/>
            </a:pPr>
            <a:r>
              <a:rPr lang="en-US" dirty="0" smtClean="0"/>
              <a:t>          - malignancy </a:t>
            </a:r>
          </a:p>
          <a:p>
            <a:pPr>
              <a:buNone/>
            </a:pPr>
            <a:r>
              <a:rPr lang="en-US" dirty="0" smtClean="0"/>
              <a:t>          - or pulmonary embolism. 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b="1" i="1" dirty="0" smtClean="0"/>
              <a:t>Mechanisms 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4754563"/>
          </a:xfrm>
        </p:spPr>
        <p:txBody>
          <a:bodyPr>
            <a:normAutofit/>
          </a:bodyPr>
          <a:lstStyle/>
          <a:p>
            <a:r>
              <a:rPr lang="en-US" dirty="0" smtClean="0"/>
              <a:t>Altered permeability of the pleural membranes</a:t>
            </a:r>
          </a:p>
          <a:p>
            <a:r>
              <a:rPr lang="en-US" dirty="0" smtClean="0"/>
              <a:t> Reduction in intravascular </a:t>
            </a:r>
            <a:r>
              <a:rPr lang="en-US" dirty="0" err="1" smtClean="0"/>
              <a:t>oncotic</a:t>
            </a:r>
            <a:r>
              <a:rPr lang="en-US" dirty="0" smtClean="0"/>
              <a:t> pressure</a:t>
            </a:r>
          </a:p>
          <a:p>
            <a:r>
              <a:rPr lang="en-US" dirty="0" smtClean="0"/>
              <a:t>Increased capillary hydrostatic pressure in the systemic and/or pulmonary circulation </a:t>
            </a:r>
          </a:p>
          <a:p>
            <a:r>
              <a:rPr lang="en-US" dirty="0" smtClean="0"/>
              <a:t>Decreased lymphatic drainage or complete blockage, including thoracic duct obstruction or rupture </a:t>
            </a:r>
          </a:p>
          <a:p>
            <a:endParaRPr lang="en-US" dirty="0" smtClean="0"/>
          </a:p>
          <a:p>
            <a:endParaRPr lang="en-US" u="sng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9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20C8F7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947</TotalTime>
  <Words>1506</Words>
  <Application>Microsoft Office PowerPoint</Application>
  <PresentationFormat>عرض على الشاشة (3:4)‏</PresentationFormat>
  <Paragraphs>290</Paragraphs>
  <Slides>49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49</vt:i4>
      </vt:variant>
    </vt:vector>
  </HeadingPairs>
  <TitlesOfParts>
    <vt:vector size="50" baseType="lpstr">
      <vt:lpstr>Office Theme</vt:lpstr>
      <vt:lpstr>Approach to Pleural Effusion</vt:lpstr>
      <vt:lpstr>الشريحة 2</vt:lpstr>
      <vt:lpstr>Pleural  effusions</vt:lpstr>
      <vt:lpstr>Pleural  effusions</vt:lpstr>
      <vt:lpstr>الشريحة 5</vt:lpstr>
      <vt:lpstr>Anatomy</vt:lpstr>
      <vt:lpstr>Anatomy</vt:lpstr>
      <vt:lpstr>Etiology</vt:lpstr>
      <vt:lpstr> Mechanisms </vt:lpstr>
      <vt:lpstr>الشريحة 10</vt:lpstr>
      <vt:lpstr>Types of pleural effusions</vt:lpstr>
      <vt:lpstr>Causes of pleural effusion</vt:lpstr>
      <vt:lpstr>Transudates </vt:lpstr>
      <vt:lpstr>Causes of pleural exudates </vt:lpstr>
      <vt:lpstr>Exudates </vt:lpstr>
      <vt:lpstr>Prognosis</vt:lpstr>
      <vt:lpstr>Morbidity and mortality</vt:lpstr>
      <vt:lpstr>Clinical presentation</vt:lpstr>
      <vt:lpstr>Additional symptoms</vt:lpstr>
      <vt:lpstr>Clinical presentation</vt:lpstr>
      <vt:lpstr>Physical Examination</vt:lpstr>
      <vt:lpstr>DIAGNOSIS</vt:lpstr>
      <vt:lpstr>CXR</vt:lpstr>
      <vt:lpstr>الشريحة 24</vt:lpstr>
      <vt:lpstr>الشريحة 25</vt:lpstr>
      <vt:lpstr>Left lateral decubitus film </vt:lpstr>
      <vt:lpstr>Diagnostic Thoracentesis</vt:lpstr>
      <vt:lpstr>Site of aspiration/us guided</vt:lpstr>
      <vt:lpstr>Normal pleural fluid characteristics</vt:lpstr>
      <vt:lpstr>LABORATORY </vt:lpstr>
      <vt:lpstr>Distinguish transudates from exudates</vt:lpstr>
      <vt:lpstr>Distinguish transudates from exudates</vt:lpstr>
      <vt:lpstr>Light`s criteria</vt:lpstr>
      <vt:lpstr>Distinguishing Transudates From Exudates</vt:lpstr>
      <vt:lpstr>Distinguishing Transudates From Exudates </vt:lpstr>
      <vt:lpstr>Pleural fluid pH</vt:lpstr>
      <vt:lpstr>Pleural fluid glucose </vt:lpstr>
      <vt:lpstr>Pleural Fluid Cell Count Differential</vt:lpstr>
      <vt:lpstr>TB pleural effusion</vt:lpstr>
      <vt:lpstr>Imaging </vt:lpstr>
      <vt:lpstr>الشريحة 41</vt:lpstr>
      <vt:lpstr>Biopsy</vt:lpstr>
      <vt:lpstr>Treatment </vt:lpstr>
      <vt:lpstr>Therapeutic Thoracentesis</vt:lpstr>
      <vt:lpstr>Tuberculous pleuritis</vt:lpstr>
      <vt:lpstr>Malignant pleural effusions</vt:lpstr>
      <vt:lpstr>Pleurodesis</vt:lpstr>
      <vt:lpstr>الشريحة 48</vt:lpstr>
      <vt:lpstr>Surgical treatment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Pleural 1</dc:title>
  <dc:creator>DrAIbrahim</dc:creator>
  <cp:lastModifiedBy>AA</cp:lastModifiedBy>
  <cp:revision>87</cp:revision>
  <dcterms:created xsi:type="dcterms:W3CDTF">2013-09-10T10:50:35Z</dcterms:created>
  <dcterms:modified xsi:type="dcterms:W3CDTF">2013-10-29T22:28:38Z</dcterms:modified>
</cp:coreProperties>
</file>