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xlsx" ContentType="application/vnd.openxmlformats-officedocument.spreadsheetml.sheet"/>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854" r:id="rId2"/>
  </p:sldMasterIdLst>
  <p:notesMasterIdLst>
    <p:notesMasterId r:id="rId56"/>
  </p:notesMasterIdLst>
  <p:handoutMasterIdLst>
    <p:handoutMasterId r:id="rId57"/>
  </p:handoutMasterIdLst>
  <p:sldIdLst>
    <p:sldId id="257" r:id="rId3"/>
    <p:sldId id="258" r:id="rId4"/>
    <p:sldId id="259" r:id="rId5"/>
    <p:sldId id="260" r:id="rId6"/>
    <p:sldId id="261" r:id="rId7"/>
    <p:sldId id="343" r:id="rId8"/>
    <p:sldId id="263" r:id="rId9"/>
    <p:sldId id="264" r:id="rId10"/>
    <p:sldId id="265" r:id="rId11"/>
    <p:sldId id="266" r:id="rId12"/>
    <p:sldId id="267" r:id="rId13"/>
    <p:sldId id="268" r:id="rId14"/>
    <p:sldId id="345" r:id="rId15"/>
    <p:sldId id="269" r:id="rId16"/>
    <p:sldId id="270" r:id="rId17"/>
    <p:sldId id="271" r:id="rId18"/>
    <p:sldId id="272" r:id="rId19"/>
    <p:sldId id="273" r:id="rId20"/>
    <p:sldId id="274" r:id="rId21"/>
    <p:sldId id="340" r:id="rId22"/>
    <p:sldId id="275" r:id="rId23"/>
    <p:sldId id="276" r:id="rId24"/>
    <p:sldId id="277" r:id="rId25"/>
    <p:sldId id="278" r:id="rId26"/>
    <p:sldId id="348" r:id="rId27"/>
    <p:sldId id="280" r:id="rId28"/>
    <p:sldId id="281" r:id="rId29"/>
    <p:sldId id="283" r:id="rId30"/>
    <p:sldId id="337" r:id="rId31"/>
    <p:sldId id="334" r:id="rId32"/>
    <p:sldId id="333" r:id="rId33"/>
    <p:sldId id="285" r:id="rId34"/>
    <p:sldId id="286" r:id="rId35"/>
    <p:sldId id="347" r:id="rId36"/>
    <p:sldId id="287" r:id="rId37"/>
    <p:sldId id="288" r:id="rId38"/>
    <p:sldId id="289" r:id="rId39"/>
    <p:sldId id="290" r:id="rId40"/>
    <p:sldId id="291" r:id="rId41"/>
    <p:sldId id="292" r:id="rId42"/>
    <p:sldId id="294" r:id="rId43"/>
    <p:sldId id="338" r:id="rId44"/>
    <p:sldId id="295" r:id="rId45"/>
    <p:sldId id="296" r:id="rId46"/>
    <p:sldId id="297" r:id="rId47"/>
    <p:sldId id="299" r:id="rId48"/>
    <p:sldId id="300" r:id="rId49"/>
    <p:sldId id="301" r:id="rId50"/>
    <p:sldId id="350" r:id="rId51"/>
    <p:sldId id="336" r:id="rId52"/>
    <p:sldId id="302" r:id="rId53"/>
    <p:sldId id="341" r:id="rId54"/>
    <p:sldId id="349"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99FF99"/>
    <a:srgbClr val="C4E59F"/>
    <a:srgbClr val="36A47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145" autoAdjust="0"/>
    <p:restoredTop sz="86391" autoAdjust="0"/>
  </p:normalViewPr>
  <p:slideViewPr>
    <p:cSldViewPr>
      <p:cViewPr>
        <p:scale>
          <a:sx n="50" d="100"/>
          <a:sy n="50" d="100"/>
        </p:scale>
        <p:origin x="-1890" y="-366"/>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sorterViewPr>
    <p:cViewPr>
      <p:scale>
        <a:sx n="66" d="100"/>
        <a:sy n="66" d="100"/>
      </p:scale>
      <p:origin x="0" y="536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view3D>
      <c:rAngAx val="1"/>
    </c:view3D>
    <c:plotArea>
      <c:layout>
        <c:manualLayout>
          <c:layoutTarget val="inner"/>
          <c:xMode val="edge"/>
          <c:yMode val="edge"/>
          <c:x val="0.15078703703703744"/>
          <c:y val="5.2837606678977904E-2"/>
          <c:w val="0.72953096140760088"/>
          <c:h val="0.71151171839268645"/>
        </c:manualLayout>
      </c:layout>
      <c:bar3DChart>
        <c:barDir val="col"/>
        <c:grouping val="clustered"/>
        <c:ser>
          <c:idx val="0"/>
          <c:order val="0"/>
          <c:tx>
            <c:strRef>
              <c:f>Sheet1!$B$1</c:f>
              <c:strCache>
                <c:ptCount val="1"/>
                <c:pt idx="0">
                  <c:v>Male</c:v>
                </c:pt>
              </c:strCache>
            </c:strRef>
          </c:tx>
          <c:spPr>
            <a:solidFill>
              <a:srgbClr val="002060"/>
            </a:solidFill>
          </c:spPr>
          <c:dLbls>
            <c:dLbl>
              <c:idx val="4"/>
              <c:layout>
                <c:manualLayout>
                  <c:x val="-1.5432098765432137E-3"/>
                  <c:y val="2.8060332808804034E-3"/>
                </c:manualLayout>
              </c:layout>
              <c:showVal val="1"/>
            </c:dLbl>
            <c:showVal val="1"/>
          </c:dLbls>
          <c:cat>
            <c:strRef>
              <c:f>Sheet1!$A$2:$A$7</c:f>
              <c:strCache>
                <c:ptCount val="6"/>
                <c:pt idx="0">
                  <c:v>20-34</c:v>
                </c:pt>
                <c:pt idx="1">
                  <c:v>35-44</c:v>
                </c:pt>
                <c:pt idx="2">
                  <c:v>45-54</c:v>
                </c:pt>
                <c:pt idx="3">
                  <c:v>55-64</c:v>
                </c:pt>
                <c:pt idx="4">
                  <c:v>65-74</c:v>
                </c:pt>
                <c:pt idx="5">
                  <c:v>≥75</c:v>
                </c:pt>
              </c:strCache>
            </c:strRef>
          </c:cat>
          <c:val>
            <c:numRef>
              <c:f>Sheet1!$B$2:$B$7</c:f>
              <c:numCache>
                <c:formatCode>General</c:formatCode>
                <c:ptCount val="6"/>
                <c:pt idx="0">
                  <c:v>9.1</c:v>
                </c:pt>
                <c:pt idx="1">
                  <c:v>24.4</c:v>
                </c:pt>
                <c:pt idx="2">
                  <c:v>37.700000000000003</c:v>
                </c:pt>
                <c:pt idx="3">
                  <c:v>52</c:v>
                </c:pt>
                <c:pt idx="4">
                  <c:v>63.9</c:v>
                </c:pt>
                <c:pt idx="5">
                  <c:v>72.099999999999994</c:v>
                </c:pt>
              </c:numCache>
            </c:numRef>
          </c:val>
        </c:ser>
        <c:ser>
          <c:idx val="1"/>
          <c:order val="1"/>
          <c:tx>
            <c:strRef>
              <c:f>Sheet1!$C$1</c:f>
              <c:strCache>
                <c:ptCount val="1"/>
                <c:pt idx="0">
                  <c:v>Series 2</c:v>
                </c:pt>
              </c:strCache>
            </c:strRef>
          </c:tx>
          <c:dLbls>
            <c:showVal val="1"/>
          </c:dLbls>
          <c:cat>
            <c:strRef>
              <c:f>Sheet1!$A$2:$A$7</c:f>
              <c:strCache>
                <c:ptCount val="6"/>
                <c:pt idx="0">
                  <c:v>20-34</c:v>
                </c:pt>
                <c:pt idx="1">
                  <c:v>35-44</c:v>
                </c:pt>
                <c:pt idx="2">
                  <c:v>45-54</c:v>
                </c:pt>
                <c:pt idx="3">
                  <c:v>55-64</c:v>
                </c:pt>
                <c:pt idx="4">
                  <c:v>65-74</c:v>
                </c:pt>
                <c:pt idx="5">
                  <c:v>≥75</c:v>
                </c:pt>
              </c:strCache>
            </c:strRef>
          </c:cat>
          <c:val>
            <c:numRef>
              <c:f>Sheet1!$C$2:$C$7</c:f>
            </c:numRef>
          </c:val>
        </c:ser>
        <c:ser>
          <c:idx val="2"/>
          <c:order val="2"/>
          <c:tx>
            <c:strRef>
              <c:f>Sheet1!$D$1</c:f>
              <c:strCache>
                <c:ptCount val="1"/>
                <c:pt idx="0">
                  <c:v>Series 3</c:v>
                </c:pt>
              </c:strCache>
            </c:strRef>
          </c:tx>
          <c:dLbls>
            <c:showVal val="1"/>
          </c:dLbls>
          <c:cat>
            <c:strRef>
              <c:f>Sheet1!$A$2:$A$7</c:f>
              <c:strCache>
                <c:ptCount val="6"/>
                <c:pt idx="0">
                  <c:v>20-34</c:v>
                </c:pt>
                <c:pt idx="1">
                  <c:v>35-44</c:v>
                </c:pt>
                <c:pt idx="2">
                  <c:v>45-54</c:v>
                </c:pt>
                <c:pt idx="3">
                  <c:v>55-64</c:v>
                </c:pt>
                <c:pt idx="4">
                  <c:v>65-74</c:v>
                </c:pt>
                <c:pt idx="5">
                  <c:v>≥75</c:v>
                </c:pt>
              </c:strCache>
            </c:strRef>
          </c:cat>
          <c:val>
            <c:numRef>
              <c:f>Sheet1!$D$2:$D$7</c:f>
            </c:numRef>
          </c:val>
        </c:ser>
        <c:ser>
          <c:idx val="3"/>
          <c:order val="3"/>
          <c:tx>
            <c:strRef>
              <c:f>Sheet1!$E$1</c:f>
              <c:strCache>
                <c:ptCount val="1"/>
                <c:pt idx="0">
                  <c:v>Female</c:v>
                </c:pt>
              </c:strCache>
            </c:strRef>
          </c:tx>
          <c:spPr>
            <a:solidFill>
              <a:srgbClr val="C00000"/>
            </a:solidFill>
          </c:spPr>
          <c:dLbls>
            <c:dLbl>
              <c:idx val="0"/>
              <c:layout>
                <c:manualLayout>
                  <c:x val="7.7160493827160732E-3"/>
                  <c:y val="8.4180998426412086E-3"/>
                </c:manualLayout>
              </c:layout>
              <c:showVal val="1"/>
            </c:dLbl>
            <c:dLbl>
              <c:idx val="1"/>
              <c:layout>
                <c:manualLayout>
                  <c:x val="2.0061728395061741E-2"/>
                  <c:y val="-2.8060332808804034E-3"/>
                </c:manualLayout>
              </c:layout>
              <c:showVal val="1"/>
            </c:dLbl>
            <c:dLbl>
              <c:idx val="2"/>
              <c:layout>
                <c:manualLayout>
                  <c:x val="9.2592592592592431E-3"/>
                  <c:y val="0"/>
                </c:manualLayout>
              </c:layout>
              <c:showVal val="1"/>
            </c:dLbl>
            <c:dLbl>
              <c:idx val="3"/>
              <c:layout>
                <c:manualLayout>
                  <c:x val="1.5432098765432133E-2"/>
                  <c:y val="-5.6120665617607896E-3"/>
                </c:manualLayout>
              </c:layout>
              <c:showVal val="1"/>
            </c:dLbl>
            <c:dLbl>
              <c:idx val="5"/>
              <c:layout>
                <c:manualLayout>
                  <c:x val="2.0061728395061741E-2"/>
                  <c:y val="0"/>
                </c:manualLayout>
              </c:layout>
              <c:showVal val="1"/>
            </c:dLbl>
            <c:showVal val="1"/>
          </c:dLbls>
          <c:cat>
            <c:strRef>
              <c:f>Sheet1!$A$2:$A$7</c:f>
              <c:strCache>
                <c:ptCount val="6"/>
                <c:pt idx="0">
                  <c:v>20-34</c:v>
                </c:pt>
                <c:pt idx="1">
                  <c:v>35-44</c:v>
                </c:pt>
                <c:pt idx="2">
                  <c:v>45-54</c:v>
                </c:pt>
                <c:pt idx="3">
                  <c:v>55-64</c:v>
                </c:pt>
                <c:pt idx="4">
                  <c:v>65-74</c:v>
                </c:pt>
                <c:pt idx="5">
                  <c:v>≥75</c:v>
                </c:pt>
              </c:strCache>
            </c:strRef>
          </c:cat>
          <c:val>
            <c:numRef>
              <c:f>Sheet1!$E$2:$E$7</c:f>
              <c:numCache>
                <c:formatCode>General</c:formatCode>
                <c:ptCount val="6"/>
                <c:pt idx="0">
                  <c:v>6.7</c:v>
                </c:pt>
                <c:pt idx="1">
                  <c:v>17.600000000000001</c:v>
                </c:pt>
                <c:pt idx="2">
                  <c:v>34</c:v>
                </c:pt>
                <c:pt idx="3">
                  <c:v>52</c:v>
                </c:pt>
                <c:pt idx="4">
                  <c:v>70.8</c:v>
                </c:pt>
                <c:pt idx="5">
                  <c:v>80.099999999999994</c:v>
                </c:pt>
              </c:numCache>
            </c:numRef>
          </c:val>
        </c:ser>
        <c:dLbls>
          <c:showVal val="1"/>
        </c:dLbls>
        <c:shape val="cylinder"/>
        <c:axId val="73986048"/>
        <c:axId val="73987968"/>
        <c:axId val="0"/>
      </c:bar3DChart>
      <c:catAx>
        <c:axId val="73986048"/>
        <c:scaling>
          <c:orientation val="minMax"/>
        </c:scaling>
        <c:axPos val="b"/>
        <c:title>
          <c:tx>
            <c:rich>
              <a:bodyPr/>
              <a:lstStyle/>
              <a:p>
                <a:pPr>
                  <a:defRPr>
                    <a:latin typeface="Century Gothic" pitchFamily="34" charset="0"/>
                  </a:defRPr>
                </a:pPr>
                <a:r>
                  <a:rPr lang="en-US">
                    <a:latin typeface="Century Gothic" pitchFamily="34" charset="0"/>
                  </a:rPr>
                  <a:t>Age (years)</a:t>
                </a:r>
              </a:p>
            </c:rich>
          </c:tx>
          <c:layout/>
        </c:title>
        <c:tickLblPos val="nextTo"/>
        <c:crossAx val="73987968"/>
        <c:crosses val="autoZero"/>
        <c:auto val="1"/>
        <c:lblAlgn val="ctr"/>
        <c:lblOffset val="100"/>
      </c:catAx>
      <c:valAx>
        <c:axId val="73987968"/>
        <c:scaling>
          <c:orientation val="minMax"/>
        </c:scaling>
        <c:axPos val="l"/>
        <c:majorGridlines/>
        <c:title>
          <c:tx>
            <c:rich>
              <a:bodyPr rot="-5400000" vert="horz"/>
              <a:lstStyle/>
              <a:p>
                <a:pPr>
                  <a:defRPr>
                    <a:latin typeface="Century Gothic" pitchFamily="34" charset="0"/>
                  </a:defRPr>
                </a:pPr>
                <a:r>
                  <a:rPr lang="en-US">
                    <a:latin typeface="Century Gothic" pitchFamily="34" charset="0"/>
                  </a:rPr>
                  <a:t>Percent of Population</a:t>
                </a:r>
              </a:p>
            </c:rich>
          </c:tx>
          <c:layout/>
        </c:title>
        <c:numFmt formatCode="General" sourceLinked="1"/>
        <c:tickLblPos val="nextTo"/>
        <c:crossAx val="73986048"/>
        <c:crosses val="autoZero"/>
        <c:crossBetween val="between"/>
      </c:valAx>
    </c:plotArea>
    <c:legend>
      <c:legendPos val="r"/>
      <c:layout/>
      <c:txPr>
        <a:bodyPr/>
        <a:lstStyle/>
        <a:p>
          <a:pPr>
            <a:defRPr>
              <a:latin typeface="Century Gothic" pitchFamily="34" charset="0"/>
            </a:defRPr>
          </a:pPr>
          <a:endParaRPr lang="en-US"/>
        </a:p>
      </c:txPr>
    </c:legend>
    <c:plotVisOnly val="1"/>
    <c:dispBlanksAs val="gap"/>
  </c:chart>
  <c:txPr>
    <a:bodyPr/>
    <a:lstStyle/>
    <a:p>
      <a:pPr>
        <a:defRPr sz="1400">
          <a:solidFill>
            <a:srgbClr val="002060"/>
          </a:solidFill>
          <a:latin typeface="Arial" pitchFamily="34" charset="0"/>
          <a:cs typeface="Arial" pitchFamily="34" charset="0"/>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D43DF2-4B46-4C42-A1A4-4735F32C1178}" type="doc">
      <dgm:prSet loTypeId="urn:microsoft.com/office/officeart/2005/8/layout/hierarchy5" loCatId="hierarchy" qsTypeId="urn:microsoft.com/office/officeart/2005/8/quickstyle/simple5" qsCatId="simple" csTypeId="urn:microsoft.com/office/officeart/2005/8/colors/accent2_4" csCatId="accent2" phldr="1"/>
      <dgm:spPr/>
      <dgm:t>
        <a:bodyPr/>
        <a:lstStyle/>
        <a:p>
          <a:endParaRPr lang="en-US"/>
        </a:p>
      </dgm:t>
    </dgm:pt>
    <dgm:pt modelId="{7AC48A27-FE09-4E0E-B48A-8836A31409C0}">
      <dgm:prSet phldrT="[Text]" custT="1"/>
      <dgm:spPr>
        <a:scene3d>
          <a:camera prst="orthographicFront" fov="0">
            <a:rot lat="0" lon="0" rev="0"/>
          </a:camera>
          <a:lightRig rig="glow" dir="t">
            <a:rot lat="0" lon="0" rev="6360000"/>
          </a:lightRig>
        </a:scene3d>
        <a:sp3d contourW="1000" prstMaterial="flat">
          <a:bevelT w="69850" h="101600"/>
          <a:contourClr>
            <a:schemeClr val="accent2">
              <a:shade val="60000"/>
              <a:hueOff val="0"/>
              <a:satOff val="0"/>
              <a:lumOff val="0"/>
              <a:alphaOff val="0"/>
              <a:satMod val="300000"/>
            </a:schemeClr>
          </a:contourClr>
        </a:sp3d>
      </dgm:spPr>
      <dgm:t>
        <a:bodyPr/>
        <a:lstStyle/>
        <a:p>
          <a:r>
            <a:rPr lang="en-US" sz="2000" b="1" dirty="0" smtClean="0">
              <a:solidFill>
                <a:srgbClr val="002060"/>
              </a:solidFill>
              <a:latin typeface="Century Gothic" pitchFamily="34" charset="0"/>
            </a:rPr>
            <a:t>Hypertension</a:t>
          </a:r>
          <a:endParaRPr lang="en-US" sz="2000" b="1" dirty="0">
            <a:solidFill>
              <a:srgbClr val="002060"/>
            </a:solidFill>
            <a:latin typeface="Century Gothic" pitchFamily="34" charset="0"/>
          </a:endParaRPr>
        </a:p>
      </dgm:t>
    </dgm:pt>
    <dgm:pt modelId="{420901B2-D111-44EF-986E-2F7B1DAA4636}" type="parTrans" cxnId="{CA28EA0C-8D60-496A-80A5-AB2039BF6726}">
      <dgm:prSet/>
      <dgm:spPr/>
      <dgm:t>
        <a:bodyPr/>
        <a:lstStyle/>
        <a:p>
          <a:endParaRPr lang="en-US"/>
        </a:p>
      </dgm:t>
    </dgm:pt>
    <dgm:pt modelId="{9DC70833-A7B9-468A-A061-0117EF7EF407}" type="sibTrans" cxnId="{CA28EA0C-8D60-496A-80A5-AB2039BF6726}">
      <dgm:prSet/>
      <dgm:spPr/>
      <dgm:t>
        <a:bodyPr/>
        <a:lstStyle/>
        <a:p>
          <a:endParaRPr lang="en-US"/>
        </a:p>
      </dgm:t>
    </dgm:pt>
    <dgm:pt modelId="{356F5F0A-424C-42D8-BB73-E9ED96EC5B9A}">
      <dgm:prSet phldrT="[Text]" custT="1"/>
      <dgm:spPr>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r>
            <a:rPr lang="en-US" sz="1500" b="0" dirty="0" smtClean="0">
              <a:solidFill>
                <a:srgbClr val="002060"/>
              </a:solidFill>
              <a:latin typeface="Century Gothic" pitchFamily="34" charset="0"/>
            </a:rPr>
            <a:t>CAD, ECG, </a:t>
          </a:r>
        </a:p>
        <a:p>
          <a:r>
            <a:rPr lang="en-US" sz="1500" b="0" dirty="0" err="1" smtClean="0">
              <a:solidFill>
                <a:srgbClr val="002060"/>
              </a:solidFill>
              <a:latin typeface="Century Gothic" pitchFamily="34" charset="0"/>
            </a:rPr>
            <a:t>Arrthymia</a:t>
          </a:r>
          <a:r>
            <a:rPr lang="en-US" sz="1500" b="0" dirty="0" smtClean="0">
              <a:solidFill>
                <a:srgbClr val="002060"/>
              </a:solidFill>
              <a:latin typeface="Century Gothic" pitchFamily="34" charset="0"/>
            </a:rPr>
            <a:t>, Sudden Death</a:t>
          </a:r>
          <a:endParaRPr lang="en-US" sz="1500" b="0" dirty="0">
            <a:solidFill>
              <a:srgbClr val="002060"/>
            </a:solidFill>
            <a:latin typeface="Century Gothic" pitchFamily="34" charset="0"/>
          </a:endParaRPr>
        </a:p>
      </dgm:t>
    </dgm:pt>
    <dgm:pt modelId="{17F4D46F-33F7-4745-91F9-C0AEA1DB00B9}" type="parTrans" cxnId="{6A4C4A31-5CBA-451F-A5C4-47D6373C9BEF}">
      <dgm:prSet/>
      <dgm:spPr>
        <a:ln>
          <a:solidFill>
            <a:srgbClr val="002060"/>
          </a:solidFill>
        </a:ln>
        <a:scene3d>
          <a:camera prst="orthographicFront"/>
          <a:lightRig rig="threePt" dir="t"/>
        </a:scene3d>
        <a:sp3d>
          <a:bevelT w="69850"/>
        </a:sp3d>
      </dgm:spPr>
      <dgm:t>
        <a:bodyPr/>
        <a:lstStyle/>
        <a:p>
          <a:endParaRPr lang="en-US"/>
        </a:p>
      </dgm:t>
    </dgm:pt>
    <dgm:pt modelId="{4C64E39B-D726-41B6-A545-E36577AC0157}" type="sibTrans" cxnId="{6A4C4A31-5CBA-451F-A5C4-47D6373C9BEF}">
      <dgm:prSet/>
      <dgm:spPr/>
      <dgm:t>
        <a:bodyPr/>
        <a:lstStyle/>
        <a:p>
          <a:endParaRPr lang="en-US"/>
        </a:p>
      </dgm:t>
    </dgm:pt>
    <dgm:pt modelId="{B9B8BF39-2B86-429C-AF33-597192BC83B3}">
      <dgm:prSet phldrT="[Text]" custT="1"/>
      <dgm:spPr>
        <a:gradFill flip="none" rotWithShape="0">
          <a:gsLst>
            <a:gs pos="0">
              <a:srgbClr val="00B0F0">
                <a:tint val="66000"/>
                <a:satMod val="160000"/>
                <a:shade val="30000"/>
                <a:satMod val="115000"/>
              </a:srgbClr>
            </a:gs>
            <a:gs pos="50000">
              <a:srgbClr val="00B0F0">
                <a:tint val="66000"/>
                <a:satMod val="160000"/>
                <a:shade val="67500"/>
                <a:satMod val="115000"/>
              </a:srgbClr>
            </a:gs>
            <a:gs pos="100000">
              <a:srgbClr val="00B0F0">
                <a:tint val="66000"/>
                <a:satMod val="160000"/>
                <a:shade val="100000"/>
                <a:satMod val="115000"/>
              </a:srgbClr>
            </a:gs>
          </a:gsLst>
          <a:lin ang="5400000" scaled="1"/>
          <a:tileRect/>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pPr>
            <a:lnSpc>
              <a:spcPct val="100000"/>
            </a:lnSpc>
          </a:pPr>
          <a:endParaRPr lang="en-US" sz="1300" dirty="0" smtClean="0">
            <a:solidFill>
              <a:srgbClr val="002060"/>
            </a:solidFill>
            <a:latin typeface="Century Gothic" pitchFamily="34" charset="0"/>
          </a:endParaRPr>
        </a:p>
        <a:p>
          <a:pPr>
            <a:lnSpc>
              <a:spcPct val="100000"/>
            </a:lnSpc>
          </a:pPr>
          <a:r>
            <a:rPr lang="en-US" sz="1300" b="0" dirty="0" smtClean="0">
              <a:solidFill>
                <a:srgbClr val="002060"/>
              </a:solidFill>
              <a:latin typeface="Century Gothic" pitchFamily="34" charset="0"/>
            </a:rPr>
            <a:t>Stroke, Ischemia, Hemorrhage, Alzheimer’s Disease,</a:t>
          </a:r>
        </a:p>
        <a:p>
          <a:pPr>
            <a:lnSpc>
              <a:spcPct val="100000"/>
            </a:lnSpc>
          </a:pPr>
          <a:r>
            <a:rPr lang="en-US" sz="1300" b="0" dirty="0" smtClean="0">
              <a:solidFill>
                <a:srgbClr val="002060"/>
              </a:solidFill>
              <a:latin typeface="Century Gothic" pitchFamily="34" charset="0"/>
            </a:rPr>
            <a:t>Cognitive </a:t>
          </a:r>
        </a:p>
        <a:p>
          <a:pPr>
            <a:lnSpc>
              <a:spcPct val="100000"/>
            </a:lnSpc>
          </a:pPr>
          <a:endParaRPr lang="en-US" sz="1300" dirty="0">
            <a:solidFill>
              <a:srgbClr val="002060"/>
            </a:solidFill>
            <a:latin typeface="Century Gothic" pitchFamily="34" charset="0"/>
          </a:endParaRPr>
        </a:p>
      </dgm:t>
    </dgm:pt>
    <dgm:pt modelId="{6A4134A9-5F4D-4851-8E79-18D33DF4C5AA}" type="parTrans" cxnId="{BA59FC29-1FD9-4594-B51B-30C337B3EE82}">
      <dgm:prSet/>
      <dgm:spPr>
        <a:ln>
          <a:solidFill>
            <a:srgbClr val="002060"/>
          </a:solidFill>
        </a:ln>
        <a:scene3d>
          <a:camera prst="orthographicFront"/>
          <a:lightRig rig="threePt" dir="t"/>
        </a:scene3d>
        <a:sp3d>
          <a:bevelT w="69850"/>
        </a:sp3d>
      </dgm:spPr>
      <dgm:t>
        <a:bodyPr/>
        <a:lstStyle/>
        <a:p>
          <a:endParaRPr lang="en-US"/>
        </a:p>
      </dgm:t>
    </dgm:pt>
    <dgm:pt modelId="{5E00ED94-DBA4-4D9A-986E-76614DD2464D}" type="sibTrans" cxnId="{BA59FC29-1FD9-4594-B51B-30C337B3EE82}">
      <dgm:prSet/>
      <dgm:spPr/>
      <dgm:t>
        <a:bodyPr/>
        <a:lstStyle/>
        <a:p>
          <a:endParaRPr lang="en-US"/>
        </a:p>
      </dgm:t>
    </dgm:pt>
    <dgm:pt modelId="{2E0BB25E-8F1C-477C-BB02-B6DF4C5ED905}">
      <dgm:prSet phldrT="[Text]" custT="1"/>
      <dgm:spPr>
        <a:gradFill flip="none" rotWithShape="0">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tileRect/>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r>
            <a:rPr lang="en-US" sz="2000" b="0" dirty="0" smtClean="0">
              <a:solidFill>
                <a:srgbClr val="002060"/>
              </a:solidFill>
              <a:latin typeface="Century Gothic" pitchFamily="34" charset="0"/>
            </a:rPr>
            <a:t>Renal Disease</a:t>
          </a:r>
          <a:endParaRPr lang="en-US" sz="2000" b="0" dirty="0">
            <a:solidFill>
              <a:srgbClr val="002060"/>
            </a:solidFill>
            <a:latin typeface="Century Gothic" pitchFamily="34" charset="0"/>
          </a:endParaRPr>
        </a:p>
      </dgm:t>
    </dgm:pt>
    <dgm:pt modelId="{EE1AF447-D66E-418E-B644-3D6E77C8EFEA}" type="parTrans" cxnId="{DA36F39E-69BD-4B22-BC82-B7E594CA04B2}">
      <dgm:prSet/>
      <dgm:spPr>
        <a:ln>
          <a:solidFill>
            <a:srgbClr val="002060"/>
          </a:solidFill>
        </a:ln>
        <a:scene3d>
          <a:camera prst="orthographicFront"/>
          <a:lightRig rig="threePt" dir="t"/>
        </a:scene3d>
        <a:sp3d>
          <a:bevelT w="69850"/>
        </a:sp3d>
      </dgm:spPr>
      <dgm:t>
        <a:bodyPr/>
        <a:lstStyle/>
        <a:p>
          <a:endParaRPr lang="en-US"/>
        </a:p>
      </dgm:t>
    </dgm:pt>
    <dgm:pt modelId="{1DDF70A4-834B-4305-B9FA-60B66EEA133C}" type="sibTrans" cxnId="{DA36F39E-69BD-4B22-BC82-B7E594CA04B2}">
      <dgm:prSet/>
      <dgm:spPr/>
      <dgm:t>
        <a:bodyPr/>
        <a:lstStyle/>
        <a:p>
          <a:endParaRPr lang="en-US"/>
        </a:p>
      </dgm:t>
    </dgm:pt>
    <dgm:pt modelId="{0F48A183-C0F9-4162-864C-41590CDD695E}">
      <dgm:prSet phldrT="[Text]" custT="1"/>
      <dgm:spPr>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r>
            <a:rPr lang="en-US" sz="1800" b="0" dirty="0" smtClean="0">
              <a:solidFill>
                <a:srgbClr val="002060"/>
              </a:solidFill>
              <a:latin typeface="Century Gothic" pitchFamily="34" charset="0"/>
            </a:rPr>
            <a:t>Peripheral Vascular Disease</a:t>
          </a:r>
          <a:endParaRPr lang="en-US" sz="1800" b="0" dirty="0">
            <a:solidFill>
              <a:srgbClr val="002060"/>
            </a:solidFill>
            <a:latin typeface="Century Gothic" pitchFamily="34" charset="0"/>
          </a:endParaRPr>
        </a:p>
      </dgm:t>
    </dgm:pt>
    <dgm:pt modelId="{B3E84D12-FB58-4D92-B686-5BBE19838513}" type="parTrans" cxnId="{1C30F310-4EBD-4817-BF0D-AB44FF765AB0}">
      <dgm:prSet/>
      <dgm:spPr>
        <a:ln>
          <a:solidFill>
            <a:srgbClr val="002060"/>
          </a:solidFill>
        </a:ln>
        <a:scene3d>
          <a:camera prst="orthographicFront"/>
          <a:lightRig rig="threePt" dir="t"/>
        </a:scene3d>
        <a:sp3d>
          <a:bevelT w="69850"/>
        </a:sp3d>
      </dgm:spPr>
      <dgm:t>
        <a:bodyPr/>
        <a:lstStyle/>
        <a:p>
          <a:endParaRPr lang="en-US">
            <a:ln>
              <a:solidFill>
                <a:srgbClr val="002060"/>
              </a:solidFill>
            </a:ln>
          </a:endParaRPr>
        </a:p>
      </dgm:t>
    </dgm:pt>
    <dgm:pt modelId="{A50EA691-2F4D-491F-A311-86BC2A7D6CE4}" type="sibTrans" cxnId="{1C30F310-4EBD-4817-BF0D-AB44FF765AB0}">
      <dgm:prSet/>
      <dgm:spPr/>
      <dgm:t>
        <a:bodyPr/>
        <a:lstStyle/>
        <a:p>
          <a:endParaRPr lang="en-US"/>
        </a:p>
      </dgm:t>
    </dgm:pt>
    <dgm:pt modelId="{4624B2EE-A7CD-49EC-B910-2BD742255907}">
      <dgm:prSet phldrT="[Text]" custT="1"/>
      <dgm:spPr>
        <a:gradFill flip="none" rotWithShape="0">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r>
            <a:rPr lang="en-US" sz="1400" b="0" dirty="0" smtClean="0">
              <a:solidFill>
                <a:srgbClr val="002060"/>
              </a:solidFill>
              <a:latin typeface="Century Gothic" pitchFamily="34" charset="0"/>
            </a:rPr>
            <a:t>Hypertensive Emergency</a:t>
          </a:r>
        </a:p>
        <a:p>
          <a:r>
            <a:rPr lang="en-US" sz="1400" b="0" dirty="0" smtClean="0">
              <a:solidFill>
                <a:srgbClr val="002060"/>
              </a:solidFill>
              <a:latin typeface="Century Gothic" pitchFamily="34" charset="0"/>
            </a:rPr>
            <a:t>And Increase Emergency Morbidity</a:t>
          </a:r>
          <a:endParaRPr lang="en-US" sz="1400" dirty="0">
            <a:solidFill>
              <a:srgbClr val="002060"/>
            </a:solidFill>
            <a:latin typeface="Century Gothic" pitchFamily="34" charset="0"/>
          </a:endParaRPr>
        </a:p>
      </dgm:t>
    </dgm:pt>
    <dgm:pt modelId="{888E1202-3A29-4CF2-8E98-D23D5C9E9D2E}" type="parTrans" cxnId="{4AC02225-9784-4DD9-B2CA-A456307CE091}">
      <dgm:prSet/>
      <dgm:spPr>
        <a:ln>
          <a:solidFill>
            <a:srgbClr val="002060"/>
          </a:solidFill>
        </a:ln>
        <a:scene3d>
          <a:camera prst="orthographicFront"/>
          <a:lightRig rig="threePt" dir="t"/>
        </a:scene3d>
        <a:sp3d>
          <a:bevelT w="69850"/>
        </a:sp3d>
      </dgm:spPr>
      <dgm:t>
        <a:bodyPr/>
        <a:lstStyle/>
        <a:p>
          <a:endParaRPr lang="en-US"/>
        </a:p>
      </dgm:t>
    </dgm:pt>
    <dgm:pt modelId="{74D09D90-2BC8-42F8-BE9E-D35AE04B8B6C}" type="sibTrans" cxnId="{4AC02225-9784-4DD9-B2CA-A456307CE091}">
      <dgm:prSet/>
      <dgm:spPr/>
      <dgm:t>
        <a:bodyPr/>
        <a:lstStyle/>
        <a:p>
          <a:endParaRPr lang="en-US"/>
        </a:p>
      </dgm:t>
    </dgm:pt>
    <dgm:pt modelId="{EA84F862-516A-4365-84D3-AD27B8C768C9}">
      <dgm:prSet phldrT="[Text]" custT="1"/>
      <dgm:spPr>
        <a:gradFill flip="none" rotWithShape="0">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t="100000" r="100000"/>
          </a:path>
          <a:tileRect l="-100000" b="-100000"/>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r>
            <a:rPr lang="en-US" sz="1600" b="0" dirty="0" smtClean="0">
              <a:solidFill>
                <a:srgbClr val="002060"/>
              </a:solidFill>
              <a:latin typeface="Century Gothic" pitchFamily="34" charset="0"/>
            </a:rPr>
            <a:t>CHF</a:t>
          </a:r>
        </a:p>
        <a:p>
          <a:r>
            <a:rPr lang="en-US" sz="1600" b="0" dirty="0" smtClean="0">
              <a:solidFill>
                <a:srgbClr val="002060"/>
              </a:solidFill>
              <a:latin typeface="Century Gothic" pitchFamily="34" charset="0"/>
            </a:rPr>
            <a:t>LVH</a:t>
          </a:r>
        </a:p>
        <a:p>
          <a:r>
            <a:rPr lang="en-US" sz="1600" b="0" dirty="0" smtClean="0">
              <a:solidFill>
                <a:srgbClr val="002060"/>
              </a:solidFill>
              <a:latin typeface="Century Gothic" pitchFamily="34" charset="0"/>
            </a:rPr>
            <a:t>Aortic Dissection</a:t>
          </a:r>
          <a:endParaRPr lang="en-US" sz="1600" b="0" dirty="0">
            <a:solidFill>
              <a:srgbClr val="002060"/>
            </a:solidFill>
            <a:latin typeface="Century Gothic" pitchFamily="34" charset="0"/>
          </a:endParaRPr>
        </a:p>
      </dgm:t>
    </dgm:pt>
    <dgm:pt modelId="{DC0B329E-2818-4D87-9453-E30EBBA150DB}" type="parTrans" cxnId="{B77A2C91-08DA-4470-B07D-60DE520C4912}">
      <dgm:prSet/>
      <dgm:spPr>
        <a:ln>
          <a:solidFill>
            <a:srgbClr val="002060"/>
          </a:solidFill>
        </a:ln>
        <a:scene3d>
          <a:camera prst="orthographicFront"/>
          <a:lightRig rig="threePt" dir="t"/>
        </a:scene3d>
        <a:sp3d>
          <a:bevelT w="69850"/>
        </a:sp3d>
      </dgm:spPr>
      <dgm:t>
        <a:bodyPr/>
        <a:lstStyle/>
        <a:p>
          <a:endParaRPr lang="en-US"/>
        </a:p>
      </dgm:t>
    </dgm:pt>
    <dgm:pt modelId="{E048F28C-E982-4F71-B05A-C4A1B108F3D6}" type="sibTrans" cxnId="{B77A2C91-08DA-4470-B07D-60DE520C4912}">
      <dgm:prSet/>
      <dgm:spPr/>
      <dgm:t>
        <a:bodyPr/>
        <a:lstStyle/>
        <a:p>
          <a:endParaRPr lang="en-US"/>
        </a:p>
      </dgm:t>
    </dgm:pt>
    <dgm:pt modelId="{A7894095-0C3D-4842-8613-0431EBADEFA2}" type="pres">
      <dgm:prSet presAssocID="{7AD43DF2-4B46-4C42-A1A4-4735F32C1178}" presName="mainComposite" presStyleCnt="0">
        <dgm:presLayoutVars>
          <dgm:chPref val="1"/>
          <dgm:dir val="rev"/>
          <dgm:animOne val="branch"/>
          <dgm:animLvl val="lvl"/>
          <dgm:resizeHandles val="exact"/>
        </dgm:presLayoutVars>
      </dgm:prSet>
      <dgm:spPr/>
      <dgm:t>
        <a:bodyPr/>
        <a:lstStyle/>
        <a:p>
          <a:pPr rtl="1"/>
          <a:endParaRPr lang="ar-SA"/>
        </a:p>
      </dgm:t>
    </dgm:pt>
    <dgm:pt modelId="{DE2D41CA-835E-459E-9D46-1E8BE8FA97CA}" type="pres">
      <dgm:prSet presAssocID="{7AD43DF2-4B46-4C42-A1A4-4735F32C1178}" presName="hierFlow" presStyleCnt="0"/>
      <dgm:spPr>
        <a:scene3d>
          <a:camera prst="orthographicFront"/>
          <a:lightRig rig="threePt" dir="t"/>
        </a:scene3d>
        <a:sp3d>
          <a:bevelT w="69850"/>
        </a:sp3d>
      </dgm:spPr>
      <dgm:t>
        <a:bodyPr/>
        <a:lstStyle/>
        <a:p>
          <a:endParaRPr lang="en-US"/>
        </a:p>
      </dgm:t>
    </dgm:pt>
    <dgm:pt modelId="{0BB10915-6B85-46BE-832D-0D14BCB60966}" type="pres">
      <dgm:prSet presAssocID="{7AD43DF2-4B46-4C42-A1A4-4735F32C1178}" presName="hierChild1" presStyleCnt="0">
        <dgm:presLayoutVars>
          <dgm:chPref val="1"/>
          <dgm:animOne val="branch"/>
          <dgm:animLvl val="lvl"/>
        </dgm:presLayoutVars>
      </dgm:prSet>
      <dgm:spPr>
        <a:scene3d>
          <a:camera prst="orthographicFront"/>
          <a:lightRig rig="threePt" dir="t"/>
        </a:scene3d>
        <a:sp3d>
          <a:bevelT w="69850"/>
        </a:sp3d>
      </dgm:spPr>
      <dgm:t>
        <a:bodyPr/>
        <a:lstStyle/>
        <a:p>
          <a:endParaRPr lang="en-US"/>
        </a:p>
      </dgm:t>
    </dgm:pt>
    <dgm:pt modelId="{24D13DD1-1849-49F9-AD7E-899B0EF0F6DB}" type="pres">
      <dgm:prSet presAssocID="{7AC48A27-FE09-4E0E-B48A-8836A31409C0}" presName="Name17" presStyleCnt="0"/>
      <dgm:spPr>
        <a:scene3d>
          <a:camera prst="orthographicFront"/>
          <a:lightRig rig="threePt" dir="t"/>
        </a:scene3d>
        <a:sp3d>
          <a:bevelT w="69850"/>
        </a:sp3d>
      </dgm:spPr>
      <dgm:t>
        <a:bodyPr/>
        <a:lstStyle/>
        <a:p>
          <a:endParaRPr lang="en-US"/>
        </a:p>
      </dgm:t>
    </dgm:pt>
    <dgm:pt modelId="{10D0A14B-0A5A-4911-BA76-53024AB94ECC}" type="pres">
      <dgm:prSet presAssocID="{7AC48A27-FE09-4E0E-B48A-8836A31409C0}" presName="level1Shape" presStyleLbl="node0" presStyleIdx="0" presStyleCnt="1" custLinFactNeighborX="-8896" custLinFactNeighborY="-2571">
        <dgm:presLayoutVars>
          <dgm:chPref val="3"/>
        </dgm:presLayoutVars>
      </dgm:prSet>
      <dgm:spPr/>
      <dgm:t>
        <a:bodyPr/>
        <a:lstStyle/>
        <a:p>
          <a:endParaRPr lang="en-US"/>
        </a:p>
      </dgm:t>
    </dgm:pt>
    <dgm:pt modelId="{9D060D9A-744E-4B6B-AF52-EEDB4BF4C2D7}" type="pres">
      <dgm:prSet presAssocID="{7AC48A27-FE09-4E0E-B48A-8836A31409C0}" presName="hierChild2" presStyleCnt="0"/>
      <dgm:spPr>
        <a:scene3d>
          <a:camera prst="orthographicFront"/>
          <a:lightRig rig="threePt" dir="t"/>
        </a:scene3d>
        <a:sp3d>
          <a:bevelT w="69850"/>
        </a:sp3d>
      </dgm:spPr>
      <dgm:t>
        <a:bodyPr/>
        <a:lstStyle/>
        <a:p>
          <a:endParaRPr lang="en-US"/>
        </a:p>
      </dgm:t>
    </dgm:pt>
    <dgm:pt modelId="{0FFA7E24-4308-4ABE-B157-8104E3F8945D}" type="pres">
      <dgm:prSet presAssocID="{17F4D46F-33F7-4745-91F9-C0AEA1DB00B9}" presName="Name25" presStyleLbl="parChTrans1D2" presStyleIdx="0" presStyleCnt="6"/>
      <dgm:spPr/>
      <dgm:t>
        <a:bodyPr/>
        <a:lstStyle/>
        <a:p>
          <a:pPr rtl="1"/>
          <a:endParaRPr lang="ar-SA"/>
        </a:p>
      </dgm:t>
    </dgm:pt>
    <dgm:pt modelId="{188C783D-FDAA-41B5-AB96-E4DA50737D1D}" type="pres">
      <dgm:prSet presAssocID="{17F4D46F-33F7-4745-91F9-C0AEA1DB00B9}" presName="connTx" presStyleLbl="parChTrans1D2" presStyleIdx="0" presStyleCnt="6"/>
      <dgm:spPr/>
      <dgm:t>
        <a:bodyPr/>
        <a:lstStyle/>
        <a:p>
          <a:pPr rtl="1"/>
          <a:endParaRPr lang="ar-SA"/>
        </a:p>
      </dgm:t>
    </dgm:pt>
    <dgm:pt modelId="{C8EC77D0-762C-46C4-8826-01320CC170F2}" type="pres">
      <dgm:prSet presAssocID="{356F5F0A-424C-42D8-BB73-E9ED96EC5B9A}" presName="Name30" presStyleCnt="0"/>
      <dgm:spPr>
        <a:scene3d>
          <a:camera prst="orthographicFront"/>
          <a:lightRig rig="threePt" dir="t"/>
        </a:scene3d>
        <a:sp3d>
          <a:bevelT w="69850"/>
        </a:sp3d>
      </dgm:spPr>
      <dgm:t>
        <a:bodyPr/>
        <a:lstStyle/>
        <a:p>
          <a:endParaRPr lang="en-US"/>
        </a:p>
      </dgm:t>
    </dgm:pt>
    <dgm:pt modelId="{A44D6397-3B2F-4337-AB70-936197E35922}" type="pres">
      <dgm:prSet presAssocID="{356F5F0A-424C-42D8-BB73-E9ED96EC5B9A}" presName="level2Shape" presStyleLbl="node2" presStyleIdx="0" presStyleCnt="6" custLinFactY="19708" custLinFactNeighborX="-4078" custLinFactNeighborY="100000"/>
      <dgm:spPr/>
      <dgm:t>
        <a:bodyPr/>
        <a:lstStyle/>
        <a:p>
          <a:endParaRPr lang="en-US"/>
        </a:p>
      </dgm:t>
    </dgm:pt>
    <dgm:pt modelId="{02024E09-F981-47D1-BCA0-B480F4FC0CBB}" type="pres">
      <dgm:prSet presAssocID="{356F5F0A-424C-42D8-BB73-E9ED96EC5B9A}" presName="hierChild3" presStyleCnt="0"/>
      <dgm:spPr>
        <a:scene3d>
          <a:camera prst="orthographicFront"/>
          <a:lightRig rig="threePt" dir="t"/>
        </a:scene3d>
        <a:sp3d>
          <a:bevelT w="69850"/>
        </a:sp3d>
      </dgm:spPr>
      <dgm:t>
        <a:bodyPr/>
        <a:lstStyle/>
        <a:p>
          <a:endParaRPr lang="en-US"/>
        </a:p>
      </dgm:t>
    </dgm:pt>
    <dgm:pt modelId="{61B6E002-3DE3-4DA4-9A6B-85B1E5AED275}" type="pres">
      <dgm:prSet presAssocID="{6A4134A9-5F4D-4851-8E79-18D33DF4C5AA}" presName="Name25" presStyleLbl="parChTrans1D2" presStyleIdx="1" presStyleCnt="6"/>
      <dgm:spPr/>
      <dgm:t>
        <a:bodyPr/>
        <a:lstStyle/>
        <a:p>
          <a:pPr rtl="1"/>
          <a:endParaRPr lang="ar-SA"/>
        </a:p>
      </dgm:t>
    </dgm:pt>
    <dgm:pt modelId="{1B46D717-3DE1-4FF6-8863-FDDE76040869}" type="pres">
      <dgm:prSet presAssocID="{6A4134A9-5F4D-4851-8E79-18D33DF4C5AA}" presName="connTx" presStyleLbl="parChTrans1D2" presStyleIdx="1" presStyleCnt="6"/>
      <dgm:spPr/>
      <dgm:t>
        <a:bodyPr/>
        <a:lstStyle/>
        <a:p>
          <a:pPr rtl="1"/>
          <a:endParaRPr lang="ar-SA"/>
        </a:p>
      </dgm:t>
    </dgm:pt>
    <dgm:pt modelId="{287226D6-F7E2-4EC1-9A81-7C1EE82689CA}" type="pres">
      <dgm:prSet presAssocID="{B9B8BF39-2B86-429C-AF33-597192BC83B3}" presName="Name30" presStyleCnt="0"/>
      <dgm:spPr>
        <a:scene3d>
          <a:camera prst="orthographicFront"/>
          <a:lightRig rig="threePt" dir="t"/>
        </a:scene3d>
        <a:sp3d>
          <a:bevelT w="69850"/>
        </a:sp3d>
      </dgm:spPr>
      <dgm:t>
        <a:bodyPr/>
        <a:lstStyle/>
        <a:p>
          <a:endParaRPr lang="en-US"/>
        </a:p>
      </dgm:t>
    </dgm:pt>
    <dgm:pt modelId="{574FC97C-C9D4-43F0-B166-A90027A2ACC0}" type="pres">
      <dgm:prSet presAssocID="{B9B8BF39-2B86-429C-AF33-597192BC83B3}" presName="level2Shape" presStyleLbl="node2" presStyleIdx="1" presStyleCnt="6" custLinFactY="-15454" custLinFactNeighborX="-4078" custLinFactNeighborY="-100000"/>
      <dgm:spPr/>
      <dgm:t>
        <a:bodyPr/>
        <a:lstStyle/>
        <a:p>
          <a:endParaRPr lang="en-US"/>
        </a:p>
      </dgm:t>
    </dgm:pt>
    <dgm:pt modelId="{D79F7EE4-92EA-4E31-89A2-BE1F4A7FC1C0}" type="pres">
      <dgm:prSet presAssocID="{B9B8BF39-2B86-429C-AF33-597192BC83B3}" presName="hierChild3" presStyleCnt="0"/>
      <dgm:spPr>
        <a:scene3d>
          <a:camera prst="orthographicFront"/>
          <a:lightRig rig="threePt" dir="t"/>
        </a:scene3d>
        <a:sp3d>
          <a:bevelT w="69850"/>
        </a:sp3d>
      </dgm:spPr>
      <dgm:t>
        <a:bodyPr/>
        <a:lstStyle/>
        <a:p>
          <a:endParaRPr lang="en-US"/>
        </a:p>
      </dgm:t>
    </dgm:pt>
    <dgm:pt modelId="{11710F49-69D3-4F07-A7E1-68800EEFFDD9}" type="pres">
      <dgm:prSet presAssocID="{EE1AF447-D66E-418E-B644-3D6E77C8EFEA}" presName="Name25" presStyleLbl="parChTrans1D2" presStyleIdx="2" presStyleCnt="6"/>
      <dgm:spPr/>
      <dgm:t>
        <a:bodyPr/>
        <a:lstStyle/>
        <a:p>
          <a:pPr rtl="1"/>
          <a:endParaRPr lang="ar-SA"/>
        </a:p>
      </dgm:t>
    </dgm:pt>
    <dgm:pt modelId="{04C44CFA-985C-4903-90EF-6D82536C71CC}" type="pres">
      <dgm:prSet presAssocID="{EE1AF447-D66E-418E-B644-3D6E77C8EFEA}" presName="connTx" presStyleLbl="parChTrans1D2" presStyleIdx="2" presStyleCnt="6"/>
      <dgm:spPr/>
      <dgm:t>
        <a:bodyPr/>
        <a:lstStyle/>
        <a:p>
          <a:pPr rtl="1"/>
          <a:endParaRPr lang="ar-SA"/>
        </a:p>
      </dgm:t>
    </dgm:pt>
    <dgm:pt modelId="{97C4B42E-ED86-404D-B25F-AAAFD5E94AB3}" type="pres">
      <dgm:prSet presAssocID="{2E0BB25E-8F1C-477C-BB02-B6DF4C5ED905}" presName="Name30" presStyleCnt="0"/>
      <dgm:spPr>
        <a:scene3d>
          <a:camera prst="orthographicFront"/>
          <a:lightRig rig="threePt" dir="t"/>
        </a:scene3d>
        <a:sp3d>
          <a:bevelT w="69850"/>
        </a:sp3d>
      </dgm:spPr>
      <dgm:t>
        <a:bodyPr/>
        <a:lstStyle/>
        <a:p>
          <a:endParaRPr lang="en-US"/>
        </a:p>
      </dgm:t>
    </dgm:pt>
    <dgm:pt modelId="{2B9EE76E-36DA-4BD0-8D2C-B10664C6BB4C}" type="pres">
      <dgm:prSet presAssocID="{2E0BB25E-8F1C-477C-BB02-B6DF4C5ED905}" presName="level2Shape" presStyleLbl="node2" presStyleIdx="2" presStyleCnt="6" custLinFactNeighborX="-4078" custLinFactNeighborY="99990"/>
      <dgm:spPr/>
      <dgm:t>
        <a:bodyPr/>
        <a:lstStyle/>
        <a:p>
          <a:endParaRPr lang="en-US"/>
        </a:p>
      </dgm:t>
    </dgm:pt>
    <dgm:pt modelId="{BC91962D-B0D6-414E-95B9-9F4DE4133314}" type="pres">
      <dgm:prSet presAssocID="{2E0BB25E-8F1C-477C-BB02-B6DF4C5ED905}" presName="hierChild3" presStyleCnt="0"/>
      <dgm:spPr>
        <a:scene3d>
          <a:camera prst="orthographicFront"/>
          <a:lightRig rig="threePt" dir="t"/>
        </a:scene3d>
        <a:sp3d>
          <a:bevelT w="69850"/>
        </a:sp3d>
      </dgm:spPr>
      <dgm:t>
        <a:bodyPr/>
        <a:lstStyle/>
        <a:p>
          <a:endParaRPr lang="en-US"/>
        </a:p>
      </dgm:t>
    </dgm:pt>
    <dgm:pt modelId="{0ADDFF54-583D-4F6A-B1F3-6CD922984D70}" type="pres">
      <dgm:prSet presAssocID="{B3E84D12-FB58-4D92-B686-5BBE19838513}" presName="Name25" presStyleLbl="parChTrans1D2" presStyleIdx="3" presStyleCnt="6"/>
      <dgm:spPr/>
      <dgm:t>
        <a:bodyPr/>
        <a:lstStyle/>
        <a:p>
          <a:pPr rtl="1"/>
          <a:endParaRPr lang="ar-SA"/>
        </a:p>
      </dgm:t>
    </dgm:pt>
    <dgm:pt modelId="{51666236-2A64-4B89-B418-09586793FD30}" type="pres">
      <dgm:prSet presAssocID="{B3E84D12-FB58-4D92-B686-5BBE19838513}" presName="connTx" presStyleLbl="parChTrans1D2" presStyleIdx="3" presStyleCnt="6"/>
      <dgm:spPr/>
      <dgm:t>
        <a:bodyPr/>
        <a:lstStyle/>
        <a:p>
          <a:pPr rtl="1"/>
          <a:endParaRPr lang="ar-SA"/>
        </a:p>
      </dgm:t>
    </dgm:pt>
    <dgm:pt modelId="{0498E78B-42E1-46B0-8011-596B6E24880F}" type="pres">
      <dgm:prSet presAssocID="{0F48A183-C0F9-4162-864C-41590CDD695E}" presName="Name30" presStyleCnt="0"/>
      <dgm:spPr>
        <a:scene3d>
          <a:camera prst="orthographicFront"/>
          <a:lightRig rig="threePt" dir="t"/>
        </a:scene3d>
        <a:sp3d>
          <a:bevelT w="69850"/>
        </a:sp3d>
      </dgm:spPr>
      <dgm:t>
        <a:bodyPr/>
        <a:lstStyle/>
        <a:p>
          <a:endParaRPr lang="en-US"/>
        </a:p>
      </dgm:t>
    </dgm:pt>
    <dgm:pt modelId="{239F3414-7BF8-4CA0-8890-4CE8F07074B1}" type="pres">
      <dgm:prSet presAssocID="{0F48A183-C0F9-4162-864C-41590CDD695E}" presName="level2Shape" presStyleLbl="node2" presStyleIdx="3" presStyleCnt="6" custLinFactNeighborX="-4078" custLinFactNeighborY="90131"/>
      <dgm:spPr/>
      <dgm:t>
        <a:bodyPr/>
        <a:lstStyle/>
        <a:p>
          <a:endParaRPr lang="en-US"/>
        </a:p>
      </dgm:t>
    </dgm:pt>
    <dgm:pt modelId="{FABF84CA-DEF9-41DC-9BCD-6C53273D6576}" type="pres">
      <dgm:prSet presAssocID="{0F48A183-C0F9-4162-864C-41590CDD695E}" presName="hierChild3" presStyleCnt="0"/>
      <dgm:spPr>
        <a:scene3d>
          <a:camera prst="orthographicFront"/>
          <a:lightRig rig="threePt" dir="t"/>
        </a:scene3d>
        <a:sp3d>
          <a:bevelT w="69850"/>
        </a:sp3d>
      </dgm:spPr>
      <dgm:t>
        <a:bodyPr/>
        <a:lstStyle/>
        <a:p>
          <a:endParaRPr lang="en-US"/>
        </a:p>
      </dgm:t>
    </dgm:pt>
    <dgm:pt modelId="{0D44602A-117B-477B-B25F-31ACBD0D73B2}" type="pres">
      <dgm:prSet presAssocID="{888E1202-3A29-4CF2-8E98-D23D5C9E9D2E}" presName="Name25" presStyleLbl="parChTrans1D2" presStyleIdx="4" presStyleCnt="6"/>
      <dgm:spPr/>
      <dgm:t>
        <a:bodyPr/>
        <a:lstStyle/>
        <a:p>
          <a:pPr rtl="1"/>
          <a:endParaRPr lang="ar-SA"/>
        </a:p>
      </dgm:t>
    </dgm:pt>
    <dgm:pt modelId="{B5ABF756-8365-40EA-8D66-7BAF9B4893FE}" type="pres">
      <dgm:prSet presAssocID="{888E1202-3A29-4CF2-8E98-D23D5C9E9D2E}" presName="connTx" presStyleLbl="parChTrans1D2" presStyleIdx="4" presStyleCnt="6"/>
      <dgm:spPr/>
      <dgm:t>
        <a:bodyPr/>
        <a:lstStyle/>
        <a:p>
          <a:pPr rtl="1"/>
          <a:endParaRPr lang="ar-SA"/>
        </a:p>
      </dgm:t>
    </dgm:pt>
    <dgm:pt modelId="{96BBC2AF-A960-4E4F-805F-048F30E6E6F0}" type="pres">
      <dgm:prSet presAssocID="{4624B2EE-A7CD-49EC-B910-2BD742255907}" presName="Name30" presStyleCnt="0"/>
      <dgm:spPr>
        <a:scene3d>
          <a:camera prst="orthographicFront"/>
          <a:lightRig rig="threePt" dir="t"/>
        </a:scene3d>
        <a:sp3d>
          <a:bevelT w="69850"/>
        </a:sp3d>
      </dgm:spPr>
      <dgm:t>
        <a:bodyPr/>
        <a:lstStyle/>
        <a:p>
          <a:endParaRPr lang="en-US"/>
        </a:p>
      </dgm:t>
    </dgm:pt>
    <dgm:pt modelId="{E8358B97-085C-4961-B687-F9D564362E9E}" type="pres">
      <dgm:prSet presAssocID="{4624B2EE-A7CD-49EC-B910-2BD742255907}" presName="level2Shape" presStyleLbl="node2" presStyleIdx="4" presStyleCnt="6" custLinFactNeighborX="-323" custLinFactNeighborY="87782"/>
      <dgm:spPr/>
      <dgm:t>
        <a:bodyPr/>
        <a:lstStyle/>
        <a:p>
          <a:endParaRPr lang="en-US"/>
        </a:p>
      </dgm:t>
    </dgm:pt>
    <dgm:pt modelId="{09F786A3-12F8-4B36-83BC-36159D5870BB}" type="pres">
      <dgm:prSet presAssocID="{4624B2EE-A7CD-49EC-B910-2BD742255907}" presName="hierChild3" presStyleCnt="0"/>
      <dgm:spPr>
        <a:scene3d>
          <a:camera prst="orthographicFront"/>
          <a:lightRig rig="threePt" dir="t"/>
        </a:scene3d>
        <a:sp3d>
          <a:bevelT w="69850"/>
        </a:sp3d>
      </dgm:spPr>
      <dgm:t>
        <a:bodyPr/>
        <a:lstStyle/>
        <a:p>
          <a:endParaRPr lang="en-US"/>
        </a:p>
      </dgm:t>
    </dgm:pt>
    <dgm:pt modelId="{CDEF92B2-065E-4834-889D-0BFECAF84251}" type="pres">
      <dgm:prSet presAssocID="{DC0B329E-2818-4D87-9453-E30EBBA150DB}" presName="Name25" presStyleLbl="parChTrans1D2" presStyleIdx="5" presStyleCnt="6"/>
      <dgm:spPr/>
      <dgm:t>
        <a:bodyPr/>
        <a:lstStyle/>
        <a:p>
          <a:pPr rtl="1"/>
          <a:endParaRPr lang="ar-SA"/>
        </a:p>
      </dgm:t>
    </dgm:pt>
    <dgm:pt modelId="{581D8EA3-D673-4D8E-96DD-296612417113}" type="pres">
      <dgm:prSet presAssocID="{DC0B329E-2818-4D87-9453-E30EBBA150DB}" presName="connTx" presStyleLbl="parChTrans1D2" presStyleIdx="5" presStyleCnt="6"/>
      <dgm:spPr/>
      <dgm:t>
        <a:bodyPr/>
        <a:lstStyle/>
        <a:p>
          <a:pPr rtl="1"/>
          <a:endParaRPr lang="ar-SA"/>
        </a:p>
      </dgm:t>
    </dgm:pt>
    <dgm:pt modelId="{819C3E6D-027E-4B58-8F23-CA080653939C}" type="pres">
      <dgm:prSet presAssocID="{EA84F862-516A-4365-84D3-AD27B8C768C9}" presName="Name30" presStyleCnt="0"/>
      <dgm:spPr>
        <a:scene3d>
          <a:camera prst="orthographicFront"/>
          <a:lightRig rig="threePt" dir="t"/>
        </a:scene3d>
        <a:sp3d>
          <a:bevelT w="69850"/>
        </a:sp3d>
      </dgm:spPr>
      <dgm:t>
        <a:bodyPr/>
        <a:lstStyle/>
        <a:p>
          <a:endParaRPr lang="en-US"/>
        </a:p>
      </dgm:t>
    </dgm:pt>
    <dgm:pt modelId="{E4EFCF62-D4C3-4C5F-9246-21365BC5E1B2}" type="pres">
      <dgm:prSet presAssocID="{EA84F862-516A-4365-84D3-AD27B8C768C9}" presName="level2Shape" presStyleLbl="node2" presStyleIdx="5" presStyleCnt="6" custLinFactY="-142641" custLinFactNeighborX="-4078" custLinFactNeighborY="-200000"/>
      <dgm:spPr/>
      <dgm:t>
        <a:bodyPr/>
        <a:lstStyle/>
        <a:p>
          <a:pPr rtl="1"/>
          <a:endParaRPr lang="ar-SA"/>
        </a:p>
      </dgm:t>
    </dgm:pt>
    <dgm:pt modelId="{EA1C0DB4-D240-4767-B74B-F720BB534DE8}" type="pres">
      <dgm:prSet presAssocID="{EA84F862-516A-4365-84D3-AD27B8C768C9}" presName="hierChild3" presStyleCnt="0"/>
      <dgm:spPr>
        <a:scene3d>
          <a:camera prst="orthographicFront"/>
          <a:lightRig rig="threePt" dir="t"/>
        </a:scene3d>
        <a:sp3d>
          <a:bevelT w="69850"/>
        </a:sp3d>
      </dgm:spPr>
      <dgm:t>
        <a:bodyPr/>
        <a:lstStyle/>
        <a:p>
          <a:endParaRPr lang="en-US"/>
        </a:p>
      </dgm:t>
    </dgm:pt>
    <dgm:pt modelId="{2D77F226-D5CA-44A2-ADD3-81FBCE4BDE3E}" type="pres">
      <dgm:prSet presAssocID="{7AD43DF2-4B46-4C42-A1A4-4735F32C1178}" presName="bgShapesFlow" presStyleCnt="0"/>
      <dgm:spPr>
        <a:scene3d>
          <a:camera prst="orthographicFront"/>
          <a:lightRig rig="threePt" dir="t"/>
        </a:scene3d>
        <a:sp3d>
          <a:bevelT w="69850"/>
        </a:sp3d>
      </dgm:spPr>
      <dgm:t>
        <a:bodyPr/>
        <a:lstStyle/>
        <a:p>
          <a:endParaRPr lang="en-US"/>
        </a:p>
      </dgm:t>
    </dgm:pt>
  </dgm:ptLst>
  <dgm:cxnLst>
    <dgm:cxn modelId="{4F85FB94-87A9-4603-9BE1-330CFE21AAFB}" type="presOf" srcId="{888E1202-3A29-4CF2-8E98-D23D5C9E9D2E}" destId="{0D44602A-117B-477B-B25F-31ACBD0D73B2}" srcOrd="0" destOrd="0" presId="urn:microsoft.com/office/officeart/2005/8/layout/hierarchy5"/>
    <dgm:cxn modelId="{1C30F310-4EBD-4817-BF0D-AB44FF765AB0}" srcId="{7AC48A27-FE09-4E0E-B48A-8836A31409C0}" destId="{0F48A183-C0F9-4162-864C-41590CDD695E}" srcOrd="3" destOrd="0" parTransId="{B3E84D12-FB58-4D92-B686-5BBE19838513}" sibTransId="{A50EA691-2F4D-491F-A311-86BC2A7D6CE4}"/>
    <dgm:cxn modelId="{42F1E4DB-C437-45AF-B864-12F762225D81}" type="presOf" srcId="{EE1AF447-D66E-418E-B644-3D6E77C8EFEA}" destId="{11710F49-69D3-4F07-A7E1-68800EEFFDD9}" srcOrd="0" destOrd="0" presId="urn:microsoft.com/office/officeart/2005/8/layout/hierarchy5"/>
    <dgm:cxn modelId="{87531278-B6CC-41C6-A793-28C6D8BBC667}" type="presOf" srcId="{6A4134A9-5F4D-4851-8E79-18D33DF4C5AA}" destId="{61B6E002-3DE3-4DA4-9A6B-85B1E5AED275}" srcOrd="0" destOrd="0" presId="urn:microsoft.com/office/officeart/2005/8/layout/hierarchy5"/>
    <dgm:cxn modelId="{EFC41633-D1E1-4D29-97BE-2C27B9D24D68}" type="presOf" srcId="{B9B8BF39-2B86-429C-AF33-597192BC83B3}" destId="{574FC97C-C9D4-43F0-B166-A90027A2ACC0}" srcOrd="0" destOrd="0" presId="urn:microsoft.com/office/officeart/2005/8/layout/hierarchy5"/>
    <dgm:cxn modelId="{EAF36062-1EAB-425E-A068-EA46F76241A4}" type="presOf" srcId="{17F4D46F-33F7-4745-91F9-C0AEA1DB00B9}" destId="{0FFA7E24-4308-4ABE-B157-8104E3F8945D}" srcOrd="0" destOrd="0" presId="urn:microsoft.com/office/officeart/2005/8/layout/hierarchy5"/>
    <dgm:cxn modelId="{3BB5A463-6748-49BA-BFB7-3C481370B318}" type="presOf" srcId="{2E0BB25E-8F1C-477C-BB02-B6DF4C5ED905}" destId="{2B9EE76E-36DA-4BD0-8D2C-B10664C6BB4C}" srcOrd="0" destOrd="0" presId="urn:microsoft.com/office/officeart/2005/8/layout/hierarchy5"/>
    <dgm:cxn modelId="{CA28EA0C-8D60-496A-80A5-AB2039BF6726}" srcId="{7AD43DF2-4B46-4C42-A1A4-4735F32C1178}" destId="{7AC48A27-FE09-4E0E-B48A-8836A31409C0}" srcOrd="0" destOrd="0" parTransId="{420901B2-D111-44EF-986E-2F7B1DAA4636}" sibTransId="{9DC70833-A7B9-468A-A061-0117EF7EF407}"/>
    <dgm:cxn modelId="{54EA9560-191B-4300-8CC8-CADD50F18EAF}" type="presOf" srcId="{0F48A183-C0F9-4162-864C-41590CDD695E}" destId="{239F3414-7BF8-4CA0-8890-4CE8F07074B1}" srcOrd="0" destOrd="0" presId="urn:microsoft.com/office/officeart/2005/8/layout/hierarchy5"/>
    <dgm:cxn modelId="{28AA5E58-F01A-4D00-AC1E-84701B8304DF}" type="presOf" srcId="{B3E84D12-FB58-4D92-B686-5BBE19838513}" destId="{0ADDFF54-583D-4F6A-B1F3-6CD922984D70}" srcOrd="0" destOrd="0" presId="urn:microsoft.com/office/officeart/2005/8/layout/hierarchy5"/>
    <dgm:cxn modelId="{B77A2C91-08DA-4470-B07D-60DE520C4912}" srcId="{7AC48A27-FE09-4E0E-B48A-8836A31409C0}" destId="{EA84F862-516A-4365-84D3-AD27B8C768C9}" srcOrd="5" destOrd="0" parTransId="{DC0B329E-2818-4D87-9453-E30EBBA150DB}" sibTransId="{E048F28C-E982-4F71-B05A-C4A1B108F3D6}"/>
    <dgm:cxn modelId="{89D6F1E5-280E-4A50-87D7-9460656819CD}" type="presOf" srcId="{EE1AF447-D66E-418E-B644-3D6E77C8EFEA}" destId="{04C44CFA-985C-4903-90EF-6D82536C71CC}" srcOrd="1" destOrd="0" presId="urn:microsoft.com/office/officeart/2005/8/layout/hierarchy5"/>
    <dgm:cxn modelId="{943373EF-0641-4D64-BDD1-A13DCF45F400}" type="presOf" srcId="{17F4D46F-33F7-4745-91F9-C0AEA1DB00B9}" destId="{188C783D-FDAA-41B5-AB96-E4DA50737D1D}" srcOrd="1" destOrd="0" presId="urn:microsoft.com/office/officeart/2005/8/layout/hierarchy5"/>
    <dgm:cxn modelId="{3E1F2EE0-12E1-4D37-A992-D3304E7888D2}" type="presOf" srcId="{DC0B329E-2818-4D87-9453-E30EBBA150DB}" destId="{CDEF92B2-065E-4834-889D-0BFECAF84251}" srcOrd="0" destOrd="0" presId="urn:microsoft.com/office/officeart/2005/8/layout/hierarchy5"/>
    <dgm:cxn modelId="{DA36F39E-69BD-4B22-BC82-B7E594CA04B2}" srcId="{7AC48A27-FE09-4E0E-B48A-8836A31409C0}" destId="{2E0BB25E-8F1C-477C-BB02-B6DF4C5ED905}" srcOrd="2" destOrd="0" parTransId="{EE1AF447-D66E-418E-B644-3D6E77C8EFEA}" sibTransId="{1DDF70A4-834B-4305-B9FA-60B66EEA133C}"/>
    <dgm:cxn modelId="{EE5EA265-DF0C-4587-8CD4-547C130FBAE3}" type="presOf" srcId="{6A4134A9-5F4D-4851-8E79-18D33DF4C5AA}" destId="{1B46D717-3DE1-4FF6-8863-FDDE76040869}" srcOrd="1" destOrd="0" presId="urn:microsoft.com/office/officeart/2005/8/layout/hierarchy5"/>
    <dgm:cxn modelId="{FBE75BD1-32DD-4C83-8C31-70A02C7B7E1E}" type="presOf" srcId="{B3E84D12-FB58-4D92-B686-5BBE19838513}" destId="{51666236-2A64-4B89-B418-09586793FD30}" srcOrd="1" destOrd="0" presId="urn:microsoft.com/office/officeart/2005/8/layout/hierarchy5"/>
    <dgm:cxn modelId="{6AC2DD90-9DC6-42DB-93E1-0373AE73F32F}" type="presOf" srcId="{EA84F862-516A-4365-84D3-AD27B8C768C9}" destId="{E4EFCF62-D4C3-4C5F-9246-21365BC5E1B2}" srcOrd="0" destOrd="0" presId="urn:microsoft.com/office/officeart/2005/8/layout/hierarchy5"/>
    <dgm:cxn modelId="{0588AE65-B772-41ED-9F86-19FA9B42A9D6}" type="presOf" srcId="{356F5F0A-424C-42D8-BB73-E9ED96EC5B9A}" destId="{A44D6397-3B2F-4337-AB70-936197E35922}" srcOrd="0" destOrd="0" presId="urn:microsoft.com/office/officeart/2005/8/layout/hierarchy5"/>
    <dgm:cxn modelId="{64430104-B7C1-42F2-9530-192BE747307A}" type="presOf" srcId="{7AD43DF2-4B46-4C42-A1A4-4735F32C1178}" destId="{A7894095-0C3D-4842-8613-0431EBADEFA2}" srcOrd="0" destOrd="0" presId="urn:microsoft.com/office/officeart/2005/8/layout/hierarchy5"/>
    <dgm:cxn modelId="{2FF66E2A-5B5B-4802-901C-2607AF861E70}" type="presOf" srcId="{4624B2EE-A7CD-49EC-B910-2BD742255907}" destId="{E8358B97-085C-4961-B687-F9D564362E9E}" srcOrd="0" destOrd="0" presId="urn:microsoft.com/office/officeart/2005/8/layout/hierarchy5"/>
    <dgm:cxn modelId="{F63A29C6-CECE-4AD8-8B8D-16CA2E15A152}" type="presOf" srcId="{DC0B329E-2818-4D87-9453-E30EBBA150DB}" destId="{581D8EA3-D673-4D8E-96DD-296612417113}" srcOrd="1" destOrd="0" presId="urn:microsoft.com/office/officeart/2005/8/layout/hierarchy5"/>
    <dgm:cxn modelId="{BA59FC29-1FD9-4594-B51B-30C337B3EE82}" srcId="{7AC48A27-FE09-4E0E-B48A-8836A31409C0}" destId="{B9B8BF39-2B86-429C-AF33-597192BC83B3}" srcOrd="1" destOrd="0" parTransId="{6A4134A9-5F4D-4851-8E79-18D33DF4C5AA}" sibTransId="{5E00ED94-DBA4-4D9A-986E-76614DD2464D}"/>
    <dgm:cxn modelId="{83F8E629-A328-4AD2-BFFE-603EE87F7BF3}" type="presOf" srcId="{888E1202-3A29-4CF2-8E98-D23D5C9E9D2E}" destId="{B5ABF756-8365-40EA-8D66-7BAF9B4893FE}" srcOrd="1" destOrd="0" presId="urn:microsoft.com/office/officeart/2005/8/layout/hierarchy5"/>
    <dgm:cxn modelId="{4AC02225-9784-4DD9-B2CA-A456307CE091}" srcId="{7AC48A27-FE09-4E0E-B48A-8836A31409C0}" destId="{4624B2EE-A7CD-49EC-B910-2BD742255907}" srcOrd="4" destOrd="0" parTransId="{888E1202-3A29-4CF2-8E98-D23D5C9E9D2E}" sibTransId="{74D09D90-2BC8-42F8-BE9E-D35AE04B8B6C}"/>
    <dgm:cxn modelId="{6A4C4A31-5CBA-451F-A5C4-47D6373C9BEF}" srcId="{7AC48A27-FE09-4E0E-B48A-8836A31409C0}" destId="{356F5F0A-424C-42D8-BB73-E9ED96EC5B9A}" srcOrd="0" destOrd="0" parTransId="{17F4D46F-33F7-4745-91F9-C0AEA1DB00B9}" sibTransId="{4C64E39B-D726-41B6-A545-E36577AC0157}"/>
    <dgm:cxn modelId="{660935A9-FE5A-4625-BF18-4FB91A8D15F3}" type="presOf" srcId="{7AC48A27-FE09-4E0E-B48A-8836A31409C0}" destId="{10D0A14B-0A5A-4911-BA76-53024AB94ECC}" srcOrd="0" destOrd="0" presId="urn:microsoft.com/office/officeart/2005/8/layout/hierarchy5"/>
    <dgm:cxn modelId="{1701CA53-469A-45A6-AC99-D0074BA65160}" type="presParOf" srcId="{A7894095-0C3D-4842-8613-0431EBADEFA2}" destId="{DE2D41CA-835E-459E-9D46-1E8BE8FA97CA}" srcOrd="0" destOrd="0" presId="urn:microsoft.com/office/officeart/2005/8/layout/hierarchy5"/>
    <dgm:cxn modelId="{120475AF-F2BC-47B0-8E04-9BEE0488D5CF}" type="presParOf" srcId="{DE2D41CA-835E-459E-9D46-1E8BE8FA97CA}" destId="{0BB10915-6B85-46BE-832D-0D14BCB60966}" srcOrd="0" destOrd="0" presId="urn:microsoft.com/office/officeart/2005/8/layout/hierarchy5"/>
    <dgm:cxn modelId="{81CAB63B-77C5-413C-A936-9171537130BE}" type="presParOf" srcId="{0BB10915-6B85-46BE-832D-0D14BCB60966}" destId="{24D13DD1-1849-49F9-AD7E-899B0EF0F6DB}" srcOrd="0" destOrd="0" presId="urn:microsoft.com/office/officeart/2005/8/layout/hierarchy5"/>
    <dgm:cxn modelId="{45EF8770-21D4-4087-91F4-BE5805FE6A3E}" type="presParOf" srcId="{24D13DD1-1849-49F9-AD7E-899B0EF0F6DB}" destId="{10D0A14B-0A5A-4911-BA76-53024AB94ECC}" srcOrd="0" destOrd="0" presId="urn:microsoft.com/office/officeart/2005/8/layout/hierarchy5"/>
    <dgm:cxn modelId="{22F47A19-89A9-42A5-A414-C38862CB19D9}" type="presParOf" srcId="{24D13DD1-1849-49F9-AD7E-899B0EF0F6DB}" destId="{9D060D9A-744E-4B6B-AF52-EEDB4BF4C2D7}" srcOrd="1" destOrd="0" presId="urn:microsoft.com/office/officeart/2005/8/layout/hierarchy5"/>
    <dgm:cxn modelId="{5DB4ABE3-A31C-4790-9B34-BA2C680689FC}" type="presParOf" srcId="{9D060D9A-744E-4B6B-AF52-EEDB4BF4C2D7}" destId="{0FFA7E24-4308-4ABE-B157-8104E3F8945D}" srcOrd="0" destOrd="0" presId="urn:microsoft.com/office/officeart/2005/8/layout/hierarchy5"/>
    <dgm:cxn modelId="{B22272CD-2F4D-43D6-80E1-5F66F850F77E}" type="presParOf" srcId="{0FFA7E24-4308-4ABE-B157-8104E3F8945D}" destId="{188C783D-FDAA-41B5-AB96-E4DA50737D1D}" srcOrd="0" destOrd="0" presId="urn:microsoft.com/office/officeart/2005/8/layout/hierarchy5"/>
    <dgm:cxn modelId="{7642D7C7-9562-49E5-8CA2-FEA97174F931}" type="presParOf" srcId="{9D060D9A-744E-4B6B-AF52-EEDB4BF4C2D7}" destId="{C8EC77D0-762C-46C4-8826-01320CC170F2}" srcOrd="1" destOrd="0" presId="urn:microsoft.com/office/officeart/2005/8/layout/hierarchy5"/>
    <dgm:cxn modelId="{6CA7ACF3-26CC-4F52-B501-F884E3CBADD1}" type="presParOf" srcId="{C8EC77D0-762C-46C4-8826-01320CC170F2}" destId="{A44D6397-3B2F-4337-AB70-936197E35922}" srcOrd="0" destOrd="0" presId="urn:microsoft.com/office/officeart/2005/8/layout/hierarchy5"/>
    <dgm:cxn modelId="{1FBE1599-03CC-4685-AC24-22E4918B857B}" type="presParOf" srcId="{C8EC77D0-762C-46C4-8826-01320CC170F2}" destId="{02024E09-F981-47D1-BCA0-B480F4FC0CBB}" srcOrd="1" destOrd="0" presId="urn:microsoft.com/office/officeart/2005/8/layout/hierarchy5"/>
    <dgm:cxn modelId="{2C26B8B1-95B5-4929-AE10-CB5053117DBF}" type="presParOf" srcId="{9D060D9A-744E-4B6B-AF52-EEDB4BF4C2D7}" destId="{61B6E002-3DE3-4DA4-9A6B-85B1E5AED275}" srcOrd="2" destOrd="0" presId="urn:microsoft.com/office/officeart/2005/8/layout/hierarchy5"/>
    <dgm:cxn modelId="{469E81E6-C537-4D24-9CF7-6B6A17EFCEF3}" type="presParOf" srcId="{61B6E002-3DE3-4DA4-9A6B-85B1E5AED275}" destId="{1B46D717-3DE1-4FF6-8863-FDDE76040869}" srcOrd="0" destOrd="0" presId="urn:microsoft.com/office/officeart/2005/8/layout/hierarchy5"/>
    <dgm:cxn modelId="{4E4833F7-C030-47E6-8012-76828908024B}" type="presParOf" srcId="{9D060D9A-744E-4B6B-AF52-EEDB4BF4C2D7}" destId="{287226D6-F7E2-4EC1-9A81-7C1EE82689CA}" srcOrd="3" destOrd="0" presId="urn:microsoft.com/office/officeart/2005/8/layout/hierarchy5"/>
    <dgm:cxn modelId="{54C888DB-3B36-4E6C-96E4-E1D2704CEAAD}" type="presParOf" srcId="{287226D6-F7E2-4EC1-9A81-7C1EE82689CA}" destId="{574FC97C-C9D4-43F0-B166-A90027A2ACC0}" srcOrd="0" destOrd="0" presId="urn:microsoft.com/office/officeart/2005/8/layout/hierarchy5"/>
    <dgm:cxn modelId="{6B1B55F3-6D1A-460D-9062-34E6F6BBF272}" type="presParOf" srcId="{287226D6-F7E2-4EC1-9A81-7C1EE82689CA}" destId="{D79F7EE4-92EA-4E31-89A2-BE1F4A7FC1C0}" srcOrd="1" destOrd="0" presId="urn:microsoft.com/office/officeart/2005/8/layout/hierarchy5"/>
    <dgm:cxn modelId="{2CBCF3CB-E4F9-4FBA-ABCB-1BA9A0DF520D}" type="presParOf" srcId="{9D060D9A-744E-4B6B-AF52-EEDB4BF4C2D7}" destId="{11710F49-69D3-4F07-A7E1-68800EEFFDD9}" srcOrd="4" destOrd="0" presId="urn:microsoft.com/office/officeart/2005/8/layout/hierarchy5"/>
    <dgm:cxn modelId="{22F8FF0F-F2B3-44A9-BF47-C6D0A5172C8C}" type="presParOf" srcId="{11710F49-69D3-4F07-A7E1-68800EEFFDD9}" destId="{04C44CFA-985C-4903-90EF-6D82536C71CC}" srcOrd="0" destOrd="0" presId="urn:microsoft.com/office/officeart/2005/8/layout/hierarchy5"/>
    <dgm:cxn modelId="{FBD8390B-7D00-4E4D-AE8D-1D996E003170}" type="presParOf" srcId="{9D060D9A-744E-4B6B-AF52-EEDB4BF4C2D7}" destId="{97C4B42E-ED86-404D-B25F-AAAFD5E94AB3}" srcOrd="5" destOrd="0" presId="urn:microsoft.com/office/officeart/2005/8/layout/hierarchy5"/>
    <dgm:cxn modelId="{5C920B66-7FA4-4F75-B6A1-D9E7CD9F7EEA}" type="presParOf" srcId="{97C4B42E-ED86-404D-B25F-AAAFD5E94AB3}" destId="{2B9EE76E-36DA-4BD0-8D2C-B10664C6BB4C}" srcOrd="0" destOrd="0" presId="urn:microsoft.com/office/officeart/2005/8/layout/hierarchy5"/>
    <dgm:cxn modelId="{9CA8A1AE-2994-4CCC-89B3-B80DBD3A0A7B}" type="presParOf" srcId="{97C4B42E-ED86-404D-B25F-AAAFD5E94AB3}" destId="{BC91962D-B0D6-414E-95B9-9F4DE4133314}" srcOrd="1" destOrd="0" presId="urn:microsoft.com/office/officeart/2005/8/layout/hierarchy5"/>
    <dgm:cxn modelId="{B6F52A74-869C-44EE-94FF-5DC2B3111E7C}" type="presParOf" srcId="{9D060D9A-744E-4B6B-AF52-EEDB4BF4C2D7}" destId="{0ADDFF54-583D-4F6A-B1F3-6CD922984D70}" srcOrd="6" destOrd="0" presId="urn:microsoft.com/office/officeart/2005/8/layout/hierarchy5"/>
    <dgm:cxn modelId="{A7A6332A-72DF-4B11-8F84-5597E40D997F}" type="presParOf" srcId="{0ADDFF54-583D-4F6A-B1F3-6CD922984D70}" destId="{51666236-2A64-4B89-B418-09586793FD30}" srcOrd="0" destOrd="0" presId="urn:microsoft.com/office/officeart/2005/8/layout/hierarchy5"/>
    <dgm:cxn modelId="{8BDF39B5-2EFE-4955-AE46-85898E551E00}" type="presParOf" srcId="{9D060D9A-744E-4B6B-AF52-EEDB4BF4C2D7}" destId="{0498E78B-42E1-46B0-8011-596B6E24880F}" srcOrd="7" destOrd="0" presId="urn:microsoft.com/office/officeart/2005/8/layout/hierarchy5"/>
    <dgm:cxn modelId="{CCA7D3B2-5FBD-4E43-B67A-9EC06A615574}" type="presParOf" srcId="{0498E78B-42E1-46B0-8011-596B6E24880F}" destId="{239F3414-7BF8-4CA0-8890-4CE8F07074B1}" srcOrd="0" destOrd="0" presId="urn:microsoft.com/office/officeart/2005/8/layout/hierarchy5"/>
    <dgm:cxn modelId="{F46C8722-2636-4ACD-BF5E-D8D610637F17}" type="presParOf" srcId="{0498E78B-42E1-46B0-8011-596B6E24880F}" destId="{FABF84CA-DEF9-41DC-9BCD-6C53273D6576}" srcOrd="1" destOrd="0" presId="urn:microsoft.com/office/officeart/2005/8/layout/hierarchy5"/>
    <dgm:cxn modelId="{EC464FC1-BC20-4F11-94DC-DF5531EBD79F}" type="presParOf" srcId="{9D060D9A-744E-4B6B-AF52-EEDB4BF4C2D7}" destId="{0D44602A-117B-477B-B25F-31ACBD0D73B2}" srcOrd="8" destOrd="0" presId="urn:microsoft.com/office/officeart/2005/8/layout/hierarchy5"/>
    <dgm:cxn modelId="{F4A4B985-5425-4543-A5AF-2599F1E300F5}" type="presParOf" srcId="{0D44602A-117B-477B-B25F-31ACBD0D73B2}" destId="{B5ABF756-8365-40EA-8D66-7BAF9B4893FE}" srcOrd="0" destOrd="0" presId="urn:microsoft.com/office/officeart/2005/8/layout/hierarchy5"/>
    <dgm:cxn modelId="{513DCF59-4DEE-4828-9344-20D7B4F5B8BB}" type="presParOf" srcId="{9D060D9A-744E-4B6B-AF52-EEDB4BF4C2D7}" destId="{96BBC2AF-A960-4E4F-805F-048F30E6E6F0}" srcOrd="9" destOrd="0" presId="urn:microsoft.com/office/officeart/2005/8/layout/hierarchy5"/>
    <dgm:cxn modelId="{620FED82-B3E6-4210-B041-70C8DD24398C}" type="presParOf" srcId="{96BBC2AF-A960-4E4F-805F-048F30E6E6F0}" destId="{E8358B97-085C-4961-B687-F9D564362E9E}" srcOrd="0" destOrd="0" presId="urn:microsoft.com/office/officeart/2005/8/layout/hierarchy5"/>
    <dgm:cxn modelId="{81038D63-CC94-4CD1-980D-D0C70CF4A3C9}" type="presParOf" srcId="{96BBC2AF-A960-4E4F-805F-048F30E6E6F0}" destId="{09F786A3-12F8-4B36-83BC-36159D5870BB}" srcOrd="1" destOrd="0" presId="urn:microsoft.com/office/officeart/2005/8/layout/hierarchy5"/>
    <dgm:cxn modelId="{97F6B926-5CB9-410D-9C9E-A139440AEB74}" type="presParOf" srcId="{9D060D9A-744E-4B6B-AF52-EEDB4BF4C2D7}" destId="{CDEF92B2-065E-4834-889D-0BFECAF84251}" srcOrd="10" destOrd="0" presId="urn:microsoft.com/office/officeart/2005/8/layout/hierarchy5"/>
    <dgm:cxn modelId="{C2759A58-C206-4F08-858D-FBB7FCAF3A4B}" type="presParOf" srcId="{CDEF92B2-065E-4834-889D-0BFECAF84251}" destId="{581D8EA3-D673-4D8E-96DD-296612417113}" srcOrd="0" destOrd="0" presId="urn:microsoft.com/office/officeart/2005/8/layout/hierarchy5"/>
    <dgm:cxn modelId="{EB037435-3F28-4376-871D-94D56F3489EB}" type="presParOf" srcId="{9D060D9A-744E-4B6B-AF52-EEDB4BF4C2D7}" destId="{819C3E6D-027E-4B58-8F23-CA080653939C}" srcOrd="11" destOrd="0" presId="urn:microsoft.com/office/officeart/2005/8/layout/hierarchy5"/>
    <dgm:cxn modelId="{8E017F30-6E50-4A8A-A471-5112FC5BF112}" type="presParOf" srcId="{819C3E6D-027E-4B58-8F23-CA080653939C}" destId="{E4EFCF62-D4C3-4C5F-9246-21365BC5E1B2}" srcOrd="0" destOrd="0" presId="urn:microsoft.com/office/officeart/2005/8/layout/hierarchy5"/>
    <dgm:cxn modelId="{7EEBF5AF-2E65-4762-8893-98F6B145031C}" type="presParOf" srcId="{819C3E6D-027E-4B58-8F23-CA080653939C}" destId="{EA1C0DB4-D240-4767-B74B-F720BB534DE8}" srcOrd="1" destOrd="0" presId="urn:microsoft.com/office/officeart/2005/8/layout/hierarchy5"/>
    <dgm:cxn modelId="{68A41198-B9D8-41DE-A7CB-3D2F9ADE639B}" type="presParOf" srcId="{A7894095-0C3D-4842-8613-0431EBADEFA2}" destId="{2D77F226-D5CA-44A2-ADD3-81FBCE4BDE3E}" srcOrd="1" destOrd="0" presId="urn:microsoft.com/office/officeart/2005/8/layout/hierarchy5"/>
  </dgm:cxnLst>
  <dgm:bg/>
  <dgm:whole>
    <a:ln w="92075" cmpd="sng">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0A14B-0A5A-4911-BA76-53024AB94ECC}">
      <dsp:nvSpPr>
        <dsp:cNvPr id="0" name=""/>
        <dsp:cNvSpPr/>
      </dsp:nvSpPr>
      <dsp:spPr>
        <a:xfrm>
          <a:off x="6934204" y="2895595"/>
          <a:ext cx="2029271" cy="1014635"/>
        </a:xfrm>
        <a:prstGeom prst="roundRect">
          <a:avLst>
            <a:gd name="adj" fmla="val 10000"/>
          </a:avLst>
        </a:prstGeom>
        <a:gradFill rotWithShape="0">
          <a:gsLst>
            <a:gs pos="0">
              <a:schemeClr val="accent2">
                <a:shade val="60000"/>
                <a:hueOff val="0"/>
                <a:satOff val="0"/>
                <a:lumOff val="0"/>
                <a:alphaOff val="0"/>
                <a:shade val="60000"/>
              </a:schemeClr>
            </a:gs>
            <a:gs pos="33000">
              <a:schemeClr val="accent2">
                <a:shade val="60000"/>
                <a:hueOff val="0"/>
                <a:satOff val="0"/>
                <a:lumOff val="0"/>
                <a:alphaOff val="0"/>
                <a:tint val="86500"/>
              </a:schemeClr>
            </a:gs>
            <a:gs pos="46750">
              <a:schemeClr val="accent2">
                <a:shade val="60000"/>
                <a:hueOff val="0"/>
                <a:satOff val="0"/>
                <a:lumOff val="0"/>
                <a:alphaOff val="0"/>
                <a:tint val="71000"/>
                <a:satMod val="112000"/>
              </a:schemeClr>
            </a:gs>
            <a:gs pos="53000">
              <a:schemeClr val="accent2">
                <a:shade val="60000"/>
                <a:hueOff val="0"/>
                <a:satOff val="0"/>
                <a:lumOff val="0"/>
                <a:alphaOff val="0"/>
                <a:tint val="71000"/>
                <a:satMod val="112000"/>
              </a:schemeClr>
            </a:gs>
            <a:gs pos="68000">
              <a:schemeClr val="accent2">
                <a:shade val="60000"/>
                <a:hueOff val="0"/>
                <a:satOff val="0"/>
                <a:lumOff val="0"/>
                <a:alphaOff val="0"/>
                <a:tint val="86000"/>
              </a:schemeClr>
            </a:gs>
            <a:gs pos="100000">
              <a:schemeClr val="accent2">
                <a:shade val="60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glow" dir="t">
            <a:rot lat="0" lon="0" rev="6360000"/>
          </a:lightRig>
        </a:scene3d>
        <a:sp3d contourW="1000" prstMaterial="flat">
          <a:bevelT w="69850" h="101600"/>
          <a:contourClr>
            <a:schemeClr val="accent2">
              <a:shade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2060"/>
              </a:solidFill>
              <a:latin typeface="Century Gothic" pitchFamily="34" charset="0"/>
            </a:rPr>
            <a:t>Hypertension</a:t>
          </a:r>
          <a:endParaRPr lang="en-US" sz="2000" b="1" kern="1200" dirty="0">
            <a:solidFill>
              <a:srgbClr val="002060"/>
            </a:solidFill>
            <a:latin typeface="Century Gothic" pitchFamily="34" charset="0"/>
          </a:endParaRPr>
        </a:p>
      </dsp:txBody>
      <dsp:txXfrm>
        <a:off x="6963922" y="2925313"/>
        <a:ext cx="1969835" cy="955199"/>
      </dsp:txXfrm>
    </dsp:sp>
    <dsp:sp modelId="{0FFA7E24-4308-4ABE-B157-8104E3F8945D}">
      <dsp:nvSpPr>
        <dsp:cNvPr id="0" name=""/>
        <dsp:cNvSpPr/>
      </dsp:nvSpPr>
      <dsp:spPr>
        <a:xfrm rot="14815915">
          <a:off x="5666192" y="2551402"/>
          <a:ext cx="1822085" cy="26630"/>
        </a:xfrm>
        <a:custGeom>
          <a:avLst/>
          <a:gdLst/>
          <a:ahLst/>
          <a:cxnLst/>
          <a:rect l="0" t="0" r="0" b="0"/>
          <a:pathLst>
            <a:path>
              <a:moveTo>
                <a:pt x="0" y="13315"/>
              </a:moveTo>
              <a:lnTo>
                <a:pt x="1822085" y="13315"/>
              </a:lnTo>
            </a:path>
          </a:pathLst>
        </a:custGeom>
        <a:noFill/>
        <a:ln w="25400" cap="flat" cmpd="sng" algn="ctr">
          <a:solidFill>
            <a:srgbClr val="002060"/>
          </a:solidFill>
          <a:prstDash val="solid"/>
        </a:ln>
        <a:effectLst/>
        <a:scene3d>
          <a:camera prst="orthographicFront"/>
          <a:lightRig rig="threePt" dir="t"/>
        </a:scene3d>
        <a:sp3d>
          <a:bevelT w="6985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6531683" y="2519165"/>
        <a:ext cx="91104" cy="91104"/>
      </dsp:txXfrm>
    </dsp:sp>
    <dsp:sp modelId="{A44D6397-3B2F-4337-AB70-936197E35922}">
      <dsp:nvSpPr>
        <dsp:cNvPr id="0" name=""/>
        <dsp:cNvSpPr/>
      </dsp:nvSpPr>
      <dsp:spPr>
        <a:xfrm>
          <a:off x="4190994" y="1219204"/>
          <a:ext cx="2029271" cy="1014635"/>
        </a:xfrm>
        <a:prstGeom prst="roundRect">
          <a:avLst>
            <a:gd name="adj" fmla="val 10000"/>
          </a:avLst>
        </a:prstGeom>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noFill/>
        </a:ln>
        <a:effectLst>
          <a:outerShdw blurRad="190500" dist="228600" dir="2700000" sy="90000" rotWithShape="0">
            <a:srgbClr val="000000">
              <a:alpha val="25500"/>
            </a:srgbClr>
          </a:outerShdw>
        </a:effectLst>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0" kern="1200" dirty="0" smtClean="0">
              <a:solidFill>
                <a:srgbClr val="002060"/>
              </a:solidFill>
              <a:latin typeface="Century Gothic" pitchFamily="34" charset="0"/>
            </a:rPr>
            <a:t>CAD, ECG, </a:t>
          </a:r>
        </a:p>
        <a:p>
          <a:pPr lvl="0" algn="ctr" defTabSz="666750">
            <a:lnSpc>
              <a:spcPct val="90000"/>
            </a:lnSpc>
            <a:spcBef>
              <a:spcPct val="0"/>
            </a:spcBef>
            <a:spcAft>
              <a:spcPct val="35000"/>
            </a:spcAft>
          </a:pPr>
          <a:r>
            <a:rPr lang="en-US" sz="1500" b="0" kern="1200" dirty="0" err="1" smtClean="0">
              <a:solidFill>
                <a:srgbClr val="002060"/>
              </a:solidFill>
              <a:latin typeface="Century Gothic" pitchFamily="34" charset="0"/>
            </a:rPr>
            <a:t>Arrthymia</a:t>
          </a:r>
          <a:r>
            <a:rPr lang="en-US" sz="1500" b="0" kern="1200" dirty="0" smtClean="0">
              <a:solidFill>
                <a:srgbClr val="002060"/>
              </a:solidFill>
              <a:latin typeface="Century Gothic" pitchFamily="34" charset="0"/>
            </a:rPr>
            <a:t>, Sudden Death</a:t>
          </a:r>
          <a:endParaRPr lang="en-US" sz="1500" b="0" kern="1200" dirty="0">
            <a:solidFill>
              <a:srgbClr val="002060"/>
            </a:solidFill>
            <a:latin typeface="Century Gothic" pitchFamily="34" charset="0"/>
          </a:endParaRPr>
        </a:p>
      </dsp:txBody>
      <dsp:txXfrm>
        <a:off x="4220712" y="1248922"/>
        <a:ext cx="1969835" cy="955199"/>
      </dsp:txXfrm>
    </dsp:sp>
    <dsp:sp modelId="{61B6E002-3DE3-4DA4-9A6B-85B1E5AED275}">
      <dsp:nvSpPr>
        <dsp:cNvPr id="0" name=""/>
        <dsp:cNvSpPr/>
      </dsp:nvSpPr>
      <dsp:spPr>
        <a:xfrm rot="15368964">
          <a:off x="5086079" y="1941800"/>
          <a:ext cx="2982311" cy="26630"/>
        </a:xfrm>
        <a:custGeom>
          <a:avLst/>
          <a:gdLst/>
          <a:ahLst/>
          <a:cxnLst/>
          <a:rect l="0" t="0" r="0" b="0"/>
          <a:pathLst>
            <a:path>
              <a:moveTo>
                <a:pt x="0" y="13315"/>
              </a:moveTo>
              <a:lnTo>
                <a:pt x="2982311" y="13315"/>
              </a:lnTo>
            </a:path>
          </a:pathLst>
        </a:custGeom>
        <a:noFill/>
        <a:ln w="25400" cap="flat" cmpd="sng" algn="ctr">
          <a:solidFill>
            <a:srgbClr val="002060"/>
          </a:solidFill>
          <a:prstDash val="solid"/>
        </a:ln>
        <a:effectLst/>
        <a:scene3d>
          <a:camera prst="orthographicFront"/>
          <a:lightRig rig="threePt" dir="t"/>
        </a:scene3d>
        <a:sp3d>
          <a:bevelT w="6985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6502677" y="1880558"/>
        <a:ext cx="149115" cy="149115"/>
      </dsp:txXfrm>
    </dsp:sp>
    <dsp:sp modelId="{574FC97C-C9D4-43F0-B166-A90027A2ACC0}">
      <dsp:nvSpPr>
        <dsp:cNvPr id="0" name=""/>
        <dsp:cNvSpPr/>
      </dsp:nvSpPr>
      <dsp:spPr>
        <a:xfrm>
          <a:off x="4190994" y="0"/>
          <a:ext cx="2029271" cy="1014635"/>
        </a:xfrm>
        <a:prstGeom prst="roundRect">
          <a:avLst>
            <a:gd name="adj" fmla="val 10000"/>
          </a:avLst>
        </a:prstGeom>
        <a:gradFill flip="none" rotWithShape="0">
          <a:gsLst>
            <a:gs pos="0">
              <a:srgbClr val="00B0F0">
                <a:tint val="66000"/>
                <a:satMod val="160000"/>
                <a:shade val="30000"/>
                <a:satMod val="115000"/>
              </a:srgbClr>
            </a:gs>
            <a:gs pos="50000">
              <a:srgbClr val="00B0F0">
                <a:tint val="66000"/>
                <a:satMod val="160000"/>
                <a:shade val="67500"/>
                <a:satMod val="115000"/>
              </a:srgbClr>
            </a:gs>
            <a:gs pos="100000">
              <a:srgbClr val="00B0F0">
                <a:tint val="66000"/>
                <a:satMod val="160000"/>
                <a:shade val="100000"/>
                <a:satMod val="115000"/>
              </a:srgbClr>
            </a:gs>
          </a:gsLst>
          <a:lin ang="5400000" scaled="1"/>
          <a:tileRect/>
        </a:gradFill>
        <a:ln>
          <a:noFill/>
        </a:ln>
        <a:effectLst>
          <a:outerShdw blurRad="190500" dist="228600" dir="2700000" sy="90000" rotWithShape="0">
            <a:srgbClr val="000000">
              <a:alpha val="25500"/>
            </a:srgbClr>
          </a:outerShdw>
        </a:effectLst>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100000"/>
            </a:lnSpc>
            <a:spcBef>
              <a:spcPct val="0"/>
            </a:spcBef>
            <a:spcAft>
              <a:spcPct val="35000"/>
            </a:spcAft>
          </a:pPr>
          <a:endParaRPr lang="en-US" sz="1300" kern="1200" dirty="0" smtClean="0">
            <a:solidFill>
              <a:srgbClr val="002060"/>
            </a:solidFill>
            <a:latin typeface="Century Gothic" pitchFamily="34" charset="0"/>
          </a:endParaRPr>
        </a:p>
        <a:p>
          <a:pPr lvl="0" algn="ctr" defTabSz="577850">
            <a:lnSpc>
              <a:spcPct val="100000"/>
            </a:lnSpc>
            <a:spcBef>
              <a:spcPct val="0"/>
            </a:spcBef>
            <a:spcAft>
              <a:spcPct val="35000"/>
            </a:spcAft>
          </a:pPr>
          <a:r>
            <a:rPr lang="en-US" sz="1300" b="0" kern="1200" dirty="0" smtClean="0">
              <a:solidFill>
                <a:srgbClr val="002060"/>
              </a:solidFill>
              <a:latin typeface="Century Gothic" pitchFamily="34" charset="0"/>
            </a:rPr>
            <a:t>Stroke, Ischemia, Hemorrhage, Alzheimer’s Disease,</a:t>
          </a:r>
        </a:p>
        <a:p>
          <a:pPr lvl="0" algn="ctr" defTabSz="577850">
            <a:lnSpc>
              <a:spcPct val="100000"/>
            </a:lnSpc>
            <a:spcBef>
              <a:spcPct val="0"/>
            </a:spcBef>
            <a:spcAft>
              <a:spcPct val="35000"/>
            </a:spcAft>
          </a:pPr>
          <a:r>
            <a:rPr lang="en-US" sz="1300" b="0" kern="1200" dirty="0" smtClean="0">
              <a:solidFill>
                <a:srgbClr val="002060"/>
              </a:solidFill>
              <a:latin typeface="Century Gothic" pitchFamily="34" charset="0"/>
            </a:rPr>
            <a:t>Cognitive </a:t>
          </a:r>
        </a:p>
        <a:p>
          <a:pPr lvl="0" algn="ctr" defTabSz="577850">
            <a:lnSpc>
              <a:spcPct val="100000"/>
            </a:lnSpc>
            <a:spcBef>
              <a:spcPct val="0"/>
            </a:spcBef>
            <a:spcAft>
              <a:spcPct val="35000"/>
            </a:spcAft>
          </a:pPr>
          <a:endParaRPr lang="en-US" sz="1300" kern="1200" dirty="0">
            <a:solidFill>
              <a:srgbClr val="002060"/>
            </a:solidFill>
            <a:latin typeface="Century Gothic" pitchFamily="34" charset="0"/>
          </a:endParaRPr>
        </a:p>
      </dsp:txBody>
      <dsp:txXfrm>
        <a:off x="4220712" y="29718"/>
        <a:ext cx="1969835" cy="955199"/>
      </dsp:txXfrm>
    </dsp:sp>
    <dsp:sp modelId="{11710F49-69D3-4F07-A7E1-68800EEFFDD9}">
      <dsp:nvSpPr>
        <dsp:cNvPr id="0" name=""/>
        <dsp:cNvSpPr/>
      </dsp:nvSpPr>
      <dsp:spPr>
        <a:xfrm rot="8841874">
          <a:off x="6153341" y="3618200"/>
          <a:ext cx="847787" cy="26630"/>
        </a:xfrm>
        <a:custGeom>
          <a:avLst/>
          <a:gdLst/>
          <a:ahLst/>
          <a:cxnLst/>
          <a:rect l="0" t="0" r="0" b="0"/>
          <a:pathLst>
            <a:path>
              <a:moveTo>
                <a:pt x="0" y="13315"/>
              </a:moveTo>
              <a:lnTo>
                <a:pt x="847787" y="13315"/>
              </a:lnTo>
            </a:path>
          </a:pathLst>
        </a:custGeom>
        <a:noFill/>
        <a:ln w="25400" cap="flat" cmpd="sng" algn="ctr">
          <a:solidFill>
            <a:srgbClr val="002060"/>
          </a:solidFill>
          <a:prstDash val="solid"/>
        </a:ln>
        <a:effectLst/>
        <a:scene3d>
          <a:camera prst="orthographicFront"/>
          <a:lightRig rig="threePt" dir="t"/>
        </a:scene3d>
        <a:sp3d>
          <a:bevelT w="6985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6556040" y="3610321"/>
        <a:ext cx="42389" cy="42389"/>
      </dsp:txXfrm>
    </dsp:sp>
    <dsp:sp modelId="{2B9EE76E-36DA-4BD0-8D2C-B10664C6BB4C}">
      <dsp:nvSpPr>
        <dsp:cNvPr id="0" name=""/>
        <dsp:cNvSpPr/>
      </dsp:nvSpPr>
      <dsp:spPr>
        <a:xfrm>
          <a:off x="4190994" y="3352800"/>
          <a:ext cx="2029271" cy="1014635"/>
        </a:xfrm>
        <a:prstGeom prst="roundRect">
          <a:avLst>
            <a:gd name="adj" fmla="val 10000"/>
          </a:avLst>
        </a:prstGeom>
        <a:gradFill flip="none" rotWithShape="0">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tileRect/>
        </a:gradFill>
        <a:ln>
          <a:noFill/>
        </a:ln>
        <a:effectLst>
          <a:outerShdw blurRad="190500" dist="228600" dir="2700000" sy="90000" rotWithShape="0">
            <a:srgbClr val="000000">
              <a:alpha val="25500"/>
            </a:srgbClr>
          </a:outerShdw>
        </a:effectLst>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dirty="0" smtClean="0">
              <a:solidFill>
                <a:srgbClr val="002060"/>
              </a:solidFill>
              <a:latin typeface="Century Gothic" pitchFamily="34" charset="0"/>
            </a:rPr>
            <a:t>Renal Disease</a:t>
          </a:r>
          <a:endParaRPr lang="en-US" sz="2000" b="0" kern="1200" dirty="0">
            <a:solidFill>
              <a:srgbClr val="002060"/>
            </a:solidFill>
            <a:latin typeface="Century Gothic" pitchFamily="34" charset="0"/>
          </a:endParaRPr>
        </a:p>
      </dsp:txBody>
      <dsp:txXfrm>
        <a:off x="4220712" y="3382518"/>
        <a:ext cx="1969835" cy="955199"/>
      </dsp:txXfrm>
    </dsp:sp>
    <dsp:sp modelId="{0ADDFF54-583D-4F6A-B1F3-6CD922984D70}">
      <dsp:nvSpPr>
        <dsp:cNvPr id="0" name=""/>
        <dsp:cNvSpPr/>
      </dsp:nvSpPr>
      <dsp:spPr>
        <a:xfrm rot="6906080">
          <a:off x="5735764" y="4151599"/>
          <a:ext cx="1682941" cy="26630"/>
        </a:xfrm>
        <a:custGeom>
          <a:avLst/>
          <a:gdLst/>
          <a:ahLst/>
          <a:cxnLst/>
          <a:rect l="0" t="0" r="0" b="0"/>
          <a:pathLst>
            <a:path>
              <a:moveTo>
                <a:pt x="0" y="13315"/>
              </a:moveTo>
              <a:lnTo>
                <a:pt x="1682941" y="13315"/>
              </a:lnTo>
            </a:path>
          </a:pathLst>
        </a:custGeom>
        <a:noFill/>
        <a:ln w="25400" cap="flat" cmpd="sng" algn="ctr">
          <a:solidFill>
            <a:srgbClr val="002060"/>
          </a:solidFill>
          <a:prstDash val="solid"/>
        </a:ln>
        <a:effectLst/>
        <a:scene3d>
          <a:camera prst="orthographicFront"/>
          <a:lightRig rig="threePt" dir="t"/>
        </a:scene3d>
        <a:sp3d>
          <a:bevelT w="6985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n>
              <a:solidFill>
                <a:srgbClr val="002060"/>
              </a:solidFill>
            </a:ln>
          </a:endParaRPr>
        </a:p>
      </dsp:txBody>
      <dsp:txXfrm rot="10800000">
        <a:off x="6535161" y="4122841"/>
        <a:ext cx="84147" cy="84147"/>
      </dsp:txXfrm>
    </dsp:sp>
    <dsp:sp modelId="{239F3414-7BF8-4CA0-8890-4CE8F07074B1}">
      <dsp:nvSpPr>
        <dsp:cNvPr id="0" name=""/>
        <dsp:cNvSpPr/>
      </dsp:nvSpPr>
      <dsp:spPr>
        <a:xfrm>
          <a:off x="4190994" y="4419599"/>
          <a:ext cx="2029271" cy="1014635"/>
        </a:xfrm>
        <a:prstGeom prst="roundRect">
          <a:avLst>
            <a:gd name="adj" fmla="val 10000"/>
          </a:avLst>
        </a:prstGeom>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outerShdw blurRad="190500" dist="228600" dir="2700000" sy="90000" rotWithShape="0">
            <a:srgbClr val="000000">
              <a:alpha val="25500"/>
            </a:srgbClr>
          </a:outerShdw>
        </a:effectLst>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solidFill>
                <a:srgbClr val="002060"/>
              </a:solidFill>
              <a:latin typeface="Century Gothic" pitchFamily="34" charset="0"/>
            </a:rPr>
            <a:t>Peripheral Vascular Disease</a:t>
          </a:r>
          <a:endParaRPr lang="en-US" sz="1800" b="0" kern="1200" dirty="0">
            <a:solidFill>
              <a:srgbClr val="002060"/>
            </a:solidFill>
            <a:latin typeface="Century Gothic" pitchFamily="34" charset="0"/>
          </a:endParaRPr>
        </a:p>
      </dsp:txBody>
      <dsp:txXfrm>
        <a:off x="4220712" y="4449317"/>
        <a:ext cx="1969835" cy="955199"/>
      </dsp:txXfrm>
    </dsp:sp>
    <dsp:sp modelId="{0D44602A-117B-477B-B25F-31ACBD0D73B2}">
      <dsp:nvSpPr>
        <dsp:cNvPr id="0" name=""/>
        <dsp:cNvSpPr/>
      </dsp:nvSpPr>
      <dsp:spPr>
        <a:xfrm rot="6206890">
          <a:off x="5244240" y="4723098"/>
          <a:ext cx="2742189" cy="26630"/>
        </a:xfrm>
        <a:custGeom>
          <a:avLst/>
          <a:gdLst/>
          <a:ahLst/>
          <a:cxnLst/>
          <a:rect l="0" t="0" r="0" b="0"/>
          <a:pathLst>
            <a:path>
              <a:moveTo>
                <a:pt x="0" y="13315"/>
              </a:moveTo>
              <a:lnTo>
                <a:pt x="2742189" y="13315"/>
              </a:lnTo>
            </a:path>
          </a:pathLst>
        </a:custGeom>
        <a:noFill/>
        <a:ln w="25400" cap="flat" cmpd="sng" algn="ctr">
          <a:solidFill>
            <a:srgbClr val="002060"/>
          </a:solidFill>
          <a:prstDash val="solid"/>
        </a:ln>
        <a:effectLst/>
        <a:scene3d>
          <a:camera prst="orthographicFront"/>
          <a:lightRig rig="threePt" dir="t"/>
        </a:scene3d>
        <a:sp3d>
          <a:bevelT w="6985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6546780" y="4667859"/>
        <a:ext cx="137109" cy="137109"/>
      </dsp:txXfrm>
    </dsp:sp>
    <dsp:sp modelId="{E8358B97-085C-4961-B687-F9D564362E9E}">
      <dsp:nvSpPr>
        <dsp:cNvPr id="0" name=""/>
        <dsp:cNvSpPr/>
      </dsp:nvSpPr>
      <dsp:spPr>
        <a:xfrm>
          <a:off x="4267193" y="5562596"/>
          <a:ext cx="2029271" cy="1014635"/>
        </a:xfrm>
        <a:prstGeom prst="roundRect">
          <a:avLst>
            <a:gd name="adj" fmla="val 10000"/>
          </a:avLst>
        </a:prstGeom>
        <a:gradFill flip="none" rotWithShape="0">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ln>
          <a:noFill/>
        </a:ln>
        <a:effectLst>
          <a:outerShdw blurRad="190500" dist="228600" dir="2700000" sy="90000" rotWithShape="0">
            <a:srgbClr val="000000">
              <a:alpha val="25500"/>
            </a:srgbClr>
          </a:outerShdw>
        </a:effectLst>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002060"/>
              </a:solidFill>
              <a:latin typeface="Century Gothic" pitchFamily="34" charset="0"/>
            </a:rPr>
            <a:t>Hypertensive Emergency</a:t>
          </a:r>
        </a:p>
        <a:p>
          <a:pPr lvl="0" algn="ctr" defTabSz="622300">
            <a:lnSpc>
              <a:spcPct val="90000"/>
            </a:lnSpc>
            <a:spcBef>
              <a:spcPct val="0"/>
            </a:spcBef>
            <a:spcAft>
              <a:spcPct val="35000"/>
            </a:spcAft>
          </a:pPr>
          <a:r>
            <a:rPr lang="en-US" sz="1400" b="0" kern="1200" dirty="0" smtClean="0">
              <a:solidFill>
                <a:srgbClr val="002060"/>
              </a:solidFill>
              <a:latin typeface="Century Gothic" pitchFamily="34" charset="0"/>
            </a:rPr>
            <a:t>And Increase Emergency Morbidity</a:t>
          </a:r>
          <a:endParaRPr lang="en-US" sz="1400" kern="1200" dirty="0">
            <a:solidFill>
              <a:srgbClr val="002060"/>
            </a:solidFill>
            <a:latin typeface="Century Gothic" pitchFamily="34" charset="0"/>
          </a:endParaRPr>
        </a:p>
      </dsp:txBody>
      <dsp:txXfrm>
        <a:off x="4296911" y="5592314"/>
        <a:ext cx="1969835" cy="955199"/>
      </dsp:txXfrm>
    </dsp:sp>
    <dsp:sp modelId="{CDEF92B2-065E-4834-889D-0BFECAF84251}">
      <dsp:nvSpPr>
        <dsp:cNvPr id="0" name=""/>
        <dsp:cNvSpPr/>
      </dsp:nvSpPr>
      <dsp:spPr>
        <a:xfrm rot="13005838">
          <a:off x="6131641" y="3122901"/>
          <a:ext cx="891188" cy="26630"/>
        </a:xfrm>
        <a:custGeom>
          <a:avLst/>
          <a:gdLst/>
          <a:ahLst/>
          <a:cxnLst/>
          <a:rect l="0" t="0" r="0" b="0"/>
          <a:pathLst>
            <a:path>
              <a:moveTo>
                <a:pt x="0" y="13315"/>
              </a:moveTo>
              <a:lnTo>
                <a:pt x="891188" y="13315"/>
              </a:lnTo>
            </a:path>
          </a:pathLst>
        </a:custGeom>
        <a:noFill/>
        <a:ln w="25400" cap="flat" cmpd="sng" algn="ctr">
          <a:solidFill>
            <a:srgbClr val="002060"/>
          </a:solidFill>
          <a:prstDash val="solid"/>
        </a:ln>
        <a:effectLst/>
        <a:scene3d>
          <a:camera prst="orthographicFront"/>
          <a:lightRig rig="threePt" dir="t"/>
        </a:scene3d>
        <a:sp3d>
          <a:bevelT w="6985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6554955" y="3113936"/>
        <a:ext cx="44559" cy="44559"/>
      </dsp:txXfrm>
    </dsp:sp>
    <dsp:sp modelId="{E4EFCF62-D4C3-4C5F-9246-21365BC5E1B2}">
      <dsp:nvSpPr>
        <dsp:cNvPr id="0" name=""/>
        <dsp:cNvSpPr/>
      </dsp:nvSpPr>
      <dsp:spPr>
        <a:xfrm>
          <a:off x="4190994" y="2362201"/>
          <a:ext cx="2029271" cy="1014635"/>
        </a:xfrm>
        <a:prstGeom prst="roundRect">
          <a:avLst>
            <a:gd name="adj" fmla="val 10000"/>
          </a:avLst>
        </a:prstGeom>
        <a:gradFill flip="none" rotWithShape="0">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t="100000" r="100000"/>
          </a:path>
          <a:tileRect l="-100000" b="-100000"/>
        </a:gradFill>
        <a:ln>
          <a:noFill/>
        </a:ln>
        <a:effectLst>
          <a:outerShdw blurRad="190500" dist="228600" dir="2700000" sy="90000" rotWithShape="0">
            <a:srgbClr val="000000">
              <a:alpha val="25500"/>
            </a:srgbClr>
          </a:outerShdw>
        </a:effectLst>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dirty="0" smtClean="0">
              <a:solidFill>
                <a:srgbClr val="002060"/>
              </a:solidFill>
              <a:latin typeface="Century Gothic" pitchFamily="34" charset="0"/>
            </a:rPr>
            <a:t>CHF</a:t>
          </a:r>
        </a:p>
        <a:p>
          <a:pPr lvl="0" algn="ctr" defTabSz="711200">
            <a:lnSpc>
              <a:spcPct val="90000"/>
            </a:lnSpc>
            <a:spcBef>
              <a:spcPct val="0"/>
            </a:spcBef>
            <a:spcAft>
              <a:spcPct val="35000"/>
            </a:spcAft>
          </a:pPr>
          <a:r>
            <a:rPr lang="en-US" sz="1600" b="0" kern="1200" dirty="0" smtClean="0">
              <a:solidFill>
                <a:srgbClr val="002060"/>
              </a:solidFill>
              <a:latin typeface="Century Gothic" pitchFamily="34" charset="0"/>
            </a:rPr>
            <a:t>LVH</a:t>
          </a:r>
        </a:p>
        <a:p>
          <a:pPr lvl="0" algn="ctr" defTabSz="711200">
            <a:lnSpc>
              <a:spcPct val="90000"/>
            </a:lnSpc>
            <a:spcBef>
              <a:spcPct val="0"/>
            </a:spcBef>
            <a:spcAft>
              <a:spcPct val="35000"/>
            </a:spcAft>
          </a:pPr>
          <a:r>
            <a:rPr lang="en-US" sz="1600" b="0" kern="1200" dirty="0" smtClean="0">
              <a:solidFill>
                <a:srgbClr val="002060"/>
              </a:solidFill>
              <a:latin typeface="Century Gothic" pitchFamily="34" charset="0"/>
            </a:rPr>
            <a:t>Aortic Dissection</a:t>
          </a:r>
          <a:endParaRPr lang="en-US" sz="1600" b="0" kern="1200" dirty="0">
            <a:solidFill>
              <a:srgbClr val="002060"/>
            </a:solidFill>
            <a:latin typeface="Century Gothic" pitchFamily="34" charset="0"/>
          </a:endParaRPr>
        </a:p>
      </dsp:txBody>
      <dsp:txXfrm>
        <a:off x="4220712" y="2391919"/>
        <a:ext cx="1969835" cy="9551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n-US" smtClean="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n-US" smtClean="0"/>
              <a:pPr/>
              <a:t>11/3/2013</a:t>
            </a:fld>
            <a:endParaRPr lang="en-US" smtClean="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n-US" smtClean="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n-US" smtClean="0"/>
              <a:pPr/>
              <a:t>‹#›</a:t>
            </a:fld>
            <a:endParaRPr lang="en-US" smtClean="0"/>
          </a:p>
        </p:txBody>
      </p:sp>
    </p:spTree>
    <p:extLst>
      <p:ext uri="{BB962C8B-B14F-4D97-AF65-F5344CB8AC3E}">
        <p14:creationId xmlns:p14="http://schemas.microsoft.com/office/powerpoint/2010/main" xmlns="" val="139912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n-US" smtClean="0"/>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en-US" smtClean="0"/>
              <a:pPr/>
              <a:t>11/3/2013</a:t>
            </a:fld>
            <a:endParaRPr lang="en-US" smtClean="0"/>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n-US" smtClean="0"/>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lang="en-US" smtClean="0"/>
              <a:pPr/>
              <a:t>‹#›</a:t>
            </a:fld>
            <a:endParaRPr lang="en-US" smtClean="0"/>
          </a:p>
        </p:txBody>
      </p:sp>
    </p:spTree>
    <p:extLst>
      <p:ext uri="{BB962C8B-B14F-4D97-AF65-F5344CB8AC3E}">
        <p14:creationId xmlns:p14="http://schemas.microsoft.com/office/powerpoint/2010/main" xmlns="" val="2290194923"/>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a:lstStyle/>
          <a:p>
            <a:pPr eaLnBrk="1" hangingPunct="1"/>
            <a:endParaRPr lang="ar-SA" smtClean="0">
              <a:cs typeface="Arial" charset="0"/>
            </a:endParaRPr>
          </a:p>
        </p:txBody>
      </p:sp>
      <p:sp>
        <p:nvSpPr>
          <p:cNvPr id="87044"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fld id="{0D336C18-C9AA-463A-B984-8F0C7B086C04}" type="slidenum">
              <a:rPr lang="ar-SA" sz="1200"/>
              <a:pPr/>
              <a:t>1</a:t>
            </a:fld>
            <a:endParaRPr lang="ar-SA"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a:lstStyle/>
          <a:p>
            <a:pPr eaLnBrk="1" hangingPunct="1"/>
            <a:endParaRPr lang="ar-SA" smtClean="0">
              <a:cs typeface="Arial" charset="0"/>
            </a:endParaRPr>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B37336-7582-450E-9831-0954133D9D7C}" type="slidenum">
              <a:rPr lang="ar-SA" smtClean="0">
                <a:latin typeface="Arial" charset="0"/>
                <a:cs typeface="Arial" charset="0"/>
              </a:rPr>
              <a:pPr/>
              <a:t>4</a:t>
            </a:fld>
            <a:endParaRPr lang="ar-SA"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xfrm>
            <a:off x="1152525" y="690563"/>
            <a:ext cx="4556125" cy="3417887"/>
          </a:xfrm>
          <a:noFill/>
          <a:ln>
            <a:solidFill>
              <a:srgbClr val="000000"/>
            </a:solidFill>
            <a:miter lim="800000"/>
            <a:headEnd/>
            <a:tailEnd/>
          </a:ln>
        </p:spPr>
      </p:sp>
      <p:sp>
        <p:nvSpPr>
          <p:cNvPr id="90115" name="Rectangle 3"/>
          <p:cNvSpPr>
            <a:spLocks noGrp="1" noChangeArrowheads="1"/>
          </p:cNvSpPr>
          <p:nvPr>
            <p:ph type="body" idx="1"/>
          </p:nvPr>
        </p:nvSpPr>
        <p:spPr bwMode="auto">
          <a:xfrm>
            <a:off x="685800" y="4343400"/>
            <a:ext cx="5638800" cy="4116388"/>
          </a:xfrm>
          <a:noFill/>
        </p:spPr>
        <p:txBody>
          <a:bodyPr lIns="89675" tIns="44838" rIns="89675" bIns="44838"/>
          <a:lstStyle/>
          <a:p>
            <a:pPr eaLnBrk="1" hangingPunct="1">
              <a:spcBef>
                <a:spcPct val="0"/>
              </a:spcBef>
            </a:pPr>
            <a:r>
              <a:rPr lang="en-US" sz="900" i="1" dirty="0" smtClean="0">
                <a:solidFill>
                  <a:srgbClr val="000000"/>
                </a:solidFill>
                <a:cs typeface="Times New Roman" pitchFamily="18" charset="0"/>
              </a:rPr>
              <a:t>Hypertension is an important contributing risk factor for morbidity and mortality from both cardiovascular (CV) and renal disease. </a:t>
            </a:r>
            <a:endParaRPr lang="en-US" sz="900" dirty="0" smtClean="0">
              <a:cs typeface="Times New Roman" pitchFamily="18" charset="0"/>
            </a:endParaRPr>
          </a:p>
          <a:p>
            <a:pPr eaLnBrk="1" hangingPunct="1">
              <a:spcBef>
                <a:spcPct val="0"/>
              </a:spcBef>
            </a:pPr>
            <a:r>
              <a:rPr lang="en-US" sz="900" dirty="0" smtClean="0">
                <a:cs typeface="Times New Roman" pitchFamily="18" charset="0"/>
              </a:rPr>
              <a:t>Hypertension is one of the most significant contributing factors to the development of CV and renal disease. Complications of hypertension include coronary artery disease, congestive heart failure, stroke, renal disease (including end-stage renal disease), and peripheral vascular disease. These diseases account for significant disability, loss of productivity, and decreased quality of life for many Americans. </a:t>
            </a:r>
            <a:endParaRPr lang="en-US" sz="900" b="1" dirty="0" smtClean="0">
              <a:cs typeface="Times New Roman" pitchFamily="18" charset="0"/>
            </a:endParaRPr>
          </a:p>
          <a:p>
            <a:pPr eaLnBrk="1" hangingPunct="1">
              <a:spcBef>
                <a:spcPct val="0"/>
              </a:spcBef>
            </a:pPr>
            <a:endParaRPr lang="en-US" sz="900" dirty="0" smtClean="0">
              <a:cs typeface="Times New Roman" pitchFamily="18" charset="0"/>
            </a:endParaRPr>
          </a:p>
          <a:p>
            <a:pPr marL="285750" lvl="1" eaLnBrk="1" hangingPunct="1">
              <a:spcBef>
                <a:spcPct val="0"/>
              </a:spcBef>
            </a:pPr>
            <a:r>
              <a:rPr lang="en-US" sz="900" dirty="0" smtClean="0">
                <a:cs typeface="Times New Roman" pitchFamily="18" charset="0"/>
              </a:rPr>
              <a:t>National High Blood Pressure Education Program Working Group. National High Blood Pressure Education Program Working Group report on primary prevention of hypertension. </a:t>
            </a:r>
            <a:r>
              <a:rPr lang="en-US" sz="900" i="1" dirty="0" smtClean="0">
                <a:cs typeface="Times New Roman" pitchFamily="18" charset="0"/>
              </a:rPr>
              <a:t>Arch Intern Med.</a:t>
            </a:r>
            <a:r>
              <a:rPr lang="en-US" sz="900" dirty="0" smtClean="0">
                <a:cs typeface="Times New Roman" pitchFamily="18" charset="0"/>
              </a:rPr>
              <a:t> 1993;153:186-208.</a:t>
            </a:r>
          </a:p>
          <a:p>
            <a:pPr eaLnBrk="1" hangingPunct="1">
              <a:spcBef>
                <a:spcPct val="0"/>
              </a:spcBef>
            </a:pPr>
            <a:endParaRPr lang="en-US" sz="900" dirty="0"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29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92163" name="Rectangle 3"/>
          <p:cNvSpPr>
            <a:spLocks noGrp="1"/>
          </p:cNvSpPr>
          <p:nvPr>
            <p:ph type="body" idx="1"/>
          </p:nvPr>
        </p:nvSpPr>
        <p:spPr bwMode="auto">
          <a:xfrm>
            <a:off x="914400" y="4343400"/>
            <a:ext cx="5029200" cy="4114800"/>
          </a:xfrm>
          <a:noFill/>
        </p:spPr>
        <p:txBody>
          <a:bodyPr/>
          <a:lstStyle/>
          <a:p>
            <a:endParaRPr lang="ar-SA"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93187" name="Rectangle 3"/>
          <p:cNvSpPr>
            <a:spLocks noGrp="1"/>
          </p:cNvSpPr>
          <p:nvPr>
            <p:ph type="body" idx="1"/>
          </p:nvPr>
        </p:nvSpPr>
        <p:spPr bwMode="auto">
          <a:xfrm>
            <a:off x="914400" y="4343400"/>
            <a:ext cx="5029200" cy="4114800"/>
          </a:xfrm>
          <a:noFill/>
        </p:spPr>
        <p:txBody>
          <a:bodyPr/>
          <a:lstStyle/>
          <a:p>
            <a:endParaRPr lang="ar-SA"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91139" name="Rectangle 3"/>
          <p:cNvSpPr>
            <a:spLocks noGrp="1"/>
          </p:cNvSpPr>
          <p:nvPr>
            <p:ph type="body" idx="1"/>
          </p:nvPr>
        </p:nvSpPr>
        <p:spPr bwMode="auto">
          <a:xfrm>
            <a:off x="914400" y="4343400"/>
            <a:ext cx="5029200" cy="4114800"/>
          </a:xfrm>
          <a:noFill/>
        </p:spPr>
        <p:txBody>
          <a:bodyPr/>
          <a:lstStyle/>
          <a:p>
            <a:endParaRPr lang="ar-SA"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52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5C14FD69-4A85-4715-A222-ABB225B63BC6}" type="datetimeFigureOut">
              <a:rPr lang="en-US" smtClean="0"/>
              <a:pPr/>
              <a:t>11/3/2013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pPr algn="r"/>
            <a:fld id="{D4C49B74-5DB2-4B03-B1D2-7F6A3C51C318}" type="slidenum">
              <a:rPr lang="en-US" smtClean="0"/>
              <a:pPr algn="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14FD69-4A85-4715-A222-ABB225B63BC6}" type="datetimeFigureOut">
              <a:rPr lang="en-US" smtClean="0"/>
              <a:pPr/>
              <a:t>11/3/2013</a:t>
            </a:fld>
            <a:endParaRPr lang="en-US" sz="1000" dirty="0" smtClean="0"/>
          </a:p>
        </p:txBody>
      </p:sp>
      <p:sp>
        <p:nvSpPr>
          <p:cNvPr id="5" name="Footer Placeholder 4"/>
          <p:cNvSpPr>
            <a:spLocks noGrp="1"/>
          </p:cNvSpPr>
          <p:nvPr>
            <p:ph type="ftr" sz="quarter" idx="11"/>
          </p:nvPr>
        </p:nvSpPr>
        <p:spPr/>
        <p:txBody>
          <a:bodyPr/>
          <a:lstStyle/>
          <a:p>
            <a:pPr algn="ctr"/>
            <a:endParaRPr lang="en-US" sz="1000" smtClean="0"/>
          </a:p>
        </p:txBody>
      </p:sp>
      <p:sp>
        <p:nvSpPr>
          <p:cNvPr id="6" name="Slide Number Placeholder 5"/>
          <p:cNvSpPr>
            <a:spLocks noGrp="1"/>
          </p:cNvSpPr>
          <p:nvPr>
            <p:ph type="sldNum" sz="quarter" idx="12"/>
          </p:nvPr>
        </p:nvSpPr>
        <p:spPr/>
        <p:txBody>
          <a:bodyPr/>
          <a:lstStyle/>
          <a:p>
            <a:pPr algn="r"/>
            <a:fld id="{D4C49B74-5DB2-4B03-B1D2-7F6A3C51C318}" type="slidenum">
              <a:rPr lang="en-US" smtClean="0"/>
              <a:pPr algn="r"/>
              <a:t>‹#›</a:t>
            </a:fld>
            <a:endParaRPr lang="en-US" sz="1000" dirty="0" smtClean="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14FD69-4A85-4715-A222-ABB225B63BC6}" type="datetimeFigureOut">
              <a:rPr lang="en-US" smtClean="0"/>
              <a:pPr/>
              <a:t>11/3/2013</a:t>
            </a:fld>
            <a:endParaRPr lang="en-US" sz="1000" dirty="0" smtClean="0"/>
          </a:p>
        </p:txBody>
      </p:sp>
      <p:sp>
        <p:nvSpPr>
          <p:cNvPr id="5" name="Footer Placeholder 4"/>
          <p:cNvSpPr>
            <a:spLocks noGrp="1"/>
          </p:cNvSpPr>
          <p:nvPr>
            <p:ph type="ftr" sz="quarter" idx="11"/>
          </p:nvPr>
        </p:nvSpPr>
        <p:spPr/>
        <p:txBody>
          <a:bodyPr/>
          <a:lstStyle/>
          <a:p>
            <a:pPr algn="ctr"/>
            <a:endParaRPr lang="en-US" sz="1000" smtClean="0"/>
          </a:p>
        </p:txBody>
      </p:sp>
      <p:sp>
        <p:nvSpPr>
          <p:cNvPr id="6" name="Slide Number Placeholder 5"/>
          <p:cNvSpPr>
            <a:spLocks noGrp="1"/>
          </p:cNvSpPr>
          <p:nvPr>
            <p:ph type="sldNum" sz="quarter" idx="12"/>
          </p:nvPr>
        </p:nvSpPr>
        <p:spPr/>
        <p:txBody>
          <a:bodyPr/>
          <a:lstStyle/>
          <a:p>
            <a:pPr algn="r"/>
            <a:fld id="{D4C49B74-5DB2-4B03-B1D2-7F6A3C51C318}" type="slidenum">
              <a:rPr lang="en-US" smtClean="0"/>
              <a:pPr algn="r"/>
              <a:t>‹#›</a:t>
            </a:fld>
            <a:endParaRPr lang="en-US" sz="1000" dirty="0" smtClean="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43B6189D-1E1B-4129-B1E6-2870CFE1AA52}" type="slidenum">
              <a:rPr lang="ar-SA"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lipArt Placeholder 3"/>
          <p:cNvSpPr>
            <a:spLocks noGrp="1"/>
          </p:cNvSpPr>
          <p:nvPr>
            <p:ph type="clipArt" sz="half" idx="2"/>
          </p:nvPr>
        </p:nvSpPr>
        <p:spPr>
          <a:xfrm>
            <a:off x="4648200" y="1600200"/>
            <a:ext cx="4038600" cy="4525963"/>
          </a:xfrm>
        </p:spPr>
        <p:txBody>
          <a:bodyPr>
            <a:normAutofit/>
          </a:bodyPr>
          <a:lstStyle/>
          <a:p>
            <a:pPr lvl="0"/>
            <a:endParaRPr lang="ar-SA" noProof="0"/>
          </a:p>
        </p:txBody>
      </p:sp>
      <p:sp>
        <p:nvSpPr>
          <p:cNvPr id="5" name="Date Placeholder 2"/>
          <p:cNvSpPr>
            <a:spLocks noGrp="1"/>
          </p:cNvSpPr>
          <p:nvPr>
            <p:ph type="dt" sz="half" idx="10"/>
          </p:nvPr>
        </p:nvSpPr>
        <p:spPr/>
        <p:txBody>
          <a:bodyPr/>
          <a:lstStyle>
            <a:lvl1pPr>
              <a:defRPr/>
            </a:lvl1pPr>
          </a:lstStyle>
          <a:p>
            <a:pPr>
              <a:defRPr/>
            </a:pPr>
            <a:endParaRPr lang="en-US" altLang="en-US"/>
          </a:p>
        </p:txBody>
      </p:sp>
      <p:sp>
        <p:nvSpPr>
          <p:cNvPr id="6" name="Footer Placeholder 3"/>
          <p:cNvSpPr>
            <a:spLocks noGrp="1"/>
          </p:cNvSpPr>
          <p:nvPr>
            <p:ph type="ftr" sz="quarter" idx="11"/>
          </p:nvPr>
        </p:nvSpPr>
        <p:spPr/>
        <p:txBody>
          <a:bodyPr/>
          <a:lstStyle>
            <a:lvl1pPr>
              <a:defRPr/>
            </a:lvl1pPr>
          </a:lstStyle>
          <a:p>
            <a:pPr>
              <a:defRPr/>
            </a:pPr>
            <a:endParaRPr lang="en-US" altLang="en-US"/>
          </a:p>
        </p:txBody>
      </p:sp>
      <p:sp>
        <p:nvSpPr>
          <p:cNvPr id="7" name="Slide Number Placeholder 4"/>
          <p:cNvSpPr>
            <a:spLocks noGrp="1"/>
          </p:cNvSpPr>
          <p:nvPr>
            <p:ph type="sldNum" sz="quarter" idx="12"/>
          </p:nvPr>
        </p:nvSpPr>
        <p:spPr/>
        <p:txBody>
          <a:bodyPr/>
          <a:lstStyle>
            <a:lvl1pPr>
              <a:defRPr/>
            </a:lvl1pPr>
          </a:lstStyle>
          <a:p>
            <a:pPr>
              <a:defRPr/>
            </a:pPr>
            <a:fld id="{9177BA8B-034B-45F9-B263-9F5F4A3F8CE5}" type="slidenum">
              <a:rPr lang="ar-SA"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14FD69-4A85-4715-A222-ABB225B63BC6}" type="datetimeFigureOut">
              <a:rPr lang="en-US" smtClean="0"/>
              <a:pPr/>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D4C49B74-5DB2-4B03-B1D2-7F6A3C51C318}" type="slidenum">
              <a:rPr lang="en-US" smtClean="0"/>
              <a:pPr algn="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C14FD69-4A85-4715-A222-ABB225B63BC6}" type="datetimeFigureOut">
              <a:rPr lang="en-US" smtClean="0"/>
              <a:pPr/>
              <a:t>11/3/2013</a:t>
            </a:fld>
            <a:endParaRPr lang="en-US" sz="1000" dirty="0" smtClean="0"/>
          </a:p>
        </p:txBody>
      </p:sp>
      <p:sp>
        <p:nvSpPr>
          <p:cNvPr id="5" name="Footer Placeholder 4"/>
          <p:cNvSpPr>
            <a:spLocks noGrp="1"/>
          </p:cNvSpPr>
          <p:nvPr>
            <p:ph type="ftr" sz="quarter" idx="11"/>
          </p:nvPr>
        </p:nvSpPr>
        <p:spPr/>
        <p:txBody>
          <a:bodyPr/>
          <a:lstStyle/>
          <a:p>
            <a:pPr algn="ctr"/>
            <a:endParaRPr lang="en-US" sz="1000" smtClean="0"/>
          </a:p>
        </p:txBody>
      </p:sp>
      <p:sp>
        <p:nvSpPr>
          <p:cNvPr id="6" name="Slide Number Placeholder 5"/>
          <p:cNvSpPr>
            <a:spLocks noGrp="1"/>
          </p:cNvSpPr>
          <p:nvPr>
            <p:ph type="sldNum" sz="quarter" idx="12"/>
          </p:nvPr>
        </p:nvSpPr>
        <p:spPr>
          <a:xfrm>
            <a:off x="7924800" y="6416675"/>
            <a:ext cx="762000" cy="365125"/>
          </a:xfrm>
        </p:spPr>
        <p:txBody>
          <a:bodyPr/>
          <a:lstStyle/>
          <a:p>
            <a:pPr algn="r"/>
            <a:fld id="{D4C49B74-5DB2-4B03-B1D2-7F6A3C51C318}" type="slidenum">
              <a:rPr lang="en-US" smtClean="0"/>
              <a:pPr algn="r"/>
              <a:t>‹#›</a:t>
            </a:fld>
            <a:endParaRPr lang="en-US" sz="1000" dirty="0" smtClean="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C14FD69-4A85-4715-A222-ABB225B63BC6}" type="datetimeFigureOut">
              <a:rPr lang="en-US" smtClean="0"/>
              <a:pPr/>
              <a:t>11/3/2013</a:t>
            </a:fld>
            <a:endParaRPr lang="en-US" sz="1000" dirty="0" smtClean="0"/>
          </a:p>
        </p:txBody>
      </p:sp>
      <p:sp>
        <p:nvSpPr>
          <p:cNvPr id="6" name="Footer Placeholder 5"/>
          <p:cNvSpPr>
            <a:spLocks noGrp="1"/>
          </p:cNvSpPr>
          <p:nvPr>
            <p:ph type="ftr" sz="quarter" idx="11"/>
          </p:nvPr>
        </p:nvSpPr>
        <p:spPr/>
        <p:txBody>
          <a:bodyPr/>
          <a:lstStyle/>
          <a:p>
            <a:pPr algn="ctr"/>
            <a:endParaRPr lang="en-US" sz="1000" smtClean="0"/>
          </a:p>
        </p:txBody>
      </p:sp>
      <p:sp>
        <p:nvSpPr>
          <p:cNvPr id="7" name="Slide Number Placeholder 6"/>
          <p:cNvSpPr>
            <a:spLocks noGrp="1"/>
          </p:cNvSpPr>
          <p:nvPr>
            <p:ph type="sldNum" sz="quarter" idx="12"/>
          </p:nvPr>
        </p:nvSpPr>
        <p:spPr/>
        <p:txBody>
          <a:bodyPr/>
          <a:lstStyle/>
          <a:p>
            <a:pPr algn="r"/>
            <a:fld id="{D4C49B74-5DB2-4B03-B1D2-7F6A3C51C318}" type="slidenum">
              <a:rPr lang="en-US" smtClean="0"/>
              <a:pPr algn="r"/>
              <a:t>‹#›</a:t>
            </a:fld>
            <a:endParaRPr lang="en-US" sz="1000" dirty="0"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C14FD69-4A85-4715-A222-ABB225B63BC6}" type="datetimeFigureOut">
              <a:rPr lang="en-US" smtClean="0"/>
              <a:pPr/>
              <a:t>11/3/2013</a:t>
            </a:fld>
            <a:endParaRPr lang="en-US" sz="1000" dirty="0" smtClean="0"/>
          </a:p>
        </p:txBody>
      </p:sp>
      <p:sp>
        <p:nvSpPr>
          <p:cNvPr id="8" name="Footer Placeholder 7"/>
          <p:cNvSpPr>
            <a:spLocks noGrp="1"/>
          </p:cNvSpPr>
          <p:nvPr>
            <p:ph type="ftr" sz="quarter" idx="11"/>
          </p:nvPr>
        </p:nvSpPr>
        <p:spPr/>
        <p:txBody>
          <a:bodyPr/>
          <a:lstStyle/>
          <a:p>
            <a:pPr algn="ctr"/>
            <a:endParaRPr lang="en-US" sz="1000" smtClean="0"/>
          </a:p>
        </p:txBody>
      </p:sp>
      <p:sp>
        <p:nvSpPr>
          <p:cNvPr id="9" name="Slide Number Placeholder 8"/>
          <p:cNvSpPr>
            <a:spLocks noGrp="1"/>
          </p:cNvSpPr>
          <p:nvPr>
            <p:ph type="sldNum" sz="quarter" idx="12"/>
          </p:nvPr>
        </p:nvSpPr>
        <p:spPr/>
        <p:txBody>
          <a:bodyPr/>
          <a:lstStyle/>
          <a:p>
            <a:pPr algn="r"/>
            <a:fld id="{D4C49B74-5DB2-4B03-B1D2-7F6A3C51C318}" type="slidenum">
              <a:rPr lang="en-US" smtClean="0"/>
              <a:pPr algn="r"/>
              <a:t>‹#›</a:t>
            </a:fld>
            <a:endParaRPr lang="en-US" sz="1000"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C14FD69-4A85-4715-A222-ABB225B63BC6}" type="datetimeFigureOut">
              <a:rPr lang="en-US" smtClean="0"/>
              <a:pPr/>
              <a:t>11/3/2013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lgn="r"/>
            <a:fld id="{D4C49B74-5DB2-4B03-B1D2-7F6A3C51C318}" type="slidenum">
              <a:rPr lang="en-US" smtClean="0"/>
              <a:pPr algn="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4FD69-4A85-4715-A222-ABB225B63BC6}" type="datetimeFigureOut">
              <a:rPr lang="en-US" smtClean="0"/>
              <a:pPr/>
              <a:t>11/3/2013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lgn="r"/>
            <a:fld id="{D4C49B74-5DB2-4B03-B1D2-7F6A3C51C318}" type="slidenum">
              <a:rPr lang="en-US" smtClean="0"/>
              <a:pPr algn="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C14FD69-4A85-4715-A222-ABB225B63BC6}" type="datetimeFigureOut">
              <a:rPr lang="en-US" smtClean="0"/>
              <a:pPr/>
              <a:t>11/3/2013</a:t>
            </a:fld>
            <a:endParaRPr lang="en-US" sz="1000" dirty="0" smtClean="0"/>
          </a:p>
        </p:txBody>
      </p:sp>
      <p:sp>
        <p:nvSpPr>
          <p:cNvPr id="6" name="Footer Placeholder 5"/>
          <p:cNvSpPr>
            <a:spLocks noGrp="1"/>
          </p:cNvSpPr>
          <p:nvPr>
            <p:ph type="ftr" sz="quarter" idx="11"/>
          </p:nvPr>
        </p:nvSpPr>
        <p:spPr/>
        <p:txBody>
          <a:bodyPr/>
          <a:lstStyle/>
          <a:p>
            <a:pPr algn="ctr"/>
            <a:endParaRPr lang="en-US" sz="1000" smtClean="0"/>
          </a:p>
        </p:txBody>
      </p:sp>
      <p:sp>
        <p:nvSpPr>
          <p:cNvPr id="7" name="Slide Number Placeholder 6"/>
          <p:cNvSpPr>
            <a:spLocks noGrp="1"/>
          </p:cNvSpPr>
          <p:nvPr>
            <p:ph type="sldNum" sz="quarter" idx="12"/>
          </p:nvPr>
        </p:nvSpPr>
        <p:spPr/>
        <p:txBody>
          <a:bodyPr/>
          <a:lstStyle/>
          <a:p>
            <a:pPr algn="r"/>
            <a:fld id="{D4C49B74-5DB2-4B03-B1D2-7F6A3C51C318}" type="slidenum">
              <a:rPr lang="en-US" smtClean="0"/>
              <a:pPr algn="r"/>
              <a:t>‹#›</a:t>
            </a:fld>
            <a:endParaRPr lang="en-US" sz="1000"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C14FD69-4A85-4715-A222-ABB225B63BC6}" type="datetimeFigureOut">
              <a:rPr lang="en-US" smtClean="0"/>
              <a:pPr/>
              <a:t>11/3/2013</a:t>
            </a:fld>
            <a:endParaRPr lang="en-US" sz="1000" dirty="0" smtClean="0"/>
          </a:p>
        </p:txBody>
      </p:sp>
      <p:sp>
        <p:nvSpPr>
          <p:cNvPr id="6" name="Footer Placeholder 5"/>
          <p:cNvSpPr>
            <a:spLocks noGrp="1"/>
          </p:cNvSpPr>
          <p:nvPr>
            <p:ph type="ftr" sz="quarter" idx="11"/>
          </p:nvPr>
        </p:nvSpPr>
        <p:spPr/>
        <p:txBody>
          <a:bodyPr/>
          <a:lstStyle/>
          <a:p>
            <a:pPr algn="ctr"/>
            <a:endParaRPr lang="en-US" sz="1000" smtClean="0"/>
          </a:p>
        </p:txBody>
      </p:sp>
      <p:sp>
        <p:nvSpPr>
          <p:cNvPr id="7" name="Slide Number Placeholder 6"/>
          <p:cNvSpPr>
            <a:spLocks noGrp="1"/>
          </p:cNvSpPr>
          <p:nvPr>
            <p:ph type="sldNum" sz="quarter" idx="12"/>
          </p:nvPr>
        </p:nvSpPr>
        <p:spPr/>
        <p:txBody>
          <a:bodyPr/>
          <a:lstStyle/>
          <a:p>
            <a:pPr algn="r"/>
            <a:fld id="{D4C49B74-5DB2-4B03-B1D2-7F6A3C51C318}" type="slidenum">
              <a:rPr lang="en-US" smtClean="0"/>
              <a:pPr algn="r"/>
              <a:t>‹#›</a:t>
            </a:fld>
            <a:endParaRPr lang="en-US" sz="1000"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C14FD69-4A85-4715-A222-ABB225B63BC6}" type="datetimeFigureOut">
              <a:rPr lang="en-US" smtClean="0"/>
              <a:pPr/>
              <a:t>11/3/2013</a:t>
            </a:fld>
            <a:endParaRPr lang="en-US" sz="1000" dirty="0" smtClean="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lgn="ctr"/>
            <a:endParaRPr lang="en-US" sz="1000" smtClean="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lgn="r"/>
            <a:fld id="{D4C49B74-5DB2-4B03-B1D2-7F6A3C51C318}" type="slidenum">
              <a:rPr lang="en-US" smtClean="0"/>
              <a:pPr algn="r"/>
              <a:t>‹#›</a:t>
            </a:fld>
            <a:endParaRPr lang="en-US" sz="1000" dirty="0" smtClean="0"/>
          </a:p>
        </p:txBody>
      </p:sp>
    </p:spTree>
  </p:cSld>
  <p:clrMap bg1="dk1" tx1="lt1" bg2="dk2" tx2="lt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www.google.com.sa/url?sa=i&amp;source=images&amp;cd=&amp;cad=rja&amp;docid=pu8ynqFnkcSl0M&amp;tbnid=mPEcbJYOO-EocM:&amp;ved=0CAgQjRwwAA&amp;url=http://en.wikipedia.org/wiki/King_Saud_University&amp;ei=UrBvUrq-Nueq0QW7w4HQCQ&amp;psig=AFQjCNEnbk6LQ2mBvoCGsc5iert3wTJEnw&amp;ust=1383137746978593"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26.jpeg"/><Relationship Id="rId4"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28.jpeg"/><Relationship Id="rId4" Type="http://schemas.openxmlformats.org/officeDocument/2006/relationships/oleObject" Target="../embeddings/oleObject5.bin"/></Relationships>
</file>

<file path=ppt/slides/_rels/slide3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ubTitle" idx="1"/>
          </p:nvPr>
        </p:nvSpPr>
        <p:spPr>
          <a:xfrm>
            <a:off x="2209800" y="5334000"/>
            <a:ext cx="6934200" cy="1371600"/>
          </a:xfrm>
          <a:noFill/>
          <a:ln>
            <a:noFill/>
          </a:ln>
        </p:spPr>
        <p:txBody>
          <a:bodyPr>
            <a:noAutofit/>
            <a:scene3d>
              <a:camera prst="orthographicFront"/>
              <a:lightRig rig="threePt" dir="t"/>
            </a:scene3d>
            <a:sp3d extrusionH="57150">
              <a:bevelT w="279400" h="38100" prst="angle"/>
            </a:sp3d>
          </a:bodyPr>
          <a:lstStyle/>
          <a:p>
            <a:pPr algn="ctr">
              <a:lnSpc>
                <a:spcPct val="90000"/>
              </a:lnSpc>
            </a:pPr>
            <a:r>
              <a:rPr lang="en-US" sz="3200" b="1" dirty="0" smtClean="0">
                <a:solidFill>
                  <a:srgbClr val="002060"/>
                </a:solidFill>
                <a:latin typeface="Castellar" pitchFamily="18" charset="0"/>
                <a:cs typeface="Times New Roman" pitchFamily="18" charset="0"/>
              </a:rPr>
              <a:t>Prof. Jamal Al Wakeel</a:t>
            </a:r>
          </a:p>
          <a:p>
            <a:pPr algn="ctr">
              <a:lnSpc>
                <a:spcPct val="90000"/>
              </a:lnSpc>
            </a:pPr>
            <a:r>
              <a:rPr lang="en-US" sz="2400" b="1" dirty="0" smtClean="0">
                <a:solidFill>
                  <a:srgbClr val="C00000"/>
                </a:solidFill>
                <a:latin typeface="Bradley Hand ITC" pitchFamily="66" charset="0"/>
                <a:cs typeface="Times New Roman" pitchFamily="18" charset="0"/>
              </a:rPr>
              <a:t>Consultant Nephrology Division</a:t>
            </a:r>
          </a:p>
          <a:p>
            <a:pPr algn="ctr">
              <a:lnSpc>
                <a:spcPct val="90000"/>
              </a:lnSpc>
            </a:pPr>
            <a:r>
              <a:rPr lang="en-US" sz="2400" b="1" dirty="0" smtClean="0">
                <a:solidFill>
                  <a:srgbClr val="C00000"/>
                </a:solidFill>
                <a:latin typeface="Bradley Hand ITC" pitchFamily="66" charset="0"/>
                <a:cs typeface="Times New Roman" pitchFamily="18" charset="0"/>
              </a:rPr>
              <a:t>Department of Medicine</a:t>
            </a:r>
          </a:p>
        </p:txBody>
      </p:sp>
      <p:sp>
        <p:nvSpPr>
          <p:cNvPr id="17412" name="WordArt 6"/>
          <p:cNvSpPr>
            <a:spLocks noChangeArrowheads="1" noChangeShapeType="1" noTextEdit="1"/>
          </p:cNvSpPr>
          <p:nvPr/>
        </p:nvSpPr>
        <p:spPr bwMode="auto">
          <a:xfrm>
            <a:off x="1905000" y="914400"/>
            <a:ext cx="5638800" cy="1828800"/>
          </a:xfrm>
          <a:prstGeom prst="rect">
            <a:avLst/>
          </a:prstGeom>
        </p:spPr>
        <p:txBody>
          <a:bodyPr wrap="none" fromWordArt="1">
            <a:prstTxWarp prst="textDeflate">
              <a:avLst>
                <a:gd name="adj" fmla="val 26227"/>
              </a:avLst>
            </a:prstTxWarp>
          </a:bodyPr>
          <a:lstStyle/>
          <a:p>
            <a:pPr algn="ctr"/>
            <a:endParaRPr lang="en-US" sz="3600" kern="10" dirty="0">
              <a:ln w="28575">
                <a:solidFill>
                  <a:srgbClr val="FFFFCC"/>
                </a:solidFill>
                <a:round/>
                <a:headEnd/>
                <a:tailEnd/>
              </a:ln>
              <a:gradFill rotWithShape="1">
                <a:gsLst>
                  <a:gs pos="0">
                    <a:srgbClr val="FF3300"/>
                  </a:gs>
                  <a:gs pos="50000">
                    <a:srgbClr val="FF9933"/>
                  </a:gs>
                  <a:gs pos="100000">
                    <a:srgbClr val="FF3300"/>
                  </a:gs>
                </a:gsLst>
                <a:lin ang="2700000" scaled="1"/>
              </a:gradFill>
              <a:latin typeface="Goudy Stout" pitchFamily="18" charset="0"/>
            </a:endParaRPr>
          </a:p>
        </p:txBody>
      </p:sp>
      <p:pic>
        <p:nvPicPr>
          <p:cNvPr id="5" name="Picture 4" descr="hypertension.jpg"/>
          <p:cNvPicPr>
            <a:picLocks noChangeAspect="1"/>
          </p:cNvPicPr>
          <p:nvPr/>
        </p:nvPicPr>
        <p:blipFill>
          <a:blip r:embed="rId3" cstate="print"/>
          <a:stretch>
            <a:fillRect/>
          </a:stretch>
        </p:blipFill>
        <p:spPr>
          <a:xfrm>
            <a:off x="304800" y="457200"/>
            <a:ext cx="8686800" cy="4800600"/>
          </a:xfrm>
          <a:prstGeom prst="ellipse">
            <a:avLst/>
          </a:prstGeom>
          <a:ln>
            <a:noFill/>
          </a:ln>
          <a:effectLst>
            <a:softEdge rad="112500"/>
          </a:effectLst>
        </p:spPr>
      </p:pic>
      <p:sp>
        <p:nvSpPr>
          <p:cNvPr id="6" name="TextBox 5"/>
          <p:cNvSpPr txBox="1"/>
          <p:nvPr/>
        </p:nvSpPr>
        <p:spPr>
          <a:xfrm>
            <a:off x="381000" y="152400"/>
            <a:ext cx="8610600" cy="1323439"/>
          </a:xfrm>
          <a:prstGeom prst="rect">
            <a:avLst/>
          </a:prstGeom>
          <a:noFill/>
        </p:spPr>
        <p:txBody>
          <a:bodyPr vert="horz" wrap="square" rtlCol="0">
            <a:spAutoFit/>
            <a:scene3d>
              <a:camera prst="orthographicFront">
                <a:rot lat="1200000" lon="0" rev="0"/>
              </a:camera>
              <a:lightRig rig="threePt" dir="t"/>
            </a:scene3d>
            <a:sp3d z="127000" extrusionH="57150">
              <a:bevelT w="266700" h="241300"/>
              <a:bevelB w="266700" h="241300"/>
            </a:sp3d>
          </a:bodyPr>
          <a:lstStyle/>
          <a:p>
            <a:r>
              <a:rPr lang="en-US" sz="8000" b="1" dirty="0" smtClean="0">
                <a:ln>
                  <a:solidFill>
                    <a:srgbClr val="FFFF00"/>
                  </a:solidFill>
                </a:ln>
                <a:solidFill>
                  <a:srgbClr val="FF0000"/>
                </a:solidFill>
                <a:effectLst>
                  <a:outerShdw blurRad="355600" dir="12900000" sx="98000" sy="98000" algn="tl">
                    <a:srgbClr val="000000">
                      <a:alpha val="96000"/>
                    </a:srgbClr>
                  </a:outerShdw>
                </a:effectLst>
                <a:latin typeface="Viner Hand ITC" pitchFamily="66" charset="0"/>
              </a:rPr>
              <a:t>HYPERTENSION</a:t>
            </a:r>
            <a:endParaRPr lang="en-US" sz="8000" b="1" dirty="0">
              <a:ln>
                <a:solidFill>
                  <a:srgbClr val="FFFF00"/>
                </a:solidFill>
              </a:ln>
              <a:solidFill>
                <a:srgbClr val="FF0000"/>
              </a:solidFill>
              <a:effectLst>
                <a:outerShdw blurRad="355600" dir="12900000" sx="98000" sy="98000" algn="tl">
                  <a:srgbClr val="000000">
                    <a:alpha val="96000"/>
                  </a:srgbClr>
                </a:outerShdw>
              </a:effectLst>
              <a:latin typeface="Viner Hand ITC" pitchFamily="66" charset="0"/>
            </a:endParaRPr>
          </a:p>
        </p:txBody>
      </p:sp>
      <p:pic>
        <p:nvPicPr>
          <p:cNvPr id="14338" name="Picture 2" descr="http://upload.wikimedia.org/wikipedia/commons/3/3e/KSU_Logo_COLORED_PNGP-24.png">
            <a:hlinkClick r:id="rId4"/>
          </p:cNvPr>
          <p:cNvPicPr>
            <a:picLocks noChangeAspect="1" noChangeArrowheads="1"/>
          </p:cNvPicPr>
          <p:nvPr/>
        </p:nvPicPr>
        <p:blipFill>
          <a:blip r:embed="rId5" cstate="print"/>
          <a:srcRect/>
          <a:stretch>
            <a:fillRect/>
          </a:stretch>
        </p:blipFill>
        <p:spPr bwMode="auto">
          <a:xfrm>
            <a:off x="0" y="4800601"/>
            <a:ext cx="2667000" cy="2057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p:nvPr>
        </p:nvSpPr>
        <p:spPr>
          <a:xfrm>
            <a:off x="304800" y="1157288"/>
            <a:ext cx="8229600" cy="5014912"/>
          </a:xfrm>
        </p:spPr>
        <p:txBody>
          <a:bodyPr>
            <a:noAutofit/>
          </a:bodyPr>
          <a:lstStyle/>
          <a:p>
            <a:pPr>
              <a:lnSpc>
                <a:spcPct val="120000"/>
              </a:lnSpc>
              <a:buSzPct val="100000"/>
              <a:buBlip>
                <a:blip r:embed="rId2"/>
              </a:buBlip>
            </a:pPr>
            <a:r>
              <a:rPr lang="en-US" sz="2400" b="1" dirty="0" smtClean="0">
                <a:solidFill>
                  <a:srgbClr val="002060"/>
                </a:solidFill>
                <a:latin typeface="Century Gothic" pitchFamily="34" charset="0"/>
                <a:cs typeface="Times New Roman" pitchFamily="18" charset="0"/>
              </a:rPr>
              <a:t>Primary renal disease</a:t>
            </a:r>
          </a:p>
          <a:p>
            <a:pPr>
              <a:lnSpc>
                <a:spcPct val="120000"/>
              </a:lnSpc>
              <a:buSzPct val="100000"/>
              <a:buBlip>
                <a:blip r:embed="rId2"/>
              </a:buBlip>
            </a:pPr>
            <a:r>
              <a:rPr lang="en-US" sz="2400" b="1" dirty="0" smtClean="0">
                <a:solidFill>
                  <a:srgbClr val="002060"/>
                </a:solidFill>
                <a:latin typeface="Century Gothic" pitchFamily="34" charset="0"/>
                <a:cs typeface="Times New Roman" pitchFamily="18" charset="0"/>
              </a:rPr>
              <a:t>Oral contraceptives</a:t>
            </a:r>
          </a:p>
          <a:p>
            <a:pPr>
              <a:lnSpc>
                <a:spcPct val="120000"/>
              </a:lnSpc>
              <a:buSzPct val="100000"/>
              <a:buBlip>
                <a:blip r:embed="rId2"/>
              </a:buBlip>
            </a:pPr>
            <a:r>
              <a:rPr lang="en-US" sz="2400" b="1" dirty="0" smtClean="0">
                <a:solidFill>
                  <a:srgbClr val="002060"/>
                </a:solidFill>
                <a:latin typeface="Century Gothic" pitchFamily="34" charset="0"/>
                <a:cs typeface="Times New Roman" pitchFamily="18" charset="0"/>
              </a:rPr>
              <a:t>Sleep apnea syndrome</a:t>
            </a:r>
          </a:p>
          <a:p>
            <a:pPr>
              <a:lnSpc>
                <a:spcPct val="120000"/>
              </a:lnSpc>
              <a:buSzPct val="100000"/>
              <a:buBlip>
                <a:blip r:embed="rId2"/>
              </a:buBlip>
            </a:pPr>
            <a:r>
              <a:rPr lang="en-US" sz="2400" b="1" dirty="0" smtClean="0">
                <a:solidFill>
                  <a:srgbClr val="002060"/>
                </a:solidFill>
                <a:latin typeface="Century Gothic" pitchFamily="34" charset="0"/>
                <a:cs typeface="Times New Roman" pitchFamily="18" charset="0"/>
              </a:rPr>
              <a:t>Primary </a:t>
            </a:r>
            <a:r>
              <a:rPr lang="en-US" sz="2400" b="1" dirty="0" err="1" smtClean="0">
                <a:solidFill>
                  <a:srgbClr val="002060"/>
                </a:solidFill>
                <a:latin typeface="Century Gothic" pitchFamily="34" charset="0"/>
                <a:cs typeface="Times New Roman" pitchFamily="18" charset="0"/>
              </a:rPr>
              <a:t>hyperaldosteronism</a:t>
            </a:r>
            <a:endParaRPr lang="en-US" sz="2400" b="1" dirty="0" smtClean="0">
              <a:solidFill>
                <a:srgbClr val="002060"/>
              </a:solidFill>
              <a:latin typeface="Century Gothic" pitchFamily="34" charset="0"/>
              <a:cs typeface="Times New Roman" pitchFamily="18" charset="0"/>
            </a:endParaRPr>
          </a:p>
          <a:p>
            <a:pPr>
              <a:lnSpc>
                <a:spcPct val="120000"/>
              </a:lnSpc>
              <a:buSzPct val="100000"/>
              <a:buBlip>
                <a:blip r:embed="rId2"/>
              </a:buBlip>
            </a:pPr>
            <a:r>
              <a:rPr lang="en-US" sz="2400" b="1" dirty="0" err="1" smtClean="0">
                <a:solidFill>
                  <a:srgbClr val="002060"/>
                </a:solidFill>
                <a:latin typeface="Century Gothic" pitchFamily="34" charset="0"/>
                <a:cs typeface="Times New Roman" pitchFamily="18" charset="0"/>
              </a:rPr>
              <a:t>Renovascular</a:t>
            </a:r>
            <a:r>
              <a:rPr lang="en-US" sz="2400" b="1" dirty="0" smtClean="0">
                <a:solidFill>
                  <a:srgbClr val="002060"/>
                </a:solidFill>
                <a:latin typeface="Century Gothic" pitchFamily="34" charset="0"/>
                <a:cs typeface="Times New Roman" pitchFamily="18" charset="0"/>
              </a:rPr>
              <a:t> disease</a:t>
            </a:r>
          </a:p>
          <a:p>
            <a:pPr>
              <a:lnSpc>
                <a:spcPct val="120000"/>
              </a:lnSpc>
              <a:buSzPct val="100000"/>
              <a:buBlip>
                <a:blip r:embed="rId2"/>
              </a:buBlip>
            </a:pPr>
            <a:r>
              <a:rPr lang="en-US" sz="2400" b="1" dirty="0" smtClean="0">
                <a:solidFill>
                  <a:srgbClr val="002060"/>
                </a:solidFill>
                <a:latin typeface="Century Gothic" pitchFamily="34" charset="0"/>
                <a:cs typeface="Times New Roman" pitchFamily="18" charset="0"/>
              </a:rPr>
              <a:t>Cushing’s syndrome</a:t>
            </a:r>
          </a:p>
          <a:p>
            <a:pPr>
              <a:lnSpc>
                <a:spcPct val="120000"/>
              </a:lnSpc>
              <a:buSzPct val="100000"/>
              <a:buBlip>
                <a:blip r:embed="rId2"/>
              </a:buBlip>
            </a:pPr>
            <a:r>
              <a:rPr lang="en-US" sz="2400" b="1" dirty="0" err="1" smtClean="0">
                <a:solidFill>
                  <a:srgbClr val="002060"/>
                </a:solidFill>
                <a:latin typeface="Century Gothic" pitchFamily="34" charset="0"/>
                <a:cs typeface="Times New Roman" pitchFamily="18" charset="0"/>
              </a:rPr>
              <a:t>Pheochromocytoma</a:t>
            </a:r>
            <a:endParaRPr lang="en-US" sz="2400" b="1" dirty="0" smtClean="0">
              <a:solidFill>
                <a:srgbClr val="002060"/>
              </a:solidFill>
              <a:latin typeface="Century Gothic" pitchFamily="34" charset="0"/>
              <a:cs typeface="Times New Roman" pitchFamily="18" charset="0"/>
            </a:endParaRPr>
          </a:p>
          <a:p>
            <a:pPr>
              <a:lnSpc>
                <a:spcPct val="120000"/>
              </a:lnSpc>
              <a:buSzPct val="100000"/>
              <a:buBlip>
                <a:blip r:embed="rId2"/>
              </a:buBlip>
            </a:pPr>
            <a:r>
              <a:rPr lang="en-US" sz="2400" b="1" dirty="0" smtClean="0">
                <a:solidFill>
                  <a:srgbClr val="002060"/>
                </a:solidFill>
                <a:latin typeface="Century Gothic" pitchFamily="34" charset="0"/>
                <a:cs typeface="Times New Roman" pitchFamily="18" charset="0"/>
              </a:rPr>
              <a:t>Other endocrine disorders </a:t>
            </a:r>
          </a:p>
          <a:p>
            <a:pPr>
              <a:lnSpc>
                <a:spcPct val="120000"/>
              </a:lnSpc>
              <a:buSzPct val="100000"/>
              <a:buBlip>
                <a:blip r:embed="rId2"/>
              </a:buBlip>
            </a:pPr>
            <a:r>
              <a:rPr lang="en-US" sz="2400" b="1" dirty="0" err="1" smtClean="0">
                <a:solidFill>
                  <a:srgbClr val="002060"/>
                </a:solidFill>
                <a:latin typeface="Century Gothic" pitchFamily="34" charset="0"/>
                <a:cs typeface="Times New Roman" pitchFamily="18" charset="0"/>
              </a:rPr>
              <a:t>Coarctation</a:t>
            </a:r>
            <a:r>
              <a:rPr lang="en-US" sz="2400" b="1" dirty="0" smtClean="0">
                <a:solidFill>
                  <a:srgbClr val="002060"/>
                </a:solidFill>
                <a:latin typeface="Century Gothic" pitchFamily="34" charset="0"/>
                <a:cs typeface="Times New Roman" pitchFamily="18" charset="0"/>
              </a:rPr>
              <a:t> of the aorta </a:t>
            </a:r>
          </a:p>
        </p:txBody>
      </p:sp>
      <p:sp>
        <p:nvSpPr>
          <p:cNvPr id="18434" name="Rectangle 2"/>
          <p:cNvSpPr>
            <a:spLocks noGrp="1" noChangeArrowheads="1"/>
          </p:cNvSpPr>
          <p:nvPr>
            <p:ph type="title" idx="4294967295"/>
          </p:nvPr>
        </p:nvSpPr>
        <p:spPr>
          <a:xfrm>
            <a:off x="762000" y="228600"/>
            <a:ext cx="7543800" cy="685800"/>
          </a:xfrm>
          <a:ln>
            <a:noFill/>
          </a:ln>
        </p:spPr>
        <p:txBody>
          <a:bodyPr>
            <a:noAutofit/>
          </a:bodyPr>
          <a:lstStyle/>
          <a:p>
            <a:pPr algn="ctr" fontAlgn="auto">
              <a:spcAft>
                <a:spcPts val="0"/>
              </a:spcAft>
              <a:defRPr/>
            </a:pPr>
            <a:r>
              <a:rPr lang="en-US" sz="4000" dirty="0" smtClean="0">
                <a:ln w="500">
                  <a:noFill/>
                </a:ln>
                <a:solidFill>
                  <a:srgbClr val="FF0000"/>
                </a:solidFill>
                <a:effectLst/>
                <a:latin typeface="Batang" pitchFamily="18" charset="-127"/>
                <a:ea typeface="Batang" pitchFamily="18" charset="-127"/>
                <a:cs typeface="Times New Roman" pitchFamily="18" charset="0"/>
              </a:rPr>
              <a:t>Secondary Hypertension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Line 26"/>
          <p:cNvSpPr>
            <a:spLocks noChangeShapeType="1"/>
          </p:cNvSpPr>
          <p:nvPr/>
        </p:nvSpPr>
        <p:spPr bwMode="auto">
          <a:xfrm>
            <a:off x="1771650" y="42863"/>
            <a:ext cx="0" cy="6858000"/>
          </a:xfrm>
          <a:prstGeom prst="line">
            <a:avLst/>
          </a:prstGeom>
          <a:noFill/>
          <a:ln w="57150">
            <a:solidFill>
              <a:srgbClr val="0000FF">
                <a:alpha val="50195"/>
              </a:srgbClr>
            </a:solidFill>
            <a:round/>
            <a:headEnd/>
            <a:tailEnd/>
          </a:ln>
        </p:spPr>
        <p:txBody>
          <a:bodyPr/>
          <a:lstStyle/>
          <a:p>
            <a:endParaRPr lang="en-US"/>
          </a:p>
        </p:txBody>
      </p:sp>
      <p:graphicFrame>
        <p:nvGraphicFramePr>
          <p:cNvPr id="2050" name="Rectangle 2"/>
          <p:cNvGraphicFramePr>
            <a:graphicFrameLocks/>
          </p:cNvGraphicFramePr>
          <p:nvPr/>
        </p:nvGraphicFramePr>
        <p:xfrm>
          <a:off x="1581150" y="1171575"/>
          <a:ext cx="6096000" cy="4572000"/>
        </p:xfrm>
        <a:graphic>
          <a:graphicData uri="http://schemas.openxmlformats.org/presentationml/2006/ole">
            <p:oleObj spid="_x0000_s2082" name="Clip" r:id="rId3" imgW="0" imgH="0" progId="">
              <p:embed/>
            </p:oleObj>
          </a:graphicData>
        </a:graphic>
      </p:graphicFrame>
      <p:graphicFrame>
        <p:nvGraphicFramePr>
          <p:cNvPr id="2051" name="Rectangle 3"/>
          <p:cNvGraphicFramePr>
            <a:graphicFrameLocks/>
          </p:cNvGraphicFramePr>
          <p:nvPr/>
        </p:nvGraphicFramePr>
        <p:xfrm>
          <a:off x="1581150" y="1171575"/>
          <a:ext cx="6096000" cy="4572000"/>
        </p:xfrm>
        <a:graphic>
          <a:graphicData uri="http://schemas.openxmlformats.org/presentationml/2006/ole">
            <p:oleObj spid="_x0000_s2083" name="Clip" r:id="rId4" imgW="0" imgH="0" progId="">
              <p:embed/>
            </p:oleObj>
          </a:graphicData>
        </a:graphic>
      </p:graphicFrame>
      <p:sp>
        <p:nvSpPr>
          <p:cNvPr id="31" name="TextBox 30"/>
          <p:cNvSpPr txBox="1"/>
          <p:nvPr/>
        </p:nvSpPr>
        <p:spPr>
          <a:xfrm>
            <a:off x="2286000" y="1219200"/>
            <a:ext cx="6553200" cy="1200329"/>
          </a:xfrm>
          <a:prstGeom prst="rect">
            <a:avLst/>
          </a:prstGeom>
          <a:gradFill flip="none" rotWithShape="1">
            <a:gsLst>
              <a:gs pos="0">
                <a:srgbClr val="5E9EFF"/>
              </a:gs>
              <a:gs pos="39999">
                <a:srgbClr val="85C2FF"/>
              </a:gs>
              <a:gs pos="70000">
                <a:srgbClr val="C4D6EB"/>
              </a:gs>
              <a:gs pos="100000">
                <a:srgbClr val="FFEBFA"/>
              </a:gs>
            </a:gsLst>
            <a:lin ang="5400000" scaled="0"/>
            <a:tileRect/>
          </a:gradFill>
        </p:spPr>
        <p:txBody>
          <a:bodyPr wrap="square" rtlCol="0">
            <a:spAutoFit/>
          </a:bodyPr>
          <a:lstStyle/>
          <a:p>
            <a:pPr algn="ctr"/>
            <a:r>
              <a:rPr lang="en-US" sz="2400" b="1" dirty="0" smtClean="0">
                <a:solidFill>
                  <a:srgbClr val="FF0000"/>
                </a:solidFill>
                <a:latin typeface="Batang" pitchFamily="18" charset="-127"/>
                <a:ea typeface="Batang" pitchFamily="18" charset="-127"/>
                <a:cs typeface="Times New Roman" pitchFamily="18" charset="0"/>
              </a:rPr>
              <a:t>National Heart, Lung, and Blood Institute </a:t>
            </a:r>
          </a:p>
          <a:p>
            <a:pPr algn="ctr"/>
            <a:r>
              <a:rPr lang="en-US" sz="2400" b="1" dirty="0" smtClean="0">
                <a:solidFill>
                  <a:srgbClr val="FF0000"/>
                </a:solidFill>
                <a:latin typeface="Batang" pitchFamily="18" charset="-127"/>
                <a:ea typeface="Batang" pitchFamily="18" charset="-127"/>
                <a:cs typeface="Times New Roman" pitchFamily="18" charset="0"/>
              </a:rPr>
              <a:t>National High Blood Pressure Education Program</a:t>
            </a:r>
            <a:endParaRPr lang="en-US" sz="2400" b="1" dirty="0">
              <a:solidFill>
                <a:srgbClr val="FF0000"/>
              </a:solidFill>
              <a:latin typeface="Batang" pitchFamily="18" charset="-127"/>
              <a:ea typeface="Batang" pitchFamily="18" charset="-127"/>
              <a:cs typeface="Times New Roman" pitchFamily="18" charset="0"/>
            </a:endParaRPr>
          </a:p>
        </p:txBody>
      </p:sp>
      <p:sp>
        <p:nvSpPr>
          <p:cNvPr id="32" name="TextBox 31"/>
          <p:cNvSpPr txBox="1"/>
          <p:nvPr/>
        </p:nvSpPr>
        <p:spPr>
          <a:xfrm>
            <a:off x="2133600" y="3403937"/>
            <a:ext cx="6858000" cy="1015663"/>
          </a:xfrm>
          <a:prstGeom prst="rect">
            <a:avLst/>
          </a:prstGeom>
          <a:noFill/>
        </p:spPr>
        <p:txBody>
          <a:bodyPr wrap="square" rtlCol="0">
            <a:spAutoFit/>
          </a:bodyPr>
          <a:lstStyle/>
          <a:p>
            <a:pPr algn="ctr"/>
            <a:r>
              <a:rPr lang="en-US" sz="2000" b="1" i="1" dirty="0" smtClean="0">
                <a:solidFill>
                  <a:srgbClr val="002060"/>
                </a:solidFill>
                <a:effectLst>
                  <a:outerShdw blurRad="38100" dist="38100" dir="2700000" algn="tl">
                    <a:srgbClr val="000000">
                      <a:alpha val="43137"/>
                    </a:srgbClr>
                  </a:outerShdw>
                </a:effectLst>
                <a:latin typeface="Century Gothic" pitchFamily="34" charset="0"/>
                <a:cs typeface="Times New Roman" pitchFamily="18" charset="0"/>
              </a:rPr>
              <a:t>The Seventh Report of the Joint National Committee</a:t>
            </a:r>
          </a:p>
          <a:p>
            <a:pPr algn="ctr"/>
            <a:r>
              <a:rPr lang="en-US" sz="2000" b="1" i="1" dirty="0" smtClean="0">
                <a:solidFill>
                  <a:srgbClr val="002060"/>
                </a:solidFill>
                <a:effectLst>
                  <a:outerShdw blurRad="38100" dist="38100" dir="2700000" algn="tl">
                    <a:srgbClr val="000000">
                      <a:alpha val="43137"/>
                    </a:srgbClr>
                  </a:outerShdw>
                </a:effectLst>
                <a:latin typeface="Century Gothic" pitchFamily="34" charset="0"/>
                <a:cs typeface="Times New Roman" pitchFamily="18" charset="0"/>
              </a:rPr>
              <a:t>Prevention, Detection, Evaluation, and Treatment </a:t>
            </a:r>
          </a:p>
          <a:p>
            <a:pPr algn="ctr"/>
            <a:r>
              <a:rPr lang="en-US" sz="2000" b="1" i="1" dirty="0" smtClean="0">
                <a:solidFill>
                  <a:srgbClr val="002060"/>
                </a:solidFill>
                <a:effectLst>
                  <a:outerShdw blurRad="38100" dist="38100" dir="2700000" algn="tl">
                    <a:srgbClr val="000000">
                      <a:alpha val="43137"/>
                    </a:srgbClr>
                  </a:outerShdw>
                </a:effectLst>
                <a:latin typeface="Century Gothic" pitchFamily="34" charset="0"/>
                <a:cs typeface="Times New Roman" pitchFamily="18" charset="0"/>
              </a:rPr>
              <a:t>of High Blood Pressure (JNC 7)</a:t>
            </a:r>
            <a:endParaRPr lang="en-US" sz="2000" b="1" i="1" dirty="0">
              <a:solidFill>
                <a:srgbClr val="002060"/>
              </a:solidFill>
              <a:effectLst>
                <a:outerShdw blurRad="38100" dist="38100" dir="2700000" algn="tl">
                  <a:srgbClr val="000000">
                    <a:alpha val="43137"/>
                  </a:srgbClr>
                </a:outerShdw>
              </a:effectLst>
              <a:latin typeface="Century Gothic" pitchFamily="34" charset="0"/>
              <a:cs typeface="Times New Roman" pitchFamily="18" charset="0"/>
            </a:endParaRPr>
          </a:p>
        </p:txBody>
      </p:sp>
      <p:sp>
        <p:nvSpPr>
          <p:cNvPr id="997379" name="Rectangle 3"/>
          <p:cNvSpPr>
            <a:spLocks noChangeArrowheads="1"/>
          </p:cNvSpPr>
          <p:nvPr/>
        </p:nvSpPr>
        <p:spPr bwMode="auto">
          <a:xfrm>
            <a:off x="0" y="0"/>
            <a:ext cx="1790056" cy="68580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8100000" scaled="1"/>
            <a:tileRect/>
          </a:gradFill>
          <a:ln w="9525">
            <a:solidFill>
              <a:schemeClr val="tx1"/>
            </a:solidFill>
            <a:miter lim="800000"/>
            <a:headEnd/>
            <a:tailEnd/>
          </a:ln>
          <a:effectLst/>
        </p:spPr>
        <p:txBody>
          <a:bodyPr wrap="none" anchor="ctr"/>
          <a:lstStyle/>
          <a:p>
            <a:pPr>
              <a:defRPr/>
            </a:pPr>
            <a:endParaRPr lang="ar-SA" dirty="0">
              <a:solidFill>
                <a:srgbClr val="002060"/>
              </a:solidFill>
              <a:latin typeface="Arial" pitchFamily="34" charset="0"/>
              <a:cs typeface="Arial" pitchFamily="34" charset="0"/>
            </a:endParaRPr>
          </a:p>
        </p:txBody>
      </p:sp>
      <p:sp>
        <p:nvSpPr>
          <p:cNvPr id="2060" name="Text Box 23"/>
          <p:cNvSpPr txBox="1">
            <a:spLocks noChangeArrowheads="1"/>
          </p:cNvSpPr>
          <p:nvPr/>
        </p:nvSpPr>
        <p:spPr bwMode="auto">
          <a:xfrm>
            <a:off x="1" y="1517163"/>
            <a:ext cx="1752600" cy="646331"/>
          </a:xfrm>
          <a:prstGeom prst="rect">
            <a:avLst/>
          </a:prstGeom>
          <a:noFill/>
          <a:ln w="9525">
            <a:noFill/>
            <a:miter lim="800000"/>
            <a:headEnd/>
            <a:tailEnd/>
          </a:ln>
        </p:spPr>
        <p:txBody>
          <a:bodyPr wrap="square">
            <a:spAutoFit/>
          </a:bodyPr>
          <a:lstStyle/>
          <a:p>
            <a:pPr algn="ctr"/>
            <a:r>
              <a:rPr lang="en-US" sz="1200" b="1" dirty="0">
                <a:latin typeface="Century Gothic" pitchFamily="34" charset="0"/>
              </a:rPr>
              <a:t>U.S. Department of </a:t>
            </a:r>
          </a:p>
          <a:p>
            <a:pPr algn="ctr"/>
            <a:r>
              <a:rPr lang="en-US" sz="1200" b="1" dirty="0">
                <a:latin typeface="Century Gothic" pitchFamily="34" charset="0"/>
              </a:rPr>
              <a:t>Health and Human Services</a:t>
            </a:r>
          </a:p>
        </p:txBody>
      </p:sp>
      <p:sp>
        <p:nvSpPr>
          <p:cNvPr id="2061" name="Text Box 24"/>
          <p:cNvSpPr txBox="1">
            <a:spLocks noChangeArrowheads="1"/>
          </p:cNvSpPr>
          <p:nvPr/>
        </p:nvSpPr>
        <p:spPr bwMode="auto">
          <a:xfrm>
            <a:off x="33251" y="3792538"/>
            <a:ext cx="1676400" cy="457200"/>
          </a:xfrm>
          <a:prstGeom prst="rect">
            <a:avLst/>
          </a:prstGeom>
          <a:noFill/>
          <a:ln w="9525">
            <a:noFill/>
            <a:miter lim="800000"/>
            <a:headEnd/>
            <a:tailEnd/>
          </a:ln>
        </p:spPr>
        <p:txBody>
          <a:bodyPr wrap="square">
            <a:spAutoFit/>
          </a:bodyPr>
          <a:lstStyle/>
          <a:p>
            <a:pPr algn="ctr"/>
            <a:r>
              <a:rPr lang="en-US" sz="1200" b="1" dirty="0">
                <a:latin typeface="Century Gothic" pitchFamily="34" charset="0"/>
              </a:rPr>
              <a:t>National Institutes </a:t>
            </a:r>
          </a:p>
          <a:p>
            <a:pPr algn="ctr"/>
            <a:r>
              <a:rPr lang="en-US" sz="1200" b="1" dirty="0">
                <a:latin typeface="Century Gothic" pitchFamily="34" charset="0"/>
              </a:rPr>
              <a:t>of Health</a:t>
            </a:r>
          </a:p>
        </p:txBody>
      </p:sp>
      <p:sp>
        <p:nvSpPr>
          <p:cNvPr id="2062" name="Text Box 25"/>
          <p:cNvSpPr txBox="1">
            <a:spLocks noChangeArrowheads="1"/>
          </p:cNvSpPr>
          <p:nvPr/>
        </p:nvSpPr>
        <p:spPr bwMode="auto">
          <a:xfrm>
            <a:off x="69275" y="6135469"/>
            <a:ext cx="1643150" cy="646331"/>
          </a:xfrm>
          <a:prstGeom prst="rect">
            <a:avLst/>
          </a:prstGeom>
          <a:noFill/>
          <a:ln w="9525">
            <a:noFill/>
            <a:miter lim="800000"/>
            <a:headEnd/>
            <a:tailEnd/>
          </a:ln>
        </p:spPr>
        <p:txBody>
          <a:bodyPr wrap="square">
            <a:spAutoFit/>
          </a:bodyPr>
          <a:lstStyle/>
          <a:p>
            <a:pPr algn="ctr"/>
            <a:r>
              <a:rPr lang="en-US" sz="1200" b="1" dirty="0">
                <a:latin typeface="Century Gothic" pitchFamily="34" charset="0"/>
              </a:rPr>
              <a:t>National Heart, Lung, and Blood Institute</a:t>
            </a:r>
          </a:p>
        </p:txBody>
      </p:sp>
      <p:grpSp>
        <p:nvGrpSpPr>
          <p:cNvPr id="35" name="Group 8"/>
          <p:cNvGrpSpPr>
            <a:grpSpLocks/>
          </p:cNvGrpSpPr>
          <p:nvPr/>
        </p:nvGrpSpPr>
        <p:grpSpPr bwMode="auto">
          <a:xfrm>
            <a:off x="405362" y="457200"/>
            <a:ext cx="949613" cy="833438"/>
            <a:chOff x="559" y="144"/>
            <a:chExt cx="2109" cy="1968"/>
          </a:xfrm>
          <a:noFill/>
        </p:grpSpPr>
        <p:sp>
          <p:nvSpPr>
            <p:cNvPr id="36" name="Oval 9"/>
            <p:cNvSpPr>
              <a:spLocks noChangeArrowheads="1"/>
            </p:cNvSpPr>
            <p:nvPr/>
          </p:nvSpPr>
          <p:spPr bwMode="auto">
            <a:xfrm>
              <a:off x="559" y="144"/>
              <a:ext cx="2109" cy="1961"/>
            </a:xfrm>
            <a:prstGeom prst="ellipse">
              <a:avLst/>
            </a:prstGeom>
            <a:grpFill/>
            <a:ln w="12700">
              <a:solidFill>
                <a:schemeClr val="bg1"/>
              </a:solidFill>
              <a:round/>
              <a:headEnd type="none" w="sm" len="sm"/>
              <a:tailEnd type="none" w="sm" len="sm"/>
            </a:ln>
          </p:spPr>
          <p:txBody>
            <a:bodyPr wrap="none" anchor="ctr"/>
            <a:lstStyle/>
            <a:p>
              <a:endParaRPr lang="ar-SA"/>
            </a:p>
          </p:txBody>
        </p:sp>
        <p:sp>
          <p:nvSpPr>
            <p:cNvPr id="37" name="Oval 10"/>
            <p:cNvSpPr>
              <a:spLocks noChangeArrowheads="1"/>
            </p:cNvSpPr>
            <p:nvPr/>
          </p:nvSpPr>
          <p:spPr bwMode="auto">
            <a:xfrm>
              <a:off x="559" y="151"/>
              <a:ext cx="2109" cy="1961"/>
            </a:xfrm>
            <a:prstGeom prst="ellipse">
              <a:avLst/>
            </a:prstGeom>
            <a:grpFill/>
            <a:ln w="12700">
              <a:solidFill>
                <a:schemeClr val="bg1"/>
              </a:solidFill>
              <a:round/>
              <a:headEnd type="none" w="sm" len="sm"/>
              <a:tailEnd type="none" w="sm" len="sm"/>
            </a:ln>
          </p:spPr>
          <p:txBody>
            <a:bodyPr wrap="none" anchor="ctr"/>
            <a:lstStyle/>
            <a:p>
              <a:endParaRPr lang="ar-SA"/>
            </a:p>
          </p:txBody>
        </p:sp>
        <p:pic>
          <p:nvPicPr>
            <p:cNvPr id="38" name="Picture 11" descr="dhhs1"/>
            <p:cNvPicPr>
              <a:picLocks noChangeAspect="1" noChangeArrowheads="1"/>
            </p:cNvPicPr>
            <p:nvPr/>
          </p:nvPicPr>
          <p:blipFill>
            <a:blip r:embed="rId5" cstate="print"/>
            <a:srcRect/>
            <a:stretch>
              <a:fillRect/>
            </a:stretch>
          </p:blipFill>
          <p:spPr bwMode="auto">
            <a:xfrm>
              <a:off x="678" y="261"/>
              <a:ext cx="1879" cy="1746"/>
            </a:xfrm>
            <a:prstGeom prst="rect">
              <a:avLst/>
            </a:prstGeom>
            <a:grpFill/>
            <a:ln w="12700">
              <a:noFill/>
              <a:miter lim="800000"/>
              <a:headEnd/>
              <a:tailEnd/>
            </a:ln>
          </p:spPr>
        </p:pic>
      </p:grpSp>
      <p:sp>
        <p:nvSpPr>
          <p:cNvPr id="40" name="Oval 13"/>
          <p:cNvSpPr>
            <a:spLocks noChangeArrowheads="1"/>
          </p:cNvSpPr>
          <p:nvPr/>
        </p:nvSpPr>
        <p:spPr bwMode="auto">
          <a:xfrm>
            <a:off x="382084" y="2683625"/>
            <a:ext cx="1065716" cy="946150"/>
          </a:xfrm>
          <a:prstGeom prst="ellipse">
            <a:avLst/>
          </a:prstGeom>
          <a:noFill/>
          <a:ln w="38100" cmpd="dbl">
            <a:solidFill>
              <a:schemeClr val="bg1"/>
            </a:solidFill>
            <a:round/>
            <a:headEnd/>
            <a:tailEnd/>
          </a:ln>
        </p:spPr>
        <p:txBody>
          <a:bodyPr wrap="none" anchor="ctr"/>
          <a:lstStyle/>
          <a:p>
            <a:endParaRPr lang="ar-SA"/>
          </a:p>
        </p:txBody>
      </p:sp>
      <p:grpSp>
        <p:nvGrpSpPr>
          <p:cNvPr id="41" name="Group 14"/>
          <p:cNvGrpSpPr>
            <a:grpSpLocks/>
          </p:cNvGrpSpPr>
          <p:nvPr/>
        </p:nvGrpSpPr>
        <p:grpSpPr bwMode="auto">
          <a:xfrm>
            <a:off x="416174" y="2726575"/>
            <a:ext cx="938801" cy="837614"/>
            <a:chOff x="2934" y="352"/>
            <a:chExt cx="1872" cy="1836"/>
          </a:xfrm>
          <a:noFill/>
        </p:grpSpPr>
        <p:sp>
          <p:nvSpPr>
            <p:cNvPr id="42" name="Oval 15"/>
            <p:cNvSpPr>
              <a:spLocks noChangeArrowheads="1"/>
            </p:cNvSpPr>
            <p:nvPr/>
          </p:nvSpPr>
          <p:spPr bwMode="auto">
            <a:xfrm>
              <a:off x="2934" y="352"/>
              <a:ext cx="1872" cy="1794"/>
            </a:xfrm>
            <a:prstGeom prst="ellipse">
              <a:avLst/>
            </a:prstGeom>
            <a:grpFill/>
            <a:ln w="12700">
              <a:solidFill>
                <a:schemeClr val="bg1"/>
              </a:solidFill>
              <a:round/>
              <a:headEnd type="none" w="sm" len="sm"/>
              <a:tailEnd type="none" w="sm" len="sm"/>
            </a:ln>
          </p:spPr>
          <p:txBody>
            <a:bodyPr wrap="none" anchor="ctr"/>
            <a:lstStyle/>
            <a:p>
              <a:endParaRPr lang="ar-SA"/>
            </a:p>
          </p:txBody>
        </p:sp>
        <p:sp>
          <p:nvSpPr>
            <p:cNvPr id="44" name="Oval 18"/>
            <p:cNvSpPr>
              <a:spLocks noChangeArrowheads="1"/>
            </p:cNvSpPr>
            <p:nvPr/>
          </p:nvSpPr>
          <p:spPr bwMode="auto">
            <a:xfrm>
              <a:off x="2934" y="394"/>
              <a:ext cx="1872" cy="1794"/>
            </a:xfrm>
            <a:prstGeom prst="ellipse">
              <a:avLst/>
            </a:prstGeom>
            <a:grpFill/>
            <a:ln w="12700">
              <a:solidFill>
                <a:schemeClr val="bg1"/>
              </a:solidFill>
              <a:round/>
              <a:headEnd type="none" w="sm" len="sm"/>
              <a:tailEnd type="none" w="sm" len="sm"/>
            </a:ln>
          </p:spPr>
          <p:txBody>
            <a:bodyPr wrap="none" anchor="ctr"/>
            <a:lstStyle/>
            <a:p>
              <a:endParaRPr lang="ar-SA"/>
            </a:p>
          </p:txBody>
        </p:sp>
        <p:pic>
          <p:nvPicPr>
            <p:cNvPr id="45" name="Picture 16" descr="nih1"/>
            <p:cNvPicPr>
              <a:picLocks noChangeAspect="1" noChangeArrowheads="1"/>
            </p:cNvPicPr>
            <p:nvPr/>
          </p:nvPicPr>
          <p:blipFill>
            <a:blip r:embed="rId6" cstate="print"/>
            <a:srcRect/>
            <a:stretch>
              <a:fillRect/>
            </a:stretch>
          </p:blipFill>
          <p:spPr bwMode="auto">
            <a:xfrm>
              <a:off x="3071" y="482"/>
              <a:ext cx="1608" cy="1565"/>
            </a:xfrm>
            <a:prstGeom prst="rect">
              <a:avLst/>
            </a:prstGeom>
            <a:grpFill/>
            <a:ln w="12700">
              <a:noFill/>
              <a:miter lim="800000"/>
              <a:headEnd/>
              <a:tailEnd/>
            </a:ln>
          </p:spPr>
        </p:pic>
      </p:grpSp>
      <p:pic>
        <p:nvPicPr>
          <p:cNvPr id="49" name="Picture 21"/>
          <p:cNvPicPr>
            <a:picLocks noChangeAspect="1" noChangeArrowheads="1"/>
          </p:cNvPicPr>
          <p:nvPr/>
        </p:nvPicPr>
        <p:blipFill>
          <a:blip r:embed="rId7" cstate="print">
            <a:clrChange>
              <a:clrFrom>
                <a:srgbClr val="FEFEFE"/>
              </a:clrFrom>
              <a:clrTo>
                <a:srgbClr val="FEFEFE">
                  <a:alpha val="0"/>
                </a:srgbClr>
              </a:clrTo>
            </a:clrChange>
          </a:blip>
          <a:srcRect/>
          <a:stretch>
            <a:fillRect/>
          </a:stretch>
        </p:blipFill>
        <p:spPr bwMode="auto">
          <a:xfrm>
            <a:off x="457201" y="5181600"/>
            <a:ext cx="838200" cy="732725"/>
          </a:xfrm>
          <a:prstGeom prst="rect">
            <a:avLst/>
          </a:prstGeom>
          <a:noFill/>
          <a:ln w="9525">
            <a:noFill/>
            <a:miter lim="800000"/>
            <a:headEnd/>
            <a:tailEnd/>
          </a:ln>
        </p:spPr>
      </p:pic>
      <p:sp>
        <p:nvSpPr>
          <p:cNvPr id="50" name="Oval 22"/>
          <p:cNvSpPr>
            <a:spLocks noChangeArrowheads="1"/>
          </p:cNvSpPr>
          <p:nvPr/>
        </p:nvSpPr>
        <p:spPr bwMode="auto">
          <a:xfrm>
            <a:off x="261851" y="4986250"/>
            <a:ext cx="1219200" cy="1109750"/>
          </a:xfrm>
          <a:prstGeom prst="ellipse">
            <a:avLst/>
          </a:prstGeom>
          <a:noFill/>
          <a:ln w="38100" cmpd="dbl">
            <a:solidFill>
              <a:schemeClr val="bg1"/>
            </a:solidFill>
            <a:round/>
            <a:headEnd type="none" w="sm" len="sm"/>
            <a:tailEnd type="none" w="sm" len="sm"/>
          </a:ln>
        </p:spPr>
        <p:txBody>
          <a:bodyPr wrap="none" anchor="ctr"/>
          <a:lstStyle/>
          <a:p>
            <a:endParaRPr lang="ar-S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838200" y="304800"/>
            <a:ext cx="7696200" cy="1143000"/>
          </a:xfrm>
        </p:spPr>
        <p:txBody>
          <a:bodyPr>
            <a:normAutofit/>
          </a:bodyPr>
          <a:lstStyle/>
          <a:p>
            <a:pPr algn="ctr" fontAlgn="auto">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Blood Pressure Classification</a:t>
            </a:r>
          </a:p>
        </p:txBody>
      </p:sp>
      <p:sp>
        <p:nvSpPr>
          <p:cNvPr id="27651" name="Text Box 72"/>
          <p:cNvSpPr txBox="1">
            <a:spLocks noChangeArrowheads="1"/>
          </p:cNvSpPr>
          <p:nvPr/>
        </p:nvSpPr>
        <p:spPr bwMode="auto">
          <a:xfrm>
            <a:off x="527050" y="5303838"/>
            <a:ext cx="184150" cy="274637"/>
          </a:xfrm>
          <a:prstGeom prst="rect">
            <a:avLst/>
          </a:prstGeom>
          <a:noFill/>
          <a:ln w="9525">
            <a:noFill/>
            <a:miter lim="800000"/>
            <a:headEnd/>
            <a:tailEnd/>
          </a:ln>
        </p:spPr>
        <p:txBody>
          <a:bodyPr wrap="none">
            <a:spAutoFit/>
          </a:bodyPr>
          <a:lstStyle/>
          <a:p>
            <a:endParaRPr lang="ar-SA" sz="1200">
              <a:solidFill>
                <a:schemeClr val="bg1"/>
              </a:solidFill>
              <a:latin typeface="Arial Narrow" pitchFamily="34" charset="0"/>
            </a:endParaRPr>
          </a:p>
        </p:txBody>
      </p:sp>
      <p:graphicFrame>
        <p:nvGraphicFramePr>
          <p:cNvPr id="9" name="Table 8"/>
          <p:cNvGraphicFramePr>
            <a:graphicFrameLocks noGrp="1"/>
          </p:cNvGraphicFramePr>
          <p:nvPr/>
        </p:nvGraphicFramePr>
        <p:xfrm>
          <a:off x="457200" y="1981200"/>
          <a:ext cx="8305800" cy="3048002"/>
        </p:xfrm>
        <a:graphic>
          <a:graphicData uri="http://schemas.openxmlformats.org/drawingml/2006/table">
            <a:tbl>
              <a:tblPr firstRow="1" bandRow="1"/>
              <a:tblGrid>
                <a:gridCol w="2768599"/>
                <a:gridCol w="1963775"/>
                <a:gridCol w="772634"/>
                <a:gridCol w="2800792"/>
              </a:tblGrid>
              <a:tr h="732002">
                <a:tc>
                  <a:txBody>
                    <a:bodyPr/>
                    <a:lstStyle/>
                    <a:p>
                      <a:pPr algn="ctr"/>
                      <a:r>
                        <a:rPr lang="en-US" sz="2400" b="1" dirty="0" smtClean="0">
                          <a:solidFill>
                            <a:srgbClr val="002060"/>
                          </a:solidFill>
                          <a:latin typeface="Century Gothic" pitchFamily="34" charset="0"/>
                        </a:rPr>
                        <a:t>BP Classification </a:t>
                      </a:r>
                      <a:endParaRPr lang="en-US" sz="2400" b="1" dirty="0">
                        <a:solidFill>
                          <a:srgbClr val="002060"/>
                        </a:solidFill>
                        <a:latin typeface="Century Gothic" pitchFamily="34" charset="0"/>
                      </a:endParaRPr>
                    </a:p>
                  </a:txBody>
                  <a:tcPr>
                    <a:solidFill>
                      <a:schemeClr val="tx1">
                        <a:lumMod val="50000"/>
                      </a:schemeClr>
                    </a:solidFill>
                  </a:tcPr>
                </a:tc>
                <a:tc>
                  <a:txBody>
                    <a:bodyPr/>
                    <a:lstStyle/>
                    <a:p>
                      <a:pPr algn="ctr"/>
                      <a:r>
                        <a:rPr lang="en-US" sz="2400" b="1" dirty="0" smtClean="0">
                          <a:solidFill>
                            <a:srgbClr val="002060"/>
                          </a:solidFill>
                          <a:latin typeface="Century Gothic" pitchFamily="34" charset="0"/>
                        </a:rPr>
                        <a:t>SBP mmHg</a:t>
                      </a:r>
                      <a:endParaRPr lang="en-US" sz="2400" b="1" dirty="0">
                        <a:solidFill>
                          <a:srgbClr val="002060"/>
                        </a:solidFill>
                        <a:latin typeface="Century Gothic" pitchFamily="34" charset="0"/>
                      </a:endParaRPr>
                    </a:p>
                  </a:txBody>
                  <a:tcPr>
                    <a:solidFill>
                      <a:schemeClr val="tx1">
                        <a:lumMod val="50000"/>
                      </a:schemeClr>
                    </a:solidFill>
                  </a:tcPr>
                </a:tc>
                <a:tc>
                  <a:txBody>
                    <a:bodyPr/>
                    <a:lstStyle/>
                    <a:p>
                      <a:pPr algn="ctr"/>
                      <a:endParaRPr lang="en-US" sz="2400" b="1" dirty="0">
                        <a:solidFill>
                          <a:srgbClr val="002060"/>
                        </a:solidFill>
                        <a:latin typeface="Century Gothic" pitchFamily="34" charset="0"/>
                      </a:endParaRPr>
                    </a:p>
                  </a:txBody>
                  <a:tcPr>
                    <a:solidFill>
                      <a:schemeClr val="tx1">
                        <a:lumMod val="50000"/>
                      </a:schemeClr>
                    </a:solidFill>
                  </a:tcPr>
                </a:tc>
                <a:tc>
                  <a:txBody>
                    <a:bodyPr/>
                    <a:lstStyle/>
                    <a:p>
                      <a:pPr algn="ctr"/>
                      <a:r>
                        <a:rPr lang="en-US" sz="2400" b="1" dirty="0" smtClean="0">
                          <a:solidFill>
                            <a:srgbClr val="002060"/>
                          </a:solidFill>
                          <a:latin typeface="Century Gothic" pitchFamily="34" charset="0"/>
                        </a:rPr>
                        <a:t>DBP mmHg</a:t>
                      </a:r>
                      <a:endParaRPr lang="en-US" sz="2400" b="1" dirty="0">
                        <a:solidFill>
                          <a:srgbClr val="002060"/>
                        </a:solidFill>
                        <a:latin typeface="Century Gothic" pitchFamily="34" charset="0"/>
                      </a:endParaRPr>
                    </a:p>
                  </a:txBody>
                  <a:tcPr>
                    <a:solidFill>
                      <a:schemeClr val="tx1">
                        <a:lumMod val="50000"/>
                      </a:schemeClr>
                    </a:solidFill>
                  </a:tcPr>
                </a:tc>
              </a:tr>
              <a:tr h="579000">
                <a:tc>
                  <a:txBody>
                    <a:bodyPr/>
                    <a:lstStyle/>
                    <a:p>
                      <a:pPr algn="ctr"/>
                      <a:r>
                        <a:rPr lang="en-US" sz="2400" b="1" dirty="0" smtClean="0">
                          <a:solidFill>
                            <a:srgbClr val="002060"/>
                          </a:solidFill>
                          <a:latin typeface="Century Gothic" pitchFamily="34" charset="0"/>
                        </a:rPr>
                        <a:t>Normal</a:t>
                      </a:r>
                      <a:endParaRPr lang="en-US" sz="2400" b="1" dirty="0">
                        <a:solidFill>
                          <a:srgbClr val="002060"/>
                        </a:solidFill>
                        <a:latin typeface="Century Gothic" pitchFamily="34" charset="0"/>
                      </a:endParaRPr>
                    </a:p>
                  </a:txBody>
                  <a:tcPr>
                    <a:noFill/>
                  </a:tcPr>
                </a:tc>
                <a:tc>
                  <a:txBody>
                    <a:bodyPr/>
                    <a:lstStyle/>
                    <a:p>
                      <a:pPr algn="ctr"/>
                      <a:r>
                        <a:rPr lang="en-US" sz="2400" b="1" dirty="0" smtClean="0">
                          <a:solidFill>
                            <a:srgbClr val="002060"/>
                          </a:solidFill>
                          <a:latin typeface="Century Gothic" pitchFamily="34" charset="0"/>
                        </a:rPr>
                        <a:t>120</a:t>
                      </a:r>
                      <a:endParaRPr lang="en-US" sz="2400" b="1" dirty="0">
                        <a:solidFill>
                          <a:srgbClr val="002060"/>
                        </a:solidFill>
                        <a:latin typeface="Century Gothic" pitchFamily="34" charset="0"/>
                      </a:endParaRPr>
                    </a:p>
                  </a:txBody>
                  <a:tcPr>
                    <a:noFill/>
                  </a:tcPr>
                </a:tc>
                <a:tc>
                  <a:txBody>
                    <a:bodyPr/>
                    <a:lstStyle/>
                    <a:p>
                      <a:pPr algn="ctr"/>
                      <a:r>
                        <a:rPr lang="en-US" sz="2400" b="1" dirty="0" smtClean="0">
                          <a:solidFill>
                            <a:srgbClr val="002060"/>
                          </a:solidFill>
                          <a:latin typeface="Century Gothic" pitchFamily="34" charset="0"/>
                        </a:rPr>
                        <a:t>and</a:t>
                      </a:r>
                      <a:endParaRPr lang="en-US" sz="2400" b="1" dirty="0">
                        <a:solidFill>
                          <a:srgbClr val="002060"/>
                        </a:solidFill>
                        <a:latin typeface="Century Gothic" pitchFamily="34" charset="0"/>
                      </a:endParaRPr>
                    </a:p>
                  </a:txBody>
                  <a:tcPr>
                    <a:noFill/>
                  </a:tcPr>
                </a:tc>
                <a:tc>
                  <a:txBody>
                    <a:bodyPr/>
                    <a:lstStyle/>
                    <a:p>
                      <a:pPr algn="ctr"/>
                      <a:r>
                        <a:rPr lang="en-US" sz="2400" b="1" dirty="0" smtClean="0">
                          <a:solidFill>
                            <a:srgbClr val="002060"/>
                          </a:solidFill>
                          <a:latin typeface="Century Gothic" pitchFamily="34" charset="0"/>
                        </a:rPr>
                        <a:t>&lt;80</a:t>
                      </a:r>
                      <a:endParaRPr lang="en-US" sz="2400" b="1" dirty="0">
                        <a:solidFill>
                          <a:srgbClr val="002060"/>
                        </a:solidFill>
                        <a:latin typeface="Century Gothic" pitchFamily="34" charset="0"/>
                      </a:endParaRPr>
                    </a:p>
                  </a:txBody>
                  <a:tcPr>
                    <a:noFill/>
                  </a:tcPr>
                </a:tc>
              </a:tr>
              <a:tr h="579000">
                <a:tc>
                  <a:txBody>
                    <a:bodyPr/>
                    <a:lstStyle/>
                    <a:p>
                      <a:pPr algn="ctr"/>
                      <a:r>
                        <a:rPr lang="en-US" sz="2400" b="1" dirty="0" smtClean="0">
                          <a:solidFill>
                            <a:srgbClr val="002060"/>
                          </a:solidFill>
                          <a:latin typeface="Century Gothic" pitchFamily="34" charset="0"/>
                        </a:rPr>
                        <a:t>Pre-hypertension</a:t>
                      </a:r>
                      <a:endParaRPr lang="en-US" sz="2400" b="1" dirty="0">
                        <a:solidFill>
                          <a:srgbClr val="002060"/>
                        </a:solidFill>
                        <a:latin typeface="Century Gothic" pitchFamily="34" charset="0"/>
                      </a:endParaRPr>
                    </a:p>
                  </a:txBody>
                  <a:tcPr>
                    <a:noFill/>
                  </a:tcPr>
                </a:tc>
                <a:tc>
                  <a:txBody>
                    <a:bodyPr/>
                    <a:lstStyle/>
                    <a:p>
                      <a:pPr algn="ctr"/>
                      <a:r>
                        <a:rPr lang="en-US" sz="2400" b="1" dirty="0" smtClean="0">
                          <a:solidFill>
                            <a:srgbClr val="002060"/>
                          </a:solidFill>
                          <a:latin typeface="Century Gothic" pitchFamily="34" charset="0"/>
                        </a:rPr>
                        <a:t>120-139</a:t>
                      </a:r>
                      <a:endParaRPr lang="en-US" sz="2400" b="1" dirty="0">
                        <a:solidFill>
                          <a:srgbClr val="002060"/>
                        </a:solidFill>
                        <a:latin typeface="Century Gothic" pitchFamily="34" charset="0"/>
                      </a:endParaRPr>
                    </a:p>
                  </a:txBody>
                  <a:tcPr>
                    <a:noFill/>
                  </a:tcPr>
                </a:tc>
                <a:tc>
                  <a:txBody>
                    <a:bodyPr/>
                    <a:lstStyle/>
                    <a:p>
                      <a:pPr algn="ctr"/>
                      <a:r>
                        <a:rPr lang="en-US" sz="2400" b="1" dirty="0" smtClean="0">
                          <a:solidFill>
                            <a:srgbClr val="002060"/>
                          </a:solidFill>
                          <a:latin typeface="Century Gothic" pitchFamily="34" charset="0"/>
                        </a:rPr>
                        <a:t> or</a:t>
                      </a:r>
                      <a:endParaRPr lang="en-US" sz="2400" b="1" dirty="0">
                        <a:solidFill>
                          <a:srgbClr val="002060"/>
                        </a:solidFill>
                        <a:latin typeface="Century Gothic" pitchFamily="34" charset="0"/>
                      </a:endParaRPr>
                    </a:p>
                  </a:txBody>
                  <a:tcPr>
                    <a:noFill/>
                  </a:tcPr>
                </a:tc>
                <a:tc>
                  <a:txBody>
                    <a:bodyPr/>
                    <a:lstStyle/>
                    <a:p>
                      <a:pPr algn="ctr"/>
                      <a:r>
                        <a:rPr lang="en-US" sz="2400" b="1" dirty="0" smtClean="0">
                          <a:solidFill>
                            <a:srgbClr val="002060"/>
                          </a:solidFill>
                          <a:latin typeface="Century Gothic" pitchFamily="34" charset="0"/>
                        </a:rPr>
                        <a:t>80-89</a:t>
                      </a:r>
                      <a:endParaRPr lang="en-US" sz="2400" b="1" dirty="0">
                        <a:solidFill>
                          <a:srgbClr val="002060"/>
                        </a:solidFill>
                        <a:latin typeface="Century Gothic" pitchFamily="34" charset="0"/>
                      </a:endParaRPr>
                    </a:p>
                  </a:txBody>
                  <a:tcPr>
                    <a:noFill/>
                  </a:tcPr>
                </a:tc>
              </a:tr>
              <a:tr h="579000">
                <a:tc>
                  <a:txBody>
                    <a:bodyPr/>
                    <a:lstStyle/>
                    <a:p>
                      <a:pPr algn="ctr"/>
                      <a:r>
                        <a:rPr lang="en-US" sz="2400" b="1" dirty="0" smtClean="0">
                          <a:solidFill>
                            <a:srgbClr val="002060"/>
                          </a:solidFill>
                          <a:latin typeface="Century Gothic" pitchFamily="34" charset="0"/>
                        </a:rPr>
                        <a:t>Stage 1 HTN</a:t>
                      </a:r>
                      <a:endParaRPr lang="en-US" sz="2400" b="1" dirty="0">
                        <a:solidFill>
                          <a:srgbClr val="002060"/>
                        </a:solidFill>
                        <a:latin typeface="Century Gothic" pitchFamily="34" charset="0"/>
                      </a:endParaRPr>
                    </a:p>
                  </a:txBody>
                  <a:tcPr>
                    <a:noFill/>
                  </a:tcPr>
                </a:tc>
                <a:tc>
                  <a:txBody>
                    <a:bodyPr/>
                    <a:lstStyle/>
                    <a:p>
                      <a:pPr algn="ctr"/>
                      <a:r>
                        <a:rPr lang="en-US" sz="2400" b="1" dirty="0" smtClean="0">
                          <a:solidFill>
                            <a:srgbClr val="002060"/>
                          </a:solidFill>
                          <a:latin typeface="Century Gothic" pitchFamily="34" charset="0"/>
                        </a:rPr>
                        <a:t>140-159</a:t>
                      </a:r>
                      <a:endParaRPr lang="en-US" sz="2400" b="1" dirty="0">
                        <a:solidFill>
                          <a:srgbClr val="002060"/>
                        </a:solidFill>
                        <a:latin typeface="Century Gothic" pitchFamily="34" charset="0"/>
                      </a:endParaRPr>
                    </a:p>
                  </a:txBody>
                  <a:tcPr>
                    <a:noFill/>
                  </a:tcPr>
                </a:tc>
                <a:tc>
                  <a:txBody>
                    <a:bodyPr/>
                    <a:lstStyle/>
                    <a:p>
                      <a:pPr algn="ctr"/>
                      <a:r>
                        <a:rPr lang="en-US" sz="2400" b="1" dirty="0" smtClean="0">
                          <a:solidFill>
                            <a:srgbClr val="002060"/>
                          </a:solidFill>
                          <a:latin typeface="Century Gothic" pitchFamily="34" charset="0"/>
                        </a:rPr>
                        <a:t> or</a:t>
                      </a:r>
                      <a:endParaRPr lang="en-US" sz="2400" b="1" dirty="0">
                        <a:solidFill>
                          <a:srgbClr val="002060"/>
                        </a:solidFill>
                        <a:latin typeface="Century Gothic" pitchFamily="34" charset="0"/>
                      </a:endParaRPr>
                    </a:p>
                  </a:txBody>
                  <a:tcPr>
                    <a:noFill/>
                  </a:tcPr>
                </a:tc>
                <a:tc>
                  <a:txBody>
                    <a:bodyPr/>
                    <a:lstStyle/>
                    <a:p>
                      <a:pPr algn="ctr"/>
                      <a:r>
                        <a:rPr lang="en-US" sz="2400" b="1" dirty="0" smtClean="0">
                          <a:solidFill>
                            <a:srgbClr val="002060"/>
                          </a:solidFill>
                          <a:latin typeface="Century Gothic" pitchFamily="34" charset="0"/>
                        </a:rPr>
                        <a:t>90-99</a:t>
                      </a:r>
                      <a:endParaRPr lang="en-US" sz="2400" b="1" dirty="0">
                        <a:solidFill>
                          <a:srgbClr val="002060"/>
                        </a:solidFill>
                        <a:latin typeface="Century Gothic" pitchFamily="34" charset="0"/>
                      </a:endParaRPr>
                    </a:p>
                  </a:txBody>
                  <a:tcPr>
                    <a:noFill/>
                  </a:tcPr>
                </a:tc>
              </a:tr>
              <a:tr h="579000">
                <a:tc>
                  <a:txBody>
                    <a:bodyPr/>
                    <a:lstStyle/>
                    <a:p>
                      <a:pPr algn="ctr"/>
                      <a:r>
                        <a:rPr lang="en-US" sz="2400" b="1" dirty="0" smtClean="0">
                          <a:solidFill>
                            <a:srgbClr val="002060"/>
                          </a:solidFill>
                          <a:latin typeface="Century Gothic" pitchFamily="34" charset="0"/>
                        </a:rPr>
                        <a:t>Stage 2 HTN</a:t>
                      </a:r>
                      <a:endParaRPr lang="en-US" sz="2400" b="1" dirty="0">
                        <a:solidFill>
                          <a:srgbClr val="002060"/>
                        </a:solidFill>
                        <a:latin typeface="Century Gothic" pitchFamily="34" charset="0"/>
                      </a:endParaRPr>
                    </a:p>
                  </a:txBody>
                  <a:tcPr>
                    <a:noFill/>
                  </a:tcPr>
                </a:tc>
                <a:tc>
                  <a:txBody>
                    <a:bodyPr/>
                    <a:lstStyle/>
                    <a:p>
                      <a:pPr algn="ctr"/>
                      <a:r>
                        <a:rPr lang="en-US" sz="2400" b="1" u="sng" dirty="0" smtClean="0">
                          <a:solidFill>
                            <a:srgbClr val="002060"/>
                          </a:solidFill>
                          <a:latin typeface="Century Gothic" pitchFamily="34" charset="0"/>
                        </a:rPr>
                        <a:t>&gt;</a:t>
                      </a:r>
                      <a:r>
                        <a:rPr lang="en-US" sz="2400" b="1" u="none" dirty="0" smtClean="0">
                          <a:solidFill>
                            <a:srgbClr val="002060"/>
                          </a:solidFill>
                          <a:latin typeface="Century Gothic" pitchFamily="34" charset="0"/>
                        </a:rPr>
                        <a:t>160</a:t>
                      </a:r>
                      <a:endParaRPr lang="en-US" sz="2400" b="1" u="none" dirty="0">
                        <a:solidFill>
                          <a:srgbClr val="002060"/>
                        </a:solidFill>
                        <a:latin typeface="Century Gothic" pitchFamily="34" charset="0"/>
                      </a:endParaRPr>
                    </a:p>
                  </a:txBody>
                  <a:tcPr>
                    <a:noFill/>
                  </a:tcPr>
                </a:tc>
                <a:tc>
                  <a:txBody>
                    <a:bodyPr/>
                    <a:lstStyle/>
                    <a:p>
                      <a:pPr algn="ctr"/>
                      <a:r>
                        <a:rPr lang="en-US" sz="2400" b="1" dirty="0" smtClean="0">
                          <a:solidFill>
                            <a:srgbClr val="002060"/>
                          </a:solidFill>
                          <a:latin typeface="Century Gothic" pitchFamily="34" charset="0"/>
                        </a:rPr>
                        <a:t> or</a:t>
                      </a:r>
                      <a:endParaRPr lang="en-US" sz="2400" b="1" dirty="0">
                        <a:solidFill>
                          <a:srgbClr val="002060"/>
                        </a:solidFill>
                        <a:latin typeface="Century Gothic" pitchFamily="34" charset="0"/>
                      </a:endParaRPr>
                    </a:p>
                  </a:txBody>
                  <a:tcPr>
                    <a:noFill/>
                  </a:tcPr>
                </a:tc>
                <a:tc>
                  <a:txBody>
                    <a:bodyPr/>
                    <a:lstStyle/>
                    <a:p>
                      <a:pPr algn="ctr"/>
                      <a:r>
                        <a:rPr lang="en-US" sz="2400" b="1" u="sng" dirty="0" smtClean="0">
                          <a:solidFill>
                            <a:srgbClr val="002060"/>
                          </a:solidFill>
                          <a:latin typeface="Century Gothic" pitchFamily="34" charset="0"/>
                        </a:rPr>
                        <a:t>&gt;</a:t>
                      </a:r>
                      <a:r>
                        <a:rPr lang="en-US" sz="2400" b="1" u="none" dirty="0" smtClean="0">
                          <a:solidFill>
                            <a:srgbClr val="002060"/>
                          </a:solidFill>
                          <a:latin typeface="Century Gothic" pitchFamily="34" charset="0"/>
                        </a:rPr>
                        <a:t>100</a:t>
                      </a:r>
                      <a:endParaRPr lang="en-US" sz="2400" b="1" u="none" dirty="0">
                        <a:solidFill>
                          <a:srgbClr val="002060"/>
                        </a:solidFill>
                        <a:latin typeface="Century Gothic" pitchFamily="34" charset="0"/>
                      </a:endParaRPr>
                    </a:p>
                  </a:txBody>
                  <a:tcP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152400"/>
            <a:ext cx="8686800" cy="865187"/>
          </a:xfrm>
        </p:spPr>
        <p:txBody>
          <a:bodyPr>
            <a:noAutofit/>
          </a:bodyPr>
          <a:lstStyle/>
          <a:p>
            <a:pPr algn="ctr">
              <a:buNone/>
            </a:pPr>
            <a:r>
              <a:rPr lang="en-US" sz="3200" b="1" dirty="0" smtClean="0">
                <a:solidFill>
                  <a:srgbClr val="FF0000"/>
                </a:solidFill>
                <a:latin typeface="Batang" pitchFamily="18" charset="-127"/>
                <a:ea typeface="Batang" pitchFamily="18" charset="-127"/>
              </a:rPr>
              <a:t>European Society of Nephrology Classification of Blood Pressure Levels </a:t>
            </a:r>
            <a:endParaRPr lang="en-US" sz="3200" dirty="0">
              <a:solidFill>
                <a:srgbClr val="FF0000"/>
              </a:solidFill>
              <a:latin typeface="Batang" pitchFamily="18" charset="-127"/>
              <a:ea typeface="Batang" pitchFamily="18" charset="-127"/>
            </a:endParaRPr>
          </a:p>
        </p:txBody>
      </p:sp>
      <p:graphicFrame>
        <p:nvGraphicFramePr>
          <p:cNvPr id="3" name="Table 2"/>
          <p:cNvGraphicFramePr>
            <a:graphicFrameLocks noGrp="1"/>
          </p:cNvGraphicFramePr>
          <p:nvPr/>
        </p:nvGraphicFramePr>
        <p:xfrm>
          <a:off x="381001" y="1600200"/>
          <a:ext cx="8458199" cy="5077560"/>
        </p:xfrm>
        <a:graphic>
          <a:graphicData uri="http://schemas.openxmlformats.org/drawingml/2006/table">
            <a:tbl>
              <a:tblPr/>
              <a:tblGrid>
                <a:gridCol w="2839681"/>
                <a:gridCol w="3030266"/>
                <a:gridCol w="2588252"/>
              </a:tblGrid>
              <a:tr h="634695">
                <a:tc>
                  <a:txBody>
                    <a:bodyPr/>
                    <a:lstStyle/>
                    <a:p>
                      <a:pPr algn="ctr"/>
                      <a:r>
                        <a:rPr lang="en-US" sz="2000" b="1" dirty="0" smtClean="0">
                          <a:solidFill>
                            <a:srgbClr val="002060"/>
                          </a:solidFill>
                          <a:latin typeface="Century Gothic" pitchFamily="34" charset="0"/>
                        </a:rPr>
                        <a:t>Category</a:t>
                      </a:r>
                      <a:endParaRPr lang="en-US" sz="2000" dirty="0">
                        <a:solidFill>
                          <a:srgbClr val="002060"/>
                        </a:solidFill>
                        <a:latin typeface="Century Gothic" pitchFamily="34" charset="0"/>
                      </a:endParaRP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schemeClr>
                    </a:solidFill>
                  </a:tcPr>
                </a:tc>
                <a:tc>
                  <a:txBody>
                    <a:bodyPr/>
                    <a:lstStyle/>
                    <a:p>
                      <a:pPr algn="ctr"/>
                      <a:r>
                        <a:rPr lang="en-US" sz="2000" b="1" dirty="0" smtClean="0">
                          <a:solidFill>
                            <a:srgbClr val="002060"/>
                          </a:solidFill>
                          <a:latin typeface="Century Gothic" pitchFamily="34" charset="0"/>
                        </a:rPr>
                        <a:t>Systolic blood pressure (mmHg)</a:t>
                      </a:r>
                      <a:endParaRPr lang="en-US" sz="2000" dirty="0">
                        <a:solidFill>
                          <a:srgbClr val="002060"/>
                        </a:solidFill>
                        <a:latin typeface="Century Gothic" pitchFamily="34" charset="0"/>
                      </a:endParaRP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schemeClr>
                    </a:solidFill>
                  </a:tcPr>
                </a:tc>
                <a:tc>
                  <a:txBody>
                    <a:bodyPr/>
                    <a:lstStyle/>
                    <a:p>
                      <a:pPr algn="ctr"/>
                      <a:r>
                        <a:rPr lang="en-US" sz="2000" b="1" dirty="0" smtClean="0">
                          <a:solidFill>
                            <a:srgbClr val="002060"/>
                          </a:solidFill>
                          <a:latin typeface="Century Gothic" pitchFamily="34" charset="0"/>
                        </a:rPr>
                        <a:t>Diastolic blood pressure (mmHg)</a:t>
                      </a:r>
                      <a:endParaRPr lang="en-US" sz="2000" dirty="0">
                        <a:solidFill>
                          <a:srgbClr val="002060"/>
                        </a:solidFill>
                        <a:latin typeface="Century Gothic" pitchFamily="34" charset="0"/>
                      </a:endParaRP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schemeClr>
                    </a:solidFill>
                  </a:tcPr>
                </a:tc>
              </a:tr>
              <a:tr h="634695">
                <a:tc>
                  <a:txBody>
                    <a:bodyPr/>
                    <a:lstStyle/>
                    <a:p>
                      <a:pPr algn="ctr"/>
                      <a:r>
                        <a:rPr lang="en-US" sz="2000" dirty="0">
                          <a:solidFill>
                            <a:srgbClr val="002060"/>
                          </a:solidFill>
                          <a:latin typeface="Century Gothic" pitchFamily="34" charset="0"/>
                        </a:rPr>
                        <a:t>Optimal blood pressure</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&lt;120</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&lt;80</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95">
                <a:tc>
                  <a:txBody>
                    <a:bodyPr/>
                    <a:lstStyle/>
                    <a:p>
                      <a:pPr algn="ctr"/>
                      <a:r>
                        <a:rPr lang="en-US" sz="2000" dirty="0">
                          <a:solidFill>
                            <a:srgbClr val="002060"/>
                          </a:solidFill>
                          <a:latin typeface="Century Gothic" pitchFamily="34" charset="0"/>
                        </a:rPr>
                        <a:t>Normal blood pressure</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&lt;130</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&lt;85</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95">
                <a:tc>
                  <a:txBody>
                    <a:bodyPr/>
                    <a:lstStyle/>
                    <a:p>
                      <a:pPr algn="ctr"/>
                      <a:r>
                        <a:rPr lang="en-US" sz="2000" dirty="0">
                          <a:solidFill>
                            <a:srgbClr val="002060"/>
                          </a:solidFill>
                          <a:latin typeface="Century Gothic" pitchFamily="34" charset="0"/>
                        </a:rPr>
                        <a:t>High-normal blood pressure</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130-139</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85-89</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95">
                <a:tc>
                  <a:txBody>
                    <a:bodyPr/>
                    <a:lstStyle/>
                    <a:p>
                      <a:pPr algn="ctr"/>
                      <a:r>
                        <a:rPr lang="en-US" sz="2000" dirty="0">
                          <a:solidFill>
                            <a:srgbClr val="002060"/>
                          </a:solidFill>
                          <a:latin typeface="Century Gothic" pitchFamily="34" charset="0"/>
                        </a:rPr>
                        <a:t>Grade 1 hypertension (mild)</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140-159</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90-99</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95">
                <a:tc>
                  <a:txBody>
                    <a:bodyPr/>
                    <a:lstStyle/>
                    <a:p>
                      <a:pPr algn="ctr"/>
                      <a:r>
                        <a:rPr lang="en-US" sz="2000" dirty="0">
                          <a:solidFill>
                            <a:srgbClr val="002060"/>
                          </a:solidFill>
                          <a:latin typeface="Century Gothic" pitchFamily="34" charset="0"/>
                        </a:rPr>
                        <a:t>Grade 2 hypertension (moderate)</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160-179</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100-109</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95">
                <a:tc>
                  <a:txBody>
                    <a:bodyPr/>
                    <a:lstStyle/>
                    <a:p>
                      <a:pPr algn="ctr"/>
                      <a:r>
                        <a:rPr lang="en-US" sz="2000" dirty="0">
                          <a:solidFill>
                            <a:srgbClr val="002060"/>
                          </a:solidFill>
                          <a:latin typeface="Century Gothic" pitchFamily="34" charset="0"/>
                        </a:rPr>
                        <a:t>Grade 3 hypertension (severe)</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&gt;/= 180</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&gt;/= 110</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95">
                <a:tc>
                  <a:txBody>
                    <a:bodyPr/>
                    <a:lstStyle/>
                    <a:p>
                      <a:pPr algn="ctr"/>
                      <a:r>
                        <a:rPr lang="en-US" sz="2000" dirty="0">
                          <a:solidFill>
                            <a:srgbClr val="002060"/>
                          </a:solidFill>
                          <a:latin typeface="Century Gothic" pitchFamily="34" charset="0"/>
                        </a:rPr>
                        <a:t>Isolated systolic </a:t>
                      </a:r>
                      <a:r>
                        <a:rPr lang="en-US" sz="2000" dirty="0" smtClean="0">
                          <a:solidFill>
                            <a:srgbClr val="002060"/>
                          </a:solidFill>
                          <a:latin typeface="Century Gothic" pitchFamily="34" charset="0"/>
                        </a:rPr>
                        <a:t>hypertension</a:t>
                      </a:r>
                      <a:endParaRPr lang="en-US" sz="2000" dirty="0">
                        <a:solidFill>
                          <a:srgbClr val="002060"/>
                        </a:solidFill>
                        <a:latin typeface="Century Gothic" pitchFamily="34" charset="0"/>
                      </a:endParaRP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solidFill>
                            <a:srgbClr val="002060"/>
                          </a:solidFill>
                          <a:latin typeface="Century Gothic" pitchFamily="34" charset="0"/>
                        </a:rPr>
                        <a:t>&gt;140</a:t>
                      </a:r>
                      <a:endParaRPr lang="en-US" sz="2000" dirty="0">
                        <a:solidFill>
                          <a:srgbClr val="002060"/>
                        </a:solidFill>
                        <a:latin typeface="Century Gothic" pitchFamily="34" charset="0"/>
                      </a:endParaRP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&lt;90</a:t>
                      </a:r>
                    </a:p>
                  </a:txBody>
                  <a:tcPr marL="7785" marR="7785" marT="7785" marB="77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p:nvPr>
        </p:nvSpPr>
        <p:spPr>
          <a:xfrm>
            <a:off x="76200" y="1646237"/>
            <a:ext cx="8915400" cy="4830763"/>
          </a:xfrm>
        </p:spPr>
        <p:txBody>
          <a:bodyPr>
            <a:noAutofit/>
          </a:bodyPr>
          <a:lstStyle/>
          <a:p>
            <a:pPr marL="274320" indent="-274320" fontAlgn="auto">
              <a:lnSpc>
                <a:spcPct val="90000"/>
              </a:lnSpc>
              <a:spcAft>
                <a:spcPts val="0"/>
              </a:spcAft>
              <a:buSzPct val="100000"/>
              <a:buBlip>
                <a:blip r:embed="rId2"/>
              </a:buBlip>
              <a:defRPr/>
            </a:pPr>
            <a:r>
              <a:rPr lang="en-US" sz="2100" b="1" dirty="0" smtClean="0">
                <a:solidFill>
                  <a:srgbClr val="002060"/>
                </a:solidFill>
                <a:latin typeface="Century Gothic" pitchFamily="34" charset="0"/>
                <a:cs typeface="Times New Roman" pitchFamily="18" charset="0"/>
              </a:rPr>
              <a:t>Stage 1</a:t>
            </a:r>
          </a:p>
          <a:p>
            <a:pPr marL="641033" lvl="1" indent="-274320" fontAlgn="auto">
              <a:lnSpc>
                <a:spcPct val="90000"/>
              </a:lnSpc>
              <a:spcAft>
                <a:spcPts val="0"/>
              </a:spcAft>
              <a:buSzPct val="100000"/>
              <a:buBlip>
                <a:blip r:embed="rId3"/>
              </a:buBlip>
              <a:defRPr/>
            </a:pPr>
            <a:r>
              <a:rPr lang="en-US" sz="2100" b="1" dirty="0" smtClean="0">
                <a:solidFill>
                  <a:srgbClr val="002060"/>
                </a:solidFill>
                <a:latin typeface="Century Gothic" pitchFamily="34" charset="0"/>
                <a:cs typeface="Times New Roman" pitchFamily="18" charset="0"/>
              </a:rPr>
              <a:t>Clinical Blood Pressure – </a:t>
            </a:r>
            <a:r>
              <a:rPr lang="en-US" sz="2100" b="1" dirty="0" smtClean="0">
                <a:solidFill>
                  <a:srgbClr val="C00000"/>
                </a:solidFill>
                <a:latin typeface="Century Gothic" pitchFamily="34" charset="0"/>
                <a:cs typeface="Times New Roman" pitchFamily="18" charset="0"/>
              </a:rPr>
              <a:t>140/90 mmHg</a:t>
            </a:r>
          </a:p>
          <a:p>
            <a:pPr marL="641033" lvl="1" indent="-274320" fontAlgn="auto">
              <a:lnSpc>
                <a:spcPct val="90000"/>
              </a:lnSpc>
              <a:spcAft>
                <a:spcPts val="0"/>
              </a:spcAft>
              <a:buSzPct val="100000"/>
              <a:buBlip>
                <a:blip r:embed="rId3"/>
              </a:buBlip>
              <a:defRPr/>
            </a:pPr>
            <a:r>
              <a:rPr lang="en-US" sz="2100" b="1" dirty="0" smtClean="0">
                <a:solidFill>
                  <a:srgbClr val="002060"/>
                </a:solidFill>
                <a:latin typeface="Century Gothic" pitchFamily="34" charset="0"/>
                <a:cs typeface="Times New Roman" pitchFamily="18" charset="0"/>
              </a:rPr>
              <a:t>Ambulatory Blood Pressure day time Monitoring (ABPM)  – </a:t>
            </a:r>
            <a:r>
              <a:rPr lang="en-US" sz="2100" b="1" dirty="0" smtClean="0">
                <a:solidFill>
                  <a:srgbClr val="C00000"/>
                </a:solidFill>
                <a:latin typeface="Century Gothic" pitchFamily="34" charset="0"/>
                <a:cs typeface="Times New Roman" pitchFamily="18" charset="0"/>
              </a:rPr>
              <a:t>135/85 mmHg</a:t>
            </a:r>
          </a:p>
          <a:p>
            <a:pPr marL="641033" lvl="1" indent="-274320" fontAlgn="auto">
              <a:lnSpc>
                <a:spcPct val="90000"/>
              </a:lnSpc>
              <a:spcAft>
                <a:spcPts val="0"/>
              </a:spcAft>
              <a:buSzPct val="100000"/>
              <a:buBlip>
                <a:blip r:embed="rId3"/>
              </a:buBlip>
              <a:defRPr/>
            </a:pPr>
            <a:r>
              <a:rPr lang="en-US" sz="2100" b="1" dirty="0" smtClean="0">
                <a:solidFill>
                  <a:srgbClr val="002060"/>
                </a:solidFill>
                <a:latin typeface="Century Gothic" pitchFamily="34" charset="0"/>
                <a:cs typeface="Times New Roman" pitchFamily="18" charset="0"/>
              </a:rPr>
              <a:t>Home Blood Pressure Monitoring (HBPM) - </a:t>
            </a:r>
            <a:r>
              <a:rPr lang="en-US" sz="2100" b="1" dirty="0" smtClean="0">
                <a:solidFill>
                  <a:srgbClr val="C00000"/>
                </a:solidFill>
                <a:latin typeface="Century Gothic" pitchFamily="34" charset="0"/>
                <a:cs typeface="Times New Roman" pitchFamily="18" charset="0"/>
              </a:rPr>
              <a:t>135/85 mmHg</a:t>
            </a:r>
          </a:p>
          <a:p>
            <a:pPr marL="274320" indent="-274320" fontAlgn="auto">
              <a:lnSpc>
                <a:spcPct val="90000"/>
              </a:lnSpc>
              <a:spcAft>
                <a:spcPts val="0"/>
              </a:spcAft>
              <a:defRPr/>
            </a:pPr>
            <a:endParaRPr lang="en-US" sz="2100" b="1" dirty="0" smtClean="0">
              <a:solidFill>
                <a:srgbClr val="002060"/>
              </a:solidFill>
              <a:latin typeface="Century Gothic" pitchFamily="34" charset="0"/>
              <a:cs typeface="Times New Roman" pitchFamily="18" charset="0"/>
            </a:endParaRPr>
          </a:p>
          <a:p>
            <a:pPr marL="274320" indent="-274320" fontAlgn="auto">
              <a:lnSpc>
                <a:spcPct val="90000"/>
              </a:lnSpc>
              <a:spcAft>
                <a:spcPts val="0"/>
              </a:spcAft>
              <a:buSzPct val="100000"/>
              <a:buBlip>
                <a:blip r:embed="rId2"/>
              </a:buBlip>
              <a:defRPr/>
            </a:pPr>
            <a:r>
              <a:rPr lang="en-US" sz="2100" b="1" dirty="0" smtClean="0">
                <a:solidFill>
                  <a:srgbClr val="002060"/>
                </a:solidFill>
                <a:latin typeface="Century Gothic" pitchFamily="34" charset="0"/>
                <a:cs typeface="Times New Roman" pitchFamily="18" charset="0"/>
              </a:rPr>
              <a:t>Stage 2 </a:t>
            </a:r>
          </a:p>
          <a:p>
            <a:pPr marL="641033" lvl="1" indent="-274320" fontAlgn="auto">
              <a:lnSpc>
                <a:spcPct val="90000"/>
              </a:lnSpc>
              <a:spcAft>
                <a:spcPts val="0"/>
              </a:spcAft>
              <a:buSzPct val="100000"/>
              <a:buBlip>
                <a:blip r:embed="rId3"/>
              </a:buBlip>
              <a:defRPr/>
            </a:pPr>
            <a:r>
              <a:rPr lang="en-US" sz="2100" b="1" dirty="0" smtClean="0">
                <a:solidFill>
                  <a:srgbClr val="002060"/>
                </a:solidFill>
                <a:latin typeface="Century Gothic" pitchFamily="34" charset="0"/>
                <a:cs typeface="Times New Roman" pitchFamily="18" charset="0"/>
              </a:rPr>
              <a:t>Clinical Blood Pressure – </a:t>
            </a:r>
            <a:r>
              <a:rPr lang="en-US" sz="2100" b="1" dirty="0" smtClean="0">
                <a:solidFill>
                  <a:srgbClr val="C00000"/>
                </a:solidFill>
                <a:latin typeface="Century Gothic" pitchFamily="34" charset="0"/>
                <a:cs typeface="Times New Roman" pitchFamily="18" charset="0"/>
              </a:rPr>
              <a:t>160/100 mmHg</a:t>
            </a:r>
          </a:p>
          <a:p>
            <a:pPr marL="641033" lvl="1" indent="-274320" fontAlgn="auto">
              <a:lnSpc>
                <a:spcPct val="90000"/>
              </a:lnSpc>
              <a:spcAft>
                <a:spcPts val="0"/>
              </a:spcAft>
              <a:buSzPct val="100000"/>
              <a:buBlip>
                <a:blip r:embed="rId3"/>
              </a:buBlip>
              <a:defRPr/>
            </a:pPr>
            <a:r>
              <a:rPr lang="en-US" sz="2100" b="1" dirty="0" smtClean="0">
                <a:solidFill>
                  <a:srgbClr val="002060"/>
                </a:solidFill>
                <a:latin typeface="Century Gothic" pitchFamily="34" charset="0"/>
                <a:cs typeface="Times New Roman" pitchFamily="18" charset="0"/>
              </a:rPr>
              <a:t>Ambulatory Blood Pressure day time Monitoring (ABPM)  – </a:t>
            </a:r>
            <a:r>
              <a:rPr lang="en-US" sz="2100" b="1" dirty="0" smtClean="0">
                <a:solidFill>
                  <a:srgbClr val="C00000"/>
                </a:solidFill>
                <a:latin typeface="Century Gothic" pitchFamily="34" charset="0"/>
                <a:cs typeface="Times New Roman" pitchFamily="18" charset="0"/>
              </a:rPr>
              <a:t>150/95 mmHg</a:t>
            </a:r>
          </a:p>
          <a:p>
            <a:pPr marL="641033" lvl="1" indent="-274320" fontAlgn="auto">
              <a:lnSpc>
                <a:spcPct val="90000"/>
              </a:lnSpc>
              <a:spcAft>
                <a:spcPts val="0"/>
              </a:spcAft>
              <a:buSzPct val="100000"/>
              <a:buBlip>
                <a:blip r:embed="rId3"/>
              </a:buBlip>
              <a:defRPr/>
            </a:pPr>
            <a:r>
              <a:rPr lang="en-US" sz="2100" b="1" dirty="0" smtClean="0">
                <a:solidFill>
                  <a:srgbClr val="002060"/>
                </a:solidFill>
                <a:latin typeface="Century Gothic" pitchFamily="34" charset="0"/>
                <a:cs typeface="Times New Roman" pitchFamily="18" charset="0"/>
              </a:rPr>
              <a:t>Home Blood Pressure Monitoring (HBPM) - </a:t>
            </a:r>
            <a:r>
              <a:rPr lang="en-US" sz="2100" b="1" dirty="0" smtClean="0">
                <a:solidFill>
                  <a:srgbClr val="C00000"/>
                </a:solidFill>
                <a:latin typeface="Century Gothic" pitchFamily="34" charset="0"/>
                <a:cs typeface="Times New Roman" pitchFamily="18" charset="0"/>
              </a:rPr>
              <a:t>150/95 mmHg</a:t>
            </a:r>
          </a:p>
          <a:p>
            <a:pPr marL="641033" lvl="1" indent="-274320" fontAlgn="auto">
              <a:lnSpc>
                <a:spcPct val="90000"/>
              </a:lnSpc>
              <a:spcAft>
                <a:spcPts val="0"/>
              </a:spcAft>
              <a:defRPr/>
            </a:pPr>
            <a:endParaRPr lang="en-US" sz="2100" b="1" dirty="0" smtClean="0">
              <a:solidFill>
                <a:srgbClr val="002060"/>
              </a:solidFill>
              <a:latin typeface="Century Gothic" pitchFamily="34" charset="0"/>
              <a:cs typeface="Times New Roman" pitchFamily="18" charset="0"/>
            </a:endParaRPr>
          </a:p>
          <a:p>
            <a:pPr marL="274320" indent="-274320" fontAlgn="auto">
              <a:lnSpc>
                <a:spcPct val="90000"/>
              </a:lnSpc>
              <a:spcAft>
                <a:spcPts val="0"/>
              </a:spcAft>
              <a:buSzPct val="100000"/>
              <a:buBlip>
                <a:blip r:embed="rId2"/>
              </a:buBlip>
              <a:defRPr/>
            </a:pPr>
            <a:r>
              <a:rPr lang="en-US" sz="2100" b="1" dirty="0" smtClean="0">
                <a:solidFill>
                  <a:srgbClr val="002060"/>
                </a:solidFill>
                <a:latin typeface="Century Gothic" pitchFamily="34" charset="0"/>
                <a:cs typeface="Times New Roman" pitchFamily="18" charset="0"/>
              </a:rPr>
              <a:t>Severe hypertension (Stage 3)</a:t>
            </a:r>
          </a:p>
          <a:p>
            <a:pPr marL="641033" lvl="1" indent="-274320" fontAlgn="auto">
              <a:lnSpc>
                <a:spcPct val="90000"/>
              </a:lnSpc>
              <a:spcAft>
                <a:spcPts val="0"/>
              </a:spcAft>
              <a:buSzPct val="100000"/>
              <a:buBlip>
                <a:blip r:embed="rId3"/>
              </a:buBlip>
              <a:defRPr/>
            </a:pPr>
            <a:r>
              <a:rPr lang="en-US" sz="2100" b="1" dirty="0" smtClean="0">
                <a:solidFill>
                  <a:srgbClr val="002060"/>
                </a:solidFill>
                <a:latin typeface="Century Gothic" pitchFamily="34" charset="0"/>
                <a:cs typeface="Times New Roman" pitchFamily="18" charset="0"/>
              </a:rPr>
              <a:t>Clinical Blood Pressure – </a:t>
            </a:r>
            <a:r>
              <a:rPr lang="en-US" sz="2100" b="1" dirty="0" smtClean="0">
                <a:solidFill>
                  <a:srgbClr val="C00000"/>
                </a:solidFill>
                <a:latin typeface="Century Gothic" pitchFamily="34" charset="0"/>
                <a:cs typeface="Times New Roman" pitchFamily="18" charset="0"/>
              </a:rPr>
              <a:t>180/110 mmHg</a:t>
            </a:r>
          </a:p>
          <a:p>
            <a:pPr marL="274320" indent="-274320" fontAlgn="auto">
              <a:lnSpc>
                <a:spcPct val="90000"/>
              </a:lnSpc>
              <a:spcAft>
                <a:spcPts val="0"/>
              </a:spcAft>
              <a:buNone/>
              <a:defRPr/>
            </a:pPr>
            <a:endParaRPr lang="en-US" sz="2100" dirty="0" smtClean="0">
              <a:solidFill>
                <a:srgbClr val="002060"/>
              </a:solidFill>
              <a:latin typeface="Century Gothic" pitchFamily="34" charset="0"/>
            </a:endParaRPr>
          </a:p>
          <a:p>
            <a:pPr marL="274320" indent="-274320" fontAlgn="auto">
              <a:lnSpc>
                <a:spcPct val="90000"/>
              </a:lnSpc>
              <a:spcAft>
                <a:spcPts val="0"/>
              </a:spcAft>
              <a:defRPr/>
            </a:pPr>
            <a:endParaRPr lang="en-US" sz="2100" dirty="0" smtClean="0">
              <a:solidFill>
                <a:srgbClr val="002060"/>
              </a:solidFill>
              <a:latin typeface="Century Gothic" pitchFamily="34" charset="0"/>
              <a:cs typeface="Arial" charset="0"/>
            </a:endParaRPr>
          </a:p>
          <a:p>
            <a:pPr marL="641033" lvl="1" indent="-274320" fontAlgn="auto">
              <a:lnSpc>
                <a:spcPct val="90000"/>
              </a:lnSpc>
              <a:spcAft>
                <a:spcPts val="0"/>
              </a:spcAft>
              <a:defRPr/>
            </a:pPr>
            <a:endParaRPr lang="en-US" sz="2100" dirty="0" smtClean="0">
              <a:solidFill>
                <a:srgbClr val="002060"/>
              </a:solidFill>
              <a:latin typeface="Century Gothic" pitchFamily="34" charset="0"/>
              <a:cs typeface="Arial" charset="0"/>
            </a:endParaRPr>
          </a:p>
          <a:p>
            <a:pPr marL="641033" lvl="1" indent="-274320" fontAlgn="auto">
              <a:lnSpc>
                <a:spcPct val="90000"/>
              </a:lnSpc>
              <a:spcAft>
                <a:spcPts val="0"/>
              </a:spcAft>
              <a:defRPr/>
            </a:pPr>
            <a:endParaRPr lang="en-US" sz="2100" dirty="0" smtClean="0">
              <a:solidFill>
                <a:srgbClr val="002060"/>
              </a:solidFill>
              <a:latin typeface="Century Gothic" pitchFamily="34" charset="0"/>
              <a:cs typeface="Arial" charset="0"/>
            </a:endParaRPr>
          </a:p>
        </p:txBody>
      </p:sp>
      <p:sp>
        <p:nvSpPr>
          <p:cNvPr id="20482" name="Rectangle 2"/>
          <p:cNvSpPr>
            <a:spLocks noGrp="1" noChangeArrowheads="1"/>
          </p:cNvSpPr>
          <p:nvPr>
            <p:ph type="title" idx="4294967295"/>
          </p:nvPr>
        </p:nvSpPr>
        <p:spPr>
          <a:xfrm>
            <a:off x="228600" y="228600"/>
            <a:ext cx="8686800" cy="914400"/>
          </a:xfrm>
        </p:spPr>
        <p:txBody>
          <a:bodyPr>
            <a:noAutofit/>
          </a:bodyPr>
          <a:lstStyle/>
          <a:p>
            <a:pPr marL="838200" indent="-838200" algn="ctr" fontAlgn="auto">
              <a:spcAft>
                <a:spcPts val="0"/>
              </a:spcAft>
              <a:defRPr/>
            </a:pPr>
            <a:r>
              <a:rPr lang="en-US" sz="3000" i="1" dirty="0" smtClean="0">
                <a:solidFill>
                  <a:srgbClr val="FF0000"/>
                </a:solidFill>
                <a:effectLst/>
                <a:latin typeface="Batang" pitchFamily="18" charset="-127"/>
                <a:ea typeface="Batang" pitchFamily="18" charset="-127"/>
                <a:cs typeface="Times New Roman" pitchFamily="18" charset="0"/>
              </a:rPr>
              <a:t>National Institute for Health and Clinic Excellence Hypertension Guidelines 2011  (UK)</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76200"/>
            <a:ext cx="8915400" cy="484187"/>
          </a:xfrm>
          <a:noFill/>
        </p:spPr>
        <p:txBody>
          <a:bodyPr>
            <a:noAutofit/>
          </a:bodyPr>
          <a:lstStyle/>
          <a:p>
            <a:pPr algn="ctr">
              <a:buNone/>
            </a:pPr>
            <a:r>
              <a:rPr lang="en-US" sz="2600" b="1" dirty="0" smtClean="0">
                <a:solidFill>
                  <a:srgbClr val="FF0000"/>
                </a:solidFill>
                <a:latin typeface="Batang" pitchFamily="18" charset="-127"/>
                <a:ea typeface="Batang" pitchFamily="18" charset="-127"/>
                <a:cs typeface="Times New Roman" pitchFamily="18" charset="0"/>
              </a:rPr>
              <a:t>Type of Instrument of Blood Pressure Measurement </a:t>
            </a:r>
          </a:p>
        </p:txBody>
      </p:sp>
      <p:pic>
        <p:nvPicPr>
          <p:cNvPr id="108548" name="Picture 4" descr="http://upload.wikimedia.org/wikipedia/commons/a/ae/Sphygmomanometer%26Cuff.JPG"/>
          <p:cNvPicPr>
            <a:picLocks noChangeAspect="1" noChangeArrowheads="1"/>
          </p:cNvPicPr>
          <p:nvPr/>
        </p:nvPicPr>
        <p:blipFill>
          <a:blip r:embed="rId2" cstate="print"/>
          <a:srcRect/>
          <a:stretch>
            <a:fillRect/>
          </a:stretch>
        </p:blipFill>
        <p:spPr bwMode="auto">
          <a:xfrm>
            <a:off x="685800" y="914400"/>
            <a:ext cx="3124200" cy="4428565"/>
          </a:xfrm>
          <a:prstGeom prst="rect">
            <a:avLst/>
          </a:prstGeom>
          <a:noFill/>
          <a:ln w="69850" cap="rnd" cmpd="sng">
            <a:solidFill>
              <a:srgbClr val="002060"/>
            </a:solidFill>
            <a:bevel/>
          </a:ln>
          <a:scene3d>
            <a:camera prst="orthographicFront"/>
            <a:lightRig rig="threePt" dir="t"/>
          </a:scene3d>
          <a:sp3d>
            <a:bevelT w="349250"/>
          </a:sp3d>
        </p:spPr>
      </p:pic>
      <p:sp>
        <p:nvSpPr>
          <p:cNvPr id="6" name="Content Placeholder 1"/>
          <p:cNvSpPr txBox="1">
            <a:spLocks/>
          </p:cNvSpPr>
          <p:nvPr/>
        </p:nvSpPr>
        <p:spPr bwMode="auto">
          <a:xfrm>
            <a:off x="533400" y="5715000"/>
            <a:ext cx="3429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ctr" defTabSz="914400" rtl="0" eaLnBrk="1" fontAlgn="base" latinLnBrk="0" hangingPunct="1">
              <a:lnSpc>
                <a:spcPct val="100000"/>
              </a:lnSpc>
              <a:spcBef>
                <a:spcPts val="600"/>
              </a:spcBef>
              <a:spcAft>
                <a:spcPct val="0"/>
              </a:spcAft>
              <a:buClr>
                <a:schemeClr val="accent1"/>
              </a:buClr>
              <a:buSzPct val="70000"/>
              <a:buFont typeface="Wingdings" pitchFamily="2" charset="2"/>
              <a:buNone/>
              <a:tabLst/>
              <a:defRPr/>
            </a:pPr>
            <a:r>
              <a:rPr kumimoji="0" lang="en-US" sz="2400" b="1" i="0" u="none" strike="noStrike" kern="1200" cap="none" spc="0" normalizeH="0" baseline="0" noProof="0" dirty="0" smtClean="0">
                <a:ln>
                  <a:noFill/>
                </a:ln>
                <a:solidFill>
                  <a:srgbClr val="FF0000"/>
                </a:solidFill>
                <a:effectLst/>
                <a:uLnTx/>
                <a:uFillTx/>
                <a:latin typeface="Century Gothic" pitchFamily="34" charset="0"/>
                <a:cs typeface="Times New Roman" pitchFamily="18" charset="0"/>
              </a:rPr>
              <a:t>Sphygmomanometer</a:t>
            </a:r>
          </a:p>
          <a:p>
            <a:pPr marL="273050" marR="0" lvl="0" indent="-273050" algn="ctr" defTabSz="914400" rtl="0" eaLnBrk="1" fontAlgn="base" latinLnBrk="0" hangingPunct="1">
              <a:lnSpc>
                <a:spcPct val="100000"/>
              </a:lnSpc>
              <a:spcBef>
                <a:spcPts val="600"/>
              </a:spcBef>
              <a:spcAft>
                <a:spcPct val="0"/>
              </a:spcAft>
              <a:buClr>
                <a:schemeClr val="accent1"/>
              </a:buClr>
              <a:buSzPct val="70000"/>
              <a:buFont typeface="Wingdings" pitchFamily="2" charset="2"/>
              <a:buNone/>
              <a:tabLst/>
              <a:defRPr/>
            </a:pPr>
            <a:r>
              <a:rPr kumimoji="0" lang="en-US" sz="2400" b="0" i="0" u="none" strike="noStrike" kern="1200" cap="none" spc="0" normalizeH="0" baseline="0" noProof="0" dirty="0" smtClean="0">
                <a:ln>
                  <a:noFill/>
                </a:ln>
                <a:solidFill>
                  <a:srgbClr val="FF0000"/>
                </a:solidFill>
                <a:effectLst/>
                <a:uLnTx/>
                <a:uFillTx/>
                <a:latin typeface="Century Gothic" pitchFamily="34" charset="0"/>
              </a:rPr>
              <a:t> </a:t>
            </a:r>
            <a:endParaRPr kumimoji="0" lang="en-US" sz="2400" b="0" i="0" u="none" strike="noStrike" kern="1200" cap="none" spc="0" normalizeH="0" baseline="0" noProof="0" dirty="0">
              <a:ln>
                <a:noFill/>
              </a:ln>
              <a:solidFill>
                <a:srgbClr val="FF0000"/>
              </a:solidFill>
              <a:effectLst/>
              <a:uLnTx/>
              <a:uFillTx/>
              <a:latin typeface="Century Gothic" pitchFamily="34" charset="0"/>
            </a:endParaRPr>
          </a:p>
        </p:txBody>
      </p:sp>
      <p:pic>
        <p:nvPicPr>
          <p:cNvPr id="108550" name="Picture 6" descr="http://www.quickmedical.com/images/sku/tnails_250/10147.jpg"/>
          <p:cNvPicPr>
            <a:picLocks noChangeAspect="1" noChangeArrowheads="1"/>
          </p:cNvPicPr>
          <p:nvPr/>
        </p:nvPicPr>
        <p:blipFill>
          <a:blip r:embed="rId3" cstate="print"/>
          <a:srcRect/>
          <a:stretch>
            <a:fillRect/>
          </a:stretch>
        </p:blipFill>
        <p:spPr bwMode="auto">
          <a:xfrm>
            <a:off x="4529050" y="3886200"/>
            <a:ext cx="3810000" cy="2743200"/>
          </a:xfrm>
          <a:prstGeom prst="rect">
            <a:avLst/>
          </a:prstGeom>
          <a:noFill/>
          <a:ln w="47625">
            <a:solidFill>
              <a:srgbClr val="002060"/>
            </a:solidFill>
          </a:ln>
          <a:scene3d>
            <a:camera prst="orthographicFront"/>
            <a:lightRig rig="threePt" dir="t"/>
          </a:scene3d>
          <a:sp3d>
            <a:bevelT w="412750"/>
          </a:sp3d>
        </p:spPr>
      </p:pic>
      <p:pic>
        <p:nvPicPr>
          <p:cNvPr id="108552" name="Picture 8" descr="http://images-en.busytrade.com/125604400/Wrist-Electronic-Sphygmomanometer.jpg"/>
          <p:cNvPicPr>
            <a:picLocks noChangeAspect="1" noChangeArrowheads="1"/>
          </p:cNvPicPr>
          <p:nvPr/>
        </p:nvPicPr>
        <p:blipFill>
          <a:blip r:embed="rId4" cstate="print"/>
          <a:srcRect/>
          <a:stretch>
            <a:fillRect/>
          </a:stretch>
        </p:blipFill>
        <p:spPr bwMode="auto">
          <a:xfrm>
            <a:off x="4800600" y="609600"/>
            <a:ext cx="3352800" cy="2963557"/>
          </a:xfrm>
          <a:prstGeom prst="rect">
            <a:avLst/>
          </a:prstGeom>
          <a:noFill/>
          <a:ln w="57150" cmpd="sng">
            <a:solidFill>
              <a:srgbClr val="002060"/>
            </a:solidFill>
          </a:ln>
          <a:scene3d>
            <a:camera prst="orthographicFront"/>
            <a:lightRig rig="threePt" dir="t"/>
          </a:scene3d>
          <a:sp3d>
            <a:bevelT w="374650"/>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bwMode="auto">
          <a:xfrm>
            <a:off x="457200" y="76200"/>
            <a:ext cx="8229600" cy="484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ctr" defTabSz="914400" rtl="0" eaLnBrk="1" fontAlgn="base" latinLnBrk="0" hangingPunct="1">
              <a:lnSpc>
                <a:spcPct val="100000"/>
              </a:lnSpc>
              <a:spcBef>
                <a:spcPts val="600"/>
              </a:spcBef>
              <a:spcAft>
                <a:spcPct val="0"/>
              </a:spcAft>
              <a:buClr>
                <a:schemeClr val="accent1"/>
              </a:buClr>
              <a:buSzPct val="70000"/>
              <a:buFont typeface="Wingdings" pitchFamily="2" charset="2"/>
              <a:buNone/>
              <a:tabLst/>
              <a:defRPr/>
            </a:pPr>
            <a:r>
              <a:rPr kumimoji="0" lang="en-US" sz="3000" b="1" i="0" u="none" strike="noStrike" kern="1200" cap="none" spc="0" normalizeH="0" baseline="0" noProof="0" dirty="0" smtClean="0">
                <a:ln>
                  <a:noFill/>
                </a:ln>
                <a:solidFill>
                  <a:srgbClr val="FF0000"/>
                </a:solidFill>
                <a:effectLst/>
                <a:uLnTx/>
                <a:uFillTx/>
                <a:latin typeface="Batang" pitchFamily="18" charset="-127"/>
                <a:ea typeface="Batang" pitchFamily="18" charset="-127"/>
              </a:rPr>
              <a:t>Type of Instrument of Blood Pressure Measurement </a:t>
            </a:r>
          </a:p>
        </p:txBody>
      </p:sp>
      <p:sp>
        <p:nvSpPr>
          <p:cNvPr id="4" name="Content Placeholder 1"/>
          <p:cNvSpPr txBox="1">
            <a:spLocks/>
          </p:cNvSpPr>
          <p:nvPr/>
        </p:nvSpPr>
        <p:spPr bwMode="auto">
          <a:xfrm>
            <a:off x="1828800" y="5791200"/>
            <a:ext cx="594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ctr" defTabSz="914400" rtl="0" eaLnBrk="1" fontAlgn="base" latinLnBrk="0" hangingPunct="1">
              <a:lnSpc>
                <a:spcPct val="100000"/>
              </a:lnSpc>
              <a:spcBef>
                <a:spcPts val="600"/>
              </a:spcBef>
              <a:spcAft>
                <a:spcPct val="0"/>
              </a:spcAft>
              <a:buClr>
                <a:schemeClr val="accent1"/>
              </a:buClr>
              <a:buSzPct val="70000"/>
              <a:buFont typeface="Wingdings" pitchFamily="2" charset="2"/>
              <a:buNone/>
              <a:tabLst/>
              <a:defRPr/>
            </a:pPr>
            <a:r>
              <a:rPr kumimoji="0" lang="en-US" sz="2400" b="1" i="0" u="none" strike="noStrike" kern="1200" cap="none" spc="0" normalizeH="0" baseline="0" noProof="0" dirty="0" smtClean="0">
                <a:ln>
                  <a:noFill/>
                </a:ln>
                <a:solidFill>
                  <a:srgbClr val="002060"/>
                </a:solidFill>
                <a:effectLst/>
                <a:uLnTx/>
                <a:uFillTx/>
                <a:latin typeface="Century Gothic" pitchFamily="34" charset="0"/>
                <a:cs typeface="Times New Roman" pitchFamily="18" charset="0"/>
              </a:rPr>
              <a:t>Home Blood Pressure Monitoring</a:t>
            </a:r>
            <a:endParaRPr kumimoji="0" lang="en-US" sz="2400" b="0" i="0" u="none" strike="noStrike" kern="1200" cap="none" spc="0" normalizeH="0" baseline="0" noProof="0" dirty="0">
              <a:ln>
                <a:noFill/>
              </a:ln>
              <a:solidFill>
                <a:srgbClr val="002060"/>
              </a:solidFill>
              <a:effectLst/>
              <a:uLnTx/>
              <a:uFillTx/>
              <a:latin typeface="Century Gothic" pitchFamily="34" charset="0"/>
              <a:cs typeface="Times New Roman" pitchFamily="18" charset="0"/>
            </a:endParaRPr>
          </a:p>
        </p:txBody>
      </p:sp>
      <p:pic>
        <p:nvPicPr>
          <p:cNvPr id="122882" name="Picture 2" descr="http://www.best-b2b.com/userimg/692/711-2/home-blood-pressure-monitor-43.jpg"/>
          <p:cNvPicPr>
            <a:picLocks noChangeAspect="1" noChangeArrowheads="1"/>
          </p:cNvPicPr>
          <p:nvPr/>
        </p:nvPicPr>
        <p:blipFill>
          <a:blip r:embed="rId2" cstate="print"/>
          <a:srcRect/>
          <a:stretch>
            <a:fillRect/>
          </a:stretch>
        </p:blipFill>
        <p:spPr bwMode="auto">
          <a:xfrm>
            <a:off x="457200" y="1371600"/>
            <a:ext cx="3733800" cy="4114800"/>
          </a:xfrm>
          <a:prstGeom prst="rect">
            <a:avLst/>
          </a:prstGeom>
          <a:noFill/>
          <a:ln w="76200">
            <a:solidFill>
              <a:srgbClr val="002060"/>
            </a:solidFill>
          </a:ln>
          <a:scene3d>
            <a:camera prst="orthographicFront"/>
            <a:lightRig rig="threePt" dir="t"/>
          </a:scene3d>
          <a:sp3d>
            <a:bevelT w="387350"/>
          </a:sp3d>
        </p:spPr>
      </p:pic>
      <p:pic>
        <p:nvPicPr>
          <p:cNvPr id="122884" name="Picture 4" descr="https://awareofyourcare.com/blog/wp-content/uploads/2010/12/Blood-Pressure-at-Home.jpg"/>
          <p:cNvPicPr>
            <a:picLocks noChangeAspect="1" noChangeArrowheads="1"/>
          </p:cNvPicPr>
          <p:nvPr/>
        </p:nvPicPr>
        <p:blipFill>
          <a:blip r:embed="rId3" cstate="print"/>
          <a:srcRect/>
          <a:stretch>
            <a:fillRect/>
          </a:stretch>
        </p:blipFill>
        <p:spPr bwMode="auto">
          <a:xfrm>
            <a:off x="4572000" y="1371600"/>
            <a:ext cx="4038600" cy="4114800"/>
          </a:xfrm>
          <a:prstGeom prst="rect">
            <a:avLst/>
          </a:prstGeom>
          <a:noFill/>
          <a:ln w="63500">
            <a:solidFill>
              <a:srgbClr val="002060"/>
            </a:solidFill>
          </a:ln>
          <a:scene3d>
            <a:camera prst="orthographicFront"/>
            <a:lightRig rig="threePt" dir="t"/>
          </a:scene3d>
          <a:sp3d>
            <a:bevelT w="381000"/>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bwMode="auto">
          <a:xfrm>
            <a:off x="3276600" y="152400"/>
            <a:ext cx="5867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ctr" defTabSz="914400" rtl="0" eaLnBrk="1" fontAlgn="base" latinLnBrk="0" hangingPunct="1">
              <a:lnSpc>
                <a:spcPct val="100000"/>
              </a:lnSpc>
              <a:spcBef>
                <a:spcPts val="600"/>
              </a:spcBef>
              <a:spcAft>
                <a:spcPct val="0"/>
              </a:spcAft>
              <a:buClr>
                <a:schemeClr val="accent1"/>
              </a:buClr>
              <a:buSzPct val="70000"/>
              <a:buFont typeface="Wingdings" pitchFamily="2" charset="2"/>
              <a:buNone/>
              <a:tabLst/>
              <a:defRPr/>
            </a:pPr>
            <a:r>
              <a:rPr kumimoji="0" lang="en-US" sz="24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Batang" pitchFamily="18" charset="-127"/>
                <a:ea typeface="Batang" pitchFamily="18" charset="-127"/>
                <a:cs typeface="Times New Roman" pitchFamily="18" charset="0"/>
              </a:rPr>
              <a:t>Type of Instrument of Blood Pressure Measurement </a:t>
            </a:r>
          </a:p>
        </p:txBody>
      </p:sp>
      <p:sp>
        <p:nvSpPr>
          <p:cNvPr id="4" name="Content Placeholder 1"/>
          <p:cNvSpPr txBox="1">
            <a:spLocks/>
          </p:cNvSpPr>
          <p:nvPr/>
        </p:nvSpPr>
        <p:spPr bwMode="auto">
          <a:xfrm>
            <a:off x="2014450" y="6291350"/>
            <a:ext cx="4953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ctr" defTabSz="914400" rtl="0" eaLnBrk="1" fontAlgn="base" latinLnBrk="0" hangingPunct="1">
              <a:lnSpc>
                <a:spcPct val="100000"/>
              </a:lnSpc>
              <a:spcBef>
                <a:spcPts val="600"/>
              </a:spcBef>
              <a:spcAft>
                <a:spcPct val="0"/>
              </a:spcAft>
              <a:buClr>
                <a:schemeClr val="accent1"/>
              </a:buClr>
              <a:buSzPct val="70000"/>
              <a:buFont typeface="Wingdings" pitchFamily="2" charset="2"/>
              <a:buNone/>
              <a:tabLst/>
              <a:defRPr/>
            </a:pPr>
            <a:r>
              <a:rPr kumimoji="0" lang="en-US" sz="2400" i="1" u="none" strike="noStrike" kern="1200" cap="none" spc="0" normalizeH="0" baseline="0" noProof="0" dirty="0" smtClean="0">
                <a:ln>
                  <a:noFill/>
                </a:ln>
                <a:solidFill>
                  <a:srgbClr val="002060"/>
                </a:solidFill>
                <a:effectLst/>
                <a:uLnTx/>
                <a:uFillTx/>
                <a:latin typeface="Century Gothic" pitchFamily="34" charset="0"/>
              </a:rPr>
              <a:t>Ambulatory Pressure Monitoring</a:t>
            </a:r>
            <a:endParaRPr kumimoji="0" lang="en-US" sz="2400" i="1" u="none" strike="noStrike" kern="1200" cap="none" spc="0" normalizeH="0" baseline="0" noProof="0" dirty="0">
              <a:ln>
                <a:noFill/>
              </a:ln>
              <a:solidFill>
                <a:srgbClr val="002060"/>
              </a:solidFill>
              <a:effectLst/>
              <a:uLnTx/>
              <a:uFillTx/>
              <a:latin typeface="Century Gothic" pitchFamily="34" charset="0"/>
            </a:endParaRPr>
          </a:p>
        </p:txBody>
      </p:sp>
      <p:pic>
        <p:nvPicPr>
          <p:cNvPr id="123906" name="Picture 2" descr="http://images.gizmag.com/hero/7134_16040764254.jpg"/>
          <p:cNvPicPr>
            <a:picLocks noChangeAspect="1" noChangeArrowheads="1"/>
          </p:cNvPicPr>
          <p:nvPr/>
        </p:nvPicPr>
        <p:blipFill>
          <a:blip r:embed="rId2" cstate="print"/>
          <a:srcRect/>
          <a:stretch>
            <a:fillRect/>
          </a:stretch>
        </p:blipFill>
        <p:spPr bwMode="auto">
          <a:xfrm>
            <a:off x="4876800" y="1295400"/>
            <a:ext cx="3902869" cy="4267200"/>
          </a:xfrm>
          <a:prstGeom prst="rect">
            <a:avLst/>
          </a:prstGeom>
          <a:noFill/>
          <a:ln w="22225">
            <a:solidFill>
              <a:srgbClr val="002060"/>
            </a:solidFill>
          </a:ln>
          <a:scene3d>
            <a:camera prst="orthographicFront"/>
            <a:lightRig rig="threePt" dir="t"/>
          </a:scene3d>
          <a:sp3d>
            <a:bevelT w="412750"/>
          </a:sp3d>
        </p:spPr>
      </p:pic>
      <p:pic>
        <p:nvPicPr>
          <p:cNvPr id="123907" name="Picture 3"/>
          <p:cNvPicPr>
            <a:picLocks noChangeAspect="1" noChangeArrowheads="1"/>
          </p:cNvPicPr>
          <p:nvPr/>
        </p:nvPicPr>
        <p:blipFill>
          <a:blip r:embed="rId3" cstate="print"/>
          <a:srcRect/>
          <a:stretch>
            <a:fillRect/>
          </a:stretch>
        </p:blipFill>
        <p:spPr bwMode="auto">
          <a:xfrm>
            <a:off x="1752600" y="2667000"/>
            <a:ext cx="2819400" cy="3505200"/>
          </a:xfrm>
          <a:prstGeom prst="rect">
            <a:avLst/>
          </a:prstGeom>
          <a:noFill/>
          <a:ln w="34925">
            <a:solidFill>
              <a:srgbClr val="002060"/>
            </a:solidFill>
            <a:miter lim="800000"/>
            <a:headEnd/>
            <a:tailEnd/>
          </a:ln>
          <a:scene3d>
            <a:camera prst="orthographicFront"/>
            <a:lightRig rig="threePt" dir="t"/>
          </a:scene3d>
          <a:sp3d>
            <a:bevelT w="361950"/>
          </a:sp3d>
        </p:spPr>
      </p:pic>
      <p:pic>
        <p:nvPicPr>
          <p:cNvPr id="123909" name="Picture 5" descr="http://www.aafp.org/afp/2003/0601/afp20030601p2343-f1.jpg"/>
          <p:cNvPicPr>
            <a:picLocks noChangeAspect="1" noChangeArrowheads="1"/>
          </p:cNvPicPr>
          <p:nvPr/>
        </p:nvPicPr>
        <p:blipFill>
          <a:blip r:embed="rId4" cstate="print"/>
          <a:srcRect/>
          <a:stretch>
            <a:fillRect/>
          </a:stretch>
        </p:blipFill>
        <p:spPr bwMode="auto">
          <a:xfrm>
            <a:off x="304800" y="304800"/>
            <a:ext cx="2895600" cy="2209800"/>
          </a:xfrm>
          <a:prstGeom prst="rect">
            <a:avLst/>
          </a:prstGeom>
          <a:noFill/>
          <a:ln w="25400">
            <a:solidFill>
              <a:srgbClr val="002060"/>
            </a:solidFill>
          </a:ln>
          <a:scene3d>
            <a:camera prst="orthographicFront"/>
            <a:lightRig rig="threePt" dir="t"/>
          </a:scene3d>
          <a:sp3d>
            <a:bevelT w="387350"/>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p:nvPr>
        </p:nvSpPr>
        <p:spPr>
          <a:xfrm>
            <a:off x="533400" y="1600200"/>
            <a:ext cx="8229600" cy="4343400"/>
          </a:xfrm>
        </p:spPr>
        <p:txBody>
          <a:bodyPr>
            <a:normAutofit/>
          </a:bodyPr>
          <a:lstStyle/>
          <a:p>
            <a:pPr algn="just">
              <a:lnSpc>
                <a:spcPct val="90000"/>
              </a:lnSpc>
              <a:buSzPct val="100000"/>
              <a:buBlip>
                <a:blip r:embed="rId2"/>
              </a:buBlip>
            </a:pPr>
            <a:r>
              <a:rPr lang="en-US" sz="2400" b="1" dirty="0" smtClean="0">
                <a:solidFill>
                  <a:srgbClr val="002060"/>
                </a:solidFill>
                <a:latin typeface="Century Gothic" pitchFamily="34" charset="0"/>
                <a:cs typeface="Times New Roman" pitchFamily="18" charset="0"/>
              </a:rPr>
              <a:t>Apply to adults on no antihypertensive medications and who are not acutely ill.</a:t>
            </a:r>
          </a:p>
          <a:p>
            <a:pPr algn="just">
              <a:lnSpc>
                <a:spcPct val="90000"/>
              </a:lnSpc>
              <a:buSzPct val="100000"/>
              <a:buBlip>
                <a:blip r:embed="rId2"/>
              </a:buBlip>
            </a:pPr>
            <a:endParaRPr lang="en-US" sz="2400" b="1" dirty="0" smtClean="0">
              <a:solidFill>
                <a:srgbClr val="002060"/>
              </a:solidFill>
              <a:latin typeface="Century Gothic" pitchFamily="34" charset="0"/>
              <a:cs typeface="Times New Roman" pitchFamily="18" charset="0"/>
            </a:endParaRPr>
          </a:p>
          <a:p>
            <a:pPr algn="just">
              <a:lnSpc>
                <a:spcPct val="90000"/>
              </a:lnSpc>
              <a:buSzPct val="100000"/>
              <a:buBlip>
                <a:blip r:embed="rId2"/>
              </a:buBlip>
            </a:pPr>
            <a:r>
              <a:rPr lang="en-US" sz="2400" b="1" dirty="0" smtClean="0">
                <a:solidFill>
                  <a:srgbClr val="002060"/>
                </a:solidFill>
                <a:latin typeface="Century Gothic" pitchFamily="34" charset="0"/>
                <a:cs typeface="Times New Roman" pitchFamily="18" charset="0"/>
              </a:rPr>
              <a:t>If there is a disparity in category between the systolic and diastolic pressures, the higher value determines the severity of the hypertension.</a:t>
            </a:r>
          </a:p>
          <a:p>
            <a:pPr algn="just">
              <a:lnSpc>
                <a:spcPct val="90000"/>
              </a:lnSpc>
              <a:buSzPct val="100000"/>
              <a:buBlip>
                <a:blip r:embed="rId2"/>
              </a:buBlip>
            </a:pPr>
            <a:endParaRPr lang="en-US" sz="2400" b="1" dirty="0" smtClean="0">
              <a:solidFill>
                <a:srgbClr val="002060"/>
              </a:solidFill>
              <a:latin typeface="Century Gothic" pitchFamily="34" charset="0"/>
              <a:cs typeface="Times New Roman" pitchFamily="18" charset="0"/>
            </a:endParaRPr>
          </a:p>
          <a:p>
            <a:pPr algn="just">
              <a:lnSpc>
                <a:spcPct val="90000"/>
              </a:lnSpc>
              <a:buSzPct val="100000"/>
              <a:buBlip>
                <a:blip r:embed="rId2"/>
              </a:buBlip>
            </a:pPr>
            <a:r>
              <a:rPr lang="en-US" sz="2400" b="1" dirty="0" smtClean="0">
                <a:solidFill>
                  <a:srgbClr val="002060"/>
                </a:solidFill>
                <a:latin typeface="Century Gothic" pitchFamily="34" charset="0"/>
                <a:cs typeface="Times New Roman" pitchFamily="18" charset="0"/>
              </a:rPr>
              <a:t>Measure blood pressure to arm the high reading.</a:t>
            </a:r>
          </a:p>
          <a:p>
            <a:pPr algn="just">
              <a:lnSpc>
                <a:spcPct val="90000"/>
              </a:lnSpc>
            </a:pPr>
            <a:endParaRPr lang="en-US" sz="2400" dirty="0" smtClean="0">
              <a:solidFill>
                <a:schemeClr val="tx1"/>
              </a:solidFill>
              <a:latin typeface="Century Gothic" pitchFamily="34" charset="0"/>
              <a:cs typeface="Times New Roman" pitchFamily="18" charset="0"/>
            </a:endParaRPr>
          </a:p>
        </p:txBody>
      </p:sp>
      <p:sp>
        <p:nvSpPr>
          <p:cNvPr id="21506" name="Rectangle 2"/>
          <p:cNvSpPr>
            <a:spLocks noGrp="1" noChangeArrowheads="1"/>
          </p:cNvSpPr>
          <p:nvPr>
            <p:ph type="title" idx="4294967295"/>
          </p:nvPr>
        </p:nvSpPr>
        <p:spPr>
          <a:xfrm>
            <a:off x="2209800" y="457200"/>
            <a:ext cx="4724400" cy="655638"/>
          </a:xfrm>
        </p:spPr>
        <p:txBody>
          <a:bodyPr>
            <a:noAutofit/>
          </a:bodyPr>
          <a:lstStyle/>
          <a:p>
            <a:pPr algn="ctr" fontAlgn="auto">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Blood Pressure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p:nvPr>
        </p:nvSpPr>
        <p:spPr>
          <a:xfrm>
            <a:off x="314500" y="1676400"/>
            <a:ext cx="8610600" cy="4495800"/>
          </a:xfrm>
        </p:spPr>
        <p:txBody>
          <a:bodyPr>
            <a:noAutofit/>
          </a:bodyPr>
          <a:lstStyle/>
          <a:p>
            <a:pPr>
              <a:buSzPct val="100000"/>
              <a:buBlip>
                <a:blip r:embed="rId2"/>
              </a:buBlip>
            </a:pPr>
            <a:r>
              <a:rPr lang="en-GB" sz="2300" b="1" dirty="0" smtClean="0">
                <a:solidFill>
                  <a:srgbClr val="002060"/>
                </a:solidFill>
                <a:latin typeface="Century Gothic" pitchFamily="34" charset="0"/>
                <a:cs typeface="Times New Roman" pitchFamily="18" charset="0"/>
              </a:rPr>
              <a:t>Patient should be seated with the back straight and the arm supported at heart level</a:t>
            </a:r>
          </a:p>
          <a:p>
            <a:pPr>
              <a:buSzPct val="100000"/>
              <a:buNone/>
            </a:pPr>
            <a:endParaRPr lang="en-US" sz="2300" b="1" dirty="0" smtClean="0">
              <a:solidFill>
                <a:srgbClr val="002060"/>
              </a:solidFill>
              <a:latin typeface="Century Gothic" pitchFamily="34" charset="0"/>
              <a:cs typeface="Times New Roman" pitchFamily="18" charset="0"/>
            </a:endParaRPr>
          </a:p>
          <a:p>
            <a:pPr>
              <a:buSzPct val="100000"/>
              <a:buBlip>
                <a:blip r:embed="rId2"/>
              </a:buBlip>
            </a:pPr>
            <a:r>
              <a:rPr lang="en-GB" sz="2300" b="1" dirty="0" smtClean="0">
                <a:solidFill>
                  <a:srgbClr val="002060"/>
                </a:solidFill>
                <a:latin typeface="Century Gothic" pitchFamily="34" charset="0"/>
                <a:cs typeface="Times New Roman" pitchFamily="18" charset="0"/>
              </a:rPr>
              <a:t>The patient should rest for 5 minutes</a:t>
            </a:r>
          </a:p>
          <a:p>
            <a:pPr>
              <a:buSzPct val="100000"/>
              <a:buNone/>
            </a:pPr>
            <a:endParaRPr lang="en-US" sz="2300" b="1" dirty="0" smtClean="0">
              <a:solidFill>
                <a:srgbClr val="002060"/>
              </a:solidFill>
              <a:latin typeface="Century Gothic" pitchFamily="34" charset="0"/>
              <a:cs typeface="Times New Roman" pitchFamily="18" charset="0"/>
            </a:endParaRPr>
          </a:p>
          <a:p>
            <a:pPr>
              <a:buSzPct val="100000"/>
              <a:buBlip>
                <a:blip r:embed="rId2"/>
              </a:buBlip>
            </a:pPr>
            <a:r>
              <a:rPr lang="en-GB" sz="2300" b="1" dirty="0" smtClean="0">
                <a:solidFill>
                  <a:srgbClr val="002060"/>
                </a:solidFill>
                <a:latin typeface="Century Gothic" pitchFamily="34" charset="0"/>
                <a:cs typeface="Times New Roman" pitchFamily="18" charset="0"/>
              </a:rPr>
              <a:t>The bladder of the pressure cuff should encircle at least 80% of the upper arm</a:t>
            </a:r>
          </a:p>
          <a:p>
            <a:pPr>
              <a:buSzPct val="100000"/>
              <a:buNone/>
            </a:pPr>
            <a:endParaRPr lang="en-US" sz="2300" b="1" dirty="0" smtClean="0">
              <a:solidFill>
                <a:srgbClr val="002060"/>
              </a:solidFill>
              <a:latin typeface="Century Gothic" pitchFamily="34" charset="0"/>
              <a:cs typeface="Times New Roman" pitchFamily="18" charset="0"/>
            </a:endParaRPr>
          </a:p>
          <a:p>
            <a:pPr>
              <a:buSzPct val="100000"/>
              <a:buBlip>
                <a:blip r:embed="rId2"/>
              </a:buBlip>
            </a:pPr>
            <a:r>
              <a:rPr lang="en-GB" sz="2300" b="1" dirty="0" smtClean="0">
                <a:solidFill>
                  <a:srgbClr val="002060"/>
                </a:solidFill>
                <a:latin typeface="Century Gothic" pitchFamily="34" charset="0"/>
                <a:cs typeface="Times New Roman" pitchFamily="18" charset="0"/>
              </a:rPr>
              <a:t>If BP measure =more140/90 mmHg, perform second reading. If second reading is still high, take third reading</a:t>
            </a:r>
            <a:r>
              <a:rPr lang="en-GB" sz="2300" b="1" dirty="0" smtClean="0">
                <a:solidFill>
                  <a:srgbClr val="002060"/>
                </a:solidFill>
                <a:latin typeface="Century Gothic" pitchFamily="34" charset="0"/>
                <a:cs typeface="Arial" charset="0"/>
              </a:rPr>
              <a:t>.</a:t>
            </a:r>
            <a:endParaRPr lang="en-US" sz="2300" b="1" dirty="0" smtClean="0">
              <a:solidFill>
                <a:srgbClr val="002060"/>
              </a:solidFill>
              <a:latin typeface="Century Gothic" pitchFamily="34" charset="0"/>
              <a:cs typeface="Arial" charset="0"/>
            </a:endParaRPr>
          </a:p>
        </p:txBody>
      </p:sp>
      <p:sp>
        <p:nvSpPr>
          <p:cNvPr id="22530" name="Rectangle 2"/>
          <p:cNvSpPr>
            <a:spLocks noGrp="1" noChangeArrowheads="1"/>
          </p:cNvSpPr>
          <p:nvPr>
            <p:ph type="title" idx="4294967295"/>
          </p:nvPr>
        </p:nvSpPr>
        <p:spPr>
          <a:xfrm>
            <a:off x="1371600" y="304800"/>
            <a:ext cx="6096000" cy="639763"/>
          </a:xfrm>
          <a:noFill/>
          <a:ln cap="rnd" cmpd="dbl">
            <a:noFill/>
          </a:ln>
        </p:spPr>
        <p:txBody>
          <a:bodyPr>
            <a:noAutofit/>
          </a:bodyPr>
          <a:lstStyle/>
          <a:p>
            <a:pPr algn="ctr" fontAlgn="auto">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Measurement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
          <p:cNvSpPr txBox="1">
            <a:spLocks noChangeArrowheads="1"/>
          </p:cNvSpPr>
          <p:nvPr/>
        </p:nvSpPr>
        <p:spPr bwMode="auto">
          <a:xfrm>
            <a:off x="1143000" y="304800"/>
            <a:ext cx="6400800" cy="707886"/>
          </a:xfrm>
          <a:prstGeom prst="rect">
            <a:avLst/>
          </a:prstGeom>
          <a:noFill/>
          <a:ln w="9525">
            <a:noFill/>
            <a:miter lim="800000"/>
            <a:headEnd/>
            <a:tailEnd/>
          </a:ln>
        </p:spPr>
        <p:txBody>
          <a:bodyPr>
            <a:spAutoFit/>
          </a:bodyPr>
          <a:lstStyle/>
          <a:p>
            <a:pPr algn="ctr"/>
            <a:r>
              <a:rPr lang="en-US" sz="4000" b="1" dirty="0">
                <a:solidFill>
                  <a:srgbClr val="FF0000"/>
                </a:solidFill>
                <a:latin typeface="Batang" pitchFamily="18" charset="-127"/>
                <a:ea typeface="Batang" pitchFamily="18" charset="-127"/>
                <a:cs typeface="Times New Roman" pitchFamily="18" charset="0"/>
              </a:rPr>
              <a:t>Case </a:t>
            </a:r>
          </a:p>
        </p:txBody>
      </p:sp>
      <p:sp>
        <p:nvSpPr>
          <p:cNvPr id="18435" name="TextBox 3"/>
          <p:cNvSpPr txBox="1">
            <a:spLocks noChangeArrowheads="1"/>
          </p:cNvSpPr>
          <p:nvPr/>
        </p:nvSpPr>
        <p:spPr bwMode="auto">
          <a:xfrm>
            <a:off x="381000" y="1331416"/>
            <a:ext cx="8534400" cy="4154984"/>
          </a:xfrm>
          <a:prstGeom prst="rect">
            <a:avLst/>
          </a:prstGeom>
          <a:noFill/>
          <a:ln w="9525">
            <a:noFill/>
            <a:miter lim="800000"/>
            <a:headEnd/>
            <a:tailEnd/>
          </a:ln>
        </p:spPr>
        <p:txBody>
          <a:bodyPr wrap="square">
            <a:spAutoFit/>
            <a:scene3d>
              <a:camera prst="orthographicFront"/>
              <a:lightRig rig="threePt" dir="t"/>
            </a:scene3d>
            <a:sp3d extrusionH="57150">
              <a:bevelT w="152400"/>
            </a:sp3d>
          </a:bodyPr>
          <a:lstStyle/>
          <a:p>
            <a:pPr algn="just"/>
            <a:r>
              <a:rPr lang="en-US" sz="2400" b="1" i="1" dirty="0" smtClean="0">
                <a:solidFill>
                  <a:srgbClr val="002060"/>
                </a:solidFill>
                <a:latin typeface="Century Gothic" pitchFamily="34" charset="0"/>
                <a:cs typeface="Times New Roman" pitchFamily="18" charset="0"/>
              </a:rPr>
              <a:t>47 year old man came to your clinic with headache for 3 weeks. The nurse measure his Blood Pressure and  was found to be 150/95 mmHg:</a:t>
            </a:r>
          </a:p>
          <a:p>
            <a:pPr algn="just"/>
            <a:endParaRPr lang="en-US" sz="2400" b="1" dirty="0" smtClean="0">
              <a:solidFill>
                <a:srgbClr val="002060"/>
              </a:solidFill>
              <a:latin typeface="Century Gothic" pitchFamily="34" charset="0"/>
              <a:cs typeface="Times New Roman" pitchFamily="18" charset="0"/>
            </a:endParaRPr>
          </a:p>
          <a:p>
            <a:pPr marL="457200" indent="-457200" algn="just">
              <a:buAutoNum type="arabicPeriod"/>
            </a:pPr>
            <a:r>
              <a:rPr lang="en-US" sz="2400" b="1" dirty="0" smtClean="0">
                <a:solidFill>
                  <a:srgbClr val="002060"/>
                </a:solidFill>
                <a:latin typeface="Century Gothic" pitchFamily="34" charset="0"/>
                <a:cs typeface="Times New Roman" pitchFamily="18" charset="0"/>
              </a:rPr>
              <a:t>Does he have Hypertension?</a:t>
            </a:r>
          </a:p>
          <a:p>
            <a:pPr marL="457200" indent="-457200" algn="just">
              <a:buAutoNum type="arabicPeriod"/>
            </a:pPr>
            <a:r>
              <a:rPr lang="en-US" sz="2400" b="1" dirty="0" smtClean="0">
                <a:solidFill>
                  <a:srgbClr val="002060"/>
                </a:solidFill>
                <a:latin typeface="Century Gothic" pitchFamily="34" charset="0"/>
                <a:cs typeface="Times New Roman" pitchFamily="18" charset="0"/>
              </a:rPr>
              <a:t>What is the stage of Hypertension?</a:t>
            </a:r>
          </a:p>
          <a:p>
            <a:pPr marL="457200" indent="-457200" algn="just">
              <a:buAutoNum type="arabicPeriod"/>
            </a:pPr>
            <a:r>
              <a:rPr lang="en-US" sz="2400" b="1" dirty="0" smtClean="0">
                <a:solidFill>
                  <a:srgbClr val="002060"/>
                </a:solidFill>
                <a:latin typeface="Century Gothic" pitchFamily="34" charset="0"/>
                <a:cs typeface="Times New Roman" pitchFamily="18" charset="0"/>
              </a:rPr>
              <a:t>What investigation should you perform?</a:t>
            </a:r>
          </a:p>
          <a:p>
            <a:pPr marL="457200" indent="-457200" algn="just">
              <a:buAutoNum type="arabicPeriod"/>
            </a:pPr>
            <a:r>
              <a:rPr lang="en-US" sz="2400" b="1" dirty="0" smtClean="0">
                <a:solidFill>
                  <a:srgbClr val="002060"/>
                </a:solidFill>
                <a:latin typeface="Century Gothic" pitchFamily="34" charset="0"/>
                <a:cs typeface="Times New Roman" pitchFamily="18" charset="0"/>
              </a:rPr>
              <a:t>What could be your management on his case?</a:t>
            </a:r>
          </a:p>
          <a:p>
            <a:pPr marL="457200" indent="-457200" algn="just">
              <a:buAutoNum type="arabicPeriod"/>
            </a:pPr>
            <a:r>
              <a:rPr lang="en-US" sz="2400" b="1" dirty="0" smtClean="0">
                <a:solidFill>
                  <a:srgbClr val="002060"/>
                </a:solidFill>
                <a:latin typeface="Century Gothic" pitchFamily="34" charset="0"/>
                <a:cs typeface="Times New Roman" pitchFamily="18" charset="0"/>
              </a:rPr>
              <a:t>Is their any possible prevention to his disease and its complication?</a:t>
            </a:r>
          </a:p>
          <a:p>
            <a:pPr algn="just">
              <a:buFontTx/>
              <a:buAutoNum type="arabicPeriod"/>
            </a:pPr>
            <a:endParaRPr lang="en-US" sz="2400" dirty="0">
              <a:solidFill>
                <a:srgbClr val="002060"/>
              </a:solidFill>
              <a:latin typeface="Century Gothic"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k5477667.jpg"/>
          <p:cNvPicPr>
            <a:picLocks noGrp="1" noChangeAspect="1"/>
          </p:cNvPicPr>
          <p:nvPr>
            <p:ph/>
          </p:nvPr>
        </p:nvPicPr>
        <p:blipFill>
          <a:blip r:embed="rId2" cstate="print"/>
          <a:stretch>
            <a:fillRect/>
          </a:stretch>
        </p:blipFill>
        <p:spPr>
          <a:xfrm>
            <a:off x="1219200" y="1066800"/>
            <a:ext cx="6324600" cy="4648200"/>
          </a:xfrm>
          <a:ln cmpd="tri">
            <a:solidFill>
              <a:srgbClr val="002060"/>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p:nvPr>
        </p:nvSpPr>
        <p:spPr>
          <a:xfrm>
            <a:off x="228600" y="304800"/>
            <a:ext cx="8534400" cy="5791200"/>
          </a:xfrm>
        </p:spPr>
        <p:txBody>
          <a:bodyPr>
            <a:normAutofit/>
          </a:bodyPr>
          <a:lstStyle/>
          <a:p>
            <a:pPr marL="274320" indent="-274320" algn="just" fontAlgn="auto">
              <a:lnSpc>
                <a:spcPct val="90000"/>
              </a:lnSpc>
              <a:spcAft>
                <a:spcPts val="0"/>
              </a:spcAft>
              <a:buFontTx/>
              <a:buNone/>
              <a:defRPr/>
            </a:pPr>
            <a:endParaRPr lang="en-US" sz="2600" dirty="0" smtClean="0">
              <a:solidFill>
                <a:schemeClr val="tx1"/>
              </a:solidFill>
              <a:latin typeface="Century Gothic" pitchFamily="34" charset="0"/>
              <a:cs typeface="Arial" charset="0"/>
            </a:endParaRPr>
          </a:p>
          <a:p>
            <a:pPr marL="274320" indent="-274320" algn="just" fontAlgn="auto">
              <a:lnSpc>
                <a:spcPct val="90000"/>
              </a:lnSpc>
              <a:spcAft>
                <a:spcPts val="0"/>
              </a:spcAft>
              <a:buFontTx/>
              <a:buNone/>
              <a:defRPr/>
            </a:pPr>
            <a:endParaRPr lang="en-US" sz="2600" dirty="0" smtClean="0">
              <a:solidFill>
                <a:schemeClr val="tx1"/>
              </a:solidFill>
              <a:latin typeface="Century Gothic" pitchFamily="34" charset="0"/>
              <a:cs typeface="Arial" charset="0"/>
            </a:endParaRPr>
          </a:p>
          <a:p>
            <a:pPr marL="274320" indent="-274320" algn="just" fontAlgn="auto">
              <a:lnSpc>
                <a:spcPct val="90000"/>
              </a:lnSpc>
              <a:spcAft>
                <a:spcPts val="0"/>
              </a:spcAft>
              <a:buFontTx/>
              <a:buNone/>
              <a:defRPr/>
            </a:pPr>
            <a:endParaRPr lang="en-US" sz="2600" dirty="0" smtClean="0">
              <a:solidFill>
                <a:schemeClr val="tx1"/>
              </a:solidFill>
              <a:latin typeface="Century Gothic" pitchFamily="34" charset="0"/>
              <a:cs typeface="Arial" charset="0"/>
            </a:endParaRPr>
          </a:p>
          <a:p>
            <a:pPr marL="274320" indent="-274320" algn="just">
              <a:lnSpc>
                <a:spcPct val="90000"/>
              </a:lnSpc>
              <a:buSzPct val="100000"/>
              <a:buBlip>
                <a:blip r:embed="rId2"/>
              </a:buBlip>
              <a:defRPr/>
            </a:pPr>
            <a:r>
              <a:rPr lang="en-US" sz="2600" b="1" dirty="0" smtClean="0">
                <a:solidFill>
                  <a:srgbClr val="002060"/>
                </a:solidFill>
                <a:latin typeface="Century Gothic" pitchFamily="34" charset="0"/>
                <a:cs typeface="Times New Roman" pitchFamily="18" charset="0"/>
              </a:rPr>
              <a:t>The diagnosis of mild hypertension should not be made until the blood pressure has been measured on at least three to six visits</a:t>
            </a:r>
          </a:p>
          <a:p>
            <a:pPr marL="274320" indent="-274320" algn="just">
              <a:lnSpc>
                <a:spcPct val="90000"/>
              </a:lnSpc>
              <a:buSzPct val="100000"/>
              <a:buNone/>
              <a:defRPr/>
            </a:pPr>
            <a:endParaRPr lang="en-US" sz="2600" b="1" dirty="0" smtClean="0">
              <a:solidFill>
                <a:srgbClr val="002060"/>
              </a:solidFill>
              <a:latin typeface="Century Gothic" pitchFamily="34" charset="0"/>
              <a:cs typeface="Times New Roman" pitchFamily="18" charset="0"/>
            </a:endParaRPr>
          </a:p>
          <a:p>
            <a:pPr marL="274320" indent="-274320" algn="just">
              <a:lnSpc>
                <a:spcPct val="90000"/>
              </a:lnSpc>
              <a:buSzPct val="100000"/>
              <a:buBlip>
                <a:blip r:embed="rId2"/>
              </a:buBlip>
              <a:defRPr/>
            </a:pPr>
            <a:r>
              <a:rPr lang="en-US" sz="2600" b="1" dirty="0" smtClean="0">
                <a:solidFill>
                  <a:srgbClr val="002060"/>
                </a:solidFill>
                <a:latin typeface="Century Gothic" pitchFamily="34" charset="0"/>
                <a:cs typeface="Times New Roman" pitchFamily="18" charset="0"/>
              </a:rPr>
              <a:t>Average of 10 to 15 mmHg decrease between visits 1 and three </a:t>
            </a:r>
          </a:p>
          <a:p>
            <a:pPr marL="274320" indent="-274320" algn="just" fontAlgn="auto">
              <a:lnSpc>
                <a:spcPct val="90000"/>
              </a:lnSpc>
              <a:spcAft>
                <a:spcPts val="0"/>
              </a:spcAft>
              <a:buFont typeface="Wingdings"/>
              <a:buChar char=""/>
              <a:defRPr/>
            </a:pPr>
            <a:endParaRPr lang="en-US" sz="2600" dirty="0" smtClean="0">
              <a:solidFill>
                <a:schemeClr val="tx1"/>
              </a:solidFill>
              <a:latin typeface="Century Gothic" pitchFamily="34" charset="0"/>
              <a:cs typeface="Arial" charset="0"/>
            </a:endParaRPr>
          </a:p>
          <a:p>
            <a:pPr marL="274320" indent="-274320" algn="just" fontAlgn="auto">
              <a:lnSpc>
                <a:spcPct val="90000"/>
              </a:lnSpc>
              <a:spcAft>
                <a:spcPts val="0"/>
              </a:spcAft>
              <a:buFontTx/>
              <a:buNone/>
              <a:defRPr/>
            </a:pPr>
            <a:endParaRPr lang="en-US" sz="2600" dirty="0" smtClean="0">
              <a:solidFill>
                <a:schemeClr val="tx1"/>
              </a:solidFill>
              <a:latin typeface="Century Gothic" pitchFamily="34"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p:nvPr>
        </p:nvSpPr>
        <p:spPr>
          <a:xfrm>
            <a:off x="457200" y="2057400"/>
            <a:ext cx="8229600" cy="3429000"/>
          </a:xfrm>
        </p:spPr>
        <p:txBody>
          <a:bodyPr>
            <a:noAutofit/>
          </a:bodyPr>
          <a:lstStyle/>
          <a:p>
            <a:pPr marL="274320" indent="-274320" algn="just">
              <a:buSzPct val="100000"/>
              <a:buBlip>
                <a:blip r:embed="rId2"/>
              </a:buBlip>
              <a:defRPr/>
            </a:pPr>
            <a:r>
              <a:rPr lang="en-US" sz="2400" b="1" dirty="0" smtClean="0">
                <a:solidFill>
                  <a:srgbClr val="002060"/>
                </a:solidFill>
                <a:latin typeface="Century Gothic" pitchFamily="34" charset="0"/>
                <a:cs typeface="Times New Roman" pitchFamily="18" charset="0"/>
              </a:rPr>
              <a:t>Approximately 20 to 25% of patients with mild office hypertension</a:t>
            </a:r>
          </a:p>
          <a:p>
            <a:pPr marL="274320" indent="-274320" algn="just">
              <a:buSzPct val="100000"/>
              <a:buBlip>
                <a:blip r:embed="rId2"/>
              </a:buBlip>
              <a:defRPr/>
            </a:pPr>
            <a:endParaRPr lang="en-US" sz="2400" b="1" dirty="0" smtClean="0">
              <a:solidFill>
                <a:srgbClr val="002060"/>
              </a:solidFill>
              <a:latin typeface="Century Gothic" pitchFamily="34" charset="0"/>
              <a:cs typeface="Times New Roman" pitchFamily="18" charset="0"/>
            </a:endParaRPr>
          </a:p>
          <a:p>
            <a:pPr marL="274320" indent="-274320" algn="just">
              <a:buSzPct val="100000"/>
              <a:buBlip>
                <a:blip r:embed="rId2"/>
              </a:buBlip>
              <a:defRPr/>
            </a:pPr>
            <a:r>
              <a:rPr lang="en-US" sz="2400" b="1" dirty="0" smtClean="0">
                <a:solidFill>
                  <a:srgbClr val="002060"/>
                </a:solidFill>
                <a:latin typeface="Century Gothic" pitchFamily="34" charset="0"/>
                <a:cs typeface="Times New Roman" pitchFamily="18" charset="0"/>
              </a:rPr>
              <a:t>More common in elderly</a:t>
            </a:r>
          </a:p>
          <a:p>
            <a:pPr marL="274320" indent="-274320" algn="just">
              <a:buSzPct val="100000"/>
              <a:buBlip>
                <a:blip r:embed="rId2"/>
              </a:buBlip>
              <a:defRPr/>
            </a:pPr>
            <a:endParaRPr lang="en-US" sz="2400" b="1" dirty="0" smtClean="0">
              <a:solidFill>
                <a:srgbClr val="002060"/>
              </a:solidFill>
              <a:latin typeface="Century Gothic" pitchFamily="34" charset="0"/>
              <a:cs typeface="Times New Roman" pitchFamily="18" charset="0"/>
            </a:endParaRPr>
          </a:p>
          <a:p>
            <a:pPr marL="274320" indent="-274320" algn="just">
              <a:buSzPct val="100000"/>
              <a:buBlip>
                <a:blip r:embed="rId2"/>
              </a:buBlip>
              <a:defRPr/>
            </a:pPr>
            <a:r>
              <a:rPr lang="en-US" sz="2400" b="1" dirty="0" smtClean="0">
                <a:solidFill>
                  <a:srgbClr val="002060"/>
                </a:solidFill>
                <a:latin typeface="Century Gothic" pitchFamily="34" charset="0"/>
                <a:cs typeface="Times New Roman" pitchFamily="18" charset="0"/>
              </a:rPr>
              <a:t>Infrequent in patients with office diastolic pressures ≥105 mmHg</a:t>
            </a:r>
          </a:p>
          <a:p>
            <a:pPr marL="274320" indent="-274320" algn="just" fontAlgn="auto">
              <a:spcAft>
                <a:spcPts val="0"/>
              </a:spcAft>
              <a:buFontTx/>
              <a:buNone/>
              <a:defRPr/>
            </a:pPr>
            <a:endParaRPr lang="en-US" sz="2400" dirty="0" smtClean="0">
              <a:solidFill>
                <a:schemeClr val="tx1"/>
              </a:solidFill>
              <a:latin typeface="Century Gothic" pitchFamily="34" charset="0"/>
              <a:cs typeface="Arial" charset="0"/>
            </a:endParaRPr>
          </a:p>
        </p:txBody>
      </p:sp>
      <p:sp>
        <p:nvSpPr>
          <p:cNvPr id="24578" name="Rectangle 2"/>
          <p:cNvSpPr>
            <a:spLocks noGrp="1" noChangeArrowheads="1"/>
          </p:cNvSpPr>
          <p:nvPr>
            <p:ph type="title" idx="4294967295"/>
          </p:nvPr>
        </p:nvSpPr>
        <p:spPr>
          <a:xfrm>
            <a:off x="1066800" y="533400"/>
            <a:ext cx="7162800" cy="609600"/>
          </a:xfrm>
          <a:noFill/>
        </p:spPr>
        <p:txBody>
          <a:bodyPr>
            <a:noAutofit/>
          </a:bodyPr>
          <a:lstStyle/>
          <a:p>
            <a:pPr algn="ctr" fontAlgn="auto">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White Coat Hypertension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 17"/>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untreated-hypertension.jpg"/>
          <p:cNvPicPr>
            <a:picLocks noChangeAspect="1"/>
          </p:cNvPicPr>
          <p:nvPr/>
        </p:nvPicPr>
        <p:blipFill>
          <a:blip r:embed="rId7" cstate="print">
            <a:duotone>
              <a:schemeClr val="accent1">
                <a:shade val="45000"/>
                <a:satMod val="135000"/>
              </a:schemeClr>
              <a:prstClr val="white"/>
            </a:duotone>
          </a:blip>
          <a:stretch>
            <a:fillRect/>
          </a:stretch>
        </p:blipFill>
        <p:spPr>
          <a:xfrm>
            <a:off x="152400" y="838200"/>
            <a:ext cx="3733800" cy="5867400"/>
          </a:xfrm>
          <a:prstGeom prst="rect">
            <a:avLst/>
          </a:prstGeom>
          <a:ln w="57150">
            <a:solidFill>
              <a:schemeClr val="bg2">
                <a:lumMod val="50000"/>
              </a:schemeClr>
            </a:solidFill>
          </a:ln>
          <a:scene3d>
            <a:camera prst="orthographicFront"/>
            <a:lightRig rig="threePt" dir="t"/>
          </a:scene3d>
          <a:sp3d>
            <a:bevelT w="393700"/>
          </a:sp3d>
        </p:spPr>
      </p:pic>
      <p:sp>
        <p:nvSpPr>
          <p:cNvPr id="5" name="TextBox 4"/>
          <p:cNvSpPr txBox="1"/>
          <p:nvPr/>
        </p:nvSpPr>
        <p:spPr>
          <a:xfrm>
            <a:off x="152400" y="228600"/>
            <a:ext cx="3712876" cy="584775"/>
          </a:xfrm>
          <a:prstGeom prst="rect">
            <a:avLst/>
          </a:prstGeom>
          <a:noFill/>
        </p:spPr>
        <p:txBody>
          <a:bodyPr wrap="none" rtlCol="0">
            <a:spAutoFit/>
            <a:scene3d>
              <a:camera prst="orthographicFront"/>
              <a:lightRig rig="threePt" dir="t"/>
            </a:scene3d>
            <a:sp3d extrusionH="57150">
              <a:bevelT w="374650" h="38100" prst="angle"/>
            </a:sp3d>
          </a:bodyPr>
          <a:lstStyle/>
          <a:p>
            <a:r>
              <a:rPr lang="en-US" sz="3200" b="1" dirty="0" smtClean="0">
                <a:gradFill>
                  <a:gsLst>
                    <a:gs pos="0">
                      <a:srgbClr val="000082"/>
                    </a:gs>
                    <a:gs pos="30000">
                      <a:srgbClr val="66008F"/>
                    </a:gs>
                    <a:gs pos="64999">
                      <a:srgbClr val="BA0066"/>
                    </a:gs>
                    <a:gs pos="89999">
                      <a:srgbClr val="FF0000"/>
                    </a:gs>
                    <a:gs pos="100000">
                      <a:srgbClr val="FF8200"/>
                    </a:gs>
                  </a:gsLst>
                  <a:lin ang="5400000" scaled="0"/>
                </a:gradFill>
                <a:effectLst>
                  <a:outerShdw blurRad="38100" dist="38100" dir="2700000" algn="tl">
                    <a:srgbClr val="000000">
                      <a:alpha val="43137"/>
                    </a:srgbClr>
                  </a:outerShdw>
                </a:effectLst>
                <a:latin typeface="Times New Roman" pitchFamily="18" charset="0"/>
                <a:cs typeface="Times New Roman" pitchFamily="18" charset="0"/>
              </a:rPr>
              <a:t>COMPLICATIONS</a:t>
            </a:r>
            <a:endParaRPr lang="en-US" sz="3200" b="1" dirty="0">
              <a:gradFill>
                <a:gsLst>
                  <a:gs pos="0">
                    <a:srgbClr val="000082"/>
                  </a:gs>
                  <a:gs pos="30000">
                    <a:srgbClr val="66008F"/>
                  </a:gs>
                  <a:gs pos="64999">
                    <a:srgbClr val="BA0066"/>
                  </a:gs>
                  <a:gs pos="89999">
                    <a:srgbClr val="FF0000"/>
                  </a:gs>
                  <a:gs pos="100000">
                    <a:srgbClr val="FF8200"/>
                  </a:gs>
                </a:gsLst>
                <a:lin ang="5400000" scaled="0"/>
              </a:gra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3124200" y="6324600"/>
            <a:ext cx="762000" cy="381000"/>
          </a:xfrm>
          <a:prstGeom prst="rect">
            <a:avLst/>
          </a:prstGeom>
          <a:solidFill>
            <a:schemeClr val="bg1"/>
          </a:solidFill>
        </p:spPr>
        <p:txBody>
          <a:bodyPr wrap="square" rtlCol="0">
            <a:spAutoFit/>
          </a:bodyPr>
          <a:lstStyle/>
          <a:p>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CC71CF9-86EE-4DB9-9008-CD3279AF1086}" type="slidenum">
              <a:rPr lang="ar-SA" smtClean="0"/>
              <a:pPr/>
              <a:t>24</a:t>
            </a:fld>
            <a:endParaRPr lang="en-GB" smtClean="0"/>
          </a:p>
        </p:txBody>
      </p:sp>
      <p:pic>
        <p:nvPicPr>
          <p:cNvPr id="34820" name="Picture 3" descr="Mclay"/>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228600" y="304800"/>
            <a:ext cx="8534400" cy="6172200"/>
          </a:xfrm>
          <a:prstGeom prst="rect">
            <a:avLst/>
          </a:prstGeom>
          <a:noFill/>
          <a:ln w="38100" cmpd="sng">
            <a:solidFill>
              <a:srgbClr val="002060"/>
            </a:solidFill>
            <a:miter lim="800000"/>
            <a:headEnd/>
            <a:tailEnd/>
          </a:ln>
          <a:scene3d>
            <a:camera prst="orthographicFront"/>
            <a:lightRig rig="threePt" dir="t"/>
          </a:scene3d>
          <a:sp3d>
            <a:bevelT w="292100"/>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228600"/>
            <a:ext cx="8305800" cy="1447800"/>
          </a:xfrm>
        </p:spPr>
        <p:txBody>
          <a:bodyPr>
            <a:noAutofit/>
          </a:bodyPr>
          <a:lstStyle/>
          <a:p>
            <a:pPr algn="ctr">
              <a:buNone/>
            </a:pPr>
            <a:r>
              <a:rPr lang="en-US" sz="4000" b="1" dirty="0" smtClean="0">
                <a:latin typeface="Batang" pitchFamily="18" charset="-127"/>
                <a:ea typeface="Batang" pitchFamily="18" charset="-127"/>
              </a:rPr>
              <a:t>	</a:t>
            </a:r>
            <a:r>
              <a:rPr lang="en-US" sz="4000" b="1" dirty="0" smtClean="0">
                <a:solidFill>
                  <a:srgbClr val="FF0000"/>
                </a:solidFill>
                <a:latin typeface="Batang" pitchFamily="18" charset="-127"/>
                <a:ea typeface="Batang" pitchFamily="18" charset="-127"/>
                <a:cs typeface="Times New Roman" pitchFamily="18" charset="0"/>
              </a:rPr>
              <a:t>Risk of Hypertension for each 2 mmHg increase in systolic blood pressure</a:t>
            </a:r>
          </a:p>
          <a:p>
            <a:endParaRPr lang="en-US" sz="4000" b="1" dirty="0" smtClean="0">
              <a:latin typeface="Batang" pitchFamily="18" charset="-127"/>
              <a:ea typeface="Batang" pitchFamily="18" charset="-127"/>
            </a:endParaRPr>
          </a:p>
          <a:p>
            <a:pPr>
              <a:buNone/>
            </a:pPr>
            <a:endParaRPr lang="en-US" sz="4000" b="1" dirty="0" smtClean="0">
              <a:latin typeface="Batang" pitchFamily="18" charset="-127"/>
              <a:ea typeface="Batang" pitchFamily="18" charset="-127"/>
            </a:endParaRPr>
          </a:p>
          <a:p>
            <a:pPr>
              <a:buNone/>
            </a:pPr>
            <a:endParaRPr lang="en-US" sz="4000" dirty="0" smtClean="0">
              <a:latin typeface="Batang" pitchFamily="18" charset="-127"/>
              <a:ea typeface="Batang" pitchFamily="18" charset="-127"/>
            </a:endParaRPr>
          </a:p>
          <a:p>
            <a:endParaRPr lang="en-US" sz="4000" dirty="0">
              <a:latin typeface="Batang" pitchFamily="18" charset="-127"/>
              <a:ea typeface="Batang" pitchFamily="18" charset="-127"/>
            </a:endParaRPr>
          </a:p>
        </p:txBody>
      </p:sp>
      <p:sp>
        <p:nvSpPr>
          <p:cNvPr id="4" name="TextBox 3"/>
          <p:cNvSpPr txBox="1"/>
          <p:nvPr/>
        </p:nvSpPr>
        <p:spPr>
          <a:xfrm>
            <a:off x="381000" y="2819400"/>
            <a:ext cx="8542403" cy="1384995"/>
          </a:xfrm>
          <a:prstGeom prst="rect">
            <a:avLst/>
          </a:prstGeom>
          <a:noFill/>
        </p:spPr>
        <p:txBody>
          <a:bodyPr wrap="none" rtlCol="0">
            <a:spAutoFit/>
          </a:bodyPr>
          <a:lstStyle/>
          <a:p>
            <a:pPr>
              <a:buBlip>
                <a:blip r:embed="rId2"/>
              </a:buBlip>
            </a:pPr>
            <a:r>
              <a:rPr lang="en-US" sz="2800" b="1" dirty="0" smtClean="0">
                <a:solidFill>
                  <a:srgbClr val="002060"/>
                </a:solidFill>
                <a:latin typeface="Century Gothic" pitchFamily="34" charset="0"/>
                <a:cs typeface="Times New Roman" pitchFamily="18" charset="0"/>
              </a:rPr>
              <a:t>Increase risk of cardiovascular mortality by 7%</a:t>
            </a:r>
          </a:p>
          <a:p>
            <a:pPr>
              <a:buBlip>
                <a:blip r:embed="rId2"/>
              </a:buBlip>
            </a:pPr>
            <a:endParaRPr lang="en-US" sz="2800" b="1" dirty="0" smtClean="0">
              <a:solidFill>
                <a:srgbClr val="002060"/>
              </a:solidFill>
              <a:latin typeface="Century Gothic" pitchFamily="34" charset="0"/>
              <a:cs typeface="Times New Roman" pitchFamily="18" charset="0"/>
            </a:endParaRPr>
          </a:p>
          <a:p>
            <a:pPr>
              <a:buBlip>
                <a:blip r:embed="rId2"/>
              </a:buBlip>
            </a:pPr>
            <a:r>
              <a:rPr lang="en-US" sz="2800" b="1" dirty="0" smtClean="0">
                <a:solidFill>
                  <a:srgbClr val="002060"/>
                </a:solidFill>
                <a:latin typeface="Century Gothic" pitchFamily="34" charset="0"/>
                <a:cs typeface="Times New Roman" pitchFamily="18" charset="0"/>
              </a:rPr>
              <a:t>Risk of stroke by 10% </a:t>
            </a:r>
          </a:p>
        </p:txBody>
      </p:sp>
    </p:spTree>
    <p:extLst>
      <p:ext uri="{BB962C8B-B14F-4D97-AF65-F5344CB8AC3E}">
        <p14:creationId xmlns:p14="http://schemas.microsoft.com/office/powerpoint/2010/main" xmlns="" val="18153566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Left Ventricular Hypertrophy"/>
          <p:cNvPicPr>
            <a:picLocks noChangeAspect="1" noChangeArrowheads="1"/>
          </p:cNvPicPr>
          <p:nvPr/>
        </p:nvPicPr>
        <p:blipFill>
          <a:blip r:embed="rId2" cstate="print"/>
          <a:srcRect/>
          <a:stretch>
            <a:fillRect/>
          </a:stretch>
        </p:blipFill>
        <p:spPr bwMode="auto">
          <a:xfrm>
            <a:off x="381000" y="228600"/>
            <a:ext cx="8458200" cy="5029200"/>
          </a:xfrm>
          <a:prstGeom prst="rect">
            <a:avLst/>
          </a:prstGeom>
          <a:noFill/>
          <a:ln w="22225">
            <a:solidFill>
              <a:srgbClr val="002060"/>
            </a:solidFill>
            <a:miter lim="800000"/>
            <a:headEnd/>
            <a:tailEnd/>
          </a:ln>
          <a:scene3d>
            <a:camera prst="orthographicFront"/>
            <a:lightRig rig="threePt" dir="t"/>
          </a:scene3d>
          <a:sp3d>
            <a:bevelT w="165100"/>
            <a:bevelB w="120650"/>
          </a:sp3d>
        </p:spPr>
      </p:pic>
      <p:sp>
        <p:nvSpPr>
          <p:cNvPr id="35843" name="Text Box 3"/>
          <p:cNvSpPr txBox="1">
            <a:spLocks noChangeArrowheads="1"/>
          </p:cNvSpPr>
          <p:nvPr/>
        </p:nvSpPr>
        <p:spPr bwMode="auto">
          <a:xfrm>
            <a:off x="228600" y="5382161"/>
            <a:ext cx="8686800" cy="1323439"/>
          </a:xfrm>
          <a:prstGeom prst="rect">
            <a:avLst/>
          </a:prstGeom>
          <a:noFill/>
          <a:ln w="9525">
            <a:noFill/>
            <a:miter lim="800000"/>
            <a:headEnd/>
            <a:tailEnd/>
          </a:ln>
        </p:spPr>
        <p:txBody>
          <a:bodyPr wrap="square">
            <a:spAutoFit/>
          </a:bodyPr>
          <a:lstStyle/>
          <a:p>
            <a:pPr algn="just">
              <a:spcBef>
                <a:spcPct val="50000"/>
              </a:spcBef>
            </a:pPr>
            <a:r>
              <a:rPr lang="en-GB" sz="2000" b="1" dirty="0">
                <a:solidFill>
                  <a:srgbClr val="002060"/>
                </a:solidFill>
                <a:latin typeface="Century Gothic" pitchFamily="34" charset="0"/>
                <a:cs typeface="Times New Roman" pitchFamily="18" charset="0"/>
              </a:rPr>
              <a:t>This left ventricle is very thickened (slightly over 2 cm in thickness), but the rest of the heart is not greatly enlarged. This is typical for hypertensive heart disease. The hypertension creates a greater pressure load on the heart to induce the hypertrophy.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Gross LVH"/>
          <p:cNvPicPr>
            <a:picLocks noChangeAspect="1" noChangeArrowheads="1"/>
          </p:cNvPicPr>
          <p:nvPr/>
        </p:nvPicPr>
        <p:blipFill>
          <a:blip r:embed="rId2" cstate="print"/>
          <a:srcRect/>
          <a:stretch>
            <a:fillRect/>
          </a:stretch>
        </p:blipFill>
        <p:spPr bwMode="auto">
          <a:xfrm>
            <a:off x="304800" y="152400"/>
            <a:ext cx="8610600" cy="5410200"/>
          </a:xfrm>
          <a:prstGeom prst="rect">
            <a:avLst/>
          </a:prstGeom>
          <a:noFill/>
          <a:ln w="38100">
            <a:solidFill>
              <a:srgbClr val="002060"/>
            </a:solidFill>
            <a:miter lim="800000"/>
            <a:headEnd/>
            <a:tailEnd/>
          </a:ln>
          <a:scene3d>
            <a:camera prst="orthographicFront"/>
            <a:lightRig rig="threePt" dir="t"/>
          </a:scene3d>
          <a:sp3d>
            <a:bevelT w="222250"/>
            <a:bevelB w="247650"/>
          </a:sp3d>
        </p:spPr>
      </p:pic>
      <p:sp>
        <p:nvSpPr>
          <p:cNvPr id="36867" name="Text Box 3"/>
          <p:cNvSpPr txBox="1">
            <a:spLocks noChangeArrowheads="1"/>
          </p:cNvSpPr>
          <p:nvPr/>
        </p:nvSpPr>
        <p:spPr bwMode="auto">
          <a:xfrm>
            <a:off x="0" y="5715000"/>
            <a:ext cx="9144000" cy="1015663"/>
          </a:xfrm>
          <a:prstGeom prst="rect">
            <a:avLst/>
          </a:prstGeom>
          <a:noFill/>
          <a:ln w="9525">
            <a:noFill/>
            <a:miter lim="800000"/>
            <a:headEnd/>
            <a:tailEnd/>
          </a:ln>
        </p:spPr>
        <p:txBody>
          <a:bodyPr wrap="square">
            <a:spAutoFit/>
          </a:bodyPr>
          <a:lstStyle/>
          <a:p>
            <a:pPr algn="ctr">
              <a:spcBef>
                <a:spcPct val="50000"/>
              </a:spcBef>
            </a:pPr>
            <a:r>
              <a:rPr lang="en-GB" sz="2000" b="1" dirty="0">
                <a:solidFill>
                  <a:srgbClr val="002060"/>
                </a:solidFill>
                <a:latin typeface="Century Gothic" pitchFamily="34" charset="0"/>
                <a:cs typeface="Times New Roman" pitchFamily="18" charset="0"/>
              </a:rPr>
              <a:t>The left ventricle is markedly thickened in this patient with severe hypertension that was untreated for many years. The myocardial </a:t>
            </a:r>
            <a:r>
              <a:rPr lang="en-GB" sz="2000" b="1" dirty="0" err="1">
                <a:solidFill>
                  <a:srgbClr val="002060"/>
                </a:solidFill>
                <a:latin typeface="Century Gothic" pitchFamily="34" charset="0"/>
                <a:cs typeface="Times New Roman" pitchFamily="18" charset="0"/>
              </a:rPr>
              <a:t>fibers</a:t>
            </a:r>
            <a:r>
              <a:rPr lang="en-GB" sz="2000" b="1" dirty="0">
                <a:solidFill>
                  <a:srgbClr val="002060"/>
                </a:solidFill>
                <a:latin typeface="Century Gothic" pitchFamily="34" charset="0"/>
                <a:cs typeface="Times New Roman" pitchFamily="18" charset="0"/>
              </a:rPr>
              <a:t> have undergone hypertrophy.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p:nvPr>
        </p:nvSpPr>
        <p:spPr>
          <a:xfrm>
            <a:off x="228600" y="2057400"/>
            <a:ext cx="8610600" cy="2209800"/>
          </a:xfrm>
        </p:spPr>
        <p:txBody>
          <a:bodyPr>
            <a:normAutofit/>
          </a:bodyPr>
          <a:lstStyle/>
          <a:p>
            <a:pPr algn="just">
              <a:lnSpc>
                <a:spcPct val="90000"/>
              </a:lnSpc>
              <a:buSzPct val="100000"/>
              <a:buBlip>
                <a:blip r:embed="rId2"/>
              </a:buBlip>
            </a:pPr>
            <a:r>
              <a:rPr lang="en-US" sz="2400" b="1" dirty="0" smtClean="0">
                <a:solidFill>
                  <a:srgbClr val="002060"/>
                </a:solidFill>
                <a:latin typeface="Century Gothic" pitchFamily="34" charset="0"/>
                <a:cs typeface="Times New Roman" pitchFamily="18" charset="0"/>
              </a:rPr>
              <a:t>Marked hypertension with </a:t>
            </a:r>
            <a:r>
              <a:rPr lang="en-US" sz="2400" b="1" dirty="0" err="1" smtClean="0">
                <a:solidFill>
                  <a:srgbClr val="002060"/>
                </a:solidFill>
                <a:latin typeface="Century Gothic" pitchFamily="34" charset="0"/>
                <a:cs typeface="Times New Roman" pitchFamily="18" charset="0"/>
              </a:rPr>
              <a:t>encephapapathy</a:t>
            </a:r>
            <a:r>
              <a:rPr lang="en-US" sz="2400" b="1" dirty="0" smtClean="0">
                <a:solidFill>
                  <a:srgbClr val="002060"/>
                </a:solidFill>
                <a:latin typeface="Century Gothic" pitchFamily="34" charset="0"/>
                <a:cs typeface="Times New Roman" pitchFamily="18" charset="0"/>
              </a:rPr>
              <a:t>&amp; retinal hemorrhages, exudates, or </a:t>
            </a:r>
            <a:r>
              <a:rPr lang="en-US" sz="2400" b="1" dirty="0" err="1" smtClean="0">
                <a:solidFill>
                  <a:srgbClr val="002060"/>
                </a:solidFill>
                <a:latin typeface="Century Gothic" pitchFamily="34" charset="0"/>
                <a:cs typeface="Times New Roman" pitchFamily="18" charset="0"/>
              </a:rPr>
              <a:t>papilledema</a:t>
            </a:r>
            <a:endParaRPr lang="en-US" sz="2400" b="1" dirty="0" smtClean="0">
              <a:solidFill>
                <a:srgbClr val="002060"/>
              </a:solidFill>
              <a:latin typeface="Century Gothic" pitchFamily="34" charset="0"/>
              <a:cs typeface="Times New Roman" pitchFamily="18" charset="0"/>
            </a:endParaRPr>
          </a:p>
          <a:p>
            <a:pPr algn="just">
              <a:lnSpc>
                <a:spcPct val="90000"/>
              </a:lnSpc>
              <a:buSzPct val="100000"/>
              <a:buBlip>
                <a:blip r:embed="rId2"/>
              </a:buBlip>
            </a:pPr>
            <a:endParaRPr lang="en-US" sz="2400" b="1" dirty="0" smtClean="0">
              <a:solidFill>
                <a:srgbClr val="002060"/>
              </a:solidFill>
              <a:latin typeface="Century Gothic" pitchFamily="34" charset="0"/>
              <a:cs typeface="Times New Roman" pitchFamily="18" charset="0"/>
            </a:endParaRPr>
          </a:p>
          <a:p>
            <a:pPr algn="just">
              <a:lnSpc>
                <a:spcPct val="90000"/>
              </a:lnSpc>
              <a:buSzPct val="100000"/>
              <a:buBlip>
                <a:blip r:embed="rId2"/>
              </a:buBlip>
            </a:pPr>
            <a:r>
              <a:rPr lang="en-US" sz="2400" b="1" dirty="0" smtClean="0">
                <a:solidFill>
                  <a:srgbClr val="002060"/>
                </a:solidFill>
                <a:latin typeface="Century Gothic" pitchFamily="34" charset="0"/>
                <a:cs typeface="Times New Roman" pitchFamily="18" charset="0"/>
              </a:rPr>
              <a:t>Associated with a diastolic pressure above 120 mmHg</a:t>
            </a:r>
          </a:p>
          <a:p>
            <a:pPr algn="just">
              <a:lnSpc>
                <a:spcPct val="90000"/>
              </a:lnSpc>
            </a:pPr>
            <a:endParaRPr lang="en-US" sz="2400" b="1" dirty="0" smtClean="0">
              <a:solidFill>
                <a:srgbClr val="002060"/>
              </a:solidFill>
              <a:latin typeface="Century Gothic" pitchFamily="34" charset="0"/>
              <a:cs typeface="Arial" charset="0"/>
            </a:endParaRPr>
          </a:p>
          <a:p>
            <a:pPr algn="just">
              <a:lnSpc>
                <a:spcPct val="90000"/>
              </a:lnSpc>
            </a:pPr>
            <a:endParaRPr lang="en-US" sz="2400" b="1" dirty="0" smtClean="0">
              <a:solidFill>
                <a:srgbClr val="002060"/>
              </a:solidFill>
              <a:latin typeface="Century Gothic" pitchFamily="34" charset="0"/>
              <a:cs typeface="Arial" charset="0"/>
            </a:endParaRPr>
          </a:p>
          <a:p>
            <a:pPr algn="just">
              <a:lnSpc>
                <a:spcPct val="90000"/>
              </a:lnSpc>
            </a:pPr>
            <a:endParaRPr lang="en-US" sz="2400" b="1" dirty="0" smtClean="0">
              <a:solidFill>
                <a:srgbClr val="002060"/>
              </a:solidFill>
              <a:latin typeface="Century Gothic" pitchFamily="34" charset="0"/>
              <a:cs typeface="Arial" charset="0"/>
            </a:endParaRPr>
          </a:p>
        </p:txBody>
      </p:sp>
      <p:sp>
        <p:nvSpPr>
          <p:cNvPr id="31746" name="Rectangle 2"/>
          <p:cNvSpPr>
            <a:spLocks noGrp="1" noChangeArrowheads="1"/>
          </p:cNvSpPr>
          <p:nvPr>
            <p:ph type="title" idx="4294967295"/>
          </p:nvPr>
        </p:nvSpPr>
        <p:spPr>
          <a:xfrm>
            <a:off x="914400" y="457200"/>
            <a:ext cx="7086600" cy="731838"/>
          </a:xfrm>
        </p:spPr>
        <p:txBody>
          <a:bodyPr>
            <a:normAutofit/>
          </a:bodyPr>
          <a:lstStyle/>
          <a:p>
            <a:pPr algn="ctr" fontAlgn="auto">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Malignant Hypertension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p:nvPr>
        </p:nvGraphicFramePr>
        <p:xfrm>
          <a:off x="152401" y="962809"/>
          <a:ext cx="8762998" cy="5590391"/>
        </p:xfrm>
        <a:graphic>
          <a:graphicData uri="http://schemas.openxmlformats.org/drawingml/2006/table">
            <a:tbl>
              <a:tblPr firstRow="1" bandRow="1"/>
              <a:tblGrid>
                <a:gridCol w="1066799"/>
                <a:gridCol w="4267200"/>
                <a:gridCol w="1828800"/>
                <a:gridCol w="1600199"/>
              </a:tblGrid>
              <a:tr h="806223">
                <a:tc>
                  <a:txBody>
                    <a:bodyPr/>
                    <a:lstStyle/>
                    <a:p>
                      <a:pPr algn="ctr"/>
                      <a:r>
                        <a:rPr lang="en-US" sz="2000" b="1" dirty="0" smtClean="0">
                          <a:solidFill>
                            <a:srgbClr val="002060"/>
                          </a:solidFill>
                          <a:latin typeface="Century Gothic" pitchFamily="34" charset="0"/>
                        </a:rPr>
                        <a:t>Grade </a:t>
                      </a:r>
                      <a:endParaRPr lang="en-US" sz="2000" b="1" dirty="0">
                        <a:solidFill>
                          <a:srgbClr val="002060"/>
                        </a:solidFill>
                        <a:latin typeface="Century Gothic" pitchFamily="34" charset="0"/>
                      </a:endParaRPr>
                    </a:p>
                  </a:txBody>
                  <a:tcPr>
                    <a:solidFill>
                      <a:schemeClr val="tx1">
                        <a:lumMod val="50000"/>
                      </a:schemeClr>
                    </a:solidFill>
                  </a:tcPr>
                </a:tc>
                <a:tc>
                  <a:txBody>
                    <a:bodyPr/>
                    <a:lstStyle/>
                    <a:p>
                      <a:pPr algn="ctr"/>
                      <a:r>
                        <a:rPr lang="en-US" sz="2000" b="1" dirty="0" smtClean="0">
                          <a:solidFill>
                            <a:srgbClr val="002060"/>
                          </a:solidFill>
                          <a:latin typeface="Century Gothic" pitchFamily="34" charset="0"/>
                        </a:rPr>
                        <a:t>Description</a:t>
                      </a:r>
                      <a:endParaRPr lang="en-US" sz="2000" b="1" dirty="0">
                        <a:solidFill>
                          <a:srgbClr val="002060"/>
                        </a:solidFill>
                        <a:latin typeface="Century Gothic" pitchFamily="34" charset="0"/>
                      </a:endParaRPr>
                    </a:p>
                  </a:txBody>
                  <a:tcPr>
                    <a:solidFill>
                      <a:schemeClr val="tx1">
                        <a:lumMod val="50000"/>
                      </a:schemeClr>
                    </a:solidFill>
                  </a:tcPr>
                </a:tc>
                <a:tc>
                  <a:txBody>
                    <a:bodyPr/>
                    <a:lstStyle/>
                    <a:p>
                      <a:pPr algn="ctr"/>
                      <a:r>
                        <a:rPr lang="en-US" sz="2000" b="1" dirty="0" smtClean="0">
                          <a:solidFill>
                            <a:srgbClr val="002060"/>
                          </a:solidFill>
                          <a:latin typeface="Century Gothic" pitchFamily="34" charset="0"/>
                        </a:rPr>
                        <a:t>Alternative Description</a:t>
                      </a:r>
                      <a:endParaRPr lang="en-US" sz="2000" b="1" dirty="0">
                        <a:solidFill>
                          <a:srgbClr val="002060"/>
                        </a:solidFill>
                        <a:latin typeface="Century Gothic" pitchFamily="34" charset="0"/>
                      </a:endParaRPr>
                    </a:p>
                  </a:txBody>
                  <a:tcPr>
                    <a:solidFill>
                      <a:schemeClr val="tx1">
                        <a:lumMod val="50000"/>
                      </a:schemeClr>
                    </a:solidFill>
                  </a:tcPr>
                </a:tc>
                <a:tc>
                  <a:txBody>
                    <a:bodyPr/>
                    <a:lstStyle/>
                    <a:p>
                      <a:pPr algn="ctr"/>
                      <a:r>
                        <a:rPr lang="en-US" sz="2000" b="1" dirty="0" smtClean="0">
                          <a:solidFill>
                            <a:srgbClr val="002060"/>
                          </a:solidFill>
                          <a:latin typeface="Century Gothic" pitchFamily="34" charset="0"/>
                        </a:rPr>
                        <a:t>A:V</a:t>
                      </a:r>
                      <a:r>
                        <a:rPr lang="en-US" sz="2000" b="1" baseline="0" dirty="0" smtClean="0">
                          <a:solidFill>
                            <a:srgbClr val="002060"/>
                          </a:solidFill>
                          <a:latin typeface="Century Gothic" pitchFamily="34" charset="0"/>
                        </a:rPr>
                        <a:t> Ratio</a:t>
                      </a:r>
                      <a:endParaRPr lang="en-US" sz="2000" b="1" dirty="0">
                        <a:solidFill>
                          <a:srgbClr val="002060"/>
                        </a:solidFill>
                        <a:latin typeface="Century Gothic" pitchFamily="34" charset="0"/>
                      </a:endParaRPr>
                    </a:p>
                  </a:txBody>
                  <a:tcPr>
                    <a:solidFill>
                      <a:schemeClr val="tx1">
                        <a:lumMod val="50000"/>
                      </a:schemeClr>
                    </a:solidFill>
                  </a:tcPr>
                </a:tc>
              </a:tr>
              <a:tr h="852248">
                <a:tc>
                  <a:txBody>
                    <a:bodyPr/>
                    <a:lstStyle/>
                    <a:p>
                      <a:pPr algn="ctr"/>
                      <a:r>
                        <a:rPr lang="en-US" sz="2000" dirty="0" smtClean="0">
                          <a:solidFill>
                            <a:srgbClr val="002060"/>
                          </a:solidFill>
                          <a:latin typeface="Century Gothic" pitchFamily="34" charset="0"/>
                        </a:rPr>
                        <a:t>I</a:t>
                      </a:r>
                      <a:endParaRPr lang="en-US" sz="2000" dirty="0">
                        <a:solidFill>
                          <a:srgbClr val="002060"/>
                        </a:solidFill>
                        <a:latin typeface="Century Gothic" pitchFamily="34" charset="0"/>
                      </a:endParaRPr>
                    </a:p>
                  </a:txBody>
                  <a:tcPr>
                    <a:noFill/>
                  </a:tcPr>
                </a:tc>
                <a:tc>
                  <a:txBody>
                    <a:bodyPr/>
                    <a:lstStyle/>
                    <a:p>
                      <a:r>
                        <a:rPr lang="en-US" sz="2000" dirty="0" smtClean="0">
                          <a:solidFill>
                            <a:srgbClr val="002060"/>
                          </a:solidFill>
                          <a:latin typeface="Century Gothic" pitchFamily="34" charset="0"/>
                        </a:rPr>
                        <a:t>Minimal narrowing of retinal arteries</a:t>
                      </a:r>
                      <a:endParaRPr lang="en-US" sz="2000" dirty="0">
                        <a:solidFill>
                          <a:srgbClr val="002060"/>
                        </a:solidFill>
                        <a:latin typeface="Century Gothic" pitchFamily="34" charset="0"/>
                      </a:endParaRPr>
                    </a:p>
                  </a:txBody>
                  <a:tcPr>
                    <a:noFill/>
                  </a:tcPr>
                </a:tc>
                <a:tc>
                  <a:txBody>
                    <a:bodyPr/>
                    <a:lstStyle/>
                    <a:p>
                      <a:endParaRPr lang="en-US" sz="2000" dirty="0">
                        <a:solidFill>
                          <a:srgbClr val="002060"/>
                        </a:solidFill>
                        <a:latin typeface="Century Gothic" pitchFamily="34" charset="0"/>
                      </a:endParaRPr>
                    </a:p>
                  </a:txBody>
                  <a:tcPr>
                    <a:noFill/>
                  </a:tcPr>
                </a:tc>
                <a:tc>
                  <a:txBody>
                    <a:bodyPr/>
                    <a:lstStyle/>
                    <a:p>
                      <a:pPr algn="ctr"/>
                      <a:r>
                        <a:rPr lang="en-US" sz="2000" b="1" dirty="0" smtClean="0">
                          <a:solidFill>
                            <a:srgbClr val="002060"/>
                          </a:solidFill>
                          <a:latin typeface="Century Gothic" pitchFamily="34" charset="0"/>
                        </a:rPr>
                        <a:t>50%</a:t>
                      </a:r>
                      <a:endParaRPr lang="en-US" sz="2000" b="1" dirty="0">
                        <a:solidFill>
                          <a:srgbClr val="002060"/>
                        </a:solidFill>
                        <a:latin typeface="Century Gothic" pitchFamily="34" charset="0"/>
                      </a:endParaRPr>
                    </a:p>
                  </a:txBody>
                  <a:tcPr>
                    <a:noFill/>
                  </a:tcPr>
                </a:tc>
              </a:tr>
              <a:tr h="1232007">
                <a:tc>
                  <a:txBody>
                    <a:bodyPr/>
                    <a:lstStyle/>
                    <a:p>
                      <a:pPr algn="ctr"/>
                      <a:r>
                        <a:rPr lang="en-US" sz="2000" dirty="0" smtClean="0">
                          <a:solidFill>
                            <a:srgbClr val="002060"/>
                          </a:solidFill>
                          <a:latin typeface="Century Gothic" pitchFamily="34" charset="0"/>
                        </a:rPr>
                        <a:t>II</a:t>
                      </a:r>
                      <a:endParaRPr lang="en-US" sz="2000" dirty="0">
                        <a:solidFill>
                          <a:srgbClr val="002060"/>
                        </a:solidFill>
                        <a:latin typeface="Century Gothic" pitchFamily="34" charset="0"/>
                      </a:endParaRPr>
                    </a:p>
                  </a:txBody>
                  <a:tcPr>
                    <a:noFill/>
                  </a:tcPr>
                </a:tc>
                <a:tc>
                  <a:txBody>
                    <a:bodyPr/>
                    <a:lstStyle/>
                    <a:p>
                      <a:r>
                        <a:rPr lang="en-US" sz="2000" dirty="0" smtClean="0">
                          <a:solidFill>
                            <a:srgbClr val="002060"/>
                          </a:solidFill>
                          <a:latin typeface="Century Gothic" pitchFamily="34" charset="0"/>
                        </a:rPr>
                        <a:t>Narrowing of retinal arteries in conjunction with regions of focal narrowing and </a:t>
                      </a:r>
                      <a:r>
                        <a:rPr lang="en-US" sz="2000" dirty="0" err="1" smtClean="0">
                          <a:solidFill>
                            <a:srgbClr val="002060"/>
                          </a:solidFill>
                          <a:latin typeface="Century Gothic" pitchFamily="34" charset="0"/>
                        </a:rPr>
                        <a:t>arterio</a:t>
                      </a:r>
                      <a:r>
                        <a:rPr lang="en-US" sz="2000" dirty="0" smtClean="0">
                          <a:solidFill>
                            <a:srgbClr val="002060"/>
                          </a:solidFill>
                          <a:latin typeface="Century Gothic" pitchFamily="34" charset="0"/>
                        </a:rPr>
                        <a:t>-venous nipping</a:t>
                      </a:r>
                      <a:endParaRPr lang="en-US" sz="2000" dirty="0">
                        <a:solidFill>
                          <a:srgbClr val="002060"/>
                        </a:solidFill>
                        <a:latin typeface="Century Gothic" pitchFamily="34" charset="0"/>
                      </a:endParaRPr>
                    </a:p>
                  </a:txBody>
                  <a:tcPr>
                    <a:noFill/>
                  </a:tcPr>
                </a:tc>
                <a:tc>
                  <a:txBody>
                    <a:bodyPr/>
                    <a:lstStyle/>
                    <a:p>
                      <a:endParaRPr lang="en-US" sz="2000">
                        <a:solidFill>
                          <a:srgbClr val="002060"/>
                        </a:solidFill>
                        <a:latin typeface="Century Gothic" pitchFamily="34" charset="0"/>
                      </a:endParaRPr>
                    </a:p>
                  </a:txBody>
                  <a:tcPr>
                    <a:noFill/>
                  </a:tcPr>
                </a:tc>
                <a:tc>
                  <a:txBody>
                    <a:bodyPr/>
                    <a:lstStyle/>
                    <a:p>
                      <a:pPr algn="ctr"/>
                      <a:r>
                        <a:rPr lang="en-US" sz="2000" b="1" dirty="0" smtClean="0">
                          <a:solidFill>
                            <a:srgbClr val="002060"/>
                          </a:solidFill>
                          <a:latin typeface="Century Gothic" pitchFamily="34" charset="0"/>
                        </a:rPr>
                        <a:t>33%</a:t>
                      </a:r>
                      <a:endParaRPr lang="en-US" sz="2000" b="1" dirty="0">
                        <a:solidFill>
                          <a:srgbClr val="002060"/>
                        </a:solidFill>
                        <a:latin typeface="Century Gothic" pitchFamily="34" charset="0"/>
                      </a:endParaRPr>
                    </a:p>
                  </a:txBody>
                  <a:tcPr>
                    <a:noFill/>
                  </a:tcPr>
                </a:tc>
              </a:tr>
              <a:tr h="1232007">
                <a:tc>
                  <a:txBody>
                    <a:bodyPr/>
                    <a:lstStyle/>
                    <a:p>
                      <a:pPr algn="ctr"/>
                      <a:r>
                        <a:rPr lang="en-US" sz="2000" dirty="0" smtClean="0">
                          <a:solidFill>
                            <a:srgbClr val="002060"/>
                          </a:solidFill>
                          <a:latin typeface="Century Gothic" pitchFamily="34" charset="0"/>
                        </a:rPr>
                        <a:t>III</a:t>
                      </a:r>
                      <a:endParaRPr lang="en-US" sz="2000" dirty="0">
                        <a:solidFill>
                          <a:srgbClr val="002060"/>
                        </a:solidFill>
                        <a:latin typeface="Century Gothic" pitchFamily="34" charset="0"/>
                      </a:endParaRPr>
                    </a:p>
                  </a:txBody>
                  <a:tcPr>
                    <a:noFill/>
                  </a:tcPr>
                </a:tc>
                <a:tc>
                  <a:txBody>
                    <a:bodyPr/>
                    <a:lstStyle/>
                    <a:p>
                      <a:r>
                        <a:rPr lang="en-US" sz="2000" dirty="0" smtClean="0">
                          <a:solidFill>
                            <a:srgbClr val="002060"/>
                          </a:solidFill>
                          <a:latin typeface="Century Gothic" pitchFamily="34" charset="0"/>
                        </a:rPr>
                        <a:t>Abnormalities</a:t>
                      </a:r>
                      <a:r>
                        <a:rPr lang="en-US" sz="2000" baseline="0" dirty="0" smtClean="0">
                          <a:solidFill>
                            <a:srgbClr val="002060"/>
                          </a:solidFill>
                          <a:latin typeface="Century Gothic" pitchFamily="34" charset="0"/>
                        </a:rPr>
                        <a:t> seen in Grade 1 and II, as well as retinal hemorrhages, hard exudation and cotton wool spots.</a:t>
                      </a:r>
                      <a:endParaRPr lang="en-US" sz="2000" dirty="0">
                        <a:solidFill>
                          <a:srgbClr val="002060"/>
                        </a:solidFill>
                        <a:latin typeface="Century Gothic" pitchFamily="34" charset="0"/>
                      </a:endParaRPr>
                    </a:p>
                  </a:txBody>
                  <a:tcPr>
                    <a:noFill/>
                  </a:tcPr>
                </a:tc>
                <a:tc>
                  <a:txBody>
                    <a:bodyPr/>
                    <a:lstStyle/>
                    <a:p>
                      <a:endParaRPr lang="en-US" sz="2000" dirty="0">
                        <a:solidFill>
                          <a:srgbClr val="002060"/>
                        </a:solidFill>
                        <a:latin typeface="Century Gothic" pitchFamily="34" charset="0"/>
                      </a:endParaRPr>
                    </a:p>
                  </a:txBody>
                  <a:tcPr>
                    <a:noFill/>
                  </a:tcPr>
                </a:tc>
                <a:tc>
                  <a:txBody>
                    <a:bodyPr/>
                    <a:lstStyle/>
                    <a:p>
                      <a:pPr algn="ctr"/>
                      <a:r>
                        <a:rPr lang="en-US" sz="2000" b="1" dirty="0" smtClean="0">
                          <a:solidFill>
                            <a:srgbClr val="002060"/>
                          </a:solidFill>
                          <a:latin typeface="Century Gothic" pitchFamily="34" charset="0"/>
                        </a:rPr>
                        <a:t>25%</a:t>
                      </a:r>
                      <a:endParaRPr lang="en-US" sz="2000" b="1" dirty="0">
                        <a:solidFill>
                          <a:srgbClr val="002060"/>
                        </a:solidFill>
                        <a:latin typeface="Century Gothic" pitchFamily="34" charset="0"/>
                      </a:endParaRPr>
                    </a:p>
                  </a:txBody>
                  <a:tcPr>
                    <a:noFill/>
                  </a:tcPr>
                </a:tc>
              </a:tr>
              <a:tr h="1282849">
                <a:tc>
                  <a:txBody>
                    <a:bodyPr/>
                    <a:lstStyle/>
                    <a:p>
                      <a:pPr algn="ctr"/>
                      <a:r>
                        <a:rPr lang="en-US" sz="2000" dirty="0" smtClean="0">
                          <a:solidFill>
                            <a:srgbClr val="002060"/>
                          </a:solidFill>
                          <a:latin typeface="Century Gothic" pitchFamily="34" charset="0"/>
                        </a:rPr>
                        <a:t>IV</a:t>
                      </a:r>
                      <a:endParaRPr lang="en-US" sz="2000" dirty="0">
                        <a:solidFill>
                          <a:srgbClr val="002060"/>
                        </a:solidFill>
                        <a:latin typeface="Century Gothic" pitchFamily="34"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rgbClr val="002060"/>
                          </a:solidFill>
                          <a:latin typeface="Century Gothic" pitchFamily="34" charset="0"/>
                        </a:rPr>
                        <a:t>Abnormalities encountered</a:t>
                      </a:r>
                      <a:r>
                        <a:rPr lang="en-US" sz="2000" b="0" baseline="0" dirty="0" smtClean="0">
                          <a:solidFill>
                            <a:srgbClr val="002060"/>
                          </a:solidFill>
                          <a:latin typeface="Century Gothic" pitchFamily="34" charset="0"/>
                        </a:rPr>
                        <a:t> in Grades I through III, as well as swelling of the optic nerve head and macular star</a:t>
                      </a:r>
                      <a:endParaRPr lang="en-US" sz="2000" dirty="0">
                        <a:solidFill>
                          <a:srgbClr val="002060"/>
                        </a:solidFill>
                        <a:latin typeface="Century Gothic" pitchFamily="34" charset="0"/>
                      </a:endParaRPr>
                    </a:p>
                  </a:txBody>
                  <a:tcPr>
                    <a:noFill/>
                  </a:tcPr>
                </a:tc>
                <a:tc>
                  <a:txBody>
                    <a:bodyPr/>
                    <a:lstStyle/>
                    <a:p>
                      <a:endParaRPr lang="en-US" sz="2000" dirty="0">
                        <a:solidFill>
                          <a:srgbClr val="002060"/>
                        </a:solidFill>
                        <a:latin typeface="Century Gothic" pitchFamily="34" charset="0"/>
                      </a:endParaRPr>
                    </a:p>
                  </a:txBody>
                  <a:tcPr>
                    <a:noFill/>
                  </a:tcPr>
                </a:tc>
                <a:tc>
                  <a:txBody>
                    <a:bodyPr/>
                    <a:lstStyle/>
                    <a:p>
                      <a:pPr algn="ctr"/>
                      <a:r>
                        <a:rPr lang="en-US" sz="2000" b="1" dirty="0" smtClean="0">
                          <a:solidFill>
                            <a:srgbClr val="002060"/>
                          </a:solidFill>
                          <a:latin typeface="Century Gothic" pitchFamily="34" charset="0"/>
                        </a:rPr>
                        <a:t>&lt;20%</a:t>
                      </a:r>
                      <a:endParaRPr lang="en-US" sz="2000" b="1" dirty="0">
                        <a:solidFill>
                          <a:srgbClr val="002060"/>
                        </a:solidFill>
                        <a:latin typeface="Century Gothic" pitchFamily="34" charset="0"/>
                      </a:endParaRPr>
                    </a:p>
                  </a:txBody>
                  <a:tcPr>
                    <a:noFill/>
                  </a:tcPr>
                </a:tc>
              </a:tr>
            </a:tbl>
          </a:graphicData>
        </a:graphic>
      </p:graphicFrame>
      <p:sp>
        <p:nvSpPr>
          <p:cNvPr id="3" name="TextBox 2"/>
          <p:cNvSpPr txBox="1"/>
          <p:nvPr/>
        </p:nvSpPr>
        <p:spPr>
          <a:xfrm>
            <a:off x="152400" y="152400"/>
            <a:ext cx="8763000" cy="646331"/>
          </a:xfrm>
          <a:prstGeom prst="rect">
            <a:avLst/>
          </a:prstGeom>
          <a:noFill/>
        </p:spPr>
        <p:txBody>
          <a:bodyPr wrap="square" rtlCol="0">
            <a:spAutoFit/>
          </a:bodyPr>
          <a:lstStyle/>
          <a:p>
            <a:pPr algn="ctr"/>
            <a:r>
              <a:rPr lang="en-US" sz="3600" b="1" dirty="0" smtClean="0">
                <a:solidFill>
                  <a:srgbClr val="FF0000"/>
                </a:solidFill>
                <a:latin typeface="Batang" pitchFamily="18" charset="-127"/>
                <a:ea typeface="Batang" pitchFamily="18" charset="-127"/>
                <a:cs typeface="Times New Roman" pitchFamily="18" charset="0"/>
              </a:rPr>
              <a:t>HYPERTENSIVE RETINOPATHY</a:t>
            </a:r>
            <a:endParaRPr lang="en-US" sz="3600" b="1" dirty="0">
              <a:solidFill>
                <a:srgbClr val="FF0000"/>
              </a:solidFill>
              <a:latin typeface="Batang" pitchFamily="18" charset="-127"/>
              <a:ea typeface="Batang" pitchFamily="18" charset="-127"/>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p:cNvSpPr txBox="1">
            <a:spLocks noChangeArrowheads="1"/>
          </p:cNvSpPr>
          <p:nvPr/>
        </p:nvSpPr>
        <p:spPr bwMode="auto">
          <a:xfrm>
            <a:off x="135775" y="228600"/>
            <a:ext cx="8915400" cy="7848302"/>
          </a:xfrm>
          <a:prstGeom prst="rect">
            <a:avLst/>
          </a:prstGeom>
          <a:noFill/>
          <a:ln w="9525">
            <a:noFill/>
            <a:miter lim="800000"/>
            <a:headEnd/>
            <a:tailEnd/>
          </a:ln>
        </p:spPr>
        <p:txBody>
          <a:bodyPr wrap="square">
            <a:spAutoFit/>
            <a:scene3d>
              <a:camera prst="orthographicFront"/>
              <a:lightRig rig="threePt" dir="t"/>
            </a:scene3d>
            <a:sp3d extrusionH="57150">
              <a:bevelT w="254000" h="38100"/>
            </a:sp3d>
          </a:bodyPr>
          <a:lstStyle/>
          <a:p>
            <a:pPr algn="ctr"/>
            <a:r>
              <a:rPr lang="en-US" sz="4000" b="1" dirty="0" smtClean="0">
                <a:solidFill>
                  <a:srgbClr val="FF0000"/>
                </a:solidFill>
                <a:latin typeface="Batang" pitchFamily="18" charset="-127"/>
                <a:ea typeface="Batang" pitchFamily="18" charset="-127"/>
                <a:cs typeface="Times New Roman" pitchFamily="18" charset="0"/>
              </a:rPr>
              <a:t>The Objectives </a:t>
            </a:r>
            <a:r>
              <a:rPr lang="en-US" sz="4000" b="1" dirty="0">
                <a:solidFill>
                  <a:srgbClr val="FF0000"/>
                </a:solidFill>
                <a:latin typeface="Batang" pitchFamily="18" charset="-127"/>
                <a:ea typeface="Batang" pitchFamily="18" charset="-127"/>
                <a:cs typeface="Times New Roman" pitchFamily="18" charset="0"/>
              </a:rPr>
              <a:t>of this Lecture </a:t>
            </a:r>
            <a:r>
              <a:rPr lang="en-US" sz="4000" b="1" dirty="0" smtClean="0">
                <a:solidFill>
                  <a:srgbClr val="FF0000"/>
                </a:solidFill>
                <a:latin typeface="Batang" pitchFamily="18" charset="-127"/>
                <a:ea typeface="Batang" pitchFamily="18" charset="-127"/>
                <a:cs typeface="Times New Roman" pitchFamily="18" charset="0"/>
              </a:rPr>
              <a:t>are:</a:t>
            </a:r>
            <a:endParaRPr lang="en-US" sz="4000" b="1" dirty="0">
              <a:solidFill>
                <a:srgbClr val="FF0000"/>
              </a:solidFill>
              <a:latin typeface="Batang" pitchFamily="18" charset="-127"/>
              <a:ea typeface="Batang" pitchFamily="18" charset="-127"/>
              <a:cs typeface="Times New Roman" pitchFamily="18" charset="0"/>
            </a:endParaRPr>
          </a:p>
          <a:p>
            <a:endParaRPr lang="en-US" sz="2800" b="1" dirty="0" smtClean="0">
              <a:latin typeface="Times New Roman" pitchFamily="18" charset="0"/>
              <a:cs typeface="Times New Roman" pitchFamily="18" charset="0"/>
            </a:endParaRPr>
          </a:p>
          <a:p>
            <a:endParaRPr lang="en-US" sz="2800" b="1" dirty="0">
              <a:solidFill>
                <a:srgbClr val="002060"/>
              </a:solidFill>
              <a:latin typeface="Century Gothic" pitchFamily="34" charset="0"/>
              <a:cs typeface="Times New Roman" pitchFamily="18" charset="0"/>
            </a:endParaRPr>
          </a:p>
          <a:p>
            <a:pPr marL="457200" indent="-457200">
              <a:buAutoNum type="arabicPeriod"/>
            </a:pPr>
            <a:r>
              <a:rPr lang="en-US" sz="2400" b="1" dirty="0" smtClean="0">
                <a:solidFill>
                  <a:srgbClr val="002060"/>
                </a:solidFill>
                <a:latin typeface="Century Gothic" pitchFamily="34" charset="0"/>
                <a:cs typeface="Times New Roman" pitchFamily="18" charset="0"/>
              </a:rPr>
              <a:t>To </a:t>
            </a:r>
            <a:r>
              <a:rPr lang="en-US" sz="2400" b="1" dirty="0">
                <a:solidFill>
                  <a:srgbClr val="002060"/>
                </a:solidFill>
                <a:latin typeface="Century Gothic" pitchFamily="34" charset="0"/>
                <a:cs typeface="Times New Roman" pitchFamily="18" charset="0"/>
              </a:rPr>
              <a:t>be able to recognize the definition of </a:t>
            </a:r>
            <a:r>
              <a:rPr lang="en-US" sz="2400" b="1" dirty="0" smtClean="0">
                <a:solidFill>
                  <a:srgbClr val="002060"/>
                </a:solidFill>
                <a:latin typeface="Century Gothic" pitchFamily="34" charset="0"/>
                <a:cs typeface="Times New Roman" pitchFamily="18" charset="0"/>
              </a:rPr>
              <a:t>hypertension</a:t>
            </a:r>
          </a:p>
          <a:p>
            <a:pPr marL="457200" indent="-457200">
              <a:buAutoNum type="arabicPeriod"/>
            </a:pPr>
            <a:endParaRPr lang="en-US" sz="2400" b="1" dirty="0" smtClean="0">
              <a:solidFill>
                <a:srgbClr val="002060"/>
              </a:solidFill>
              <a:latin typeface="Century Gothic" pitchFamily="34" charset="0"/>
              <a:cs typeface="Times New Roman" pitchFamily="18" charset="0"/>
            </a:endParaRPr>
          </a:p>
          <a:p>
            <a:pPr marL="457200" indent="-457200">
              <a:buAutoNum type="arabicPeriod"/>
            </a:pPr>
            <a:r>
              <a:rPr lang="en-US" sz="2400" b="1" dirty="0" smtClean="0">
                <a:solidFill>
                  <a:srgbClr val="002060"/>
                </a:solidFill>
                <a:latin typeface="Century Gothic" pitchFamily="34" charset="0"/>
                <a:cs typeface="Times New Roman" pitchFamily="18" charset="0"/>
              </a:rPr>
              <a:t>To </a:t>
            </a:r>
            <a:r>
              <a:rPr lang="en-US" sz="2400" b="1" dirty="0">
                <a:solidFill>
                  <a:srgbClr val="002060"/>
                </a:solidFill>
                <a:latin typeface="Century Gothic" pitchFamily="34" charset="0"/>
                <a:cs typeface="Times New Roman" pitchFamily="18" charset="0"/>
              </a:rPr>
              <a:t>be able to identify the Stages of </a:t>
            </a:r>
            <a:r>
              <a:rPr lang="en-US" sz="2400" b="1" dirty="0" smtClean="0">
                <a:solidFill>
                  <a:srgbClr val="002060"/>
                </a:solidFill>
                <a:latin typeface="Century Gothic" pitchFamily="34" charset="0"/>
                <a:cs typeface="Times New Roman" pitchFamily="18" charset="0"/>
              </a:rPr>
              <a:t>Hypertension</a:t>
            </a:r>
          </a:p>
          <a:p>
            <a:pPr marL="457200" indent="-457200">
              <a:buAutoNum type="arabicPeriod"/>
            </a:pPr>
            <a:endParaRPr lang="en-US" sz="2400" b="1" dirty="0" smtClean="0">
              <a:solidFill>
                <a:srgbClr val="002060"/>
              </a:solidFill>
              <a:latin typeface="Century Gothic" pitchFamily="34" charset="0"/>
              <a:cs typeface="Times New Roman" pitchFamily="18" charset="0"/>
            </a:endParaRPr>
          </a:p>
          <a:p>
            <a:pPr marL="457200" indent="-457200">
              <a:buAutoNum type="arabicPeriod"/>
            </a:pPr>
            <a:r>
              <a:rPr lang="en-US" sz="2400" b="1" dirty="0" smtClean="0">
                <a:solidFill>
                  <a:srgbClr val="002060"/>
                </a:solidFill>
                <a:latin typeface="Century Gothic" pitchFamily="34" charset="0"/>
                <a:cs typeface="Times New Roman" pitchFamily="18" charset="0"/>
              </a:rPr>
              <a:t>To </a:t>
            </a:r>
            <a:r>
              <a:rPr lang="en-US" sz="2400" b="1" dirty="0">
                <a:solidFill>
                  <a:srgbClr val="002060"/>
                </a:solidFill>
                <a:latin typeface="Century Gothic" pitchFamily="34" charset="0"/>
                <a:cs typeface="Times New Roman" pitchFamily="18" charset="0"/>
              </a:rPr>
              <a:t>find out the complication of </a:t>
            </a:r>
            <a:r>
              <a:rPr lang="en-US" sz="2400" b="1" dirty="0" smtClean="0">
                <a:solidFill>
                  <a:srgbClr val="002060"/>
                </a:solidFill>
                <a:latin typeface="Century Gothic" pitchFamily="34" charset="0"/>
                <a:cs typeface="Times New Roman" pitchFamily="18" charset="0"/>
              </a:rPr>
              <a:t>Hypertension</a:t>
            </a:r>
          </a:p>
          <a:p>
            <a:pPr marL="457200" indent="-457200">
              <a:buAutoNum type="arabicPeriod"/>
            </a:pPr>
            <a:endParaRPr lang="en-US" sz="2400" b="1" dirty="0" smtClean="0">
              <a:solidFill>
                <a:srgbClr val="002060"/>
              </a:solidFill>
              <a:latin typeface="Century Gothic" pitchFamily="34" charset="0"/>
              <a:cs typeface="Times New Roman" pitchFamily="18" charset="0"/>
            </a:endParaRPr>
          </a:p>
          <a:p>
            <a:pPr marL="457200" indent="-457200">
              <a:buAutoNum type="arabicPeriod"/>
            </a:pPr>
            <a:r>
              <a:rPr lang="en-US" sz="2400" b="1" dirty="0" smtClean="0">
                <a:solidFill>
                  <a:srgbClr val="002060"/>
                </a:solidFill>
                <a:latin typeface="Century Gothic" pitchFamily="34" charset="0"/>
                <a:cs typeface="Times New Roman" pitchFamily="18" charset="0"/>
              </a:rPr>
              <a:t>To </a:t>
            </a:r>
            <a:r>
              <a:rPr lang="en-US" sz="2400" b="1" dirty="0">
                <a:solidFill>
                  <a:srgbClr val="002060"/>
                </a:solidFill>
                <a:latin typeface="Century Gothic" pitchFamily="34" charset="0"/>
                <a:cs typeface="Times New Roman" pitchFamily="18" charset="0"/>
              </a:rPr>
              <a:t>learn how to measure blood </a:t>
            </a:r>
            <a:r>
              <a:rPr lang="en-US" sz="2400" b="1" dirty="0" smtClean="0">
                <a:solidFill>
                  <a:srgbClr val="002060"/>
                </a:solidFill>
                <a:latin typeface="Century Gothic" pitchFamily="34" charset="0"/>
                <a:cs typeface="Times New Roman" pitchFamily="18" charset="0"/>
              </a:rPr>
              <a:t>pressure</a:t>
            </a:r>
          </a:p>
          <a:p>
            <a:pPr marL="457200" indent="-457200">
              <a:buAutoNum type="arabicPeriod"/>
            </a:pPr>
            <a:endParaRPr lang="en-US" sz="2400" b="1" dirty="0" smtClean="0">
              <a:solidFill>
                <a:srgbClr val="002060"/>
              </a:solidFill>
              <a:latin typeface="Century Gothic" pitchFamily="34" charset="0"/>
              <a:cs typeface="Times New Roman" pitchFamily="18" charset="0"/>
            </a:endParaRPr>
          </a:p>
          <a:p>
            <a:pPr marL="457200" indent="-457200">
              <a:buAutoNum type="arabicPeriod"/>
            </a:pPr>
            <a:r>
              <a:rPr lang="en-US" sz="2400" b="1" dirty="0" smtClean="0">
                <a:solidFill>
                  <a:srgbClr val="002060"/>
                </a:solidFill>
                <a:latin typeface="Century Gothic" pitchFamily="34" charset="0"/>
                <a:cs typeface="Times New Roman" pitchFamily="18" charset="0"/>
              </a:rPr>
              <a:t>To </a:t>
            </a:r>
            <a:r>
              <a:rPr lang="en-US" sz="2400" b="1" dirty="0">
                <a:solidFill>
                  <a:srgbClr val="002060"/>
                </a:solidFill>
                <a:latin typeface="Century Gothic" pitchFamily="34" charset="0"/>
                <a:cs typeface="Times New Roman" pitchFamily="18" charset="0"/>
              </a:rPr>
              <a:t>familiarize with the test done for </a:t>
            </a:r>
            <a:r>
              <a:rPr lang="en-US" sz="2400" b="1" dirty="0" smtClean="0">
                <a:solidFill>
                  <a:srgbClr val="002060"/>
                </a:solidFill>
                <a:latin typeface="Century Gothic" pitchFamily="34" charset="0"/>
                <a:cs typeface="Times New Roman" pitchFamily="18" charset="0"/>
              </a:rPr>
              <a:t>Hypertension</a:t>
            </a:r>
          </a:p>
          <a:p>
            <a:pPr marL="457200" indent="-457200">
              <a:buAutoNum type="arabicPeriod"/>
            </a:pPr>
            <a:r>
              <a:rPr lang="en-US" sz="2400" b="1" dirty="0" smtClean="0">
                <a:solidFill>
                  <a:srgbClr val="002060"/>
                </a:solidFill>
                <a:latin typeface="Century Gothic" pitchFamily="34" charset="0"/>
                <a:cs typeface="Times New Roman" pitchFamily="18" charset="0"/>
              </a:rPr>
              <a:t>To </a:t>
            </a:r>
            <a:r>
              <a:rPr lang="en-US" sz="2400" b="1" dirty="0">
                <a:solidFill>
                  <a:srgbClr val="002060"/>
                </a:solidFill>
                <a:latin typeface="Century Gothic" pitchFamily="34" charset="0"/>
                <a:cs typeface="Times New Roman" pitchFamily="18" charset="0"/>
              </a:rPr>
              <a:t>acquire knowledge on how </a:t>
            </a:r>
            <a:r>
              <a:rPr lang="en-US" sz="2400" b="1" dirty="0" smtClean="0">
                <a:solidFill>
                  <a:srgbClr val="002060"/>
                </a:solidFill>
                <a:latin typeface="Century Gothic" pitchFamily="34" charset="0"/>
                <a:cs typeface="Times New Roman" pitchFamily="18" charset="0"/>
              </a:rPr>
              <a:t>to treat hypertension</a:t>
            </a:r>
            <a:endParaRPr lang="en-US" sz="2400" dirty="0">
              <a:solidFill>
                <a:srgbClr val="002060"/>
              </a:solidFill>
              <a:latin typeface="Century Gothic" pitchFamily="34" charset="0"/>
            </a:endParaRPr>
          </a:p>
          <a:p>
            <a:endParaRPr lang="en-US" sz="2400" dirty="0">
              <a:solidFill>
                <a:srgbClr val="002060"/>
              </a:solidFill>
              <a:latin typeface="Century Gothic" pitchFamily="34" charset="0"/>
            </a:endParaRPr>
          </a:p>
          <a:p>
            <a:endParaRPr lang="en-US" sz="2400" dirty="0" smtClean="0">
              <a:solidFill>
                <a:srgbClr val="002060"/>
              </a:solidFill>
              <a:latin typeface="Century Gothic" pitchFamily="34" charset="0"/>
            </a:endParaRPr>
          </a:p>
          <a:p>
            <a:endParaRPr lang="en-US" sz="2400" dirty="0" smtClean="0">
              <a:solidFill>
                <a:srgbClr val="002060"/>
              </a:solidFill>
              <a:latin typeface="Century Gothic" pitchFamily="34" charset="0"/>
            </a:endParaRPr>
          </a:p>
          <a:p>
            <a:endParaRPr lang="en-US" sz="2400" dirty="0" smtClean="0">
              <a:solidFill>
                <a:srgbClr val="002060"/>
              </a:solidFill>
              <a:latin typeface="Century Gothic" pitchFamily="34" charset="0"/>
            </a:endParaRPr>
          </a:p>
          <a:p>
            <a:endParaRPr lang="en-US" sz="2400" dirty="0" smtClean="0">
              <a:solidFill>
                <a:srgbClr val="002060"/>
              </a:solidFill>
              <a:latin typeface="Century Gothic" pitchFamily="34" charset="0"/>
            </a:endParaRPr>
          </a:p>
          <a:p>
            <a:pPr algn="r"/>
            <a:endParaRPr lang="en-US" sz="2400" dirty="0" smtClean="0">
              <a:solidFill>
                <a:srgbClr val="002060"/>
              </a:solidFill>
              <a:latin typeface="Century Gothic" pitchFamily="34" charset="0"/>
            </a:endParaRPr>
          </a:p>
          <a:p>
            <a:pPr algn="r"/>
            <a:endParaRPr lang="en-US" sz="2400" dirty="0">
              <a:solidFill>
                <a:srgbClr val="002060"/>
              </a:solidFill>
              <a:latin typeface="Century Gothic"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1752600"/>
            <a:ext cx="3124200" cy="3733800"/>
          </a:xfrm>
          <a:prstGeom prst="rect">
            <a:avLst/>
          </a:prstGeom>
          <a:noFill/>
        </p:spPr>
        <p:txBody>
          <a:bodyPr>
            <a:normAutofit/>
          </a:bodyPr>
          <a:lstStyle/>
          <a:p>
            <a:pPr marL="342900" lvl="0" indent="-342900" algn="ctr">
              <a:lnSpc>
                <a:spcPct val="110000"/>
              </a:lnSpc>
              <a:spcBef>
                <a:spcPct val="50000"/>
              </a:spcBef>
            </a:pPr>
            <a:r>
              <a:rPr lang="en-US" sz="2800" dirty="0" smtClean="0">
                <a:solidFill>
                  <a:srgbClr val="002060"/>
                </a:solidFill>
                <a:latin typeface="Century Gothic" pitchFamily="34" charset="0"/>
                <a:cs typeface="Times New Roman" pitchFamily="18" charset="0"/>
              </a:rPr>
              <a:t>Generalized arteriolar   constriction-seen as </a:t>
            </a:r>
            <a:r>
              <a:rPr lang="en-US" sz="2800" dirty="0" smtClean="0">
                <a:solidFill>
                  <a:srgbClr val="FF0000"/>
                </a:solidFill>
                <a:latin typeface="Century Gothic" pitchFamily="34" charset="0"/>
                <a:cs typeface="Times New Roman" pitchFamily="18" charset="0"/>
              </a:rPr>
              <a:t>`silver wiring` </a:t>
            </a:r>
            <a:r>
              <a:rPr lang="en-US" sz="2800" dirty="0" smtClean="0">
                <a:solidFill>
                  <a:srgbClr val="002060"/>
                </a:solidFill>
                <a:latin typeface="Century Gothic" pitchFamily="34" charset="0"/>
                <a:cs typeface="Times New Roman" pitchFamily="18" charset="0"/>
              </a:rPr>
              <a:t>and </a:t>
            </a:r>
            <a:r>
              <a:rPr lang="en-US" sz="2800" dirty="0" smtClean="0">
                <a:solidFill>
                  <a:srgbClr val="FF0000"/>
                </a:solidFill>
                <a:latin typeface="Century Gothic" pitchFamily="34" charset="0"/>
                <a:cs typeface="Times New Roman" pitchFamily="18" charset="0"/>
              </a:rPr>
              <a:t>Vascular </a:t>
            </a:r>
            <a:r>
              <a:rPr lang="en-US" sz="2800" dirty="0" err="1" smtClean="0">
                <a:solidFill>
                  <a:srgbClr val="FF0000"/>
                </a:solidFill>
                <a:latin typeface="Century Gothic" pitchFamily="34" charset="0"/>
                <a:cs typeface="Times New Roman" pitchFamily="18" charset="0"/>
              </a:rPr>
              <a:t>tortuosities</a:t>
            </a:r>
            <a:endParaRPr kumimoji="0" lang="en-US" sz="2800" b="0" i="0" u="none" strike="noStrike" kern="0" cap="none" spc="0" normalizeH="0" baseline="0" noProof="0" dirty="0" smtClean="0">
              <a:ln>
                <a:noFill/>
              </a:ln>
              <a:solidFill>
                <a:srgbClr val="FF0000"/>
              </a:solidFill>
              <a:effectLst/>
              <a:uLnTx/>
              <a:uFillTx/>
              <a:latin typeface="Century Gothic" pitchFamily="34" charset="0"/>
            </a:endParaRPr>
          </a:p>
        </p:txBody>
      </p:sp>
      <p:sp>
        <p:nvSpPr>
          <p:cNvPr id="5" name="Rectangle 2"/>
          <p:cNvSpPr txBox="1">
            <a:spLocks noChangeArrowheads="1"/>
          </p:cNvSpPr>
          <p:nvPr/>
        </p:nvSpPr>
        <p:spPr>
          <a:xfrm>
            <a:off x="228600" y="228600"/>
            <a:ext cx="8686800" cy="715962"/>
          </a:xfrm>
          <a:prstGeom prst="rect">
            <a:avLst/>
          </a:prstGeom>
          <a:noFill/>
        </p:spPr>
        <p:txBody>
          <a:bodyPr>
            <a:noAutofit/>
          </a:bodyPr>
          <a:lstStyle/>
          <a:p>
            <a:pPr marL="342900" marR="0" lvl="0" indent="-342900" algn="ctr" defTabSz="914400" eaLnBrk="1" fontAlgn="auto" latinLnBrk="0" hangingPunct="1">
              <a:lnSpc>
                <a:spcPct val="100000"/>
              </a:lnSpc>
              <a:spcBef>
                <a:spcPts val="0"/>
              </a:spcBef>
              <a:spcAft>
                <a:spcPts val="0"/>
              </a:spcAft>
              <a:buClrTx/>
              <a:buSzTx/>
              <a:tabLst/>
              <a:defRPr/>
            </a:pPr>
            <a:r>
              <a:rPr kumimoji="0" lang="en-US" sz="4000" b="1" i="0" u="none" strike="noStrike" kern="0" cap="none" spc="0" normalizeH="0" baseline="0" noProof="0" dirty="0" smtClean="0">
                <a:ln>
                  <a:noFill/>
                </a:ln>
                <a:solidFill>
                  <a:srgbClr val="FF0000"/>
                </a:solidFill>
                <a:effectLst/>
                <a:uLnTx/>
                <a:uFillTx/>
                <a:latin typeface="Batang" pitchFamily="18" charset="-127"/>
                <a:ea typeface="Batang" pitchFamily="18" charset="-127"/>
                <a:cs typeface="Times New Roman" pitchFamily="18" charset="0"/>
              </a:rPr>
              <a:t>Hypertensive Retinopathy</a:t>
            </a:r>
            <a:r>
              <a:rPr kumimoji="0" lang="en-US" sz="4000" b="1" i="0" u="none" strike="noStrike" kern="0" cap="none" spc="0" normalizeH="0" noProof="0" dirty="0" smtClean="0">
                <a:ln>
                  <a:noFill/>
                </a:ln>
                <a:solidFill>
                  <a:srgbClr val="FF0000"/>
                </a:solidFill>
                <a:effectLst/>
                <a:uLnTx/>
                <a:uFillTx/>
                <a:latin typeface="Batang" pitchFamily="18" charset="-127"/>
                <a:ea typeface="Batang" pitchFamily="18" charset="-127"/>
                <a:cs typeface="Times New Roman" pitchFamily="18" charset="0"/>
              </a:rPr>
              <a:t> </a:t>
            </a:r>
            <a:r>
              <a:rPr kumimoji="0" lang="en-US" sz="4000" b="1" i="0" u="none" strike="noStrike" kern="0" cap="none" spc="0" normalizeH="0" baseline="0" noProof="0" dirty="0" smtClean="0">
                <a:ln>
                  <a:noFill/>
                </a:ln>
                <a:solidFill>
                  <a:srgbClr val="FF0000"/>
                </a:solidFill>
                <a:effectLst/>
                <a:uLnTx/>
                <a:uFillTx/>
                <a:latin typeface="Batang" pitchFamily="18" charset="-127"/>
                <a:ea typeface="Batang" pitchFamily="18" charset="-127"/>
                <a:cs typeface="Times New Roman" pitchFamily="18" charset="0"/>
              </a:rPr>
              <a:t>Grade 1</a:t>
            </a:r>
          </a:p>
        </p:txBody>
      </p:sp>
      <p:pic>
        <p:nvPicPr>
          <p:cNvPr id="49155" name="Picture 3" descr="http://www.bmii.ktu.lt:8081/unrs/images/big/HL1-1b.jpg"/>
          <p:cNvPicPr>
            <a:picLocks noChangeAspect="1" noChangeArrowheads="1"/>
          </p:cNvPicPr>
          <p:nvPr/>
        </p:nvPicPr>
        <p:blipFill>
          <a:blip r:embed="rId2" cstate="print"/>
          <a:srcRect/>
          <a:stretch>
            <a:fillRect/>
          </a:stretch>
        </p:blipFill>
        <p:spPr bwMode="auto">
          <a:xfrm>
            <a:off x="3505200" y="1447800"/>
            <a:ext cx="5181600" cy="4543426"/>
          </a:xfrm>
          <a:prstGeom prst="rect">
            <a:avLst/>
          </a:prstGeom>
          <a:noFill/>
          <a:ln w="38100">
            <a:solidFill>
              <a:srgbClr val="002060"/>
            </a:solidFill>
          </a:ln>
          <a:scene3d>
            <a:camera prst="orthographicFront"/>
            <a:lightRig rig="threePt" dir="t"/>
          </a:scene3d>
          <a:sp3d>
            <a:bevelT w="279400" prst="softRound"/>
            <a:bevelB/>
          </a:sp3d>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52400" y="304800"/>
            <a:ext cx="8686800" cy="884238"/>
          </a:xfrm>
          <a:noFill/>
        </p:spPr>
        <p:txBody>
          <a:bodyPr>
            <a:noAutofit/>
          </a:bodyPr>
          <a:lstStyle/>
          <a:p>
            <a:pPr algn="ctr" fontAlgn="auto">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Hypertensive Retinopathy Grade 2</a:t>
            </a:r>
          </a:p>
        </p:txBody>
      </p:sp>
      <p:sp>
        <p:nvSpPr>
          <p:cNvPr id="4100" name="Rectangle 3"/>
          <p:cNvSpPr>
            <a:spLocks noGrp="1" noChangeArrowheads="1"/>
          </p:cNvSpPr>
          <p:nvPr>
            <p:ph type="body" sz="half" idx="1"/>
          </p:nvPr>
        </p:nvSpPr>
        <p:spPr>
          <a:xfrm>
            <a:off x="228600" y="2438400"/>
            <a:ext cx="4033837" cy="2362200"/>
          </a:xfrm>
          <a:noFill/>
          <a:ln w="76200">
            <a:noFill/>
          </a:ln>
        </p:spPr>
        <p:txBody>
          <a:bodyPr>
            <a:normAutofit fontScale="92500" lnSpcReduction="10000"/>
          </a:bodyPr>
          <a:lstStyle/>
          <a:p>
            <a:pPr algn="ctr">
              <a:lnSpc>
                <a:spcPct val="110000"/>
              </a:lnSpc>
              <a:spcBef>
                <a:spcPct val="50000"/>
              </a:spcBef>
              <a:buFontTx/>
              <a:buNone/>
            </a:pPr>
            <a:r>
              <a:rPr lang="en-US" sz="2800" b="1" dirty="0" err="1" smtClean="0">
                <a:solidFill>
                  <a:srgbClr val="002060"/>
                </a:solidFill>
                <a:latin typeface="Century Gothic" pitchFamily="34" charset="0"/>
                <a:cs typeface="Times New Roman" pitchFamily="18" charset="0"/>
              </a:rPr>
              <a:t>Arteriovenous</a:t>
            </a:r>
            <a:r>
              <a:rPr lang="en-US" sz="2800" b="1" dirty="0" smtClean="0">
                <a:solidFill>
                  <a:srgbClr val="002060"/>
                </a:solidFill>
                <a:latin typeface="Century Gothic" pitchFamily="34" charset="0"/>
                <a:cs typeface="Times New Roman" pitchFamily="18" charset="0"/>
              </a:rPr>
              <a:t>  nicking in association with hypertension Grade 2 </a:t>
            </a:r>
          </a:p>
          <a:p>
            <a:pPr algn="ctr">
              <a:spcBef>
                <a:spcPct val="50000"/>
              </a:spcBef>
              <a:buFontTx/>
              <a:buNone/>
            </a:pPr>
            <a:r>
              <a:rPr lang="en-US" sz="2800" b="1" dirty="0" smtClean="0">
                <a:solidFill>
                  <a:srgbClr val="002060"/>
                </a:solidFill>
                <a:latin typeface="Century Gothic" pitchFamily="34" charset="0"/>
                <a:cs typeface="Times New Roman" pitchFamily="18" charset="0"/>
              </a:rPr>
              <a:t>(yellow arrow) </a:t>
            </a:r>
          </a:p>
          <a:p>
            <a:pPr algn="ctr"/>
            <a:endParaRPr lang="en-US" sz="2800" dirty="0" smtClean="0">
              <a:solidFill>
                <a:srgbClr val="002060"/>
              </a:solidFill>
              <a:latin typeface="Century Gothic" pitchFamily="34" charset="0"/>
            </a:endParaRPr>
          </a:p>
        </p:txBody>
      </p:sp>
      <p:graphicFrame>
        <p:nvGraphicFramePr>
          <p:cNvPr id="4098" name="Object 4"/>
          <p:cNvGraphicFramePr>
            <a:graphicFrameLocks noGrp="1" noChangeAspect="1"/>
          </p:cNvGraphicFramePr>
          <p:nvPr>
            <p:ph type="clipArt" sz="half" idx="2"/>
          </p:nvPr>
        </p:nvGraphicFramePr>
        <p:xfrm>
          <a:off x="4419600" y="2214563"/>
          <a:ext cx="4419600" cy="3330575"/>
        </p:xfrm>
        <a:graphic>
          <a:graphicData uri="http://schemas.openxmlformats.org/presentationml/2006/ole">
            <p:oleObj spid="_x0000_s49157" name="Bitmap Image" r:id="rId4" imgW="4057143" imgH="3057143" progId="PBrush">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52400" y="152400"/>
            <a:ext cx="8763000" cy="1066800"/>
          </a:xfrm>
          <a:noFill/>
        </p:spPr>
        <p:txBody>
          <a:bodyPr>
            <a:noAutofit/>
          </a:bodyPr>
          <a:lstStyle/>
          <a:p>
            <a:pPr algn="ctr" fontAlgn="auto">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Hypertensive Retinopathy Grade 3</a:t>
            </a:r>
          </a:p>
        </p:txBody>
      </p:sp>
      <p:sp>
        <p:nvSpPr>
          <p:cNvPr id="5124" name="Rectangle 3"/>
          <p:cNvSpPr>
            <a:spLocks noGrp="1" noChangeArrowheads="1"/>
          </p:cNvSpPr>
          <p:nvPr>
            <p:ph type="body" sz="half" idx="1"/>
          </p:nvPr>
        </p:nvSpPr>
        <p:spPr>
          <a:xfrm>
            <a:off x="0" y="1524000"/>
            <a:ext cx="4648200" cy="1600200"/>
          </a:xfrm>
          <a:noFill/>
        </p:spPr>
        <p:txBody>
          <a:bodyPr>
            <a:normAutofit/>
          </a:bodyPr>
          <a:lstStyle/>
          <a:p>
            <a:pPr algn="ctr">
              <a:buFontTx/>
              <a:buNone/>
            </a:pPr>
            <a:r>
              <a:rPr lang="en-US" sz="2400" b="1" dirty="0" smtClean="0">
                <a:solidFill>
                  <a:srgbClr val="002060"/>
                </a:solidFill>
                <a:latin typeface="Century Gothic" pitchFamily="34" charset="0"/>
                <a:cs typeface="Times New Roman" pitchFamily="18" charset="0"/>
              </a:rPr>
              <a:t>Flame-shaped hemorrhage in association with severe hypertension Grade 3 (yellow arrow)</a:t>
            </a:r>
          </a:p>
        </p:txBody>
      </p:sp>
      <p:graphicFrame>
        <p:nvGraphicFramePr>
          <p:cNvPr id="5122" name="Object 4"/>
          <p:cNvGraphicFramePr>
            <a:graphicFrameLocks noGrp="1" noChangeAspect="1"/>
          </p:cNvGraphicFramePr>
          <p:nvPr>
            <p:ph type="clipArt" sz="half" idx="2"/>
          </p:nvPr>
        </p:nvGraphicFramePr>
        <p:xfrm>
          <a:off x="5110163" y="2328863"/>
          <a:ext cx="3114675" cy="3067050"/>
        </p:xfrm>
        <a:graphic>
          <a:graphicData uri="http://schemas.openxmlformats.org/presentationml/2006/ole">
            <p:oleObj spid="_x0000_s3090" name="Bitmap Image" r:id="rId4" imgW="3115110" imgH="3067478" progId="PBrush">
              <p:embed/>
            </p:oleObj>
          </a:graphicData>
        </a:graphic>
      </p:graphicFrame>
      <p:sp>
        <p:nvSpPr>
          <p:cNvPr id="5125" name="Text Box 5"/>
          <p:cNvSpPr txBox="1">
            <a:spLocks noChangeArrowheads="1"/>
          </p:cNvSpPr>
          <p:nvPr/>
        </p:nvSpPr>
        <p:spPr bwMode="auto">
          <a:xfrm>
            <a:off x="0" y="2603500"/>
            <a:ext cx="2362200" cy="581025"/>
          </a:xfrm>
          <a:prstGeom prst="rect">
            <a:avLst/>
          </a:prstGeom>
          <a:noFill/>
          <a:ln w="12700">
            <a:noFill/>
            <a:miter lim="800000"/>
            <a:headEnd/>
            <a:tailEnd/>
          </a:ln>
        </p:spPr>
        <p:txBody>
          <a:bodyPr>
            <a:spAutoFit/>
          </a:bodyPr>
          <a:lstStyle/>
          <a:p>
            <a:pPr eaLnBrk="0" hangingPunct="0">
              <a:spcBef>
                <a:spcPct val="50000"/>
              </a:spcBef>
            </a:pPr>
            <a:r>
              <a:rPr lang="en-US" sz="1600">
                <a:solidFill>
                  <a:schemeClr val="bg1"/>
                </a:solidFill>
                <a:latin typeface="Verdana" pitchFamily="34" charset="0"/>
              </a:rPr>
              <a:t/>
            </a:r>
            <a:br>
              <a:rPr lang="en-US" sz="1600">
                <a:solidFill>
                  <a:schemeClr val="bg1"/>
                </a:solidFill>
                <a:latin typeface="Verdana" pitchFamily="34" charset="0"/>
              </a:rPr>
            </a:br>
            <a:endParaRPr lang="en-US" sz="1600">
              <a:solidFill>
                <a:schemeClr val="bg1"/>
              </a:solidFill>
              <a:latin typeface="Verdana" pitchFamily="34" charset="0"/>
            </a:endParaRPr>
          </a:p>
        </p:txBody>
      </p:sp>
      <p:pic>
        <p:nvPicPr>
          <p:cNvPr id="126980" name="Picture 4" descr="http://www.mrcophth.com/retinalvasculardisorders/hypertensiveretinopathy.jpg"/>
          <p:cNvPicPr>
            <a:picLocks noChangeAspect="1" noChangeArrowheads="1"/>
          </p:cNvPicPr>
          <p:nvPr/>
        </p:nvPicPr>
        <p:blipFill>
          <a:blip r:embed="rId5" cstate="print"/>
          <a:srcRect/>
          <a:stretch>
            <a:fillRect/>
          </a:stretch>
        </p:blipFill>
        <p:spPr bwMode="auto">
          <a:xfrm>
            <a:off x="457200" y="3429000"/>
            <a:ext cx="4038600" cy="3048000"/>
          </a:xfrm>
          <a:prstGeom prst="rect">
            <a:avLst/>
          </a:prstGeom>
          <a:noFill/>
          <a:ln w="38100">
            <a:solidFill>
              <a:srgbClr val="002060"/>
            </a:solidFill>
          </a:ln>
          <a:scene3d>
            <a:camera prst="orthographicFront"/>
            <a:lightRig rig="threePt" dir="t"/>
          </a:scene3d>
          <a:sp3d>
            <a:bevelT w="158750" h="120650"/>
            <a:bevelB w="241300" h="158750"/>
          </a:sp3d>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381000" y="152400"/>
            <a:ext cx="8458200" cy="762000"/>
          </a:xfrm>
          <a:noFill/>
        </p:spPr>
        <p:txBody>
          <a:bodyPr>
            <a:noAutofit/>
          </a:bodyPr>
          <a:lstStyle/>
          <a:p>
            <a:pPr algn="ctr" fontAlgn="auto">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Hypertensive Retinopathy Grade 4</a:t>
            </a:r>
          </a:p>
        </p:txBody>
      </p:sp>
      <p:sp>
        <p:nvSpPr>
          <p:cNvPr id="3076" name="Rectangle 3"/>
          <p:cNvSpPr>
            <a:spLocks noGrp="1" noChangeArrowheads="1"/>
          </p:cNvSpPr>
          <p:nvPr>
            <p:ph type="body" sz="half" idx="1"/>
          </p:nvPr>
        </p:nvSpPr>
        <p:spPr>
          <a:xfrm>
            <a:off x="304800" y="1219200"/>
            <a:ext cx="4572000" cy="2209800"/>
          </a:xfrm>
          <a:noFill/>
        </p:spPr>
        <p:txBody>
          <a:bodyPr>
            <a:normAutofit lnSpcReduction="10000"/>
          </a:bodyPr>
          <a:lstStyle/>
          <a:p>
            <a:pPr algn="just">
              <a:lnSpc>
                <a:spcPct val="90000"/>
              </a:lnSpc>
              <a:buNone/>
            </a:pPr>
            <a:r>
              <a:rPr lang="en-US" sz="2400" b="1" dirty="0" smtClean="0">
                <a:solidFill>
                  <a:srgbClr val="002060"/>
                </a:solidFill>
                <a:latin typeface="Century Gothic" pitchFamily="34" charset="0"/>
                <a:cs typeface="Times New Roman" pitchFamily="18" charset="0"/>
              </a:rPr>
              <a:t>	</a:t>
            </a:r>
            <a:r>
              <a:rPr lang="en-US" sz="2400" b="1" dirty="0" err="1" smtClean="0">
                <a:solidFill>
                  <a:srgbClr val="002060"/>
                </a:solidFill>
                <a:latin typeface="Century Gothic" pitchFamily="34" charset="0"/>
                <a:cs typeface="Times New Roman" pitchFamily="18" charset="0"/>
              </a:rPr>
              <a:t>Papilledema</a:t>
            </a:r>
            <a:r>
              <a:rPr lang="en-US" sz="2400" b="1" dirty="0" smtClean="0">
                <a:solidFill>
                  <a:srgbClr val="002060"/>
                </a:solidFill>
                <a:latin typeface="Century Gothic" pitchFamily="34" charset="0"/>
                <a:cs typeface="Times New Roman" pitchFamily="18" charset="0"/>
              </a:rPr>
              <a:t> from malignant hypertension. There is blurring of the borders of the optic disk with hemorrhages (yellow arrows) and exudates (white arrow)</a:t>
            </a:r>
          </a:p>
        </p:txBody>
      </p:sp>
      <p:graphicFrame>
        <p:nvGraphicFramePr>
          <p:cNvPr id="3074" name="Object 5"/>
          <p:cNvGraphicFramePr>
            <a:graphicFrameLocks noGrp="1" noChangeAspect="1"/>
          </p:cNvGraphicFramePr>
          <p:nvPr>
            <p:ph type="clipArt" sz="half" idx="2"/>
          </p:nvPr>
        </p:nvGraphicFramePr>
        <p:xfrm>
          <a:off x="5257800" y="1946275"/>
          <a:ext cx="3657600" cy="3727450"/>
        </p:xfrm>
        <a:graphic>
          <a:graphicData uri="http://schemas.openxmlformats.org/presentationml/2006/ole">
            <p:oleObj spid="_x0000_s4114" name="Bitmap Image" r:id="rId4" imgW="3000000" imgH="3057143" progId="PBrush">
              <p:embed/>
            </p:oleObj>
          </a:graphicData>
        </a:graphic>
      </p:graphicFrame>
      <p:pic>
        <p:nvPicPr>
          <p:cNvPr id="3079" name="Picture 7" descr="http://www.mrcophth.com/retinalvasculardisorders/malignanthypertension.jpg"/>
          <p:cNvPicPr>
            <a:picLocks noChangeAspect="1" noChangeArrowheads="1"/>
          </p:cNvPicPr>
          <p:nvPr/>
        </p:nvPicPr>
        <p:blipFill>
          <a:blip r:embed="rId5" cstate="print"/>
          <a:srcRect/>
          <a:stretch>
            <a:fillRect/>
          </a:stretch>
        </p:blipFill>
        <p:spPr bwMode="auto">
          <a:xfrm>
            <a:off x="1066800" y="3581400"/>
            <a:ext cx="3276600" cy="3048000"/>
          </a:xfrm>
          <a:prstGeom prst="rect">
            <a:avLst/>
          </a:prstGeom>
          <a:noFill/>
          <a:ln w="57150">
            <a:solidFill>
              <a:srgbClr val="002060"/>
            </a:solid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p:nvPr>
        </p:nvSpPr>
        <p:spPr>
          <a:xfrm>
            <a:off x="228600" y="304800"/>
            <a:ext cx="8686800" cy="533400"/>
          </a:xfrm>
          <a:noFill/>
        </p:spPr>
        <p:txBody>
          <a:bodyPr>
            <a:noAutofit/>
          </a:bodyPr>
          <a:lstStyle/>
          <a:p>
            <a:pPr algn="ctr">
              <a:buFontTx/>
              <a:buNone/>
            </a:pPr>
            <a:r>
              <a:rPr lang="en-US" sz="4000" dirty="0" smtClean="0">
                <a:solidFill>
                  <a:srgbClr val="FF0000"/>
                </a:solidFill>
                <a:latin typeface="Batang" pitchFamily="18" charset="-127"/>
                <a:ea typeface="Batang" pitchFamily="18" charset="-127"/>
                <a:cs typeface="Times New Roman" pitchFamily="18" charset="0"/>
              </a:rPr>
              <a:t>Hypertensive   Emergency</a:t>
            </a:r>
          </a:p>
        </p:txBody>
      </p:sp>
      <p:sp>
        <p:nvSpPr>
          <p:cNvPr id="30722" name="Rectangle 2"/>
          <p:cNvSpPr>
            <a:spLocks noGrp="1" noChangeArrowheads="1"/>
          </p:cNvSpPr>
          <p:nvPr>
            <p:ph type="title" idx="4294967295"/>
          </p:nvPr>
        </p:nvSpPr>
        <p:spPr>
          <a:xfrm>
            <a:off x="304800" y="2514600"/>
            <a:ext cx="8610600" cy="609600"/>
          </a:xfrm>
          <a:noFill/>
        </p:spPr>
        <p:txBody>
          <a:bodyPr>
            <a:noAutofit/>
          </a:bodyPr>
          <a:lstStyle/>
          <a:p>
            <a:pPr marL="838200" indent="-838200" algn="ctr" fontAlgn="auto">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Hypertensive   Urgency</a:t>
            </a:r>
          </a:p>
        </p:txBody>
      </p:sp>
      <p:sp>
        <p:nvSpPr>
          <p:cNvPr id="37892" name="Rectangle 3"/>
          <p:cNvSpPr>
            <a:spLocks noGrp="1" noChangeArrowheads="1"/>
          </p:cNvSpPr>
          <p:nvPr>
            <p:ph type="body" sz="half" idx="4294967295"/>
          </p:nvPr>
        </p:nvSpPr>
        <p:spPr>
          <a:xfrm>
            <a:off x="76200" y="3429000"/>
            <a:ext cx="8839200" cy="2719388"/>
          </a:xfrm>
        </p:spPr>
        <p:txBody>
          <a:bodyPr>
            <a:normAutofit/>
          </a:bodyPr>
          <a:lstStyle/>
          <a:p>
            <a:pPr lvl="1">
              <a:buSzPct val="100000"/>
              <a:buBlip>
                <a:blip r:embed="rId2"/>
              </a:buBlip>
            </a:pPr>
            <a:r>
              <a:rPr lang="en-US" sz="2400" b="1" dirty="0" smtClean="0">
                <a:solidFill>
                  <a:srgbClr val="002060"/>
                </a:solidFill>
                <a:latin typeface="Century Gothic" pitchFamily="34" charset="0"/>
                <a:cs typeface="Times New Roman" pitchFamily="18" charset="0"/>
              </a:rPr>
              <a:t>Severe hypertension (diastolic blood pressure above 120 mmHg) in asymptomatic patients </a:t>
            </a:r>
          </a:p>
          <a:p>
            <a:pPr lvl="1">
              <a:buSzPct val="100000"/>
              <a:buBlip>
                <a:blip r:embed="rId2"/>
              </a:buBlip>
            </a:pPr>
            <a:endParaRPr lang="en-US" sz="2400" b="1" dirty="0" smtClean="0">
              <a:solidFill>
                <a:srgbClr val="002060"/>
              </a:solidFill>
              <a:latin typeface="Century Gothic" pitchFamily="34" charset="0"/>
              <a:cs typeface="Times New Roman" pitchFamily="18" charset="0"/>
            </a:endParaRPr>
          </a:p>
          <a:p>
            <a:pPr lvl="1">
              <a:buSzPct val="100000"/>
              <a:buBlip>
                <a:blip r:embed="rId2"/>
              </a:buBlip>
            </a:pPr>
            <a:r>
              <a:rPr lang="en-US" sz="2400" b="1" dirty="0" smtClean="0">
                <a:solidFill>
                  <a:srgbClr val="002060"/>
                </a:solidFill>
                <a:latin typeface="Century Gothic" pitchFamily="34" charset="0"/>
                <a:cs typeface="Times New Roman" pitchFamily="18" charset="0"/>
              </a:rPr>
              <a:t>There is no proven benefit from rapid reduction in BP in asymptomatic patients who have no evidence of acute end-organ and are little short-term risk</a:t>
            </a:r>
          </a:p>
        </p:txBody>
      </p:sp>
      <p:sp>
        <p:nvSpPr>
          <p:cNvPr id="37894" name="Rectangle 8"/>
          <p:cNvSpPr>
            <a:spLocks noChangeArrowheads="1"/>
          </p:cNvSpPr>
          <p:nvPr/>
        </p:nvSpPr>
        <p:spPr bwMode="auto">
          <a:xfrm>
            <a:off x="304800" y="1219200"/>
            <a:ext cx="8610600" cy="830997"/>
          </a:xfrm>
          <a:prstGeom prst="rect">
            <a:avLst/>
          </a:prstGeom>
          <a:noFill/>
          <a:ln w="9525">
            <a:noFill/>
            <a:miter lim="800000"/>
            <a:headEnd/>
            <a:tailEnd/>
          </a:ln>
        </p:spPr>
        <p:txBody>
          <a:bodyPr wrap="square">
            <a:spAutoFit/>
          </a:bodyPr>
          <a:lstStyle/>
          <a:p>
            <a:r>
              <a:rPr lang="en-US" sz="2400" b="1" dirty="0">
                <a:solidFill>
                  <a:srgbClr val="002060"/>
                </a:solidFill>
                <a:latin typeface="Century Gothic" pitchFamily="34" charset="0"/>
              </a:rPr>
              <a:t>Severe hypertension (diastolic blood pressure above 120 mmHg) in </a:t>
            </a:r>
            <a:r>
              <a:rPr lang="en-US" sz="2400" b="1" dirty="0" smtClean="0">
                <a:solidFill>
                  <a:srgbClr val="002060"/>
                </a:solidFill>
                <a:latin typeface="Century Gothic" pitchFamily="34" charset="0"/>
              </a:rPr>
              <a:t>end organ damage (MI,STROKE,AKI,CHF</a:t>
            </a:r>
            <a:r>
              <a:rPr lang="en-US" sz="2400" b="1" dirty="0">
                <a:solidFill>
                  <a:srgbClr val="002060"/>
                </a:solidFill>
                <a:latin typeface="Century Gothic" pitchFamily="34" charset="0"/>
              </a:rPr>
              <a:t>)</a:t>
            </a:r>
          </a:p>
        </p:txBody>
      </p:sp>
    </p:spTree>
    <p:extLst>
      <p:ext uri="{BB962C8B-B14F-4D97-AF65-F5344CB8AC3E}">
        <p14:creationId xmlns:p14="http://schemas.microsoft.com/office/powerpoint/2010/main" xmlns="" val="15382098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p:nvPr>
        </p:nvSpPr>
        <p:spPr>
          <a:xfrm>
            <a:off x="457200" y="1524000"/>
            <a:ext cx="8229600" cy="5029200"/>
          </a:xfrm>
        </p:spPr>
        <p:txBody>
          <a:bodyPr>
            <a:noAutofit/>
          </a:bodyPr>
          <a:lstStyle/>
          <a:p>
            <a:pPr marL="274320" indent="-274320" algn="just" fontAlgn="auto">
              <a:lnSpc>
                <a:spcPct val="90000"/>
              </a:lnSpc>
              <a:spcAft>
                <a:spcPts val="0"/>
              </a:spcAft>
              <a:buNone/>
              <a:defRPr/>
            </a:pPr>
            <a:r>
              <a:rPr lang="en-US" sz="2400" b="1" dirty="0" smtClean="0">
                <a:solidFill>
                  <a:srgbClr val="C00000"/>
                </a:solidFill>
                <a:latin typeface="Century Gothic" pitchFamily="34" charset="0"/>
                <a:cs typeface="Arial" charset="0"/>
              </a:rPr>
              <a:t>Clinical Presentations:</a:t>
            </a:r>
          </a:p>
          <a:p>
            <a:pPr marL="274320" indent="-274320" algn="just" fontAlgn="auto">
              <a:lnSpc>
                <a:spcPct val="90000"/>
              </a:lnSpc>
              <a:spcAft>
                <a:spcPts val="0"/>
              </a:spcAft>
              <a:buSzPct val="100000"/>
              <a:buBlip>
                <a:blip r:embed="rId2"/>
              </a:buBlip>
              <a:defRPr/>
            </a:pPr>
            <a:r>
              <a:rPr lang="en-US" sz="2400" b="1" dirty="0" smtClean="0">
                <a:solidFill>
                  <a:srgbClr val="002060"/>
                </a:solidFill>
                <a:latin typeface="Century Gothic" pitchFamily="34" charset="0"/>
                <a:cs typeface="Times New Roman" pitchFamily="18" charset="0"/>
              </a:rPr>
              <a:t>Asymptomatic</a:t>
            </a:r>
          </a:p>
          <a:p>
            <a:pPr marL="274320" indent="-274320" algn="just" fontAlgn="auto">
              <a:lnSpc>
                <a:spcPct val="90000"/>
              </a:lnSpc>
              <a:spcAft>
                <a:spcPts val="0"/>
              </a:spcAft>
              <a:buSzPct val="100000"/>
              <a:buBlip>
                <a:blip r:embed="rId2"/>
              </a:buBlip>
              <a:defRPr/>
            </a:pPr>
            <a:r>
              <a:rPr lang="en-US" sz="2400" b="1" dirty="0" smtClean="0">
                <a:solidFill>
                  <a:srgbClr val="002060"/>
                </a:solidFill>
                <a:latin typeface="Century Gothic" pitchFamily="34" charset="0"/>
                <a:cs typeface="Times New Roman" pitchFamily="18" charset="0"/>
              </a:rPr>
              <a:t>Headache</a:t>
            </a:r>
          </a:p>
          <a:p>
            <a:pPr marL="274320" indent="-274320" algn="just" fontAlgn="auto">
              <a:lnSpc>
                <a:spcPct val="90000"/>
              </a:lnSpc>
              <a:spcAft>
                <a:spcPts val="0"/>
              </a:spcAft>
              <a:buSzPct val="100000"/>
              <a:buBlip>
                <a:blip r:embed="rId2"/>
              </a:buBlip>
              <a:defRPr/>
            </a:pPr>
            <a:r>
              <a:rPr lang="en-US" sz="2400" b="1" dirty="0" err="1" smtClean="0">
                <a:solidFill>
                  <a:srgbClr val="002060"/>
                </a:solidFill>
                <a:latin typeface="Century Gothic" pitchFamily="34" charset="0"/>
                <a:cs typeface="Times New Roman" pitchFamily="18" charset="0"/>
              </a:rPr>
              <a:t>Epistaxis</a:t>
            </a:r>
            <a:endParaRPr lang="en-US" sz="2400" b="1" dirty="0" smtClean="0">
              <a:solidFill>
                <a:srgbClr val="002060"/>
              </a:solidFill>
              <a:latin typeface="Century Gothic" pitchFamily="34" charset="0"/>
              <a:cs typeface="Times New Roman" pitchFamily="18" charset="0"/>
            </a:endParaRPr>
          </a:p>
          <a:p>
            <a:pPr marL="274320" indent="-274320" algn="just" fontAlgn="auto">
              <a:lnSpc>
                <a:spcPct val="90000"/>
              </a:lnSpc>
              <a:spcAft>
                <a:spcPts val="0"/>
              </a:spcAft>
              <a:buSzPct val="100000"/>
              <a:buBlip>
                <a:blip r:embed="rId2"/>
              </a:buBlip>
              <a:defRPr/>
            </a:pPr>
            <a:r>
              <a:rPr lang="en-US" sz="2400" b="1" dirty="0" smtClean="0">
                <a:solidFill>
                  <a:srgbClr val="002060"/>
                </a:solidFill>
                <a:latin typeface="Century Gothic" pitchFamily="34" charset="0"/>
                <a:cs typeface="Times New Roman" pitchFamily="18" charset="0"/>
              </a:rPr>
              <a:t>Chest  discomfort</a:t>
            </a:r>
          </a:p>
          <a:p>
            <a:pPr marL="274320" indent="-274320" algn="just" fontAlgn="auto">
              <a:lnSpc>
                <a:spcPct val="90000"/>
              </a:lnSpc>
              <a:spcAft>
                <a:spcPts val="0"/>
              </a:spcAft>
              <a:buSzPct val="100000"/>
              <a:buBlip>
                <a:blip r:embed="rId2"/>
              </a:buBlip>
              <a:defRPr/>
            </a:pPr>
            <a:r>
              <a:rPr lang="en-US" sz="2400" b="1" dirty="0" smtClean="0">
                <a:solidFill>
                  <a:srgbClr val="002060"/>
                </a:solidFill>
                <a:latin typeface="Century Gothic" pitchFamily="34" charset="0"/>
                <a:cs typeface="Times New Roman" pitchFamily="18" charset="0"/>
              </a:rPr>
              <a:t>Symptom of complications</a:t>
            </a:r>
          </a:p>
          <a:p>
            <a:pPr marL="274320" indent="-274320" algn="just" fontAlgn="auto">
              <a:lnSpc>
                <a:spcPct val="90000"/>
              </a:lnSpc>
              <a:spcAft>
                <a:spcPts val="0"/>
              </a:spcAft>
              <a:buNone/>
              <a:defRPr/>
            </a:pPr>
            <a:endParaRPr lang="en-US" sz="2400" b="1" dirty="0" smtClean="0">
              <a:solidFill>
                <a:schemeClr val="tx1"/>
              </a:solidFill>
              <a:latin typeface="Century Gothic" pitchFamily="34" charset="0"/>
              <a:cs typeface="Arial" charset="0"/>
            </a:endParaRPr>
          </a:p>
          <a:p>
            <a:pPr marL="274320" indent="-274320" algn="just" fontAlgn="auto">
              <a:lnSpc>
                <a:spcPct val="90000"/>
              </a:lnSpc>
              <a:spcAft>
                <a:spcPts val="0"/>
              </a:spcAft>
              <a:buFontTx/>
              <a:buNone/>
              <a:defRPr/>
            </a:pPr>
            <a:r>
              <a:rPr lang="en-US" sz="2400" b="1" dirty="0" smtClean="0">
                <a:solidFill>
                  <a:srgbClr val="C00000"/>
                </a:solidFill>
                <a:latin typeface="Century Gothic" pitchFamily="34" charset="0"/>
                <a:cs typeface="Arial" charset="0"/>
              </a:rPr>
              <a:t>Screening:</a:t>
            </a:r>
          </a:p>
          <a:p>
            <a:pPr marL="274320" indent="-274320" algn="just">
              <a:lnSpc>
                <a:spcPct val="90000"/>
              </a:lnSpc>
              <a:buSzPct val="100000"/>
              <a:buBlip>
                <a:blip r:embed="rId2"/>
              </a:buBlip>
              <a:defRPr/>
            </a:pPr>
            <a:r>
              <a:rPr lang="en-US" sz="2400" b="1" dirty="0" smtClean="0">
                <a:solidFill>
                  <a:srgbClr val="002060"/>
                </a:solidFill>
                <a:latin typeface="Century Gothic" pitchFamily="34" charset="0"/>
                <a:cs typeface="Times New Roman" pitchFamily="18" charset="0"/>
              </a:rPr>
              <a:t>Every two years for persons with systolic and diastolic pressures below 120 mmHg and 80 mmHg</a:t>
            </a:r>
          </a:p>
          <a:p>
            <a:pPr marL="274320" indent="-274320" algn="just">
              <a:lnSpc>
                <a:spcPct val="90000"/>
              </a:lnSpc>
              <a:buSzPct val="100000"/>
              <a:buBlip>
                <a:blip r:embed="rId2"/>
              </a:buBlip>
              <a:defRPr/>
            </a:pPr>
            <a:r>
              <a:rPr lang="en-US" sz="2400" b="1" dirty="0" smtClean="0">
                <a:solidFill>
                  <a:srgbClr val="002060"/>
                </a:solidFill>
                <a:latin typeface="Century Gothic" pitchFamily="34" charset="0"/>
                <a:cs typeface="Times New Roman" pitchFamily="18" charset="0"/>
              </a:rPr>
              <a:t>Yearly for persons with a systolic pressure of 120 to 139 mmHg OR Diastolic pressure of 80-89 mmHg</a:t>
            </a:r>
          </a:p>
          <a:p>
            <a:pPr marL="274320" indent="-274320" algn="just" fontAlgn="auto">
              <a:lnSpc>
                <a:spcPct val="90000"/>
              </a:lnSpc>
              <a:spcAft>
                <a:spcPts val="0"/>
              </a:spcAft>
              <a:buFont typeface="Wingdings"/>
              <a:buChar char=""/>
              <a:defRPr/>
            </a:pPr>
            <a:endParaRPr lang="en-US" sz="2400" dirty="0" smtClean="0">
              <a:solidFill>
                <a:srgbClr val="002060"/>
              </a:solidFill>
              <a:latin typeface="Century Gothic" pitchFamily="34" charset="0"/>
              <a:cs typeface="Times New Roman" pitchFamily="18" charset="0"/>
            </a:endParaRPr>
          </a:p>
          <a:p>
            <a:pPr marL="274320" indent="-274320" algn="just" fontAlgn="auto">
              <a:lnSpc>
                <a:spcPct val="90000"/>
              </a:lnSpc>
              <a:spcAft>
                <a:spcPts val="0"/>
              </a:spcAft>
              <a:buFont typeface="Wingdings"/>
              <a:buChar char=""/>
              <a:defRPr/>
            </a:pPr>
            <a:endParaRPr lang="en-US" sz="2400" dirty="0" smtClean="0">
              <a:solidFill>
                <a:schemeClr val="tx1"/>
              </a:solidFill>
              <a:latin typeface="Century Gothic" pitchFamily="34" charset="0"/>
              <a:cs typeface="Arial" charset="0"/>
            </a:endParaRPr>
          </a:p>
          <a:p>
            <a:pPr marL="274320" indent="-274320" algn="just" fontAlgn="auto">
              <a:lnSpc>
                <a:spcPct val="90000"/>
              </a:lnSpc>
              <a:spcAft>
                <a:spcPts val="0"/>
              </a:spcAft>
              <a:buFont typeface="Wingdings"/>
              <a:buChar char=""/>
              <a:defRPr/>
            </a:pPr>
            <a:endParaRPr lang="en-US" sz="2400" dirty="0" smtClean="0">
              <a:solidFill>
                <a:schemeClr val="tx1"/>
              </a:solidFill>
              <a:latin typeface="Century Gothic" pitchFamily="34" charset="0"/>
              <a:cs typeface="Arial" charset="0"/>
            </a:endParaRPr>
          </a:p>
        </p:txBody>
      </p:sp>
      <p:sp>
        <p:nvSpPr>
          <p:cNvPr id="32770" name="Rectangle 2"/>
          <p:cNvSpPr>
            <a:spLocks noGrp="1" noChangeArrowheads="1"/>
          </p:cNvSpPr>
          <p:nvPr>
            <p:ph type="title" idx="4294967295"/>
          </p:nvPr>
        </p:nvSpPr>
        <p:spPr>
          <a:xfrm>
            <a:off x="762000" y="304800"/>
            <a:ext cx="7162800" cy="731838"/>
          </a:xfrm>
          <a:noFill/>
        </p:spPr>
        <p:txBody>
          <a:bodyPr>
            <a:normAutofit/>
          </a:bodyPr>
          <a:lstStyle/>
          <a:p>
            <a:pPr marL="838200" indent="-838200" algn="ctr" fontAlgn="auto">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Diagnosis Hypertension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p:nvPr>
        </p:nvSpPr>
        <p:spPr>
          <a:xfrm>
            <a:off x="381000" y="1981200"/>
            <a:ext cx="8229600" cy="2895600"/>
          </a:xfrm>
        </p:spPr>
        <p:txBody>
          <a:bodyPr>
            <a:noAutofit/>
          </a:bodyPr>
          <a:lstStyle/>
          <a:p>
            <a:pPr marL="274320" indent="-274320">
              <a:lnSpc>
                <a:spcPct val="120000"/>
              </a:lnSpc>
              <a:buSzPct val="100000"/>
              <a:buBlip>
                <a:blip r:embed="rId2"/>
              </a:buBlip>
              <a:defRPr/>
            </a:pPr>
            <a:r>
              <a:rPr lang="en-US" sz="2800" b="1" dirty="0" smtClean="0">
                <a:solidFill>
                  <a:srgbClr val="002060"/>
                </a:solidFill>
                <a:latin typeface="Century Gothic" pitchFamily="34" charset="0"/>
                <a:cs typeface="Times New Roman" pitchFamily="18" charset="0"/>
              </a:rPr>
              <a:t>Presence of precipitating or aggravating factors</a:t>
            </a:r>
          </a:p>
          <a:p>
            <a:pPr marL="274320" indent="-274320">
              <a:lnSpc>
                <a:spcPct val="120000"/>
              </a:lnSpc>
              <a:buSzPct val="100000"/>
              <a:buBlip>
                <a:blip r:embed="rId2"/>
              </a:buBlip>
              <a:defRPr/>
            </a:pPr>
            <a:r>
              <a:rPr lang="en-US" sz="2800" b="1" dirty="0" smtClean="0">
                <a:solidFill>
                  <a:srgbClr val="002060"/>
                </a:solidFill>
                <a:latin typeface="Century Gothic" pitchFamily="34" charset="0"/>
                <a:cs typeface="Times New Roman" pitchFamily="18" charset="0"/>
              </a:rPr>
              <a:t>Natural course of the blood pressure</a:t>
            </a:r>
          </a:p>
          <a:p>
            <a:pPr marL="274320" indent="-274320">
              <a:lnSpc>
                <a:spcPct val="120000"/>
              </a:lnSpc>
              <a:buSzPct val="100000"/>
              <a:buBlip>
                <a:blip r:embed="rId2"/>
              </a:buBlip>
              <a:defRPr/>
            </a:pPr>
            <a:r>
              <a:rPr lang="en-US" sz="2800" b="1" dirty="0" smtClean="0">
                <a:solidFill>
                  <a:srgbClr val="002060"/>
                </a:solidFill>
                <a:latin typeface="Century Gothic" pitchFamily="34" charset="0"/>
                <a:cs typeface="Times New Roman" pitchFamily="18" charset="0"/>
              </a:rPr>
              <a:t>Extent of target organ damage</a:t>
            </a:r>
          </a:p>
          <a:p>
            <a:pPr marL="274320" indent="-274320">
              <a:lnSpc>
                <a:spcPct val="120000"/>
              </a:lnSpc>
              <a:buSzPct val="100000"/>
              <a:buBlip>
                <a:blip r:embed="rId2"/>
              </a:buBlip>
              <a:defRPr/>
            </a:pPr>
            <a:r>
              <a:rPr lang="en-US" sz="2800" b="1" dirty="0" smtClean="0">
                <a:solidFill>
                  <a:srgbClr val="002060"/>
                </a:solidFill>
                <a:latin typeface="Century Gothic" pitchFamily="34" charset="0"/>
                <a:cs typeface="Times New Roman" pitchFamily="18" charset="0"/>
              </a:rPr>
              <a:t>Presence secondary HTN of other risk factors for cardiovascular disease</a:t>
            </a:r>
          </a:p>
        </p:txBody>
      </p:sp>
      <p:sp>
        <p:nvSpPr>
          <p:cNvPr id="33794" name="Rectangle 2"/>
          <p:cNvSpPr>
            <a:spLocks noGrp="1" noChangeArrowheads="1"/>
          </p:cNvSpPr>
          <p:nvPr>
            <p:ph type="title" idx="4294967295"/>
          </p:nvPr>
        </p:nvSpPr>
        <p:spPr>
          <a:xfrm>
            <a:off x="1066800" y="381000"/>
            <a:ext cx="6629400" cy="914400"/>
          </a:xfrm>
        </p:spPr>
        <p:txBody>
          <a:bodyPr>
            <a:normAutofit/>
          </a:bodyPr>
          <a:lstStyle/>
          <a:p>
            <a:pPr algn="ctr" fontAlgn="auto">
              <a:spcAft>
                <a:spcPts val="0"/>
              </a:spcAft>
              <a:defRPr/>
            </a:pPr>
            <a:r>
              <a:rPr lang="en-US" sz="4400" dirty="0" smtClean="0">
                <a:solidFill>
                  <a:srgbClr val="FF0000"/>
                </a:solidFill>
                <a:effectLst/>
                <a:latin typeface="Batang" pitchFamily="18" charset="-127"/>
                <a:ea typeface="Batang" pitchFamily="18" charset="-127"/>
                <a:cs typeface="Times New Roman" pitchFamily="18" charset="0"/>
              </a:rPr>
              <a:t>History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u3"/>
          <p:cNvPicPr>
            <a:picLocks noGrp="1" noChangeAspect="1" noChangeArrowheads="1"/>
          </p:cNvPicPr>
          <p:nvPr>
            <p:ph/>
          </p:nvPr>
        </p:nvPicPr>
        <p:blipFill>
          <a:blip r:embed="rId2" cstate="print">
            <a:duotone>
              <a:schemeClr val="accent6">
                <a:shade val="45000"/>
                <a:satMod val="135000"/>
              </a:schemeClr>
              <a:prstClr val="white"/>
            </a:duotone>
          </a:blip>
          <a:stretch>
            <a:fillRect/>
          </a:stretch>
        </p:blipFill>
        <p:spPr>
          <a:xfrm>
            <a:off x="304800" y="304800"/>
            <a:ext cx="8534399" cy="6324600"/>
          </a:xfrm>
          <a:noFill/>
          <a:ln w="57150">
            <a:solidFill>
              <a:srgbClr val="002060"/>
            </a:solid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p:nvPr>
        </p:nvSpPr>
        <p:spPr>
          <a:xfrm>
            <a:off x="457200" y="2513013"/>
            <a:ext cx="8229600" cy="1906587"/>
          </a:xfrm>
        </p:spPr>
        <p:txBody>
          <a:bodyPr>
            <a:noAutofit/>
          </a:bodyPr>
          <a:lstStyle/>
          <a:p>
            <a:pPr marL="274320" indent="-274320">
              <a:buSzPct val="100000"/>
              <a:buBlip>
                <a:blip r:embed="rId2"/>
              </a:buBlip>
              <a:defRPr/>
            </a:pPr>
            <a:r>
              <a:rPr lang="en-US" sz="2800" b="1" dirty="0" smtClean="0">
                <a:solidFill>
                  <a:srgbClr val="002060"/>
                </a:solidFill>
                <a:latin typeface="Century Gothic" pitchFamily="34" charset="0"/>
                <a:cs typeface="Times New Roman" pitchFamily="18" charset="0"/>
              </a:rPr>
              <a:t> To evaluate for signs of end-organ damage</a:t>
            </a:r>
          </a:p>
          <a:p>
            <a:pPr marL="274320" indent="-274320">
              <a:buSzPct val="100000"/>
              <a:buBlip>
                <a:blip r:embed="rId2"/>
              </a:buBlip>
              <a:defRPr/>
            </a:pPr>
            <a:endParaRPr lang="en-US" b="1" dirty="0" smtClean="0">
              <a:solidFill>
                <a:srgbClr val="002060"/>
              </a:solidFill>
              <a:latin typeface="Century Gothic" pitchFamily="34" charset="0"/>
              <a:cs typeface="Times New Roman" pitchFamily="18" charset="0"/>
            </a:endParaRPr>
          </a:p>
          <a:p>
            <a:pPr marL="274320" indent="-274320">
              <a:buSzPct val="100000"/>
              <a:buBlip>
                <a:blip r:embed="rId2"/>
              </a:buBlip>
              <a:defRPr/>
            </a:pPr>
            <a:r>
              <a:rPr lang="en-US" sz="2800" b="1" dirty="0" smtClean="0">
                <a:solidFill>
                  <a:srgbClr val="002060"/>
                </a:solidFill>
                <a:latin typeface="Century Gothic" pitchFamily="34" charset="0"/>
                <a:cs typeface="Times New Roman" pitchFamily="18" charset="0"/>
              </a:rPr>
              <a:t>For evidence of a cause of secondary hypertension</a:t>
            </a:r>
          </a:p>
        </p:txBody>
      </p:sp>
      <p:sp>
        <p:nvSpPr>
          <p:cNvPr id="35842" name="Rectangle 2"/>
          <p:cNvSpPr>
            <a:spLocks noGrp="1" noChangeArrowheads="1"/>
          </p:cNvSpPr>
          <p:nvPr>
            <p:ph type="title" idx="4294967295"/>
          </p:nvPr>
        </p:nvSpPr>
        <p:spPr>
          <a:xfrm>
            <a:off x="1293813" y="533400"/>
            <a:ext cx="6630987" cy="550863"/>
          </a:xfrm>
        </p:spPr>
        <p:txBody>
          <a:bodyPr>
            <a:noAutofit/>
          </a:bodyPr>
          <a:lstStyle/>
          <a:p>
            <a:pPr algn="ctr" fontAlgn="auto">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Physical Examination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u4"/>
          <p:cNvPicPr>
            <a:picLocks noGrp="1" noChangeAspect="1" noChangeArrowheads="1"/>
          </p:cNvPicPr>
          <p:nvPr>
            <p:ph/>
          </p:nvPr>
        </p:nvPicPr>
        <p:blipFill>
          <a:blip r:embed="rId2" cstate="print">
            <a:duotone>
              <a:prstClr val="black"/>
              <a:schemeClr val="accent1">
                <a:tint val="45000"/>
                <a:satMod val="400000"/>
              </a:schemeClr>
            </a:duotone>
          </a:blip>
          <a:stretch>
            <a:fillRect/>
          </a:stretch>
        </p:blipFill>
        <p:spPr>
          <a:xfrm>
            <a:off x="1676400" y="1"/>
            <a:ext cx="6305550" cy="6858000"/>
          </a:xfrm>
          <a:noFill/>
          <a:ln w="25400" cmpd="dbl">
            <a:noFill/>
          </a:ln>
          <a:effectLst>
            <a:outerShdw blurRad="50800" dist="50800" dir="5400000" algn="ctr" rotWithShape="0">
              <a:srgbClr val="000000"/>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p:nvPr>
        </p:nvSpPr>
        <p:spPr>
          <a:xfrm>
            <a:off x="304800" y="1447800"/>
            <a:ext cx="8534400" cy="5105400"/>
          </a:xfrm>
        </p:spPr>
        <p:txBody>
          <a:bodyPr>
            <a:noAutofit/>
            <a:scene3d>
              <a:camera prst="orthographicFront"/>
              <a:lightRig rig="threePt" dir="t"/>
            </a:scene3d>
            <a:sp3d extrusionH="57150">
              <a:bevelT w="133350" h="38100"/>
            </a:sp3d>
          </a:bodyPr>
          <a:lstStyle/>
          <a:p>
            <a:pPr marL="274320" indent="-274320" algn="just">
              <a:lnSpc>
                <a:spcPct val="110000"/>
              </a:lnSpc>
              <a:buSzPct val="100000"/>
              <a:buBlip>
                <a:blip r:embed="rId3"/>
              </a:buBlip>
              <a:defRPr/>
            </a:pPr>
            <a:r>
              <a:rPr lang="en-GB" sz="2200" b="1" dirty="0" smtClean="0">
                <a:solidFill>
                  <a:srgbClr val="002060"/>
                </a:solidFill>
                <a:latin typeface="Century Gothic" pitchFamily="34" charset="0"/>
                <a:cs typeface="Times New Roman" pitchFamily="18" charset="0"/>
              </a:rPr>
              <a:t>The 4</a:t>
            </a:r>
            <a:r>
              <a:rPr lang="en-GB" sz="2200" b="1" baseline="30000" dirty="0" smtClean="0">
                <a:solidFill>
                  <a:srgbClr val="002060"/>
                </a:solidFill>
                <a:latin typeface="Century Gothic" pitchFamily="34" charset="0"/>
                <a:cs typeface="Times New Roman" pitchFamily="18" charset="0"/>
              </a:rPr>
              <a:t>th</a:t>
            </a:r>
            <a:r>
              <a:rPr lang="en-GB" sz="2200" b="1" dirty="0" smtClean="0">
                <a:solidFill>
                  <a:srgbClr val="002060"/>
                </a:solidFill>
                <a:latin typeface="Century Gothic" pitchFamily="34" charset="0"/>
                <a:cs typeface="Times New Roman" pitchFamily="18" charset="0"/>
              </a:rPr>
              <a:t> most common cause of death world-wide</a:t>
            </a:r>
          </a:p>
          <a:p>
            <a:pPr marL="274320" indent="-274320" algn="just">
              <a:lnSpc>
                <a:spcPct val="110000"/>
              </a:lnSpc>
              <a:buSzPct val="100000"/>
              <a:buBlip>
                <a:blip r:embed="rId3"/>
              </a:buBlip>
              <a:defRPr/>
            </a:pPr>
            <a:r>
              <a:rPr lang="en-GB" sz="2200" b="1" dirty="0" smtClean="0">
                <a:solidFill>
                  <a:srgbClr val="002060"/>
                </a:solidFill>
                <a:latin typeface="Century Gothic" pitchFamily="34" charset="0"/>
                <a:cs typeface="Times New Roman" pitchFamily="18" charset="0"/>
              </a:rPr>
              <a:t>Directly and indirectly responsible for &gt;20% of all deaths </a:t>
            </a:r>
          </a:p>
          <a:p>
            <a:pPr marL="274320" indent="-274320" algn="just">
              <a:lnSpc>
                <a:spcPct val="110000"/>
              </a:lnSpc>
              <a:buSzPct val="100000"/>
              <a:buBlip>
                <a:blip r:embed="rId3"/>
              </a:buBlip>
              <a:defRPr/>
            </a:pPr>
            <a:r>
              <a:rPr lang="en-US" sz="2200" b="1" dirty="0" smtClean="0">
                <a:solidFill>
                  <a:srgbClr val="002060"/>
                </a:solidFill>
                <a:latin typeface="Century Gothic" pitchFamily="34" charset="0"/>
              </a:rPr>
              <a:t>From 1999 to 2009 the death rate from high blood pressure increased 17.1%</a:t>
            </a:r>
            <a:endParaRPr lang="en-GB" sz="2200" b="1" dirty="0" smtClean="0">
              <a:solidFill>
                <a:srgbClr val="002060"/>
              </a:solidFill>
              <a:latin typeface="Century Gothic" pitchFamily="34" charset="0"/>
              <a:cs typeface="Times New Roman" pitchFamily="18" charset="0"/>
            </a:endParaRPr>
          </a:p>
          <a:p>
            <a:pPr marL="274320" indent="-274320" algn="just">
              <a:lnSpc>
                <a:spcPct val="110000"/>
              </a:lnSpc>
              <a:buSzPct val="100000"/>
              <a:buBlip>
                <a:blip r:embed="rId3"/>
              </a:buBlip>
              <a:defRPr/>
            </a:pPr>
            <a:r>
              <a:rPr lang="en-US" sz="2200" b="1" dirty="0" smtClean="0">
                <a:solidFill>
                  <a:srgbClr val="002060"/>
                </a:solidFill>
                <a:latin typeface="Century Gothic" pitchFamily="34" charset="0"/>
                <a:cs typeface="Times New Roman" pitchFamily="18" charset="0"/>
              </a:rPr>
              <a:t>29-30% (about 77.9 million, 1 out of very 3) incidence of hypertension  adult of the United States.</a:t>
            </a:r>
          </a:p>
          <a:p>
            <a:pPr marL="274320" indent="-274320" algn="just">
              <a:lnSpc>
                <a:spcPct val="110000"/>
              </a:lnSpc>
              <a:buSzPct val="100000"/>
              <a:buBlip>
                <a:blip r:embed="rId3"/>
              </a:buBlip>
              <a:defRPr/>
            </a:pPr>
            <a:r>
              <a:rPr lang="en-US" sz="2200" b="1" dirty="0" smtClean="0">
                <a:solidFill>
                  <a:srgbClr val="002060"/>
                </a:solidFill>
                <a:latin typeface="Century Gothic" pitchFamily="34" charset="0"/>
                <a:cs typeface="Times New Roman" pitchFamily="18" charset="0"/>
              </a:rPr>
              <a:t>9.1% and 8.7% the population of Saudi Arabia with hypertension 160/95 mmHg   </a:t>
            </a:r>
          </a:p>
          <a:p>
            <a:pPr marL="274320" indent="-274320" algn="just" fontAlgn="auto">
              <a:lnSpc>
                <a:spcPct val="110000"/>
              </a:lnSpc>
              <a:spcAft>
                <a:spcPts val="0"/>
              </a:spcAft>
              <a:buFont typeface="Wingdings"/>
              <a:buChar char=""/>
              <a:defRPr/>
            </a:pPr>
            <a:endParaRPr lang="en-GB" sz="2200" dirty="0" smtClean="0">
              <a:solidFill>
                <a:srgbClr val="002060"/>
              </a:solidFill>
              <a:latin typeface="Century Gothic" pitchFamily="34" charset="0"/>
              <a:cs typeface="Arial" charset="0"/>
            </a:endParaRPr>
          </a:p>
        </p:txBody>
      </p:sp>
      <p:sp>
        <p:nvSpPr>
          <p:cNvPr id="12290" name="Rectangle 2"/>
          <p:cNvSpPr>
            <a:spLocks noGrp="1" noChangeArrowheads="1"/>
          </p:cNvSpPr>
          <p:nvPr>
            <p:ph type="title" idx="4294967295"/>
          </p:nvPr>
        </p:nvSpPr>
        <p:spPr>
          <a:xfrm>
            <a:off x="1066800" y="228600"/>
            <a:ext cx="7010400" cy="609600"/>
          </a:xfrm>
          <a:noFill/>
          <a:ln>
            <a:noFill/>
          </a:ln>
        </p:spPr>
        <p:txBody>
          <a:bodyPr>
            <a:noAutofit/>
          </a:bodyPr>
          <a:lstStyle/>
          <a:p>
            <a:pPr fontAlgn="auto">
              <a:spcAft>
                <a:spcPts val="0"/>
              </a:spcAft>
              <a:defRPr/>
            </a:pPr>
            <a:r>
              <a:rPr lang="en-GB" sz="4000" dirty="0" smtClean="0">
                <a:ln w="500">
                  <a:noFill/>
                </a:ln>
                <a:solidFill>
                  <a:srgbClr val="FF0000"/>
                </a:solidFill>
                <a:effectLst/>
                <a:latin typeface="Batang" pitchFamily="18" charset="-127"/>
                <a:ea typeface="Batang" pitchFamily="18" charset="-127"/>
                <a:cs typeface="Times New Roman" pitchFamily="18" charset="0"/>
              </a:rPr>
              <a:t>HYPERTENSION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1752600" y="0"/>
            <a:ext cx="6019800" cy="762000"/>
          </a:xfrm>
        </p:spPr>
        <p:txBody>
          <a:bodyPr>
            <a:normAutofit/>
          </a:bodyPr>
          <a:lstStyle/>
          <a:p>
            <a:pPr algn="ctr" fontAlgn="auto">
              <a:spcAft>
                <a:spcPts val="0"/>
              </a:spcAft>
              <a:defRPr/>
            </a:pPr>
            <a:r>
              <a:rPr lang="en-US" sz="4000" dirty="0" smtClean="0">
                <a:solidFill>
                  <a:srgbClr val="C00000"/>
                </a:solidFill>
                <a:effectLst/>
                <a:latin typeface="Batang" pitchFamily="18" charset="-127"/>
                <a:ea typeface="Batang" pitchFamily="18" charset="-127"/>
                <a:cs typeface="Times New Roman" pitchFamily="18" charset="0"/>
              </a:rPr>
              <a:t>Laboratory Tests</a:t>
            </a:r>
          </a:p>
        </p:txBody>
      </p:sp>
      <p:sp>
        <p:nvSpPr>
          <p:cNvPr id="45059" name="Text Box 3"/>
          <p:cNvSpPr txBox="1">
            <a:spLocks noChangeArrowheads="1"/>
          </p:cNvSpPr>
          <p:nvPr/>
        </p:nvSpPr>
        <p:spPr bwMode="auto">
          <a:xfrm>
            <a:off x="228600" y="1001554"/>
            <a:ext cx="8585200" cy="5509200"/>
          </a:xfrm>
          <a:prstGeom prst="rect">
            <a:avLst/>
          </a:prstGeom>
          <a:noFill/>
          <a:ln w="9525">
            <a:noFill/>
            <a:miter lim="800000"/>
            <a:headEnd/>
            <a:tailEnd/>
          </a:ln>
        </p:spPr>
        <p:txBody>
          <a:bodyPr wrap="square">
            <a:spAutoFit/>
          </a:bodyPr>
          <a:lstStyle/>
          <a:p>
            <a:pPr marL="227013" indent="-227013">
              <a:buBlip>
                <a:blip r:embed="rId2"/>
              </a:buBlip>
              <a:tabLst>
                <a:tab pos="568325" algn="l"/>
              </a:tabLst>
            </a:pPr>
            <a:r>
              <a:rPr lang="en-US" sz="2200" b="1" dirty="0">
                <a:solidFill>
                  <a:srgbClr val="002060"/>
                </a:solidFill>
                <a:latin typeface="Century Gothic" pitchFamily="34" charset="0"/>
                <a:cs typeface="Times New Roman" pitchFamily="18" charset="0"/>
              </a:rPr>
              <a:t>Routine </a:t>
            </a:r>
            <a:r>
              <a:rPr lang="en-US" sz="2200" b="1" dirty="0" smtClean="0">
                <a:solidFill>
                  <a:srgbClr val="002060"/>
                </a:solidFill>
                <a:latin typeface="Century Gothic" pitchFamily="34" charset="0"/>
                <a:cs typeface="Times New Roman" pitchFamily="18" charset="0"/>
              </a:rPr>
              <a:t>Tests</a:t>
            </a:r>
          </a:p>
          <a:p>
            <a:pPr marL="684213" lvl="1" indent="-227013">
              <a:buBlip>
                <a:blip r:embed="rId3"/>
              </a:buBlip>
              <a:tabLst>
                <a:tab pos="568325" algn="l"/>
              </a:tabLst>
            </a:pPr>
            <a:r>
              <a:rPr lang="en-US" sz="2200" b="1" dirty="0" smtClean="0">
                <a:solidFill>
                  <a:srgbClr val="002060"/>
                </a:solidFill>
                <a:latin typeface="Century Gothic" pitchFamily="34" charset="0"/>
                <a:cs typeface="Times New Roman" pitchFamily="18" charset="0"/>
              </a:rPr>
              <a:t>Electrocardiogram</a:t>
            </a:r>
          </a:p>
          <a:p>
            <a:pPr marL="684213" lvl="1" indent="-227013">
              <a:buBlip>
                <a:blip r:embed="rId3"/>
              </a:buBlip>
              <a:tabLst>
                <a:tab pos="568325" algn="l"/>
              </a:tabLst>
            </a:pPr>
            <a:r>
              <a:rPr lang="en-US" sz="2200" b="1" dirty="0" smtClean="0">
                <a:solidFill>
                  <a:srgbClr val="002060"/>
                </a:solidFill>
                <a:latin typeface="Century Gothic" pitchFamily="34" charset="0"/>
                <a:cs typeface="Times New Roman" pitchFamily="18" charset="0"/>
              </a:rPr>
              <a:t>Urinalysis </a:t>
            </a:r>
          </a:p>
          <a:p>
            <a:pPr marL="684213" lvl="1" indent="-227013">
              <a:buBlip>
                <a:blip r:embed="rId3"/>
              </a:buBlip>
              <a:tabLst>
                <a:tab pos="568325" algn="l"/>
              </a:tabLst>
            </a:pPr>
            <a:r>
              <a:rPr lang="en-US" sz="2200" b="1" dirty="0" smtClean="0">
                <a:solidFill>
                  <a:srgbClr val="002060"/>
                </a:solidFill>
                <a:latin typeface="Century Gothic" pitchFamily="34" charset="0"/>
                <a:cs typeface="Times New Roman" pitchFamily="18" charset="0"/>
              </a:rPr>
              <a:t>Serum sodium, serum potassium, </a:t>
            </a:r>
            <a:r>
              <a:rPr lang="en-US" sz="2200" b="1" dirty="0" err="1" smtClean="0">
                <a:solidFill>
                  <a:srgbClr val="002060"/>
                </a:solidFill>
                <a:latin typeface="Century Gothic" pitchFamily="34" charset="0"/>
                <a:cs typeface="Times New Roman" pitchFamily="18" charset="0"/>
              </a:rPr>
              <a:t>creatinine</a:t>
            </a:r>
            <a:r>
              <a:rPr lang="en-US" sz="2200" b="1" dirty="0" smtClean="0">
                <a:solidFill>
                  <a:srgbClr val="002060"/>
                </a:solidFill>
                <a:latin typeface="Century Gothic" pitchFamily="34" charset="0"/>
                <a:cs typeface="Times New Roman" pitchFamily="18" charset="0"/>
              </a:rPr>
              <a:t>, or the corresponding estimated GFR, and calcium</a:t>
            </a:r>
          </a:p>
          <a:p>
            <a:pPr marL="684213" lvl="1" indent="-227013">
              <a:buBlip>
                <a:blip r:embed="rId3"/>
              </a:buBlip>
              <a:tabLst>
                <a:tab pos="568325" algn="l"/>
              </a:tabLst>
            </a:pPr>
            <a:r>
              <a:rPr lang="en-US" sz="2200" b="1" dirty="0" smtClean="0">
                <a:solidFill>
                  <a:srgbClr val="002060"/>
                </a:solidFill>
                <a:latin typeface="Century Gothic" pitchFamily="34" charset="0"/>
                <a:cs typeface="Times New Roman" pitchFamily="18" charset="0"/>
              </a:rPr>
              <a:t>Blood glucose, and </a:t>
            </a:r>
            <a:r>
              <a:rPr lang="en-US" sz="2200" b="1" dirty="0" err="1" smtClean="0">
                <a:solidFill>
                  <a:srgbClr val="002060"/>
                </a:solidFill>
                <a:latin typeface="Century Gothic" pitchFamily="34" charset="0"/>
                <a:cs typeface="Times New Roman" pitchFamily="18" charset="0"/>
              </a:rPr>
              <a:t>hematocrit</a:t>
            </a:r>
            <a:r>
              <a:rPr lang="en-US" sz="2200" b="1" dirty="0" smtClean="0">
                <a:solidFill>
                  <a:srgbClr val="002060"/>
                </a:solidFill>
                <a:latin typeface="Century Gothic" pitchFamily="34" charset="0"/>
                <a:cs typeface="Times New Roman" pitchFamily="18" charset="0"/>
              </a:rPr>
              <a:t> </a:t>
            </a:r>
          </a:p>
          <a:p>
            <a:pPr marL="684213" lvl="1" indent="-227013">
              <a:buBlip>
                <a:blip r:embed="rId3"/>
              </a:buBlip>
              <a:tabLst>
                <a:tab pos="568325" algn="l"/>
              </a:tabLst>
            </a:pPr>
            <a:r>
              <a:rPr lang="en-US" sz="2200" b="1" dirty="0" smtClean="0">
                <a:solidFill>
                  <a:srgbClr val="002060"/>
                </a:solidFill>
                <a:latin typeface="Century Gothic" pitchFamily="34" charset="0"/>
                <a:cs typeface="Times New Roman" pitchFamily="18" charset="0"/>
              </a:rPr>
              <a:t>Lipid </a:t>
            </a:r>
            <a:r>
              <a:rPr lang="en-US" sz="2200" b="1" dirty="0">
                <a:solidFill>
                  <a:srgbClr val="002060"/>
                </a:solidFill>
                <a:latin typeface="Century Gothic" pitchFamily="34" charset="0"/>
                <a:cs typeface="Times New Roman" pitchFamily="18" charset="0"/>
              </a:rPr>
              <a:t>profile, after 9- to 12-hour fast, that includes </a:t>
            </a:r>
            <a:r>
              <a:rPr lang="en-US" sz="2200" b="1" dirty="0" smtClean="0">
                <a:solidFill>
                  <a:srgbClr val="002060"/>
                </a:solidFill>
                <a:latin typeface="Century Gothic" pitchFamily="34" charset="0"/>
                <a:cs typeface="Times New Roman" pitchFamily="18" charset="0"/>
              </a:rPr>
              <a:t>high density and </a:t>
            </a:r>
            <a:r>
              <a:rPr lang="en-US" sz="2200" b="1" dirty="0">
                <a:solidFill>
                  <a:srgbClr val="002060"/>
                </a:solidFill>
                <a:latin typeface="Century Gothic" pitchFamily="34" charset="0"/>
                <a:cs typeface="Times New Roman" pitchFamily="18" charset="0"/>
              </a:rPr>
              <a:t>low-density lipoprotein cholesterol, </a:t>
            </a:r>
            <a:r>
              <a:rPr lang="en-US" sz="2200" b="1" dirty="0" smtClean="0">
                <a:solidFill>
                  <a:srgbClr val="002060"/>
                </a:solidFill>
                <a:latin typeface="Century Gothic" pitchFamily="34" charset="0"/>
                <a:cs typeface="Times New Roman" pitchFamily="18" charset="0"/>
              </a:rPr>
              <a:t>and triglycerides  </a:t>
            </a:r>
          </a:p>
          <a:p>
            <a:pPr marL="684213" lvl="1" indent="-227013">
              <a:tabLst>
                <a:tab pos="568325" algn="l"/>
              </a:tabLst>
            </a:pPr>
            <a:endParaRPr lang="en-US" sz="2200" b="1" dirty="0" smtClean="0">
              <a:solidFill>
                <a:srgbClr val="002060"/>
              </a:solidFill>
              <a:latin typeface="Century Gothic" pitchFamily="34" charset="0"/>
              <a:cs typeface="Times New Roman" pitchFamily="18" charset="0"/>
            </a:endParaRPr>
          </a:p>
          <a:p>
            <a:pPr marL="227013" indent="-227013">
              <a:buBlip>
                <a:blip r:embed="rId2"/>
              </a:buBlip>
              <a:tabLst>
                <a:tab pos="568325" algn="l"/>
              </a:tabLst>
            </a:pPr>
            <a:r>
              <a:rPr lang="en-US" sz="2200" b="1" dirty="0" smtClean="0">
                <a:solidFill>
                  <a:srgbClr val="002060"/>
                </a:solidFill>
                <a:latin typeface="Century Gothic" pitchFamily="34" charset="0"/>
                <a:cs typeface="Times New Roman" pitchFamily="18" charset="0"/>
              </a:rPr>
              <a:t>Optional </a:t>
            </a:r>
            <a:r>
              <a:rPr lang="en-US" sz="2200" b="1" dirty="0">
                <a:solidFill>
                  <a:srgbClr val="002060"/>
                </a:solidFill>
                <a:latin typeface="Century Gothic" pitchFamily="34" charset="0"/>
                <a:cs typeface="Times New Roman" pitchFamily="18" charset="0"/>
              </a:rPr>
              <a:t>tests </a:t>
            </a:r>
            <a:endParaRPr lang="en-US" sz="2200" b="1" dirty="0" smtClean="0">
              <a:solidFill>
                <a:srgbClr val="002060"/>
              </a:solidFill>
              <a:latin typeface="Century Gothic" pitchFamily="34" charset="0"/>
              <a:cs typeface="Times New Roman" pitchFamily="18" charset="0"/>
            </a:endParaRPr>
          </a:p>
          <a:p>
            <a:pPr marL="684213" lvl="1" indent="-227013">
              <a:buBlip>
                <a:blip r:embed="rId3"/>
              </a:buBlip>
              <a:tabLst>
                <a:tab pos="568325" algn="l"/>
              </a:tabLst>
            </a:pPr>
            <a:r>
              <a:rPr lang="en-US" sz="2200" b="1" dirty="0" smtClean="0">
                <a:solidFill>
                  <a:srgbClr val="002060"/>
                </a:solidFill>
                <a:latin typeface="Century Gothic" pitchFamily="34" charset="0"/>
                <a:cs typeface="Times New Roman" pitchFamily="18" charset="0"/>
              </a:rPr>
              <a:t>Measurement </a:t>
            </a:r>
            <a:r>
              <a:rPr lang="en-US" sz="2200" b="1" dirty="0">
                <a:solidFill>
                  <a:srgbClr val="002060"/>
                </a:solidFill>
                <a:latin typeface="Century Gothic" pitchFamily="34" charset="0"/>
                <a:cs typeface="Times New Roman" pitchFamily="18" charset="0"/>
              </a:rPr>
              <a:t>of urinary albumin excretion or albumin/creatinine ratio  </a:t>
            </a:r>
            <a:endParaRPr lang="en-US" sz="2200" b="1" dirty="0" smtClean="0">
              <a:solidFill>
                <a:srgbClr val="002060"/>
              </a:solidFill>
              <a:latin typeface="Century Gothic" pitchFamily="34" charset="0"/>
              <a:cs typeface="Times New Roman" pitchFamily="18" charset="0"/>
            </a:endParaRPr>
          </a:p>
          <a:p>
            <a:pPr marL="227013" indent="-227013">
              <a:buFont typeface="Arial" pitchFamily="34" charset="0"/>
              <a:buChar char="•"/>
              <a:tabLst>
                <a:tab pos="568325" algn="l"/>
              </a:tabLst>
            </a:pPr>
            <a:endParaRPr lang="en-US" sz="2200" b="1" dirty="0" smtClean="0">
              <a:solidFill>
                <a:srgbClr val="002060"/>
              </a:solidFill>
              <a:latin typeface="Century Gothic" pitchFamily="34" charset="0"/>
              <a:cs typeface="Times New Roman" pitchFamily="18" charset="0"/>
            </a:endParaRPr>
          </a:p>
          <a:p>
            <a:pPr marL="227013" indent="-227013">
              <a:buBlip>
                <a:blip r:embed="rId2"/>
              </a:buBlip>
              <a:tabLst>
                <a:tab pos="568325" algn="l"/>
              </a:tabLst>
            </a:pPr>
            <a:r>
              <a:rPr lang="en-US" sz="2200" b="1" dirty="0" smtClean="0">
                <a:solidFill>
                  <a:srgbClr val="002060"/>
                </a:solidFill>
                <a:latin typeface="Century Gothic" pitchFamily="34" charset="0"/>
                <a:cs typeface="Times New Roman" pitchFamily="18" charset="0"/>
              </a:rPr>
              <a:t>More </a:t>
            </a:r>
            <a:r>
              <a:rPr lang="en-US" sz="2200" b="1" dirty="0">
                <a:solidFill>
                  <a:srgbClr val="002060"/>
                </a:solidFill>
                <a:latin typeface="Century Gothic" pitchFamily="34" charset="0"/>
                <a:cs typeface="Times New Roman" pitchFamily="18" charset="0"/>
              </a:rPr>
              <a:t>extensive testing for identifiable causes is not generally indicated unless BP control is not achieved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66700" y="361950"/>
            <a:ext cx="8610600" cy="884238"/>
          </a:xfrm>
        </p:spPr>
        <p:txBody>
          <a:bodyPr>
            <a:noAutofit/>
          </a:bodyPr>
          <a:lstStyle/>
          <a:p>
            <a:pPr algn="ctr" fontAlgn="auto">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TREATMENT OF HYPERTENSION</a:t>
            </a:r>
          </a:p>
        </p:txBody>
      </p:sp>
      <p:sp>
        <p:nvSpPr>
          <p:cNvPr id="47107" name="Rectangle 3"/>
          <p:cNvSpPr>
            <a:spLocks noGrp="1" noChangeArrowheads="1"/>
          </p:cNvSpPr>
          <p:nvPr>
            <p:ph idx="1"/>
          </p:nvPr>
        </p:nvSpPr>
        <p:spPr>
          <a:xfrm>
            <a:off x="533400" y="2057400"/>
            <a:ext cx="8229600" cy="1905000"/>
          </a:xfrm>
        </p:spPr>
        <p:txBody>
          <a:bodyPr>
            <a:normAutofit/>
          </a:bodyPr>
          <a:lstStyle/>
          <a:p>
            <a:pPr>
              <a:buSzPct val="100000"/>
              <a:buBlip>
                <a:blip r:embed="rId2"/>
              </a:buBlip>
            </a:pPr>
            <a:r>
              <a:rPr lang="en-US" sz="2800" b="1" dirty="0" smtClean="0">
                <a:solidFill>
                  <a:srgbClr val="002060"/>
                </a:solidFill>
                <a:latin typeface="Century Gothic" pitchFamily="34" charset="0"/>
                <a:cs typeface="Times New Roman" pitchFamily="18" charset="0"/>
              </a:rPr>
              <a:t>Lifestyle modifications </a:t>
            </a:r>
          </a:p>
          <a:p>
            <a:pPr lvl="1">
              <a:buSzPct val="100000"/>
              <a:buBlip>
                <a:blip r:embed="rId3"/>
              </a:buBlip>
            </a:pPr>
            <a:r>
              <a:rPr lang="en-US" sz="2400" dirty="0" smtClean="0">
                <a:solidFill>
                  <a:srgbClr val="002060"/>
                </a:solidFill>
                <a:latin typeface="Century Gothic" pitchFamily="34" charset="0"/>
                <a:cs typeface="Times New Roman" pitchFamily="18" charset="0"/>
              </a:rPr>
              <a:t>High normal SBP &gt;130 – 139 mmHg</a:t>
            </a:r>
          </a:p>
          <a:p>
            <a:pPr lvl="1">
              <a:buNone/>
            </a:pPr>
            <a:r>
              <a:rPr lang="en-US" sz="2400" dirty="0" smtClean="0">
                <a:solidFill>
                  <a:srgbClr val="002060"/>
                </a:solidFill>
                <a:latin typeface="Century Gothic" pitchFamily="34" charset="0"/>
                <a:cs typeface="Times New Roman" pitchFamily="18" charset="0"/>
              </a:rPr>
              <a:t>			           DBP 85 – 89 mmHg</a:t>
            </a:r>
          </a:p>
          <a:p>
            <a:pPr lvl="1">
              <a:buNone/>
            </a:pPr>
            <a:r>
              <a:rPr lang="en-US" sz="2400" dirty="0" smtClean="0">
                <a:solidFill>
                  <a:srgbClr val="002060"/>
                </a:solidFill>
                <a:latin typeface="Century Gothic" pitchFamily="34" charset="0"/>
                <a:cs typeface="Times New Roman" pitchFamily="18" charset="0"/>
              </a:rPr>
              <a:t>			           in high risk patients</a:t>
            </a:r>
          </a:p>
          <a:p>
            <a:pPr>
              <a:buNone/>
            </a:pPr>
            <a:endParaRPr lang="en-US" sz="2400" dirty="0" smtClean="0">
              <a:solidFill>
                <a:srgbClr val="002060"/>
              </a:solidFill>
              <a:latin typeface="Century Gothic" pitchFamily="34" charset="0"/>
              <a:cs typeface="Times New Roman" pitchFamily="18" charset="0"/>
            </a:endParaRPr>
          </a:p>
        </p:txBody>
      </p:sp>
      <p:sp>
        <p:nvSpPr>
          <p:cNvPr id="39940" name="Rectangle 4"/>
          <p:cNvSpPr>
            <a:spLocks noChangeArrowheads="1"/>
          </p:cNvSpPr>
          <p:nvPr/>
        </p:nvSpPr>
        <p:spPr bwMode="auto">
          <a:xfrm>
            <a:off x="685800" y="3962400"/>
            <a:ext cx="6705600" cy="954107"/>
          </a:xfrm>
          <a:prstGeom prst="rect">
            <a:avLst/>
          </a:prstGeom>
          <a:noFill/>
          <a:ln w="9525">
            <a:noFill/>
            <a:miter lim="800000"/>
            <a:headEnd/>
            <a:tailEnd/>
          </a:ln>
        </p:spPr>
        <p:txBody>
          <a:bodyPr>
            <a:spAutoFit/>
          </a:bodyPr>
          <a:lstStyle/>
          <a:p>
            <a:pPr>
              <a:buBlip>
                <a:blip r:embed="rId2"/>
              </a:buBlip>
              <a:defRPr/>
            </a:pPr>
            <a:r>
              <a:rPr lang="en-US" sz="2800" b="1" dirty="0" smtClean="0">
                <a:solidFill>
                  <a:srgbClr val="002060"/>
                </a:solidFill>
                <a:latin typeface="Century Gothic" pitchFamily="34" charset="0"/>
                <a:cs typeface="Times New Roman" pitchFamily="18" charset="0"/>
              </a:rPr>
              <a:t> Drug therapy</a:t>
            </a:r>
          </a:p>
          <a:p>
            <a:pPr lvl="1">
              <a:buBlip>
                <a:blip r:embed="rId3"/>
              </a:buBlip>
              <a:defRPr/>
            </a:pPr>
            <a:r>
              <a:rPr lang="en-US" sz="2800" dirty="0" smtClean="0">
                <a:solidFill>
                  <a:srgbClr val="002060"/>
                </a:solidFill>
                <a:latin typeface="Century Gothic" pitchFamily="34" charset="0"/>
                <a:cs typeface="Times New Roman" pitchFamily="18" charset="0"/>
              </a:rPr>
              <a:t> If BP is 140/90 mmHg</a:t>
            </a:r>
            <a:endParaRPr lang="en-US" sz="2800" dirty="0">
              <a:solidFill>
                <a:srgbClr val="002060"/>
              </a:solidFill>
              <a:latin typeface="Century Gothic"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09599"/>
            <a:ext cx="8229600" cy="5521325"/>
          </a:xfrm>
        </p:spPr>
        <p:txBody>
          <a:bodyPr>
            <a:normAutofit/>
          </a:bodyPr>
          <a:lstStyle/>
          <a:p>
            <a:pPr marL="274320" indent="-274320">
              <a:lnSpc>
                <a:spcPct val="80000"/>
              </a:lnSpc>
              <a:defRPr/>
            </a:pPr>
            <a:endParaRPr lang="en-US" sz="2600" b="1" dirty="0" smtClean="0">
              <a:solidFill>
                <a:srgbClr val="002060"/>
              </a:solidFill>
              <a:latin typeface="Century Gothic" pitchFamily="34" charset="0"/>
              <a:cs typeface="Arial" charset="0"/>
            </a:endParaRPr>
          </a:p>
          <a:p>
            <a:pPr marL="274320" indent="-274320">
              <a:lnSpc>
                <a:spcPct val="80000"/>
              </a:lnSpc>
              <a:defRPr/>
            </a:pPr>
            <a:endParaRPr lang="en-US" sz="2600" b="1" dirty="0" smtClean="0">
              <a:solidFill>
                <a:srgbClr val="002060"/>
              </a:solidFill>
              <a:latin typeface="Century Gothic" pitchFamily="34" charset="0"/>
              <a:cs typeface="Arial" charset="0"/>
            </a:endParaRPr>
          </a:p>
          <a:p>
            <a:pPr marL="274320" indent="-274320">
              <a:lnSpc>
                <a:spcPct val="80000"/>
              </a:lnSpc>
              <a:buSzPct val="100000"/>
              <a:buBlip>
                <a:blip r:embed="rId2"/>
              </a:buBlip>
              <a:defRPr/>
            </a:pPr>
            <a:r>
              <a:rPr lang="en-US" sz="2600" b="1" dirty="0" smtClean="0">
                <a:solidFill>
                  <a:srgbClr val="002060"/>
                </a:solidFill>
                <a:latin typeface="Century Gothic" pitchFamily="34" charset="0"/>
                <a:cs typeface="Arial" charset="0"/>
              </a:rPr>
              <a:t>Blood Pressure Target: (UK)</a:t>
            </a:r>
          </a:p>
          <a:p>
            <a:pPr marL="274320" indent="-274320">
              <a:lnSpc>
                <a:spcPct val="80000"/>
              </a:lnSpc>
              <a:buNone/>
              <a:defRPr/>
            </a:pPr>
            <a:endParaRPr lang="en-US" sz="2600" b="1" dirty="0" smtClean="0">
              <a:solidFill>
                <a:srgbClr val="002060"/>
              </a:solidFill>
              <a:latin typeface="Century Gothic" pitchFamily="34" charset="0"/>
              <a:cs typeface="Arial" charset="0"/>
            </a:endParaRPr>
          </a:p>
          <a:p>
            <a:pPr marL="641033" lvl="1" indent="-274320" fontAlgn="auto">
              <a:lnSpc>
                <a:spcPct val="80000"/>
              </a:lnSpc>
              <a:spcAft>
                <a:spcPts val="0"/>
              </a:spcAft>
              <a:buSzPct val="100000"/>
              <a:buBlip>
                <a:blip r:embed="rId3"/>
              </a:buBlip>
              <a:defRPr/>
            </a:pPr>
            <a:r>
              <a:rPr lang="en-US" sz="2600" b="1" dirty="0" smtClean="0">
                <a:solidFill>
                  <a:srgbClr val="002060"/>
                </a:solidFill>
                <a:latin typeface="Century Gothic" pitchFamily="34" charset="0"/>
                <a:cs typeface="Arial" charset="0"/>
              </a:rPr>
              <a:t>Age &lt; 80 yrs  (high risk)             &lt;140/90 mmHg</a:t>
            </a:r>
          </a:p>
          <a:p>
            <a:pPr marL="641033" lvl="1" indent="-274320" fontAlgn="auto">
              <a:lnSpc>
                <a:spcPct val="80000"/>
              </a:lnSpc>
              <a:spcAft>
                <a:spcPts val="0"/>
              </a:spcAft>
              <a:buSzPct val="100000"/>
              <a:buBlip>
                <a:blip r:embed="rId3"/>
              </a:buBlip>
              <a:defRPr/>
            </a:pPr>
            <a:endParaRPr lang="en-US" sz="2600" b="1" dirty="0" smtClean="0">
              <a:solidFill>
                <a:srgbClr val="002060"/>
              </a:solidFill>
              <a:latin typeface="Century Gothic" pitchFamily="34" charset="0"/>
              <a:cs typeface="Arial" charset="0"/>
            </a:endParaRPr>
          </a:p>
          <a:p>
            <a:pPr marL="641033" lvl="1" indent="-274320" fontAlgn="auto">
              <a:lnSpc>
                <a:spcPct val="80000"/>
              </a:lnSpc>
              <a:spcAft>
                <a:spcPts val="0"/>
              </a:spcAft>
              <a:buSzPct val="100000"/>
              <a:buBlip>
                <a:blip r:embed="rId3"/>
              </a:buBlip>
              <a:defRPr/>
            </a:pPr>
            <a:r>
              <a:rPr lang="en-US" sz="2600" b="1" dirty="0" smtClean="0">
                <a:solidFill>
                  <a:srgbClr val="002060"/>
                </a:solidFill>
                <a:latin typeface="Century Gothic" pitchFamily="34" charset="0"/>
                <a:cs typeface="Arial" charset="0"/>
              </a:rPr>
              <a:t>Age &lt; 80 yrs  (no risk)              140/90 mmHg</a:t>
            </a:r>
          </a:p>
          <a:p>
            <a:pPr marL="641033" lvl="1" indent="-274320" fontAlgn="auto">
              <a:lnSpc>
                <a:spcPct val="80000"/>
              </a:lnSpc>
              <a:spcAft>
                <a:spcPts val="0"/>
              </a:spcAft>
              <a:buSzPct val="100000"/>
              <a:buBlip>
                <a:blip r:embed="rId3"/>
              </a:buBlip>
              <a:defRPr/>
            </a:pPr>
            <a:endParaRPr lang="en-US" sz="2600" b="1" dirty="0" smtClean="0">
              <a:solidFill>
                <a:srgbClr val="002060"/>
              </a:solidFill>
              <a:latin typeface="Century Gothic" pitchFamily="34" charset="0"/>
              <a:cs typeface="Arial" charset="0"/>
            </a:endParaRPr>
          </a:p>
          <a:p>
            <a:pPr marL="641033" lvl="1" indent="-274320" fontAlgn="auto">
              <a:lnSpc>
                <a:spcPct val="80000"/>
              </a:lnSpc>
              <a:spcAft>
                <a:spcPts val="0"/>
              </a:spcAft>
              <a:buSzPct val="100000"/>
              <a:buBlip>
                <a:blip r:embed="rId3"/>
              </a:buBlip>
              <a:defRPr/>
            </a:pPr>
            <a:r>
              <a:rPr lang="en-US" sz="2600" b="1" dirty="0" smtClean="0">
                <a:solidFill>
                  <a:srgbClr val="002060"/>
                </a:solidFill>
                <a:latin typeface="Century Gothic" pitchFamily="34" charset="0"/>
                <a:cs typeface="Arial" charset="0"/>
              </a:rPr>
              <a:t>Age &gt; 80 yrs            150/90 mmHg</a:t>
            </a:r>
          </a:p>
          <a:p>
            <a:pPr marL="641033" lvl="1" indent="-274320">
              <a:lnSpc>
                <a:spcPct val="80000"/>
              </a:lnSpc>
              <a:buFont typeface="Courier New" pitchFamily="49" charset="0"/>
              <a:buChar char="o"/>
              <a:defRPr/>
            </a:pPr>
            <a:endParaRPr lang="en-US" sz="2600" b="1" dirty="0" smtClean="0">
              <a:solidFill>
                <a:srgbClr val="002060"/>
              </a:solidFill>
              <a:latin typeface="Century Gothic" pitchFamily="34" charset="0"/>
              <a:cs typeface="Arial" charset="0"/>
            </a:endParaRPr>
          </a:p>
          <a:p>
            <a:pPr marL="385001" indent="-274320">
              <a:lnSpc>
                <a:spcPct val="80000"/>
              </a:lnSpc>
              <a:buSzPct val="100000"/>
              <a:buBlip>
                <a:blip r:embed="rId2"/>
              </a:buBlip>
              <a:defRPr/>
            </a:pPr>
            <a:r>
              <a:rPr lang="en-US" sz="2600" b="1" dirty="0" smtClean="0">
                <a:solidFill>
                  <a:srgbClr val="002060"/>
                </a:solidFill>
                <a:latin typeface="Century Gothic" pitchFamily="34" charset="0"/>
                <a:cs typeface="Arial" charset="0"/>
              </a:rPr>
              <a:t>Blood Pressure Target: (European)</a:t>
            </a:r>
          </a:p>
          <a:p>
            <a:pPr marL="385001" indent="-274320">
              <a:lnSpc>
                <a:spcPct val="80000"/>
              </a:lnSpc>
              <a:buSzPct val="100000"/>
              <a:buNone/>
              <a:defRPr/>
            </a:pPr>
            <a:endParaRPr lang="en-US" sz="2600" b="1" dirty="0" smtClean="0">
              <a:solidFill>
                <a:srgbClr val="002060"/>
              </a:solidFill>
              <a:latin typeface="Century Gothic" pitchFamily="34" charset="0"/>
              <a:cs typeface="Arial" charset="0"/>
            </a:endParaRPr>
          </a:p>
          <a:p>
            <a:pPr marL="705041" lvl="1" indent="-274320">
              <a:lnSpc>
                <a:spcPct val="80000"/>
              </a:lnSpc>
              <a:buSzPct val="100000"/>
              <a:buBlip>
                <a:blip r:embed="rId3"/>
              </a:buBlip>
              <a:defRPr/>
            </a:pPr>
            <a:r>
              <a:rPr lang="en-US" sz="2600" b="1" dirty="0" smtClean="0">
                <a:solidFill>
                  <a:srgbClr val="002060"/>
                </a:solidFill>
                <a:latin typeface="Century Gothic" pitchFamily="34" charset="0"/>
                <a:cs typeface="Arial" charset="0"/>
              </a:rPr>
              <a:t>&lt;140/90 mmHg </a:t>
            </a:r>
          </a:p>
          <a:p>
            <a:pPr marL="385001" indent="-274320">
              <a:lnSpc>
                <a:spcPct val="80000"/>
              </a:lnSpc>
              <a:buFont typeface="Courier New" pitchFamily="49" charset="0"/>
              <a:buChar char="o"/>
              <a:defRPr/>
            </a:pPr>
            <a:endParaRPr lang="en-US" sz="2600" dirty="0" smtClean="0">
              <a:solidFill>
                <a:srgbClr val="002060"/>
              </a:solidFill>
              <a:latin typeface="Century Gothic" pitchFamily="34" charset="0"/>
              <a:cs typeface="Arial" charset="0"/>
            </a:endParaRPr>
          </a:p>
          <a:p>
            <a:pPr marL="641033" lvl="1" indent="-274320">
              <a:lnSpc>
                <a:spcPct val="80000"/>
              </a:lnSpc>
              <a:buFont typeface="Courier New" pitchFamily="49" charset="0"/>
              <a:buChar char="o"/>
              <a:defRPr/>
            </a:pPr>
            <a:endParaRPr lang="en-US" sz="2600" b="1" dirty="0" smtClean="0">
              <a:solidFill>
                <a:srgbClr val="002060"/>
              </a:solidFill>
              <a:latin typeface="Century Gothic" pitchFamily="34" charset="0"/>
              <a:cs typeface="Arial" charset="0"/>
            </a:endParaRPr>
          </a:p>
          <a:p>
            <a:pPr marL="641033" lvl="1" indent="-274320" fontAlgn="auto">
              <a:lnSpc>
                <a:spcPct val="80000"/>
              </a:lnSpc>
              <a:spcAft>
                <a:spcPts val="0"/>
              </a:spcAft>
              <a:buNone/>
              <a:defRPr/>
            </a:pPr>
            <a:endParaRPr lang="en-US" sz="2600" b="1" dirty="0" smtClean="0">
              <a:solidFill>
                <a:srgbClr val="002060"/>
              </a:solidFill>
              <a:latin typeface="Century Gothic" pitchFamily="34" charset="0"/>
              <a:cs typeface="Arial" charset="0"/>
            </a:endParaRPr>
          </a:p>
          <a:p>
            <a:pPr marL="641033" lvl="1" indent="-274320" fontAlgn="auto">
              <a:lnSpc>
                <a:spcPct val="80000"/>
              </a:lnSpc>
              <a:spcAft>
                <a:spcPts val="0"/>
              </a:spcAft>
              <a:buNone/>
              <a:defRPr/>
            </a:pPr>
            <a:endParaRPr lang="en-US" sz="2600" b="1" dirty="0" smtClean="0">
              <a:solidFill>
                <a:srgbClr val="002060"/>
              </a:solidFill>
              <a:latin typeface="Century Gothic" pitchFamily="34" charset="0"/>
              <a:cs typeface="Arial" charset="0"/>
            </a:endParaRPr>
          </a:p>
          <a:p>
            <a:pPr marL="641033" lvl="1" indent="-274320" fontAlgn="auto">
              <a:lnSpc>
                <a:spcPct val="80000"/>
              </a:lnSpc>
              <a:spcAft>
                <a:spcPts val="0"/>
              </a:spcAft>
              <a:buNone/>
              <a:defRPr/>
            </a:pPr>
            <a:endParaRPr lang="en-US" sz="2600" b="1" dirty="0" smtClean="0">
              <a:solidFill>
                <a:srgbClr val="002060"/>
              </a:solidFill>
              <a:latin typeface="Century Gothic" pitchFamily="34" charset="0"/>
              <a:cs typeface="Arial" charset="0"/>
            </a:endParaRPr>
          </a:p>
          <a:p>
            <a:pPr>
              <a:buNone/>
            </a:pPr>
            <a:endParaRPr lang="en-US" sz="2600" dirty="0">
              <a:solidFill>
                <a:srgbClr val="002060"/>
              </a:solidFill>
            </a:endParaRPr>
          </a:p>
        </p:txBody>
      </p:sp>
      <p:cxnSp>
        <p:nvCxnSpPr>
          <p:cNvPr id="4" name="Straight Arrow Connector 3"/>
          <p:cNvCxnSpPr/>
          <p:nvPr/>
        </p:nvCxnSpPr>
        <p:spPr>
          <a:xfrm>
            <a:off x="4991100" y="2360612"/>
            <a:ext cx="914400" cy="1588"/>
          </a:xfrm>
          <a:prstGeom prst="straightConnector1">
            <a:avLst/>
          </a:prstGeom>
          <a:ln w="476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800600" y="3162300"/>
            <a:ext cx="914400" cy="1588"/>
          </a:xfrm>
          <a:prstGeom prst="straightConnector1">
            <a:avLst/>
          </a:prstGeom>
          <a:ln w="476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257550" y="3943350"/>
            <a:ext cx="914400" cy="1588"/>
          </a:xfrm>
          <a:prstGeom prst="straightConnector1">
            <a:avLst/>
          </a:prstGeom>
          <a:ln w="4762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1600200" y="457200"/>
            <a:ext cx="6096000" cy="762000"/>
          </a:xfrm>
          <a:noFill/>
        </p:spPr>
        <p:txBody>
          <a:bodyPr>
            <a:normAutofit/>
          </a:bodyPr>
          <a:lstStyle/>
          <a:p>
            <a:pPr algn="ctr" fontAlgn="auto">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Benefits of Lowering BP</a:t>
            </a:r>
          </a:p>
        </p:txBody>
      </p:sp>
      <p:graphicFrame>
        <p:nvGraphicFramePr>
          <p:cNvPr id="40993" name="Group 33"/>
          <p:cNvGraphicFramePr>
            <a:graphicFrameLocks noGrp="1"/>
          </p:cNvGraphicFramePr>
          <p:nvPr/>
        </p:nvGraphicFramePr>
        <p:xfrm>
          <a:off x="1066800" y="1905000"/>
          <a:ext cx="6934200" cy="3753922"/>
        </p:xfrm>
        <a:graphic>
          <a:graphicData uri="http://schemas.openxmlformats.org/drawingml/2006/table">
            <a:tbl>
              <a:tblPr/>
              <a:tblGrid>
                <a:gridCol w="3027363"/>
                <a:gridCol w="3906837"/>
              </a:tblGrid>
              <a:tr h="505135">
                <a:tc gridSpan="2">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Average Percent Reduction</a:t>
                      </a:r>
                      <a:endParaRPr kumimoji="0" lang="en-US" sz="2400" b="0"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schemeClr>
                    </a:solidFill>
                  </a:tcPr>
                </a:tc>
                <a:tc hMerge="1">
                  <a:txBody>
                    <a:bodyPr/>
                    <a:lstStyle/>
                    <a:p>
                      <a:endParaRPr lang="en-US"/>
                    </a:p>
                  </a:txBody>
                  <a:tcPr/>
                </a:tc>
              </a:tr>
              <a:tr h="802513">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Stroke incidence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35–40%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2513">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Myocardial infarction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20–25%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2513">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400" b="1" i="0" u="none" strike="noStrike" cap="none" normalizeH="0" baseline="0" smtClean="0">
                          <a:ln>
                            <a:noFill/>
                          </a:ln>
                          <a:solidFill>
                            <a:srgbClr val="002060"/>
                          </a:solidFill>
                          <a:effectLst/>
                          <a:latin typeface="Century Gothic" pitchFamily="34" charset="0"/>
                          <a:ea typeface="Calibri" pitchFamily="34" charset="0"/>
                          <a:cs typeface="Times New Roman" pitchFamily="18" charset="0"/>
                        </a:rPr>
                        <a:t>Heart failure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2513">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Renal Failure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35-50%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381000" y="304800"/>
            <a:ext cx="8229600" cy="609600"/>
          </a:xfrm>
          <a:noFill/>
        </p:spPr>
        <p:txBody>
          <a:bodyPr>
            <a:noAutofit/>
          </a:bodyPr>
          <a:lstStyle/>
          <a:p>
            <a:pPr algn="ctr" fontAlgn="auto">
              <a:spcAft>
                <a:spcPts val="0"/>
              </a:spcAft>
              <a:defRPr/>
            </a:pPr>
            <a:r>
              <a:rPr lang="en-US" sz="4000" dirty="0" smtClean="0">
                <a:solidFill>
                  <a:srgbClr val="FF0000"/>
                </a:solidFill>
                <a:effectLst/>
                <a:latin typeface="Batang" pitchFamily="18" charset="-127"/>
                <a:ea typeface="Batang" pitchFamily="18" charset="-127"/>
                <a:cs typeface="Arial" charset="0"/>
              </a:rPr>
              <a:t>Lifestyle Modification</a:t>
            </a:r>
          </a:p>
        </p:txBody>
      </p:sp>
      <p:sp>
        <p:nvSpPr>
          <p:cNvPr id="49155" name="Text Box 3"/>
          <p:cNvSpPr txBox="1">
            <a:spLocks noChangeArrowheads="1"/>
          </p:cNvSpPr>
          <p:nvPr/>
        </p:nvSpPr>
        <p:spPr bwMode="auto">
          <a:xfrm>
            <a:off x="1239838" y="1838325"/>
            <a:ext cx="185737" cy="369888"/>
          </a:xfrm>
          <a:prstGeom prst="rect">
            <a:avLst/>
          </a:prstGeom>
          <a:noFill/>
          <a:ln w="9525">
            <a:noFill/>
            <a:miter lim="800000"/>
            <a:headEnd/>
            <a:tailEnd/>
          </a:ln>
        </p:spPr>
        <p:txBody>
          <a:bodyPr wrap="none">
            <a:spAutoFit/>
          </a:bodyPr>
          <a:lstStyle/>
          <a:p>
            <a:endParaRPr lang="ar-SA"/>
          </a:p>
        </p:txBody>
      </p:sp>
      <p:graphicFrame>
        <p:nvGraphicFramePr>
          <p:cNvPr id="46132" name="Group 52"/>
          <p:cNvGraphicFramePr>
            <a:graphicFrameLocks noGrp="1"/>
          </p:cNvGraphicFramePr>
          <p:nvPr/>
        </p:nvGraphicFramePr>
        <p:xfrm>
          <a:off x="381000" y="1295401"/>
          <a:ext cx="8229600" cy="4707579"/>
        </p:xfrm>
        <a:graphic>
          <a:graphicData uri="http://schemas.openxmlformats.org/drawingml/2006/table">
            <a:tbl>
              <a:tblPr/>
              <a:tblGrid>
                <a:gridCol w="4648200"/>
                <a:gridCol w="3581400"/>
              </a:tblGrid>
              <a:tr h="88794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Modification	</a:t>
                      </a:r>
                      <a:endParaRPr kumimoji="0" lang="en-US" sz="2400" b="0"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endParaRPr>
                    </a:p>
                  </a:txBody>
                  <a:tcPr marL="68580" marR="68580" marT="0" marB="0" horzOverflow="overflow">
                    <a:lnL>
                      <a:noFill/>
                    </a:lnL>
                    <a:lnR w="19050" cap="flat" cmpd="dbl"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lumMod val="6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Approximate SBP reduction (range)</a:t>
                      </a:r>
                      <a:r>
                        <a:rPr kumimoji="0" lang="en-US" sz="2400" b="0"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 </a:t>
                      </a:r>
                    </a:p>
                  </a:txBody>
                  <a:tcPr marL="68580" marR="68580" marT="0" marB="0" horzOverflow="overflow">
                    <a:lnL w="19050" cap="flat" cmpd="dbl" algn="ctr">
                      <a:solidFill>
                        <a:srgbClr val="000000"/>
                      </a:solidFill>
                      <a:prstDash val="solid"/>
                      <a:round/>
                      <a:headEnd type="none" w="med" len="med"/>
                      <a:tailEnd type="none" w="med" len="med"/>
                    </a:lnL>
                    <a:lnR>
                      <a:noFill/>
                    </a:lnR>
                    <a:lnT w="762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lumMod val="65000"/>
                      </a:schemeClr>
                    </a:solidFill>
                  </a:tcPr>
                </a:tc>
              </a:tr>
              <a:tr h="75833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Weight reduction</a:t>
                      </a:r>
                    </a:p>
                  </a:txBody>
                  <a:tcPr marL="68580" marR="68580" marT="0" marB="0" horzOverflow="overflow">
                    <a:lnL>
                      <a:noFill/>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5–20 mmHg/10 kg weight loss </a:t>
                      </a:r>
                    </a:p>
                  </a:txBody>
                  <a:tcPr marL="68580" marR="68580" marT="0" marB="0" horzOverflow="overflow">
                    <a:lnL w="19050" cap="flat" cmpd="dbl"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71237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Adopt DASH eating</a:t>
                      </a:r>
                    </a:p>
                  </a:txBody>
                  <a:tcPr marL="68580" marR="68580" marT="0" marB="0" horzOverflow="overflow">
                    <a:lnL>
                      <a:noFill/>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8–14 mmHg</a:t>
                      </a:r>
                    </a:p>
                  </a:txBody>
                  <a:tcPr marL="68580" marR="68580" marT="0" marB="0" horzOverflow="overflow">
                    <a:lnL w="19050" cap="flat" cmpd="dbl"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71237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smtClean="0">
                          <a:ln>
                            <a:noFill/>
                          </a:ln>
                          <a:solidFill>
                            <a:srgbClr val="002060"/>
                          </a:solidFill>
                          <a:effectLst/>
                          <a:latin typeface="Century Gothic" pitchFamily="34" charset="0"/>
                          <a:ea typeface="Calibri" pitchFamily="34" charset="0"/>
                          <a:cs typeface="Times New Roman" pitchFamily="18" charset="0"/>
                        </a:rPr>
                        <a:t>Dietary sodium</a:t>
                      </a:r>
                    </a:p>
                  </a:txBody>
                  <a:tcPr marL="68580" marR="68580" marT="0" marB="0" horzOverflow="overflow">
                    <a:lnL>
                      <a:noFill/>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2–8 mmHg</a:t>
                      </a:r>
                    </a:p>
                  </a:txBody>
                  <a:tcPr marL="68580" marR="68580" marT="0" marB="0" horzOverflow="overflow">
                    <a:lnL w="19050" cap="flat" cmpd="dbl"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71237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smtClean="0">
                          <a:ln>
                            <a:noFill/>
                          </a:ln>
                          <a:solidFill>
                            <a:srgbClr val="002060"/>
                          </a:solidFill>
                          <a:effectLst/>
                          <a:latin typeface="Century Gothic" pitchFamily="34" charset="0"/>
                          <a:ea typeface="Calibri" pitchFamily="34" charset="0"/>
                          <a:cs typeface="Times New Roman" pitchFamily="18" charset="0"/>
                        </a:rPr>
                        <a:t>Physical activity</a:t>
                      </a:r>
                    </a:p>
                  </a:txBody>
                  <a:tcPr marL="68580" marR="68580" marT="0" marB="0" horzOverflow="overflow">
                    <a:lnL>
                      <a:noFill/>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4–9 mmHg</a:t>
                      </a:r>
                    </a:p>
                  </a:txBody>
                  <a:tcPr marL="68580" marR="68580" marT="0" marB="0" horzOverflow="overflow">
                    <a:lnL w="19050" cap="flat" cmpd="dbl"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71237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Moderation of alcohol consumption</a:t>
                      </a:r>
                    </a:p>
                  </a:txBody>
                  <a:tcPr marL="68580" marR="68580" marT="0" marB="0" horzOverflow="overflow">
                    <a:lnL>
                      <a:noFill/>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2–4 mmHg </a:t>
                      </a:r>
                    </a:p>
                  </a:txBody>
                  <a:tcPr marL="68580" marR="68580" marT="0" marB="0" horzOverflow="overflow">
                    <a:lnL w="19050" cap="flat" cmpd="dbl"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p:nvPr>
        </p:nvSpPr>
        <p:spPr>
          <a:xfrm>
            <a:off x="457200" y="2209800"/>
            <a:ext cx="8229600" cy="4343400"/>
          </a:xfrm>
        </p:spPr>
        <p:txBody>
          <a:bodyPr>
            <a:noAutofit/>
          </a:bodyPr>
          <a:lstStyle/>
          <a:p>
            <a:pPr marL="274320" indent="-274320" algn="just">
              <a:buSzPct val="100000"/>
              <a:buBlip>
                <a:blip r:embed="rId2"/>
              </a:buBlip>
              <a:defRPr/>
            </a:pPr>
            <a:r>
              <a:rPr lang="en-US" sz="2400" b="1" dirty="0" smtClean="0">
                <a:solidFill>
                  <a:srgbClr val="002060"/>
                </a:solidFill>
                <a:latin typeface="Century Gothic" pitchFamily="34" charset="0"/>
                <a:cs typeface="Arial" charset="0"/>
              </a:rPr>
              <a:t>Diet high in fruits and vegetables and low-fat dairy products</a:t>
            </a:r>
          </a:p>
          <a:p>
            <a:pPr marL="274320" indent="-274320" algn="just">
              <a:buSzPct val="100000"/>
              <a:buBlip>
                <a:blip r:embed="rId2"/>
              </a:buBlip>
              <a:defRPr/>
            </a:pPr>
            <a:endParaRPr lang="en-US" sz="2400" b="1" dirty="0" smtClean="0">
              <a:solidFill>
                <a:srgbClr val="002060"/>
              </a:solidFill>
              <a:latin typeface="Century Gothic" pitchFamily="34" charset="0"/>
              <a:cs typeface="Arial" charset="0"/>
            </a:endParaRPr>
          </a:p>
          <a:p>
            <a:pPr marL="274320" indent="-274320" algn="just">
              <a:buSzPct val="100000"/>
              <a:buBlip>
                <a:blip r:embed="rId2"/>
              </a:buBlip>
              <a:defRPr/>
            </a:pPr>
            <a:r>
              <a:rPr lang="en-US" sz="2400" b="1" dirty="0" smtClean="0">
                <a:solidFill>
                  <a:srgbClr val="002060"/>
                </a:solidFill>
                <a:latin typeface="Century Gothic" pitchFamily="34" charset="0"/>
                <a:cs typeface="Arial" charset="0"/>
              </a:rPr>
              <a:t>Recommends 7-8 servings/day of grain/grain products, 4-5 vegetable, 4-5 fruit, 2-3 low- or non-fat dairy products, 2 or less meat, poultry, and fish.</a:t>
            </a:r>
          </a:p>
          <a:p>
            <a:pPr marL="274320" indent="-274320" algn="just" fontAlgn="auto">
              <a:spcAft>
                <a:spcPts val="0"/>
              </a:spcAft>
              <a:buFontTx/>
              <a:buNone/>
              <a:defRPr/>
            </a:pPr>
            <a:endParaRPr lang="en-US" sz="2400" b="1" dirty="0" smtClean="0">
              <a:solidFill>
                <a:srgbClr val="002060"/>
              </a:solidFill>
              <a:latin typeface="Century Gothic" pitchFamily="34" charset="0"/>
              <a:cs typeface="Arial" charset="0"/>
            </a:endParaRPr>
          </a:p>
          <a:p>
            <a:pPr marL="274320" indent="-274320" algn="just" fontAlgn="auto">
              <a:spcAft>
                <a:spcPts val="0"/>
              </a:spcAft>
              <a:buFontTx/>
              <a:buNone/>
              <a:defRPr/>
            </a:pPr>
            <a:endParaRPr lang="en-US" sz="2400" b="1" dirty="0" smtClean="0">
              <a:solidFill>
                <a:srgbClr val="002060"/>
              </a:solidFill>
              <a:latin typeface="Century Gothic" pitchFamily="34" charset="0"/>
              <a:cs typeface="Arial" charset="0"/>
            </a:endParaRPr>
          </a:p>
          <a:p>
            <a:pPr marL="274320" indent="-274320" algn="just" fontAlgn="auto">
              <a:spcAft>
                <a:spcPts val="0"/>
              </a:spcAft>
              <a:buFontTx/>
              <a:buNone/>
              <a:defRPr/>
            </a:pPr>
            <a:endParaRPr lang="en-US" sz="2400" b="1" dirty="0" smtClean="0">
              <a:solidFill>
                <a:srgbClr val="002060"/>
              </a:solidFill>
              <a:latin typeface="Century Gothic" pitchFamily="34" charset="0"/>
              <a:cs typeface="Arial" charset="0"/>
            </a:endParaRPr>
          </a:p>
          <a:p>
            <a:pPr marL="274320" indent="-274320" algn="r" fontAlgn="auto">
              <a:spcAft>
                <a:spcPts val="0"/>
              </a:spcAft>
              <a:buFontTx/>
              <a:buNone/>
              <a:defRPr/>
            </a:pPr>
            <a:endParaRPr lang="en-US" sz="1200" b="1" dirty="0" smtClean="0">
              <a:solidFill>
                <a:srgbClr val="002060"/>
              </a:solidFill>
              <a:latin typeface="Century Gothic" pitchFamily="34" charset="0"/>
              <a:cs typeface="Arial" charset="0"/>
            </a:endParaRPr>
          </a:p>
          <a:p>
            <a:pPr marL="274320" indent="-274320" algn="r" fontAlgn="auto">
              <a:spcAft>
                <a:spcPts val="0"/>
              </a:spcAft>
              <a:buFontTx/>
              <a:buNone/>
              <a:defRPr/>
            </a:pPr>
            <a:r>
              <a:rPr lang="en-US" sz="1200" b="1" dirty="0" smtClean="0">
                <a:solidFill>
                  <a:srgbClr val="002060"/>
                </a:solidFill>
                <a:latin typeface="Century Gothic" pitchFamily="34" charset="0"/>
                <a:cs typeface="Arial" charset="0"/>
              </a:rPr>
              <a:t>NEJM 1997; 366: 1117-24.</a:t>
            </a:r>
          </a:p>
          <a:p>
            <a:pPr marL="274320" indent="-274320" algn="just" fontAlgn="auto">
              <a:spcAft>
                <a:spcPts val="0"/>
              </a:spcAft>
              <a:buFont typeface="Wingdings"/>
              <a:buChar char=""/>
              <a:defRPr/>
            </a:pPr>
            <a:endParaRPr lang="en-US" sz="2400" b="1" dirty="0" smtClean="0">
              <a:solidFill>
                <a:srgbClr val="002060"/>
              </a:solidFill>
              <a:latin typeface="Century Gothic" pitchFamily="34" charset="0"/>
              <a:cs typeface="Arial" charset="0"/>
            </a:endParaRPr>
          </a:p>
          <a:p>
            <a:pPr marL="274320" indent="-274320" algn="just" fontAlgn="auto">
              <a:spcAft>
                <a:spcPts val="0"/>
              </a:spcAft>
              <a:buFont typeface="Wingdings"/>
              <a:buChar char=""/>
              <a:defRPr/>
            </a:pPr>
            <a:endParaRPr lang="en-US" sz="2400" b="1" dirty="0" smtClean="0">
              <a:solidFill>
                <a:srgbClr val="002060"/>
              </a:solidFill>
              <a:latin typeface="Century Gothic" pitchFamily="34" charset="0"/>
              <a:cs typeface="Arial" charset="0"/>
            </a:endParaRPr>
          </a:p>
        </p:txBody>
      </p:sp>
      <p:sp>
        <p:nvSpPr>
          <p:cNvPr id="76802" name="Rectangle 2"/>
          <p:cNvSpPr>
            <a:spLocks noGrp="1" noChangeArrowheads="1"/>
          </p:cNvSpPr>
          <p:nvPr>
            <p:ph type="title" idx="4294967295"/>
          </p:nvPr>
        </p:nvSpPr>
        <p:spPr>
          <a:xfrm>
            <a:off x="304800" y="533400"/>
            <a:ext cx="8534400" cy="1143000"/>
          </a:xfrm>
          <a:noFill/>
        </p:spPr>
        <p:txBody>
          <a:bodyPr>
            <a:noAutofit/>
          </a:bodyPr>
          <a:lstStyle/>
          <a:p>
            <a:pPr algn="ctr" fontAlgn="auto">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Dietary Approaches To Stop Hypertension (DASH)</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914400" y="381000"/>
            <a:ext cx="7086600" cy="914400"/>
          </a:xfrm>
          <a:noFill/>
        </p:spPr>
        <p:txBody>
          <a:bodyPr>
            <a:normAutofit/>
          </a:bodyPr>
          <a:lstStyle/>
          <a:p>
            <a:pPr algn="ctr" fontAlgn="auto">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Follow-up And Monitoring</a:t>
            </a:r>
          </a:p>
        </p:txBody>
      </p:sp>
      <p:sp>
        <p:nvSpPr>
          <p:cNvPr id="53251" name="Text Box 3"/>
          <p:cNvSpPr txBox="1">
            <a:spLocks noChangeArrowheads="1"/>
          </p:cNvSpPr>
          <p:nvPr/>
        </p:nvSpPr>
        <p:spPr bwMode="auto">
          <a:xfrm>
            <a:off x="381000" y="1900059"/>
            <a:ext cx="8305800" cy="3662541"/>
          </a:xfrm>
          <a:prstGeom prst="rect">
            <a:avLst/>
          </a:prstGeom>
          <a:noFill/>
          <a:ln w="9525">
            <a:noFill/>
            <a:miter lim="800000"/>
            <a:headEnd/>
            <a:tailEnd/>
          </a:ln>
        </p:spPr>
        <p:txBody>
          <a:bodyPr wrap="square">
            <a:spAutoFit/>
          </a:bodyPr>
          <a:lstStyle/>
          <a:p>
            <a:pPr marL="228600" indent="-228600">
              <a:buBlip>
                <a:blip r:embed="rId2"/>
              </a:buBlip>
            </a:pPr>
            <a:r>
              <a:rPr lang="en-US" sz="2400" b="1" dirty="0">
                <a:solidFill>
                  <a:srgbClr val="002060"/>
                </a:solidFill>
                <a:latin typeface="Century Gothic" pitchFamily="34" charset="0"/>
                <a:cs typeface="Times New Roman" pitchFamily="18" charset="0"/>
              </a:rPr>
              <a:t>Patients should return for follow-up </a:t>
            </a:r>
            <a:r>
              <a:rPr lang="en-US" sz="2400" b="1" dirty="0" smtClean="0">
                <a:solidFill>
                  <a:srgbClr val="002060"/>
                </a:solidFill>
                <a:latin typeface="Century Gothic" pitchFamily="34" charset="0"/>
                <a:cs typeface="Times New Roman" pitchFamily="18" charset="0"/>
              </a:rPr>
              <a:t>after 4 weeks and adjustment </a:t>
            </a:r>
            <a:r>
              <a:rPr lang="en-US" sz="2400" b="1" dirty="0">
                <a:solidFill>
                  <a:srgbClr val="002060"/>
                </a:solidFill>
                <a:latin typeface="Century Gothic" pitchFamily="34" charset="0"/>
                <a:cs typeface="Times New Roman" pitchFamily="18" charset="0"/>
              </a:rPr>
              <a:t>of medications until the BP goal is </a:t>
            </a:r>
            <a:r>
              <a:rPr lang="en-US" sz="2400" b="1" dirty="0" smtClean="0">
                <a:solidFill>
                  <a:srgbClr val="002060"/>
                </a:solidFill>
                <a:latin typeface="Century Gothic" pitchFamily="34" charset="0"/>
                <a:cs typeface="Times New Roman" pitchFamily="18" charset="0"/>
              </a:rPr>
              <a:t>reached</a:t>
            </a:r>
          </a:p>
          <a:p>
            <a:pPr marL="228600" indent="-228600">
              <a:buBlip>
                <a:blip r:embed="rId2"/>
              </a:buBlip>
            </a:pPr>
            <a:endParaRPr lang="en-US" sz="2400" b="1" dirty="0" smtClean="0">
              <a:solidFill>
                <a:srgbClr val="002060"/>
              </a:solidFill>
              <a:latin typeface="Century Gothic" pitchFamily="34" charset="0"/>
              <a:cs typeface="Times New Roman" pitchFamily="18" charset="0"/>
            </a:endParaRPr>
          </a:p>
          <a:p>
            <a:pPr marL="228600" indent="-228600">
              <a:buBlip>
                <a:blip r:embed="rId2"/>
              </a:buBlip>
            </a:pPr>
            <a:r>
              <a:rPr lang="en-US" sz="2400" b="1" dirty="0" smtClean="0">
                <a:solidFill>
                  <a:srgbClr val="002060"/>
                </a:solidFill>
                <a:latin typeface="Century Gothic" pitchFamily="34" charset="0"/>
                <a:cs typeface="Times New Roman" pitchFamily="18" charset="0"/>
              </a:rPr>
              <a:t>More </a:t>
            </a:r>
            <a:r>
              <a:rPr lang="en-US" sz="2400" b="1" dirty="0">
                <a:solidFill>
                  <a:srgbClr val="002060"/>
                </a:solidFill>
                <a:latin typeface="Century Gothic" pitchFamily="34" charset="0"/>
                <a:cs typeface="Times New Roman" pitchFamily="18" charset="0"/>
              </a:rPr>
              <a:t>frequent visits for stage 2 HTN or with </a:t>
            </a:r>
            <a:r>
              <a:rPr lang="en-US" sz="2400" b="1" dirty="0" smtClean="0">
                <a:solidFill>
                  <a:srgbClr val="002060"/>
                </a:solidFill>
                <a:latin typeface="Century Gothic" pitchFamily="34" charset="0"/>
                <a:cs typeface="Times New Roman" pitchFamily="18" charset="0"/>
              </a:rPr>
              <a:t>complicating co-morbid conditions.</a:t>
            </a:r>
          </a:p>
          <a:p>
            <a:pPr marL="228600" indent="-228600">
              <a:buBlip>
                <a:blip r:embed="rId2"/>
              </a:buBlip>
            </a:pPr>
            <a:endParaRPr lang="en-US" sz="2400" b="1" dirty="0" smtClean="0">
              <a:solidFill>
                <a:srgbClr val="002060"/>
              </a:solidFill>
              <a:latin typeface="Century Gothic" pitchFamily="34" charset="0"/>
              <a:cs typeface="Times New Roman" pitchFamily="18" charset="0"/>
            </a:endParaRPr>
          </a:p>
          <a:p>
            <a:pPr marL="228600" indent="-228600">
              <a:buBlip>
                <a:blip r:embed="rId2"/>
              </a:buBlip>
            </a:pPr>
            <a:r>
              <a:rPr lang="en-US" sz="2400" b="1" dirty="0" smtClean="0">
                <a:solidFill>
                  <a:srgbClr val="002060"/>
                </a:solidFill>
                <a:latin typeface="Century Gothic" pitchFamily="34" charset="0"/>
                <a:cs typeface="Times New Roman" pitchFamily="18" charset="0"/>
              </a:rPr>
              <a:t>Serum </a:t>
            </a:r>
            <a:r>
              <a:rPr lang="en-US" sz="2400" b="1" dirty="0">
                <a:solidFill>
                  <a:srgbClr val="002060"/>
                </a:solidFill>
                <a:latin typeface="Century Gothic" pitchFamily="34" charset="0"/>
                <a:cs typeface="Times New Roman" pitchFamily="18" charset="0"/>
              </a:rPr>
              <a:t>potassium and creatinine monitored 1–2 times per year.</a:t>
            </a:r>
            <a:endParaRPr lang="en-US" sz="2400" b="1" baseline="30000" dirty="0">
              <a:solidFill>
                <a:srgbClr val="002060"/>
              </a:solidFill>
              <a:latin typeface="Century Gothic" pitchFamily="34" charset="0"/>
              <a:cs typeface="Times New Roman" pitchFamily="18" charset="0"/>
            </a:endParaRPr>
          </a:p>
          <a:p>
            <a:pPr marL="228600" indent="-228600">
              <a:buFont typeface="Wingdings" pitchFamily="2" charset="2"/>
              <a:buChar char="§"/>
            </a:pPr>
            <a:endParaRPr lang="en-US" sz="2400" baseline="30000" dirty="0">
              <a:solidFill>
                <a:srgbClr val="002060"/>
              </a:solidFill>
              <a:latin typeface="Century Gothic"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ar-SA"/>
          </a:p>
        </p:txBody>
      </p:sp>
      <p:sp>
        <p:nvSpPr>
          <p:cNvPr id="54275" name="Rectangle 4"/>
          <p:cNvSpPr>
            <a:spLocks noGrp="1" noChangeArrowheads="1"/>
          </p:cNvSpPr>
          <p:nvPr>
            <p:ph/>
          </p:nvPr>
        </p:nvSpPr>
        <p:spPr>
          <a:xfrm>
            <a:off x="457200" y="1600199"/>
            <a:ext cx="8229600" cy="4530725"/>
          </a:xfrm>
        </p:spPr>
        <p:txBody>
          <a:bodyPr>
            <a:normAutofit/>
          </a:bodyPr>
          <a:lstStyle/>
          <a:p>
            <a:pPr>
              <a:buSzPct val="100000"/>
              <a:buBlip>
                <a:blip r:embed="rId2"/>
              </a:buBlip>
            </a:pPr>
            <a:r>
              <a:rPr lang="en-US" sz="2500" b="1" dirty="0" smtClean="0">
                <a:solidFill>
                  <a:srgbClr val="002060"/>
                </a:solidFill>
                <a:latin typeface="Century Gothic" pitchFamily="34" charset="0"/>
                <a:cs typeface="Times New Roman" pitchFamily="18" charset="0"/>
              </a:rPr>
              <a:t>A low dose of initial drug should be used, slowly titrating upward.</a:t>
            </a:r>
          </a:p>
          <a:p>
            <a:pPr>
              <a:buSzPct val="100000"/>
              <a:buBlip>
                <a:blip r:embed="rId2"/>
              </a:buBlip>
            </a:pPr>
            <a:endParaRPr lang="en-US" sz="2500" b="1" dirty="0" smtClean="0">
              <a:solidFill>
                <a:srgbClr val="002060"/>
              </a:solidFill>
              <a:latin typeface="Century Gothic" pitchFamily="34" charset="0"/>
              <a:cs typeface="Times New Roman" pitchFamily="18" charset="0"/>
            </a:endParaRPr>
          </a:p>
          <a:p>
            <a:pPr>
              <a:buSzPct val="100000"/>
              <a:buBlip>
                <a:blip r:embed="rId2"/>
              </a:buBlip>
            </a:pPr>
            <a:r>
              <a:rPr lang="en-US" sz="2500" b="1" dirty="0" smtClean="0">
                <a:solidFill>
                  <a:srgbClr val="002060"/>
                </a:solidFill>
                <a:latin typeface="Century Gothic" pitchFamily="34" charset="0"/>
                <a:cs typeface="Times New Roman" pitchFamily="18" charset="0"/>
              </a:rPr>
              <a:t>Optimal formulation should provide 24-hour efficacy with once-daily dose.</a:t>
            </a:r>
          </a:p>
          <a:p>
            <a:pPr>
              <a:buSzPct val="100000"/>
              <a:buBlip>
                <a:blip r:embed="rId2"/>
              </a:buBlip>
            </a:pPr>
            <a:endParaRPr lang="en-US" sz="2500" b="1" dirty="0" smtClean="0">
              <a:solidFill>
                <a:srgbClr val="002060"/>
              </a:solidFill>
              <a:latin typeface="Century Gothic" pitchFamily="34" charset="0"/>
              <a:cs typeface="Times New Roman" pitchFamily="18" charset="0"/>
            </a:endParaRPr>
          </a:p>
          <a:p>
            <a:pPr>
              <a:buSzPct val="100000"/>
              <a:buBlip>
                <a:blip r:embed="rId2"/>
              </a:buBlip>
            </a:pPr>
            <a:r>
              <a:rPr lang="en-US" sz="2500" b="1" dirty="0" smtClean="0">
                <a:solidFill>
                  <a:srgbClr val="002060"/>
                </a:solidFill>
                <a:latin typeface="Century Gothic" pitchFamily="34" charset="0"/>
                <a:cs typeface="Times New Roman" pitchFamily="18" charset="0"/>
              </a:rPr>
              <a:t>Combination therapies may provide additional efficacy with fewer adverse effects.</a:t>
            </a:r>
          </a:p>
        </p:txBody>
      </p:sp>
      <p:sp>
        <p:nvSpPr>
          <p:cNvPr id="47107" name="Rectangle 3"/>
          <p:cNvSpPr>
            <a:spLocks noGrp="1" noChangeArrowheads="1"/>
          </p:cNvSpPr>
          <p:nvPr>
            <p:ph type="title" idx="4294967295"/>
          </p:nvPr>
        </p:nvSpPr>
        <p:spPr>
          <a:xfrm>
            <a:off x="1828800" y="533400"/>
            <a:ext cx="5943600" cy="639763"/>
          </a:xfrm>
          <a:noFill/>
        </p:spPr>
        <p:txBody>
          <a:bodyPr>
            <a:noAutofit/>
          </a:bodyPr>
          <a:lstStyle/>
          <a:p>
            <a:pPr algn="ctr" fontAlgn="auto">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Drug Therapy</a:t>
            </a: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ChangeArrowheads="1"/>
          </p:cNvSpPr>
          <p:nvPr/>
        </p:nvSpPr>
        <p:spPr bwMode="auto">
          <a:xfrm>
            <a:off x="228600" y="228600"/>
            <a:ext cx="8686800" cy="6370975"/>
          </a:xfrm>
          <a:prstGeom prst="rect">
            <a:avLst/>
          </a:prstGeom>
          <a:noFill/>
          <a:ln w="9525">
            <a:noFill/>
            <a:miter lim="800000"/>
            <a:headEnd/>
            <a:tailEnd/>
          </a:ln>
        </p:spPr>
        <p:txBody>
          <a:bodyPr wrap="square">
            <a:spAutoFit/>
          </a:bodyPr>
          <a:lstStyle/>
          <a:p>
            <a:pPr>
              <a:buBlip>
                <a:blip r:embed="rId2"/>
              </a:buBlip>
            </a:pPr>
            <a:r>
              <a:rPr lang="en-US" sz="2400" b="1" dirty="0" smtClean="0">
                <a:solidFill>
                  <a:srgbClr val="002060"/>
                </a:solidFill>
                <a:latin typeface="Century Gothic" pitchFamily="34" charset="0"/>
                <a:cs typeface="Times New Roman" pitchFamily="18" charset="0"/>
              </a:rPr>
              <a:t>Diuretics </a:t>
            </a:r>
            <a:r>
              <a:rPr lang="en-US" sz="2400" b="1" dirty="0" smtClean="0">
                <a:solidFill>
                  <a:srgbClr val="002060"/>
                </a:solidFill>
                <a:latin typeface="Century Gothic" pitchFamily="34" charset="0"/>
                <a:cs typeface="Times New Roman"/>
              </a:rPr>
              <a:t>→ </a:t>
            </a:r>
            <a:r>
              <a:rPr lang="en-US" sz="2400" b="1" dirty="0" err="1" smtClean="0">
                <a:solidFill>
                  <a:srgbClr val="002060"/>
                </a:solidFill>
                <a:latin typeface="Century Gothic" pitchFamily="34" charset="0"/>
                <a:cs typeface="Times New Roman"/>
              </a:rPr>
              <a:t>Hypokalemia</a:t>
            </a:r>
            <a:endParaRPr lang="en-US" sz="2400" b="1" dirty="0" smtClean="0">
              <a:solidFill>
                <a:srgbClr val="002060"/>
              </a:solidFill>
              <a:latin typeface="Century Gothic" pitchFamily="34" charset="0"/>
              <a:cs typeface="Times New Roman" pitchFamily="18" charset="0"/>
            </a:endParaRPr>
          </a:p>
          <a:p>
            <a:pPr>
              <a:buBlip>
                <a:blip r:embed="rId2"/>
              </a:buBlip>
            </a:pPr>
            <a:endParaRPr lang="en-US" sz="2400" b="1" dirty="0" smtClean="0">
              <a:solidFill>
                <a:srgbClr val="002060"/>
              </a:solidFill>
              <a:latin typeface="Century Gothic" pitchFamily="34" charset="0"/>
              <a:cs typeface="Times New Roman" pitchFamily="18" charset="0"/>
            </a:endParaRPr>
          </a:p>
          <a:p>
            <a:pPr>
              <a:buBlip>
                <a:blip r:embed="rId2"/>
              </a:buBlip>
            </a:pPr>
            <a:r>
              <a:rPr lang="en-US" sz="2400" b="1" dirty="0" smtClean="0">
                <a:solidFill>
                  <a:srgbClr val="002060"/>
                </a:solidFill>
                <a:latin typeface="Century Gothic" pitchFamily="34" charset="0"/>
                <a:cs typeface="Times New Roman" pitchFamily="18" charset="0"/>
              </a:rPr>
              <a:t>β-Adrenergic  </a:t>
            </a:r>
            <a:r>
              <a:rPr lang="en-US" sz="2400" b="1" dirty="0">
                <a:solidFill>
                  <a:srgbClr val="002060"/>
                </a:solidFill>
                <a:latin typeface="Century Gothic" pitchFamily="34" charset="0"/>
                <a:cs typeface="Times New Roman" pitchFamily="18" charset="0"/>
              </a:rPr>
              <a:t>Blocking </a:t>
            </a:r>
            <a:r>
              <a:rPr lang="en-US" sz="2400" b="1" dirty="0" smtClean="0">
                <a:solidFill>
                  <a:srgbClr val="002060"/>
                </a:solidFill>
                <a:latin typeface="Century Gothic" pitchFamily="34" charset="0"/>
                <a:cs typeface="Times New Roman" pitchFamily="18" charset="0"/>
              </a:rPr>
              <a:t>Agents </a:t>
            </a:r>
            <a:r>
              <a:rPr lang="en-US" sz="2400" b="1" dirty="0" smtClean="0">
                <a:solidFill>
                  <a:srgbClr val="002060"/>
                </a:solidFill>
                <a:latin typeface="Century Gothic" pitchFamily="34" charset="0"/>
                <a:cs typeface="Times New Roman"/>
              </a:rPr>
              <a:t>→</a:t>
            </a:r>
            <a:r>
              <a:rPr lang="en-US" sz="2400" b="1" dirty="0" smtClean="0">
                <a:solidFill>
                  <a:srgbClr val="002060"/>
                </a:solidFill>
                <a:latin typeface="Century Gothic" pitchFamily="34" charset="0"/>
              </a:rPr>
              <a:t> </a:t>
            </a:r>
            <a:r>
              <a:rPr lang="en-US" sz="2400" b="1" dirty="0" err="1" smtClean="0">
                <a:solidFill>
                  <a:srgbClr val="002060"/>
                </a:solidFill>
                <a:latin typeface="Century Gothic" pitchFamily="34" charset="0"/>
              </a:rPr>
              <a:t>Bradycardia</a:t>
            </a:r>
            <a:r>
              <a:rPr lang="en-US" sz="2400" b="1" dirty="0" smtClean="0">
                <a:solidFill>
                  <a:srgbClr val="002060"/>
                </a:solidFill>
                <a:latin typeface="Century Gothic" pitchFamily="34" charset="0"/>
              </a:rPr>
              <a:t> </a:t>
            </a:r>
            <a:r>
              <a:rPr lang="en-US" sz="2400" b="1" dirty="0" smtClean="0">
                <a:solidFill>
                  <a:srgbClr val="002060"/>
                </a:solidFill>
                <a:latin typeface="Century Gothic" pitchFamily="34" charset="0"/>
                <a:cs typeface="Times New Roman" pitchFamily="18" charset="0"/>
              </a:rPr>
              <a:t>+</a:t>
            </a:r>
          </a:p>
          <a:p>
            <a:pPr>
              <a:buBlip>
                <a:blip r:embed="rId2"/>
              </a:buBlip>
            </a:pPr>
            <a:endParaRPr lang="en-US" sz="2400" b="1" dirty="0" smtClean="0">
              <a:solidFill>
                <a:srgbClr val="002060"/>
              </a:solidFill>
              <a:latin typeface="Century Gothic" pitchFamily="34" charset="0"/>
              <a:cs typeface="Times New Roman" pitchFamily="18" charset="0"/>
            </a:endParaRPr>
          </a:p>
          <a:p>
            <a:pPr>
              <a:buBlip>
                <a:blip r:embed="rId2"/>
              </a:buBlip>
            </a:pPr>
            <a:r>
              <a:rPr lang="en-US" sz="2400" b="1" dirty="0" err="1" smtClean="0">
                <a:solidFill>
                  <a:srgbClr val="002060"/>
                </a:solidFill>
                <a:latin typeface="Century Gothic" pitchFamily="34" charset="0"/>
                <a:cs typeface="Times New Roman" pitchFamily="18" charset="0"/>
              </a:rPr>
              <a:t>Angiotensin</a:t>
            </a:r>
            <a:r>
              <a:rPr lang="en-US" sz="2400" b="1" dirty="0" smtClean="0">
                <a:solidFill>
                  <a:srgbClr val="002060"/>
                </a:solidFill>
                <a:latin typeface="Century Gothic" pitchFamily="34" charset="0"/>
                <a:cs typeface="Times New Roman" pitchFamily="18" charset="0"/>
              </a:rPr>
              <a:t>-Converting </a:t>
            </a:r>
            <a:r>
              <a:rPr lang="en-US" sz="2400" b="1" dirty="0">
                <a:solidFill>
                  <a:srgbClr val="002060"/>
                </a:solidFill>
                <a:latin typeface="Century Gothic" pitchFamily="34" charset="0"/>
                <a:cs typeface="Times New Roman" pitchFamily="18" charset="0"/>
              </a:rPr>
              <a:t>Enzyme </a:t>
            </a:r>
            <a:r>
              <a:rPr lang="en-US" sz="2400" b="1" dirty="0" smtClean="0">
                <a:solidFill>
                  <a:srgbClr val="002060"/>
                </a:solidFill>
                <a:latin typeface="Century Gothic" pitchFamily="34" charset="0"/>
                <a:cs typeface="Times New Roman" pitchFamily="18" charset="0"/>
              </a:rPr>
              <a:t>Inhibitors </a:t>
            </a:r>
            <a:r>
              <a:rPr lang="en-US" sz="2400" b="1" dirty="0" smtClean="0">
                <a:solidFill>
                  <a:srgbClr val="002060"/>
                </a:solidFill>
                <a:latin typeface="Century Gothic" pitchFamily="34" charset="0"/>
                <a:cs typeface="Times New Roman"/>
              </a:rPr>
              <a:t>→ </a:t>
            </a:r>
            <a:r>
              <a:rPr lang="en-US" sz="2400" b="1" dirty="0" err="1" smtClean="0">
                <a:solidFill>
                  <a:srgbClr val="002060"/>
                </a:solidFill>
                <a:latin typeface="Century Gothic" pitchFamily="34" charset="0"/>
                <a:cs typeface="Times New Roman"/>
              </a:rPr>
              <a:t>Hyperkalemia</a:t>
            </a:r>
            <a:r>
              <a:rPr lang="en-US" sz="2400" b="1" dirty="0" smtClean="0">
                <a:solidFill>
                  <a:srgbClr val="002060"/>
                </a:solidFill>
                <a:latin typeface="Century Gothic" pitchFamily="34" charset="0"/>
                <a:cs typeface="Times New Roman"/>
              </a:rPr>
              <a:t> + cough </a:t>
            </a:r>
            <a:endParaRPr lang="en-US" sz="2400" b="1" dirty="0" smtClean="0">
              <a:solidFill>
                <a:srgbClr val="002060"/>
              </a:solidFill>
              <a:latin typeface="Century Gothic" pitchFamily="34" charset="0"/>
              <a:cs typeface="Times New Roman" pitchFamily="18" charset="0"/>
            </a:endParaRPr>
          </a:p>
          <a:p>
            <a:pPr>
              <a:buBlip>
                <a:blip r:embed="rId2"/>
              </a:buBlip>
            </a:pPr>
            <a:endParaRPr lang="en-US" sz="2400" b="1" dirty="0" smtClean="0">
              <a:solidFill>
                <a:srgbClr val="002060"/>
              </a:solidFill>
              <a:latin typeface="Century Gothic" pitchFamily="34" charset="0"/>
              <a:cs typeface="Times New Roman" pitchFamily="18" charset="0"/>
            </a:endParaRPr>
          </a:p>
          <a:p>
            <a:pPr>
              <a:buBlip>
                <a:blip r:embed="rId2"/>
              </a:buBlip>
            </a:pPr>
            <a:r>
              <a:rPr lang="en-US" sz="2400" b="1" dirty="0" err="1" smtClean="0">
                <a:solidFill>
                  <a:srgbClr val="002060"/>
                </a:solidFill>
                <a:latin typeface="Century Gothic" pitchFamily="34" charset="0"/>
                <a:cs typeface="Times New Roman" pitchFamily="18" charset="0"/>
              </a:rPr>
              <a:t>Angiotensin</a:t>
            </a:r>
            <a:r>
              <a:rPr lang="en-US" sz="2400" b="1" dirty="0" smtClean="0">
                <a:solidFill>
                  <a:srgbClr val="002060"/>
                </a:solidFill>
                <a:latin typeface="Century Gothic" pitchFamily="34" charset="0"/>
                <a:cs typeface="Times New Roman" pitchFamily="18" charset="0"/>
              </a:rPr>
              <a:t> </a:t>
            </a:r>
            <a:r>
              <a:rPr lang="en-US" sz="2400" b="1" dirty="0">
                <a:solidFill>
                  <a:srgbClr val="002060"/>
                </a:solidFill>
                <a:latin typeface="Century Gothic" pitchFamily="34" charset="0"/>
                <a:cs typeface="Times New Roman" pitchFamily="18" charset="0"/>
              </a:rPr>
              <a:t>II Receptor </a:t>
            </a:r>
            <a:r>
              <a:rPr lang="en-US" sz="2400" b="1" dirty="0" smtClean="0">
                <a:solidFill>
                  <a:srgbClr val="002060"/>
                </a:solidFill>
                <a:latin typeface="Century Gothic" pitchFamily="34" charset="0"/>
                <a:cs typeface="Times New Roman" pitchFamily="18" charset="0"/>
              </a:rPr>
              <a:t>Blockers </a:t>
            </a:r>
            <a:r>
              <a:rPr lang="en-US" sz="2400" b="1" dirty="0" smtClean="0">
                <a:solidFill>
                  <a:srgbClr val="002060"/>
                </a:solidFill>
                <a:latin typeface="Century Gothic" pitchFamily="34" charset="0"/>
                <a:cs typeface="Times New Roman"/>
              </a:rPr>
              <a:t>→ </a:t>
            </a:r>
            <a:r>
              <a:rPr lang="en-US" sz="2400" b="1" dirty="0" err="1" smtClean="0">
                <a:solidFill>
                  <a:srgbClr val="002060"/>
                </a:solidFill>
                <a:latin typeface="Century Gothic" pitchFamily="34" charset="0"/>
                <a:cs typeface="Times New Roman"/>
              </a:rPr>
              <a:t>Hyperkalemia</a:t>
            </a:r>
            <a:endParaRPr lang="en-US" sz="2400" b="1" dirty="0" smtClean="0">
              <a:solidFill>
                <a:srgbClr val="002060"/>
              </a:solidFill>
              <a:latin typeface="Century Gothic" pitchFamily="34" charset="0"/>
              <a:cs typeface="Times New Roman" pitchFamily="18" charset="0"/>
            </a:endParaRPr>
          </a:p>
          <a:p>
            <a:pPr>
              <a:buBlip>
                <a:blip r:embed="rId2"/>
              </a:buBlip>
            </a:pPr>
            <a:endParaRPr lang="en-US" sz="2400" b="1" dirty="0" smtClean="0">
              <a:solidFill>
                <a:srgbClr val="002060"/>
              </a:solidFill>
              <a:latin typeface="Century Gothic" pitchFamily="34" charset="0"/>
              <a:cs typeface="Times New Roman" pitchFamily="18" charset="0"/>
            </a:endParaRPr>
          </a:p>
          <a:p>
            <a:pPr>
              <a:buBlip>
                <a:blip r:embed="rId2"/>
              </a:buBlip>
            </a:pPr>
            <a:r>
              <a:rPr lang="en-US" sz="2400" b="1" dirty="0" smtClean="0">
                <a:solidFill>
                  <a:srgbClr val="002060"/>
                </a:solidFill>
                <a:latin typeface="Century Gothic" pitchFamily="34" charset="0"/>
                <a:cs typeface="Times New Roman" pitchFamily="18" charset="0"/>
              </a:rPr>
              <a:t>Calcium </a:t>
            </a:r>
            <a:r>
              <a:rPr lang="en-US" sz="2400" b="1" dirty="0">
                <a:solidFill>
                  <a:srgbClr val="002060"/>
                </a:solidFill>
                <a:latin typeface="Century Gothic" pitchFamily="34" charset="0"/>
                <a:cs typeface="Times New Roman" pitchFamily="18" charset="0"/>
              </a:rPr>
              <a:t>Channel Blocking </a:t>
            </a:r>
            <a:r>
              <a:rPr lang="en-US" sz="2400" b="1" dirty="0" smtClean="0">
                <a:solidFill>
                  <a:srgbClr val="002060"/>
                </a:solidFill>
                <a:latin typeface="Century Gothic" pitchFamily="34" charset="0"/>
                <a:cs typeface="Times New Roman" pitchFamily="18" charset="0"/>
              </a:rPr>
              <a:t>Agents </a:t>
            </a:r>
            <a:r>
              <a:rPr lang="en-US" sz="2400" b="1" dirty="0" smtClean="0">
                <a:solidFill>
                  <a:srgbClr val="002060"/>
                </a:solidFill>
                <a:latin typeface="Century Gothic" pitchFamily="34" charset="0"/>
                <a:cs typeface="Times New Roman"/>
              </a:rPr>
              <a:t>→ </a:t>
            </a:r>
            <a:r>
              <a:rPr lang="en-US" sz="2400" b="1" dirty="0" smtClean="0">
                <a:solidFill>
                  <a:srgbClr val="002060"/>
                </a:solidFill>
                <a:latin typeface="Century Gothic" pitchFamily="34" charset="0"/>
              </a:rPr>
              <a:t>Edema + Tachycardia + </a:t>
            </a:r>
            <a:r>
              <a:rPr lang="en-US" sz="2400" b="1" dirty="0" err="1" smtClean="0">
                <a:solidFill>
                  <a:srgbClr val="002060"/>
                </a:solidFill>
                <a:latin typeface="Century Gothic" pitchFamily="34" charset="0"/>
              </a:rPr>
              <a:t>Bradycardia</a:t>
            </a:r>
            <a:endParaRPr lang="en-US" sz="2400" b="1" dirty="0" smtClean="0">
              <a:solidFill>
                <a:srgbClr val="002060"/>
              </a:solidFill>
              <a:latin typeface="Century Gothic" pitchFamily="34" charset="0"/>
              <a:cs typeface="Times New Roman" pitchFamily="18" charset="0"/>
            </a:endParaRPr>
          </a:p>
          <a:p>
            <a:pPr>
              <a:buBlip>
                <a:blip r:embed="rId2"/>
              </a:buBlip>
            </a:pPr>
            <a:endParaRPr lang="en-US" sz="2400" b="1" dirty="0" smtClean="0">
              <a:solidFill>
                <a:srgbClr val="002060"/>
              </a:solidFill>
              <a:latin typeface="Century Gothic" pitchFamily="34" charset="0"/>
              <a:cs typeface="Times New Roman" pitchFamily="18" charset="0"/>
            </a:endParaRPr>
          </a:p>
          <a:p>
            <a:pPr>
              <a:buBlip>
                <a:blip r:embed="rId2"/>
              </a:buBlip>
            </a:pPr>
            <a:r>
              <a:rPr lang="en-US" sz="2400" b="1" dirty="0" smtClean="0">
                <a:solidFill>
                  <a:srgbClr val="002060"/>
                </a:solidFill>
                <a:latin typeface="Century Gothic" pitchFamily="34" charset="0"/>
                <a:cs typeface="Times New Roman" pitchFamily="18" charset="0"/>
              </a:rPr>
              <a:t> α-</a:t>
            </a:r>
            <a:r>
              <a:rPr lang="en-US" sz="2400" b="1" dirty="0" err="1" smtClean="0">
                <a:solidFill>
                  <a:srgbClr val="002060"/>
                </a:solidFill>
                <a:latin typeface="Century Gothic" pitchFamily="34" charset="0"/>
                <a:cs typeface="Times New Roman" pitchFamily="18" charset="0"/>
              </a:rPr>
              <a:t>Adrenoceptor</a:t>
            </a:r>
            <a:r>
              <a:rPr lang="en-US" sz="2400" b="1" dirty="0" smtClean="0">
                <a:solidFill>
                  <a:srgbClr val="002060"/>
                </a:solidFill>
                <a:latin typeface="Century Gothic" pitchFamily="34" charset="0"/>
                <a:cs typeface="Times New Roman" pitchFamily="18" charset="0"/>
              </a:rPr>
              <a:t> Antagonists</a:t>
            </a:r>
            <a:r>
              <a:rPr lang="en-US" sz="2400" b="1" dirty="0" smtClean="0">
                <a:solidFill>
                  <a:srgbClr val="002060"/>
                </a:solidFill>
                <a:latin typeface="Century Gothic" pitchFamily="34" charset="0"/>
                <a:cs typeface="Times New Roman"/>
              </a:rPr>
              <a:t> → </a:t>
            </a:r>
            <a:r>
              <a:rPr lang="en-US" sz="2400" b="1" dirty="0" smtClean="0">
                <a:solidFill>
                  <a:srgbClr val="002060"/>
                </a:solidFill>
                <a:latin typeface="Century Gothic" pitchFamily="34" charset="0"/>
                <a:cs typeface="Times New Roman" pitchFamily="18" charset="0"/>
              </a:rPr>
              <a:t>1</a:t>
            </a:r>
            <a:r>
              <a:rPr lang="en-US" sz="2400" b="1" baseline="30000" dirty="0" smtClean="0">
                <a:solidFill>
                  <a:srgbClr val="002060"/>
                </a:solidFill>
                <a:latin typeface="Century Gothic" pitchFamily="34" charset="0"/>
                <a:cs typeface="Times New Roman" pitchFamily="18" charset="0"/>
              </a:rPr>
              <a:t>st</a:t>
            </a:r>
            <a:r>
              <a:rPr lang="en-US" sz="2400" b="1" dirty="0" smtClean="0">
                <a:solidFill>
                  <a:srgbClr val="002060"/>
                </a:solidFill>
                <a:latin typeface="Century Gothic" pitchFamily="34" charset="0"/>
                <a:cs typeface="Times New Roman" pitchFamily="18" charset="0"/>
              </a:rPr>
              <a:t> dose hypotension</a:t>
            </a:r>
          </a:p>
          <a:p>
            <a:pPr>
              <a:buBlip>
                <a:blip r:embed="rId2"/>
              </a:buBlip>
            </a:pPr>
            <a:endParaRPr lang="en-US" sz="2400" b="1" dirty="0" smtClean="0">
              <a:solidFill>
                <a:srgbClr val="002060"/>
              </a:solidFill>
              <a:latin typeface="Century Gothic" pitchFamily="34" charset="0"/>
              <a:cs typeface="Times New Roman" pitchFamily="18" charset="0"/>
            </a:endParaRPr>
          </a:p>
          <a:p>
            <a:pPr>
              <a:buBlip>
                <a:blip r:embed="rId2"/>
              </a:buBlip>
            </a:pPr>
            <a:r>
              <a:rPr lang="en-US" sz="2400" b="1" dirty="0" smtClean="0">
                <a:solidFill>
                  <a:srgbClr val="002060"/>
                </a:solidFill>
                <a:latin typeface="Century Gothic" pitchFamily="34" charset="0"/>
                <a:cs typeface="Times New Roman" pitchFamily="18" charset="0"/>
              </a:rPr>
              <a:t> Drugs </a:t>
            </a:r>
            <a:r>
              <a:rPr lang="en-US" sz="2400" b="1" dirty="0">
                <a:solidFill>
                  <a:srgbClr val="002060"/>
                </a:solidFill>
                <a:latin typeface="Century Gothic" pitchFamily="34" charset="0"/>
                <a:cs typeface="Times New Roman" pitchFamily="18" charset="0"/>
              </a:rPr>
              <a:t>with Central </a:t>
            </a:r>
            <a:r>
              <a:rPr lang="en-US" sz="2400" b="1" dirty="0" err="1">
                <a:solidFill>
                  <a:srgbClr val="002060"/>
                </a:solidFill>
                <a:latin typeface="Century Gothic" pitchFamily="34" charset="0"/>
                <a:cs typeface="Times New Roman" pitchFamily="18" charset="0"/>
              </a:rPr>
              <a:t>Sympatholytic</a:t>
            </a:r>
            <a:r>
              <a:rPr lang="en-US" sz="2400" b="1" dirty="0">
                <a:solidFill>
                  <a:srgbClr val="002060"/>
                </a:solidFill>
                <a:latin typeface="Century Gothic" pitchFamily="34" charset="0"/>
                <a:cs typeface="Times New Roman" pitchFamily="18" charset="0"/>
              </a:rPr>
              <a:t> </a:t>
            </a:r>
            <a:r>
              <a:rPr lang="en-US" sz="2400" b="1" dirty="0" smtClean="0">
                <a:solidFill>
                  <a:srgbClr val="002060"/>
                </a:solidFill>
                <a:latin typeface="Century Gothic" pitchFamily="34" charset="0"/>
                <a:cs typeface="Times New Roman" pitchFamily="18" charset="0"/>
              </a:rPr>
              <a:t>Action</a:t>
            </a:r>
            <a:r>
              <a:rPr lang="en-US" sz="2400" b="1" dirty="0" smtClean="0">
                <a:solidFill>
                  <a:srgbClr val="002060"/>
                </a:solidFill>
                <a:latin typeface="Century Gothic" pitchFamily="34" charset="0"/>
                <a:cs typeface="Times New Roman"/>
              </a:rPr>
              <a:t> → Drowsiness</a:t>
            </a:r>
          </a:p>
          <a:p>
            <a:pPr>
              <a:buBlip>
                <a:blip r:embed="rId2"/>
              </a:buBlip>
            </a:pPr>
            <a:endParaRPr lang="en-US" sz="2400" b="1" dirty="0" smtClean="0">
              <a:solidFill>
                <a:srgbClr val="002060"/>
              </a:solidFill>
              <a:latin typeface="Century Gothic" pitchFamily="34" charset="0"/>
              <a:cs typeface="Times New Roman"/>
            </a:endParaRPr>
          </a:p>
          <a:p>
            <a:pPr>
              <a:buBlip>
                <a:blip r:embed="rId2"/>
              </a:buBlip>
            </a:pPr>
            <a:r>
              <a:rPr lang="en-US" sz="2400" b="1" dirty="0" smtClean="0">
                <a:solidFill>
                  <a:srgbClr val="002060"/>
                </a:solidFill>
                <a:latin typeface="Century Gothic" pitchFamily="34" charset="0"/>
                <a:cs typeface="Times New Roman" pitchFamily="18" charset="0"/>
              </a:rPr>
              <a:t>Arteriolar Dilators </a:t>
            </a:r>
            <a:r>
              <a:rPr lang="en-US" sz="2400" b="1" dirty="0" smtClean="0">
                <a:solidFill>
                  <a:srgbClr val="002060"/>
                </a:solidFill>
                <a:latin typeface="Century Gothic" pitchFamily="34" charset="0"/>
                <a:cs typeface="Times New Roman"/>
              </a:rPr>
              <a:t>→ Tachycardia + Edema</a:t>
            </a:r>
            <a:endParaRPr lang="en-US" sz="2400" b="1" dirty="0">
              <a:solidFill>
                <a:srgbClr val="002060"/>
              </a:solidFill>
              <a:latin typeface="Century Gothic"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Grp="1" noChangeArrowheads="1"/>
          </p:cNvSpPr>
          <p:nvPr>
            <p:ph type="title"/>
          </p:nvPr>
        </p:nvSpPr>
        <p:spPr>
          <a:xfrm>
            <a:off x="152400" y="76200"/>
            <a:ext cx="2819400" cy="1295400"/>
          </a:xfrm>
        </p:spPr>
        <p:txBody>
          <a:bodyPr>
            <a:normAutofit/>
          </a:bodyPr>
          <a:lstStyle/>
          <a:p>
            <a:pPr algn="ctr" fontAlgn="auto">
              <a:spcAft>
                <a:spcPts val="0"/>
              </a:spcAft>
              <a:defRPr/>
            </a:pPr>
            <a:r>
              <a:rPr lang="en-US" sz="2600" dirty="0" smtClean="0">
                <a:solidFill>
                  <a:srgbClr val="C00000"/>
                </a:solidFill>
                <a:effectLst/>
                <a:latin typeface="Batang" pitchFamily="18" charset="-127"/>
                <a:ea typeface="Batang" pitchFamily="18" charset="-127"/>
                <a:cs typeface="Times New Roman" pitchFamily="18" charset="0"/>
              </a:rPr>
              <a:t>Summary of antihypertensive drug treatment</a:t>
            </a:r>
          </a:p>
        </p:txBody>
      </p:sp>
      <p:grpSp>
        <p:nvGrpSpPr>
          <p:cNvPr id="2" name="Group 32"/>
          <p:cNvGrpSpPr/>
          <p:nvPr/>
        </p:nvGrpSpPr>
        <p:grpSpPr>
          <a:xfrm>
            <a:off x="3111500" y="152400"/>
            <a:ext cx="5862149" cy="6542087"/>
            <a:chOff x="2743200" y="163513"/>
            <a:chExt cx="6158342" cy="6542087"/>
          </a:xfrm>
          <a:solidFill>
            <a:srgbClr val="00B0F0"/>
          </a:solidFill>
        </p:grpSpPr>
        <p:sp>
          <p:nvSpPr>
            <p:cNvPr id="97283" name="AutoShape 131"/>
            <p:cNvSpPr>
              <a:spLocks noChangeArrowheads="1"/>
            </p:cNvSpPr>
            <p:nvPr/>
          </p:nvSpPr>
          <p:spPr bwMode="auto">
            <a:xfrm>
              <a:off x="7239348" y="1230313"/>
              <a:ext cx="1662194" cy="2362200"/>
            </a:xfrm>
            <a:prstGeom prst="flowChartAlternateProcess">
              <a:avLst/>
            </a:prstGeom>
            <a:solidFill>
              <a:srgbClr val="FFFF00"/>
            </a:solidFill>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002060"/>
                  </a:solidFill>
                  <a:effectLst/>
                  <a:latin typeface="Century Gothic" pitchFamily="34" charset="0"/>
                  <a:cs typeface="Arial" pitchFamily="34" charset="0"/>
                </a:rPr>
                <a:t>Key</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200" b="1" i="0" u="none" strike="noStrike" cap="none" normalizeH="0" baseline="0" dirty="0" smtClean="0">
                  <a:ln>
                    <a:noFill/>
                  </a:ln>
                  <a:solidFill>
                    <a:srgbClr val="002060"/>
                  </a:solidFill>
                  <a:effectLst/>
                  <a:latin typeface="Century Gothic" pitchFamily="34" charset="0"/>
                  <a:cs typeface="Arial" pitchFamily="34" charset="0"/>
                </a:rPr>
                <a:t>A –</a:t>
              </a:r>
              <a:r>
                <a:rPr kumimoji="0" lang="en-US" sz="1200" b="0" i="0" u="none" strike="noStrike" cap="none" normalizeH="0" baseline="0" dirty="0" smtClean="0">
                  <a:ln>
                    <a:noFill/>
                  </a:ln>
                  <a:solidFill>
                    <a:srgbClr val="002060"/>
                  </a:solidFill>
                  <a:effectLst/>
                  <a:latin typeface="Century Gothic" pitchFamily="34" charset="0"/>
                  <a:cs typeface="Arial" pitchFamily="34" charset="0"/>
                </a:rPr>
                <a:t> </a:t>
              </a:r>
              <a:r>
                <a:rPr kumimoji="0" lang="en-US" sz="1200" b="1" i="0" u="none" strike="noStrike" cap="none" normalizeH="0" baseline="0" dirty="0" smtClean="0">
                  <a:ln>
                    <a:noFill/>
                  </a:ln>
                  <a:solidFill>
                    <a:srgbClr val="002060"/>
                  </a:solidFill>
                  <a:effectLst/>
                  <a:latin typeface="Century Gothic" pitchFamily="34" charset="0"/>
                  <a:cs typeface="Arial" pitchFamily="34" charset="0"/>
                </a:rPr>
                <a:t>ACE inhibitor or </a:t>
              </a:r>
              <a:r>
                <a:rPr kumimoji="0" lang="en-US" sz="1200" b="1" i="0" u="none" strike="noStrike" cap="none" normalizeH="0" baseline="0" dirty="0" err="1" smtClean="0">
                  <a:ln>
                    <a:noFill/>
                  </a:ln>
                  <a:solidFill>
                    <a:srgbClr val="002060"/>
                  </a:solidFill>
                  <a:effectLst/>
                  <a:latin typeface="Century Gothic" pitchFamily="34" charset="0"/>
                  <a:cs typeface="Arial" pitchFamily="34" charset="0"/>
                </a:rPr>
                <a:t>angiotensin</a:t>
              </a:r>
              <a:r>
                <a:rPr kumimoji="0" lang="en-US" sz="1200" b="1" i="0" u="none" strike="noStrike" cap="none" normalizeH="0" baseline="0" dirty="0" smtClean="0">
                  <a:ln>
                    <a:noFill/>
                  </a:ln>
                  <a:solidFill>
                    <a:srgbClr val="002060"/>
                  </a:solidFill>
                  <a:effectLst/>
                  <a:latin typeface="Century Gothic" pitchFamily="34" charset="0"/>
                  <a:cs typeface="Arial" pitchFamily="34" charset="0"/>
                </a:rPr>
                <a:t> II receptor blocker (ARB)</a:t>
              </a:r>
              <a:r>
                <a:rPr kumimoji="0" lang="en-US" sz="1200" b="1" i="0" u="none" strike="noStrike" cap="none" normalizeH="0" baseline="30000" dirty="0" smtClean="0">
                  <a:ln>
                    <a:noFill/>
                  </a:ln>
                  <a:solidFill>
                    <a:srgbClr val="002060"/>
                  </a:solidFill>
                  <a:effectLst/>
                  <a:latin typeface="Century Gothic" pitchFamily="34" charset="0"/>
                  <a:cs typeface="Arial" pitchFamily="34" charset="0"/>
                </a:rPr>
                <a:t>12</a:t>
              </a:r>
              <a:r>
                <a:rPr kumimoji="0" lang="en-US" sz="1200" b="1" i="0" u="none" strike="noStrike" cap="none" normalizeH="0" baseline="0" dirty="0" smtClean="0">
                  <a:ln>
                    <a:noFill/>
                  </a:ln>
                  <a:solidFill>
                    <a:srgbClr val="002060"/>
                  </a:solidFill>
                  <a:effectLst/>
                  <a:latin typeface="Century Gothic" pitchFamily="34" charset="0"/>
                  <a:cs typeface="Arial" pitchFamily="34" charset="0"/>
                </a:rPr>
                <a:t> </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200" b="1" i="0" u="none" strike="noStrike" cap="none" normalizeH="0" baseline="0" dirty="0" smtClean="0">
                  <a:ln>
                    <a:noFill/>
                  </a:ln>
                  <a:solidFill>
                    <a:srgbClr val="002060"/>
                  </a:solidFill>
                  <a:effectLst/>
                  <a:latin typeface="Century Gothic" pitchFamily="34" charset="0"/>
                  <a:cs typeface="Arial" pitchFamily="34" charset="0"/>
                </a:rPr>
                <a:t>C – Calcium-channel blocker (CCB)</a:t>
              </a:r>
              <a:r>
                <a:rPr kumimoji="0" lang="en-US" sz="1200" b="1" i="0" u="none" strike="noStrike" cap="none" normalizeH="0" baseline="30000" dirty="0" smtClean="0">
                  <a:ln>
                    <a:noFill/>
                  </a:ln>
                  <a:solidFill>
                    <a:srgbClr val="002060"/>
                  </a:solidFill>
                  <a:effectLst/>
                  <a:latin typeface="Century Gothic" pitchFamily="34" charset="0"/>
                  <a:cs typeface="Arial" pitchFamily="34" charset="0"/>
                </a:rPr>
                <a:t>13</a:t>
              </a:r>
              <a:r>
                <a:rPr kumimoji="0" lang="en-US" sz="1200" b="1" i="0" u="none" strike="noStrike" cap="none" normalizeH="0" baseline="0" dirty="0" smtClean="0">
                  <a:ln>
                    <a:noFill/>
                  </a:ln>
                  <a:solidFill>
                    <a:srgbClr val="002060"/>
                  </a:solidFill>
                  <a:effectLst/>
                  <a:latin typeface="Century Gothic" pitchFamily="34" charset="0"/>
                  <a:cs typeface="Arial" pitchFamily="34" charset="0"/>
                </a:rPr>
                <a:t> </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1200" b="1" i="0" u="none" strike="noStrike" cap="none" normalizeH="0" baseline="0" dirty="0" smtClean="0">
                  <a:ln>
                    <a:noFill/>
                  </a:ln>
                  <a:solidFill>
                    <a:srgbClr val="002060"/>
                  </a:solidFill>
                  <a:effectLst/>
                  <a:latin typeface="Century Gothic" pitchFamily="34" charset="0"/>
                  <a:cs typeface="Arial" pitchFamily="34" charset="0"/>
                </a:rPr>
                <a:t>D – </a:t>
              </a:r>
              <a:r>
                <a:rPr kumimoji="0" lang="en-US" sz="1200" b="1" i="0" u="none" strike="noStrike" cap="none" normalizeH="0" baseline="0" dirty="0" err="1" smtClean="0">
                  <a:ln>
                    <a:noFill/>
                  </a:ln>
                  <a:solidFill>
                    <a:srgbClr val="002060"/>
                  </a:solidFill>
                  <a:effectLst/>
                  <a:latin typeface="Century Gothic" pitchFamily="34" charset="0"/>
                  <a:cs typeface="Arial" pitchFamily="34" charset="0"/>
                </a:rPr>
                <a:t>Thiazide</a:t>
              </a:r>
              <a:r>
                <a:rPr kumimoji="0" lang="en-US" sz="1200" b="1" i="0" u="none" strike="noStrike" cap="none" normalizeH="0" baseline="0" dirty="0" smtClean="0">
                  <a:ln>
                    <a:noFill/>
                  </a:ln>
                  <a:solidFill>
                    <a:srgbClr val="002060"/>
                  </a:solidFill>
                  <a:effectLst/>
                  <a:latin typeface="Century Gothic" pitchFamily="34" charset="0"/>
                  <a:cs typeface="Arial" pitchFamily="34" charset="0"/>
                </a:rPr>
                <a:t>-like diuretic</a:t>
              </a:r>
            </a:p>
          </p:txBody>
        </p:sp>
        <p:sp>
          <p:nvSpPr>
            <p:cNvPr id="97284" name="AutoShape 142"/>
            <p:cNvSpPr>
              <a:spLocks noChangeArrowheads="1"/>
            </p:cNvSpPr>
            <p:nvPr/>
          </p:nvSpPr>
          <p:spPr bwMode="auto">
            <a:xfrm>
              <a:off x="3784242" y="4962527"/>
              <a:ext cx="3301625" cy="1743073"/>
            </a:xfrm>
            <a:prstGeom prst="flowChartAlternateProcess">
              <a:avLst/>
            </a:prstGeom>
            <a:grpFill/>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2060"/>
                  </a:solidFill>
                  <a:effectLst/>
                  <a:latin typeface="Century Gothic" pitchFamily="34" charset="0"/>
                  <a:cs typeface="Arial" pitchFamily="34" charset="0"/>
                </a:rPr>
                <a:t>Resistant hypertension</a:t>
              </a:r>
            </a:p>
            <a:p>
              <a:pPr marL="457200" marR="0" lvl="1"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2060"/>
                  </a:solidFill>
                  <a:effectLst/>
                  <a:latin typeface="Century Gothic" pitchFamily="34" charset="0"/>
                  <a:cs typeface="Arial" pitchFamily="34" charset="0"/>
                </a:rPr>
                <a:t>A + C + D + consider further diuretic</a:t>
              </a:r>
              <a:r>
                <a:rPr kumimoji="0" lang="en-US" sz="1400" b="1" i="0" u="none" strike="noStrike" cap="none" normalizeH="0" baseline="30000" dirty="0" smtClean="0">
                  <a:ln>
                    <a:noFill/>
                  </a:ln>
                  <a:solidFill>
                    <a:srgbClr val="002060"/>
                  </a:solidFill>
                  <a:effectLst/>
                  <a:latin typeface="Century Gothic" pitchFamily="34" charset="0"/>
                  <a:cs typeface="Arial" pitchFamily="34" charset="0"/>
                </a:rPr>
                <a:t>14, 15 </a:t>
              </a:r>
              <a:r>
                <a:rPr kumimoji="0" lang="en-US" sz="1400" b="1" i="0" u="none" strike="noStrike" cap="none" normalizeH="0" baseline="0" dirty="0" smtClean="0">
                  <a:ln>
                    <a:noFill/>
                  </a:ln>
                  <a:solidFill>
                    <a:srgbClr val="002060"/>
                  </a:solidFill>
                  <a:effectLst/>
                  <a:latin typeface="Century Gothic" pitchFamily="34" charset="0"/>
                  <a:cs typeface="Arial" pitchFamily="34" charset="0"/>
                </a:rPr>
                <a:t>or alpha- or </a:t>
              </a:r>
              <a:br>
                <a:rPr kumimoji="0" lang="en-US" sz="1400" b="1" i="0" u="none" strike="noStrike" cap="none" normalizeH="0" baseline="0" dirty="0" smtClean="0">
                  <a:ln>
                    <a:noFill/>
                  </a:ln>
                  <a:solidFill>
                    <a:srgbClr val="002060"/>
                  </a:solidFill>
                  <a:effectLst/>
                  <a:latin typeface="Century Gothic" pitchFamily="34" charset="0"/>
                  <a:cs typeface="Arial" pitchFamily="34" charset="0"/>
                </a:rPr>
              </a:br>
              <a:r>
                <a:rPr kumimoji="0" lang="en-US" sz="1400" b="1" i="0" u="none" strike="noStrike" cap="none" normalizeH="0" baseline="0" dirty="0" smtClean="0">
                  <a:ln>
                    <a:noFill/>
                  </a:ln>
                  <a:solidFill>
                    <a:srgbClr val="002060"/>
                  </a:solidFill>
                  <a:effectLst/>
                  <a:latin typeface="Century Gothic" pitchFamily="34" charset="0"/>
                  <a:cs typeface="Arial" pitchFamily="34" charset="0"/>
                </a:rPr>
                <a:t>beta-blocker</a:t>
              </a:r>
              <a:r>
                <a:rPr kumimoji="0" lang="en-US" sz="1400" b="1" i="0" u="none" strike="noStrike" cap="none" normalizeH="0" baseline="30000" dirty="0" smtClean="0">
                  <a:ln>
                    <a:noFill/>
                  </a:ln>
                  <a:solidFill>
                    <a:srgbClr val="002060"/>
                  </a:solidFill>
                  <a:effectLst/>
                  <a:latin typeface="Century Gothic" pitchFamily="34" charset="0"/>
                  <a:cs typeface="Arial" pitchFamily="34" charset="0"/>
                </a:rPr>
                <a:t>16</a:t>
              </a:r>
              <a:endParaRPr kumimoji="0" lang="en-US" sz="1400" b="1" i="0" u="none" strike="noStrike" cap="none" normalizeH="0" baseline="0" dirty="0" smtClean="0">
                <a:ln>
                  <a:noFill/>
                </a:ln>
                <a:solidFill>
                  <a:srgbClr val="002060"/>
                </a:solidFill>
                <a:effectLst/>
                <a:latin typeface="Century Gothic"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2060"/>
                  </a:solidFill>
                  <a:effectLst/>
                  <a:latin typeface="Century Gothic" pitchFamily="34" charset="0"/>
                  <a:cs typeface="Arial" pitchFamily="34" charset="0"/>
                </a:rPr>
                <a:t>Consider seeking expert advice</a:t>
              </a:r>
              <a:endParaRPr kumimoji="0" lang="en-US" sz="1800" b="0" i="0" u="none" strike="noStrike" cap="none" normalizeH="0" baseline="0" dirty="0" smtClean="0">
                <a:ln>
                  <a:noFill/>
                </a:ln>
                <a:solidFill>
                  <a:srgbClr val="002060"/>
                </a:solidFill>
                <a:effectLst/>
                <a:latin typeface="Century Gothic" pitchFamily="34" charset="0"/>
                <a:cs typeface="Arial" pitchFamily="34" charset="0"/>
              </a:endParaRPr>
            </a:p>
          </p:txBody>
        </p:sp>
        <p:sp>
          <p:nvSpPr>
            <p:cNvPr id="97285" name="AutoShape 126"/>
            <p:cNvSpPr>
              <a:spLocks noChangeArrowheads="1"/>
            </p:cNvSpPr>
            <p:nvPr/>
          </p:nvSpPr>
          <p:spPr bwMode="auto">
            <a:xfrm>
              <a:off x="5693219" y="163513"/>
              <a:ext cx="1608285" cy="893843"/>
            </a:xfrm>
            <a:prstGeom prst="flowChartAlternateProcess">
              <a:avLst/>
            </a:prstGeom>
            <a:solidFill>
              <a:srgbClr val="92D050"/>
            </a:solidFill>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300" b="1" i="0" u="none" strike="noStrike" cap="none" normalizeH="0" baseline="0" dirty="0" smtClean="0">
                  <a:ln>
                    <a:noFill/>
                  </a:ln>
                  <a:solidFill>
                    <a:srgbClr val="002060"/>
                  </a:solidFill>
                  <a:effectLst/>
                  <a:latin typeface="Century Gothic" pitchFamily="34" charset="0"/>
                  <a:cs typeface="Arial" pitchFamily="34" charset="0"/>
                </a:rPr>
                <a:t>Aged over 55 years or black person of African</a:t>
              </a:r>
              <a:endParaRPr kumimoji="0" lang="en-US" sz="1300" b="0" i="0" u="none" strike="noStrike" cap="none" normalizeH="0" baseline="0" dirty="0" smtClean="0">
                <a:ln>
                  <a:noFill/>
                </a:ln>
                <a:solidFill>
                  <a:srgbClr val="002060"/>
                </a:solidFill>
                <a:effectLst/>
                <a:latin typeface="Century Gothic" pitchFamily="34" charset="0"/>
                <a:cs typeface="Arial" pitchFamily="34" charset="0"/>
              </a:endParaRPr>
            </a:p>
          </p:txBody>
        </p:sp>
        <p:sp>
          <p:nvSpPr>
            <p:cNvPr id="97286" name="AutoShape 141"/>
            <p:cNvSpPr>
              <a:spLocks noChangeArrowheads="1"/>
            </p:cNvSpPr>
            <p:nvPr/>
          </p:nvSpPr>
          <p:spPr bwMode="auto">
            <a:xfrm>
              <a:off x="2756542" y="4962527"/>
              <a:ext cx="960601" cy="515039"/>
            </a:xfrm>
            <a:prstGeom prst="flowChartAlternateProcess">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2060"/>
                  </a:solidFill>
                  <a:effectLst/>
                  <a:latin typeface="Century Gothic" pitchFamily="34" charset="0"/>
                  <a:cs typeface="Arial" pitchFamily="34" charset="0"/>
                </a:rPr>
                <a:t>Step 4</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smtClean="0">
                <a:ln>
                  <a:noFill/>
                </a:ln>
                <a:solidFill>
                  <a:srgbClr val="002060"/>
                </a:solidFill>
                <a:effectLst/>
                <a:latin typeface="Century Gothic"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smtClean="0">
                <a:ln>
                  <a:noFill/>
                </a:ln>
                <a:solidFill>
                  <a:srgbClr val="002060"/>
                </a:solidFill>
                <a:effectLst/>
                <a:latin typeface="Century Gothic"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smtClean="0">
                <a:ln>
                  <a:noFill/>
                </a:ln>
                <a:solidFill>
                  <a:srgbClr val="002060"/>
                </a:solidFill>
                <a:effectLst/>
                <a:latin typeface="Century Gothic"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smtClean="0">
                <a:ln>
                  <a:noFill/>
                </a:ln>
                <a:solidFill>
                  <a:srgbClr val="002060"/>
                </a:solidFill>
                <a:effectLst/>
                <a:latin typeface="Century Gothic"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smtClean="0">
                <a:ln>
                  <a:noFill/>
                </a:ln>
                <a:solidFill>
                  <a:srgbClr val="002060"/>
                </a:solidFill>
                <a:effectLst/>
                <a:latin typeface="Century Gothic"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smtClean="0">
                <a:ln>
                  <a:noFill/>
                </a:ln>
                <a:solidFill>
                  <a:srgbClr val="002060"/>
                </a:solidFill>
                <a:effectLst/>
                <a:latin typeface="Century Gothic"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smtClean="0">
                <a:ln>
                  <a:noFill/>
                </a:ln>
                <a:solidFill>
                  <a:srgbClr val="002060"/>
                </a:solidFill>
                <a:effectLst/>
                <a:latin typeface="Century Gothic"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smtClean="0">
                <a:ln>
                  <a:noFill/>
                </a:ln>
                <a:solidFill>
                  <a:srgbClr val="002060"/>
                </a:solidFill>
                <a:effectLst/>
                <a:latin typeface="Century Gothic"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smtClean="0">
                <a:ln>
                  <a:noFill/>
                </a:ln>
                <a:solidFill>
                  <a:srgbClr val="002060"/>
                </a:solidFill>
                <a:effectLst/>
                <a:latin typeface="Century Gothic"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smtClean="0">
                <a:ln>
                  <a:noFill/>
                </a:ln>
                <a:solidFill>
                  <a:srgbClr val="002060"/>
                </a:solidFill>
                <a:effectLst/>
                <a:latin typeface="Century Gothic"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smtClean="0">
                <a:ln>
                  <a:noFill/>
                </a:ln>
                <a:solidFill>
                  <a:srgbClr val="002060"/>
                </a:solidFill>
                <a:effectLst/>
                <a:latin typeface="Century Gothic"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2060"/>
                </a:solidFill>
                <a:effectLst/>
                <a:latin typeface="Century Gothic" pitchFamily="34" charset="0"/>
                <a:cs typeface="Arial" pitchFamily="34" charset="0"/>
              </a:endParaRPr>
            </a:p>
          </p:txBody>
        </p:sp>
        <p:cxnSp>
          <p:nvCxnSpPr>
            <p:cNvPr id="97287" name="AutoShape 129"/>
            <p:cNvCxnSpPr>
              <a:cxnSpLocks noChangeShapeType="1"/>
            </p:cNvCxnSpPr>
            <p:nvPr/>
          </p:nvCxnSpPr>
          <p:spPr bwMode="auto">
            <a:xfrm>
              <a:off x="5414689" y="4370439"/>
              <a:ext cx="0" cy="592088"/>
            </a:xfrm>
            <a:prstGeom prst="straightConnector1">
              <a:avLst/>
            </a:prstGeom>
            <a:grpFill/>
            <a:ln w="19050">
              <a:solidFill>
                <a:srgbClr val="000000"/>
              </a:solidFill>
              <a:round/>
              <a:headEnd/>
              <a:tailEnd type="triangle" w="med" len="med"/>
            </a:ln>
          </p:spPr>
        </p:cxnSp>
        <p:sp>
          <p:nvSpPr>
            <p:cNvPr id="97288" name="AutoShape 143"/>
            <p:cNvSpPr>
              <a:spLocks noChangeArrowheads="1"/>
            </p:cNvSpPr>
            <p:nvPr/>
          </p:nvSpPr>
          <p:spPr bwMode="auto">
            <a:xfrm>
              <a:off x="2756542" y="3810000"/>
              <a:ext cx="960601" cy="515039"/>
            </a:xfrm>
            <a:prstGeom prst="flowChartAlternateProcess">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2060"/>
                  </a:solidFill>
                  <a:effectLst/>
                  <a:latin typeface="Century Gothic" pitchFamily="34" charset="0"/>
                  <a:cs typeface="Arial" pitchFamily="34" charset="0"/>
                </a:rPr>
                <a:t>Step 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2060"/>
                </a:solidFill>
                <a:effectLst/>
                <a:latin typeface="Century Gothic" pitchFamily="34" charset="0"/>
                <a:cs typeface="Arial" pitchFamily="34" charset="0"/>
              </a:endParaRPr>
            </a:p>
          </p:txBody>
        </p:sp>
        <p:sp>
          <p:nvSpPr>
            <p:cNvPr id="97289" name="AutoShape 138"/>
            <p:cNvSpPr>
              <a:spLocks noChangeArrowheads="1"/>
            </p:cNvSpPr>
            <p:nvPr/>
          </p:nvSpPr>
          <p:spPr bwMode="auto">
            <a:xfrm>
              <a:off x="2743200" y="2640405"/>
              <a:ext cx="989529" cy="515039"/>
            </a:xfrm>
            <a:prstGeom prst="flowChartAlternateProcess">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2060"/>
                  </a:solidFill>
                  <a:effectLst/>
                  <a:latin typeface="Century Gothic" pitchFamily="34" charset="0"/>
                  <a:cs typeface="Arial" pitchFamily="34" charset="0"/>
                </a:rPr>
                <a:t>Step 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2060"/>
                </a:solidFill>
                <a:effectLst/>
                <a:latin typeface="Century Gothic" pitchFamily="34" charset="0"/>
                <a:cs typeface="Arial" pitchFamily="34" charset="0"/>
              </a:endParaRPr>
            </a:p>
          </p:txBody>
        </p:sp>
        <p:sp>
          <p:nvSpPr>
            <p:cNvPr id="97290" name="AutoShape 137"/>
            <p:cNvSpPr>
              <a:spLocks noChangeArrowheads="1"/>
            </p:cNvSpPr>
            <p:nvPr/>
          </p:nvSpPr>
          <p:spPr bwMode="auto">
            <a:xfrm>
              <a:off x="2743200" y="1626329"/>
              <a:ext cx="989529" cy="608683"/>
            </a:xfrm>
            <a:prstGeom prst="flowChartAlternateProcess">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2060"/>
                  </a:solidFill>
                  <a:effectLst/>
                  <a:latin typeface="Century Gothic" pitchFamily="34" charset="0"/>
                  <a:cs typeface="Arial" pitchFamily="34" charset="0"/>
                </a:rPr>
                <a:t>Step 1</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2060"/>
                </a:solidFill>
                <a:effectLst/>
                <a:latin typeface="Century Gothic" pitchFamily="34" charset="0"/>
                <a:cs typeface="Arial" pitchFamily="34" charset="0"/>
              </a:endParaRPr>
            </a:p>
          </p:txBody>
        </p:sp>
        <p:cxnSp>
          <p:nvCxnSpPr>
            <p:cNvPr id="97291" name="AutoShape 134"/>
            <p:cNvCxnSpPr>
              <a:cxnSpLocks noChangeShapeType="1"/>
            </p:cNvCxnSpPr>
            <p:nvPr/>
          </p:nvCxnSpPr>
          <p:spPr bwMode="auto">
            <a:xfrm>
              <a:off x="5414689" y="3248495"/>
              <a:ext cx="0" cy="498444"/>
            </a:xfrm>
            <a:prstGeom prst="straightConnector1">
              <a:avLst/>
            </a:prstGeom>
            <a:grpFill/>
            <a:ln w="19050">
              <a:solidFill>
                <a:srgbClr val="000000"/>
              </a:solidFill>
              <a:round/>
              <a:headEnd/>
              <a:tailEnd type="triangle" w="med" len="med"/>
            </a:ln>
          </p:spPr>
        </p:cxnSp>
        <p:sp>
          <p:nvSpPr>
            <p:cNvPr id="97292" name="AutoShape 140"/>
            <p:cNvSpPr>
              <a:spLocks noChangeArrowheads="1"/>
            </p:cNvSpPr>
            <p:nvPr/>
          </p:nvSpPr>
          <p:spPr bwMode="auto">
            <a:xfrm>
              <a:off x="3797193" y="3744913"/>
              <a:ext cx="3301625" cy="608090"/>
            </a:xfrm>
            <a:prstGeom prst="flowChartAlternateProcess">
              <a:avLst/>
            </a:prstGeom>
            <a:grpFill/>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cs typeface="Arial" pitchFamily="34" charset="0"/>
                </a:rPr>
                <a:t>A + C + D</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2000" b="0" i="0" u="none" strike="noStrike" cap="none" normalizeH="0" baseline="0" dirty="0" smtClean="0">
                <a:ln>
                  <a:noFill/>
                </a:ln>
                <a:solidFill>
                  <a:srgbClr val="002060"/>
                </a:solidFill>
                <a:effectLst/>
                <a:latin typeface="Century Gothic"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2060"/>
                </a:solidFill>
                <a:effectLst/>
                <a:latin typeface="Century Gothic" pitchFamily="34" charset="0"/>
                <a:cs typeface="Arial" pitchFamily="34" charset="0"/>
              </a:endParaRPr>
            </a:p>
          </p:txBody>
        </p:sp>
        <p:cxnSp>
          <p:nvCxnSpPr>
            <p:cNvPr id="97293" name="AutoShape 139"/>
            <p:cNvCxnSpPr>
              <a:cxnSpLocks noChangeShapeType="1"/>
            </p:cNvCxnSpPr>
            <p:nvPr/>
          </p:nvCxnSpPr>
          <p:spPr bwMode="auto">
            <a:xfrm>
              <a:off x="6466513" y="2235012"/>
              <a:ext cx="599" cy="405393"/>
            </a:xfrm>
            <a:prstGeom prst="straightConnector1">
              <a:avLst/>
            </a:prstGeom>
            <a:grpFill/>
            <a:ln w="19050">
              <a:solidFill>
                <a:srgbClr val="000000"/>
              </a:solidFill>
              <a:round/>
              <a:headEnd/>
              <a:tailEnd type="triangle" w="med" len="med"/>
            </a:ln>
          </p:spPr>
        </p:cxnSp>
        <p:cxnSp>
          <p:nvCxnSpPr>
            <p:cNvPr id="97294" name="AutoShape 130"/>
            <p:cNvCxnSpPr>
              <a:cxnSpLocks noChangeShapeType="1"/>
            </p:cNvCxnSpPr>
            <p:nvPr/>
          </p:nvCxnSpPr>
          <p:spPr bwMode="auto">
            <a:xfrm>
              <a:off x="4453313" y="2235012"/>
              <a:ext cx="599" cy="405393"/>
            </a:xfrm>
            <a:prstGeom prst="straightConnector1">
              <a:avLst/>
            </a:prstGeom>
            <a:grpFill/>
            <a:ln w="19050">
              <a:solidFill>
                <a:srgbClr val="000000"/>
              </a:solidFill>
              <a:round/>
              <a:headEnd/>
              <a:tailEnd type="triangle" w="med" len="med"/>
            </a:ln>
          </p:spPr>
        </p:cxnSp>
        <p:cxnSp>
          <p:nvCxnSpPr>
            <p:cNvPr id="97295" name="AutoShape 133"/>
            <p:cNvCxnSpPr>
              <a:cxnSpLocks noChangeShapeType="1"/>
            </p:cNvCxnSpPr>
            <p:nvPr/>
          </p:nvCxnSpPr>
          <p:spPr bwMode="auto">
            <a:xfrm>
              <a:off x="6465915" y="1143000"/>
              <a:ext cx="599" cy="457200"/>
            </a:xfrm>
            <a:prstGeom prst="straightConnector1">
              <a:avLst/>
            </a:prstGeom>
            <a:grpFill/>
            <a:ln w="19050">
              <a:solidFill>
                <a:srgbClr val="000000"/>
              </a:solidFill>
              <a:round/>
              <a:headEnd/>
              <a:tailEnd type="triangle" w="med" len="med"/>
            </a:ln>
          </p:spPr>
        </p:cxnSp>
        <p:sp>
          <p:nvSpPr>
            <p:cNvPr id="97296" name="AutoShape 127"/>
            <p:cNvSpPr>
              <a:spLocks noChangeArrowheads="1"/>
            </p:cNvSpPr>
            <p:nvPr/>
          </p:nvSpPr>
          <p:spPr bwMode="auto">
            <a:xfrm>
              <a:off x="3910629" y="1626329"/>
              <a:ext cx="989529" cy="608683"/>
            </a:xfrm>
            <a:prstGeom prst="flowChartAlternateProcess">
              <a:avLst/>
            </a:prstGeom>
            <a:solidFill>
              <a:srgbClr val="00B0F0"/>
            </a:solidFill>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cs typeface="Arial" pitchFamily="34" charset="0"/>
                </a:rPr>
                <a:t>A</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2000" b="1" i="0" u="none" strike="noStrike" cap="none" normalizeH="0" baseline="0" dirty="0" smtClean="0">
                <a:ln>
                  <a:noFill/>
                </a:ln>
                <a:solidFill>
                  <a:srgbClr val="002060"/>
                </a:solidFill>
                <a:effectLst/>
                <a:latin typeface="Century Gothic"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2060"/>
                </a:solidFill>
                <a:effectLst/>
                <a:latin typeface="Century Gothic" pitchFamily="34" charset="0"/>
                <a:cs typeface="Arial" pitchFamily="34" charset="0"/>
              </a:endParaRPr>
            </a:p>
          </p:txBody>
        </p:sp>
        <p:sp>
          <p:nvSpPr>
            <p:cNvPr id="97297" name="AutoShape 125"/>
            <p:cNvSpPr>
              <a:spLocks noChangeArrowheads="1"/>
            </p:cNvSpPr>
            <p:nvPr/>
          </p:nvSpPr>
          <p:spPr bwMode="auto">
            <a:xfrm>
              <a:off x="3741115" y="163513"/>
              <a:ext cx="1511248" cy="905104"/>
            </a:xfrm>
            <a:prstGeom prst="flowChartAlternateProcess">
              <a:avLst/>
            </a:prstGeom>
            <a:solidFill>
              <a:srgbClr val="FF0000"/>
            </a:solidFill>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2060"/>
                  </a:solidFill>
                  <a:effectLst/>
                  <a:latin typeface="Century Gothic" pitchFamily="34" charset="0"/>
                  <a:cs typeface="Arial" pitchFamily="34" charset="0"/>
                </a:rPr>
                <a:t>Aged under</a:t>
              </a:r>
              <a:br>
                <a:rPr kumimoji="0" lang="en-US" sz="1600" b="1" i="0" u="none" strike="noStrike" cap="none" normalizeH="0" baseline="0" dirty="0" smtClean="0">
                  <a:ln>
                    <a:noFill/>
                  </a:ln>
                  <a:solidFill>
                    <a:srgbClr val="002060"/>
                  </a:solidFill>
                  <a:effectLst/>
                  <a:latin typeface="Century Gothic" pitchFamily="34" charset="0"/>
                  <a:cs typeface="Arial" pitchFamily="34" charset="0"/>
                </a:rPr>
              </a:br>
              <a:r>
                <a:rPr kumimoji="0" lang="en-US" sz="1600" b="1" i="0" u="none" strike="noStrike" cap="none" normalizeH="0" baseline="0" dirty="0" smtClean="0">
                  <a:ln>
                    <a:noFill/>
                  </a:ln>
                  <a:solidFill>
                    <a:srgbClr val="002060"/>
                  </a:solidFill>
                  <a:effectLst/>
                  <a:latin typeface="Century Gothic" pitchFamily="34" charset="0"/>
                  <a:cs typeface="Arial" pitchFamily="34" charset="0"/>
                </a:rPr>
                <a:t>55 years</a:t>
              </a:r>
              <a:endParaRPr kumimoji="0" lang="en-US" sz="1600" b="0" i="0" u="none" strike="noStrike" cap="none" normalizeH="0" baseline="0" dirty="0" smtClean="0">
                <a:ln>
                  <a:noFill/>
                </a:ln>
                <a:solidFill>
                  <a:srgbClr val="002060"/>
                </a:solidFill>
                <a:effectLst/>
                <a:latin typeface="Century Gothic" pitchFamily="34" charset="0"/>
                <a:cs typeface="Arial" pitchFamily="34" charset="0"/>
              </a:endParaRPr>
            </a:p>
          </p:txBody>
        </p:sp>
        <p:sp>
          <p:nvSpPr>
            <p:cNvPr id="97298" name="AutoShape 136"/>
            <p:cNvSpPr>
              <a:spLocks noChangeArrowheads="1"/>
            </p:cNvSpPr>
            <p:nvPr/>
          </p:nvSpPr>
          <p:spPr bwMode="auto">
            <a:xfrm>
              <a:off x="5945204" y="1600200"/>
              <a:ext cx="989529" cy="608683"/>
            </a:xfrm>
            <a:prstGeom prst="flowChartAlternateProcess">
              <a:avLst/>
            </a:prstGeom>
            <a:solidFill>
              <a:srgbClr val="00B0F0"/>
            </a:solidFill>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cs typeface="Arial" pitchFamily="34" charset="0"/>
                </a:rPr>
                <a:t>C</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2000" b="1" i="0" u="none" strike="noStrike" cap="none" normalizeH="0" baseline="0" dirty="0" smtClean="0">
                <a:ln>
                  <a:noFill/>
                </a:ln>
                <a:solidFill>
                  <a:srgbClr val="002060"/>
                </a:solidFill>
                <a:effectLst/>
                <a:latin typeface="Century Gothic"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2060"/>
                </a:solidFill>
                <a:effectLst/>
                <a:latin typeface="Century Gothic" pitchFamily="34" charset="0"/>
                <a:cs typeface="Arial" pitchFamily="34" charset="0"/>
              </a:endParaRPr>
            </a:p>
          </p:txBody>
        </p:sp>
        <p:sp>
          <p:nvSpPr>
            <p:cNvPr id="97299" name="AutoShape 128"/>
            <p:cNvSpPr>
              <a:spLocks noChangeArrowheads="1"/>
            </p:cNvSpPr>
            <p:nvPr/>
          </p:nvSpPr>
          <p:spPr bwMode="auto">
            <a:xfrm>
              <a:off x="3877243" y="2678113"/>
              <a:ext cx="3301625" cy="608090"/>
            </a:xfrm>
            <a:prstGeom prst="flowChartAlternateProcess">
              <a:avLst/>
            </a:prstGeom>
            <a:grpFill/>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cs typeface="Arial" pitchFamily="34" charset="0"/>
                </a:rPr>
                <a:t>A + C</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2000" b="0" i="0" u="none" strike="noStrike" cap="none" normalizeH="0" baseline="0" dirty="0" smtClean="0">
                <a:ln>
                  <a:noFill/>
                </a:ln>
                <a:solidFill>
                  <a:srgbClr val="002060"/>
                </a:solidFill>
                <a:effectLst/>
                <a:latin typeface="Century Gothic"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2060"/>
                </a:solidFill>
                <a:effectLst/>
                <a:latin typeface="Century Gothic" pitchFamily="34" charset="0"/>
                <a:cs typeface="Arial" pitchFamily="34" charset="0"/>
              </a:endParaRPr>
            </a:p>
          </p:txBody>
        </p:sp>
        <p:cxnSp>
          <p:nvCxnSpPr>
            <p:cNvPr id="23" name="AutoShape 133"/>
            <p:cNvCxnSpPr>
              <a:cxnSpLocks noChangeShapeType="1"/>
            </p:cNvCxnSpPr>
            <p:nvPr/>
          </p:nvCxnSpPr>
          <p:spPr bwMode="auto">
            <a:xfrm>
              <a:off x="4457101" y="1143000"/>
              <a:ext cx="599" cy="457200"/>
            </a:xfrm>
            <a:prstGeom prst="straightConnector1">
              <a:avLst/>
            </a:prstGeom>
            <a:grpFill/>
            <a:ln w="19050">
              <a:solidFill>
                <a:srgbClr val="000000"/>
              </a:solidFill>
              <a:round/>
              <a:headEnd/>
              <a:tailEnd type="triangle" w="med" len="med"/>
            </a:ln>
          </p:spPr>
        </p:cxnSp>
      </p:grpSp>
      <p:sp>
        <p:nvSpPr>
          <p:cNvPr id="97300" name="AutoShape 20"/>
          <p:cNvSpPr>
            <a:spLocks noChangeArrowheads="1"/>
          </p:cNvSpPr>
          <p:nvPr/>
        </p:nvSpPr>
        <p:spPr bwMode="auto">
          <a:xfrm>
            <a:off x="152400" y="2514600"/>
            <a:ext cx="2971800" cy="3886200"/>
          </a:xfrm>
          <a:prstGeom prst="flowChartAlternateProcess">
            <a:avLst/>
          </a:prstGeom>
          <a:noFill/>
          <a:ln w="2857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100"/>
              </a:spcBef>
              <a:spcAft>
                <a:spcPts val="1000"/>
              </a:spcAft>
              <a:buClrTx/>
              <a:buSzTx/>
              <a:buFontTx/>
              <a:buNone/>
              <a:tabLst/>
            </a:pPr>
            <a:r>
              <a:rPr kumimoji="0" lang="en-US" sz="1200" b="1" i="0" u="none" strike="noStrike" cap="none" normalizeH="0" baseline="30000" dirty="0" smtClean="0">
                <a:ln>
                  <a:noFill/>
                </a:ln>
                <a:solidFill>
                  <a:srgbClr val="002060"/>
                </a:solidFill>
                <a:effectLst/>
                <a:latin typeface="Century Gothic" pitchFamily="34" charset="0"/>
                <a:cs typeface="Arial" pitchFamily="34" charset="0"/>
              </a:rPr>
              <a:t>12 </a:t>
            </a:r>
            <a:r>
              <a:rPr kumimoji="0" lang="en-US" sz="1200" b="1" i="0" u="none" strike="noStrike" cap="none" normalizeH="0" baseline="0" dirty="0" smtClean="0">
                <a:ln>
                  <a:noFill/>
                </a:ln>
                <a:solidFill>
                  <a:srgbClr val="002060"/>
                </a:solidFill>
                <a:effectLst/>
                <a:latin typeface="Century Gothic" pitchFamily="34" charset="0"/>
                <a:cs typeface="Arial" pitchFamily="34" charset="0"/>
              </a:rPr>
              <a:t>Choose a low-cost ARB.</a:t>
            </a:r>
            <a:endParaRPr kumimoji="0" lang="en-US" sz="1200" b="1" i="0" u="none" strike="noStrike" cap="none" normalizeH="0" baseline="30000" dirty="0" smtClean="0">
              <a:ln>
                <a:noFill/>
              </a:ln>
              <a:solidFill>
                <a:srgbClr val="002060"/>
              </a:solidFill>
              <a:effectLst/>
              <a:latin typeface="Century Gothic" pitchFamily="34" charset="0"/>
              <a:cs typeface="Arial" pitchFamily="34" charset="0"/>
            </a:endParaRPr>
          </a:p>
          <a:p>
            <a:pPr marL="0" marR="0" lvl="0" indent="0" algn="l" defTabSz="914400" rtl="0" eaLnBrk="1" fontAlgn="base" latinLnBrk="0" hangingPunct="1">
              <a:lnSpc>
                <a:spcPct val="100000"/>
              </a:lnSpc>
              <a:spcBef>
                <a:spcPts val="100"/>
              </a:spcBef>
              <a:spcAft>
                <a:spcPts val="1000"/>
              </a:spcAft>
              <a:buClrTx/>
              <a:buSzTx/>
              <a:buFontTx/>
              <a:buNone/>
              <a:tabLst/>
            </a:pPr>
            <a:r>
              <a:rPr kumimoji="0" lang="en-US" sz="1200" b="1" i="0" u="none" strike="noStrike" cap="none" normalizeH="0" baseline="30000" dirty="0" smtClean="0">
                <a:ln>
                  <a:noFill/>
                </a:ln>
                <a:solidFill>
                  <a:srgbClr val="002060"/>
                </a:solidFill>
                <a:effectLst/>
                <a:latin typeface="Century Gothic" pitchFamily="34" charset="0"/>
                <a:cs typeface="Arial" pitchFamily="34" charset="0"/>
              </a:rPr>
              <a:t>13</a:t>
            </a:r>
            <a:r>
              <a:rPr kumimoji="0" lang="en-US" sz="1200" b="1" i="0" u="none" strike="noStrike" cap="none" normalizeH="0" baseline="0" dirty="0" smtClean="0">
                <a:ln>
                  <a:noFill/>
                </a:ln>
                <a:solidFill>
                  <a:srgbClr val="002060"/>
                </a:solidFill>
                <a:effectLst/>
                <a:latin typeface="Century Gothic" pitchFamily="34" charset="0"/>
                <a:cs typeface="Arial" pitchFamily="34" charset="0"/>
              </a:rPr>
              <a:t> A CCB is preferred but consider a </a:t>
            </a:r>
            <a:r>
              <a:rPr kumimoji="0" lang="en-US" sz="1200" b="1" i="0" u="none" strike="noStrike" cap="none" normalizeH="0" baseline="0" dirty="0" err="1" smtClean="0">
                <a:ln>
                  <a:noFill/>
                </a:ln>
                <a:solidFill>
                  <a:srgbClr val="002060"/>
                </a:solidFill>
                <a:effectLst/>
                <a:latin typeface="Century Gothic" pitchFamily="34" charset="0"/>
                <a:cs typeface="Arial" pitchFamily="34" charset="0"/>
              </a:rPr>
              <a:t>thiazide</a:t>
            </a:r>
            <a:r>
              <a:rPr kumimoji="0" lang="en-US" sz="1200" b="1" i="0" u="none" strike="noStrike" cap="none" normalizeH="0" baseline="0" dirty="0" smtClean="0">
                <a:ln>
                  <a:noFill/>
                </a:ln>
                <a:solidFill>
                  <a:srgbClr val="002060"/>
                </a:solidFill>
                <a:effectLst/>
                <a:latin typeface="Century Gothic" pitchFamily="34" charset="0"/>
                <a:cs typeface="Arial" pitchFamily="34" charset="0"/>
              </a:rPr>
              <a:t>-like diuretic if a CCB is not tolerated or the person has edema, evidence of heart failure or a high risk of heart failure.</a:t>
            </a:r>
          </a:p>
          <a:p>
            <a:pPr marL="0" marR="0" lvl="0" indent="0" algn="l" defTabSz="914400" rtl="0" eaLnBrk="1" fontAlgn="base" latinLnBrk="0" hangingPunct="1">
              <a:lnSpc>
                <a:spcPct val="100000"/>
              </a:lnSpc>
              <a:spcBef>
                <a:spcPts val="100"/>
              </a:spcBef>
              <a:spcAft>
                <a:spcPts val="1000"/>
              </a:spcAft>
              <a:buClrTx/>
              <a:buSzTx/>
              <a:buFontTx/>
              <a:buNone/>
              <a:tabLst/>
            </a:pPr>
            <a:r>
              <a:rPr kumimoji="0" lang="en-US" sz="1200" b="1" i="0" u="none" strike="noStrike" cap="none" normalizeH="0" baseline="30000" dirty="0" smtClean="0">
                <a:ln>
                  <a:noFill/>
                </a:ln>
                <a:solidFill>
                  <a:srgbClr val="002060"/>
                </a:solidFill>
                <a:effectLst/>
                <a:latin typeface="Century Gothic" pitchFamily="34" charset="0"/>
                <a:cs typeface="Arial" pitchFamily="34" charset="0"/>
              </a:rPr>
              <a:t>14</a:t>
            </a:r>
            <a:r>
              <a:rPr kumimoji="0" lang="en-US" sz="1200" b="1" i="0" u="none" strike="noStrike" cap="none" normalizeH="0" baseline="0" dirty="0" smtClean="0">
                <a:ln>
                  <a:noFill/>
                </a:ln>
                <a:solidFill>
                  <a:srgbClr val="002060"/>
                </a:solidFill>
                <a:effectLst/>
                <a:latin typeface="Century Gothic" pitchFamily="34" charset="0"/>
                <a:cs typeface="Arial" pitchFamily="34" charset="0"/>
              </a:rPr>
              <a:t> Consider a low dose of spironolactone</a:t>
            </a:r>
            <a:r>
              <a:rPr kumimoji="0" lang="en-US" sz="1200" b="1" i="0" u="none" strike="noStrike" cap="none" normalizeH="0" baseline="30000" dirty="0" smtClean="0">
                <a:ln>
                  <a:noFill/>
                </a:ln>
                <a:solidFill>
                  <a:srgbClr val="002060"/>
                </a:solidFill>
                <a:effectLst/>
                <a:latin typeface="Century Gothic" pitchFamily="34" charset="0"/>
                <a:cs typeface="Arial" pitchFamily="34" charset="0"/>
              </a:rPr>
              <a:t>15</a:t>
            </a:r>
            <a:r>
              <a:rPr kumimoji="0" lang="en-US" sz="1200" b="1" i="0" u="none" strike="noStrike" cap="none" normalizeH="0" baseline="0" dirty="0" smtClean="0">
                <a:ln>
                  <a:noFill/>
                </a:ln>
                <a:solidFill>
                  <a:srgbClr val="002060"/>
                </a:solidFill>
                <a:effectLst/>
                <a:latin typeface="Century Gothic" pitchFamily="34" charset="0"/>
                <a:cs typeface="Arial" pitchFamily="34" charset="0"/>
              </a:rPr>
              <a:t> or higher doses of a </a:t>
            </a:r>
            <a:r>
              <a:rPr kumimoji="0" lang="en-US" sz="1200" b="1" i="0" u="none" strike="noStrike" cap="none" normalizeH="0" baseline="0" dirty="0" err="1" smtClean="0">
                <a:ln>
                  <a:noFill/>
                </a:ln>
                <a:solidFill>
                  <a:srgbClr val="002060"/>
                </a:solidFill>
                <a:effectLst/>
                <a:latin typeface="Century Gothic" pitchFamily="34" charset="0"/>
                <a:cs typeface="Arial" pitchFamily="34" charset="0"/>
              </a:rPr>
              <a:t>thiazide</a:t>
            </a:r>
            <a:r>
              <a:rPr kumimoji="0" lang="en-US" sz="1200" b="1" i="0" u="none" strike="noStrike" cap="none" normalizeH="0" baseline="0" dirty="0" smtClean="0">
                <a:ln>
                  <a:noFill/>
                </a:ln>
                <a:solidFill>
                  <a:srgbClr val="002060"/>
                </a:solidFill>
                <a:effectLst/>
                <a:latin typeface="Century Gothic" pitchFamily="34" charset="0"/>
                <a:cs typeface="Arial" pitchFamily="34" charset="0"/>
              </a:rPr>
              <a:t>-like diuretic.</a:t>
            </a:r>
          </a:p>
          <a:p>
            <a:pPr marL="0" marR="0" lvl="0" indent="0" algn="l" defTabSz="914400" rtl="0" eaLnBrk="1" fontAlgn="base" latinLnBrk="0" hangingPunct="1">
              <a:lnSpc>
                <a:spcPct val="100000"/>
              </a:lnSpc>
              <a:spcBef>
                <a:spcPts val="100"/>
              </a:spcBef>
              <a:spcAft>
                <a:spcPts val="1000"/>
              </a:spcAft>
              <a:buClrTx/>
              <a:buSzTx/>
              <a:buFontTx/>
              <a:buNone/>
              <a:tabLst/>
            </a:pPr>
            <a:r>
              <a:rPr kumimoji="0" lang="en-US" sz="1200" b="1" i="0" u="none" strike="noStrike" cap="none" normalizeH="0" baseline="30000" dirty="0" smtClean="0">
                <a:ln>
                  <a:noFill/>
                </a:ln>
                <a:solidFill>
                  <a:srgbClr val="002060"/>
                </a:solidFill>
                <a:effectLst/>
                <a:latin typeface="Century Gothic" pitchFamily="34" charset="0"/>
                <a:cs typeface="Arial" pitchFamily="34" charset="0"/>
              </a:rPr>
              <a:t>15</a:t>
            </a:r>
            <a:r>
              <a:rPr kumimoji="0" lang="en-US" sz="1200" b="1" i="0" u="none" strike="noStrike" cap="none" normalizeH="0" baseline="0" dirty="0" smtClean="0">
                <a:ln>
                  <a:noFill/>
                </a:ln>
                <a:solidFill>
                  <a:srgbClr val="002060"/>
                </a:solidFill>
                <a:effectLst/>
                <a:latin typeface="Century Gothic" pitchFamily="34" charset="0"/>
                <a:cs typeface="Arial" pitchFamily="34" charset="0"/>
              </a:rPr>
              <a:t> At the time of publication (August 2011), </a:t>
            </a:r>
            <a:r>
              <a:rPr kumimoji="0" lang="en-US" sz="1200" b="1" i="0" u="none" strike="noStrike" cap="none" normalizeH="0" baseline="0" dirty="0" err="1" smtClean="0">
                <a:ln>
                  <a:noFill/>
                </a:ln>
                <a:solidFill>
                  <a:srgbClr val="002060"/>
                </a:solidFill>
                <a:effectLst/>
                <a:latin typeface="Century Gothic" pitchFamily="34" charset="0"/>
                <a:cs typeface="Arial" pitchFamily="34" charset="0"/>
              </a:rPr>
              <a:t>spironolactone</a:t>
            </a:r>
            <a:r>
              <a:rPr kumimoji="0" lang="en-US" sz="1200" b="1" i="0" u="none" strike="noStrike" cap="none" normalizeH="0" baseline="0" dirty="0" smtClean="0">
                <a:ln>
                  <a:noFill/>
                </a:ln>
                <a:solidFill>
                  <a:srgbClr val="002060"/>
                </a:solidFill>
                <a:effectLst/>
                <a:latin typeface="Century Gothic" pitchFamily="34" charset="0"/>
                <a:cs typeface="Arial" pitchFamily="34" charset="0"/>
              </a:rPr>
              <a:t> did not have a UK marketing authorization for this indication. Informed consent should be obtained and documented.</a:t>
            </a:r>
          </a:p>
          <a:p>
            <a:pPr marL="0" marR="0" lvl="0" indent="0" algn="l" defTabSz="914400" rtl="0" eaLnBrk="1" fontAlgn="base" latinLnBrk="0" hangingPunct="1">
              <a:lnSpc>
                <a:spcPct val="100000"/>
              </a:lnSpc>
              <a:spcBef>
                <a:spcPts val="100"/>
              </a:spcBef>
              <a:spcAft>
                <a:spcPts val="1000"/>
              </a:spcAft>
              <a:buClrTx/>
              <a:buSzTx/>
              <a:buFontTx/>
              <a:buNone/>
              <a:tabLst/>
            </a:pPr>
            <a:r>
              <a:rPr kumimoji="0" lang="en-US" sz="1200" b="1" i="0" u="none" strike="noStrike" cap="none" normalizeH="0" baseline="30000" dirty="0" smtClean="0">
                <a:ln>
                  <a:noFill/>
                </a:ln>
                <a:solidFill>
                  <a:srgbClr val="002060"/>
                </a:solidFill>
                <a:effectLst/>
                <a:latin typeface="Century Gothic" pitchFamily="34" charset="0"/>
                <a:cs typeface="Arial" pitchFamily="34" charset="0"/>
              </a:rPr>
              <a:t>16 </a:t>
            </a:r>
            <a:r>
              <a:rPr kumimoji="0" lang="en-US" sz="1200" b="1" i="0" u="none" strike="noStrike" cap="none" normalizeH="0" baseline="0" dirty="0" smtClean="0">
                <a:ln>
                  <a:noFill/>
                </a:ln>
                <a:solidFill>
                  <a:srgbClr val="002060"/>
                </a:solidFill>
                <a:effectLst/>
                <a:latin typeface="Century Gothic" pitchFamily="34" charset="0"/>
                <a:cs typeface="Arial" pitchFamily="34" charset="0"/>
              </a:rPr>
              <a:t>Consider an alpha- or beta-blocker if further diuretic therapy is not tolerated, or is contraindicated or ineffective.</a:t>
            </a:r>
          </a:p>
        </p:txBody>
      </p:sp>
      <p:pic>
        <p:nvPicPr>
          <p:cNvPr id="97301" name="Picture 1" descr="NICE_Logo_BW"/>
          <p:cNvPicPr>
            <a:picLocks noChangeAspect="1" noChangeArrowheads="1"/>
          </p:cNvPicPr>
          <p:nvPr/>
        </p:nvPicPr>
        <p:blipFill>
          <a:blip r:embed="rId2" cstate="print"/>
          <a:srcRect/>
          <a:stretch>
            <a:fillRect/>
          </a:stretch>
        </p:blipFill>
        <p:spPr bwMode="auto">
          <a:xfrm>
            <a:off x="609600" y="2133600"/>
            <a:ext cx="2062163" cy="500063"/>
          </a:xfrm>
          <a:prstGeom prst="rect">
            <a:avLst/>
          </a:prstGeom>
          <a:noFill/>
          <a:ln w="9525">
            <a:noFill/>
            <a:miter lim="800000"/>
            <a:headEnd/>
            <a:tailEnd/>
          </a:ln>
        </p:spPr>
      </p:pic>
      <p:pic>
        <p:nvPicPr>
          <p:cNvPr id="97302" name="Picture 4" descr="J:\Publishing 2\Clinical Guidelines\Hypertension (update)\QRG\BHS logos\Black full logo.JPG"/>
          <p:cNvPicPr>
            <a:picLocks noChangeAspect="1" noChangeArrowheads="1"/>
          </p:cNvPicPr>
          <p:nvPr/>
        </p:nvPicPr>
        <p:blipFill>
          <a:blip r:embed="rId3" cstate="print"/>
          <a:srcRect/>
          <a:stretch>
            <a:fillRect/>
          </a:stretch>
        </p:blipFill>
        <p:spPr bwMode="auto">
          <a:xfrm>
            <a:off x="381000" y="1524000"/>
            <a:ext cx="1360488" cy="500063"/>
          </a:xfrm>
          <a:prstGeom prst="rect">
            <a:avLst/>
          </a:prstGeom>
          <a:noFill/>
          <a:ln w="9525">
            <a:noFill/>
            <a:miter lim="800000"/>
            <a:headEnd/>
            <a:tailEnd/>
          </a:ln>
        </p:spPr>
      </p:pic>
    </p:spTree>
    <p:extLst>
      <p:ext uri="{BB962C8B-B14F-4D97-AF65-F5344CB8AC3E}">
        <p14:creationId xmlns:p14="http://schemas.microsoft.com/office/powerpoint/2010/main" xmlns="" val="574577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p:nvPr>
        </p:nvSpPr>
        <p:spPr>
          <a:xfrm>
            <a:off x="609600" y="1066800"/>
            <a:ext cx="7924800" cy="1828800"/>
          </a:xfrm>
        </p:spPr>
        <p:txBody>
          <a:bodyPr>
            <a:noAutofit/>
          </a:bodyPr>
          <a:lstStyle/>
          <a:p>
            <a:pPr marL="609600" indent="-609600" algn="just">
              <a:buSzPct val="100000"/>
              <a:buBlip>
                <a:blip r:embed="rId2"/>
              </a:buBlip>
              <a:defRPr/>
            </a:pPr>
            <a:r>
              <a:rPr lang="en-US" b="1" dirty="0" smtClean="0">
                <a:solidFill>
                  <a:srgbClr val="002060"/>
                </a:solidFill>
                <a:latin typeface="Century Gothic" pitchFamily="34" charset="0"/>
                <a:cs typeface="Times New Roman" pitchFamily="18" charset="0"/>
              </a:rPr>
              <a:t>Onset stage 25-55 years mainly in 40-50y </a:t>
            </a:r>
          </a:p>
          <a:p>
            <a:pPr marL="609600" indent="-609600" algn="just">
              <a:buSzPct val="100000"/>
              <a:buBlip>
                <a:blip r:embed="rId2"/>
              </a:buBlip>
              <a:defRPr/>
            </a:pPr>
            <a:r>
              <a:rPr lang="en-US" b="1" dirty="0" smtClean="0">
                <a:solidFill>
                  <a:srgbClr val="002060"/>
                </a:solidFill>
                <a:latin typeface="Century Gothic" pitchFamily="34" charset="0"/>
                <a:cs typeface="Times New Roman" pitchFamily="18" charset="0"/>
              </a:rPr>
              <a:t> </a:t>
            </a:r>
          </a:p>
          <a:p>
            <a:pPr marL="609600" indent="-609600" algn="just">
              <a:buSzPct val="100000"/>
              <a:buBlip>
                <a:blip r:embed="rId2"/>
              </a:buBlip>
              <a:defRPr/>
            </a:pPr>
            <a:r>
              <a:rPr lang="en-US" b="1" dirty="0" smtClean="0">
                <a:solidFill>
                  <a:srgbClr val="002060"/>
                </a:solidFill>
                <a:latin typeface="Century Gothic" pitchFamily="34" charset="0"/>
                <a:cs typeface="Times New Roman" pitchFamily="18" charset="0"/>
              </a:rPr>
              <a:t>Occurs over 30%of persons older </a:t>
            </a:r>
            <a:r>
              <a:rPr lang="en-US" b="1" dirty="0" err="1" smtClean="0">
                <a:solidFill>
                  <a:srgbClr val="002060"/>
                </a:solidFill>
                <a:latin typeface="Century Gothic" pitchFamily="34" charset="0"/>
                <a:cs typeface="Times New Roman" pitchFamily="18" charset="0"/>
              </a:rPr>
              <a:t>tha</a:t>
            </a:r>
            <a:r>
              <a:rPr lang="en-US" b="1" dirty="0" smtClean="0">
                <a:solidFill>
                  <a:srgbClr val="002060"/>
                </a:solidFill>
                <a:latin typeface="Century Gothic" pitchFamily="34" charset="0"/>
                <a:cs typeface="Times New Roman" pitchFamily="18" charset="0"/>
              </a:rPr>
              <a:t> 65 y</a:t>
            </a:r>
          </a:p>
          <a:p>
            <a:pPr marL="609600" indent="-609600" algn="just">
              <a:buSzPct val="100000"/>
              <a:buBlip>
                <a:blip r:embed="rId2"/>
              </a:buBlip>
              <a:defRPr/>
            </a:pPr>
            <a:endParaRPr lang="en-US" b="1" dirty="0" smtClean="0">
              <a:solidFill>
                <a:srgbClr val="002060"/>
              </a:solidFill>
              <a:latin typeface="Century Gothic" pitchFamily="34" charset="0"/>
              <a:cs typeface="Times New Roman" pitchFamily="18" charset="0"/>
            </a:endParaRPr>
          </a:p>
          <a:p>
            <a:pPr marL="609600" lvl="0" indent="-609600" algn="just">
              <a:buSzPct val="100000"/>
              <a:buBlip>
                <a:blip r:embed="rId2"/>
              </a:buBlip>
              <a:defRPr/>
            </a:pPr>
            <a:r>
              <a:rPr lang="en-US" b="1" dirty="0" smtClean="0">
                <a:solidFill>
                  <a:srgbClr val="002060"/>
                </a:solidFill>
                <a:latin typeface="Century Gothic" pitchFamily="34" charset="0"/>
                <a:cs typeface="Times New Roman" pitchFamily="18" charset="0"/>
              </a:rPr>
              <a:t>Only 34%-</a:t>
            </a:r>
            <a:r>
              <a:rPr lang="en-US" b="1" dirty="0" smtClean="0">
                <a:solidFill>
                  <a:srgbClr val="002060"/>
                </a:solidFill>
                <a:latin typeface="Century Gothic" pitchFamily="34" charset="0"/>
              </a:rPr>
              <a:t>52.5%</a:t>
            </a:r>
            <a:r>
              <a:rPr lang="en-US" b="1" dirty="0" smtClean="0">
                <a:solidFill>
                  <a:srgbClr val="002060"/>
                </a:solidFill>
                <a:latin typeface="Century Gothic" pitchFamily="34" charset="0"/>
                <a:cs typeface="Times New Roman" pitchFamily="18" charset="0"/>
              </a:rPr>
              <a:t> of persons with hypertension have their blood pressure under control.</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125413"/>
            <a:ext cx="8229600" cy="712787"/>
          </a:xfrm>
          <a:noFill/>
        </p:spPr>
        <p:txBody>
          <a:bodyPr>
            <a:normAutofit/>
          </a:bodyPr>
          <a:lstStyle/>
          <a:p>
            <a:pPr algn="ctr">
              <a:buNone/>
            </a:pPr>
            <a:r>
              <a:rPr lang="en-US" sz="4000" b="1" dirty="0" smtClean="0">
                <a:solidFill>
                  <a:srgbClr val="FF0000"/>
                </a:solidFill>
                <a:latin typeface="Batang" pitchFamily="18" charset="-127"/>
                <a:ea typeface="Batang" pitchFamily="18" charset="-127"/>
                <a:cs typeface="Times New Roman" pitchFamily="18" charset="0"/>
              </a:rPr>
              <a:t>High Risk Group Therapy</a:t>
            </a:r>
            <a:endParaRPr lang="en-US" sz="4000" b="1" dirty="0">
              <a:solidFill>
                <a:srgbClr val="FF0000"/>
              </a:solidFill>
              <a:latin typeface="Batang" pitchFamily="18" charset="-127"/>
              <a:ea typeface="Batang" pitchFamily="18" charset="-127"/>
              <a:cs typeface="Times New Roman" pitchFamily="18" charset="0"/>
            </a:endParaRPr>
          </a:p>
        </p:txBody>
      </p:sp>
      <p:sp>
        <p:nvSpPr>
          <p:cNvPr id="3" name="Content Placeholder 1"/>
          <p:cNvSpPr txBox="1">
            <a:spLocks/>
          </p:cNvSpPr>
          <p:nvPr/>
        </p:nvSpPr>
        <p:spPr bwMode="auto">
          <a:xfrm>
            <a:off x="381000" y="1066800"/>
            <a:ext cx="84582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100000"/>
              </a:lnSpc>
              <a:spcBef>
                <a:spcPts val="600"/>
              </a:spcBef>
              <a:spcAft>
                <a:spcPct val="0"/>
              </a:spcAft>
              <a:buSzPct val="100000"/>
              <a:buBlip>
                <a:blip r:embed="rId2"/>
              </a:buBlip>
              <a:tabLst/>
              <a:defRPr/>
            </a:pPr>
            <a:r>
              <a:rPr kumimoji="0" lang="en-US" sz="2400" b="1" i="0" u="none" strike="noStrike" kern="1200" cap="none" spc="0" normalizeH="0" baseline="0" noProof="0" dirty="0" smtClean="0">
                <a:ln>
                  <a:noFill/>
                </a:ln>
                <a:solidFill>
                  <a:srgbClr val="002060"/>
                </a:solidFill>
                <a:effectLst/>
                <a:uLnTx/>
                <a:uFillTx/>
                <a:latin typeface="Century Gothic" pitchFamily="34" charset="0"/>
                <a:cs typeface="Times New Roman" pitchFamily="18" charset="0"/>
              </a:rPr>
              <a:t>Start in pre-hypertension (130 – 139)</a:t>
            </a:r>
            <a:r>
              <a:rPr kumimoji="0" lang="en-US" sz="2400" b="1" i="0" u="none" strike="noStrike" kern="1200" cap="none" spc="0" normalizeH="0" noProof="0" dirty="0" smtClean="0">
                <a:ln>
                  <a:noFill/>
                </a:ln>
                <a:solidFill>
                  <a:srgbClr val="002060"/>
                </a:solidFill>
                <a:effectLst/>
                <a:uLnTx/>
                <a:uFillTx/>
                <a:latin typeface="Century Gothic" pitchFamily="34" charset="0"/>
                <a:cs typeface="Times New Roman" pitchFamily="18" charset="0"/>
              </a:rPr>
              <a:t>/(85 – 89) mmHg  </a:t>
            </a:r>
            <a:r>
              <a:rPr lang="en-US" sz="2400" b="1" dirty="0" smtClean="0">
                <a:solidFill>
                  <a:srgbClr val="002060"/>
                </a:solidFill>
                <a:latin typeface="Century Gothic" pitchFamily="34" charset="0"/>
                <a:cs typeface="Times New Roman" pitchFamily="18" charset="0"/>
              </a:rPr>
              <a:t>      </a:t>
            </a:r>
          </a:p>
          <a:p>
            <a:pPr marL="273050" marR="0" lvl="0" indent="-273050" algn="l" defTabSz="914400" rtl="0" eaLnBrk="1" fontAlgn="base" latinLnBrk="0" hangingPunct="1">
              <a:lnSpc>
                <a:spcPct val="100000"/>
              </a:lnSpc>
              <a:spcBef>
                <a:spcPts val="600"/>
              </a:spcBef>
              <a:spcAft>
                <a:spcPct val="0"/>
              </a:spcAft>
              <a:buSzPct val="70000"/>
              <a:tabLst/>
              <a:defRPr/>
            </a:pPr>
            <a:r>
              <a:rPr kumimoji="0" lang="en-US" sz="2400" b="1" i="0" u="none" strike="noStrike" kern="1200" cap="none" spc="0" normalizeH="0" noProof="0" dirty="0" smtClean="0">
                <a:ln>
                  <a:noFill/>
                </a:ln>
                <a:solidFill>
                  <a:srgbClr val="002060"/>
                </a:solidFill>
                <a:effectLst/>
                <a:uLnTx/>
                <a:uFillTx/>
                <a:latin typeface="Century Gothic" pitchFamily="34" charset="0"/>
                <a:cs typeface="Times New Roman" pitchFamily="18" charset="0"/>
              </a:rPr>
              <a:t>             Lifestyle change</a:t>
            </a:r>
          </a:p>
          <a:p>
            <a:pPr marL="273050" marR="0" lvl="0" indent="-273050" algn="l" defTabSz="914400" rtl="0" eaLnBrk="1" fontAlgn="base" latinLnBrk="0" hangingPunct="1">
              <a:lnSpc>
                <a:spcPct val="100000"/>
              </a:lnSpc>
              <a:spcBef>
                <a:spcPts val="600"/>
              </a:spcBef>
              <a:spcAft>
                <a:spcPct val="0"/>
              </a:spcAft>
              <a:buSzPct val="70000"/>
              <a:tabLst/>
              <a:defRPr/>
            </a:pPr>
            <a:endParaRPr kumimoji="0" lang="en-US" sz="2400" b="1" i="0" u="none" strike="noStrike" kern="1200" cap="none" spc="0" normalizeH="0" noProof="0" dirty="0" smtClean="0">
              <a:ln>
                <a:noFill/>
              </a:ln>
              <a:solidFill>
                <a:srgbClr val="002060"/>
              </a:solidFill>
              <a:effectLst/>
              <a:uLnTx/>
              <a:uFillTx/>
              <a:latin typeface="Century Gothic" pitchFamily="34" charset="0"/>
              <a:cs typeface="Times New Roman" pitchFamily="18" charset="0"/>
            </a:endParaRPr>
          </a:p>
          <a:p>
            <a:pPr marL="273050" marR="0" lvl="0" indent="-273050" algn="l" defTabSz="914400" rtl="0" eaLnBrk="1" fontAlgn="base" latinLnBrk="0" hangingPunct="1">
              <a:lnSpc>
                <a:spcPct val="100000"/>
              </a:lnSpc>
              <a:spcBef>
                <a:spcPts val="600"/>
              </a:spcBef>
              <a:spcAft>
                <a:spcPct val="0"/>
              </a:spcAft>
              <a:buSzPct val="100000"/>
              <a:buBlip>
                <a:blip r:embed="rId2"/>
              </a:buBlip>
              <a:tabLst/>
              <a:defRPr/>
            </a:pPr>
            <a:r>
              <a:rPr lang="en-US" sz="2400" b="1" dirty="0" smtClean="0">
                <a:solidFill>
                  <a:srgbClr val="002060"/>
                </a:solidFill>
                <a:latin typeface="Century Gothic" pitchFamily="34" charset="0"/>
                <a:cs typeface="Times New Roman" pitchFamily="18" charset="0"/>
              </a:rPr>
              <a:t>CHF – </a:t>
            </a:r>
            <a:r>
              <a:rPr lang="en-US" sz="2400" b="1" dirty="0" err="1" smtClean="0">
                <a:solidFill>
                  <a:srgbClr val="002060"/>
                </a:solidFill>
                <a:latin typeface="Century Gothic" pitchFamily="34" charset="0"/>
                <a:cs typeface="Times New Roman" pitchFamily="18" charset="0"/>
              </a:rPr>
              <a:t>Thiazide</a:t>
            </a:r>
            <a:r>
              <a:rPr lang="en-US" sz="2400" b="1" dirty="0" smtClean="0">
                <a:solidFill>
                  <a:srgbClr val="002060"/>
                </a:solidFill>
                <a:latin typeface="Century Gothic" pitchFamily="34" charset="0"/>
                <a:cs typeface="Times New Roman" pitchFamily="18" charset="0"/>
              </a:rPr>
              <a:t>, ACE-1, </a:t>
            </a:r>
            <a:r>
              <a:rPr lang="en-US" sz="2400" b="1" dirty="0" err="1" smtClean="0">
                <a:solidFill>
                  <a:srgbClr val="002060"/>
                </a:solidFill>
                <a:latin typeface="Century Gothic" pitchFamily="34" charset="0"/>
                <a:cs typeface="Times New Roman" pitchFamily="18" charset="0"/>
              </a:rPr>
              <a:t>Aldosterone</a:t>
            </a:r>
            <a:r>
              <a:rPr lang="en-US" sz="2400" b="1" dirty="0" smtClean="0">
                <a:solidFill>
                  <a:srgbClr val="002060"/>
                </a:solidFill>
                <a:latin typeface="Century Gothic" pitchFamily="34" charset="0"/>
                <a:cs typeface="Times New Roman" pitchFamily="18" charset="0"/>
              </a:rPr>
              <a:t>, BB</a:t>
            </a:r>
          </a:p>
          <a:p>
            <a:pPr marL="273050" marR="0" lvl="0" indent="-273050" algn="l" defTabSz="914400" rtl="0" eaLnBrk="1" fontAlgn="base" latinLnBrk="0" hangingPunct="1">
              <a:lnSpc>
                <a:spcPct val="100000"/>
              </a:lnSpc>
              <a:spcBef>
                <a:spcPts val="600"/>
              </a:spcBef>
              <a:spcAft>
                <a:spcPct val="0"/>
              </a:spcAft>
              <a:buSzPct val="100000"/>
              <a:buBlip>
                <a:blip r:embed="rId2"/>
              </a:buBlip>
              <a:tabLst/>
              <a:defRPr/>
            </a:pPr>
            <a:endParaRPr kumimoji="0" lang="en-US" sz="2400" b="1" i="0" u="none" strike="noStrike" kern="1200" cap="none" spc="0" normalizeH="0" noProof="0" dirty="0" smtClean="0">
              <a:ln>
                <a:noFill/>
              </a:ln>
              <a:solidFill>
                <a:srgbClr val="002060"/>
              </a:solidFill>
              <a:effectLst/>
              <a:uLnTx/>
              <a:uFillTx/>
              <a:latin typeface="Century Gothic" pitchFamily="34" charset="0"/>
              <a:cs typeface="Times New Roman" pitchFamily="18" charset="0"/>
            </a:endParaRPr>
          </a:p>
          <a:p>
            <a:pPr marL="273050" marR="0" lvl="0" indent="-273050" algn="l" defTabSz="914400" rtl="0" eaLnBrk="1" fontAlgn="base" latinLnBrk="0" hangingPunct="1">
              <a:lnSpc>
                <a:spcPct val="100000"/>
              </a:lnSpc>
              <a:spcBef>
                <a:spcPts val="600"/>
              </a:spcBef>
              <a:spcAft>
                <a:spcPct val="0"/>
              </a:spcAft>
              <a:buSzPct val="100000"/>
              <a:buBlip>
                <a:blip r:embed="rId2"/>
              </a:buBlip>
              <a:tabLst/>
              <a:defRPr/>
            </a:pPr>
            <a:r>
              <a:rPr kumimoji="0" lang="en-US" sz="2400" b="1" i="0" u="none" strike="noStrike" kern="1200" cap="none" spc="0" normalizeH="0" noProof="0" dirty="0" smtClean="0">
                <a:ln>
                  <a:noFill/>
                </a:ln>
                <a:solidFill>
                  <a:srgbClr val="002060"/>
                </a:solidFill>
                <a:effectLst/>
                <a:uLnTx/>
                <a:uFillTx/>
                <a:latin typeface="Century Gothic" pitchFamily="34" charset="0"/>
                <a:cs typeface="Times New Roman" pitchFamily="18" charset="0"/>
              </a:rPr>
              <a:t>Post Myocardial Infarction – BB, </a:t>
            </a:r>
            <a:r>
              <a:rPr kumimoji="0" lang="en-US" sz="2400" b="1" i="0" u="none" strike="noStrike" kern="1200" cap="none" spc="0" normalizeH="0" noProof="0" dirty="0" err="1" smtClean="0">
                <a:ln>
                  <a:noFill/>
                </a:ln>
                <a:solidFill>
                  <a:srgbClr val="002060"/>
                </a:solidFill>
                <a:effectLst/>
                <a:uLnTx/>
                <a:uFillTx/>
                <a:latin typeface="Century Gothic" pitchFamily="34" charset="0"/>
                <a:cs typeface="Times New Roman" pitchFamily="18" charset="0"/>
              </a:rPr>
              <a:t>ACEi</a:t>
            </a:r>
            <a:endParaRPr lang="en-US" sz="2400" b="1" dirty="0" smtClean="0">
              <a:solidFill>
                <a:srgbClr val="002060"/>
              </a:solidFill>
              <a:latin typeface="Century Gothic" pitchFamily="34" charset="0"/>
              <a:cs typeface="Times New Roman" pitchFamily="18" charset="0"/>
            </a:endParaRPr>
          </a:p>
          <a:p>
            <a:pPr marL="273050" marR="0" lvl="0" indent="-273050" algn="l" defTabSz="914400" rtl="0" eaLnBrk="1" fontAlgn="base" latinLnBrk="0" hangingPunct="1">
              <a:lnSpc>
                <a:spcPct val="100000"/>
              </a:lnSpc>
              <a:spcBef>
                <a:spcPts val="600"/>
              </a:spcBef>
              <a:spcAft>
                <a:spcPct val="0"/>
              </a:spcAft>
              <a:buSzPct val="100000"/>
              <a:buBlip>
                <a:blip r:embed="rId2"/>
              </a:buBlip>
              <a:tabLst/>
              <a:defRPr/>
            </a:pPr>
            <a:endParaRPr lang="en-US" sz="2400" b="1" dirty="0" smtClean="0">
              <a:solidFill>
                <a:srgbClr val="002060"/>
              </a:solidFill>
              <a:latin typeface="Century Gothic" pitchFamily="34" charset="0"/>
              <a:cs typeface="Times New Roman" pitchFamily="18" charset="0"/>
            </a:endParaRPr>
          </a:p>
          <a:p>
            <a:pPr marL="273050" marR="0" lvl="0" indent="-273050" algn="l" defTabSz="914400" rtl="0" eaLnBrk="1" fontAlgn="base" latinLnBrk="0" hangingPunct="1">
              <a:lnSpc>
                <a:spcPct val="100000"/>
              </a:lnSpc>
              <a:spcBef>
                <a:spcPts val="600"/>
              </a:spcBef>
              <a:spcAft>
                <a:spcPct val="0"/>
              </a:spcAft>
              <a:buSzPct val="100000"/>
              <a:buBlip>
                <a:blip r:embed="rId2"/>
              </a:buBlip>
              <a:tabLst/>
              <a:defRPr/>
            </a:pPr>
            <a:r>
              <a:rPr lang="en-US" sz="2400" b="1" dirty="0" smtClean="0">
                <a:solidFill>
                  <a:srgbClr val="002060"/>
                </a:solidFill>
                <a:latin typeface="Century Gothic" pitchFamily="34" charset="0"/>
                <a:cs typeface="Times New Roman" pitchFamily="18" charset="0"/>
              </a:rPr>
              <a:t>Diabetes Mellitus – </a:t>
            </a:r>
            <a:r>
              <a:rPr lang="en-US" sz="2400" b="1" dirty="0" err="1" smtClean="0">
                <a:solidFill>
                  <a:srgbClr val="002060"/>
                </a:solidFill>
                <a:latin typeface="Century Gothic" pitchFamily="34" charset="0"/>
                <a:cs typeface="Times New Roman" pitchFamily="18" charset="0"/>
              </a:rPr>
              <a:t>ACEi</a:t>
            </a:r>
            <a:r>
              <a:rPr lang="en-US" sz="2400" b="1" dirty="0" smtClean="0">
                <a:solidFill>
                  <a:srgbClr val="002060"/>
                </a:solidFill>
                <a:latin typeface="Century Gothic" pitchFamily="34" charset="0"/>
                <a:cs typeface="Times New Roman" pitchFamily="18" charset="0"/>
              </a:rPr>
              <a:t>, ARB, </a:t>
            </a:r>
            <a:r>
              <a:rPr lang="en-US" sz="2400" b="1" dirty="0" err="1">
                <a:solidFill>
                  <a:srgbClr val="002060"/>
                </a:solidFill>
                <a:latin typeface="Century Gothic" pitchFamily="34" charset="0"/>
                <a:cs typeface="Times New Roman" pitchFamily="18" charset="0"/>
              </a:rPr>
              <a:t>T</a:t>
            </a:r>
            <a:r>
              <a:rPr lang="en-US" sz="2400" b="1" dirty="0" err="1" smtClean="0">
                <a:solidFill>
                  <a:srgbClr val="002060"/>
                </a:solidFill>
                <a:latin typeface="Century Gothic" pitchFamily="34" charset="0"/>
                <a:cs typeface="Times New Roman" pitchFamily="18" charset="0"/>
              </a:rPr>
              <a:t>hiazide</a:t>
            </a:r>
            <a:r>
              <a:rPr lang="en-US" sz="2400" b="1" dirty="0" smtClean="0">
                <a:solidFill>
                  <a:srgbClr val="002060"/>
                </a:solidFill>
                <a:latin typeface="Century Gothic" pitchFamily="34" charset="0"/>
                <a:cs typeface="Times New Roman" pitchFamily="18" charset="0"/>
              </a:rPr>
              <a:t>, CCB</a:t>
            </a:r>
          </a:p>
          <a:p>
            <a:pPr marL="273050" marR="0" lvl="0" indent="-273050" algn="l" defTabSz="914400" rtl="0" eaLnBrk="1" fontAlgn="base" latinLnBrk="0" hangingPunct="1">
              <a:lnSpc>
                <a:spcPct val="100000"/>
              </a:lnSpc>
              <a:spcBef>
                <a:spcPts val="600"/>
              </a:spcBef>
              <a:spcAft>
                <a:spcPct val="0"/>
              </a:spcAft>
              <a:buSzPct val="100000"/>
              <a:buBlip>
                <a:blip r:embed="rId2"/>
              </a:buBlip>
              <a:tabLst/>
              <a:defRPr/>
            </a:pPr>
            <a:endParaRPr kumimoji="0" lang="en-US" sz="2400" b="1" i="0" u="none" strike="noStrike" kern="1200" cap="none" spc="0" normalizeH="0" noProof="0" dirty="0" smtClean="0">
              <a:ln>
                <a:noFill/>
              </a:ln>
              <a:solidFill>
                <a:srgbClr val="002060"/>
              </a:solidFill>
              <a:effectLst/>
              <a:uLnTx/>
              <a:uFillTx/>
              <a:latin typeface="Century Gothic" pitchFamily="34" charset="0"/>
              <a:cs typeface="Times New Roman" pitchFamily="18" charset="0"/>
            </a:endParaRPr>
          </a:p>
          <a:p>
            <a:pPr marL="273050" marR="0" lvl="0" indent="-273050" algn="l" defTabSz="914400" rtl="0" eaLnBrk="1" fontAlgn="base" latinLnBrk="0" hangingPunct="1">
              <a:lnSpc>
                <a:spcPct val="100000"/>
              </a:lnSpc>
              <a:spcBef>
                <a:spcPts val="600"/>
              </a:spcBef>
              <a:spcAft>
                <a:spcPct val="0"/>
              </a:spcAft>
              <a:buSzPct val="100000"/>
              <a:buBlip>
                <a:blip r:embed="rId2"/>
              </a:buBlip>
              <a:tabLst/>
              <a:defRPr/>
            </a:pPr>
            <a:r>
              <a:rPr kumimoji="0" lang="en-US" sz="2400" b="1" i="0" u="none" strike="noStrike" kern="1200" cap="none" spc="0" normalizeH="0" noProof="0" dirty="0" smtClean="0">
                <a:ln>
                  <a:noFill/>
                </a:ln>
                <a:solidFill>
                  <a:srgbClr val="002060"/>
                </a:solidFill>
                <a:effectLst/>
                <a:uLnTx/>
                <a:uFillTx/>
                <a:latin typeface="Century Gothic" pitchFamily="34" charset="0"/>
                <a:cs typeface="Times New Roman" pitchFamily="18" charset="0"/>
              </a:rPr>
              <a:t>CKD – </a:t>
            </a:r>
            <a:r>
              <a:rPr kumimoji="0" lang="en-US" sz="2400" b="1" i="0" u="none" strike="noStrike" kern="1200" cap="none" spc="0" normalizeH="0" noProof="0" dirty="0" err="1" smtClean="0">
                <a:ln>
                  <a:noFill/>
                </a:ln>
                <a:solidFill>
                  <a:srgbClr val="002060"/>
                </a:solidFill>
                <a:effectLst/>
                <a:uLnTx/>
                <a:uFillTx/>
                <a:latin typeface="Century Gothic" pitchFamily="34" charset="0"/>
                <a:cs typeface="Times New Roman" pitchFamily="18" charset="0"/>
              </a:rPr>
              <a:t>ACEi</a:t>
            </a:r>
            <a:r>
              <a:rPr kumimoji="0" lang="en-US" sz="2400" b="1" i="0" u="none" strike="noStrike" kern="1200" cap="none" spc="0" normalizeH="0" noProof="0" dirty="0" smtClean="0">
                <a:ln>
                  <a:noFill/>
                </a:ln>
                <a:solidFill>
                  <a:srgbClr val="002060"/>
                </a:solidFill>
                <a:effectLst/>
                <a:uLnTx/>
                <a:uFillTx/>
                <a:latin typeface="Century Gothic" pitchFamily="34" charset="0"/>
                <a:cs typeface="Times New Roman" pitchFamily="18" charset="0"/>
              </a:rPr>
              <a:t>, ABB, </a:t>
            </a:r>
            <a:r>
              <a:rPr kumimoji="0" lang="en-US" sz="2400" b="1" i="0" u="none" strike="noStrike" kern="1200" cap="none" spc="0" normalizeH="0" noProof="0" dirty="0" err="1" smtClean="0">
                <a:ln>
                  <a:noFill/>
                </a:ln>
                <a:solidFill>
                  <a:srgbClr val="002060"/>
                </a:solidFill>
                <a:effectLst/>
                <a:uLnTx/>
                <a:uFillTx/>
                <a:latin typeface="Century Gothic" pitchFamily="34" charset="0"/>
                <a:cs typeface="Times New Roman" pitchFamily="18" charset="0"/>
              </a:rPr>
              <a:t>Thiazide</a:t>
            </a:r>
            <a:endParaRPr lang="en-US" sz="2400" b="1" dirty="0" smtClean="0">
              <a:solidFill>
                <a:srgbClr val="002060"/>
              </a:solidFill>
              <a:latin typeface="Century Gothic" pitchFamily="34" charset="0"/>
              <a:cs typeface="Times New Roman" pitchFamily="18" charset="0"/>
            </a:endParaRPr>
          </a:p>
          <a:p>
            <a:pPr marL="273050" marR="0" lvl="0" indent="-273050" algn="l" defTabSz="914400" rtl="0" eaLnBrk="1" fontAlgn="base" latinLnBrk="0" hangingPunct="1">
              <a:lnSpc>
                <a:spcPct val="100000"/>
              </a:lnSpc>
              <a:spcBef>
                <a:spcPts val="600"/>
              </a:spcBef>
              <a:spcAft>
                <a:spcPct val="0"/>
              </a:spcAft>
              <a:buSzPct val="100000"/>
              <a:buBlip>
                <a:blip r:embed="rId2"/>
              </a:buBlip>
              <a:tabLst/>
              <a:defRPr/>
            </a:pPr>
            <a:endParaRPr kumimoji="0" lang="en-US" sz="2400" b="1" i="0" u="none" strike="noStrike" kern="1200" cap="none" spc="0" normalizeH="0" noProof="0" dirty="0" smtClean="0">
              <a:ln>
                <a:noFill/>
              </a:ln>
              <a:solidFill>
                <a:srgbClr val="002060"/>
              </a:solidFill>
              <a:effectLst/>
              <a:uLnTx/>
              <a:uFillTx/>
              <a:latin typeface="Century Gothic" pitchFamily="34" charset="0"/>
              <a:cs typeface="Times New Roman" pitchFamily="18" charset="0"/>
            </a:endParaRPr>
          </a:p>
          <a:p>
            <a:pPr marL="273050" marR="0" lvl="0" indent="-273050" algn="l" defTabSz="914400" rtl="0" eaLnBrk="1" fontAlgn="base" latinLnBrk="0" hangingPunct="1">
              <a:lnSpc>
                <a:spcPct val="100000"/>
              </a:lnSpc>
              <a:spcBef>
                <a:spcPts val="600"/>
              </a:spcBef>
              <a:spcAft>
                <a:spcPct val="0"/>
              </a:spcAft>
              <a:buSzPct val="100000"/>
              <a:buBlip>
                <a:blip r:embed="rId2"/>
              </a:buBlip>
              <a:tabLst/>
              <a:defRPr/>
            </a:pPr>
            <a:r>
              <a:rPr kumimoji="0" lang="en-US" sz="2400" b="1" i="0" u="none" strike="noStrike" kern="1200" cap="none" spc="0" normalizeH="0" noProof="0" dirty="0" smtClean="0">
                <a:ln>
                  <a:noFill/>
                </a:ln>
                <a:solidFill>
                  <a:srgbClr val="002060"/>
                </a:solidFill>
                <a:effectLst/>
                <a:uLnTx/>
                <a:uFillTx/>
                <a:latin typeface="Century Gothic" pitchFamily="34" charset="0"/>
                <a:cs typeface="Times New Roman" pitchFamily="18" charset="0"/>
              </a:rPr>
              <a:t>Stroke – SSB +</a:t>
            </a:r>
            <a:r>
              <a:rPr kumimoji="0" lang="en-US" sz="2400" b="1" i="0" u="none" strike="noStrike" kern="1200" cap="none" spc="0" normalizeH="0" noProof="0" dirty="0" err="1" smtClean="0">
                <a:ln>
                  <a:noFill/>
                </a:ln>
                <a:solidFill>
                  <a:srgbClr val="002060"/>
                </a:solidFill>
                <a:effectLst/>
                <a:uLnTx/>
                <a:uFillTx/>
                <a:latin typeface="Century Gothic" pitchFamily="34" charset="0"/>
                <a:cs typeface="Times New Roman" pitchFamily="18" charset="0"/>
              </a:rPr>
              <a:t>ACEi</a:t>
            </a:r>
            <a:endParaRPr kumimoji="0" lang="en-US" sz="2400" b="1" i="0" u="none" strike="noStrike" kern="1200" cap="none" spc="0" normalizeH="0" noProof="0" dirty="0" smtClean="0">
              <a:ln>
                <a:noFill/>
              </a:ln>
              <a:solidFill>
                <a:srgbClr val="002060"/>
              </a:solidFill>
              <a:effectLst/>
              <a:uLnTx/>
              <a:uFillTx/>
              <a:latin typeface="Century Gothic" pitchFamily="34" charset="0"/>
              <a:cs typeface="Times New Roman" pitchFamily="18" charset="0"/>
            </a:endParaRPr>
          </a:p>
          <a:p>
            <a:pPr marL="273050" marR="0" lvl="0" indent="-273050" algn="l" defTabSz="914400" rtl="0" eaLnBrk="1" fontAlgn="base" latinLnBrk="0" hangingPunct="1">
              <a:lnSpc>
                <a:spcPct val="100000"/>
              </a:lnSpc>
              <a:spcBef>
                <a:spcPts val="600"/>
              </a:spcBef>
              <a:spcAft>
                <a:spcPct val="0"/>
              </a:spcAft>
              <a:buClr>
                <a:schemeClr val="accent1"/>
              </a:buClr>
              <a:buSzPct val="70000"/>
              <a:buFont typeface="Arial" pitchFamily="34" charset="0"/>
              <a:buChar char="•"/>
              <a:tabLst/>
              <a:defRPr/>
            </a:pPr>
            <a:endParaRPr kumimoji="0" lang="en-US" sz="2400" b="1" i="0" u="none" strike="noStrike" kern="1200" cap="none" spc="0" normalizeH="0" baseline="0" noProof="0" dirty="0">
              <a:ln>
                <a:noFill/>
              </a:ln>
              <a:solidFill>
                <a:schemeClr val="tx1"/>
              </a:solidFill>
              <a:effectLst/>
              <a:uLnTx/>
              <a:uFillTx/>
              <a:latin typeface="Century Gothic" pitchFamily="34" charset="0"/>
            </a:endParaRPr>
          </a:p>
        </p:txBody>
      </p:sp>
      <p:sp>
        <p:nvSpPr>
          <p:cNvPr id="1280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ar-SA"/>
          </a:p>
        </p:txBody>
      </p:sp>
      <p:sp>
        <p:nvSpPr>
          <p:cNvPr id="56323" name="Rectangle 4"/>
          <p:cNvSpPr>
            <a:spLocks noGrp="1" noChangeArrowheads="1"/>
          </p:cNvSpPr>
          <p:nvPr>
            <p:ph/>
          </p:nvPr>
        </p:nvSpPr>
        <p:spPr>
          <a:xfrm>
            <a:off x="381000" y="1295400"/>
            <a:ext cx="8229600" cy="4419600"/>
          </a:xfrm>
        </p:spPr>
        <p:txBody>
          <a:bodyPr>
            <a:noAutofit/>
          </a:bodyPr>
          <a:lstStyle/>
          <a:p>
            <a:pPr>
              <a:buSzPct val="100000"/>
              <a:buBlip>
                <a:blip r:embed="rId2"/>
              </a:buBlip>
            </a:pPr>
            <a:r>
              <a:rPr lang="en-US" sz="2600" b="1" dirty="0" smtClean="0">
                <a:solidFill>
                  <a:srgbClr val="002060"/>
                </a:solidFill>
                <a:latin typeface="Century Gothic" pitchFamily="34" charset="0"/>
                <a:cs typeface="Times New Roman" pitchFamily="18" charset="0"/>
              </a:rPr>
              <a:t>ACE inhibitors and </a:t>
            </a:r>
            <a:r>
              <a:rPr lang="en-US" sz="2600" b="1" dirty="0" smtClean="0">
                <a:solidFill>
                  <a:srgbClr val="FF0000"/>
                </a:solidFill>
                <a:latin typeface="Century Gothic" pitchFamily="34" charset="0"/>
                <a:cs typeface="Times New Roman" pitchFamily="18" charset="0"/>
              </a:rPr>
              <a:t>diuretics</a:t>
            </a:r>
          </a:p>
          <a:p>
            <a:pPr>
              <a:buSzPct val="100000"/>
              <a:buBlip>
                <a:blip r:embed="rId2"/>
              </a:buBlip>
            </a:pPr>
            <a:endParaRPr lang="en-US" sz="2600" b="1" dirty="0" smtClean="0">
              <a:solidFill>
                <a:srgbClr val="FF0000"/>
              </a:solidFill>
              <a:latin typeface="Century Gothic" pitchFamily="34" charset="0"/>
              <a:cs typeface="Times New Roman" pitchFamily="18" charset="0"/>
            </a:endParaRPr>
          </a:p>
          <a:p>
            <a:pPr>
              <a:buSzPct val="100000"/>
              <a:buBlip>
                <a:blip r:embed="rId2"/>
              </a:buBlip>
            </a:pPr>
            <a:r>
              <a:rPr lang="en-US" sz="2600" b="1" dirty="0" err="1" smtClean="0">
                <a:solidFill>
                  <a:srgbClr val="002060"/>
                </a:solidFill>
                <a:latin typeface="Century Gothic" pitchFamily="34" charset="0"/>
                <a:cs typeface="Times New Roman" pitchFamily="18" charset="0"/>
              </a:rPr>
              <a:t>Angiotensin</a:t>
            </a:r>
            <a:r>
              <a:rPr lang="en-US" sz="2600" b="1" dirty="0" smtClean="0">
                <a:solidFill>
                  <a:srgbClr val="002060"/>
                </a:solidFill>
                <a:latin typeface="Century Gothic" pitchFamily="34" charset="0"/>
                <a:cs typeface="Times New Roman" pitchFamily="18" charset="0"/>
              </a:rPr>
              <a:t> II receptor antagonists and </a:t>
            </a:r>
            <a:r>
              <a:rPr lang="en-US" sz="2600" b="1" dirty="0" smtClean="0">
                <a:solidFill>
                  <a:srgbClr val="FF0000"/>
                </a:solidFill>
                <a:latin typeface="Century Gothic" pitchFamily="34" charset="0"/>
                <a:cs typeface="Times New Roman" pitchFamily="18" charset="0"/>
              </a:rPr>
              <a:t>diuretics</a:t>
            </a:r>
          </a:p>
          <a:p>
            <a:pPr>
              <a:buSzPct val="100000"/>
              <a:buBlip>
                <a:blip r:embed="rId2"/>
              </a:buBlip>
            </a:pPr>
            <a:endParaRPr lang="en-US" sz="2600" b="1" dirty="0" smtClean="0">
              <a:solidFill>
                <a:srgbClr val="FF0000"/>
              </a:solidFill>
              <a:latin typeface="Century Gothic" pitchFamily="34" charset="0"/>
              <a:cs typeface="Times New Roman" pitchFamily="18" charset="0"/>
            </a:endParaRPr>
          </a:p>
          <a:p>
            <a:pPr>
              <a:buSzPct val="100000"/>
              <a:buBlip>
                <a:blip r:embed="rId2"/>
              </a:buBlip>
            </a:pPr>
            <a:r>
              <a:rPr lang="en-US" sz="2600" b="1" dirty="0" smtClean="0">
                <a:solidFill>
                  <a:srgbClr val="002060"/>
                </a:solidFill>
                <a:latin typeface="Century Gothic" pitchFamily="34" charset="0"/>
                <a:cs typeface="Times New Roman" pitchFamily="18" charset="0"/>
              </a:rPr>
              <a:t>Calcium antagonists and ACE inhibitors</a:t>
            </a:r>
          </a:p>
          <a:p>
            <a:pPr>
              <a:buSzPct val="100000"/>
              <a:buBlip>
                <a:blip r:embed="rId2"/>
              </a:buBlip>
            </a:pPr>
            <a:endParaRPr lang="en-US" sz="2600" b="1" dirty="0" smtClean="0">
              <a:solidFill>
                <a:srgbClr val="002060"/>
              </a:solidFill>
              <a:latin typeface="Century Gothic" pitchFamily="34" charset="0"/>
              <a:cs typeface="Times New Roman" pitchFamily="18" charset="0"/>
            </a:endParaRPr>
          </a:p>
          <a:p>
            <a:pPr>
              <a:buSzPct val="100000"/>
              <a:buBlip>
                <a:blip r:embed="rId2"/>
              </a:buBlip>
            </a:pPr>
            <a:r>
              <a:rPr lang="en-US" sz="2600" b="1" dirty="0" err="1" smtClean="0">
                <a:solidFill>
                  <a:srgbClr val="002060"/>
                </a:solidFill>
                <a:latin typeface="Century Gothic" pitchFamily="34" charset="0"/>
                <a:cs typeface="Times New Roman" pitchFamily="18" charset="0"/>
              </a:rPr>
              <a:t>Angiotensin</a:t>
            </a:r>
            <a:r>
              <a:rPr lang="en-US" sz="2600" b="1" dirty="0" smtClean="0">
                <a:solidFill>
                  <a:srgbClr val="002060"/>
                </a:solidFill>
                <a:latin typeface="Century Gothic" pitchFamily="34" charset="0"/>
                <a:cs typeface="Times New Roman" pitchFamily="18" charset="0"/>
              </a:rPr>
              <a:t> II receptor antagonists</a:t>
            </a:r>
            <a:r>
              <a:rPr lang="en-US" sz="2600" b="1" dirty="0" smtClean="0">
                <a:solidFill>
                  <a:srgbClr val="002060"/>
                </a:solidFill>
                <a:latin typeface="Century Gothic" pitchFamily="34" charset="0"/>
                <a:cs typeface="Times New Roman" pitchFamily="18" charset="0"/>
                <a:sym typeface="Symbol" pitchFamily="18" charset="2"/>
              </a:rPr>
              <a:t> &amp;</a:t>
            </a:r>
            <a:r>
              <a:rPr lang="en-US" sz="2600" b="1" dirty="0" smtClean="0">
                <a:solidFill>
                  <a:srgbClr val="002060"/>
                </a:solidFill>
                <a:latin typeface="Century Gothic" pitchFamily="34" charset="0"/>
                <a:cs typeface="Times New Roman" pitchFamily="18" charset="0"/>
              </a:rPr>
              <a:t>-adrenergic blockers or ACEI </a:t>
            </a:r>
            <a:r>
              <a:rPr lang="en-US" sz="2600" b="1" dirty="0" smtClean="0">
                <a:solidFill>
                  <a:srgbClr val="FF0000"/>
                </a:solidFill>
                <a:latin typeface="Century Gothic" pitchFamily="34" charset="0"/>
                <a:cs typeface="Times New Roman" pitchFamily="18" charset="0"/>
              </a:rPr>
              <a:t>NOT RECOMMENDED</a:t>
            </a:r>
          </a:p>
          <a:p>
            <a:pPr>
              <a:buSzPct val="100000"/>
              <a:buBlip>
                <a:blip r:embed="rId2"/>
              </a:buBlip>
            </a:pPr>
            <a:r>
              <a:rPr lang="en-US" sz="2600" b="1" dirty="0" smtClean="0">
                <a:solidFill>
                  <a:srgbClr val="002060"/>
                </a:solidFill>
                <a:latin typeface="Century Gothic" pitchFamily="34" charset="0"/>
                <a:cs typeface="Times New Roman" pitchFamily="18" charset="0"/>
              </a:rPr>
              <a:t>Other combinations (</a:t>
            </a:r>
            <a:r>
              <a:rPr lang="en-US" sz="2600" b="1" dirty="0" smtClean="0">
                <a:solidFill>
                  <a:srgbClr val="002060"/>
                </a:solidFill>
                <a:latin typeface="Century Gothic" pitchFamily="34" charset="0"/>
                <a:cs typeface="Times New Roman" pitchFamily="18" charset="0"/>
                <a:sym typeface="Symbol" pitchFamily="18" charset="2"/>
              </a:rPr>
              <a:t></a:t>
            </a:r>
            <a:r>
              <a:rPr lang="en-US" sz="2600" b="1" dirty="0" smtClean="0">
                <a:solidFill>
                  <a:srgbClr val="002060"/>
                </a:solidFill>
                <a:latin typeface="Century Gothic" pitchFamily="34" charset="0"/>
                <a:cs typeface="Times New Roman" pitchFamily="18" charset="0"/>
              </a:rPr>
              <a:t>-adrenergic blockers and </a:t>
            </a:r>
            <a:r>
              <a:rPr lang="en-US" sz="2600" b="1" dirty="0" smtClean="0">
                <a:solidFill>
                  <a:srgbClr val="FF0000"/>
                </a:solidFill>
                <a:latin typeface="Century Gothic" pitchFamily="34" charset="0"/>
                <a:cs typeface="Times New Roman" pitchFamily="18" charset="0"/>
              </a:rPr>
              <a:t>diuretics</a:t>
            </a:r>
            <a:r>
              <a:rPr lang="en-US" sz="2600" b="1" dirty="0" smtClean="0">
                <a:solidFill>
                  <a:srgbClr val="002060"/>
                </a:solidFill>
                <a:latin typeface="Century Gothic" pitchFamily="34" charset="0"/>
                <a:cs typeface="Times New Roman" pitchFamily="18" charset="0"/>
              </a:rPr>
              <a:t>)</a:t>
            </a:r>
          </a:p>
          <a:p>
            <a:endParaRPr lang="en-US" sz="2600" dirty="0" smtClean="0">
              <a:solidFill>
                <a:schemeClr val="tx1"/>
              </a:solidFill>
              <a:latin typeface="Century Gothic" pitchFamily="34" charset="0"/>
              <a:cs typeface="Arial" charset="0"/>
            </a:endParaRPr>
          </a:p>
        </p:txBody>
      </p:sp>
      <p:sp>
        <p:nvSpPr>
          <p:cNvPr id="49155" name="Rectangle 3"/>
          <p:cNvSpPr>
            <a:spLocks noGrp="1" noChangeArrowheads="1"/>
          </p:cNvSpPr>
          <p:nvPr>
            <p:ph type="title" idx="4294967295"/>
          </p:nvPr>
        </p:nvSpPr>
        <p:spPr>
          <a:xfrm>
            <a:off x="762000" y="457200"/>
            <a:ext cx="7467600" cy="639763"/>
          </a:xfrm>
          <a:noFill/>
        </p:spPr>
        <p:txBody>
          <a:bodyPr>
            <a:noAutofit/>
          </a:bodyPr>
          <a:lstStyle/>
          <a:p>
            <a:pPr algn="ctr" fontAlgn="auto">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Combination Therapies</a:t>
            </a:r>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WordArt 6"/>
          <p:cNvSpPr>
            <a:spLocks noChangeArrowheads="1" noChangeShapeType="1" noTextEdit="1"/>
          </p:cNvSpPr>
          <p:nvPr/>
        </p:nvSpPr>
        <p:spPr bwMode="auto">
          <a:xfrm>
            <a:off x="304800" y="1828800"/>
            <a:ext cx="8610600" cy="3810000"/>
          </a:xfrm>
          <a:prstGeom prst="rect">
            <a:avLst/>
          </a:prstGeom>
        </p:spPr>
        <p:txBody>
          <a:bodyPr wrap="none" fromWordArt="1">
            <a:prstTxWarp prst="textDeflateBottom">
              <a:avLst>
                <a:gd name="adj" fmla="val 76472"/>
              </a:avLst>
            </a:prstTxWarp>
            <a:scene3d>
              <a:camera prst="legacyPerspectiveFront">
                <a:rot lat="19799991" lon="19439992" rev="0"/>
              </a:camera>
              <a:lightRig rig="legacyNormal2" dir="t"/>
            </a:scene3d>
            <a:sp3d extrusionH="354000" prstMaterial="legacyMatte">
              <a:extrusionClr>
                <a:srgbClr val="939676"/>
              </a:extrusionClr>
            </a:sp3d>
          </a:bodyPr>
          <a:lstStyle/>
          <a:p>
            <a:pPr algn="ctr"/>
            <a:endParaRPr lang="en-US" sz="3600" kern="10" dirty="0">
              <a:ln w="9525">
                <a:round/>
                <a:headEnd/>
                <a:tailEnd/>
              </a:ln>
              <a:gradFill rotWithShape="1">
                <a:gsLst>
                  <a:gs pos="0">
                    <a:srgbClr val="03D4A8"/>
                  </a:gs>
                  <a:gs pos="25000">
                    <a:srgbClr val="21D6E0"/>
                  </a:gs>
                  <a:gs pos="75000">
                    <a:srgbClr val="0087E6"/>
                  </a:gs>
                  <a:gs pos="100000">
                    <a:srgbClr val="005CBF"/>
                  </a:gs>
                </a:gsLst>
                <a:lin ang="2700000" scaled="1"/>
              </a:gradFill>
              <a:latin typeface="Impact"/>
            </a:endParaRPr>
          </a:p>
        </p:txBody>
      </p:sp>
      <p:sp>
        <p:nvSpPr>
          <p:cNvPr id="106498" name="AutoShape 2" descr="http://www.evipic.eviland.com/Comments/Images/Thank%20You/Thanks-32.gif"/>
          <p:cNvSpPr>
            <a:spLocks noChangeAspect="1" noChangeArrowheads="1"/>
          </p:cNvSpPr>
          <p:nvPr/>
        </p:nvSpPr>
        <p:spPr bwMode="auto">
          <a:xfrm>
            <a:off x="155575" y="-1531938"/>
            <a:ext cx="4762500" cy="31908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6502" name="Picture 6" descr="http://www.emsuds.com/ESW/Images/thankyou.gif"/>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p:nvPr>
        </p:nvSpPr>
        <p:spPr>
          <a:xfrm>
            <a:off x="152400" y="152400"/>
            <a:ext cx="8763000" cy="6248400"/>
          </a:xfrm>
        </p:spPr>
        <p:txBody>
          <a:bodyPr>
            <a:noAutofit/>
          </a:bodyPr>
          <a:lstStyle/>
          <a:p>
            <a:pPr marL="274320" indent="-274320" algn="ctr" fontAlgn="auto">
              <a:lnSpc>
                <a:spcPct val="80000"/>
              </a:lnSpc>
              <a:spcAft>
                <a:spcPts val="0"/>
              </a:spcAft>
              <a:buFontTx/>
              <a:buNone/>
              <a:defRPr/>
            </a:pPr>
            <a:endParaRPr lang="en-US" sz="3000" dirty="0" smtClean="0">
              <a:solidFill>
                <a:schemeClr val="tx1"/>
              </a:solidFill>
              <a:latin typeface="Albertus Extra Bold" pitchFamily="34" charset="0"/>
              <a:cs typeface="Arial" charset="0"/>
            </a:endParaRPr>
          </a:p>
          <a:p>
            <a:pPr marL="274320" indent="-274320" algn="ctr" fontAlgn="auto">
              <a:lnSpc>
                <a:spcPct val="80000"/>
              </a:lnSpc>
              <a:spcAft>
                <a:spcPts val="0"/>
              </a:spcAft>
              <a:buFontTx/>
              <a:buNone/>
              <a:defRPr/>
            </a:pPr>
            <a:r>
              <a:rPr lang="en-US" sz="4000" b="1" dirty="0" smtClean="0">
                <a:solidFill>
                  <a:srgbClr val="FF0000"/>
                </a:solidFill>
                <a:latin typeface="Batang" pitchFamily="18" charset="-127"/>
                <a:ea typeface="Batang" pitchFamily="18" charset="-127"/>
                <a:cs typeface="Times New Roman" pitchFamily="18" charset="0"/>
              </a:rPr>
              <a:t>Who should be treated?</a:t>
            </a:r>
            <a:endParaRPr lang="en-US" sz="4000" b="1" dirty="0" smtClean="0">
              <a:solidFill>
                <a:srgbClr val="FF0000"/>
              </a:solidFill>
              <a:latin typeface="Batang" pitchFamily="18" charset="-127"/>
              <a:ea typeface="Batang" pitchFamily="18" charset="-127"/>
              <a:cs typeface="Arial" charset="0"/>
            </a:endParaRPr>
          </a:p>
          <a:p>
            <a:pPr marL="274320" indent="-274320">
              <a:lnSpc>
                <a:spcPct val="80000"/>
              </a:lnSpc>
              <a:buNone/>
              <a:defRPr/>
            </a:pPr>
            <a:endParaRPr lang="en-US" sz="2400" b="1" dirty="0" smtClean="0">
              <a:solidFill>
                <a:schemeClr val="tx1"/>
              </a:solidFill>
              <a:latin typeface="Times New Roman" pitchFamily="18" charset="0"/>
              <a:cs typeface="Times New Roman" pitchFamily="18" charset="0"/>
            </a:endParaRPr>
          </a:p>
          <a:p>
            <a:pPr marL="274320" indent="-274320">
              <a:lnSpc>
                <a:spcPct val="80000"/>
              </a:lnSpc>
              <a:buNone/>
              <a:defRPr/>
            </a:pPr>
            <a:endParaRPr lang="en-US" sz="2400" b="1" dirty="0" smtClean="0">
              <a:latin typeface="Times New Roman" pitchFamily="18" charset="0"/>
              <a:cs typeface="Times New Roman" pitchFamily="18" charset="0"/>
            </a:endParaRPr>
          </a:p>
          <a:p>
            <a:pPr marL="274320" indent="-274320">
              <a:lnSpc>
                <a:spcPct val="80000"/>
              </a:lnSpc>
              <a:buNone/>
              <a:defRPr/>
            </a:pPr>
            <a:endParaRPr lang="en-US" sz="2400" b="1" dirty="0" smtClean="0">
              <a:solidFill>
                <a:schemeClr val="tx1"/>
              </a:solidFill>
              <a:latin typeface="Century Gothic" pitchFamily="34" charset="0"/>
              <a:cs typeface="Times New Roman" pitchFamily="18" charset="0"/>
            </a:endParaRPr>
          </a:p>
          <a:p>
            <a:pPr marL="274320" indent="-274320">
              <a:lnSpc>
                <a:spcPct val="80000"/>
              </a:lnSpc>
              <a:buSzPct val="100000"/>
              <a:buBlip>
                <a:blip r:embed="rId2"/>
              </a:buBlip>
              <a:defRPr/>
            </a:pPr>
            <a:r>
              <a:rPr lang="en-US" sz="2400" b="1" dirty="0" smtClean="0">
                <a:solidFill>
                  <a:srgbClr val="002060"/>
                </a:solidFill>
                <a:latin typeface="Century Gothic" pitchFamily="34" charset="0"/>
                <a:cs typeface="Times New Roman" pitchFamily="18" charset="0"/>
              </a:rPr>
              <a:t>If the systolic pressure is persistently ≥140 mmHg and/or the diastolic pressure is persistently ≥90 mmHg after </a:t>
            </a:r>
            <a:r>
              <a:rPr lang="en-US" sz="2400" b="1" dirty="0" smtClean="0">
                <a:solidFill>
                  <a:srgbClr val="FF0000"/>
                </a:solidFill>
                <a:latin typeface="Century Gothic" pitchFamily="34" charset="0"/>
                <a:cs typeface="Times New Roman" pitchFamily="18" charset="0"/>
              </a:rPr>
              <a:t>three to six visits. </a:t>
            </a:r>
            <a:endParaRPr lang="en-US" sz="2400" b="1" dirty="0" smtClean="0">
              <a:latin typeface="Century Gothic" pitchFamily="34" charset="0"/>
              <a:cs typeface="Times New Roman" pitchFamily="18" charset="0"/>
            </a:endParaRPr>
          </a:p>
          <a:p>
            <a:pPr marL="274320" indent="-274320">
              <a:lnSpc>
                <a:spcPct val="80000"/>
              </a:lnSpc>
              <a:buSzPct val="100000"/>
              <a:buBlip>
                <a:blip r:embed="rId2"/>
              </a:buBlip>
              <a:defRPr/>
            </a:pPr>
            <a:endParaRPr lang="en-US" sz="2400" b="1" dirty="0" smtClean="0">
              <a:solidFill>
                <a:srgbClr val="002060"/>
              </a:solidFill>
              <a:latin typeface="Century Gothic" pitchFamily="34" charset="0"/>
              <a:cs typeface="Times New Roman" pitchFamily="18" charset="0"/>
            </a:endParaRPr>
          </a:p>
          <a:p>
            <a:pPr marL="274320" indent="-274320">
              <a:lnSpc>
                <a:spcPct val="80000"/>
              </a:lnSpc>
              <a:buSzPct val="100000"/>
              <a:buBlip>
                <a:blip r:embed="rId2"/>
              </a:buBlip>
              <a:defRPr/>
            </a:pPr>
            <a:r>
              <a:rPr lang="en-US" sz="2400" b="1" dirty="0" smtClean="0">
                <a:solidFill>
                  <a:srgbClr val="002060"/>
                </a:solidFill>
                <a:latin typeface="Century Gothic" pitchFamily="34" charset="0"/>
                <a:cs typeface="Times New Roman" pitchFamily="18" charset="0"/>
              </a:rPr>
              <a:t>Systolic pressure is persistently above 130 mmHg and/or the diastolic pressure is above 80 mmHg in </a:t>
            </a:r>
            <a:r>
              <a:rPr lang="en-US" sz="2400" b="1" dirty="0" smtClean="0">
                <a:solidFill>
                  <a:srgbClr val="FF0000"/>
                </a:solidFill>
                <a:latin typeface="Century Gothic" pitchFamily="34" charset="0"/>
                <a:cs typeface="Times New Roman" pitchFamily="18" charset="0"/>
              </a:rPr>
              <a:t>patients with cardiovascular disease, post-myocardial infarction, heart failure, CKD &amp; DM</a:t>
            </a:r>
            <a:r>
              <a:rPr lang="en-US" sz="2400" b="1" dirty="0" smtClean="0">
                <a:solidFill>
                  <a:schemeClr val="bg1"/>
                </a:solidFill>
                <a:latin typeface="Century Gothic" pitchFamily="34" charset="0"/>
                <a:cs typeface="Times New Roman" pitchFamily="18" charset="0"/>
              </a:rPr>
              <a:t>. </a:t>
            </a:r>
            <a:r>
              <a:rPr lang="en-US" sz="2800" b="1" dirty="0" smtClean="0">
                <a:solidFill>
                  <a:schemeClr val="bg1"/>
                </a:solidFill>
                <a:latin typeface="Century Gothic" pitchFamily="34" charset="0"/>
                <a:cs typeface="Times New Roman" pitchFamily="18" charset="0"/>
              </a:rPr>
              <a:t>Lifestyle changes – no medication</a:t>
            </a:r>
          </a:p>
          <a:p>
            <a:pPr marL="274320" indent="-274320">
              <a:lnSpc>
                <a:spcPct val="80000"/>
              </a:lnSpc>
              <a:buNone/>
              <a:defRPr/>
            </a:pPr>
            <a:endParaRPr lang="en-US" sz="2400" b="1" dirty="0" smtClean="0">
              <a:solidFill>
                <a:srgbClr val="FF0000"/>
              </a:solidFill>
              <a:latin typeface="Century Gothic" pitchFamily="34" charset="0"/>
              <a:cs typeface="Times New Roman" pitchFamily="18" charset="0"/>
            </a:endParaRPr>
          </a:p>
          <a:p>
            <a:pPr marL="641033" lvl="1" indent="-274320" fontAlgn="auto">
              <a:lnSpc>
                <a:spcPct val="80000"/>
              </a:lnSpc>
              <a:spcAft>
                <a:spcPts val="0"/>
              </a:spcAft>
              <a:buNone/>
              <a:defRPr/>
            </a:pPr>
            <a:endParaRPr lang="en-US" sz="2400" b="1" dirty="0" smtClean="0">
              <a:solidFill>
                <a:schemeClr val="tx1"/>
              </a:solidFill>
              <a:latin typeface="Times New Roman" pitchFamily="18" charset="0"/>
              <a:cs typeface="Times New Roman" pitchFamily="18" charset="0"/>
            </a:endParaRPr>
          </a:p>
          <a:p>
            <a:pPr marL="274320" indent="-274320" fontAlgn="auto">
              <a:lnSpc>
                <a:spcPct val="80000"/>
              </a:lnSpc>
              <a:spcAft>
                <a:spcPts val="0"/>
              </a:spcAft>
              <a:buFont typeface="Wingdings"/>
              <a:buChar char=""/>
              <a:defRPr/>
            </a:pPr>
            <a:endParaRPr lang="en-US" sz="1600" b="1"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995701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6375" y="76200"/>
            <a:ext cx="8839200" cy="1524000"/>
          </a:xfrm>
          <a:ln>
            <a:noFill/>
          </a:ln>
        </p:spPr>
        <p:txBody>
          <a:bodyPr>
            <a:noAutofit/>
          </a:bodyPr>
          <a:lstStyle/>
          <a:p>
            <a:pPr algn="ctr"/>
            <a:r>
              <a:rPr lang="en-US" sz="3600" dirty="0" smtClean="0">
                <a:ln w="500">
                  <a:noFill/>
                </a:ln>
                <a:solidFill>
                  <a:srgbClr val="FF0000"/>
                </a:solidFill>
                <a:effectLst/>
                <a:latin typeface="Batang" pitchFamily="18" charset="-127"/>
                <a:ea typeface="Batang" pitchFamily="18" charset="-127"/>
                <a:cs typeface="Arial" pitchFamily="34" charset="0"/>
              </a:rPr>
              <a:t>Prevalence of High Blood Pressure </a:t>
            </a:r>
            <a:r>
              <a:rPr lang="en-US" sz="3600" dirty="0" err="1" smtClean="0">
                <a:ln w="500">
                  <a:noFill/>
                </a:ln>
                <a:solidFill>
                  <a:srgbClr val="FF0000"/>
                </a:solidFill>
                <a:effectLst/>
                <a:latin typeface="Batang" pitchFamily="18" charset="-127"/>
                <a:ea typeface="Batang" pitchFamily="18" charset="-127"/>
                <a:cs typeface="Arial" pitchFamily="34" charset="0"/>
              </a:rPr>
              <a:t>inAdults</a:t>
            </a:r>
            <a:r>
              <a:rPr lang="en-US" sz="3600" dirty="0" smtClean="0">
                <a:ln w="500">
                  <a:noFill/>
                </a:ln>
                <a:solidFill>
                  <a:srgbClr val="FF0000"/>
                </a:solidFill>
                <a:effectLst/>
                <a:latin typeface="Batang" pitchFamily="18" charset="-127"/>
                <a:ea typeface="Batang" pitchFamily="18" charset="-127"/>
                <a:cs typeface="Arial" pitchFamily="34" charset="0"/>
              </a:rPr>
              <a:t> Age 20 and Older  NHANES: 2007–2010 </a:t>
            </a:r>
            <a:endParaRPr lang="en-US" sz="3600" dirty="0">
              <a:ln w="500">
                <a:noFill/>
              </a:ln>
              <a:solidFill>
                <a:srgbClr val="FF0000"/>
              </a:solidFill>
              <a:effectLst/>
              <a:latin typeface="Batang" pitchFamily="18" charset="-127"/>
              <a:ea typeface="Batang" pitchFamily="18" charset="-127"/>
              <a:cs typeface="Arial" pitchFamily="34" charset="0"/>
            </a:endParaRPr>
          </a:p>
        </p:txBody>
      </p:sp>
      <p:graphicFrame>
        <p:nvGraphicFramePr>
          <p:cNvPr id="4" name="Content Placeholder 3"/>
          <p:cNvGraphicFramePr>
            <a:graphicFrameLocks noGrp="1"/>
          </p:cNvGraphicFramePr>
          <p:nvPr>
            <p:ph idx="1"/>
          </p:nvPr>
        </p:nvGraphicFramePr>
        <p:xfrm>
          <a:off x="304800" y="1600200"/>
          <a:ext cx="8458200" cy="48466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16375" y="6119336"/>
            <a:ext cx="8915400" cy="738664"/>
          </a:xfrm>
          <a:prstGeom prst="rect">
            <a:avLst/>
          </a:prstGeom>
          <a:noFill/>
        </p:spPr>
        <p:txBody>
          <a:bodyPr wrap="square" rtlCol="0">
            <a:spAutoFit/>
          </a:bodyPr>
          <a:lstStyle/>
          <a:p>
            <a:r>
              <a:rPr lang="en-US" sz="1400" b="1" dirty="0" smtClean="0">
                <a:solidFill>
                  <a:srgbClr val="002060"/>
                </a:solidFill>
                <a:latin typeface="Century Gothic" pitchFamily="34" charset="0"/>
              </a:rPr>
              <a:t>Source: </a:t>
            </a:r>
            <a:r>
              <a:rPr lang="en-US" sz="1400" dirty="0" smtClean="0">
                <a:solidFill>
                  <a:srgbClr val="002060"/>
                </a:solidFill>
                <a:latin typeface="Century Gothic" pitchFamily="34" charset="0"/>
              </a:rPr>
              <a:t>NCHS and NHLBI. Hypertension is defined as SBP 140 mm Hg or DBP 90 mmHg, taking antihypertensive medication, or  being told twice by a physician or other professional that one has hypertension.</a:t>
            </a:r>
            <a:endParaRPr lang="en-US" sz="1400" dirty="0">
              <a:solidFill>
                <a:srgbClr val="002060"/>
              </a:solidFill>
              <a:latin typeface="Century Gothic"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381000" y="228600"/>
            <a:ext cx="8229600" cy="609600"/>
          </a:xfrm>
          <a:ln>
            <a:noFill/>
          </a:ln>
        </p:spPr>
        <p:txBody>
          <a:bodyPr>
            <a:noAutofit/>
          </a:bodyPr>
          <a:lstStyle/>
          <a:p>
            <a:pPr algn="ctr" fontAlgn="auto">
              <a:spcAft>
                <a:spcPts val="0"/>
              </a:spcAft>
              <a:defRPr/>
            </a:pPr>
            <a:r>
              <a:rPr lang="en-US" sz="4000" dirty="0" smtClean="0">
                <a:ln w="500">
                  <a:noFill/>
                </a:ln>
                <a:solidFill>
                  <a:srgbClr val="FF0000"/>
                </a:solidFill>
                <a:latin typeface="Batang" pitchFamily="18" charset="-127"/>
                <a:ea typeface="Batang" pitchFamily="18" charset="-127"/>
                <a:cs typeface="Times New Roman" pitchFamily="18" charset="0"/>
              </a:rPr>
              <a:t>BP Control Rates</a:t>
            </a:r>
          </a:p>
        </p:txBody>
      </p:sp>
      <p:sp>
        <p:nvSpPr>
          <p:cNvPr id="22531" name="Text Box 3"/>
          <p:cNvSpPr txBox="1">
            <a:spLocks noChangeArrowheads="1"/>
          </p:cNvSpPr>
          <p:nvPr/>
        </p:nvSpPr>
        <p:spPr bwMode="auto">
          <a:xfrm>
            <a:off x="182880" y="1005840"/>
            <a:ext cx="8732520" cy="769441"/>
          </a:xfrm>
          <a:prstGeom prst="rect">
            <a:avLst/>
          </a:prstGeom>
          <a:noFill/>
          <a:ln w="9525">
            <a:noFill/>
            <a:miter lim="800000"/>
            <a:headEnd/>
            <a:tailEnd/>
          </a:ln>
        </p:spPr>
        <p:txBody>
          <a:bodyPr wrap="square">
            <a:spAutoFit/>
          </a:bodyPr>
          <a:lstStyle/>
          <a:p>
            <a:pPr algn="ctr">
              <a:tabLst>
                <a:tab pos="114300" algn="l"/>
                <a:tab pos="2117725" algn="ctr"/>
                <a:tab pos="3881438" algn="ctr"/>
                <a:tab pos="5657850" algn="ctr"/>
                <a:tab pos="7264400" algn="ctr"/>
              </a:tabLst>
            </a:pPr>
            <a:r>
              <a:rPr lang="en-US" sz="2200" b="1" dirty="0">
                <a:solidFill>
                  <a:srgbClr val="002060"/>
                </a:solidFill>
                <a:latin typeface="Century Gothic" pitchFamily="34" charset="0"/>
                <a:cs typeface="Times New Roman" pitchFamily="18" charset="0"/>
              </a:rPr>
              <a:t>Trends in awareness, treatment, and control of </a:t>
            </a:r>
            <a:r>
              <a:rPr lang="en-US" sz="2200" b="1" dirty="0" smtClean="0">
                <a:solidFill>
                  <a:srgbClr val="002060"/>
                </a:solidFill>
                <a:latin typeface="Century Gothic" pitchFamily="34" charset="0"/>
                <a:cs typeface="Times New Roman" pitchFamily="18" charset="0"/>
              </a:rPr>
              <a:t>high </a:t>
            </a:r>
            <a:r>
              <a:rPr lang="en-US" sz="2200" b="1" dirty="0">
                <a:solidFill>
                  <a:srgbClr val="002060"/>
                </a:solidFill>
                <a:latin typeface="Century Gothic" pitchFamily="34" charset="0"/>
                <a:cs typeface="Times New Roman" pitchFamily="18" charset="0"/>
              </a:rPr>
              <a:t>blood pressure in adults ages 18–74</a:t>
            </a:r>
          </a:p>
        </p:txBody>
      </p:sp>
      <p:graphicFrame>
        <p:nvGraphicFramePr>
          <p:cNvPr id="7338" name="Group 170"/>
          <p:cNvGraphicFramePr>
            <a:graphicFrameLocks noGrp="1"/>
          </p:cNvGraphicFramePr>
          <p:nvPr/>
        </p:nvGraphicFramePr>
        <p:xfrm>
          <a:off x="457200" y="2209800"/>
          <a:ext cx="8031480" cy="3230880"/>
        </p:xfrm>
        <a:graphic>
          <a:graphicData uri="http://schemas.openxmlformats.org/drawingml/2006/table">
            <a:tbl>
              <a:tblPr/>
              <a:tblGrid>
                <a:gridCol w="1524000"/>
                <a:gridCol w="1153161"/>
                <a:gridCol w="1337331"/>
                <a:gridCol w="1339830"/>
                <a:gridCol w="1351278"/>
                <a:gridCol w="1325880"/>
              </a:tblGrid>
              <a:tr h="703263">
                <a:tc>
                  <a:txBody>
                    <a:bodyPr/>
                    <a:lstStyle/>
                    <a:p>
                      <a:pPr marL="0" marR="0" lvl="0" indent="0" algn="l" defTabSz="914400" rtl="0" eaLnBrk="0" fontAlgn="base" latinLnBrk="0" hangingPunct="0">
                        <a:lnSpc>
                          <a:spcPct val="100000"/>
                        </a:lnSpc>
                        <a:spcBef>
                          <a:spcPct val="20000"/>
                        </a:spcBef>
                        <a:spcAft>
                          <a:spcPct val="20000"/>
                        </a:spcAft>
                        <a:buClrTx/>
                        <a:buSzTx/>
                        <a:buFontTx/>
                        <a:buNone/>
                        <a:tabLst/>
                      </a:pPr>
                      <a:endParaRPr kumimoji="0" lang="ar-SA" sz="2000" b="0" i="0" u="none" strike="noStrike" cap="none" normalizeH="0" baseline="0" dirty="0" smtClean="0">
                        <a:ln>
                          <a:noFill/>
                        </a:ln>
                        <a:solidFill>
                          <a:schemeClr val="tx1"/>
                        </a:solidFill>
                        <a:effectLst/>
                        <a:latin typeface="Century Gothic" pitchFamily="34" charset="0"/>
                        <a:cs typeface="Arial" pitchFamily="34"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50000"/>
                      </a:schemeClr>
                    </a:solidFill>
                  </a:tcPr>
                </a:tc>
                <a:tc gridSpan="5">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000" b="1" i="0" u="none" strike="noStrike" cap="none" normalizeH="0" baseline="0" dirty="0" smtClean="0">
                          <a:ln>
                            <a:noFill/>
                          </a:ln>
                          <a:solidFill>
                            <a:schemeClr val="tx1"/>
                          </a:solidFill>
                          <a:effectLst/>
                          <a:latin typeface="Century Gothic" pitchFamily="34" charset="0"/>
                          <a:cs typeface="Arial" pitchFamily="34" charset="0"/>
                        </a:rPr>
                        <a:t>National Health and Nutrition Examination Survey, Percent</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endParaRPr kumimoji="0" lang="en-US" sz="2000" b="1" i="0" u="none" strike="noStrike" cap="none" normalizeH="0" baseline="0" dirty="0" smtClean="0">
                        <a:ln>
                          <a:noFill/>
                        </a:ln>
                        <a:solidFill>
                          <a:srgbClr val="FFFF00"/>
                        </a:solidFill>
                        <a:effectLst/>
                        <a:latin typeface="Century Gothic" pitchFamily="34" charset="0"/>
                        <a:cs typeface="Arial" pitchFamily="34"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5000"/>
                      </a:schemeClr>
                    </a:solidFill>
                  </a:tcPr>
                </a:tc>
              </a:tr>
              <a:tr h="1125537">
                <a:tc>
                  <a:txBody>
                    <a:bodyPr/>
                    <a:lstStyle/>
                    <a:p>
                      <a:pPr marL="0" marR="0" lvl="0" indent="0" algn="l" defTabSz="914400" rtl="0" eaLnBrk="0" fontAlgn="base" latinLnBrk="0" hangingPunct="0">
                        <a:lnSpc>
                          <a:spcPct val="100000"/>
                        </a:lnSpc>
                        <a:spcBef>
                          <a:spcPct val="20000"/>
                        </a:spcBef>
                        <a:spcAft>
                          <a:spcPct val="20000"/>
                        </a:spcAft>
                        <a:buClrTx/>
                        <a:buSzTx/>
                        <a:buFontTx/>
                        <a:buNone/>
                        <a:tabLst/>
                      </a:pPr>
                      <a:endParaRPr kumimoji="0" lang="ar-SA" sz="2000" b="1" i="0" u="none" strike="noStrike" cap="none" normalizeH="0" baseline="0" dirty="0" smtClean="0">
                        <a:ln>
                          <a:noFill/>
                        </a:ln>
                        <a:solidFill>
                          <a:srgbClr val="002060"/>
                        </a:solidFill>
                        <a:effectLst/>
                        <a:latin typeface="Century Gothic" pitchFamily="34" charset="0"/>
                        <a:cs typeface="Arial" pitchFamily="34"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cs typeface="Times New Roman" pitchFamily="18" charset="0"/>
                        </a:rPr>
                        <a:t>II</a:t>
                      </a:r>
                    </a:p>
                    <a:p>
                      <a:pPr marL="0" marR="0" lvl="0" indent="0" algn="ctr" defTabSz="914400" rtl="0" eaLnBrk="0" fontAlgn="base" latinLnBrk="0" hangingPunct="0">
                        <a:lnSpc>
                          <a:spcPct val="80000"/>
                        </a:lnSpc>
                        <a:spcBef>
                          <a:spcPct val="20000"/>
                        </a:spcBef>
                        <a:spcAft>
                          <a:spcPct val="20000"/>
                        </a:spcAft>
                        <a:buClrTx/>
                        <a:buSzTx/>
                        <a:buFontTx/>
                        <a:buNone/>
                        <a:tabLst/>
                      </a:pPr>
                      <a:endParaRPr kumimoji="0" lang="en-US" sz="2000" b="1" i="0" u="none" strike="noStrike" cap="none" normalizeH="0" baseline="0" dirty="0" smtClean="0">
                        <a:ln>
                          <a:noFill/>
                        </a:ln>
                        <a:solidFill>
                          <a:srgbClr val="002060"/>
                        </a:solidFill>
                        <a:effectLst/>
                        <a:latin typeface="Century Gothic" pitchFamily="34" charset="0"/>
                        <a:cs typeface="Times New Roman" pitchFamily="18" charset="0"/>
                      </a:endParaRPr>
                    </a:p>
                    <a:p>
                      <a:pPr marL="0" marR="0" lvl="0" indent="0" algn="ctr" defTabSz="914400" rtl="0" eaLnBrk="0" fontAlgn="base" latinLnBrk="0" hangingPunct="0">
                        <a:lnSpc>
                          <a:spcPct val="80000"/>
                        </a:lnSpc>
                        <a:spcBef>
                          <a:spcPct val="20000"/>
                        </a:spcBef>
                        <a:spcAft>
                          <a:spcPct val="2000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cs typeface="Times New Roman" pitchFamily="18" charset="0"/>
                        </a:rPr>
                        <a:t>1976–80</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cs typeface="Times New Roman" pitchFamily="18" charset="0"/>
                        </a:rPr>
                        <a:t>II</a:t>
                      </a:r>
                    </a:p>
                    <a:p>
                      <a:pPr marL="0" marR="0" lvl="0" indent="0" algn="ctr" defTabSz="914400" rtl="0" eaLnBrk="0" fontAlgn="base" latinLnBrk="0" hangingPunct="0">
                        <a:lnSpc>
                          <a:spcPct val="80000"/>
                        </a:lnSpc>
                        <a:spcBef>
                          <a:spcPct val="20000"/>
                        </a:spcBef>
                        <a:spcAft>
                          <a:spcPct val="2000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cs typeface="Times New Roman" pitchFamily="18" charset="0"/>
                        </a:rPr>
                        <a:t>(Phase 1)</a:t>
                      </a:r>
                    </a:p>
                    <a:p>
                      <a:pPr marL="0" marR="0" lvl="0" indent="0" algn="ctr" defTabSz="914400" rtl="0" eaLnBrk="0" fontAlgn="base" latinLnBrk="0" hangingPunct="0">
                        <a:lnSpc>
                          <a:spcPct val="80000"/>
                        </a:lnSpc>
                        <a:spcBef>
                          <a:spcPct val="20000"/>
                        </a:spcBef>
                        <a:spcAft>
                          <a:spcPct val="2000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cs typeface="Times New Roman" pitchFamily="18" charset="0"/>
                        </a:rPr>
                        <a:t>1988–91</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cs typeface="Times New Roman" pitchFamily="18" charset="0"/>
                        </a:rPr>
                        <a:t>II</a:t>
                      </a:r>
                    </a:p>
                    <a:p>
                      <a:pPr marL="0" marR="0" lvl="0" indent="0" algn="ctr" defTabSz="914400" rtl="0" eaLnBrk="0" fontAlgn="base" latinLnBrk="0" hangingPunct="0">
                        <a:lnSpc>
                          <a:spcPct val="80000"/>
                        </a:lnSpc>
                        <a:spcBef>
                          <a:spcPct val="20000"/>
                        </a:spcBef>
                        <a:spcAft>
                          <a:spcPct val="2000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cs typeface="Times New Roman" pitchFamily="18" charset="0"/>
                        </a:rPr>
                        <a:t>(Phase 2)</a:t>
                      </a:r>
                    </a:p>
                    <a:p>
                      <a:pPr marL="0" marR="0" lvl="0" indent="0" algn="ctr" defTabSz="914400" rtl="0" eaLnBrk="0" fontAlgn="base" latinLnBrk="0" hangingPunct="0">
                        <a:lnSpc>
                          <a:spcPct val="80000"/>
                        </a:lnSpc>
                        <a:spcBef>
                          <a:spcPct val="20000"/>
                        </a:spcBef>
                        <a:spcAft>
                          <a:spcPct val="2000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cs typeface="Times New Roman" pitchFamily="18" charset="0"/>
                        </a:rPr>
                        <a:t>1991–94</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2000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cs typeface="Times New Roman" pitchFamily="18" charset="0"/>
                        </a:rPr>
                        <a:t>1999–2000</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2000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cs typeface="Times New Roman" pitchFamily="18" charset="0"/>
                        </a:rPr>
                        <a:t>2007 - 2010</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0217">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cs typeface="Times New Roman" pitchFamily="18" charset="0"/>
                        </a:rPr>
                        <a:t>Awareness</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000" b="1" i="0" u="none" strike="noStrike" cap="none" normalizeH="0" baseline="0" smtClean="0">
                          <a:ln>
                            <a:noFill/>
                          </a:ln>
                          <a:solidFill>
                            <a:srgbClr val="002060"/>
                          </a:solidFill>
                          <a:effectLst/>
                          <a:latin typeface="Century Gothic" pitchFamily="34" charset="0"/>
                          <a:cs typeface="Times New Roman" pitchFamily="18" charset="0"/>
                        </a:rPr>
                        <a:t>51</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cs typeface="Times New Roman" pitchFamily="18" charset="0"/>
                        </a:rPr>
                        <a:t>73</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000" b="1" i="0" u="none" strike="noStrike" cap="none" normalizeH="0" baseline="0" smtClean="0">
                          <a:ln>
                            <a:noFill/>
                          </a:ln>
                          <a:solidFill>
                            <a:srgbClr val="002060"/>
                          </a:solidFill>
                          <a:effectLst/>
                          <a:latin typeface="Century Gothic" pitchFamily="34" charset="0"/>
                          <a:cs typeface="Times New Roman" pitchFamily="18" charset="0"/>
                        </a:rPr>
                        <a:t>68</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cs typeface="Times New Roman" pitchFamily="18" charset="0"/>
                        </a:rPr>
                        <a:t>70</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lang="en-US" sz="2000" b="1" dirty="0" smtClean="0">
                          <a:solidFill>
                            <a:srgbClr val="002060"/>
                          </a:solidFill>
                          <a:latin typeface="Century Gothic" pitchFamily="34" charset="0"/>
                        </a:rPr>
                        <a:t>81.5%</a:t>
                      </a:r>
                      <a:endParaRPr kumimoji="0" lang="en-US" sz="2000" b="1" i="0" u="none" strike="noStrike" cap="none" normalizeH="0" baseline="0" dirty="0" smtClean="0">
                        <a:ln>
                          <a:noFill/>
                        </a:ln>
                        <a:solidFill>
                          <a:srgbClr val="002060"/>
                        </a:solidFill>
                        <a:effectLst/>
                        <a:latin typeface="Century Gothic" pitchFamily="34" charset="0"/>
                        <a:cs typeface="Times New Roman" pitchFamily="18"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cs typeface="Times New Roman" pitchFamily="18" charset="0"/>
                        </a:rPr>
                        <a:t>Treatment</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cs typeface="Times New Roman" pitchFamily="18" charset="0"/>
                        </a:rPr>
                        <a:t>31</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cs typeface="Times New Roman" pitchFamily="18" charset="0"/>
                        </a:rPr>
                        <a:t>55</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000" b="1" i="0" u="none" strike="noStrike" cap="none" normalizeH="0" baseline="0" smtClean="0">
                          <a:ln>
                            <a:noFill/>
                          </a:ln>
                          <a:solidFill>
                            <a:srgbClr val="002060"/>
                          </a:solidFill>
                          <a:effectLst/>
                          <a:latin typeface="Century Gothic" pitchFamily="34" charset="0"/>
                          <a:cs typeface="Times New Roman" pitchFamily="18" charset="0"/>
                        </a:rPr>
                        <a:t>54</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cs typeface="Times New Roman" pitchFamily="18" charset="0"/>
                        </a:rPr>
                        <a:t>59</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lang="en-US" sz="2000" b="1" dirty="0" smtClean="0">
                          <a:solidFill>
                            <a:srgbClr val="002060"/>
                          </a:solidFill>
                          <a:latin typeface="Century Gothic" pitchFamily="34" charset="0"/>
                        </a:rPr>
                        <a:t>74.9%</a:t>
                      </a:r>
                      <a:endParaRPr kumimoji="0" lang="en-US" sz="2000" b="1" i="0" u="none" strike="noStrike" cap="none" normalizeH="0" baseline="0" dirty="0" smtClean="0">
                        <a:ln>
                          <a:noFill/>
                        </a:ln>
                        <a:solidFill>
                          <a:srgbClr val="002060"/>
                        </a:solidFill>
                        <a:effectLst/>
                        <a:latin typeface="Century Gothic" pitchFamily="34" charset="0"/>
                        <a:cs typeface="Times New Roman" pitchFamily="18"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525">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cs typeface="Times New Roman" pitchFamily="18" charset="0"/>
                        </a:rPr>
                        <a:t>Control</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000" b="1" i="0" u="none" strike="noStrike" cap="none" normalizeH="0" baseline="0" smtClean="0">
                          <a:ln>
                            <a:noFill/>
                          </a:ln>
                          <a:solidFill>
                            <a:srgbClr val="002060"/>
                          </a:solidFill>
                          <a:effectLst/>
                          <a:latin typeface="Century Gothic" pitchFamily="34" charset="0"/>
                          <a:cs typeface="Times New Roman" pitchFamily="18" charset="0"/>
                        </a:rPr>
                        <a:t>10</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cs typeface="Times New Roman" pitchFamily="18" charset="0"/>
                        </a:rPr>
                        <a:t>29</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cs typeface="Times New Roman" pitchFamily="18" charset="0"/>
                        </a:rPr>
                        <a:t>27</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cs typeface="Times New Roman" pitchFamily="18" charset="0"/>
                        </a:rPr>
                        <a:t>34</a:t>
                      </a: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lang="en-US" sz="2000" b="1" dirty="0" smtClean="0">
                          <a:solidFill>
                            <a:srgbClr val="002060"/>
                          </a:solidFill>
                          <a:latin typeface="Century Gothic" pitchFamily="34" charset="0"/>
                        </a:rPr>
                        <a:t>52.5%</a:t>
                      </a:r>
                      <a:endParaRPr kumimoji="0" lang="en-US" sz="2000" b="1" i="0" u="none" strike="noStrike" cap="none" normalizeH="0" baseline="0" dirty="0" smtClean="0">
                        <a:ln>
                          <a:noFill/>
                        </a:ln>
                        <a:solidFill>
                          <a:srgbClr val="002060"/>
                        </a:solidFill>
                        <a:effectLst/>
                        <a:latin typeface="Century Gothic" pitchFamily="34" charset="0"/>
                        <a:cs typeface="Times New Roman" pitchFamily="18"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65" name="Text Box 35"/>
          <p:cNvSpPr txBox="1">
            <a:spLocks noChangeArrowheads="1"/>
          </p:cNvSpPr>
          <p:nvPr/>
        </p:nvSpPr>
        <p:spPr bwMode="auto">
          <a:xfrm rot="10800000" flipV="1">
            <a:off x="149630" y="6278583"/>
            <a:ext cx="8884920" cy="523220"/>
          </a:xfrm>
          <a:prstGeom prst="rect">
            <a:avLst/>
          </a:prstGeom>
          <a:noFill/>
          <a:ln w="9525">
            <a:noFill/>
            <a:miter lim="800000"/>
            <a:headEnd/>
            <a:tailEnd/>
          </a:ln>
        </p:spPr>
        <p:txBody>
          <a:bodyPr wrap="square">
            <a:spAutoFit/>
          </a:bodyPr>
          <a:lstStyle/>
          <a:p>
            <a:r>
              <a:rPr lang="en-US" sz="1400" b="1" dirty="0" smtClean="0">
                <a:solidFill>
                  <a:srgbClr val="002060"/>
                </a:solidFill>
                <a:latin typeface="Century Gothic" pitchFamily="34" charset="0"/>
              </a:rPr>
              <a:t>Sources:  Unpublished data for 1999–2000 computed by M. </a:t>
            </a:r>
            <a:r>
              <a:rPr lang="en-US" sz="1400" b="1" dirty="0" err="1" smtClean="0">
                <a:solidFill>
                  <a:srgbClr val="002060"/>
                </a:solidFill>
                <a:latin typeface="Century Gothic" pitchFamily="34" charset="0"/>
              </a:rPr>
              <a:t>Wolz</a:t>
            </a:r>
            <a:r>
              <a:rPr lang="en-US" sz="1400" b="1" dirty="0" smtClean="0">
                <a:solidFill>
                  <a:srgbClr val="002060"/>
                </a:solidFill>
                <a:latin typeface="Century Gothic" pitchFamily="34" charset="0"/>
              </a:rPr>
              <a:t>, National Heart, Lung, and Blood Institute; JNC 6. and American Heart Association: Statistical Fact Sheet 2013 Update</a:t>
            </a:r>
            <a:endParaRPr lang="en-US" sz="1400" b="1" dirty="0">
              <a:solidFill>
                <a:srgbClr val="002060"/>
              </a:solidFill>
              <a:latin typeface="Century Gothic"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p:nvPr>
        </p:nvSpPr>
        <p:spPr>
          <a:xfrm>
            <a:off x="381000" y="1905000"/>
            <a:ext cx="8382000" cy="3505200"/>
          </a:xfrm>
        </p:spPr>
        <p:txBody>
          <a:bodyPr>
            <a:normAutofit/>
          </a:bodyPr>
          <a:lstStyle/>
          <a:p>
            <a:pPr>
              <a:buSzPct val="100000"/>
              <a:buBlip>
                <a:blip r:embed="rId2"/>
              </a:buBlip>
            </a:pPr>
            <a:r>
              <a:rPr lang="en-GB" sz="2700" b="1" dirty="0" smtClean="0">
                <a:solidFill>
                  <a:srgbClr val="002060"/>
                </a:solidFill>
                <a:latin typeface="Century Gothic" pitchFamily="34" charset="0"/>
                <a:cs typeface="Times New Roman" pitchFamily="18" charset="0"/>
              </a:rPr>
              <a:t>In 90%-95% of cases no cause can be found primary hypertension (essential)</a:t>
            </a:r>
          </a:p>
          <a:p>
            <a:pPr>
              <a:buSzPct val="100000"/>
              <a:buBlip>
                <a:blip r:embed="rId2"/>
              </a:buBlip>
            </a:pPr>
            <a:endParaRPr lang="en-US" sz="2700" b="1" dirty="0" smtClean="0">
              <a:solidFill>
                <a:srgbClr val="002060"/>
              </a:solidFill>
              <a:latin typeface="Century Gothic" pitchFamily="34" charset="0"/>
              <a:cs typeface="Times New Roman" pitchFamily="18" charset="0"/>
            </a:endParaRPr>
          </a:p>
          <a:p>
            <a:pPr>
              <a:buSzPct val="100000"/>
              <a:buBlip>
                <a:blip r:embed="rId2"/>
              </a:buBlip>
            </a:pPr>
            <a:r>
              <a:rPr lang="en-GB" sz="2700" b="1" dirty="0" smtClean="0">
                <a:solidFill>
                  <a:srgbClr val="002060"/>
                </a:solidFill>
                <a:latin typeface="Century Gothic" pitchFamily="34" charset="0"/>
                <a:cs typeface="Times New Roman" pitchFamily="18" charset="0"/>
              </a:rPr>
              <a:t>Secondary hypertension  5-10%</a:t>
            </a:r>
          </a:p>
        </p:txBody>
      </p:sp>
      <p:sp>
        <p:nvSpPr>
          <p:cNvPr id="23555" name="Rectangle 5"/>
          <p:cNvSpPr>
            <a:spLocks noChangeArrowheads="1"/>
          </p:cNvSpPr>
          <p:nvPr/>
        </p:nvSpPr>
        <p:spPr bwMode="auto">
          <a:xfrm>
            <a:off x="1676400" y="457200"/>
            <a:ext cx="5334000" cy="707886"/>
          </a:xfrm>
          <a:prstGeom prst="rect">
            <a:avLst/>
          </a:prstGeom>
          <a:noFill/>
          <a:ln w="9525">
            <a:noFill/>
            <a:miter lim="800000"/>
            <a:headEnd/>
            <a:tailEnd/>
          </a:ln>
        </p:spPr>
        <p:txBody>
          <a:bodyPr>
            <a:spAutoFit/>
          </a:bodyPr>
          <a:lstStyle/>
          <a:p>
            <a:pPr algn="ctr"/>
            <a:r>
              <a:rPr lang="en-GB" sz="4000" b="1" dirty="0" smtClean="0">
                <a:solidFill>
                  <a:srgbClr val="FF0000"/>
                </a:solidFill>
                <a:latin typeface="Batang" pitchFamily="18" charset="-127"/>
                <a:ea typeface="Batang" pitchFamily="18" charset="-127"/>
              </a:rPr>
              <a:t>Hypertension</a:t>
            </a:r>
            <a:endParaRPr lang="en-US" sz="4000" b="1" dirty="0">
              <a:solidFill>
                <a:srgbClr val="FF0000"/>
              </a:solidFill>
              <a:latin typeface="Batang" pitchFamily="18" charset="-127"/>
              <a:ea typeface="Batang" pitchFamily="18" charset="-127"/>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1"/>
          <p:cNvSpPr txBox="1">
            <a:spLocks noGrp="1"/>
          </p:cNvSpPr>
          <p:nvPr/>
        </p:nvSpPr>
        <p:spPr bwMode="auto">
          <a:xfrm>
            <a:off x="457200" y="6245225"/>
            <a:ext cx="2133600" cy="476250"/>
          </a:xfrm>
          <a:prstGeom prst="rect">
            <a:avLst/>
          </a:prstGeom>
          <a:noFill/>
          <a:ln w="9525">
            <a:noFill/>
            <a:miter lim="800000"/>
            <a:headEnd/>
            <a:tailEnd/>
          </a:ln>
        </p:spPr>
        <p:txBody>
          <a:bodyPr/>
          <a:lstStyle/>
          <a:p>
            <a:endParaRPr lang="en-GB" sz="1400"/>
          </a:p>
        </p:txBody>
      </p:sp>
      <p:sp>
        <p:nvSpPr>
          <p:cNvPr id="25603"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endParaRPr lang="en-GB" sz="1400"/>
          </a:p>
        </p:txBody>
      </p:sp>
      <p:sp>
        <p:nvSpPr>
          <p:cNvPr id="25604" name="Rectangle 4"/>
          <p:cNvSpPr>
            <a:spLocks noRot="1" noChangeArrowheads="1"/>
          </p:cNvSpPr>
          <p:nvPr/>
        </p:nvSpPr>
        <p:spPr bwMode="auto">
          <a:xfrm>
            <a:off x="457200" y="228600"/>
            <a:ext cx="8305800" cy="685800"/>
          </a:xfrm>
          <a:prstGeom prst="rect">
            <a:avLst/>
          </a:prstGeom>
          <a:noFill/>
          <a:ln w="9525">
            <a:noFill/>
            <a:miter lim="800000"/>
            <a:headEnd/>
            <a:tailEnd/>
          </a:ln>
        </p:spPr>
        <p:txBody>
          <a:bodyPr anchor="ctr"/>
          <a:lstStyle/>
          <a:p>
            <a:pPr algn="ctr"/>
            <a:r>
              <a:rPr lang="en-US" sz="4000" b="1" spc="300" dirty="0" smtClean="0">
                <a:solidFill>
                  <a:srgbClr val="FF0000"/>
                </a:solidFill>
                <a:latin typeface="Batang" pitchFamily="18" charset="-127"/>
                <a:ea typeface="Batang" pitchFamily="18" charset="-127"/>
                <a:cs typeface="Times New Roman" pitchFamily="18" charset="0"/>
              </a:rPr>
              <a:t>Essential HTN</a:t>
            </a:r>
            <a:endParaRPr lang="en-US" sz="4000" b="1" spc="300" dirty="0">
              <a:solidFill>
                <a:srgbClr val="FF0000"/>
              </a:solidFill>
              <a:latin typeface="Batang" pitchFamily="18" charset="-127"/>
              <a:ea typeface="Batang" pitchFamily="18" charset="-127"/>
              <a:cs typeface="Times New Roman" pitchFamily="18" charset="0"/>
            </a:endParaRPr>
          </a:p>
        </p:txBody>
      </p:sp>
      <p:sp>
        <p:nvSpPr>
          <p:cNvPr id="25605" name="Rectangle 5"/>
          <p:cNvSpPr>
            <a:spLocks noChangeArrowheads="1"/>
          </p:cNvSpPr>
          <p:nvPr/>
        </p:nvSpPr>
        <p:spPr bwMode="auto">
          <a:xfrm>
            <a:off x="228600" y="1524000"/>
            <a:ext cx="8534400" cy="4525963"/>
          </a:xfrm>
          <a:prstGeom prst="rect">
            <a:avLst/>
          </a:prstGeom>
          <a:noFill/>
          <a:ln w="9525">
            <a:noFill/>
            <a:miter lim="800000"/>
            <a:headEnd/>
            <a:tailEnd/>
          </a:ln>
        </p:spPr>
        <p:txBody>
          <a:bodyPr/>
          <a:lstStyle/>
          <a:p>
            <a:pPr marL="342900" indent="-342900" algn="just">
              <a:lnSpc>
                <a:spcPct val="90000"/>
              </a:lnSpc>
              <a:spcBef>
                <a:spcPct val="20000"/>
              </a:spcBef>
              <a:buBlip>
                <a:blip r:embed="rId2"/>
              </a:buBlip>
            </a:pPr>
            <a:r>
              <a:rPr lang="en-US" sz="2200" b="1" dirty="0">
                <a:solidFill>
                  <a:srgbClr val="002060"/>
                </a:solidFill>
                <a:latin typeface="Century Gothic" pitchFamily="34" charset="0"/>
                <a:cs typeface="Times New Roman" pitchFamily="18" charset="0"/>
              </a:rPr>
              <a:t>Risk factors</a:t>
            </a:r>
          </a:p>
          <a:p>
            <a:pPr marL="742950" lvl="1" indent="-285750" algn="just">
              <a:lnSpc>
                <a:spcPct val="90000"/>
              </a:lnSpc>
              <a:spcBef>
                <a:spcPct val="20000"/>
              </a:spcBef>
              <a:buBlip>
                <a:blip r:embed="rId3"/>
              </a:buBlip>
            </a:pPr>
            <a:r>
              <a:rPr lang="en-US" sz="2200" b="1" dirty="0">
                <a:solidFill>
                  <a:srgbClr val="002060"/>
                </a:solidFill>
                <a:latin typeface="Century Gothic" pitchFamily="34" charset="0"/>
                <a:cs typeface="Times New Roman" pitchFamily="18" charset="0"/>
              </a:rPr>
              <a:t>Obesity---metabolic </a:t>
            </a:r>
            <a:r>
              <a:rPr lang="en-US" sz="2200" b="1" dirty="0" smtClean="0">
                <a:solidFill>
                  <a:srgbClr val="002060"/>
                </a:solidFill>
                <a:latin typeface="Century Gothic" pitchFamily="34" charset="0"/>
                <a:cs typeface="Times New Roman" pitchFamily="18" charset="0"/>
              </a:rPr>
              <a:t>syndrome</a:t>
            </a:r>
            <a:endParaRPr lang="en-US" sz="2200" b="1" dirty="0">
              <a:solidFill>
                <a:srgbClr val="002060"/>
              </a:solidFill>
              <a:latin typeface="Century Gothic" pitchFamily="34" charset="0"/>
              <a:cs typeface="Times New Roman" pitchFamily="18" charset="0"/>
            </a:endParaRPr>
          </a:p>
          <a:p>
            <a:pPr marL="742950" lvl="1" indent="-285750" algn="just">
              <a:lnSpc>
                <a:spcPct val="90000"/>
              </a:lnSpc>
              <a:spcBef>
                <a:spcPct val="20000"/>
              </a:spcBef>
              <a:buBlip>
                <a:blip r:embed="rId3"/>
              </a:buBlip>
            </a:pPr>
            <a:r>
              <a:rPr lang="en-US" sz="2200" b="1" dirty="0" smtClean="0">
                <a:solidFill>
                  <a:srgbClr val="002060"/>
                </a:solidFill>
                <a:latin typeface="Century Gothic" pitchFamily="34" charset="0"/>
                <a:cs typeface="Times New Roman" pitchFamily="18" charset="0"/>
              </a:rPr>
              <a:t>Excessive </a:t>
            </a:r>
            <a:r>
              <a:rPr lang="en-US" sz="2200" b="1" dirty="0">
                <a:solidFill>
                  <a:srgbClr val="002060"/>
                </a:solidFill>
                <a:latin typeface="Century Gothic" pitchFamily="34" charset="0"/>
                <a:cs typeface="Times New Roman" pitchFamily="18" charset="0"/>
              </a:rPr>
              <a:t>salt intake---low potassium </a:t>
            </a:r>
            <a:r>
              <a:rPr lang="en-US" sz="2200" b="1" dirty="0" smtClean="0">
                <a:solidFill>
                  <a:srgbClr val="002060"/>
                </a:solidFill>
                <a:latin typeface="Century Gothic" pitchFamily="34" charset="0"/>
                <a:cs typeface="Times New Roman" pitchFamily="18" charset="0"/>
              </a:rPr>
              <a:t>intake</a:t>
            </a:r>
            <a:endParaRPr lang="en-US" sz="2200" b="1" dirty="0">
              <a:solidFill>
                <a:srgbClr val="002060"/>
              </a:solidFill>
              <a:latin typeface="Century Gothic" pitchFamily="34" charset="0"/>
              <a:cs typeface="Times New Roman" pitchFamily="18" charset="0"/>
            </a:endParaRPr>
          </a:p>
          <a:p>
            <a:pPr marL="742950" lvl="1" indent="-285750" algn="just">
              <a:lnSpc>
                <a:spcPct val="90000"/>
              </a:lnSpc>
              <a:spcBef>
                <a:spcPct val="20000"/>
              </a:spcBef>
              <a:buBlip>
                <a:blip r:embed="rId3"/>
              </a:buBlip>
            </a:pPr>
            <a:r>
              <a:rPr lang="en-US" sz="2200" b="1" dirty="0" smtClean="0">
                <a:solidFill>
                  <a:srgbClr val="002060"/>
                </a:solidFill>
                <a:latin typeface="Century Gothic" pitchFamily="34" charset="0"/>
                <a:cs typeface="Times New Roman" pitchFamily="18" charset="0"/>
              </a:rPr>
              <a:t>Excessive </a:t>
            </a:r>
            <a:r>
              <a:rPr lang="en-US" sz="2200" b="1" dirty="0">
                <a:solidFill>
                  <a:srgbClr val="002060"/>
                </a:solidFill>
                <a:latin typeface="Century Gothic" pitchFamily="34" charset="0"/>
                <a:cs typeface="Times New Roman" pitchFamily="18" charset="0"/>
              </a:rPr>
              <a:t>alcohol intake   </a:t>
            </a:r>
            <a:r>
              <a:rPr lang="en-US" sz="2200" b="1" dirty="0" smtClean="0">
                <a:solidFill>
                  <a:srgbClr val="002060"/>
                </a:solidFill>
                <a:latin typeface="Century Gothic" pitchFamily="34" charset="0"/>
                <a:cs typeface="Times New Roman" pitchFamily="18" charset="0"/>
              </a:rPr>
              <a:t>        </a:t>
            </a:r>
            <a:endParaRPr lang="en-US" sz="2200" b="1" dirty="0">
              <a:solidFill>
                <a:srgbClr val="002060"/>
              </a:solidFill>
              <a:latin typeface="Century Gothic" pitchFamily="34" charset="0"/>
              <a:cs typeface="Times New Roman" pitchFamily="18" charset="0"/>
            </a:endParaRPr>
          </a:p>
          <a:p>
            <a:pPr marL="742950" lvl="1" indent="-285750" algn="just">
              <a:lnSpc>
                <a:spcPct val="90000"/>
              </a:lnSpc>
              <a:spcBef>
                <a:spcPct val="20000"/>
              </a:spcBef>
              <a:buBlip>
                <a:blip r:embed="rId3"/>
              </a:buBlip>
            </a:pPr>
            <a:r>
              <a:rPr lang="en-US" sz="2200" b="1" dirty="0" err="1" smtClean="0">
                <a:solidFill>
                  <a:srgbClr val="002060"/>
                </a:solidFill>
                <a:latin typeface="Century Gothic" pitchFamily="34" charset="0"/>
                <a:cs typeface="Times New Roman" pitchFamily="18" charset="0"/>
              </a:rPr>
              <a:t>Polycythemia</a:t>
            </a:r>
            <a:endParaRPr lang="en-US" sz="2200" b="1" dirty="0" smtClean="0">
              <a:solidFill>
                <a:srgbClr val="002060"/>
              </a:solidFill>
              <a:latin typeface="Century Gothic" pitchFamily="34" charset="0"/>
              <a:cs typeface="Times New Roman" pitchFamily="18" charset="0"/>
            </a:endParaRPr>
          </a:p>
          <a:p>
            <a:pPr marL="742950" lvl="1" indent="-285750" algn="just">
              <a:lnSpc>
                <a:spcPct val="90000"/>
              </a:lnSpc>
              <a:spcBef>
                <a:spcPct val="20000"/>
              </a:spcBef>
              <a:buBlip>
                <a:blip r:embed="rId3"/>
              </a:buBlip>
            </a:pPr>
            <a:r>
              <a:rPr lang="en-US" sz="2200" b="1" dirty="0" smtClean="0">
                <a:solidFill>
                  <a:srgbClr val="002060"/>
                </a:solidFill>
                <a:latin typeface="Century Gothic" pitchFamily="34" charset="0"/>
                <a:cs typeface="Times New Roman" pitchFamily="18" charset="0"/>
              </a:rPr>
              <a:t>Lack of exercise                                                                       </a:t>
            </a:r>
          </a:p>
          <a:p>
            <a:pPr marL="742950" lvl="1" indent="-285750" algn="just">
              <a:lnSpc>
                <a:spcPct val="90000"/>
              </a:lnSpc>
              <a:spcBef>
                <a:spcPct val="20000"/>
              </a:spcBef>
              <a:buBlip>
                <a:blip r:embed="rId3"/>
              </a:buBlip>
            </a:pPr>
            <a:r>
              <a:rPr lang="en-US" sz="2200" b="1" dirty="0" smtClean="0">
                <a:solidFill>
                  <a:srgbClr val="002060"/>
                </a:solidFill>
                <a:latin typeface="Century Gothic" pitchFamily="34" charset="0"/>
                <a:cs typeface="Times New Roman" pitchFamily="18" charset="0"/>
              </a:rPr>
              <a:t>Non-steroid anti-inflammatory drugs</a:t>
            </a:r>
          </a:p>
          <a:p>
            <a:pPr marL="742950" lvl="1" indent="-285750" algn="just">
              <a:lnSpc>
                <a:spcPct val="90000"/>
              </a:lnSpc>
              <a:spcBef>
                <a:spcPct val="20000"/>
              </a:spcBef>
              <a:buBlip>
                <a:blip r:embed="rId3"/>
              </a:buBlip>
            </a:pPr>
            <a:r>
              <a:rPr lang="en-US" sz="2200" b="1" dirty="0" smtClean="0">
                <a:solidFill>
                  <a:srgbClr val="002060"/>
                </a:solidFill>
                <a:latin typeface="Century Gothic" pitchFamily="34" charset="0"/>
                <a:cs typeface="Times New Roman" pitchFamily="18" charset="0"/>
              </a:rPr>
              <a:t>Family </a:t>
            </a:r>
            <a:r>
              <a:rPr lang="en-US" sz="2200" b="1" dirty="0">
                <a:solidFill>
                  <a:srgbClr val="002060"/>
                </a:solidFill>
                <a:latin typeface="Century Gothic" pitchFamily="34" charset="0"/>
                <a:cs typeface="Times New Roman" pitchFamily="18" charset="0"/>
              </a:rPr>
              <a:t>history of essential HTN   </a:t>
            </a:r>
          </a:p>
          <a:p>
            <a:pPr marL="742950" lvl="1" indent="-285750" algn="just">
              <a:lnSpc>
                <a:spcPct val="90000"/>
              </a:lnSpc>
              <a:spcBef>
                <a:spcPct val="20000"/>
              </a:spcBef>
              <a:buFontTx/>
              <a:buChar char="–"/>
            </a:pPr>
            <a:endParaRPr lang="en-US" sz="2200" b="1" dirty="0">
              <a:solidFill>
                <a:srgbClr val="002060"/>
              </a:solidFill>
              <a:latin typeface="Century Gothic" pitchFamily="34" charset="0"/>
              <a:cs typeface="Times New Roman" pitchFamily="18" charset="0"/>
            </a:endParaRPr>
          </a:p>
          <a:p>
            <a:pPr marL="342900" indent="-342900" algn="just">
              <a:lnSpc>
                <a:spcPct val="90000"/>
              </a:lnSpc>
              <a:spcBef>
                <a:spcPct val="20000"/>
              </a:spcBef>
              <a:buBlip>
                <a:blip r:embed="rId2"/>
              </a:buBlip>
            </a:pPr>
            <a:r>
              <a:rPr lang="en-US" sz="2200" b="1" dirty="0">
                <a:solidFill>
                  <a:srgbClr val="002060"/>
                </a:solidFill>
                <a:latin typeface="Century Gothic" pitchFamily="34" charset="0"/>
                <a:cs typeface="Times New Roman" pitchFamily="18" charset="0"/>
              </a:rPr>
              <a:t>Caffeine and smoking increase the BP acutely but are not </a:t>
            </a:r>
            <a:r>
              <a:rPr lang="en-US" sz="2200" b="1" dirty="0" smtClean="0">
                <a:solidFill>
                  <a:srgbClr val="002060"/>
                </a:solidFill>
                <a:latin typeface="Century Gothic" pitchFamily="34" charset="0"/>
                <a:cs typeface="Times New Roman" pitchFamily="18" charset="0"/>
              </a:rPr>
              <a:t>risk factors </a:t>
            </a:r>
            <a:r>
              <a:rPr lang="en-US" sz="2200" b="1" dirty="0">
                <a:solidFill>
                  <a:srgbClr val="002060"/>
                </a:solidFill>
                <a:latin typeface="Century Gothic" pitchFamily="34" charset="0"/>
                <a:cs typeface="Times New Roman" pitchFamily="18" charset="0"/>
              </a:rPr>
              <a:t>for the development of chronic essential HTN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21">
      <a:dk1>
        <a:sysClr val="windowText" lastClr="000000"/>
      </a:dk1>
      <a:lt1>
        <a:sysClr val="window" lastClr="FFFFFF"/>
      </a:lt1>
      <a:dk2>
        <a:srgbClr val="E1D5A3"/>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0B57212-D278-4F09-9602-9B26806117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Apex</Template>
  <TotalTime>0</TotalTime>
  <Words>2211</Words>
  <Application>Microsoft Office PowerPoint</Application>
  <PresentationFormat>عرض على الشاشة (3:4)‏</PresentationFormat>
  <Paragraphs>461</Paragraphs>
  <Slides>53</Slides>
  <Notes>8</Notes>
  <HiddenSlides>0</HiddenSlides>
  <MMClips>0</MMClips>
  <ScaleCrop>false</ScaleCrop>
  <HeadingPairs>
    <vt:vector size="6" baseType="variant">
      <vt:variant>
        <vt:lpstr>سمة</vt:lpstr>
      </vt:variant>
      <vt:variant>
        <vt:i4>1</vt:i4>
      </vt:variant>
      <vt:variant>
        <vt:lpstr>خوادم OLE مضمنة</vt:lpstr>
      </vt:variant>
      <vt:variant>
        <vt:i4>2</vt:i4>
      </vt:variant>
      <vt:variant>
        <vt:lpstr>عناوين الشرائح</vt:lpstr>
      </vt:variant>
      <vt:variant>
        <vt:i4>53</vt:i4>
      </vt:variant>
    </vt:vector>
  </HeadingPairs>
  <TitlesOfParts>
    <vt:vector size="56" baseType="lpstr">
      <vt:lpstr>Apex</vt:lpstr>
      <vt:lpstr>Clip</vt:lpstr>
      <vt:lpstr>Bitmap Image</vt:lpstr>
      <vt:lpstr>الشريحة 1</vt:lpstr>
      <vt:lpstr>الشريحة 2</vt:lpstr>
      <vt:lpstr>الشريحة 3</vt:lpstr>
      <vt:lpstr>HYPERTENSION</vt:lpstr>
      <vt:lpstr>الشريحة 5</vt:lpstr>
      <vt:lpstr>Prevalence of High Blood Pressure inAdults Age 20 and Older  NHANES: 2007–2010 </vt:lpstr>
      <vt:lpstr>BP Control Rates</vt:lpstr>
      <vt:lpstr>الشريحة 8</vt:lpstr>
      <vt:lpstr>الشريحة 9</vt:lpstr>
      <vt:lpstr>Secondary Hypertension</vt:lpstr>
      <vt:lpstr>الشريحة 11</vt:lpstr>
      <vt:lpstr>Blood Pressure Classification</vt:lpstr>
      <vt:lpstr>الشريحة 13</vt:lpstr>
      <vt:lpstr>National Institute for Health and Clinic Excellence Hypertension Guidelines 2011  (UK)</vt:lpstr>
      <vt:lpstr>الشريحة 15</vt:lpstr>
      <vt:lpstr>الشريحة 16</vt:lpstr>
      <vt:lpstr>الشريحة 17</vt:lpstr>
      <vt:lpstr>Blood Pressure </vt:lpstr>
      <vt:lpstr>Measurement</vt:lpstr>
      <vt:lpstr>الشريحة 20</vt:lpstr>
      <vt:lpstr>الشريحة 21</vt:lpstr>
      <vt:lpstr>White Coat Hypertension </vt:lpstr>
      <vt:lpstr>الشريحة 23</vt:lpstr>
      <vt:lpstr>الشريحة 24</vt:lpstr>
      <vt:lpstr>الشريحة 25</vt:lpstr>
      <vt:lpstr>الشريحة 26</vt:lpstr>
      <vt:lpstr>الشريحة 27</vt:lpstr>
      <vt:lpstr>Malignant Hypertension</vt:lpstr>
      <vt:lpstr>الشريحة 29</vt:lpstr>
      <vt:lpstr>الشريحة 30</vt:lpstr>
      <vt:lpstr>Hypertensive Retinopathy Grade 2</vt:lpstr>
      <vt:lpstr>Hypertensive Retinopathy Grade 3</vt:lpstr>
      <vt:lpstr>Hypertensive Retinopathy Grade 4</vt:lpstr>
      <vt:lpstr>Hypertensive   Urgency</vt:lpstr>
      <vt:lpstr>Diagnosis Hypertension</vt:lpstr>
      <vt:lpstr>History</vt:lpstr>
      <vt:lpstr>الشريحة 37</vt:lpstr>
      <vt:lpstr>Physical Examination</vt:lpstr>
      <vt:lpstr>الشريحة 39</vt:lpstr>
      <vt:lpstr>Laboratory Tests</vt:lpstr>
      <vt:lpstr>TREATMENT OF HYPERTENSION</vt:lpstr>
      <vt:lpstr>الشريحة 42</vt:lpstr>
      <vt:lpstr>Benefits of Lowering BP</vt:lpstr>
      <vt:lpstr>Lifestyle Modification</vt:lpstr>
      <vt:lpstr>Dietary Approaches To Stop Hypertension (DASH)</vt:lpstr>
      <vt:lpstr>Follow-up And Monitoring</vt:lpstr>
      <vt:lpstr>Drug Therapy</vt:lpstr>
      <vt:lpstr>الشريحة 48</vt:lpstr>
      <vt:lpstr>Summary of antihypertensive drug treatment</vt:lpstr>
      <vt:lpstr>الشريحة 50</vt:lpstr>
      <vt:lpstr>Combination Therapies</vt:lpstr>
      <vt:lpstr>الشريحة 52</vt:lpstr>
      <vt:lpstr>الشريحة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2011-11-10T10:48:40Z</dcterms:created>
  <dcterms:modified xsi:type="dcterms:W3CDTF">2013-11-03T20:08:09Z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