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9"/>
  </p:notesMasterIdLst>
  <p:sldIdLst>
    <p:sldId id="256" r:id="rId2"/>
    <p:sldId id="436" r:id="rId3"/>
    <p:sldId id="437" r:id="rId4"/>
    <p:sldId id="438" r:id="rId5"/>
    <p:sldId id="439" r:id="rId6"/>
    <p:sldId id="440" r:id="rId7"/>
    <p:sldId id="441" r:id="rId8"/>
    <p:sldId id="442" r:id="rId9"/>
    <p:sldId id="443" r:id="rId10"/>
    <p:sldId id="433" r:id="rId11"/>
    <p:sldId id="368" r:id="rId12"/>
    <p:sldId id="308" r:id="rId13"/>
    <p:sldId id="309" r:id="rId14"/>
    <p:sldId id="311" r:id="rId15"/>
    <p:sldId id="344" r:id="rId16"/>
    <p:sldId id="345" r:id="rId17"/>
    <p:sldId id="312" r:id="rId18"/>
    <p:sldId id="313" r:id="rId19"/>
    <p:sldId id="435" r:id="rId20"/>
    <p:sldId id="290" r:id="rId21"/>
    <p:sldId id="292" r:id="rId22"/>
    <p:sldId id="258" r:id="rId23"/>
    <p:sldId id="259" r:id="rId24"/>
    <p:sldId id="342" r:id="rId25"/>
    <p:sldId id="448" r:id="rId26"/>
    <p:sldId id="449" r:id="rId27"/>
    <p:sldId id="370" r:id="rId28"/>
    <p:sldId id="430" r:id="rId29"/>
    <p:sldId id="444" r:id="rId30"/>
    <p:sldId id="445" r:id="rId31"/>
    <p:sldId id="446" r:id="rId32"/>
    <p:sldId id="447" r:id="rId33"/>
    <p:sldId id="431" r:id="rId34"/>
    <p:sldId id="371" r:id="rId35"/>
    <p:sldId id="372" r:id="rId36"/>
    <p:sldId id="374" r:id="rId37"/>
    <p:sldId id="295" r:id="rId38"/>
    <p:sldId id="385" r:id="rId39"/>
    <p:sldId id="386" r:id="rId40"/>
    <p:sldId id="450" r:id="rId41"/>
    <p:sldId id="298" r:id="rId42"/>
    <p:sldId id="299" r:id="rId43"/>
    <p:sldId id="388" r:id="rId44"/>
    <p:sldId id="389" r:id="rId45"/>
    <p:sldId id="392" r:id="rId46"/>
    <p:sldId id="318" r:id="rId47"/>
    <p:sldId id="333" r:id="rId48"/>
    <p:sldId id="334" r:id="rId49"/>
    <p:sldId id="335" r:id="rId50"/>
    <p:sldId id="341" r:id="rId51"/>
    <p:sldId id="303" r:id="rId52"/>
    <p:sldId id="304" r:id="rId53"/>
    <p:sldId id="396" r:id="rId54"/>
    <p:sldId id="403" r:id="rId55"/>
    <p:sldId id="406" r:id="rId56"/>
    <p:sldId id="399" r:id="rId57"/>
    <p:sldId id="301" r:id="rId58"/>
    <p:sldId id="408" r:id="rId59"/>
    <p:sldId id="407" r:id="rId60"/>
    <p:sldId id="409" r:id="rId61"/>
    <p:sldId id="417" r:id="rId62"/>
    <p:sldId id="425" r:id="rId63"/>
    <p:sldId id="434" r:id="rId64"/>
    <p:sldId id="262" r:id="rId65"/>
    <p:sldId id="348" r:id="rId66"/>
    <p:sldId id="281" r:id="rId67"/>
    <p:sldId id="282" r:id="rId6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100" d="100"/>
          <a:sy n="100" d="100"/>
        </p:scale>
        <p:origin x="-5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69380DFD-F346-46B4-B395-04A77D577C14}" type="datetime1">
              <a:rPr lang="en-US"/>
              <a:pPr>
                <a:defRPr/>
              </a:pPr>
              <a:t>11/24/2013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56ABCEB8-1135-45B3-BC9B-023D9B09FC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High-risks lesions are those that spurt blood (Forrest grade IA, Panel A),</a:t>
            </a:r>
          </a:p>
          <a:p>
            <a:pPr eaLnBrk="1" hangingPunct="1">
              <a:spcBef>
                <a:spcPct val="0"/>
              </a:spcBef>
            </a:pPr>
            <a:r>
              <a:rPr lang="en-US" smtClean="0"/>
              <a:t>ooze blood (grade IB, Panel B), contain a nonbleeding visible vessel (grade IIA,</a:t>
            </a:r>
          </a:p>
          <a:p>
            <a:pPr eaLnBrk="1" hangingPunct="1">
              <a:spcBef>
                <a:spcPct val="0"/>
              </a:spcBef>
            </a:pPr>
            <a:r>
              <a:rPr lang="en-US" smtClean="0"/>
              <a:t>Panel C), or have an adherent clot (grade IIB, Panel D). Low-risk lesions are</a:t>
            </a:r>
          </a:p>
          <a:p>
            <a:pPr eaLnBrk="1" hangingPunct="1">
              <a:spcBef>
                <a:spcPct val="0"/>
              </a:spcBef>
            </a:pPr>
            <a:r>
              <a:rPr lang="en-US" smtClean="0"/>
              <a:t>those that have a flat, pigmented spot (grade IIC, Panel E) or a clean base</a:t>
            </a:r>
          </a:p>
          <a:p>
            <a:pPr eaLnBrk="1" hangingPunct="1">
              <a:spcBef>
                <a:spcPct val="0"/>
              </a:spcBef>
            </a:pPr>
            <a:r>
              <a:rPr lang="en-US" smtClean="0"/>
              <a:t>(grade III, Panel F).</a:t>
            </a:r>
          </a:p>
        </p:txBody>
      </p:sp>
      <p:sp>
        <p:nvSpPr>
          <p:cNvPr id="71684" name="Slide Number Placeholder 3"/>
          <p:cNvSpPr>
            <a:spLocks noGrp="1"/>
          </p:cNvSpPr>
          <p:nvPr>
            <p:ph type="sldNum" sz="quarter" idx="5"/>
          </p:nvPr>
        </p:nvSpPr>
        <p:spPr bwMode="auto">
          <a:noFill/>
          <a:ln>
            <a:miter lim="800000"/>
            <a:headEnd/>
            <a:tailEnd/>
          </a:ln>
        </p:spPr>
        <p:txBody>
          <a:bodyPr/>
          <a:lstStyle/>
          <a:p>
            <a:fld id="{3939558F-A925-4746-A36E-850B65AEFBBE}" type="slidenum">
              <a:rPr lang="en-US"/>
              <a:pPr/>
              <a:t>13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Combination therapy for a clot over a duodenal ulcer (</a:t>
            </a:r>
            <a:r>
              <a:rPr lang="en-US" b="1" smtClean="0"/>
              <a:t>A) with epinephrine injection</a:t>
            </a:r>
          </a:p>
          <a:p>
            <a:pPr eaLnBrk="1" hangingPunct="1">
              <a:spcBef>
                <a:spcPct val="0"/>
              </a:spcBef>
            </a:pPr>
            <a:r>
              <a:rPr lang="en-US" smtClean="0"/>
              <a:t>(</a:t>
            </a:r>
            <a:r>
              <a:rPr lang="en-US" b="1" smtClean="0"/>
              <a:t>B), cold guillotining (C), and multipolar coagulation (D, E). (F) Appearance after treatment.</a:t>
            </a: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2993FCE3-B2FC-4BB0-8C92-BFA7855BB9AE}" type="slidenum">
              <a:rPr lang="en-US"/>
              <a:pPr/>
              <a:t>50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Algorithm for optimal management of nonvariceal upper gastrointestinal bleeding. On presentation with UGIB, appropriate resuscitation should be carried out. Patients should be assessed and those at very low risk may be discharged. All other patients should be admitted as inpatients and categorized as low-risk or high-risk groups to determine treatment options. Oral PPI therapy can be adequate for low-risk patients but those at high risk should be treated with endoscopy and intravenous, high-dose PPI. All patients should be considered for secondary prophylaxis, including </a:t>
            </a:r>
            <a:r>
              <a:rPr lang="en-US" i="1" smtClean="0"/>
              <a:t>Helicobacter pylori testing and treatments, use of COX2 antagonists as an alternative to NSAIDs, and PPI for those taking low-dose aspirin. Abbreviations: COX2, cyclooxygenase 2 (also known as prostaglandin G/H synthetase 2); UGIB, upper gastrointestinal bleeding. </a:t>
            </a: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923E0914-C0D3-4C52-874C-263F29761AA4}" type="slidenum">
              <a:rPr lang="en-US"/>
              <a:pPr/>
              <a:t>64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Management of Nonvariceal Upper Gastrointestinal Bleeding. Bingener, 2011</a:t>
            </a:r>
          </a:p>
        </p:txBody>
      </p:sp>
      <p:sp>
        <p:nvSpPr>
          <p:cNvPr id="82948" name="Slide Number Placeholder 3"/>
          <p:cNvSpPr>
            <a:spLocks noGrp="1"/>
          </p:cNvSpPr>
          <p:nvPr>
            <p:ph type="sldNum" sz="quarter" idx="5"/>
          </p:nvPr>
        </p:nvSpPr>
        <p:spPr bwMode="auto">
          <a:noFill/>
          <a:ln>
            <a:miter lim="800000"/>
            <a:headEnd/>
            <a:tailEnd/>
          </a:ln>
        </p:spPr>
        <p:txBody>
          <a:bodyPr/>
          <a:lstStyle/>
          <a:p>
            <a:fld id="{7F74ADFF-D894-4151-87DF-C8E64C96E7CE}" type="slidenum">
              <a:rPr lang="en-US"/>
              <a:pPr/>
              <a:t>65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Diagnosis and management of nonvariceal upper gastrointestinal bleeding </a:t>
            </a:r>
          </a:p>
        </p:txBody>
      </p:sp>
      <p:sp>
        <p:nvSpPr>
          <p:cNvPr id="83972" name="Slide Number Placeholder 3"/>
          <p:cNvSpPr>
            <a:spLocks noGrp="1"/>
          </p:cNvSpPr>
          <p:nvPr>
            <p:ph type="sldNum" sz="quarter" idx="5"/>
          </p:nvPr>
        </p:nvSpPr>
        <p:spPr bwMode="auto">
          <a:noFill/>
          <a:ln>
            <a:miter lim="800000"/>
            <a:headEnd/>
            <a:tailEnd/>
          </a:ln>
        </p:spPr>
        <p:txBody>
          <a:bodyPr/>
          <a:lstStyle/>
          <a:p>
            <a:fld id="{4EA1DD23-20A7-41C5-BA9B-3D0D99EEE8CD}" type="slidenum">
              <a:rPr lang="en-US"/>
              <a:pPr/>
              <a:t>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Arteriovenous malformations.</a:t>
            </a:r>
          </a:p>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C4AC4448-AA1E-4538-BB76-CBDF404A713B}" type="slidenum">
              <a:rPr lang="en-US"/>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Aortoesophageal fistula</a:t>
            </a:r>
          </a:p>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ABE42AC4-3C69-4964-AA6D-CD4BB9645F0F}" type="slidenum">
              <a:rPr lang="en-US"/>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Diagnosis and management of nonvariceal upper gastrointestinal bleeding </a:t>
            </a:r>
          </a:p>
        </p:txBody>
      </p:sp>
      <p:sp>
        <p:nvSpPr>
          <p:cNvPr id="74756" name="Slide Number Placeholder 3"/>
          <p:cNvSpPr>
            <a:spLocks noGrp="1"/>
          </p:cNvSpPr>
          <p:nvPr>
            <p:ph type="sldNum" sz="quarter" idx="5"/>
          </p:nvPr>
        </p:nvSpPr>
        <p:spPr bwMode="auto">
          <a:noFill/>
          <a:ln>
            <a:miter lim="800000"/>
            <a:headEnd/>
            <a:tailEnd/>
          </a:ln>
        </p:spPr>
        <p:txBody>
          <a:bodyPr/>
          <a:lstStyle/>
          <a:p>
            <a:fld id="{87F18F8E-E955-4979-A701-B912735FBADE}" type="slidenum">
              <a:rPr lang="en-US"/>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Panel B</a:t>
            </a:r>
          </a:p>
          <a:p>
            <a:pPr eaLnBrk="1" hangingPunct="1">
              <a:spcBef>
                <a:spcPct val="0"/>
              </a:spcBef>
            </a:pPr>
            <a:r>
              <a:rPr lang="en-US" smtClean="0"/>
              <a:t>shows the Rockall score, with point values assigned for each of three clinical</a:t>
            </a:r>
          </a:p>
          <a:p>
            <a:pPr eaLnBrk="1" hangingPunct="1">
              <a:spcBef>
                <a:spcPct val="0"/>
              </a:spcBef>
            </a:pPr>
            <a:r>
              <a:rPr lang="en-US" smtClean="0"/>
              <a:t>variables (age and the presence of shock and coexisting illnesses) and</a:t>
            </a:r>
          </a:p>
          <a:p>
            <a:pPr eaLnBrk="1" hangingPunct="1">
              <a:spcBef>
                <a:spcPct val="0"/>
              </a:spcBef>
            </a:pPr>
            <a:r>
              <a:rPr lang="en-US" smtClean="0"/>
              <a:t>two endoscopic variables (diagnosis and stigmata of recent hemorrhage).</a:t>
            </a:r>
          </a:p>
          <a:p>
            <a:pPr eaLnBrk="1" hangingPunct="1">
              <a:spcBef>
                <a:spcPct val="0"/>
              </a:spcBef>
            </a:pPr>
            <a:r>
              <a:rPr lang="en-US" smtClean="0"/>
              <a:t>The complete Rockall score ranges from 0 to 11, with higher scores indicating</a:t>
            </a:r>
          </a:p>
          <a:p>
            <a:pPr eaLnBrk="1" hangingPunct="1">
              <a:spcBef>
                <a:spcPct val="0"/>
              </a:spcBef>
            </a:pPr>
            <a:r>
              <a:rPr lang="en-US" smtClean="0"/>
              <a:t>higher risk. Patients with a clinical Rockall score of 0 or a complete</a:t>
            </a:r>
          </a:p>
          <a:p>
            <a:pPr eaLnBrk="1" hangingPunct="1">
              <a:spcBef>
                <a:spcPct val="0"/>
              </a:spcBef>
            </a:pPr>
            <a:r>
              <a:rPr lang="en-US" smtClean="0"/>
              <a:t>Rockall score of 2 or less are considered to be at low risk for rebleeding</a:t>
            </a:r>
          </a:p>
          <a:p>
            <a:pPr eaLnBrk="1" hangingPunct="1">
              <a:spcBef>
                <a:spcPct val="0"/>
              </a:spcBef>
            </a:pPr>
            <a:r>
              <a:rPr lang="en-US" smtClean="0"/>
              <a:t>or death. Data are from Blatchford et al.16 and Rockall et al.17 GI denotes</a:t>
            </a:r>
          </a:p>
          <a:p>
            <a:pPr eaLnBrk="1" hangingPunct="1">
              <a:spcBef>
                <a:spcPct val="0"/>
              </a:spcBef>
            </a:pPr>
            <a:r>
              <a:rPr lang="en-US" smtClean="0"/>
              <a:t>gastrointestinal. To convert the values for blood urea nitrogen to milligrams</a:t>
            </a:r>
          </a:p>
          <a:p>
            <a:pPr eaLnBrk="1" hangingPunct="1">
              <a:spcBef>
                <a:spcPct val="0"/>
              </a:spcBef>
            </a:pPr>
            <a:r>
              <a:rPr lang="en-US" smtClean="0"/>
              <a:t>per deciliter, divide by 0.357.</a:t>
            </a:r>
          </a:p>
        </p:txBody>
      </p:sp>
      <p:sp>
        <p:nvSpPr>
          <p:cNvPr id="75780" name="Slide Number Placeholder 3"/>
          <p:cNvSpPr>
            <a:spLocks noGrp="1"/>
          </p:cNvSpPr>
          <p:nvPr>
            <p:ph type="sldNum" sz="quarter" idx="5"/>
          </p:nvPr>
        </p:nvSpPr>
        <p:spPr bwMode="auto">
          <a:noFill/>
          <a:ln>
            <a:miter lim="800000"/>
            <a:headEnd/>
            <a:tailEnd/>
          </a:ln>
        </p:spPr>
        <p:txBody>
          <a:bodyPr/>
          <a:lstStyle/>
          <a:p>
            <a:fld id="{D9DC505B-5B76-4A4A-87EB-0F38C16F022E}" type="slidenum">
              <a:rPr lang="en-US"/>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Two different injectors. Top: US Endoscopy; bottom: American Endoscopy</a:t>
            </a:r>
          </a:p>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B4E8E807-A17C-4920-A25C-AC320D5EFD53}" type="slidenum">
              <a:rPr lang="en-US"/>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Hemoclip open (Boston Scientific).</a:t>
            </a:r>
          </a:p>
        </p:txBody>
      </p:sp>
      <p:sp>
        <p:nvSpPr>
          <p:cNvPr id="77828" name="Slide Number Placeholder 3"/>
          <p:cNvSpPr>
            <a:spLocks noGrp="1"/>
          </p:cNvSpPr>
          <p:nvPr>
            <p:ph type="sldNum" sz="quarter" idx="5"/>
          </p:nvPr>
        </p:nvSpPr>
        <p:spPr bwMode="auto">
          <a:noFill/>
          <a:ln>
            <a:miter lim="800000"/>
            <a:headEnd/>
            <a:tailEnd/>
          </a:ln>
        </p:spPr>
        <p:txBody>
          <a:bodyPr/>
          <a:lstStyle/>
          <a:p>
            <a:fld id="{96C673A0-762B-4049-A7A1-70AEA288D286}" type="slidenum">
              <a:rPr lang="en-US"/>
              <a:pPr/>
              <a:t>47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Commercially available hemoclips. Left: Olympus America QuickClip 2; middle: Cook</a:t>
            </a:r>
          </a:p>
          <a:p>
            <a:pPr eaLnBrk="1" hangingPunct="1">
              <a:spcBef>
                <a:spcPct val="0"/>
              </a:spcBef>
            </a:pPr>
            <a:r>
              <a:rPr lang="en-US" smtClean="0"/>
              <a:t>Endoscopy TriClip; right: Boston Scientific Resolution Clip.</a:t>
            </a:r>
          </a:p>
        </p:txBody>
      </p:sp>
      <p:sp>
        <p:nvSpPr>
          <p:cNvPr id="78852" name="Slide Number Placeholder 3"/>
          <p:cNvSpPr>
            <a:spLocks noGrp="1"/>
          </p:cNvSpPr>
          <p:nvPr>
            <p:ph type="sldNum" sz="quarter" idx="5"/>
          </p:nvPr>
        </p:nvSpPr>
        <p:spPr bwMode="auto">
          <a:noFill/>
          <a:ln>
            <a:miter lim="800000"/>
            <a:headEnd/>
            <a:tailEnd/>
          </a:ln>
        </p:spPr>
        <p:txBody>
          <a:bodyPr/>
          <a:lstStyle/>
          <a:p>
            <a:fld id="{8912DDE7-F046-4537-AEFB-98B5F2653330}" type="slidenum">
              <a:rPr lang="en-US"/>
              <a:pPr/>
              <a:t>48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Combined epinephrine injection (</a:t>
            </a:r>
            <a:r>
              <a:rPr lang="en-US" b="1" smtClean="0"/>
              <a:t>B) and multipolar coagulation (C) therapy for</a:t>
            </a:r>
          </a:p>
          <a:p>
            <a:pPr eaLnBrk="1" hangingPunct="1">
              <a:spcBef>
                <a:spcPct val="0"/>
              </a:spcBef>
            </a:pPr>
            <a:r>
              <a:rPr lang="en-US" smtClean="0"/>
              <a:t>a bleeding duodenal ulcer (</a:t>
            </a:r>
            <a:r>
              <a:rPr lang="en-US" b="1" smtClean="0"/>
              <a:t>A). (D) Appearance after hemostasis</a:t>
            </a: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D7A0F762-BC58-49D6-8073-6600321DA1EE}" type="slidenum">
              <a:rPr lang="en-US"/>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928DFC-C5DB-4C0E-BD32-4423B78B4DFC}" type="datetime1">
              <a:rPr lang="en-US"/>
              <a:pPr>
                <a:defRPr/>
              </a:pPr>
              <a:t>11/24/2013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D9C568-3B6E-4B6A-B043-07D7945DA0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60AC59-2FB9-4F4B-80F9-63A2710FB7C5}" type="datetime1">
              <a:rPr lang="en-US"/>
              <a:pPr>
                <a:defRPr/>
              </a:pPr>
              <a:t>11/24/2013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0615D0-BA66-45E7-8C53-17BFA1C1CB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39BEC6-FFE6-46B2-A7F9-77A5CA6813BA}" type="datetime1">
              <a:rPr lang="en-US"/>
              <a:pPr>
                <a:defRPr/>
              </a:pPr>
              <a:t>11/24/2013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FE6487-2A50-4F9D-93F9-E489C264D5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Content Placeholder 2"/>
          <p:cNvSpPr>
            <a:spLocks noGrp="1"/>
          </p:cNvSpPr>
          <p:nvPr>
            <p:ph idx="1"/>
          </p:nvPr>
        </p:nvSpPr>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524216-8746-4FC1-A1A6-2BF09F783F03}" type="datetime1">
              <a:rPr lang="en-US"/>
              <a:pPr>
                <a:defRPr/>
              </a:pPr>
              <a:t>11/24/2013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8A646C-BBCB-469B-B620-2347C218CF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E43870-CCBD-4B44-92E0-F82ADF35716C}" type="datetime1">
              <a:rPr lang="en-US"/>
              <a:pPr>
                <a:defRPr/>
              </a:pPr>
              <a:t>11/24/2013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CB9C61-F189-4781-852D-E71CD1A9CA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B31F5A-E6C6-4DD1-8A09-BFB50D17BEC0}" type="datetime1">
              <a:rPr lang="en-US"/>
              <a:pPr>
                <a:defRPr/>
              </a:pPr>
              <a:t>11/24/2013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79DA5B-1009-4677-95DF-287C062EB5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28A594-0BB3-4D05-A7D3-2A6199D47180}" type="datetime1">
              <a:rPr lang="en-US"/>
              <a:pPr>
                <a:defRPr/>
              </a:pPr>
              <a:t>11/24/2013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B38950-DCA5-46A0-B820-BD24630141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46A1B9-5C17-4F04-B05B-1D4C544D2C37}" type="datetime1">
              <a:rPr lang="en-US"/>
              <a:pPr>
                <a:defRPr/>
              </a:pPr>
              <a:t>11/24/2013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B4043D-0F3C-47DC-9420-8F6D25BC4A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C4521C-E527-42C2-8FC3-506DEF06077A}" type="datetime1">
              <a:rPr lang="en-US"/>
              <a:pPr>
                <a:defRPr/>
              </a:pPr>
              <a:t>11/24/2013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D6F189-2E87-49BB-AD3F-F973B85F79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63E41B-7C82-4A3F-B7B2-75301FE8DE59}" type="datetime1">
              <a:rPr lang="en-US"/>
              <a:pPr>
                <a:defRPr/>
              </a:pPr>
              <a:t>11/24/2013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CCADF5-B9C9-4F26-AF19-D05CC16ACA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378EC5-3416-432A-87D8-E5134CE5B6F8}" type="datetime1">
              <a:rPr lang="en-US"/>
              <a:pPr>
                <a:defRPr/>
              </a:pPr>
              <a:t>11/24/2013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9B8B87-82BD-45A1-B4D9-4EC348ECCB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AF2EE83-2C98-46A9-8F5B-6E1C3D32C0BF}" type="datetime1">
              <a:rPr lang="en-US"/>
              <a:pPr>
                <a:defRPr/>
              </a:pPr>
              <a:t>11/24/2013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8C5C5EB9-F9E1-463D-8617-C3792B13C9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265238"/>
            <a:ext cx="7772400" cy="1470025"/>
          </a:xfrm>
        </p:spPr>
        <p:txBody>
          <a:bodyPr/>
          <a:lstStyle/>
          <a:p>
            <a:pPr eaLnBrk="1" hangingPunct="1"/>
            <a:r>
              <a:rPr lang="en-US" sz="5400" smtClean="0"/>
              <a:t>Gastrointestinal bleeding</a:t>
            </a:r>
          </a:p>
        </p:txBody>
      </p:sp>
      <p:sp>
        <p:nvSpPr>
          <p:cNvPr id="3" name="Subtitle 2"/>
          <p:cNvSpPr>
            <a:spLocks noGrp="1"/>
          </p:cNvSpPr>
          <p:nvPr>
            <p:ph type="subTitle" idx="1"/>
          </p:nvPr>
        </p:nvSpPr>
        <p:spPr>
          <a:xfrm>
            <a:off x="1371600" y="3462338"/>
            <a:ext cx="6400800" cy="1752600"/>
          </a:xfrm>
        </p:spPr>
        <p:txBody>
          <a:bodyPr>
            <a:normAutofit fontScale="92500" lnSpcReduction="10000"/>
          </a:bodyPr>
          <a:lstStyle/>
          <a:p>
            <a:pPr eaLnBrk="1" hangingPunct="1">
              <a:lnSpc>
                <a:spcPct val="80000"/>
              </a:lnSpc>
              <a:buFont typeface="Wingdings 2" charset="2"/>
              <a:buNone/>
              <a:defRPr/>
            </a:pPr>
            <a:r>
              <a:rPr lang="en-US" sz="2700" dirty="0" smtClean="0">
                <a:solidFill>
                  <a:srgbClr val="898989"/>
                </a:solidFill>
              </a:rPr>
              <a:t>Dr </a:t>
            </a:r>
            <a:r>
              <a:rPr lang="en-US" sz="2700" dirty="0" err="1" smtClean="0">
                <a:solidFill>
                  <a:srgbClr val="898989"/>
                </a:solidFill>
              </a:rPr>
              <a:t>Nahla</a:t>
            </a:r>
            <a:r>
              <a:rPr lang="en-US" sz="2700" dirty="0" smtClean="0">
                <a:solidFill>
                  <a:srgbClr val="898989"/>
                </a:solidFill>
              </a:rPr>
              <a:t> </a:t>
            </a:r>
            <a:r>
              <a:rPr lang="en-US" sz="2700" dirty="0" err="1" smtClean="0">
                <a:solidFill>
                  <a:srgbClr val="898989"/>
                </a:solidFill>
              </a:rPr>
              <a:t>Azzam</a:t>
            </a:r>
            <a:r>
              <a:rPr lang="en-US" sz="2700" smtClean="0">
                <a:solidFill>
                  <a:srgbClr val="898989"/>
                </a:solidFill>
              </a:rPr>
              <a:t> MRCP,FACP</a:t>
            </a:r>
          </a:p>
          <a:p>
            <a:pPr eaLnBrk="1" hangingPunct="1">
              <a:lnSpc>
                <a:spcPct val="80000"/>
              </a:lnSpc>
              <a:buFont typeface="Wingdings 2" charset="2"/>
              <a:buNone/>
              <a:defRPr/>
            </a:pPr>
            <a:r>
              <a:rPr lang="en-US" sz="2700" smtClean="0">
                <a:solidFill>
                  <a:srgbClr val="898989"/>
                </a:solidFill>
              </a:rPr>
              <a:t>Majid</a:t>
            </a:r>
            <a:r>
              <a:rPr lang="en-US" sz="2700" dirty="0" smtClean="0">
                <a:solidFill>
                  <a:srgbClr val="898989"/>
                </a:solidFill>
              </a:rPr>
              <a:t> </a:t>
            </a:r>
            <a:r>
              <a:rPr lang="en-US" sz="2700" dirty="0" err="1" smtClean="0">
                <a:solidFill>
                  <a:srgbClr val="898989"/>
                </a:solidFill>
              </a:rPr>
              <a:t>Almadi</a:t>
            </a:r>
            <a:endParaRPr lang="en-US" sz="2700" dirty="0" smtClean="0">
              <a:solidFill>
                <a:srgbClr val="898989"/>
              </a:solidFill>
            </a:endParaRPr>
          </a:p>
          <a:p>
            <a:pPr eaLnBrk="1" hangingPunct="1">
              <a:lnSpc>
                <a:spcPct val="80000"/>
              </a:lnSpc>
              <a:buFont typeface="Wingdings 2" charset="2"/>
              <a:buNone/>
              <a:defRPr/>
            </a:pPr>
            <a:r>
              <a:rPr lang="en-US" sz="2700" dirty="0" smtClean="0">
                <a:solidFill>
                  <a:srgbClr val="898989"/>
                </a:solidFill>
              </a:rPr>
              <a:t>MBBS, </a:t>
            </a:r>
            <a:r>
              <a:rPr lang="en-US" sz="2700" dirty="0" err="1" smtClean="0">
                <a:solidFill>
                  <a:srgbClr val="898989"/>
                </a:solidFill>
              </a:rPr>
              <a:t>MSc</a:t>
            </a:r>
            <a:r>
              <a:rPr lang="en-US" sz="2700" dirty="0" smtClean="0">
                <a:solidFill>
                  <a:srgbClr val="898989"/>
                </a:solidFill>
              </a:rPr>
              <a:t> (Clinical Epidemiology), FRCPC</a:t>
            </a:r>
          </a:p>
          <a:p>
            <a:pPr eaLnBrk="1" hangingPunct="1">
              <a:lnSpc>
                <a:spcPct val="80000"/>
              </a:lnSpc>
              <a:buFont typeface="Wingdings 2" charset="2"/>
              <a:buNone/>
              <a:defRPr/>
            </a:pPr>
            <a:r>
              <a:rPr lang="en-US" sz="2700" dirty="0" smtClean="0">
                <a:solidFill>
                  <a:srgbClr val="898989"/>
                </a:solidFill>
              </a:rPr>
              <a:t>Assistant professor of Medicine</a:t>
            </a:r>
          </a:p>
          <a:p>
            <a:pPr eaLnBrk="1" hangingPunct="1">
              <a:lnSpc>
                <a:spcPct val="80000"/>
              </a:lnSpc>
              <a:buFont typeface="Wingdings 2" charset="2"/>
              <a:buNone/>
              <a:defRPr/>
            </a:pPr>
            <a:r>
              <a:rPr lang="en-US" sz="2700" dirty="0" smtClean="0">
                <a:solidFill>
                  <a:srgbClr val="898989"/>
                </a:solidFill>
              </a:rPr>
              <a:t>King Saud University</a:t>
            </a:r>
          </a:p>
          <a:p>
            <a:pPr eaLnBrk="1" hangingPunct="1">
              <a:lnSpc>
                <a:spcPct val="80000"/>
              </a:lnSpc>
              <a:buFont typeface="Wingdings 2" charset="2"/>
              <a:buNone/>
              <a:defRPr/>
            </a:pPr>
            <a:endParaRPr lang="en-US" sz="2700"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srcRect/>
          <a:stretch>
            <a:fillRect/>
          </a:stretch>
        </p:blipFill>
        <p:spPr bwMode="auto">
          <a:xfrm>
            <a:off x="257175" y="1200150"/>
            <a:ext cx="8656638" cy="39941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Epidemiology</a:t>
            </a:r>
          </a:p>
        </p:txBody>
      </p:sp>
      <p:sp>
        <p:nvSpPr>
          <p:cNvPr id="12291" name="Content Placeholder 2"/>
          <p:cNvSpPr>
            <a:spLocks noGrp="1"/>
          </p:cNvSpPr>
          <p:nvPr>
            <p:ph idx="1"/>
          </p:nvPr>
        </p:nvSpPr>
        <p:spPr/>
        <p:txBody>
          <a:bodyPr/>
          <a:lstStyle/>
          <a:p>
            <a:pPr eaLnBrk="1" hangingPunct="1"/>
            <a:endParaRPr lang="en-US" smtClean="0"/>
          </a:p>
          <a:p>
            <a:pPr eaLnBrk="1" hangingPunct="1"/>
            <a:r>
              <a:rPr lang="en-US" smtClean="0"/>
              <a:t>48 to 160 cases per 100 000 adults per year</a:t>
            </a:r>
          </a:p>
          <a:p>
            <a:pPr eaLnBrk="1" hangingPunct="1"/>
            <a:endParaRPr lang="en-US" smtClean="0"/>
          </a:p>
          <a:p>
            <a:pPr eaLnBrk="1" hangingPunct="1"/>
            <a:endParaRPr lang="en-US" smtClean="0"/>
          </a:p>
          <a:p>
            <a:pPr eaLnBrk="1" hangingPunct="1"/>
            <a:r>
              <a:rPr lang="en-US" smtClean="0"/>
              <a:t>Mortality generally from 10% to 14%</a:t>
            </a:r>
          </a:p>
          <a:p>
            <a:pPr eaLnBrk="1" hangingPunct="1"/>
            <a:endParaRPr lang="en-US" smtClean="0"/>
          </a:p>
        </p:txBody>
      </p:sp>
      <p:sp>
        <p:nvSpPr>
          <p:cNvPr id="12292"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Causes of UGIB</a:t>
            </a:r>
          </a:p>
        </p:txBody>
      </p:sp>
      <p:pic>
        <p:nvPicPr>
          <p:cNvPr id="13315" name="Picture 3"/>
          <p:cNvPicPr>
            <a:picLocks noChangeAspect="1"/>
          </p:cNvPicPr>
          <p:nvPr/>
        </p:nvPicPr>
        <p:blipFill>
          <a:blip r:embed="rId2"/>
          <a:srcRect/>
          <a:stretch>
            <a:fillRect/>
          </a:stretch>
        </p:blipFill>
        <p:spPr bwMode="auto">
          <a:xfrm>
            <a:off x="457200" y="2081213"/>
            <a:ext cx="8280400" cy="3632200"/>
          </a:xfrm>
          <a:prstGeom prst="rect">
            <a:avLst/>
          </a:prstGeom>
          <a:noFill/>
          <a:ln w="9525">
            <a:noFill/>
            <a:miter lim="800000"/>
            <a:headEnd/>
            <a:tailEnd/>
          </a:ln>
        </p:spPr>
      </p:pic>
      <p:sp>
        <p:nvSpPr>
          <p:cNvPr id="13316" name="Rectangle 4"/>
          <p:cNvSpPr>
            <a:spLocks noChangeArrowheads="1"/>
          </p:cNvSpPr>
          <p:nvPr/>
        </p:nvSpPr>
        <p:spPr bwMode="auto">
          <a:xfrm>
            <a:off x="457200" y="5934075"/>
            <a:ext cx="8229600" cy="369888"/>
          </a:xfrm>
          <a:prstGeom prst="rect">
            <a:avLst/>
          </a:prstGeom>
          <a:noFill/>
          <a:ln w="9525">
            <a:noFill/>
            <a:miter lim="800000"/>
            <a:headEnd/>
            <a:tailEnd/>
          </a:ln>
        </p:spPr>
        <p:txBody>
          <a:bodyPr>
            <a:spAutoFit/>
          </a:bodyPr>
          <a:lstStyle/>
          <a:p>
            <a:pPr algn="r"/>
            <a:r>
              <a:rPr lang="en-US">
                <a:latin typeface="Century Gothic" charset="0"/>
              </a:rPr>
              <a:t>Gibson et al. Gastrointest Endosc Clin N Am 2011;21:583-96.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Spurting Blood</a:t>
            </a:r>
          </a:p>
        </p:txBody>
      </p:sp>
      <p:pic>
        <p:nvPicPr>
          <p:cNvPr id="14339" name="Picture 3"/>
          <p:cNvPicPr>
            <a:picLocks noChangeAspect="1"/>
          </p:cNvPicPr>
          <p:nvPr/>
        </p:nvPicPr>
        <p:blipFill>
          <a:blip r:embed="rId3"/>
          <a:srcRect/>
          <a:stretch>
            <a:fillRect/>
          </a:stretch>
        </p:blipFill>
        <p:spPr bwMode="auto">
          <a:xfrm>
            <a:off x="2139950" y="1600200"/>
            <a:ext cx="4911725" cy="4525963"/>
          </a:xfrm>
          <a:prstGeom prst="rect">
            <a:avLst/>
          </a:prstGeom>
          <a:noFill/>
          <a:ln w="9525">
            <a:noFill/>
            <a:miter lim="800000"/>
            <a:headEnd/>
            <a:tailEnd/>
          </a:ln>
        </p:spPr>
      </p:pic>
      <p:sp>
        <p:nvSpPr>
          <p:cNvPr id="14340"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Non-bleeding Visible Vessel</a:t>
            </a:r>
          </a:p>
        </p:txBody>
      </p:sp>
      <p:pic>
        <p:nvPicPr>
          <p:cNvPr id="15363" name="Picture 3"/>
          <p:cNvPicPr>
            <a:picLocks noChangeAspect="1"/>
          </p:cNvPicPr>
          <p:nvPr/>
        </p:nvPicPr>
        <p:blipFill>
          <a:blip r:embed="rId2"/>
          <a:srcRect/>
          <a:stretch>
            <a:fillRect/>
          </a:stretch>
        </p:blipFill>
        <p:spPr bwMode="auto">
          <a:xfrm>
            <a:off x="2116138" y="1600200"/>
            <a:ext cx="4954587" cy="4665663"/>
          </a:xfrm>
          <a:prstGeom prst="rect">
            <a:avLst/>
          </a:prstGeom>
          <a:noFill/>
          <a:ln w="9525">
            <a:noFill/>
            <a:miter lim="800000"/>
            <a:headEnd/>
            <a:tailEnd/>
          </a:ln>
        </p:spPr>
      </p:pic>
      <p:sp>
        <p:nvSpPr>
          <p:cNvPr id="15364"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Flat, Pigmented Spot</a:t>
            </a:r>
          </a:p>
        </p:txBody>
      </p:sp>
      <p:pic>
        <p:nvPicPr>
          <p:cNvPr id="16387" name="Picture 3"/>
          <p:cNvPicPr>
            <a:picLocks noChangeAspect="1"/>
          </p:cNvPicPr>
          <p:nvPr/>
        </p:nvPicPr>
        <p:blipFill>
          <a:blip r:embed="rId2"/>
          <a:srcRect/>
          <a:stretch>
            <a:fillRect/>
          </a:stretch>
        </p:blipFill>
        <p:spPr bwMode="auto">
          <a:xfrm>
            <a:off x="2289175" y="1600200"/>
            <a:ext cx="4660900" cy="4525963"/>
          </a:xfrm>
          <a:prstGeom prst="rect">
            <a:avLst/>
          </a:prstGeom>
          <a:noFill/>
          <a:ln w="9525">
            <a:noFill/>
            <a:miter lim="800000"/>
            <a:headEnd/>
            <a:tailEnd/>
          </a:ln>
        </p:spPr>
      </p:pic>
      <p:sp>
        <p:nvSpPr>
          <p:cNvPr id="16388"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Clean Base</a:t>
            </a:r>
          </a:p>
        </p:txBody>
      </p:sp>
      <p:pic>
        <p:nvPicPr>
          <p:cNvPr id="17411" name="Picture 3"/>
          <p:cNvPicPr>
            <a:picLocks noChangeAspect="1"/>
          </p:cNvPicPr>
          <p:nvPr/>
        </p:nvPicPr>
        <p:blipFill>
          <a:blip r:embed="rId2"/>
          <a:srcRect/>
          <a:stretch>
            <a:fillRect/>
          </a:stretch>
        </p:blipFill>
        <p:spPr bwMode="auto">
          <a:xfrm>
            <a:off x="2063750" y="1600200"/>
            <a:ext cx="4727575" cy="4591050"/>
          </a:xfrm>
          <a:prstGeom prst="rect">
            <a:avLst/>
          </a:prstGeom>
          <a:noFill/>
          <a:ln w="9525">
            <a:noFill/>
            <a:miter lim="800000"/>
            <a:headEnd/>
            <a:tailEnd/>
          </a:ln>
        </p:spPr>
      </p:pic>
      <p:sp>
        <p:nvSpPr>
          <p:cNvPr id="17412"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3"/>
          <a:srcRect/>
          <a:stretch>
            <a:fillRect/>
          </a:stretch>
        </p:blipFill>
        <p:spPr bwMode="auto">
          <a:xfrm>
            <a:off x="1193800" y="635000"/>
            <a:ext cx="6756400" cy="5588000"/>
          </a:xfrm>
          <a:prstGeom prst="rect">
            <a:avLst/>
          </a:prstGeom>
          <a:noFill/>
          <a:ln w="9525">
            <a:noFill/>
            <a:miter lim="800000"/>
            <a:headEnd/>
            <a:tailEnd/>
          </a:ln>
        </p:spPr>
      </p:pic>
      <p:sp>
        <p:nvSpPr>
          <p:cNvPr id="18435" name="TextBox 4"/>
          <p:cNvSpPr txBox="1">
            <a:spLocks noChangeArrowheads="1"/>
          </p:cNvSpPr>
          <p:nvPr/>
        </p:nvSpPr>
        <p:spPr bwMode="auto">
          <a:xfrm>
            <a:off x="2197100" y="6407150"/>
            <a:ext cx="5753100" cy="369888"/>
          </a:xfrm>
          <a:prstGeom prst="rect">
            <a:avLst/>
          </a:prstGeom>
          <a:noFill/>
          <a:ln w="9525">
            <a:noFill/>
            <a:miter lim="800000"/>
            <a:headEnd/>
            <a:tailEnd/>
          </a:ln>
        </p:spPr>
        <p:txBody>
          <a:bodyPr wrap="none">
            <a:spAutoFit/>
          </a:bodyPr>
          <a:lstStyle/>
          <a:p>
            <a:r>
              <a:rPr lang="en-US">
                <a:latin typeface="Century Gothic" charset="0"/>
              </a:rPr>
              <a:t>Acosta et al. Gastrointest Endosc Clin N Am 2011;21:555-66.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3"/>
          <a:srcRect/>
          <a:stretch>
            <a:fillRect/>
          </a:stretch>
        </p:blipFill>
        <p:spPr bwMode="auto">
          <a:xfrm>
            <a:off x="1193800" y="908050"/>
            <a:ext cx="6756400" cy="5041900"/>
          </a:xfrm>
          <a:prstGeom prst="rect">
            <a:avLst/>
          </a:prstGeom>
          <a:noFill/>
          <a:ln w="9525">
            <a:noFill/>
            <a:miter lim="800000"/>
            <a:headEnd/>
            <a:tailEnd/>
          </a:ln>
        </p:spPr>
      </p:pic>
      <p:sp>
        <p:nvSpPr>
          <p:cNvPr id="19459" name="TextBox 4"/>
          <p:cNvSpPr txBox="1">
            <a:spLocks noChangeArrowheads="1"/>
          </p:cNvSpPr>
          <p:nvPr/>
        </p:nvSpPr>
        <p:spPr bwMode="auto">
          <a:xfrm>
            <a:off x="2197100" y="6407150"/>
            <a:ext cx="5753100" cy="369888"/>
          </a:xfrm>
          <a:prstGeom prst="rect">
            <a:avLst/>
          </a:prstGeom>
          <a:noFill/>
          <a:ln w="9525">
            <a:noFill/>
            <a:miter lim="800000"/>
            <a:headEnd/>
            <a:tailEnd/>
          </a:ln>
        </p:spPr>
        <p:txBody>
          <a:bodyPr wrap="none">
            <a:spAutoFit/>
          </a:bodyPr>
          <a:lstStyle/>
          <a:p>
            <a:r>
              <a:rPr lang="en-US">
                <a:latin typeface="Century Gothic" charset="0"/>
              </a:rPr>
              <a:t>Acosta et al. Gastrointest Endosc Clin N Am 2011;21:555-66.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ea typeface="+mj-ea"/>
                <a:cs typeface="+mj-cs"/>
              </a:rPr>
              <a:t>Hypovolemic</a:t>
            </a:r>
            <a:r>
              <a:rPr lang="en-US" dirty="0" smtClean="0">
                <a:ea typeface="+mj-ea"/>
                <a:cs typeface="+mj-cs"/>
              </a:rPr>
              <a:t> shock: symptoms, signs and fluid replacement</a:t>
            </a:r>
          </a:p>
        </p:txBody>
      </p:sp>
      <p:pic>
        <p:nvPicPr>
          <p:cNvPr id="20483" name="Picture 3"/>
          <p:cNvPicPr>
            <a:picLocks noChangeAspect="1"/>
          </p:cNvPicPr>
          <p:nvPr/>
        </p:nvPicPr>
        <p:blipFill>
          <a:blip r:embed="rId2"/>
          <a:srcRect/>
          <a:stretch>
            <a:fillRect/>
          </a:stretch>
        </p:blipFill>
        <p:spPr bwMode="auto">
          <a:xfrm>
            <a:off x="0" y="2081213"/>
            <a:ext cx="9144000" cy="3379787"/>
          </a:xfrm>
          <a:prstGeom prst="rect">
            <a:avLst/>
          </a:prstGeom>
          <a:noFill/>
          <a:ln w="9525">
            <a:noFill/>
            <a:miter lim="800000"/>
            <a:headEnd/>
            <a:tailEnd/>
          </a:ln>
        </p:spPr>
      </p:pic>
      <p:sp>
        <p:nvSpPr>
          <p:cNvPr id="4" name="Right Arrow 3"/>
          <p:cNvSpPr>
            <a:spLocks noChangeArrowheads="1"/>
          </p:cNvSpPr>
          <p:nvPr/>
        </p:nvSpPr>
        <p:spPr bwMode="auto">
          <a:xfrm rot="-5400000">
            <a:off x="1187450" y="2524125"/>
            <a:ext cx="374650" cy="222250"/>
          </a:xfrm>
          <a:prstGeom prst="rightArrow">
            <a:avLst>
              <a:gd name="adj1" fmla="val 50000"/>
              <a:gd name="adj2" fmla="val 50002"/>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 name="Right Arrow 4"/>
          <p:cNvSpPr>
            <a:spLocks noChangeArrowheads="1"/>
          </p:cNvSpPr>
          <p:nvPr/>
        </p:nvSpPr>
        <p:spPr bwMode="auto">
          <a:xfrm rot="-5400000">
            <a:off x="1377950" y="2911475"/>
            <a:ext cx="374650" cy="222250"/>
          </a:xfrm>
          <a:prstGeom prst="rightArrow">
            <a:avLst>
              <a:gd name="adj1" fmla="val 50000"/>
              <a:gd name="adj2" fmla="val 50002"/>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1187450" y="3311525"/>
            <a:ext cx="374650" cy="222250"/>
          </a:xfrm>
          <a:prstGeom prst="rightArrow">
            <a:avLst>
              <a:gd name="adj1" fmla="val 50000"/>
              <a:gd name="adj2" fmla="val 50002"/>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 name="Right Arrow 6"/>
          <p:cNvSpPr>
            <a:spLocks noChangeArrowheads="1"/>
          </p:cNvSpPr>
          <p:nvPr/>
        </p:nvSpPr>
        <p:spPr bwMode="auto">
          <a:xfrm rot="-5400000">
            <a:off x="962025" y="3660775"/>
            <a:ext cx="374650" cy="222250"/>
          </a:xfrm>
          <a:prstGeom prst="rightArrow">
            <a:avLst>
              <a:gd name="adj1" fmla="val 50000"/>
              <a:gd name="adj2" fmla="val 50002"/>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ight Arrow 8"/>
          <p:cNvSpPr>
            <a:spLocks noChangeArrowheads="1"/>
          </p:cNvSpPr>
          <p:nvPr/>
        </p:nvSpPr>
        <p:spPr bwMode="auto">
          <a:xfrm rot="5400000">
            <a:off x="1409700" y="3686175"/>
            <a:ext cx="374650" cy="222250"/>
          </a:xfrm>
          <a:prstGeom prst="rightArrow">
            <a:avLst>
              <a:gd name="adj1" fmla="val 50000"/>
              <a:gd name="adj2" fmla="val 50002"/>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5400000">
            <a:off x="1187450" y="4010025"/>
            <a:ext cx="374650" cy="222250"/>
          </a:xfrm>
          <a:prstGeom prst="rightArrow">
            <a:avLst>
              <a:gd name="adj1" fmla="val 50000"/>
              <a:gd name="adj2" fmla="val 50002"/>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Right Arrow 11"/>
          <p:cNvSpPr>
            <a:spLocks noChangeArrowheads="1"/>
          </p:cNvSpPr>
          <p:nvPr/>
        </p:nvSpPr>
        <p:spPr bwMode="auto">
          <a:xfrm rot="5400000">
            <a:off x="1409700" y="4384675"/>
            <a:ext cx="374650" cy="222250"/>
          </a:xfrm>
          <a:prstGeom prst="rightArrow">
            <a:avLst>
              <a:gd name="adj1" fmla="val 50000"/>
              <a:gd name="adj2" fmla="val 50002"/>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1187450" y="4759325"/>
            <a:ext cx="374650" cy="222250"/>
          </a:xfrm>
          <a:prstGeom prst="rightArrow">
            <a:avLst>
              <a:gd name="adj1" fmla="val 50000"/>
              <a:gd name="adj2" fmla="val 50002"/>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Ms S</a:t>
            </a:r>
          </a:p>
        </p:txBody>
      </p:sp>
      <p:sp>
        <p:nvSpPr>
          <p:cNvPr id="3075" name="Content Placeholder 2"/>
          <p:cNvSpPr>
            <a:spLocks noGrp="1"/>
          </p:cNvSpPr>
          <p:nvPr>
            <p:ph idx="1"/>
          </p:nvPr>
        </p:nvSpPr>
        <p:spPr/>
        <p:txBody>
          <a:bodyPr/>
          <a:lstStyle/>
          <a:p>
            <a:pPr eaLnBrk="1" hangingPunct="1"/>
            <a:r>
              <a:rPr lang="en-US" smtClean="0"/>
              <a:t>86-year-old woman</a:t>
            </a:r>
          </a:p>
          <a:p>
            <a:pPr eaLnBrk="1" hangingPunct="1"/>
            <a:r>
              <a:rPr lang="en-US" smtClean="0"/>
              <a:t>Physically active</a:t>
            </a:r>
          </a:p>
          <a:p>
            <a:pPr eaLnBrk="1" hangingPunct="1"/>
            <a:r>
              <a:rPr lang="en-US" smtClean="0"/>
              <a:t>Engages in numerous social activities, and attends a class in political science. </a:t>
            </a:r>
          </a:p>
          <a:p>
            <a:pPr eaLnBrk="1" hangingPunct="1"/>
            <a:r>
              <a:rPr lang="en-US" smtClean="0"/>
              <a:t>She presented to the emergency department after falling in her bathroom.</a:t>
            </a:r>
          </a:p>
        </p:txBody>
      </p:sp>
      <p:sp>
        <p:nvSpPr>
          <p:cNvPr id="3076" name="TextBox 4"/>
          <p:cNvSpPr txBox="1">
            <a:spLocks noChangeArrowheads="1"/>
          </p:cNvSpPr>
          <p:nvPr/>
        </p:nvSpPr>
        <p:spPr bwMode="auto">
          <a:xfrm>
            <a:off x="3905250" y="625475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571750"/>
            <a:ext cx="8229600" cy="1143000"/>
          </a:xfrm>
        </p:spPr>
        <p:txBody>
          <a:bodyPr/>
          <a:lstStyle/>
          <a:p>
            <a:pPr eaLnBrk="1" hangingPunct="1"/>
            <a:r>
              <a:rPr lang="en-US" b="1" smtClean="0"/>
              <a:t>Pre-endoscopic management </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Risk stratification</a:t>
            </a:r>
          </a:p>
        </p:txBody>
      </p:sp>
      <p:sp>
        <p:nvSpPr>
          <p:cNvPr id="22531" name="Content Placeholder 2"/>
          <p:cNvSpPr>
            <a:spLocks noGrp="1"/>
          </p:cNvSpPr>
          <p:nvPr>
            <p:ph idx="1"/>
          </p:nvPr>
        </p:nvSpPr>
        <p:spPr/>
        <p:txBody>
          <a:bodyPr/>
          <a:lstStyle/>
          <a:p>
            <a:pPr eaLnBrk="1" hangingPunct="1"/>
            <a:r>
              <a:rPr lang="en-US" smtClean="0"/>
              <a:t>Low vs. high risk</a:t>
            </a:r>
          </a:p>
          <a:p>
            <a:pPr eaLnBrk="1" hangingPunct="1"/>
            <a:r>
              <a:rPr lang="en-US" smtClean="0"/>
              <a:t>Early identification</a:t>
            </a:r>
          </a:p>
          <a:p>
            <a:pPr eaLnBrk="1" hangingPunct="1"/>
            <a:r>
              <a:rPr lang="en-US" smtClean="0"/>
              <a:t>Appropriate intervention</a:t>
            </a:r>
          </a:p>
          <a:p>
            <a:pPr eaLnBrk="1" hangingPunct="1"/>
            <a:r>
              <a:rPr lang="en-US" smtClean="0"/>
              <a:t>Minimizes morbidity and mortality</a:t>
            </a:r>
          </a:p>
        </p:txBody>
      </p:sp>
      <p:sp>
        <p:nvSpPr>
          <p:cNvPr id="22532" name="Rectangle 3"/>
          <p:cNvSpPr>
            <a:spLocks noChangeArrowheads="1"/>
          </p:cNvSpPr>
          <p:nvPr/>
        </p:nvSpPr>
        <p:spPr bwMode="auto">
          <a:xfrm>
            <a:off x="457200" y="606425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578100"/>
            <a:ext cx="8229600" cy="1143000"/>
          </a:xfrm>
        </p:spPr>
        <p:txBody>
          <a:bodyPr/>
          <a:lstStyle/>
          <a:p>
            <a:pPr eaLnBrk="1" hangingPunct="1"/>
            <a:r>
              <a:rPr lang="en-US" smtClean="0"/>
              <a:t>Scores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3"/>
          <a:srcRect/>
          <a:stretch>
            <a:fillRect/>
          </a:stretch>
        </p:blipFill>
        <p:spPr bwMode="auto">
          <a:xfrm>
            <a:off x="2097088" y="390525"/>
            <a:ext cx="4906962" cy="5908675"/>
          </a:xfrm>
          <a:prstGeom prst="rect">
            <a:avLst/>
          </a:prstGeom>
          <a:noFill/>
          <a:ln w="9525">
            <a:noFill/>
            <a:miter lim="800000"/>
            <a:headEnd/>
            <a:tailEnd/>
          </a:ln>
        </p:spPr>
      </p:pic>
      <p:sp>
        <p:nvSpPr>
          <p:cNvPr id="24579" name="TextBox 5"/>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a:r>
              <a:rPr lang="en-US">
                <a:latin typeface="Century Gothic" charset="0"/>
              </a:rPr>
              <a:t>Bardou et al. Nat Rev Gastroenterol Hepatol 2012;9:97-104.</a:t>
            </a:r>
          </a:p>
          <a:p>
            <a:pPr algn="r"/>
            <a:endParaRPr lang="en-US">
              <a:latin typeface="Century Gothic" charset="0"/>
            </a:endParaRPr>
          </a:p>
        </p:txBody>
      </p:sp>
      <p:sp>
        <p:nvSpPr>
          <p:cNvPr id="5" name="Left Brace 4"/>
          <p:cNvSpPr>
            <a:spLocks/>
          </p:cNvSpPr>
          <p:nvPr/>
        </p:nvSpPr>
        <p:spPr bwMode="auto">
          <a:xfrm>
            <a:off x="1639888" y="2033588"/>
            <a:ext cx="455612" cy="1179512"/>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mn-ea"/>
            </a:endParaRPr>
          </a:p>
        </p:txBody>
      </p:sp>
      <p:sp>
        <p:nvSpPr>
          <p:cNvPr id="7" name="TextBox 6"/>
          <p:cNvSpPr txBox="1">
            <a:spLocks noChangeArrowheads="1"/>
          </p:cNvSpPr>
          <p:nvPr/>
        </p:nvSpPr>
        <p:spPr bwMode="auto">
          <a:xfrm>
            <a:off x="557213" y="4705350"/>
            <a:ext cx="903287" cy="368300"/>
          </a:xfrm>
          <a:prstGeom prst="rect">
            <a:avLst/>
          </a:prstGeom>
          <a:noFill/>
          <a:ln w="9525">
            <a:noFill/>
            <a:miter lim="800000"/>
            <a:headEnd/>
            <a:tailEnd/>
          </a:ln>
        </p:spPr>
        <p:txBody>
          <a:bodyPr wrap="none">
            <a:spAutoFit/>
          </a:bodyPr>
          <a:lstStyle/>
          <a:p>
            <a:r>
              <a:rPr lang="en-US"/>
              <a:t>History</a:t>
            </a:r>
          </a:p>
        </p:txBody>
      </p:sp>
      <p:sp>
        <p:nvSpPr>
          <p:cNvPr id="8" name="Left Brace 7"/>
          <p:cNvSpPr>
            <a:spLocks/>
          </p:cNvSpPr>
          <p:nvPr/>
        </p:nvSpPr>
        <p:spPr bwMode="auto">
          <a:xfrm>
            <a:off x="1638300" y="4381500"/>
            <a:ext cx="458788" cy="1320800"/>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mn-ea"/>
            </a:endParaRPr>
          </a:p>
        </p:txBody>
      </p:sp>
      <p:sp>
        <p:nvSpPr>
          <p:cNvPr id="9" name="TextBox 8"/>
          <p:cNvSpPr txBox="1">
            <a:spLocks noChangeArrowheads="1"/>
          </p:cNvSpPr>
          <p:nvPr/>
        </p:nvSpPr>
        <p:spPr bwMode="auto">
          <a:xfrm>
            <a:off x="557213" y="3562350"/>
            <a:ext cx="1044575" cy="368300"/>
          </a:xfrm>
          <a:prstGeom prst="rect">
            <a:avLst/>
          </a:prstGeom>
          <a:noFill/>
          <a:ln w="9525">
            <a:noFill/>
            <a:miter lim="800000"/>
            <a:headEnd/>
            <a:tailEnd/>
          </a:ln>
        </p:spPr>
        <p:txBody>
          <a:bodyPr wrap="none">
            <a:spAutoFit/>
          </a:bodyPr>
          <a:lstStyle/>
          <a:p>
            <a:r>
              <a:rPr lang="en-US"/>
              <a:t>Physical </a:t>
            </a:r>
          </a:p>
        </p:txBody>
      </p:sp>
      <p:sp>
        <p:nvSpPr>
          <p:cNvPr id="11" name="Left Brace 10"/>
          <p:cNvSpPr>
            <a:spLocks/>
          </p:cNvSpPr>
          <p:nvPr/>
        </p:nvSpPr>
        <p:spPr bwMode="auto">
          <a:xfrm>
            <a:off x="1638300" y="3251200"/>
            <a:ext cx="457200" cy="1092200"/>
          </a:xfrm>
          <a:prstGeom prst="lef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mn-ea"/>
            </a:endParaRPr>
          </a:p>
        </p:txBody>
      </p:sp>
      <p:sp>
        <p:nvSpPr>
          <p:cNvPr id="12" name="TextBox 11"/>
          <p:cNvSpPr txBox="1">
            <a:spLocks noChangeArrowheads="1"/>
          </p:cNvSpPr>
          <p:nvPr/>
        </p:nvSpPr>
        <p:spPr bwMode="auto">
          <a:xfrm>
            <a:off x="917575" y="2444750"/>
            <a:ext cx="671513" cy="368300"/>
          </a:xfrm>
          <a:prstGeom prst="rect">
            <a:avLst/>
          </a:prstGeom>
          <a:noFill/>
          <a:ln w="9525">
            <a:noFill/>
            <a:miter lim="800000"/>
            <a:headEnd/>
            <a:tailEnd/>
          </a:ln>
        </p:spPr>
        <p:txBody>
          <a:bodyPr wrap="none">
            <a:spAutoFit/>
          </a:bodyPr>
          <a:lstStyle/>
          <a:p>
            <a:r>
              <a:rPr lang="en-US"/>
              <a:t>CBC</a:t>
            </a:r>
          </a:p>
        </p:txBody>
      </p:sp>
      <p:sp>
        <p:nvSpPr>
          <p:cNvPr id="13" name="Left Brace 12"/>
          <p:cNvSpPr>
            <a:spLocks/>
          </p:cNvSpPr>
          <p:nvPr/>
        </p:nvSpPr>
        <p:spPr bwMode="auto">
          <a:xfrm>
            <a:off x="1627188" y="1104900"/>
            <a:ext cx="457200" cy="865188"/>
          </a:xfrm>
          <a:prstGeom prst="leftBrace">
            <a:avLst>
              <a:gd name="adj1" fmla="val 8332"/>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mn-ea"/>
            </a:endParaRPr>
          </a:p>
        </p:txBody>
      </p:sp>
      <p:sp>
        <p:nvSpPr>
          <p:cNvPr id="14" name="TextBox 13"/>
          <p:cNvSpPr txBox="1">
            <a:spLocks noChangeArrowheads="1"/>
          </p:cNvSpPr>
          <p:nvPr/>
        </p:nvSpPr>
        <p:spPr bwMode="auto">
          <a:xfrm>
            <a:off x="917575" y="1268413"/>
            <a:ext cx="684213" cy="369887"/>
          </a:xfrm>
          <a:prstGeom prst="rect">
            <a:avLst/>
          </a:prstGeom>
          <a:noFill/>
          <a:ln w="9525">
            <a:noFill/>
            <a:miter lim="800000"/>
            <a:headEnd/>
            <a:tailEnd/>
          </a:ln>
        </p:spPr>
        <p:txBody>
          <a:bodyPr wrap="none">
            <a:spAutoFit/>
          </a:bodyPr>
          <a:lstStyle/>
          <a:p>
            <a:r>
              <a:rPr lang="en-US"/>
              <a:t>Urea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2" grpId="0"/>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p:cNvPicPr>
          <p:nvPr/>
        </p:nvPicPr>
        <p:blipFill>
          <a:blip r:embed="rId3"/>
          <a:srcRect/>
          <a:stretch>
            <a:fillRect/>
          </a:stretch>
        </p:blipFill>
        <p:spPr bwMode="auto">
          <a:xfrm>
            <a:off x="658813" y="409575"/>
            <a:ext cx="7854950" cy="5884863"/>
          </a:xfrm>
          <a:prstGeom prst="rect">
            <a:avLst/>
          </a:prstGeom>
          <a:noFill/>
          <a:ln w="9525">
            <a:noFill/>
            <a:miter lim="800000"/>
            <a:headEnd/>
            <a:tailEnd/>
          </a:ln>
        </p:spPr>
      </p:pic>
      <p:sp>
        <p:nvSpPr>
          <p:cNvPr id="25603" name="Rectangle 6"/>
          <p:cNvSpPr>
            <a:spLocks noChangeArrowheads="1"/>
          </p:cNvSpPr>
          <p:nvPr/>
        </p:nvSpPr>
        <p:spPr bwMode="auto">
          <a:xfrm>
            <a:off x="457200" y="6234113"/>
            <a:ext cx="8229600" cy="369887"/>
          </a:xfrm>
          <a:prstGeom prst="rect">
            <a:avLst/>
          </a:prstGeom>
          <a:noFill/>
          <a:ln w="9525">
            <a:noFill/>
            <a:miter lim="800000"/>
            <a:headEnd/>
            <a:tailEnd/>
          </a:ln>
        </p:spPr>
        <p:txBody>
          <a:bodyPr>
            <a:spAutoFit/>
          </a:bodyPr>
          <a:lstStyle/>
          <a:p>
            <a:pPr algn="r"/>
            <a:r>
              <a:rPr lang="en-US">
                <a:latin typeface="Century Gothic" charset="0"/>
              </a:rPr>
              <a:t>Hearnshaw et al. Aliment Pharmacol Ther 2010;32:215-24. </a:t>
            </a:r>
          </a:p>
        </p:txBody>
      </p:sp>
      <p:sp>
        <p:nvSpPr>
          <p:cNvPr id="5" name="Right Brace 4"/>
          <p:cNvSpPr>
            <a:spLocks/>
          </p:cNvSpPr>
          <p:nvPr/>
        </p:nvSpPr>
        <p:spPr bwMode="auto">
          <a:xfrm>
            <a:off x="7010400" y="2946400"/>
            <a:ext cx="406400" cy="1206500"/>
          </a:xfrm>
          <a:prstGeom prst="rightBrace">
            <a:avLst>
              <a:gd name="adj1" fmla="val 8329"/>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mn-ea"/>
            </a:endParaRPr>
          </a:p>
        </p:txBody>
      </p:sp>
      <p:sp>
        <p:nvSpPr>
          <p:cNvPr id="6" name="TextBox 5"/>
          <p:cNvSpPr txBox="1">
            <a:spLocks noChangeArrowheads="1"/>
          </p:cNvSpPr>
          <p:nvPr/>
        </p:nvSpPr>
        <p:spPr bwMode="auto">
          <a:xfrm>
            <a:off x="7467600" y="3371850"/>
            <a:ext cx="1004888" cy="368300"/>
          </a:xfrm>
          <a:prstGeom prst="rect">
            <a:avLst/>
          </a:prstGeom>
          <a:noFill/>
          <a:ln w="9525">
            <a:noFill/>
            <a:miter lim="800000"/>
            <a:headEnd/>
            <a:tailEnd/>
          </a:ln>
        </p:spPr>
        <p:txBody>
          <a:bodyPr wrap="none">
            <a:spAutoFit/>
          </a:bodyPr>
          <a:lstStyle/>
          <a:p>
            <a:r>
              <a:rPr lang="en-US" b="1">
                <a:solidFill>
                  <a:srgbClr val="000000"/>
                </a:solidFill>
              </a:rPr>
              <a:t>History</a:t>
            </a:r>
          </a:p>
        </p:txBody>
      </p:sp>
      <p:sp>
        <p:nvSpPr>
          <p:cNvPr id="7" name="Right Brace 6"/>
          <p:cNvSpPr>
            <a:spLocks/>
          </p:cNvSpPr>
          <p:nvPr/>
        </p:nvSpPr>
        <p:spPr bwMode="auto">
          <a:xfrm>
            <a:off x="7010400" y="1130300"/>
            <a:ext cx="406400" cy="990600"/>
          </a:xfrm>
          <a:prstGeom prst="righ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a:defRPr/>
            </a:pPr>
            <a:endParaRPr lang="en-US" dirty="0">
              <a:solidFill>
                <a:srgbClr val="000000"/>
              </a:solidFill>
              <a:latin typeface="+mn-lt"/>
              <a:ea typeface="+mn-ea"/>
            </a:endParaRPr>
          </a:p>
        </p:txBody>
      </p:sp>
      <p:sp>
        <p:nvSpPr>
          <p:cNvPr id="8" name="TextBox 7"/>
          <p:cNvSpPr txBox="1">
            <a:spLocks noChangeArrowheads="1"/>
          </p:cNvSpPr>
          <p:nvPr/>
        </p:nvSpPr>
        <p:spPr bwMode="auto">
          <a:xfrm>
            <a:off x="7480300" y="1412875"/>
            <a:ext cx="1004888" cy="368300"/>
          </a:xfrm>
          <a:prstGeom prst="rect">
            <a:avLst/>
          </a:prstGeom>
          <a:noFill/>
          <a:ln w="9525">
            <a:noFill/>
            <a:miter lim="800000"/>
            <a:headEnd/>
            <a:tailEnd/>
          </a:ln>
        </p:spPr>
        <p:txBody>
          <a:bodyPr wrap="none">
            <a:spAutoFit/>
          </a:bodyPr>
          <a:lstStyle/>
          <a:p>
            <a:r>
              <a:rPr lang="en-US" b="1">
                <a:solidFill>
                  <a:srgbClr val="000000"/>
                </a:solidFill>
              </a:rPr>
              <a:t>History</a:t>
            </a:r>
          </a:p>
        </p:txBody>
      </p:sp>
      <p:sp>
        <p:nvSpPr>
          <p:cNvPr id="9" name="Right Brace 8"/>
          <p:cNvSpPr>
            <a:spLocks/>
          </p:cNvSpPr>
          <p:nvPr/>
        </p:nvSpPr>
        <p:spPr bwMode="auto">
          <a:xfrm>
            <a:off x="7023100" y="2209800"/>
            <a:ext cx="406400" cy="660400"/>
          </a:xfrm>
          <a:prstGeom prst="rightBrace">
            <a:avLst>
              <a:gd name="adj1" fmla="val 8336"/>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mn-ea"/>
            </a:endParaRPr>
          </a:p>
        </p:txBody>
      </p:sp>
      <p:sp>
        <p:nvSpPr>
          <p:cNvPr id="10" name="TextBox 9"/>
          <p:cNvSpPr txBox="1">
            <a:spLocks noChangeArrowheads="1"/>
          </p:cNvSpPr>
          <p:nvPr/>
        </p:nvSpPr>
        <p:spPr bwMode="auto">
          <a:xfrm>
            <a:off x="7467600" y="2336800"/>
            <a:ext cx="1120775" cy="369888"/>
          </a:xfrm>
          <a:prstGeom prst="rect">
            <a:avLst/>
          </a:prstGeom>
          <a:noFill/>
          <a:ln w="9525">
            <a:noFill/>
            <a:miter lim="800000"/>
            <a:headEnd/>
            <a:tailEnd/>
          </a:ln>
        </p:spPr>
        <p:txBody>
          <a:bodyPr wrap="none">
            <a:spAutoFit/>
          </a:bodyPr>
          <a:lstStyle/>
          <a:p>
            <a:r>
              <a:rPr lang="en-US" b="1">
                <a:solidFill>
                  <a:srgbClr val="000000"/>
                </a:solidFill>
              </a:rPr>
              <a:t>Physical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Ms S</a:t>
            </a:r>
          </a:p>
        </p:txBody>
      </p:sp>
      <p:sp>
        <p:nvSpPr>
          <p:cNvPr id="26627" name="Content Placeholder 2"/>
          <p:cNvSpPr>
            <a:spLocks noGrp="1"/>
          </p:cNvSpPr>
          <p:nvPr>
            <p:ph idx="1"/>
          </p:nvPr>
        </p:nvSpPr>
        <p:spPr/>
        <p:txBody>
          <a:bodyPr/>
          <a:lstStyle/>
          <a:p>
            <a:pPr eaLnBrk="1" hangingPunct="1"/>
            <a:r>
              <a:rPr lang="en-US" smtClean="0"/>
              <a:t>2 intravenous accesses established and she</a:t>
            </a:r>
          </a:p>
          <a:p>
            <a:pPr eaLnBrk="1" hangingPunct="1"/>
            <a:endParaRPr lang="en-US" smtClean="0"/>
          </a:p>
          <a:p>
            <a:pPr eaLnBrk="1" hangingPunct="1"/>
            <a:endParaRPr lang="en-US" smtClean="0"/>
          </a:p>
          <a:p>
            <a:pPr eaLnBrk="1" hangingPunct="1"/>
            <a:r>
              <a:rPr lang="en-US" smtClean="0"/>
              <a:t>Received crystalloids and was observed in a monitored setting.</a:t>
            </a:r>
          </a:p>
        </p:txBody>
      </p:sp>
      <p:sp>
        <p:nvSpPr>
          <p:cNvPr id="26628" name="TextBox 4"/>
          <p:cNvSpPr txBox="1">
            <a:spLocks noChangeArrowheads="1"/>
          </p:cNvSpPr>
          <p:nvPr/>
        </p:nvSpPr>
        <p:spPr bwMode="auto">
          <a:xfrm>
            <a:off x="3905250" y="625475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Laboratory investigations</a:t>
            </a:r>
          </a:p>
        </p:txBody>
      </p:sp>
      <p:sp>
        <p:nvSpPr>
          <p:cNvPr id="27651" name="Content Placeholder 2"/>
          <p:cNvSpPr>
            <a:spLocks noGrp="1"/>
          </p:cNvSpPr>
          <p:nvPr>
            <p:ph idx="1"/>
          </p:nvPr>
        </p:nvSpPr>
        <p:spPr/>
        <p:txBody>
          <a:bodyPr/>
          <a:lstStyle/>
          <a:p>
            <a:pPr eaLnBrk="1" hangingPunct="1"/>
            <a:r>
              <a:rPr lang="en-US" smtClean="0"/>
              <a:t>Hemoglobin level 7.6 g/dL (compared with 13.7 g/dL a month prior to her presentation)</a:t>
            </a:r>
          </a:p>
          <a:p>
            <a:pPr eaLnBrk="1" hangingPunct="1"/>
            <a:r>
              <a:rPr lang="en-US" smtClean="0"/>
              <a:t> White blood cell count 9000/μL</a:t>
            </a:r>
          </a:p>
          <a:p>
            <a:pPr eaLnBrk="1" hangingPunct="1"/>
            <a:r>
              <a:rPr lang="en-US" smtClean="0"/>
              <a:t>Platelet count of 151,103/μL</a:t>
            </a:r>
          </a:p>
          <a:p>
            <a:pPr eaLnBrk="1" hangingPunct="1"/>
            <a:r>
              <a:rPr lang="en-US" smtClean="0"/>
              <a:t>INR was 3 </a:t>
            </a:r>
          </a:p>
          <a:p>
            <a:pPr eaLnBrk="1" hangingPunct="1"/>
            <a:r>
              <a:rPr lang="en-US" smtClean="0"/>
              <a:t>Urea level 21 mmol/L (High)</a:t>
            </a:r>
          </a:p>
          <a:p>
            <a:pPr eaLnBrk="1" hangingPunct="1"/>
            <a:r>
              <a:rPr lang="en-US" smtClean="0"/>
              <a:t>Electrolyte, creatinine, and liver enzyme levels were otherwise normal.</a:t>
            </a:r>
          </a:p>
        </p:txBody>
      </p:sp>
      <p:sp>
        <p:nvSpPr>
          <p:cNvPr id="27652" name="TextBox 4"/>
          <p:cNvSpPr txBox="1">
            <a:spLocks noChangeArrowheads="1"/>
          </p:cNvSpPr>
          <p:nvPr/>
        </p:nvSpPr>
        <p:spPr bwMode="auto">
          <a:xfrm>
            <a:off x="3905250" y="625475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654300"/>
            <a:ext cx="8229600" cy="1143000"/>
          </a:xfrm>
        </p:spPr>
        <p:txBody>
          <a:bodyPr/>
          <a:lstStyle/>
          <a:p>
            <a:pPr eaLnBrk="1" hangingPunct="1"/>
            <a:r>
              <a:rPr lang="en-US" sz="3600" smtClean="0"/>
              <a:t>YOU ARE NOT ALONE</a:t>
            </a:r>
          </a:p>
        </p:txBody>
      </p:sp>
      <p:pic>
        <p:nvPicPr>
          <p:cNvPr id="3" name="Picture 2" descr="Endoscopy.jpg"/>
          <p:cNvPicPr>
            <a:picLocks noChangeAspect="1"/>
          </p:cNvPicPr>
          <p:nvPr/>
        </p:nvPicPr>
        <p:blipFill>
          <a:blip r:embed="rId2"/>
          <a:srcRect/>
          <a:stretch>
            <a:fillRect/>
          </a:stretch>
        </p:blipFill>
        <p:spPr bwMode="auto">
          <a:xfrm>
            <a:off x="457200" y="868363"/>
            <a:ext cx="3492500" cy="1976437"/>
          </a:xfrm>
          <a:prstGeom prst="rect">
            <a:avLst/>
          </a:prstGeom>
          <a:noFill/>
          <a:ln w="9525">
            <a:noFill/>
            <a:miter lim="800000"/>
            <a:headEnd/>
            <a:tailEnd/>
          </a:ln>
        </p:spPr>
      </p:pic>
      <p:sp>
        <p:nvSpPr>
          <p:cNvPr id="4" name="TextBox 3"/>
          <p:cNvSpPr txBox="1">
            <a:spLocks noChangeArrowheads="1"/>
          </p:cNvSpPr>
          <p:nvPr/>
        </p:nvSpPr>
        <p:spPr bwMode="auto">
          <a:xfrm>
            <a:off x="177800" y="125413"/>
            <a:ext cx="4191000" cy="708025"/>
          </a:xfrm>
          <a:prstGeom prst="rect">
            <a:avLst/>
          </a:prstGeom>
          <a:noFill/>
          <a:ln w="9525">
            <a:noFill/>
            <a:miter lim="800000"/>
            <a:headEnd/>
            <a:tailEnd/>
          </a:ln>
        </p:spPr>
        <p:txBody>
          <a:bodyPr>
            <a:spAutoFit/>
          </a:bodyPr>
          <a:lstStyle/>
          <a:p>
            <a:pPr algn="ctr"/>
            <a:r>
              <a:rPr lang="en-US" sz="4000"/>
              <a:t>Gastroenterology</a:t>
            </a:r>
          </a:p>
        </p:txBody>
      </p:sp>
      <p:pic>
        <p:nvPicPr>
          <p:cNvPr id="5" name="Picture 4" descr="Interventional radiology.jpg"/>
          <p:cNvPicPr>
            <a:picLocks noChangeAspect="1"/>
          </p:cNvPicPr>
          <p:nvPr/>
        </p:nvPicPr>
        <p:blipFill>
          <a:blip r:embed="rId3"/>
          <a:srcRect/>
          <a:stretch>
            <a:fillRect/>
          </a:stretch>
        </p:blipFill>
        <p:spPr bwMode="auto">
          <a:xfrm>
            <a:off x="5041900" y="817563"/>
            <a:ext cx="3810000" cy="2027237"/>
          </a:xfrm>
          <a:prstGeom prst="rect">
            <a:avLst/>
          </a:prstGeom>
          <a:noFill/>
          <a:ln w="9525">
            <a:noFill/>
            <a:miter lim="800000"/>
            <a:headEnd/>
            <a:tailEnd/>
          </a:ln>
        </p:spPr>
      </p:pic>
      <p:sp>
        <p:nvSpPr>
          <p:cNvPr id="6" name="TextBox 5"/>
          <p:cNvSpPr txBox="1">
            <a:spLocks noChangeArrowheads="1"/>
          </p:cNvSpPr>
          <p:nvPr/>
        </p:nvSpPr>
        <p:spPr bwMode="auto">
          <a:xfrm>
            <a:off x="4292600" y="109538"/>
            <a:ext cx="5232400" cy="708025"/>
          </a:xfrm>
          <a:prstGeom prst="rect">
            <a:avLst/>
          </a:prstGeom>
          <a:noFill/>
          <a:ln w="9525">
            <a:noFill/>
            <a:miter lim="800000"/>
            <a:headEnd/>
            <a:tailEnd/>
          </a:ln>
        </p:spPr>
        <p:txBody>
          <a:bodyPr>
            <a:spAutoFit/>
          </a:bodyPr>
          <a:lstStyle/>
          <a:p>
            <a:pPr algn="ctr"/>
            <a:r>
              <a:rPr lang="en-US" sz="4000"/>
              <a:t>Interventional Rad.</a:t>
            </a:r>
          </a:p>
        </p:txBody>
      </p:sp>
      <p:pic>
        <p:nvPicPr>
          <p:cNvPr id="8" name="Picture 7" descr="ICU suite.jpg"/>
          <p:cNvPicPr>
            <a:picLocks noChangeAspect="1"/>
          </p:cNvPicPr>
          <p:nvPr/>
        </p:nvPicPr>
        <p:blipFill>
          <a:blip r:embed="rId4"/>
          <a:srcRect/>
          <a:stretch>
            <a:fillRect/>
          </a:stretch>
        </p:blipFill>
        <p:spPr bwMode="auto">
          <a:xfrm>
            <a:off x="457200" y="4135438"/>
            <a:ext cx="3657600" cy="2447925"/>
          </a:xfrm>
          <a:prstGeom prst="rect">
            <a:avLst/>
          </a:prstGeom>
          <a:noFill/>
          <a:ln w="9525">
            <a:noFill/>
            <a:miter lim="800000"/>
            <a:headEnd/>
            <a:tailEnd/>
          </a:ln>
        </p:spPr>
      </p:pic>
      <p:sp>
        <p:nvSpPr>
          <p:cNvPr id="9" name="TextBox 8"/>
          <p:cNvSpPr txBox="1">
            <a:spLocks noChangeArrowheads="1"/>
          </p:cNvSpPr>
          <p:nvPr/>
        </p:nvSpPr>
        <p:spPr bwMode="auto">
          <a:xfrm>
            <a:off x="177800" y="3427413"/>
            <a:ext cx="4191000" cy="708025"/>
          </a:xfrm>
          <a:prstGeom prst="rect">
            <a:avLst/>
          </a:prstGeom>
          <a:noFill/>
          <a:ln w="9525">
            <a:noFill/>
            <a:miter lim="800000"/>
            <a:headEnd/>
            <a:tailEnd/>
          </a:ln>
        </p:spPr>
        <p:txBody>
          <a:bodyPr>
            <a:spAutoFit/>
          </a:bodyPr>
          <a:lstStyle/>
          <a:p>
            <a:pPr algn="ctr"/>
            <a:r>
              <a:rPr lang="en-US" sz="4000"/>
              <a:t>Intensive Care</a:t>
            </a:r>
          </a:p>
        </p:txBody>
      </p:sp>
      <p:pic>
        <p:nvPicPr>
          <p:cNvPr id="10" name="Picture 9" descr="Surgeons performing surgery-1754508.jpg"/>
          <p:cNvPicPr>
            <a:picLocks noChangeAspect="1"/>
          </p:cNvPicPr>
          <p:nvPr/>
        </p:nvPicPr>
        <p:blipFill>
          <a:blip r:embed="rId5"/>
          <a:srcRect/>
          <a:stretch>
            <a:fillRect/>
          </a:stretch>
        </p:blipFill>
        <p:spPr bwMode="auto">
          <a:xfrm>
            <a:off x="5041900" y="4135438"/>
            <a:ext cx="3810000" cy="2536825"/>
          </a:xfrm>
          <a:prstGeom prst="rect">
            <a:avLst/>
          </a:prstGeom>
          <a:noFill/>
          <a:ln w="9525">
            <a:noFill/>
            <a:miter lim="800000"/>
            <a:headEnd/>
            <a:tailEnd/>
          </a:ln>
        </p:spPr>
      </p:pic>
      <p:sp>
        <p:nvSpPr>
          <p:cNvPr id="11" name="TextBox 10"/>
          <p:cNvSpPr txBox="1">
            <a:spLocks noChangeArrowheads="1"/>
          </p:cNvSpPr>
          <p:nvPr/>
        </p:nvSpPr>
        <p:spPr bwMode="auto">
          <a:xfrm>
            <a:off x="4673600" y="3427413"/>
            <a:ext cx="4191000" cy="708025"/>
          </a:xfrm>
          <a:prstGeom prst="rect">
            <a:avLst/>
          </a:prstGeom>
          <a:noFill/>
          <a:ln w="9525">
            <a:noFill/>
            <a:miter lim="800000"/>
            <a:headEnd/>
            <a:tailEnd/>
          </a:ln>
        </p:spPr>
        <p:txBody>
          <a:bodyPr>
            <a:spAutoFit/>
          </a:bodyPr>
          <a:lstStyle/>
          <a:p>
            <a:pPr algn="ctr"/>
            <a:r>
              <a:rPr lang="en-US" sz="4000"/>
              <a:t>Surgery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501900"/>
            <a:ext cx="8229600" cy="1143000"/>
          </a:xfrm>
        </p:spPr>
        <p:txBody>
          <a:bodyPr/>
          <a:lstStyle/>
          <a:p>
            <a:pPr eaLnBrk="1" hangingPunct="1"/>
            <a:r>
              <a:rPr lang="en-US" smtClean="0"/>
              <a:t>IV Fluid Resuscitation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501900"/>
            <a:ext cx="8229600" cy="1143000"/>
          </a:xfrm>
        </p:spPr>
        <p:txBody>
          <a:bodyPr/>
          <a:lstStyle/>
          <a:p>
            <a:pPr eaLnBrk="1" hangingPunct="1"/>
            <a:r>
              <a:rPr lang="en-US" smtClean="0">
                <a:solidFill>
                  <a:srgbClr val="FF0000"/>
                </a:solidFill>
              </a:rPr>
              <a:t>IV Fluid Resuscitation</a:t>
            </a:r>
          </a:p>
        </p:txBody>
      </p:sp>
      <p:sp>
        <p:nvSpPr>
          <p:cNvPr id="30723" name="TextBox 2"/>
          <p:cNvSpPr txBox="1">
            <a:spLocks noChangeArrowheads="1"/>
          </p:cNvSpPr>
          <p:nvPr/>
        </p:nvSpPr>
        <p:spPr bwMode="auto">
          <a:xfrm>
            <a:off x="3543300" y="1117600"/>
            <a:ext cx="1763713" cy="923925"/>
          </a:xfrm>
          <a:prstGeom prst="rect">
            <a:avLst/>
          </a:prstGeom>
          <a:noFill/>
          <a:ln w="9525">
            <a:noFill/>
            <a:miter lim="800000"/>
            <a:headEnd/>
            <a:tailEnd/>
          </a:ln>
        </p:spPr>
        <p:txBody>
          <a:bodyPr wrap="none">
            <a:spAutoFit/>
          </a:bodyPr>
          <a:lstStyle/>
          <a:p>
            <a:r>
              <a:rPr lang="en-US" sz="5400"/>
              <a:t>Then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Ms S</a:t>
            </a:r>
          </a:p>
        </p:txBody>
      </p:sp>
      <p:sp>
        <p:nvSpPr>
          <p:cNvPr id="4099" name="Content Placeholder 2"/>
          <p:cNvSpPr>
            <a:spLocks noGrp="1"/>
          </p:cNvSpPr>
          <p:nvPr>
            <p:ph idx="1"/>
          </p:nvPr>
        </p:nvSpPr>
        <p:spPr/>
        <p:txBody>
          <a:bodyPr/>
          <a:lstStyle/>
          <a:p>
            <a:pPr eaLnBrk="1" hangingPunct="1"/>
            <a:r>
              <a:rPr lang="en-US" smtClean="0"/>
              <a:t>Had been feeling epigastric discomfort that was difficult to describe</a:t>
            </a:r>
          </a:p>
          <a:p>
            <a:pPr eaLnBrk="1" hangingPunct="1"/>
            <a:r>
              <a:rPr lang="en-US" smtClean="0"/>
              <a:t>It was episodic in nature and mild in intensity </a:t>
            </a:r>
          </a:p>
          <a:p>
            <a:pPr eaLnBrk="1" hangingPunct="1"/>
            <a:r>
              <a:rPr lang="en-US" smtClean="0"/>
              <a:t>There were no provocative or palliative factors.</a:t>
            </a:r>
          </a:p>
          <a:p>
            <a:pPr eaLnBrk="1" hangingPunct="1"/>
            <a:r>
              <a:rPr lang="en-US" smtClean="0"/>
              <a:t>A few hours prior to her fall she had been feeling lightheaded with some weakness. </a:t>
            </a:r>
          </a:p>
          <a:p>
            <a:pPr eaLnBrk="1" hangingPunct="1"/>
            <a:endParaRPr lang="en-US" smtClean="0"/>
          </a:p>
        </p:txBody>
      </p:sp>
      <p:sp>
        <p:nvSpPr>
          <p:cNvPr id="4100" name="TextBox 4"/>
          <p:cNvSpPr txBox="1">
            <a:spLocks noChangeArrowheads="1"/>
          </p:cNvSpPr>
          <p:nvPr/>
        </p:nvSpPr>
        <p:spPr bwMode="auto">
          <a:xfrm>
            <a:off x="3905250" y="625475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501900"/>
            <a:ext cx="8229600" cy="1143000"/>
          </a:xfrm>
        </p:spPr>
        <p:txBody>
          <a:bodyPr/>
          <a:lstStyle/>
          <a:p>
            <a:pPr eaLnBrk="1" hangingPunct="1"/>
            <a:r>
              <a:rPr lang="en-US" smtClean="0"/>
              <a:t>IV Fluid Resuscitation</a:t>
            </a:r>
          </a:p>
        </p:txBody>
      </p:sp>
      <p:sp>
        <p:nvSpPr>
          <p:cNvPr id="31747" name="TextBox 2"/>
          <p:cNvSpPr txBox="1">
            <a:spLocks noChangeArrowheads="1"/>
          </p:cNvSpPr>
          <p:nvPr/>
        </p:nvSpPr>
        <p:spPr bwMode="auto">
          <a:xfrm>
            <a:off x="3543300" y="1117600"/>
            <a:ext cx="1763713" cy="923925"/>
          </a:xfrm>
          <a:prstGeom prst="rect">
            <a:avLst/>
          </a:prstGeom>
          <a:noFill/>
          <a:ln w="9525">
            <a:noFill/>
            <a:miter lim="800000"/>
            <a:headEnd/>
            <a:tailEnd/>
          </a:ln>
        </p:spPr>
        <p:txBody>
          <a:bodyPr wrap="none">
            <a:spAutoFit/>
          </a:bodyPr>
          <a:lstStyle/>
          <a:p>
            <a:r>
              <a:rPr lang="en-US" sz="5400"/>
              <a:t>Then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501900"/>
            <a:ext cx="8229600" cy="1143000"/>
          </a:xfrm>
        </p:spPr>
        <p:txBody>
          <a:bodyPr/>
          <a:lstStyle/>
          <a:p>
            <a:pPr eaLnBrk="1" hangingPunct="1"/>
            <a:r>
              <a:rPr lang="en-US" smtClean="0">
                <a:solidFill>
                  <a:srgbClr val="FF0000"/>
                </a:solidFill>
              </a:rPr>
              <a:t>IV Fluid Resuscitation</a:t>
            </a:r>
          </a:p>
        </p:txBody>
      </p:sp>
      <p:sp>
        <p:nvSpPr>
          <p:cNvPr id="32771" name="TextBox 2"/>
          <p:cNvSpPr txBox="1">
            <a:spLocks noChangeArrowheads="1"/>
          </p:cNvSpPr>
          <p:nvPr/>
        </p:nvSpPr>
        <p:spPr bwMode="auto">
          <a:xfrm>
            <a:off x="3543300" y="1117600"/>
            <a:ext cx="1763713" cy="923925"/>
          </a:xfrm>
          <a:prstGeom prst="rect">
            <a:avLst/>
          </a:prstGeom>
          <a:noFill/>
          <a:ln w="9525">
            <a:noFill/>
            <a:miter lim="800000"/>
            <a:headEnd/>
            <a:tailEnd/>
          </a:ln>
        </p:spPr>
        <p:txBody>
          <a:bodyPr wrap="none">
            <a:spAutoFit/>
          </a:bodyPr>
          <a:lstStyle/>
          <a:p>
            <a:r>
              <a:rPr lang="en-US" sz="5400"/>
              <a:t>Then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501900"/>
            <a:ext cx="8229600" cy="1143000"/>
          </a:xfrm>
        </p:spPr>
        <p:txBody>
          <a:bodyPr/>
          <a:lstStyle/>
          <a:p>
            <a:pPr eaLnBrk="1" hangingPunct="1"/>
            <a:r>
              <a:rPr lang="en-US" smtClean="0"/>
              <a:t>IV Fluid Resuscitation</a:t>
            </a:r>
          </a:p>
        </p:txBody>
      </p:sp>
      <p:sp>
        <p:nvSpPr>
          <p:cNvPr id="33795" name="TextBox 2"/>
          <p:cNvSpPr txBox="1">
            <a:spLocks noChangeArrowheads="1"/>
          </p:cNvSpPr>
          <p:nvPr/>
        </p:nvSpPr>
        <p:spPr bwMode="auto">
          <a:xfrm>
            <a:off x="3543300" y="1117600"/>
            <a:ext cx="1763713" cy="923925"/>
          </a:xfrm>
          <a:prstGeom prst="rect">
            <a:avLst/>
          </a:prstGeom>
          <a:noFill/>
          <a:ln w="9525">
            <a:noFill/>
            <a:miter lim="800000"/>
            <a:headEnd/>
            <a:tailEnd/>
          </a:ln>
        </p:spPr>
        <p:txBody>
          <a:bodyPr wrap="none">
            <a:spAutoFit/>
          </a:bodyPr>
          <a:lstStyle/>
          <a:p>
            <a:r>
              <a:rPr lang="en-US" sz="5400"/>
              <a:t>Then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590800"/>
            <a:ext cx="8229600" cy="1143000"/>
          </a:xfrm>
        </p:spPr>
        <p:txBody>
          <a:bodyPr/>
          <a:lstStyle/>
          <a:p>
            <a:pPr eaLnBrk="1" hangingPunct="1"/>
            <a:r>
              <a:rPr lang="en-US" smtClean="0"/>
              <a:t>Blood Transfusion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Blood transfusions</a:t>
            </a:r>
          </a:p>
        </p:txBody>
      </p:sp>
      <p:sp>
        <p:nvSpPr>
          <p:cNvPr id="35843" name="Content Placeholder 2"/>
          <p:cNvSpPr>
            <a:spLocks noGrp="1"/>
          </p:cNvSpPr>
          <p:nvPr>
            <p:ph idx="1"/>
          </p:nvPr>
        </p:nvSpPr>
        <p:spPr/>
        <p:txBody>
          <a:bodyPr/>
          <a:lstStyle/>
          <a:p>
            <a:pPr eaLnBrk="1" hangingPunct="1"/>
            <a:r>
              <a:rPr lang="en-US" smtClean="0"/>
              <a:t>Should be administered to a patient</a:t>
            </a:r>
            <a:br>
              <a:rPr lang="en-US" smtClean="0"/>
            </a:br>
            <a:r>
              <a:rPr lang="en-US" smtClean="0"/>
              <a:t>with a hemoglobin level of 70 g/L or less</a:t>
            </a:r>
          </a:p>
          <a:p>
            <a:pPr eaLnBrk="1" hangingPunct="1"/>
            <a:r>
              <a:rPr lang="en-US" smtClean="0"/>
              <a:t>Rarely indicated when the level is &gt; 100 g/L </a:t>
            </a:r>
          </a:p>
          <a:p>
            <a:pPr eaLnBrk="1" hangingPunct="1"/>
            <a:r>
              <a:rPr lang="en-US" smtClean="0"/>
              <a:t>Almost always indicated when the level is &lt; 60 g/L. </a:t>
            </a:r>
          </a:p>
          <a:p>
            <a:pPr eaLnBrk="1" hangingPunct="1"/>
            <a:r>
              <a:rPr lang="en-US" smtClean="0"/>
              <a:t>Target level of 70 to 90 g/L</a:t>
            </a:r>
          </a:p>
          <a:p>
            <a:pPr eaLnBrk="1" hangingPunct="1">
              <a:buFont typeface="Wingdings 2" charset="2"/>
              <a:buNone/>
            </a:pPr>
            <a:endParaRPr lang="en-US" smtClean="0"/>
          </a:p>
        </p:txBody>
      </p:sp>
      <p:sp>
        <p:nvSpPr>
          <p:cNvPr id="35844"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Blood transfusions cont.</a:t>
            </a:r>
          </a:p>
        </p:txBody>
      </p:sp>
      <p:sp>
        <p:nvSpPr>
          <p:cNvPr id="36867" name="Content Placeholder 2"/>
          <p:cNvSpPr>
            <a:spLocks noGrp="1"/>
          </p:cNvSpPr>
          <p:nvPr>
            <p:ph idx="1"/>
          </p:nvPr>
        </p:nvSpPr>
        <p:spPr/>
        <p:txBody>
          <a:bodyPr/>
          <a:lstStyle/>
          <a:p>
            <a:pPr eaLnBrk="1" hangingPunct="1"/>
            <a:r>
              <a:rPr lang="en-US" smtClean="0"/>
              <a:t>Based on underlying condition hemodynamic status, and markers of tissue hypoxia</a:t>
            </a:r>
          </a:p>
          <a:p>
            <a:pPr eaLnBrk="1" hangingPunct="1"/>
            <a:r>
              <a:rPr lang="en-US" smtClean="0"/>
              <a:t>Based on the patient’s risk for complications from inadequate oxygenation</a:t>
            </a:r>
          </a:p>
          <a:p>
            <a:pPr eaLnBrk="1" hangingPunct="1"/>
            <a:endParaRPr lang="en-US" smtClean="0"/>
          </a:p>
        </p:txBody>
      </p:sp>
      <p:sp>
        <p:nvSpPr>
          <p:cNvPr id="36868" name="Rectangle 4"/>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Patients receiving anticoagulants </a:t>
            </a:r>
          </a:p>
        </p:txBody>
      </p:sp>
      <p:sp>
        <p:nvSpPr>
          <p:cNvPr id="37891" name="Content Placeholder 2"/>
          <p:cNvSpPr>
            <a:spLocks noGrp="1"/>
          </p:cNvSpPr>
          <p:nvPr>
            <p:ph idx="1"/>
          </p:nvPr>
        </p:nvSpPr>
        <p:spPr/>
        <p:txBody>
          <a:bodyPr/>
          <a:lstStyle/>
          <a:p>
            <a:pPr eaLnBrk="1" hangingPunct="1"/>
            <a:endParaRPr lang="en-US" smtClean="0"/>
          </a:p>
          <a:p>
            <a:pPr algn="ctr" eaLnBrk="1" hangingPunct="1">
              <a:buFont typeface="Wingdings 2" charset="2"/>
              <a:buNone/>
            </a:pPr>
            <a:r>
              <a:rPr lang="en-US" smtClean="0"/>
              <a:t>Correction of coagulopathy is recommended</a:t>
            </a:r>
          </a:p>
          <a:p>
            <a:pPr algn="ctr" eaLnBrk="1" hangingPunct="1"/>
            <a:endParaRPr lang="en-US" smtClean="0"/>
          </a:p>
          <a:p>
            <a:pPr algn="ctr" eaLnBrk="1" hangingPunct="1">
              <a:buFont typeface="Wingdings 2" charset="2"/>
              <a:buNone/>
            </a:pPr>
            <a:r>
              <a:rPr lang="en-US" smtClean="0"/>
              <a:t>Endoscopy should not be delayed for a high INR unless the INR is supratherapeutic</a:t>
            </a:r>
          </a:p>
        </p:txBody>
      </p:sp>
      <p:sp>
        <p:nvSpPr>
          <p:cNvPr id="37892"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628900"/>
            <a:ext cx="8229600" cy="1143000"/>
          </a:xfrm>
        </p:spPr>
        <p:txBody>
          <a:bodyPr/>
          <a:lstStyle/>
          <a:p>
            <a:pPr eaLnBrk="1" hangingPunct="1"/>
            <a:r>
              <a:rPr lang="en-US" sz="4000" b="1" smtClean="0"/>
              <a:t>Pre-endoscopic pharmacological therapy </a:t>
            </a:r>
            <a:endParaRPr lang="en-US" sz="40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solidFill>
                  <a:srgbClr val="FF0000"/>
                </a:solidFill>
              </a:rPr>
              <a:t>Pre</a:t>
            </a:r>
            <a:r>
              <a:rPr lang="en-US" smtClean="0"/>
              <a:t>endoscopic PPIs</a:t>
            </a:r>
          </a:p>
        </p:txBody>
      </p:sp>
      <p:sp>
        <p:nvSpPr>
          <p:cNvPr id="39939" name="Content Placeholder 2"/>
          <p:cNvSpPr>
            <a:spLocks noGrp="1"/>
          </p:cNvSpPr>
          <p:nvPr>
            <p:ph idx="1"/>
          </p:nvPr>
        </p:nvSpPr>
        <p:spPr/>
        <p:txBody>
          <a:bodyPr/>
          <a:lstStyle/>
          <a:p>
            <a:pPr eaLnBrk="1" hangingPunct="1"/>
            <a:r>
              <a:rPr lang="en-US" smtClean="0">
                <a:solidFill>
                  <a:srgbClr val="FF0000"/>
                </a:solidFill>
              </a:rPr>
              <a:t>HAS NOT </a:t>
            </a:r>
            <a:r>
              <a:rPr lang="en-US" smtClean="0"/>
              <a:t>been shown to affect rebleeding, surgery, or mortality</a:t>
            </a:r>
          </a:p>
          <a:p>
            <a:pPr eaLnBrk="1" hangingPunct="1"/>
            <a:r>
              <a:rPr lang="en-US" smtClean="0">
                <a:solidFill>
                  <a:srgbClr val="FF0000"/>
                </a:solidFill>
              </a:rPr>
              <a:t>HAS </a:t>
            </a:r>
            <a:r>
              <a:rPr lang="en-US" smtClean="0"/>
              <a:t>decreased the need for intervention</a:t>
            </a:r>
          </a:p>
          <a:p>
            <a:pPr eaLnBrk="1" hangingPunct="1"/>
            <a:r>
              <a:rPr lang="en-US" smtClean="0">
                <a:solidFill>
                  <a:srgbClr val="FF0000"/>
                </a:solidFill>
              </a:rPr>
              <a:t>HAS </a:t>
            </a:r>
            <a:r>
              <a:rPr lang="en-US" smtClean="0"/>
              <a:t>a supportive cost-effectiveness analyses</a:t>
            </a:r>
          </a:p>
          <a:p>
            <a:pPr eaLnBrk="1" hangingPunct="1"/>
            <a:r>
              <a:rPr lang="en-US" smtClean="0">
                <a:solidFill>
                  <a:srgbClr val="FF0000"/>
                </a:solidFill>
              </a:rPr>
              <a:t>HAS </a:t>
            </a:r>
            <a:r>
              <a:rPr lang="en-US" smtClean="0"/>
              <a:t>an excellent safety profile </a:t>
            </a:r>
          </a:p>
          <a:p>
            <a:pPr eaLnBrk="1" hangingPunct="1"/>
            <a:r>
              <a:rPr lang="en-US" smtClean="0"/>
              <a:t>This suggest that these agents </a:t>
            </a:r>
            <a:r>
              <a:rPr lang="en-US" smtClean="0">
                <a:solidFill>
                  <a:srgbClr val="FF0000"/>
                </a:solidFill>
              </a:rPr>
              <a:t>may </a:t>
            </a:r>
            <a:r>
              <a:rPr lang="en-US" smtClean="0"/>
              <a:t>be useful</a:t>
            </a:r>
          </a:p>
        </p:txBody>
      </p:sp>
      <p:sp>
        <p:nvSpPr>
          <p:cNvPr id="39940"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Preendoscopic PPI</a:t>
            </a:r>
          </a:p>
        </p:txBody>
      </p:sp>
      <p:sp>
        <p:nvSpPr>
          <p:cNvPr id="40963" name="Content Placeholder 2"/>
          <p:cNvSpPr>
            <a:spLocks noGrp="1"/>
          </p:cNvSpPr>
          <p:nvPr>
            <p:ph idx="1"/>
          </p:nvPr>
        </p:nvSpPr>
        <p:spPr/>
        <p:txBody>
          <a:bodyPr/>
          <a:lstStyle/>
          <a:p>
            <a:pPr eaLnBrk="1" hangingPunct="1"/>
            <a:endParaRPr lang="en-US" smtClean="0"/>
          </a:p>
          <a:p>
            <a:pPr algn="ctr" eaLnBrk="1" hangingPunct="1">
              <a:buFont typeface="Wingdings 2" charset="2"/>
              <a:buNone/>
            </a:pPr>
            <a:r>
              <a:rPr lang="en-US" smtClean="0"/>
              <a:t>May be even more beneficial in situations in which early endoscopy may be delayed or when available endoscopic expertise may be suboptimal</a:t>
            </a:r>
          </a:p>
        </p:txBody>
      </p:sp>
      <p:sp>
        <p:nvSpPr>
          <p:cNvPr id="40964"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Ms S</a:t>
            </a:r>
          </a:p>
        </p:txBody>
      </p:sp>
      <p:sp>
        <p:nvSpPr>
          <p:cNvPr id="5123" name="Content Placeholder 2"/>
          <p:cNvSpPr>
            <a:spLocks noGrp="1"/>
          </p:cNvSpPr>
          <p:nvPr>
            <p:ph idx="1"/>
          </p:nvPr>
        </p:nvSpPr>
        <p:spPr/>
        <p:txBody>
          <a:bodyPr/>
          <a:lstStyle/>
          <a:p>
            <a:pPr eaLnBrk="1" hangingPunct="1"/>
            <a:r>
              <a:rPr lang="en-US" smtClean="0"/>
              <a:t>When standing up she felt dizzy and fell to the ground but did not lose consciousness.</a:t>
            </a:r>
          </a:p>
          <a:p>
            <a:pPr eaLnBrk="1" hangingPunct="1"/>
            <a:r>
              <a:rPr lang="en-US" smtClean="0"/>
              <a:t>She was transported to the hospital by ambulance.</a:t>
            </a:r>
          </a:p>
        </p:txBody>
      </p:sp>
      <p:sp>
        <p:nvSpPr>
          <p:cNvPr id="5124" name="TextBox 4"/>
          <p:cNvSpPr txBox="1">
            <a:spLocks noChangeArrowheads="1"/>
          </p:cNvSpPr>
          <p:nvPr/>
        </p:nvSpPr>
        <p:spPr bwMode="auto">
          <a:xfrm>
            <a:off x="3905250" y="625475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Ms S</a:t>
            </a:r>
          </a:p>
        </p:txBody>
      </p:sp>
      <p:sp>
        <p:nvSpPr>
          <p:cNvPr id="41987" name="Content Placeholder 2"/>
          <p:cNvSpPr>
            <a:spLocks noGrp="1"/>
          </p:cNvSpPr>
          <p:nvPr>
            <p:ph idx="1"/>
          </p:nvPr>
        </p:nvSpPr>
        <p:spPr/>
        <p:txBody>
          <a:bodyPr/>
          <a:lstStyle/>
          <a:p>
            <a:pPr eaLnBrk="1" hangingPunct="1"/>
            <a:r>
              <a:rPr lang="en-US" smtClean="0"/>
              <a:t>Transfused with 2 units of packed red blood cells</a:t>
            </a:r>
          </a:p>
          <a:p>
            <a:pPr eaLnBrk="1" hangingPunct="1"/>
            <a:r>
              <a:rPr lang="en-US" smtClean="0"/>
              <a:t>Given 5 mg of vitamin K subcutaneously</a:t>
            </a:r>
          </a:p>
          <a:p>
            <a:pPr eaLnBrk="1" hangingPunct="1"/>
            <a:r>
              <a:rPr lang="en-US" smtClean="0"/>
              <a:t>Transfused with 1000 U of prothrombin complex concentrate (a mixture of clotting factors II, VII, IX, and X and proteins C and S). She was given 80 mg of pantoprazole intravenously as a bolus followed by an infusion of 8 mg/h while awaiting endoscopy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660650"/>
            <a:ext cx="8229600" cy="1143000"/>
          </a:xfrm>
        </p:spPr>
        <p:txBody>
          <a:bodyPr/>
          <a:lstStyle/>
          <a:p>
            <a:pPr eaLnBrk="1" hangingPunct="1"/>
            <a:r>
              <a:rPr lang="en-US" b="1" smtClean="0"/>
              <a:t>Endoscopic management</a:t>
            </a: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4000" smtClean="0"/>
              <a:t>Timing and need for early endoscopy</a:t>
            </a:r>
          </a:p>
        </p:txBody>
      </p:sp>
      <p:sp>
        <p:nvSpPr>
          <p:cNvPr id="44035" name="Content Placeholder 2"/>
          <p:cNvSpPr>
            <a:spLocks noGrp="1"/>
          </p:cNvSpPr>
          <p:nvPr>
            <p:ph idx="1"/>
          </p:nvPr>
        </p:nvSpPr>
        <p:spPr/>
        <p:txBody>
          <a:bodyPr/>
          <a:lstStyle/>
          <a:p>
            <a:pPr eaLnBrk="1" hangingPunct="1"/>
            <a:r>
              <a:rPr lang="en-US" smtClean="0"/>
              <a:t>Definition of early endoscopy </a:t>
            </a:r>
          </a:p>
          <a:p>
            <a:pPr lvl="1" eaLnBrk="1" hangingPunct="1"/>
            <a:r>
              <a:rPr lang="en-US" smtClean="0">
                <a:solidFill>
                  <a:srgbClr val="FF0000"/>
                </a:solidFill>
              </a:rPr>
              <a:t>Ranges from 2 to 24 hours </a:t>
            </a:r>
            <a:r>
              <a:rPr lang="en-US" smtClean="0"/>
              <a:t>AFTER INITIAL PRESENTATION</a:t>
            </a:r>
          </a:p>
          <a:p>
            <a:pPr lvl="1" eaLnBrk="1" hangingPunct="1">
              <a:buFont typeface="Wingdings 2" charset="2"/>
              <a:buNone/>
            </a:pPr>
            <a:endParaRPr lang="en-US" smtClean="0"/>
          </a:p>
          <a:p>
            <a:pPr eaLnBrk="1" hangingPunct="1"/>
            <a:r>
              <a:rPr lang="en-US" smtClean="0">
                <a:solidFill>
                  <a:srgbClr val="FF0000"/>
                </a:solidFill>
              </a:rPr>
              <a:t>May need to be delayed or deferred</a:t>
            </a:r>
            <a:r>
              <a:rPr lang="en-US" smtClean="0"/>
              <a:t>:</a:t>
            </a:r>
          </a:p>
          <a:p>
            <a:pPr lvl="1" eaLnBrk="1" hangingPunct="1"/>
            <a:r>
              <a:rPr lang="en-US" smtClean="0"/>
              <a:t>Active acute coronary syndromes </a:t>
            </a:r>
          </a:p>
          <a:p>
            <a:pPr lvl="1" eaLnBrk="1" hangingPunct="1"/>
            <a:r>
              <a:rPr lang="en-US" smtClean="0"/>
              <a:t>Suspected perforation</a:t>
            </a:r>
          </a:p>
        </p:txBody>
      </p:sp>
      <p:sp>
        <p:nvSpPr>
          <p:cNvPr id="44036"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A VERY low Blatchford score </a:t>
            </a:r>
          </a:p>
        </p:txBody>
      </p:sp>
      <p:sp>
        <p:nvSpPr>
          <p:cNvPr id="45059" name="Content Placeholder 2"/>
          <p:cNvSpPr>
            <a:spLocks noGrp="1"/>
          </p:cNvSpPr>
          <p:nvPr>
            <p:ph idx="1"/>
          </p:nvPr>
        </p:nvSpPr>
        <p:spPr/>
        <p:txBody>
          <a:bodyPr/>
          <a:lstStyle/>
          <a:p>
            <a:pPr eaLnBrk="1" hangingPunct="1"/>
            <a:r>
              <a:rPr lang="en-US" smtClean="0"/>
              <a:t>Can identify very low-risk patients</a:t>
            </a:r>
          </a:p>
          <a:p>
            <a:pPr lvl="1" eaLnBrk="1" hangingPunct="1"/>
            <a:r>
              <a:rPr lang="en-US" smtClean="0"/>
              <a:t>Unlikely to have high-risk stigmata </a:t>
            </a:r>
          </a:p>
          <a:p>
            <a:pPr lvl="1" eaLnBrk="1" hangingPunct="1"/>
            <a:r>
              <a:rPr lang="en-US" smtClean="0"/>
              <a:t>Unlikely benefit from endoscopic therapy </a:t>
            </a:r>
          </a:p>
          <a:p>
            <a:pPr lvl="1" eaLnBrk="1" hangingPunct="1"/>
            <a:r>
              <a:rPr lang="en-US" smtClean="0"/>
              <a:t>Can be safely managed as outpatients without the need for early endoscopy</a:t>
            </a:r>
          </a:p>
          <a:p>
            <a:pPr eaLnBrk="1" hangingPunct="1"/>
            <a:endParaRPr lang="en-US" smtClean="0"/>
          </a:p>
          <a:p>
            <a:pPr eaLnBrk="1" hangingPunct="1"/>
            <a:r>
              <a:rPr lang="en-US" smtClean="0">
                <a:solidFill>
                  <a:srgbClr val="FF0000"/>
                </a:solidFill>
              </a:rPr>
              <a:t>HOWEVER</a:t>
            </a:r>
            <a:r>
              <a:rPr lang="en-US" smtClean="0"/>
              <a:t>, this remains </a:t>
            </a:r>
            <a:r>
              <a:rPr lang="en-US" smtClean="0">
                <a:solidFill>
                  <a:srgbClr val="FF0000"/>
                </a:solidFill>
              </a:rPr>
              <a:t>controversial</a:t>
            </a:r>
          </a:p>
        </p:txBody>
      </p:sp>
      <p:sp>
        <p:nvSpPr>
          <p:cNvPr id="45060"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Early endoscopy</a:t>
            </a:r>
          </a:p>
        </p:txBody>
      </p:sp>
      <p:sp>
        <p:nvSpPr>
          <p:cNvPr id="46083" name="Content Placeholder 2"/>
          <p:cNvSpPr>
            <a:spLocks noGrp="1"/>
          </p:cNvSpPr>
          <p:nvPr>
            <p:ph idx="1"/>
          </p:nvPr>
        </p:nvSpPr>
        <p:spPr/>
        <p:txBody>
          <a:bodyPr/>
          <a:lstStyle/>
          <a:p>
            <a:pPr eaLnBrk="1" hangingPunct="1"/>
            <a:r>
              <a:rPr lang="en-US" smtClean="0">
                <a:solidFill>
                  <a:srgbClr val="FF0000"/>
                </a:solidFill>
              </a:rPr>
              <a:t>Reductions in length of hospital stay </a:t>
            </a:r>
            <a:r>
              <a:rPr lang="en-US" smtClean="0"/>
              <a:t>in patients at low risk, high risk, and combined patient groups</a:t>
            </a:r>
          </a:p>
          <a:p>
            <a:pPr eaLnBrk="1" hangingPunct="1"/>
            <a:endParaRPr lang="en-US" smtClean="0"/>
          </a:p>
          <a:p>
            <a:pPr eaLnBrk="1" hangingPunct="1"/>
            <a:r>
              <a:rPr lang="en-US" smtClean="0">
                <a:solidFill>
                  <a:srgbClr val="FF0000"/>
                </a:solidFill>
              </a:rPr>
              <a:t>Decreased </a:t>
            </a:r>
            <a:r>
              <a:rPr lang="en-US" smtClean="0"/>
              <a:t>need for surgery in elderly patients</a:t>
            </a:r>
          </a:p>
        </p:txBody>
      </p:sp>
      <p:sp>
        <p:nvSpPr>
          <p:cNvPr id="46084"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Predictors of </a:t>
            </a:r>
            <a:r>
              <a:rPr lang="en-US" smtClean="0">
                <a:solidFill>
                  <a:srgbClr val="FF0000"/>
                </a:solidFill>
              </a:rPr>
              <a:t>active bleeding</a:t>
            </a:r>
          </a:p>
        </p:txBody>
      </p:sp>
      <p:sp>
        <p:nvSpPr>
          <p:cNvPr id="47107" name="Content Placeholder 2"/>
          <p:cNvSpPr>
            <a:spLocks noGrp="1"/>
          </p:cNvSpPr>
          <p:nvPr>
            <p:ph idx="1"/>
          </p:nvPr>
        </p:nvSpPr>
        <p:spPr/>
        <p:txBody>
          <a:bodyPr/>
          <a:lstStyle/>
          <a:p>
            <a:pPr eaLnBrk="1" hangingPunct="1"/>
            <a:r>
              <a:rPr lang="en-US" smtClean="0"/>
              <a:t>Fresh blood in the NGT </a:t>
            </a:r>
          </a:p>
          <a:p>
            <a:pPr eaLnBrk="1" hangingPunct="1"/>
            <a:r>
              <a:rPr lang="en-US" smtClean="0"/>
              <a:t>Hemodynamic instability</a:t>
            </a:r>
          </a:p>
          <a:p>
            <a:pPr eaLnBrk="1" hangingPunct="1"/>
            <a:r>
              <a:rPr lang="en-US" smtClean="0"/>
              <a:t>Hemoglobin level &lt; 80 g/L </a:t>
            </a:r>
          </a:p>
          <a:p>
            <a:pPr eaLnBrk="1" hangingPunct="1"/>
            <a:r>
              <a:rPr lang="en-US" smtClean="0"/>
              <a:t>Leukocyte count &gt;12  10</a:t>
            </a:r>
            <a:r>
              <a:rPr lang="en-US" baseline="30000" smtClean="0"/>
              <a:t>9</a:t>
            </a:r>
            <a:r>
              <a:rPr lang="en-US" smtClean="0"/>
              <a:t> cells/L</a:t>
            </a:r>
          </a:p>
          <a:p>
            <a:pPr eaLnBrk="1" hangingPunct="1"/>
            <a:endParaRPr lang="en-US" smtClean="0"/>
          </a:p>
          <a:p>
            <a:pPr eaLnBrk="1" hangingPunct="1"/>
            <a:r>
              <a:rPr lang="en-US" smtClean="0"/>
              <a:t>They need </a:t>
            </a:r>
            <a:r>
              <a:rPr lang="en-US" smtClean="0">
                <a:solidFill>
                  <a:srgbClr val="FF0000"/>
                </a:solidFill>
              </a:rPr>
              <a:t>very early endoscopy </a:t>
            </a:r>
            <a:r>
              <a:rPr lang="en-US" smtClean="0"/>
              <a:t>(</a:t>
            </a:r>
            <a:r>
              <a:rPr lang="en-US" smtClean="0">
                <a:solidFill>
                  <a:srgbClr val="FF0000"/>
                </a:solidFill>
              </a:rPr>
              <a:t>&lt;12 hours</a:t>
            </a:r>
            <a:r>
              <a:rPr lang="en-US" smtClean="0"/>
              <a:t>)</a:t>
            </a:r>
          </a:p>
        </p:txBody>
      </p:sp>
      <p:sp>
        <p:nvSpPr>
          <p:cNvPr id="47108" name="Rectangle 3"/>
          <p:cNvSpPr>
            <a:spLocks noChangeArrowheads="1"/>
          </p:cNvSpPr>
          <p:nvPr/>
        </p:nvSpPr>
        <p:spPr bwMode="auto">
          <a:xfrm>
            <a:off x="457200" y="606425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p:cNvPicPr>
          <p:nvPr/>
        </p:nvPicPr>
        <p:blipFill>
          <a:blip r:embed="rId3"/>
          <a:srcRect/>
          <a:stretch>
            <a:fillRect/>
          </a:stretch>
        </p:blipFill>
        <p:spPr bwMode="auto">
          <a:xfrm>
            <a:off x="1181100" y="558800"/>
            <a:ext cx="6781800" cy="574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p:cNvPicPr>
          <p:nvPr/>
        </p:nvPicPr>
        <p:blipFill>
          <a:blip r:embed="rId3"/>
          <a:srcRect/>
          <a:stretch>
            <a:fillRect/>
          </a:stretch>
        </p:blipFill>
        <p:spPr bwMode="auto">
          <a:xfrm>
            <a:off x="1193800" y="1041400"/>
            <a:ext cx="6756400" cy="4775200"/>
          </a:xfrm>
          <a:prstGeom prst="rect">
            <a:avLst/>
          </a:prstGeom>
          <a:noFill/>
          <a:ln w="9525">
            <a:noFill/>
            <a:miter lim="800000"/>
            <a:headEnd/>
            <a:tailEnd/>
          </a:ln>
        </p:spPr>
      </p:pic>
      <p:sp>
        <p:nvSpPr>
          <p:cNvPr id="49155" name="Rectangle 4"/>
          <p:cNvSpPr>
            <a:spLocks noChangeArrowheads="1"/>
          </p:cNvSpPr>
          <p:nvPr/>
        </p:nvSpPr>
        <p:spPr bwMode="auto">
          <a:xfrm>
            <a:off x="692150" y="6146800"/>
            <a:ext cx="7985125" cy="368300"/>
          </a:xfrm>
          <a:prstGeom prst="rect">
            <a:avLst/>
          </a:prstGeom>
          <a:noFill/>
          <a:ln w="9525">
            <a:noFill/>
            <a:miter lim="800000"/>
            <a:headEnd/>
            <a:tailEnd/>
          </a:ln>
        </p:spPr>
        <p:txBody>
          <a:bodyPr>
            <a:spAutoFit/>
          </a:bodyPr>
          <a:lstStyle/>
          <a:p>
            <a:pPr algn="r"/>
            <a:r>
              <a:rPr lang="en-US">
                <a:latin typeface="Century Gothic" charset="0"/>
              </a:rPr>
              <a:t>Kovacs et al. Gastrointest Endosc Clin N Am 2011;21:681-96.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p:cNvPicPr>
          <p:nvPr/>
        </p:nvPicPr>
        <p:blipFill>
          <a:blip r:embed="rId3"/>
          <a:srcRect/>
          <a:stretch>
            <a:fillRect/>
          </a:stretch>
        </p:blipFill>
        <p:spPr bwMode="auto">
          <a:xfrm>
            <a:off x="287338" y="2444750"/>
            <a:ext cx="8591550" cy="2724150"/>
          </a:xfrm>
          <a:prstGeom prst="rect">
            <a:avLst/>
          </a:prstGeom>
          <a:noFill/>
          <a:ln w="9525">
            <a:noFill/>
            <a:miter lim="800000"/>
            <a:headEnd/>
            <a:tailEnd/>
          </a:ln>
        </p:spPr>
      </p:pic>
      <p:sp>
        <p:nvSpPr>
          <p:cNvPr id="50179" name="Rectangle 4"/>
          <p:cNvSpPr>
            <a:spLocks noChangeArrowheads="1"/>
          </p:cNvSpPr>
          <p:nvPr/>
        </p:nvSpPr>
        <p:spPr bwMode="auto">
          <a:xfrm>
            <a:off x="692150" y="6146800"/>
            <a:ext cx="7985125" cy="368300"/>
          </a:xfrm>
          <a:prstGeom prst="rect">
            <a:avLst/>
          </a:prstGeom>
          <a:noFill/>
          <a:ln w="9525">
            <a:noFill/>
            <a:miter lim="800000"/>
            <a:headEnd/>
            <a:tailEnd/>
          </a:ln>
        </p:spPr>
        <p:txBody>
          <a:bodyPr>
            <a:spAutoFit/>
          </a:bodyPr>
          <a:lstStyle/>
          <a:p>
            <a:pPr algn="r"/>
            <a:r>
              <a:rPr lang="en-US">
                <a:latin typeface="Century Gothic" charset="0"/>
              </a:rPr>
              <a:t>Kovacs et al. Gastrointest Endosc Clin N Am 2011;21:681-96.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p:cNvPicPr>
          <p:nvPr/>
        </p:nvPicPr>
        <p:blipFill>
          <a:blip r:embed="rId3"/>
          <a:srcRect/>
          <a:stretch>
            <a:fillRect/>
          </a:stretch>
        </p:blipFill>
        <p:spPr bwMode="auto">
          <a:xfrm>
            <a:off x="1192213" y="285750"/>
            <a:ext cx="6773862" cy="5840413"/>
          </a:xfrm>
          <a:prstGeom prst="rect">
            <a:avLst/>
          </a:prstGeom>
          <a:noFill/>
          <a:ln w="9525">
            <a:noFill/>
            <a:miter lim="800000"/>
            <a:headEnd/>
            <a:tailEnd/>
          </a:ln>
        </p:spPr>
      </p:pic>
      <p:sp>
        <p:nvSpPr>
          <p:cNvPr id="51203" name="Rectangle 4"/>
          <p:cNvSpPr>
            <a:spLocks noChangeArrowheads="1"/>
          </p:cNvSpPr>
          <p:nvPr/>
        </p:nvSpPr>
        <p:spPr bwMode="auto">
          <a:xfrm>
            <a:off x="692150" y="6146800"/>
            <a:ext cx="7985125" cy="368300"/>
          </a:xfrm>
          <a:prstGeom prst="rect">
            <a:avLst/>
          </a:prstGeom>
          <a:noFill/>
          <a:ln w="9525">
            <a:noFill/>
            <a:miter lim="800000"/>
            <a:headEnd/>
            <a:tailEnd/>
          </a:ln>
        </p:spPr>
        <p:txBody>
          <a:bodyPr>
            <a:spAutoFit/>
          </a:bodyPr>
          <a:lstStyle/>
          <a:p>
            <a:pPr algn="r"/>
            <a:r>
              <a:rPr lang="en-US">
                <a:latin typeface="Century Gothic" charset="0"/>
              </a:rPr>
              <a:t>Kovacs et al. Gastrointest Endosc Clin N Am 2011;21:681-96. </a:t>
            </a:r>
          </a:p>
        </p:txBody>
      </p:sp>
      <p:sp>
        <p:nvSpPr>
          <p:cNvPr id="4" name="Right Arrow 3"/>
          <p:cNvSpPr>
            <a:spLocks noChangeArrowheads="1"/>
          </p:cNvSpPr>
          <p:nvPr/>
        </p:nvSpPr>
        <p:spPr bwMode="auto">
          <a:xfrm rot="-5400000">
            <a:off x="2616200" y="1524000"/>
            <a:ext cx="882650" cy="1022350"/>
          </a:xfrm>
          <a:prstGeom prst="rightArrow">
            <a:avLst>
              <a:gd name="adj1" fmla="val 50000"/>
              <a:gd name="adj2" fmla="val 50000"/>
            </a:avLst>
          </a:prstGeom>
          <a:solidFill>
            <a:srgbClr val="8EB4E3"/>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 name="Right Arrow 4"/>
          <p:cNvSpPr>
            <a:spLocks noChangeArrowheads="1"/>
          </p:cNvSpPr>
          <p:nvPr/>
        </p:nvSpPr>
        <p:spPr bwMode="auto">
          <a:xfrm rot="-5400000">
            <a:off x="4965700" y="1965325"/>
            <a:ext cx="882650" cy="1022350"/>
          </a:xfrm>
          <a:prstGeom prst="rightArrow">
            <a:avLst>
              <a:gd name="adj1" fmla="val 50000"/>
              <a:gd name="adj2" fmla="val 50000"/>
            </a:avLst>
          </a:prstGeom>
          <a:solidFill>
            <a:srgbClr val="8EB4E3"/>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10800000">
            <a:off x="5546725" y="3987800"/>
            <a:ext cx="882650" cy="1022350"/>
          </a:xfrm>
          <a:prstGeom prst="rightArrow">
            <a:avLst>
              <a:gd name="adj1" fmla="val 50000"/>
              <a:gd name="adj2" fmla="val 50000"/>
            </a:avLst>
          </a:prstGeom>
          <a:solidFill>
            <a:srgbClr val="8EB4E3"/>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Ms S</a:t>
            </a:r>
          </a:p>
        </p:txBody>
      </p:sp>
      <p:sp>
        <p:nvSpPr>
          <p:cNvPr id="6147" name="Content Placeholder 2"/>
          <p:cNvSpPr>
            <a:spLocks noGrp="1"/>
          </p:cNvSpPr>
          <p:nvPr>
            <p:ph idx="1"/>
          </p:nvPr>
        </p:nvSpPr>
        <p:spPr/>
        <p:txBody>
          <a:bodyPr/>
          <a:lstStyle/>
          <a:p>
            <a:pPr eaLnBrk="1" hangingPunct="1"/>
            <a:r>
              <a:rPr lang="en-US" smtClean="0"/>
              <a:t>In 2008, she developed atrial fibrillation for which she was treated with warfarin. </a:t>
            </a:r>
          </a:p>
          <a:p>
            <a:pPr eaLnBrk="1" hangingPunct="1"/>
            <a:r>
              <a:rPr lang="en-US" smtClean="0"/>
              <a:t>Her medical history includes a hysterectomy for endometrial cancer in 1986 followed by radiation therapy.</a:t>
            </a:r>
          </a:p>
          <a:p>
            <a:pPr eaLnBrk="1" hangingPunct="1"/>
            <a:r>
              <a:rPr lang="en-US" smtClean="0"/>
              <a:t>Lumpectomy for breast cancer in 1998 with radiation therapy</a:t>
            </a:r>
          </a:p>
          <a:p>
            <a:pPr eaLnBrk="1" hangingPunct="1"/>
            <a:r>
              <a:rPr lang="en-US" smtClean="0"/>
              <a:t>Hypertension</a:t>
            </a:r>
          </a:p>
          <a:p>
            <a:pPr eaLnBrk="1" hangingPunct="1"/>
            <a:r>
              <a:rPr lang="en-US" smtClean="0"/>
              <a:t>Benign positional vertigo.</a:t>
            </a:r>
          </a:p>
          <a:p>
            <a:pPr eaLnBrk="1" hangingPunct="1"/>
            <a:endParaRPr lang="en-US" smtClean="0"/>
          </a:p>
          <a:p>
            <a:pPr eaLnBrk="1" hangingPunct="1"/>
            <a:endParaRPr lang="en-US" smtClean="0"/>
          </a:p>
        </p:txBody>
      </p:sp>
      <p:sp>
        <p:nvSpPr>
          <p:cNvPr id="6148" name="TextBox 4"/>
          <p:cNvSpPr txBox="1">
            <a:spLocks noChangeArrowheads="1"/>
          </p:cNvSpPr>
          <p:nvPr/>
        </p:nvSpPr>
        <p:spPr bwMode="auto">
          <a:xfrm>
            <a:off x="4362450" y="643890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3"/>
          <a:srcRect/>
          <a:stretch>
            <a:fillRect/>
          </a:stretch>
        </p:blipFill>
        <p:spPr bwMode="auto">
          <a:xfrm>
            <a:off x="854075" y="823913"/>
            <a:ext cx="7419975" cy="5205412"/>
          </a:xfrm>
          <a:prstGeom prst="rect">
            <a:avLst/>
          </a:prstGeom>
          <a:noFill/>
          <a:ln w="9525">
            <a:noFill/>
            <a:miter lim="800000"/>
            <a:headEnd/>
            <a:tailEnd/>
          </a:ln>
        </p:spPr>
      </p:pic>
      <p:sp>
        <p:nvSpPr>
          <p:cNvPr id="52227" name="Rectangle 4"/>
          <p:cNvSpPr>
            <a:spLocks noChangeArrowheads="1"/>
          </p:cNvSpPr>
          <p:nvPr/>
        </p:nvSpPr>
        <p:spPr bwMode="auto">
          <a:xfrm>
            <a:off x="692150" y="6146800"/>
            <a:ext cx="7985125" cy="368300"/>
          </a:xfrm>
          <a:prstGeom prst="rect">
            <a:avLst/>
          </a:prstGeom>
          <a:noFill/>
          <a:ln w="9525">
            <a:noFill/>
            <a:miter lim="800000"/>
            <a:headEnd/>
            <a:tailEnd/>
          </a:ln>
        </p:spPr>
        <p:txBody>
          <a:bodyPr>
            <a:spAutoFit/>
          </a:bodyPr>
          <a:lstStyle/>
          <a:p>
            <a:pPr algn="r"/>
            <a:r>
              <a:rPr lang="en-US">
                <a:latin typeface="Century Gothic" charset="0"/>
              </a:rPr>
              <a:t>Kovacs et al. Gastrointest Endosc Clin N Am 2011;21:681-96. </a:t>
            </a:r>
          </a:p>
        </p:txBody>
      </p:sp>
      <p:sp>
        <p:nvSpPr>
          <p:cNvPr id="4" name="Right Arrow 3"/>
          <p:cNvSpPr>
            <a:spLocks noChangeArrowheads="1"/>
          </p:cNvSpPr>
          <p:nvPr/>
        </p:nvSpPr>
        <p:spPr bwMode="auto">
          <a:xfrm rot="-5400000">
            <a:off x="4368800" y="2730500"/>
            <a:ext cx="882650" cy="1022350"/>
          </a:xfrm>
          <a:prstGeom prst="rightArrow">
            <a:avLst>
              <a:gd name="adj1" fmla="val 50000"/>
              <a:gd name="adj2" fmla="val 50000"/>
            </a:avLst>
          </a:prstGeom>
          <a:solidFill>
            <a:srgbClr val="8EB4E3"/>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 name="Right Arrow 4"/>
          <p:cNvSpPr>
            <a:spLocks noChangeArrowheads="1"/>
          </p:cNvSpPr>
          <p:nvPr/>
        </p:nvSpPr>
        <p:spPr bwMode="auto">
          <a:xfrm rot="10800000">
            <a:off x="7321550" y="2730500"/>
            <a:ext cx="882650" cy="1022350"/>
          </a:xfrm>
          <a:prstGeom prst="rightArrow">
            <a:avLst>
              <a:gd name="adj1" fmla="val 50000"/>
              <a:gd name="adj2" fmla="val 50000"/>
            </a:avLst>
          </a:prstGeom>
          <a:solidFill>
            <a:srgbClr val="8EB4E3"/>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1397000" y="4813300"/>
            <a:ext cx="882650" cy="1022350"/>
          </a:xfrm>
          <a:prstGeom prst="rightArrow">
            <a:avLst>
              <a:gd name="adj1" fmla="val 50000"/>
              <a:gd name="adj2" fmla="val 50000"/>
            </a:avLst>
          </a:prstGeom>
          <a:solidFill>
            <a:srgbClr val="8EB4E3"/>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 name="Right Arrow 6"/>
          <p:cNvSpPr>
            <a:spLocks noChangeArrowheads="1"/>
          </p:cNvSpPr>
          <p:nvPr/>
        </p:nvSpPr>
        <p:spPr bwMode="auto">
          <a:xfrm>
            <a:off x="3486150" y="4813300"/>
            <a:ext cx="882650" cy="1022350"/>
          </a:xfrm>
          <a:prstGeom prst="rightArrow">
            <a:avLst>
              <a:gd name="adj1" fmla="val 50000"/>
              <a:gd name="adj2" fmla="val 50000"/>
            </a:avLst>
          </a:prstGeom>
          <a:solidFill>
            <a:srgbClr val="8EB4E3"/>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 name="Right Arrow 7"/>
          <p:cNvSpPr>
            <a:spLocks noChangeArrowheads="1"/>
          </p:cNvSpPr>
          <p:nvPr/>
        </p:nvSpPr>
        <p:spPr bwMode="auto">
          <a:xfrm rot="10800000">
            <a:off x="7099300" y="4673600"/>
            <a:ext cx="882650" cy="1022350"/>
          </a:xfrm>
          <a:prstGeom prst="rightArrow">
            <a:avLst>
              <a:gd name="adj1" fmla="val 50000"/>
              <a:gd name="adj2" fmla="val 50000"/>
            </a:avLst>
          </a:prstGeom>
          <a:solidFill>
            <a:srgbClr val="8EB4E3"/>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154238"/>
            <a:ext cx="8229600" cy="1143000"/>
          </a:xfrm>
        </p:spPr>
        <p:txBody>
          <a:bodyPr/>
          <a:lstStyle/>
          <a:p>
            <a:pPr eaLnBrk="1" hangingPunct="1"/>
            <a:r>
              <a:rPr lang="en-US" b="1" smtClean="0"/>
              <a:t>Pharmacological therapy</a:t>
            </a:r>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PPIs</a:t>
            </a:r>
          </a:p>
        </p:txBody>
      </p:sp>
      <p:sp>
        <p:nvSpPr>
          <p:cNvPr id="54275" name="Content Placeholder 2"/>
          <p:cNvSpPr>
            <a:spLocks noGrp="1"/>
          </p:cNvSpPr>
          <p:nvPr>
            <p:ph idx="1"/>
          </p:nvPr>
        </p:nvSpPr>
        <p:spPr/>
        <p:txBody>
          <a:bodyPr/>
          <a:lstStyle/>
          <a:p>
            <a:pPr eaLnBrk="1" hangingPunct="1"/>
            <a:r>
              <a:rPr lang="en-US" smtClean="0"/>
              <a:t>Compared to placebo or H2RAs </a:t>
            </a:r>
            <a:r>
              <a:rPr lang="en-US" smtClean="0">
                <a:solidFill>
                  <a:srgbClr val="FF0000"/>
                </a:solidFill>
              </a:rPr>
              <a:t>with</a:t>
            </a:r>
            <a:r>
              <a:rPr lang="en-US" smtClean="0"/>
              <a:t> or </a:t>
            </a:r>
            <a:r>
              <a:rPr lang="en-US" smtClean="0">
                <a:solidFill>
                  <a:srgbClr val="FF0000"/>
                </a:solidFill>
              </a:rPr>
              <a:t>WITHOUT</a:t>
            </a:r>
            <a:r>
              <a:rPr lang="en-US" smtClean="0"/>
              <a:t> endoscopic therapy PPIs reduced</a:t>
            </a:r>
          </a:p>
          <a:p>
            <a:pPr eaLnBrk="1" hangingPunct="1">
              <a:buFont typeface="Wingdings 2" charset="2"/>
              <a:buNone/>
            </a:pPr>
            <a:endParaRPr lang="en-US" smtClean="0"/>
          </a:p>
          <a:p>
            <a:pPr eaLnBrk="1" hangingPunct="1"/>
            <a:r>
              <a:rPr lang="en-US" smtClean="0"/>
              <a:t>Rebleeding</a:t>
            </a:r>
          </a:p>
          <a:p>
            <a:pPr eaLnBrk="1" hangingPunct="1"/>
            <a:r>
              <a:rPr lang="en-US" smtClean="0"/>
              <a:t>Surgery</a:t>
            </a:r>
          </a:p>
          <a:p>
            <a:pPr eaLnBrk="1" hangingPunct="1"/>
            <a:r>
              <a:rPr lang="en-US" smtClean="0">
                <a:solidFill>
                  <a:srgbClr val="FF0000"/>
                </a:solidFill>
              </a:rPr>
              <a:t>NOT </a:t>
            </a:r>
            <a:r>
              <a:rPr lang="en-US" smtClean="0"/>
              <a:t>mortality</a:t>
            </a:r>
          </a:p>
        </p:txBody>
      </p:sp>
      <p:sp>
        <p:nvSpPr>
          <p:cNvPr id="54276"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PPIs cont.</a:t>
            </a:r>
          </a:p>
        </p:txBody>
      </p:sp>
      <p:sp>
        <p:nvSpPr>
          <p:cNvPr id="55299" name="Content Placeholder 2"/>
          <p:cNvSpPr>
            <a:spLocks noGrp="1"/>
          </p:cNvSpPr>
          <p:nvPr>
            <p:ph idx="1"/>
          </p:nvPr>
        </p:nvSpPr>
        <p:spPr/>
        <p:txBody>
          <a:bodyPr/>
          <a:lstStyle/>
          <a:p>
            <a:pPr eaLnBrk="1" hangingPunct="1"/>
            <a:r>
              <a:rPr lang="en-US" smtClean="0"/>
              <a:t>Compared to placebo or H2RAs with or </a:t>
            </a:r>
            <a:r>
              <a:rPr lang="en-US" smtClean="0">
                <a:solidFill>
                  <a:srgbClr val="FF0000"/>
                </a:solidFill>
              </a:rPr>
              <a:t>WITH </a:t>
            </a:r>
            <a:r>
              <a:rPr lang="en-US" smtClean="0"/>
              <a:t>endoscopic therapy High dose PPIs reduced</a:t>
            </a:r>
          </a:p>
          <a:p>
            <a:pPr eaLnBrk="1" hangingPunct="1">
              <a:buFont typeface="Wingdings 2" charset="2"/>
              <a:buNone/>
            </a:pPr>
            <a:endParaRPr lang="en-US" smtClean="0"/>
          </a:p>
          <a:p>
            <a:pPr eaLnBrk="1" hangingPunct="1"/>
            <a:r>
              <a:rPr lang="en-US" smtClean="0"/>
              <a:t>Rebleeding</a:t>
            </a:r>
          </a:p>
          <a:p>
            <a:pPr eaLnBrk="1" hangingPunct="1"/>
            <a:r>
              <a:rPr lang="en-US" smtClean="0"/>
              <a:t>Surgery</a:t>
            </a:r>
          </a:p>
          <a:p>
            <a:pPr eaLnBrk="1" hangingPunct="1"/>
            <a:r>
              <a:rPr lang="en-US" smtClean="0">
                <a:solidFill>
                  <a:srgbClr val="FF0000"/>
                </a:solidFill>
              </a:rPr>
              <a:t>Mortality</a:t>
            </a:r>
          </a:p>
          <a:p>
            <a:pPr eaLnBrk="1" hangingPunct="1"/>
            <a:endParaRPr lang="en-US" smtClean="0"/>
          </a:p>
        </p:txBody>
      </p:sp>
      <p:sp>
        <p:nvSpPr>
          <p:cNvPr id="55300"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Hospitalizaton</a:t>
            </a:r>
          </a:p>
        </p:txBody>
      </p:sp>
      <p:sp>
        <p:nvSpPr>
          <p:cNvPr id="56323" name="Content Placeholder 2"/>
          <p:cNvSpPr>
            <a:spLocks noGrp="1"/>
          </p:cNvSpPr>
          <p:nvPr>
            <p:ph idx="1"/>
          </p:nvPr>
        </p:nvSpPr>
        <p:spPr/>
        <p:txBody>
          <a:bodyPr/>
          <a:lstStyle/>
          <a:p>
            <a:pPr eaLnBrk="1" hangingPunct="1"/>
            <a:r>
              <a:rPr lang="en-US" smtClean="0"/>
              <a:t>It takes 72 hours for most high-risk lesions to become low-risk lesions AFTER endoscopic therapy</a:t>
            </a:r>
          </a:p>
          <a:p>
            <a:pPr eaLnBrk="1" hangingPunct="1"/>
            <a:endParaRPr lang="en-US" smtClean="0"/>
          </a:p>
          <a:p>
            <a:pPr eaLnBrk="1" hangingPunct="1"/>
            <a:r>
              <a:rPr lang="en-US" smtClean="0"/>
              <a:t>60% - 76% of patients who had rebleeding within 30 days </a:t>
            </a:r>
            <a:r>
              <a:rPr lang="en-US" smtClean="0">
                <a:solidFill>
                  <a:srgbClr val="FF0000"/>
                </a:solidFill>
              </a:rPr>
              <a:t>AFTER endoscopic hemostasis PLUS high-dose PPI </a:t>
            </a:r>
            <a:r>
              <a:rPr lang="en-US" smtClean="0"/>
              <a:t>therapy </a:t>
            </a:r>
            <a:r>
              <a:rPr lang="en-US" smtClean="0">
                <a:solidFill>
                  <a:srgbClr val="FF0000"/>
                </a:solidFill>
              </a:rPr>
              <a:t>did so within the first 72 hours</a:t>
            </a:r>
          </a:p>
        </p:txBody>
      </p:sp>
      <p:sp>
        <p:nvSpPr>
          <p:cNvPr id="56324"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Admission to a monitored setting </a:t>
            </a:r>
          </a:p>
        </p:txBody>
      </p:sp>
      <p:sp>
        <p:nvSpPr>
          <p:cNvPr id="57347" name="Content Placeholder 2"/>
          <p:cNvSpPr>
            <a:spLocks noGrp="1"/>
          </p:cNvSpPr>
          <p:nvPr>
            <p:ph idx="1"/>
          </p:nvPr>
        </p:nvSpPr>
        <p:spPr/>
        <p:txBody>
          <a:bodyPr/>
          <a:lstStyle/>
          <a:p>
            <a:pPr eaLnBrk="1" hangingPunct="1"/>
            <a:r>
              <a:rPr lang="en-US" smtClean="0">
                <a:solidFill>
                  <a:srgbClr val="FF0000"/>
                </a:solidFill>
              </a:rPr>
              <a:t>For at least the first 24 hours </a:t>
            </a:r>
            <a:r>
              <a:rPr lang="en-US" smtClean="0"/>
              <a:t>on the basis of risk or clinical condition</a:t>
            </a:r>
          </a:p>
          <a:p>
            <a:pPr eaLnBrk="1" hangingPunct="1"/>
            <a:endParaRPr lang="en-US" smtClean="0"/>
          </a:p>
          <a:p>
            <a:pPr lvl="1" eaLnBrk="1" hangingPunct="1"/>
            <a:r>
              <a:rPr lang="en-US" smtClean="0"/>
              <a:t>Hemodynamic instability</a:t>
            </a:r>
          </a:p>
          <a:p>
            <a:pPr lvl="1" eaLnBrk="1" hangingPunct="1"/>
            <a:r>
              <a:rPr lang="en-US" smtClean="0"/>
              <a:t>Increasing age</a:t>
            </a:r>
          </a:p>
          <a:p>
            <a:pPr lvl="1" eaLnBrk="1" hangingPunct="1"/>
            <a:r>
              <a:rPr lang="en-US" smtClean="0"/>
              <a:t>Severe comorbidity</a:t>
            </a:r>
          </a:p>
          <a:p>
            <a:pPr lvl="1" eaLnBrk="1" hangingPunct="1"/>
            <a:r>
              <a:rPr lang="en-US" smtClean="0"/>
              <a:t>Active bleeding at endoscopy</a:t>
            </a:r>
          </a:p>
          <a:p>
            <a:pPr lvl="1" eaLnBrk="1" hangingPunct="1"/>
            <a:r>
              <a:rPr lang="en-US" smtClean="0"/>
              <a:t>Large ulcer size (&gt;2 cm)</a:t>
            </a:r>
          </a:p>
        </p:txBody>
      </p:sp>
      <p:sp>
        <p:nvSpPr>
          <p:cNvPr id="57348"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After discharge</a:t>
            </a:r>
          </a:p>
        </p:txBody>
      </p:sp>
      <p:sp>
        <p:nvSpPr>
          <p:cNvPr id="58371" name="Content Placeholder 2"/>
          <p:cNvSpPr>
            <a:spLocks noGrp="1"/>
          </p:cNvSpPr>
          <p:nvPr>
            <p:ph idx="1"/>
          </p:nvPr>
        </p:nvSpPr>
        <p:spPr/>
        <p:txBody>
          <a:bodyPr/>
          <a:lstStyle/>
          <a:p>
            <a:pPr algn="ctr" eaLnBrk="1" hangingPunct="1">
              <a:buFont typeface="Wingdings 2" charset="2"/>
              <a:buNone/>
            </a:pPr>
            <a:endParaRPr lang="en-US" smtClean="0"/>
          </a:p>
          <a:p>
            <a:pPr algn="ctr" eaLnBrk="1" hangingPunct="1">
              <a:buFont typeface="Wingdings 2" charset="2"/>
              <a:buNone/>
            </a:pPr>
            <a:r>
              <a:rPr lang="en-US" smtClean="0"/>
              <a:t>Patients should be discharged with a prescription for a single daily-dose oral PPI for a duration as dictated by the underlying etiology.</a:t>
            </a:r>
          </a:p>
        </p:txBody>
      </p:sp>
      <p:sp>
        <p:nvSpPr>
          <p:cNvPr id="58372"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378075"/>
            <a:ext cx="8229600" cy="1143000"/>
          </a:xfrm>
        </p:spPr>
        <p:txBody>
          <a:bodyPr/>
          <a:lstStyle/>
          <a:p>
            <a:pPr eaLnBrk="1" hangingPunct="1"/>
            <a:r>
              <a:rPr lang="en-US" sz="4000" smtClean="0"/>
              <a:t>Management of continued or recurrent bleeding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z="4000" smtClean="0"/>
              <a:t>Percutaneous or transcatheter arterial embolization</a:t>
            </a:r>
          </a:p>
        </p:txBody>
      </p:sp>
      <p:sp>
        <p:nvSpPr>
          <p:cNvPr id="60419" name="Content Placeholder 2"/>
          <p:cNvSpPr>
            <a:spLocks noGrp="1"/>
          </p:cNvSpPr>
          <p:nvPr>
            <p:ph idx="1"/>
          </p:nvPr>
        </p:nvSpPr>
        <p:spPr/>
        <p:txBody>
          <a:bodyPr/>
          <a:lstStyle/>
          <a:p>
            <a:pPr eaLnBrk="1" hangingPunct="1"/>
            <a:r>
              <a:rPr lang="en-US" smtClean="0"/>
              <a:t>Technical success range from 52% to 98%</a:t>
            </a:r>
          </a:p>
          <a:p>
            <a:pPr eaLnBrk="1" hangingPunct="1"/>
            <a:r>
              <a:rPr lang="en-US" smtClean="0"/>
              <a:t>Recurrent bleeding in about 10% to 20%</a:t>
            </a:r>
          </a:p>
          <a:p>
            <a:pPr eaLnBrk="1" hangingPunct="1"/>
            <a:r>
              <a:rPr lang="en-US" smtClean="0"/>
              <a:t>Complications include </a:t>
            </a:r>
          </a:p>
          <a:p>
            <a:pPr lvl="1" eaLnBrk="1" hangingPunct="1"/>
            <a:r>
              <a:rPr lang="en-US" smtClean="0"/>
              <a:t>Bowel ischemia</a:t>
            </a:r>
          </a:p>
          <a:p>
            <a:pPr lvl="1" eaLnBrk="1" hangingPunct="1"/>
            <a:r>
              <a:rPr lang="en-US" smtClean="0"/>
              <a:t>Secondary duodenal stenosis</a:t>
            </a:r>
          </a:p>
          <a:p>
            <a:pPr lvl="1" eaLnBrk="1" hangingPunct="1"/>
            <a:r>
              <a:rPr lang="en-US" smtClean="0"/>
              <a:t>Gastric, hepatic, and splenic infarction</a:t>
            </a:r>
          </a:p>
          <a:p>
            <a:pPr eaLnBrk="1" hangingPunct="1"/>
            <a:r>
              <a:rPr lang="en-US" smtClean="0"/>
              <a:t>A second attempt at endoscopic therapy remains the preferred strategy</a:t>
            </a:r>
          </a:p>
        </p:txBody>
      </p:sp>
      <p:sp>
        <p:nvSpPr>
          <p:cNvPr id="60420"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Angiography</a:t>
            </a:r>
          </a:p>
        </p:txBody>
      </p:sp>
      <p:sp>
        <p:nvSpPr>
          <p:cNvPr id="61443" name="Content Placeholder 2"/>
          <p:cNvSpPr>
            <a:spLocks noGrp="1"/>
          </p:cNvSpPr>
          <p:nvPr>
            <p:ph idx="1"/>
          </p:nvPr>
        </p:nvSpPr>
        <p:spPr/>
        <p:txBody>
          <a:bodyPr/>
          <a:lstStyle/>
          <a:p>
            <a:pPr eaLnBrk="1" hangingPunct="1"/>
            <a:endParaRPr lang="en-US" smtClean="0"/>
          </a:p>
          <a:p>
            <a:pPr algn="ctr" eaLnBrk="1" hangingPunct="1">
              <a:buFont typeface="Wingdings 2" charset="2"/>
              <a:buNone/>
            </a:pPr>
            <a:r>
              <a:rPr lang="en-US" smtClean="0"/>
              <a:t>Where available, percutaneous embolization can be considered as an alternative to surgery for patients for whom endoscopic therapy has failed.</a:t>
            </a:r>
          </a:p>
        </p:txBody>
      </p:sp>
      <p:sp>
        <p:nvSpPr>
          <p:cNvPr id="61444"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Her current medications</a:t>
            </a:r>
          </a:p>
        </p:txBody>
      </p:sp>
      <p:sp>
        <p:nvSpPr>
          <p:cNvPr id="7171" name="Content Placeholder 2"/>
          <p:cNvSpPr>
            <a:spLocks noGrp="1"/>
          </p:cNvSpPr>
          <p:nvPr>
            <p:ph idx="1"/>
          </p:nvPr>
        </p:nvSpPr>
        <p:spPr/>
        <p:txBody>
          <a:bodyPr/>
          <a:lstStyle/>
          <a:p>
            <a:pPr eaLnBrk="1" hangingPunct="1"/>
            <a:r>
              <a:rPr lang="en-US" smtClean="0"/>
              <a:t>Aspirin, 81 mg orally once daily</a:t>
            </a:r>
          </a:p>
          <a:p>
            <a:pPr eaLnBrk="1" hangingPunct="1"/>
            <a:r>
              <a:rPr lang="en-US" smtClean="0"/>
              <a:t>Extended-release diltiazem, 120mg orally once daily</a:t>
            </a:r>
          </a:p>
          <a:p>
            <a:pPr eaLnBrk="1" hangingPunct="1"/>
            <a:r>
              <a:rPr lang="en-US" smtClean="0"/>
              <a:t>Valsartan, 80 mg orally once daily</a:t>
            </a:r>
          </a:p>
          <a:p>
            <a:pPr eaLnBrk="1" hangingPunct="1"/>
            <a:r>
              <a:rPr lang="en-US" smtClean="0"/>
              <a:t>Vitamin D, 10 000 IU orally once daily</a:t>
            </a:r>
          </a:p>
          <a:p>
            <a:pPr eaLnBrk="1" hangingPunct="1"/>
            <a:r>
              <a:rPr lang="en-US" smtClean="0"/>
              <a:t>Warfarin, 7.5 mg orally once daily. </a:t>
            </a:r>
          </a:p>
        </p:txBody>
      </p:sp>
      <p:sp>
        <p:nvSpPr>
          <p:cNvPr id="7172" name="TextBox 4"/>
          <p:cNvSpPr txBox="1">
            <a:spLocks noChangeArrowheads="1"/>
          </p:cNvSpPr>
          <p:nvPr/>
        </p:nvSpPr>
        <p:spPr bwMode="auto">
          <a:xfrm>
            <a:off x="3905250" y="625475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H pylori</a:t>
            </a:r>
          </a:p>
        </p:txBody>
      </p:sp>
      <p:sp>
        <p:nvSpPr>
          <p:cNvPr id="62467" name="Content Placeholder 2"/>
          <p:cNvSpPr>
            <a:spLocks noGrp="1"/>
          </p:cNvSpPr>
          <p:nvPr>
            <p:ph idx="1"/>
          </p:nvPr>
        </p:nvSpPr>
        <p:spPr/>
        <p:txBody>
          <a:bodyPr/>
          <a:lstStyle/>
          <a:p>
            <a:pPr eaLnBrk="1" hangingPunct="1"/>
            <a:r>
              <a:rPr lang="en-US" smtClean="0"/>
              <a:t>Patients with bleeding peptic ulcers should be tested for H. pylori </a:t>
            </a:r>
          </a:p>
          <a:p>
            <a:pPr lvl="1" eaLnBrk="1" hangingPunct="1"/>
            <a:r>
              <a:rPr lang="en-US" smtClean="0"/>
              <a:t>Receive eradication therapy if present</a:t>
            </a:r>
          </a:p>
          <a:p>
            <a:pPr lvl="1" eaLnBrk="1" hangingPunct="1"/>
            <a:r>
              <a:rPr lang="en-US" smtClean="0"/>
              <a:t>Confirmation of eradication</a:t>
            </a:r>
          </a:p>
          <a:p>
            <a:pPr eaLnBrk="1" hangingPunct="1"/>
            <a:endParaRPr lang="en-US" smtClean="0"/>
          </a:p>
          <a:p>
            <a:pPr eaLnBrk="1" hangingPunct="1"/>
            <a:r>
              <a:rPr lang="en-US" smtClean="0"/>
              <a:t>Negative H. pylori diagnostic tests obtained in the acute setting should be repeated</a:t>
            </a:r>
          </a:p>
        </p:txBody>
      </p:sp>
      <p:sp>
        <p:nvSpPr>
          <p:cNvPr id="62468"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p:cNvPicPr>
          <p:nvPr/>
        </p:nvPicPr>
        <p:blipFill>
          <a:blip r:embed="rId2"/>
          <a:srcRect/>
          <a:stretch>
            <a:fillRect/>
          </a:stretch>
        </p:blipFill>
        <p:spPr bwMode="auto">
          <a:xfrm>
            <a:off x="66675" y="1919288"/>
            <a:ext cx="8991600" cy="1719262"/>
          </a:xfrm>
          <a:prstGeom prst="rect">
            <a:avLst/>
          </a:prstGeom>
          <a:noFill/>
          <a:ln w="9525">
            <a:noFill/>
            <a:miter lim="800000"/>
            <a:headEnd/>
            <a:tailEnd/>
          </a:ln>
        </p:spPr>
      </p:pic>
      <p:sp>
        <p:nvSpPr>
          <p:cNvPr id="63491" name="TextBox 6"/>
          <p:cNvSpPr txBox="1">
            <a:spLocks noChangeArrowheads="1"/>
          </p:cNvSpPr>
          <p:nvPr/>
        </p:nvSpPr>
        <p:spPr bwMode="auto">
          <a:xfrm>
            <a:off x="600075" y="6092825"/>
            <a:ext cx="8148638" cy="646113"/>
          </a:xfrm>
          <a:prstGeom prst="rect">
            <a:avLst/>
          </a:prstGeom>
          <a:noFill/>
          <a:ln w="9525">
            <a:noFill/>
            <a:miter lim="800000"/>
            <a:headEnd/>
            <a:tailEnd/>
          </a:ln>
        </p:spPr>
        <p:txBody>
          <a:bodyPr>
            <a:spAutoFit/>
          </a:bodyPr>
          <a:lstStyle/>
          <a:p>
            <a:pPr algn="r"/>
            <a:r>
              <a:rPr lang="en-US">
                <a:latin typeface="Century Gothic" charset="0"/>
              </a:rPr>
              <a:t>Barkun et al. Ann Intern Med 2010;152:52-3, W-12.</a:t>
            </a:r>
          </a:p>
          <a:p>
            <a:endParaRPr lang="en-US">
              <a:latin typeface="Century Gothic"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z="4000" smtClean="0"/>
              <a:t>Incidences of bleeding-related and non-bleeding-related mortality</a:t>
            </a:r>
          </a:p>
        </p:txBody>
      </p:sp>
      <p:pic>
        <p:nvPicPr>
          <p:cNvPr id="64515" name="Picture 3"/>
          <p:cNvPicPr>
            <a:picLocks noChangeAspect="1"/>
          </p:cNvPicPr>
          <p:nvPr/>
        </p:nvPicPr>
        <p:blipFill>
          <a:blip r:embed="rId2"/>
          <a:srcRect/>
          <a:stretch>
            <a:fillRect/>
          </a:stretch>
        </p:blipFill>
        <p:spPr bwMode="auto">
          <a:xfrm>
            <a:off x="1012825" y="1890713"/>
            <a:ext cx="7181850" cy="4059237"/>
          </a:xfrm>
          <a:prstGeom prst="rect">
            <a:avLst/>
          </a:prstGeom>
          <a:noFill/>
          <a:ln w="9525">
            <a:noFill/>
            <a:miter lim="800000"/>
            <a:headEnd/>
            <a:tailEnd/>
          </a:ln>
        </p:spPr>
      </p:pic>
      <p:sp>
        <p:nvSpPr>
          <p:cNvPr id="64516" name="Rectangle 4"/>
          <p:cNvSpPr>
            <a:spLocks noChangeArrowheads="1"/>
          </p:cNvSpPr>
          <p:nvPr/>
        </p:nvSpPr>
        <p:spPr bwMode="auto">
          <a:xfrm>
            <a:off x="457200" y="6119813"/>
            <a:ext cx="8229600" cy="368300"/>
          </a:xfrm>
          <a:prstGeom prst="rect">
            <a:avLst/>
          </a:prstGeom>
          <a:noFill/>
          <a:ln w="9525">
            <a:noFill/>
            <a:miter lim="800000"/>
            <a:headEnd/>
            <a:tailEnd/>
          </a:ln>
        </p:spPr>
        <p:txBody>
          <a:bodyPr>
            <a:spAutoFit/>
          </a:bodyPr>
          <a:lstStyle/>
          <a:p>
            <a:pPr algn="r"/>
            <a:r>
              <a:rPr lang="en-US">
                <a:latin typeface="Century Gothic" charset="0"/>
              </a:rPr>
              <a:t>Sung et al. Am J Gastroenterol 2010;105:84-9.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p:cNvPicPr>
          <p:nvPr/>
        </p:nvPicPr>
        <p:blipFill>
          <a:blip r:embed="rId2"/>
          <a:srcRect/>
          <a:stretch>
            <a:fillRect/>
          </a:stretch>
        </p:blipFill>
        <p:spPr bwMode="auto">
          <a:xfrm>
            <a:off x="2235200" y="152400"/>
            <a:ext cx="4922838" cy="64897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p:cNvPicPr>
          <p:nvPr/>
        </p:nvPicPr>
        <p:blipFill>
          <a:blip r:embed="rId3"/>
          <a:srcRect/>
          <a:stretch>
            <a:fillRect/>
          </a:stretch>
        </p:blipFill>
        <p:spPr bwMode="auto">
          <a:xfrm>
            <a:off x="173038" y="339725"/>
            <a:ext cx="8894762" cy="5843588"/>
          </a:xfrm>
          <a:prstGeom prst="rect">
            <a:avLst/>
          </a:prstGeom>
          <a:noFill/>
          <a:ln w="9525">
            <a:noFill/>
            <a:miter lim="800000"/>
            <a:headEnd/>
            <a:tailEnd/>
          </a:ln>
        </p:spPr>
      </p:pic>
      <p:sp>
        <p:nvSpPr>
          <p:cNvPr id="66563" name="TextBox 4"/>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a:r>
              <a:rPr lang="en-US">
                <a:latin typeface="Century Gothic" charset="0"/>
              </a:rPr>
              <a:t>Bardou et al. Nat Rev Gastroenterol Hepatol 2012;9:97-104.</a:t>
            </a:r>
          </a:p>
          <a:p>
            <a:pPr algn="r"/>
            <a:endParaRPr lang="en-US">
              <a:latin typeface="Century Gothic"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44450"/>
            <a:ext cx="8229600" cy="1143000"/>
          </a:xfrm>
        </p:spPr>
        <p:txBody>
          <a:bodyPr/>
          <a:lstStyle/>
          <a:p>
            <a:pPr eaLnBrk="1" hangingPunct="1"/>
            <a:r>
              <a:rPr lang="en-US" smtClean="0"/>
              <a:t>When to go to surgery?</a:t>
            </a:r>
          </a:p>
        </p:txBody>
      </p:sp>
      <p:pic>
        <p:nvPicPr>
          <p:cNvPr id="67587" name="Picture 3"/>
          <p:cNvPicPr>
            <a:picLocks noChangeAspect="1"/>
          </p:cNvPicPr>
          <p:nvPr/>
        </p:nvPicPr>
        <p:blipFill>
          <a:blip r:embed="rId3"/>
          <a:srcRect/>
          <a:stretch>
            <a:fillRect/>
          </a:stretch>
        </p:blipFill>
        <p:spPr bwMode="auto">
          <a:xfrm>
            <a:off x="673100" y="950913"/>
            <a:ext cx="7878763"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b="1" smtClean="0"/>
              <a:t>Conclusions</a:t>
            </a:r>
            <a:endParaRPr lang="en-US" smtClean="0"/>
          </a:p>
        </p:txBody>
      </p:sp>
      <p:sp>
        <p:nvSpPr>
          <p:cNvPr id="68611" name="Content Placeholder 2"/>
          <p:cNvSpPr>
            <a:spLocks noGrp="1"/>
          </p:cNvSpPr>
          <p:nvPr>
            <p:ph idx="1"/>
          </p:nvPr>
        </p:nvSpPr>
        <p:spPr/>
        <p:txBody>
          <a:bodyPr/>
          <a:lstStyle/>
          <a:p>
            <a:pPr eaLnBrk="1" hangingPunct="1">
              <a:lnSpc>
                <a:spcPct val="80000"/>
              </a:lnSpc>
              <a:buFont typeface="Wingdings 2" charset="2"/>
              <a:buChar char="Ü"/>
            </a:pPr>
            <a:r>
              <a:rPr lang="en-US" sz="3000" smtClean="0"/>
              <a:t>Resuscitation should be initiated prior to any diagnostic procedure </a:t>
            </a:r>
          </a:p>
          <a:p>
            <a:pPr eaLnBrk="1" hangingPunct="1">
              <a:lnSpc>
                <a:spcPct val="80000"/>
              </a:lnSpc>
              <a:buFont typeface="Wingdings 2" charset="2"/>
              <a:buChar char="Ü"/>
            </a:pPr>
            <a:r>
              <a:rPr lang="en-US" sz="3000" smtClean="0"/>
              <a:t>Gastrointestinal endoscopy allows visualization of the stigmata, accurate assessment of the level of risk and treatment of the underlying lesion </a:t>
            </a:r>
          </a:p>
          <a:p>
            <a:pPr eaLnBrk="1" hangingPunct="1">
              <a:lnSpc>
                <a:spcPct val="80000"/>
              </a:lnSpc>
              <a:buFont typeface="Wingdings 2" charset="2"/>
              <a:buChar char="Ü"/>
            </a:pPr>
            <a:r>
              <a:rPr lang="en-US" sz="3000" smtClean="0"/>
              <a:t>Intravenous PPI therapy after endoscopy is crucial to decrease the risk of cardiovascular complications and to prevent recurrence of bleeding </a:t>
            </a:r>
          </a:p>
          <a:p>
            <a:pPr eaLnBrk="1" hangingPunct="1">
              <a:lnSpc>
                <a:spcPct val="80000"/>
              </a:lnSpc>
              <a:buFont typeface="Wingdings 2" charset="2"/>
              <a:buChar char="Ü"/>
            </a:pPr>
            <a:r>
              <a:rPr lang="en-US" sz="3000" i="1" smtClean="0"/>
              <a:t>Helicobacter pylori testing should be performed in the acute setting </a:t>
            </a:r>
            <a:endParaRPr lang="en-US" sz="3000" smtClean="0"/>
          </a:p>
        </p:txBody>
      </p:sp>
      <p:sp>
        <p:nvSpPr>
          <p:cNvPr id="68612" name="TextBox 3"/>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a:r>
              <a:rPr lang="en-US">
                <a:latin typeface="Century Gothic" charset="0"/>
              </a:rPr>
              <a:t>Bardou et al. Nat Rev Gastroenterol Hepatol 2012;9:97-104.</a:t>
            </a:r>
          </a:p>
          <a:p>
            <a:pPr algn="r"/>
            <a:endParaRPr lang="en-US">
              <a:latin typeface="Century Gothic"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584450"/>
            <a:ext cx="8229600" cy="1143000"/>
          </a:xfrm>
        </p:spPr>
        <p:txBody>
          <a:bodyPr/>
          <a:lstStyle/>
          <a:p>
            <a:pPr eaLnBrk="1" hangingPunct="1"/>
            <a:r>
              <a:rPr lang="en-US" smtClean="0"/>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Family Hx</a:t>
            </a:r>
          </a:p>
        </p:txBody>
      </p:sp>
      <p:sp>
        <p:nvSpPr>
          <p:cNvPr id="8195" name="Content Placeholder 2"/>
          <p:cNvSpPr>
            <a:spLocks noGrp="1"/>
          </p:cNvSpPr>
          <p:nvPr>
            <p:ph idx="1"/>
          </p:nvPr>
        </p:nvSpPr>
        <p:spPr/>
        <p:txBody>
          <a:bodyPr/>
          <a:lstStyle/>
          <a:p>
            <a:pPr eaLnBrk="1" hangingPunct="1"/>
            <a:r>
              <a:rPr lang="en-US" smtClean="0"/>
              <a:t>Both of her parents had gastric ulcers.</a:t>
            </a:r>
          </a:p>
        </p:txBody>
      </p:sp>
      <p:sp>
        <p:nvSpPr>
          <p:cNvPr id="8196" name="TextBox 4"/>
          <p:cNvSpPr txBox="1">
            <a:spLocks noChangeArrowheads="1"/>
          </p:cNvSpPr>
          <p:nvPr/>
        </p:nvSpPr>
        <p:spPr bwMode="auto">
          <a:xfrm>
            <a:off x="3905250" y="626745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O/E</a:t>
            </a:r>
          </a:p>
        </p:txBody>
      </p:sp>
      <p:sp>
        <p:nvSpPr>
          <p:cNvPr id="9219" name="Content Placeholder 2"/>
          <p:cNvSpPr>
            <a:spLocks noGrp="1"/>
          </p:cNvSpPr>
          <p:nvPr>
            <p:ph idx="1"/>
          </p:nvPr>
        </p:nvSpPr>
        <p:spPr/>
        <p:txBody>
          <a:bodyPr/>
          <a:lstStyle/>
          <a:p>
            <a:pPr eaLnBrk="1" hangingPunct="1"/>
            <a:r>
              <a:rPr lang="en-US" smtClean="0"/>
              <a:t>She was found to be diaphoretic</a:t>
            </a:r>
          </a:p>
          <a:p>
            <a:pPr eaLnBrk="1" hangingPunct="1"/>
            <a:r>
              <a:rPr lang="en-US" smtClean="0"/>
              <a:t>Pulse of 103/min and regular</a:t>
            </a:r>
          </a:p>
          <a:p>
            <a:pPr eaLnBrk="1" hangingPunct="1"/>
            <a:r>
              <a:rPr lang="en-US" smtClean="0"/>
              <a:t>Blood pressure of 108/68 mm Hg. </a:t>
            </a:r>
          </a:p>
          <a:p>
            <a:pPr eaLnBrk="1" hangingPunct="1"/>
            <a:r>
              <a:rPr lang="en-US" smtClean="0"/>
              <a:t>No orthostatic measurements were obtained on presentation. </a:t>
            </a:r>
          </a:p>
          <a:p>
            <a:pPr eaLnBrk="1" hangingPunct="1"/>
            <a:r>
              <a:rPr lang="en-US" smtClean="0"/>
              <a:t>Her abdominal examination revealed no abnormalities </a:t>
            </a:r>
          </a:p>
          <a:p>
            <a:pPr eaLnBrk="1" hangingPunct="1"/>
            <a:r>
              <a:rPr lang="en-US" smtClean="0"/>
              <a:t>But her rectal examination revealed melena.</a:t>
            </a:r>
          </a:p>
        </p:txBody>
      </p:sp>
      <p:sp>
        <p:nvSpPr>
          <p:cNvPr id="9220" name="TextBox 4"/>
          <p:cNvSpPr txBox="1">
            <a:spLocks noChangeArrowheads="1"/>
          </p:cNvSpPr>
          <p:nvPr/>
        </p:nvSpPr>
        <p:spPr bwMode="auto">
          <a:xfrm>
            <a:off x="3905250" y="625475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ECG</a:t>
            </a:r>
          </a:p>
        </p:txBody>
      </p:sp>
      <p:sp>
        <p:nvSpPr>
          <p:cNvPr id="10243" name="Content Placeholder 2"/>
          <p:cNvSpPr>
            <a:spLocks noGrp="1"/>
          </p:cNvSpPr>
          <p:nvPr>
            <p:ph idx="1"/>
          </p:nvPr>
        </p:nvSpPr>
        <p:spPr/>
        <p:txBody>
          <a:bodyPr/>
          <a:lstStyle/>
          <a:p>
            <a:pPr eaLnBrk="1" hangingPunct="1"/>
            <a:r>
              <a:rPr lang="en-US" smtClean="0"/>
              <a:t>Normal sinus rhythm with a heart rate of 102/min.</a:t>
            </a:r>
          </a:p>
          <a:p>
            <a:pPr eaLnBrk="1" hangingPunct="1">
              <a:buFont typeface="Arial" charset="0"/>
              <a:buNone/>
            </a:pPr>
            <a:endParaRPr lang="en-US" smtClean="0"/>
          </a:p>
        </p:txBody>
      </p:sp>
      <p:sp>
        <p:nvSpPr>
          <p:cNvPr id="10244" name="TextBox 4"/>
          <p:cNvSpPr txBox="1">
            <a:spLocks noChangeArrowheads="1"/>
          </p:cNvSpPr>
          <p:nvPr/>
        </p:nvSpPr>
        <p:spPr bwMode="auto">
          <a:xfrm>
            <a:off x="3905250" y="6254750"/>
            <a:ext cx="4781550" cy="368300"/>
          </a:xfrm>
          <a:prstGeom prst="rect">
            <a:avLst/>
          </a:prstGeom>
          <a:noFill/>
          <a:ln w="9525">
            <a:noFill/>
            <a:miter lim="800000"/>
            <a:headEnd/>
            <a:tailEnd/>
          </a:ln>
        </p:spPr>
        <p:txBody>
          <a:bodyPr>
            <a:spAutoFit/>
          </a:bodyPr>
          <a:lstStyle/>
          <a:p>
            <a:pPr algn="r"/>
            <a:r>
              <a:rPr lang="en-US">
                <a:latin typeface="Century Gothic" charset="0"/>
              </a:rPr>
              <a:t>Almadi et al. JAMA 2011;306:2367-74.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8767</TotalTime>
  <Words>1995</Words>
  <Application>Microsoft Macintosh PowerPoint</Application>
  <PresentationFormat>عرض على الشاشة (3:4)‏</PresentationFormat>
  <Paragraphs>292</Paragraphs>
  <Slides>67</Slides>
  <Notes>13</Notes>
  <HiddenSlides>0</HiddenSlides>
  <MMClips>0</MMClips>
  <ScaleCrop>false</ScaleCrop>
  <HeadingPairs>
    <vt:vector size="6" baseType="variant">
      <vt:variant>
        <vt:lpstr>الخطوط المستخدمة</vt:lpstr>
      </vt:variant>
      <vt:variant>
        <vt:i4>5</vt:i4>
      </vt:variant>
      <vt:variant>
        <vt:lpstr>سمة</vt:lpstr>
      </vt:variant>
      <vt:variant>
        <vt:i4>1</vt:i4>
      </vt:variant>
      <vt:variant>
        <vt:lpstr>عناوين الشرائح</vt:lpstr>
      </vt:variant>
      <vt:variant>
        <vt:i4>67</vt:i4>
      </vt:variant>
    </vt:vector>
  </HeadingPairs>
  <TitlesOfParts>
    <vt:vector size="73" baseType="lpstr">
      <vt:lpstr>Arial</vt:lpstr>
      <vt:lpstr>ＭＳ Ｐゴシック</vt:lpstr>
      <vt:lpstr>Calibri</vt:lpstr>
      <vt:lpstr>Wingdings 2</vt:lpstr>
      <vt:lpstr>Century Gothic</vt:lpstr>
      <vt:lpstr>Office Theme</vt:lpstr>
      <vt:lpstr>Gastrointestinal bleeding</vt:lpstr>
      <vt:lpstr>Ms S</vt:lpstr>
      <vt:lpstr>Ms S</vt:lpstr>
      <vt:lpstr>Ms S</vt:lpstr>
      <vt:lpstr>Ms S</vt:lpstr>
      <vt:lpstr>Her current medications</vt:lpstr>
      <vt:lpstr>Family Hx</vt:lpstr>
      <vt:lpstr>O/E</vt:lpstr>
      <vt:lpstr>ECG</vt:lpstr>
      <vt:lpstr>الشريحة 10</vt:lpstr>
      <vt:lpstr>Epidemiology</vt:lpstr>
      <vt:lpstr>Causes of UGIB</vt:lpstr>
      <vt:lpstr>Spurting Blood</vt:lpstr>
      <vt:lpstr>Non-bleeding Visible Vessel</vt:lpstr>
      <vt:lpstr>Flat, Pigmented Spot</vt:lpstr>
      <vt:lpstr>Clean Base</vt:lpstr>
      <vt:lpstr>الشريحة 17</vt:lpstr>
      <vt:lpstr>الشريحة 18</vt:lpstr>
      <vt:lpstr>Hypovolemic shock: symptoms, signs and fluid replacement</vt:lpstr>
      <vt:lpstr>Pre-endoscopic management </vt:lpstr>
      <vt:lpstr>Risk stratification</vt:lpstr>
      <vt:lpstr>Scores</vt:lpstr>
      <vt:lpstr>الشريحة 23</vt:lpstr>
      <vt:lpstr>الشريحة 24</vt:lpstr>
      <vt:lpstr>Ms S</vt:lpstr>
      <vt:lpstr>Laboratory investigations</vt:lpstr>
      <vt:lpstr>YOU ARE NOT ALONE</vt:lpstr>
      <vt:lpstr>IV Fluid Resuscitation</vt:lpstr>
      <vt:lpstr>IV Fluid Resuscitation</vt:lpstr>
      <vt:lpstr>IV Fluid Resuscitation</vt:lpstr>
      <vt:lpstr>IV Fluid Resuscitation</vt:lpstr>
      <vt:lpstr>IV Fluid Resuscitation</vt:lpstr>
      <vt:lpstr>Blood Transfusion</vt:lpstr>
      <vt:lpstr>Blood transfusions</vt:lpstr>
      <vt:lpstr>Blood transfusions cont.</vt:lpstr>
      <vt:lpstr>Patients receiving anticoagulants </vt:lpstr>
      <vt:lpstr>Pre-endoscopic pharmacological therapy </vt:lpstr>
      <vt:lpstr>Preendoscopic PPIs</vt:lpstr>
      <vt:lpstr>Preendoscopic PPI</vt:lpstr>
      <vt:lpstr>Ms S</vt:lpstr>
      <vt:lpstr>Endoscopic management</vt:lpstr>
      <vt:lpstr>Timing and need for early endoscopy</vt:lpstr>
      <vt:lpstr>A VERY low Blatchford score </vt:lpstr>
      <vt:lpstr>Early endoscopy</vt:lpstr>
      <vt:lpstr>Predictors of active bleeding</vt:lpstr>
      <vt:lpstr>الشريحة 46</vt:lpstr>
      <vt:lpstr>الشريحة 47</vt:lpstr>
      <vt:lpstr>الشريحة 48</vt:lpstr>
      <vt:lpstr>الشريحة 49</vt:lpstr>
      <vt:lpstr>الشريحة 50</vt:lpstr>
      <vt:lpstr>Pharmacological therapy</vt:lpstr>
      <vt:lpstr>PPIs</vt:lpstr>
      <vt:lpstr>PPIs cont.</vt:lpstr>
      <vt:lpstr>Hospitalizaton</vt:lpstr>
      <vt:lpstr>Admission to a monitored setting </vt:lpstr>
      <vt:lpstr>After discharge</vt:lpstr>
      <vt:lpstr>Management of continued or recurrent bleeding</vt:lpstr>
      <vt:lpstr>Percutaneous or transcatheter arterial embolization</vt:lpstr>
      <vt:lpstr>Angiography</vt:lpstr>
      <vt:lpstr>H pylori</vt:lpstr>
      <vt:lpstr>الشريحة 61</vt:lpstr>
      <vt:lpstr>Incidences of bleeding-related and non-bleeding-related mortality</vt:lpstr>
      <vt:lpstr>الشريحة 63</vt:lpstr>
      <vt:lpstr>الشريحة 64</vt:lpstr>
      <vt:lpstr>When to go to surgery?</vt:lpstr>
      <vt:lpstr>Conclusions</vt:lpstr>
      <vt:lpstr>Thank you</vt:lpstr>
    </vt:vector>
  </TitlesOfParts>
  <Company>McGill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bleeding</dc:title>
  <dc:creator>Majid Al Madi</dc:creator>
  <cp:lastModifiedBy>AA</cp:lastModifiedBy>
  <cp:revision>89</cp:revision>
  <dcterms:created xsi:type="dcterms:W3CDTF">2013-09-17T21:44:22Z</dcterms:created>
  <dcterms:modified xsi:type="dcterms:W3CDTF">2013-11-24T15:55:15Z</dcterms:modified>
</cp:coreProperties>
</file>