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4.bin" ContentType="application/vnd.ms-office.legacyDiagramTex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301" r:id="rId3"/>
    <p:sldId id="266" r:id="rId4"/>
    <p:sldId id="268" r:id="rId5"/>
    <p:sldId id="257" r:id="rId6"/>
    <p:sldId id="299" r:id="rId7"/>
    <p:sldId id="308" r:id="rId8"/>
    <p:sldId id="260" r:id="rId9"/>
    <p:sldId id="297" r:id="rId10"/>
    <p:sldId id="300" r:id="rId11"/>
    <p:sldId id="259" r:id="rId12"/>
    <p:sldId id="292" r:id="rId13"/>
    <p:sldId id="263" r:id="rId14"/>
    <p:sldId id="264" r:id="rId15"/>
    <p:sldId id="271" r:id="rId16"/>
    <p:sldId id="269" r:id="rId17"/>
    <p:sldId id="305" r:id="rId18"/>
    <p:sldId id="265" r:id="rId19"/>
    <p:sldId id="306" r:id="rId20"/>
    <p:sldId id="298" r:id="rId21"/>
    <p:sldId id="272" r:id="rId22"/>
    <p:sldId id="273" r:id="rId23"/>
    <p:sldId id="281" r:id="rId24"/>
    <p:sldId id="274" r:id="rId25"/>
    <p:sldId id="275" r:id="rId26"/>
    <p:sldId id="282" r:id="rId27"/>
    <p:sldId id="276" r:id="rId28"/>
    <p:sldId id="277" r:id="rId29"/>
    <p:sldId id="280" r:id="rId30"/>
    <p:sldId id="309" r:id="rId31"/>
    <p:sldId id="278" r:id="rId32"/>
    <p:sldId id="279" r:id="rId33"/>
    <p:sldId id="283" r:id="rId34"/>
    <p:sldId id="285" r:id="rId35"/>
    <p:sldId id="290" r:id="rId36"/>
    <p:sldId id="294" r:id="rId37"/>
    <p:sldId id="288" r:id="rId38"/>
    <p:sldId id="296" r:id="rId39"/>
    <p:sldId id="284" r:id="rId40"/>
    <p:sldId id="310" r:id="rId41"/>
    <p:sldId id="311" r:id="rId42"/>
    <p:sldId id="302" r:id="rId43"/>
    <p:sldId id="30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11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6D70-85E6-4A93-AA65-13110CFD2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3D57-E961-421C-878E-4E679A7D5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5A58-15AC-491C-AC63-8E65AE596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FDF6-316B-4B62-A32F-1D539773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948D-630F-4186-9D70-069D2BF9A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77F7-51B7-43AE-92D8-12273A8D3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7B15-EFE0-46DF-8118-5A4AFE51F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D83F-F75A-463C-90EA-238E64CE8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D355-C844-479A-A2B6-D612949E5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8B94-2CC4-4AE9-BB34-8A7BFABB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6E4C2-B3FC-4DEE-A16F-A8878991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40A9-0373-4702-B792-1605EDAF8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01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B0A3237-26E6-4C51-B690-91BAE5FCD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Complications of Liver Cirrhosis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Ayman Abdo   </a:t>
            </a:r>
          </a:p>
          <a:p>
            <a:pPr eaLnBrk="1" hangingPunct="1">
              <a:defRPr/>
            </a:pPr>
            <a:r>
              <a:rPr lang="en-US" sz="2000" smtClean="0"/>
              <a:t>MD, AmBIM,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Collaterals</a:t>
            </a:r>
          </a:p>
        </p:txBody>
      </p:sp>
      <p:pic>
        <p:nvPicPr>
          <p:cNvPr id="12291" name="Picture 5" descr="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1900" y="1219200"/>
            <a:ext cx="3897313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Varices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Esophagus</a:t>
            </a:r>
          </a:p>
          <a:p>
            <a:pPr eaLnBrk="1" hangingPunct="1">
              <a:defRPr/>
            </a:pPr>
            <a:r>
              <a:rPr lang="en-US" sz="4000" smtClean="0"/>
              <a:t>Gastric</a:t>
            </a:r>
          </a:p>
          <a:p>
            <a:pPr eaLnBrk="1" hangingPunct="1">
              <a:defRPr/>
            </a:pPr>
            <a:r>
              <a:rPr lang="en-US" sz="4000" smtClean="0"/>
              <a:t>Colo-rectal</a:t>
            </a:r>
          </a:p>
          <a:p>
            <a:pPr eaLnBrk="1" hangingPunct="1">
              <a:defRPr/>
            </a:pPr>
            <a:r>
              <a:rPr lang="en-US" sz="4000" smtClean="0"/>
              <a:t>Portal hypertensive gastropathy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77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814388"/>
            <a:ext cx="41052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Varices</a:t>
            </a:r>
            <a:br>
              <a:rPr lang="en-US" sz="6000" smtClean="0"/>
            </a:br>
            <a:r>
              <a:rPr lang="en-US" sz="6000" smtClean="0"/>
              <a:t>Diagnosis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27275"/>
            <a:ext cx="8229600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4000" smtClean="0"/>
              <a:t>History : Hematemases, melena</a:t>
            </a:r>
          </a:p>
          <a:p>
            <a:pPr marL="609600" indent="-609600" eaLnBrk="1" hangingPunct="1">
              <a:defRPr/>
            </a:pPr>
            <a:r>
              <a:rPr lang="en-US" sz="4000" smtClean="0"/>
              <a:t>Physical examination</a:t>
            </a:r>
          </a:p>
          <a:p>
            <a:pPr marL="609600" indent="-609600" eaLnBrk="1" hangingPunct="1">
              <a:defRPr/>
            </a:pPr>
            <a:r>
              <a:rPr lang="en-US" sz="4000" smtClean="0"/>
              <a:t>Ultrasound abdomen</a:t>
            </a:r>
          </a:p>
          <a:p>
            <a:pPr marL="609600" indent="-609600" eaLnBrk="1" hangingPunct="1">
              <a:defRPr/>
            </a:pPr>
            <a:r>
              <a:rPr lang="en-US" sz="4000" smtClean="0"/>
              <a:t>Endoscopy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Varices</a:t>
            </a:r>
            <a:br>
              <a:rPr lang="en-US" sz="6000" smtClean="0"/>
            </a:br>
            <a:r>
              <a:rPr lang="en-US" sz="6000" smtClean="0"/>
              <a:t>Management-General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ABC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2 IV 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Type and cross match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Resuscitation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IVF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Blood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Platelet transfusion (platelet &lt;75,000)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Fresh frozen plasma (Correct Pt)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Varices</a:t>
            </a:r>
            <a:br>
              <a:rPr lang="en-US" sz="6000" smtClean="0"/>
            </a:br>
            <a:r>
              <a:rPr lang="en-US" sz="6000" smtClean="0"/>
              <a:t>Management-Specific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27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IV vasoconstrictors (Octreotide)</a:t>
            </a:r>
          </a:p>
          <a:p>
            <a:pPr eaLnBrk="1" hangingPunct="1">
              <a:defRPr/>
            </a:pPr>
            <a:r>
              <a:rPr lang="en-US" smtClean="0"/>
              <a:t>Endoscopic therapy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Banding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Sclerotherapy</a:t>
            </a:r>
          </a:p>
          <a:p>
            <a:pPr eaLnBrk="1" hangingPunct="1">
              <a:defRPr/>
            </a:pPr>
            <a:r>
              <a:rPr lang="en-US" smtClean="0"/>
              <a:t>Shunting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Surgical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TIPS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varices"/>
          <p:cNvPicPr>
            <a:picLocks noChangeAspect="1" noChangeArrowheads="1"/>
          </p:cNvPicPr>
          <p:nvPr/>
        </p:nvPicPr>
        <p:blipFill>
          <a:blip r:embed="rId2"/>
          <a:srcRect l="38889" t="15054" r="5556" b="11636"/>
          <a:stretch>
            <a:fillRect/>
          </a:stretch>
        </p:blipFill>
        <p:spPr bwMode="auto">
          <a:xfrm>
            <a:off x="5943600" y="1447800"/>
            <a:ext cx="2743200" cy="2305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5" name="Picture 5" descr="image1"/>
          <p:cNvPicPr>
            <a:picLocks noChangeAspect="1" noChangeArrowheads="1"/>
          </p:cNvPicPr>
          <p:nvPr/>
        </p:nvPicPr>
        <p:blipFill>
          <a:blip r:embed="rId3"/>
          <a:srcRect b="7314"/>
          <a:stretch>
            <a:fillRect/>
          </a:stretch>
        </p:blipFill>
        <p:spPr bwMode="auto">
          <a:xfrm>
            <a:off x="1066800" y="1981200"/>
            <a:ext cx="3343275" cy="419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6" name="Picture 6" descr="38"/>
          <p:cNvPicPr>
            <a:picLocks noChangeAspect="1" noChangeArrowheads="1"/>
          </p:cNvPicPr>
          <p:nvPr/>
        </p:nvPicPr>
        <p:blipFill>
          <a:blip r:embed="rId4"/>
          <a:srcRect l="3224" t="6241" r="3291" b="130"/>
          <a:stretch>
            <a:fillRect/>
          </a:stretch>
        </p:blipFill>
        <p:spPr bwMode="auto">
          <a:xfrm>
            <a:off x="5943600" y="4114800"/>
            <a:ext cx="2652713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Variceal Banding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228600" y="6172200"/>
            <a:ext cx="4038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13"/>
          <p:cNvSpPr>
            <a:spLocks noChangeArrowheads="1"/>
          </p:cNvSpPr>
          <p:nvPr/>
        </p:nvSpPr>
        <p:spPr bwMode="auto">
          <a:xfrm>
            <a:off x="5867400" y="5181600"/>
            <a:ext cx="24384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Types of Shunts</a:t>
            </a:r>
          </a:p>
        </p:txBody>
      </p:sp>
      <p:pic>
        <p:nvPicPr>
          <p:cNvPr id="19461" name="Picture 5" descr="7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71600"/>
            <a:ext cx="2668588" cy="4724400"/>
          </a:xfrm>
          <a:noFill/>
        </p:spPr>
      </p:pic>
      <p:pic>
        <p:nvPicPr>
          <p:cNvPr id="19462" name="Picture 8" descr="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905000"/>
            <a:ext cx="3671888" cy="3135313"/>
          </a:xfrm>
          <a:noFill/>
        </p:spPr>
      </p:pic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228600" y="6156325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TIPS (Transjugular intrahepatic portosystemic shunt)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5943600" y="5181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Surgical shunt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Varices</a:t>
            </a:r>
            <a:br>
              <a:rPr lang="en-US" sz="6000" smtClean="0"/>
            </a:br>
            <a:r>
              <a:rPr lang="en-US" sz="6000" smtClean="0"/>
              <a:t>Prevention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Treat underlying disease</a:t>
            </a:r>
          </a:p>
          <a:p>
            <a:pPr eaLnBrk="1" hangingPunct="1">
              <a:defRPr/>
            </a:pPr>
            <a:r>
              <a:rPr lang="en-US" sz="4000" dirty="0" smtClean="0"/>
              <a:t>Endoscopic banding protocol</a:t>
            </a:r>
          </a:p>
          <a:p>
            <a:pPr eaLnBrk="1" hangingPunct="1">
              <a:defRPr/>
            </a:pPr>
            <a:r>
              <a:rPr lang="en-US" sz="4000" dirty="0" smtClean="0"/>
              <a:t>B-blockers</a:t>
            </a:r>
          </a:p>
          <a:p>
            <a:pPr eaLnBrk="1" hangingPunct="1">
              <a:defRPr/>
            </a:pPr>
            <a:r>
              <a:rPr lang="en-US" sz="4000" dirty="0" smtClean="0"/>
              <a:t>Liver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 descr="getmsg?&amp;msg=9A70FDC1-C084-4015-A5F7-06E0122EA875&amp;start=0&amp;len=148540&amp;curmbox=00000000-0000-0000-0000-000000000001&amp;a=9b900748e439f8a45ac932095f4a549d3f655fff9570572e9520d71b5062f9d8&amp;mimepart=9"/>
          <p:cNvSpPr>
            <a:spLocks noChangeAspect="1" noChangeArrowheads="1"/>
          </p:cNvSpPr>
          <p:nvPr/>
        </p:nvSpPr>
        <p:spPr bwMode="auto">
          <a:xfrm>
            <a:off x="3400425" y="2085975"/>
            <a:ext cx="2343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AutoShape 8" descr="getmsg?&amp;msg=9A70FDC1-C084-4015-A5F7-06E0122EA875&amp;start=0&amp;len=148540&amp;curmbox=00000000-0000-0000-0000-000000000001&amp;a=9b900748e439f8a45ac932095f4a549d3f655fff9570572e9520d71b5062f9d8&amp;mimepart=9"/>
          <p:cNvSpPr>
            <a:spLocks noChangeAspect="1" noChangeArrowheads="1"/>
          </p:cNvSpPr>
          <p:nvPr/>
        </p:nvSpPr>
        <p:spPr bwMode="auto">
          <a:xfrm>
            <a:off x="3400425" y="2085975"/>
            <a:ext cx="2343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Objectives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smtClean="0"/>
              <a:t>Understand the basic mechanisms of portal hypertension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smtClean="0"/>
              <a:t>Recognized the classic presentations of portal hypertension complications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smtClean="0"/>
              <a:t>Get an idea on the management of these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2. Ascites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Ascites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194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Definition: fluid in the peritonial cavity</a:t>
            </a:r>
          </a:p>
        </p:txBody>
      </p:sp>
      <p:pic>
        <p:nvPicPr>
          <p:cNvPr id="23556" name="Picture 7" descr="abdomen-ascites"/>
          <p:cNvPicPr>
            <a:picLocks noChangeAspect="1" noChangeArrowheads="1"/>
          </p:cNvPicPr>
          <p:nvPr/>
        </p:nvPicPr>
        <p:blipFill>
          <a:blip r:embed="rId2"/>
          <a:srcRect l="15625" t="1389" r="19792" b="27083"/>
          <a:stretch>
            <a:fillRect/>
          </a:stretch>
        </p:blipFill>
        <p:spPr bwMode="auto">
          <a:xfrm>
            <a:off x="3962400" y="1905000"/>
            <a:ext cx="48768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Mechanism of Ascites</a:t>
            </a:r>
          </a:p>
        </p:txBody>
      </p:sp>
      <p:pic>
        <p:nvPicPr>
          <p:cNvPr id="24579" name="Picture 4" descr="78f0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371600"/>
            <a:ext cx="7315200" cy="5321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Causes of Ascites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Liver disease: cirrhosis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Right sided heart failure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Kidney disease (nephrotic syndrome)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Low albumin (malnutrition, bowel loss)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Peritonial infection (TB…)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Peritonial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Presentation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History: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Increased abdominal girth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Increased wt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Physical exam: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Bulging flanks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Shifting dullness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Fluid wave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Diagnosis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Physical examination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Ultrasound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Ascitic tap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WBC (&gt;250 PMN: SBP)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RBC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SAAG (serum albumin to ascitic fluid albumin gradient)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&gt;11 mg/dl : portal hypertension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&lt;11 mg/dl :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ChangeArrowheads="1"/>
          </p:cNvSpPr>
          <p:nvPr/>
        </p:nvSpPr>
        <p:spPr bwMode="auto">
          <a:xfrm>
            <a:off x="5334000" y="4876800"/>
            <a:ext cx="2438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1143000" y="4876800"/>
            <a:ext cx="2819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4" descr="ascites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200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295400" y="4953000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Portal hypertension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or heart failure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334000" y="4876800"/>
            <a:ext cx="3352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Peritonial disease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 or kidney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Treatment-General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Treat the underlying disease</a:t>
            </a:r>
          </a:p>
          <a:p>
            <a:pPr eaLnBrk="1" hangingPunct="1">
              <a:defRPr/>
            </a:pPr>
            <a:r>
              <a:rPr lang="en-US" sz="3600" smtClean="0"/>
              <a:t>Salt restriction (&lt;2gm/d)</a:t>
            </a:r>
          </a:p>
          <a:p>
            <a:pPr eaLnBrk="1" hangingPunct="1">
              <a:defRPr/>
            </a:pPr>
            <a:r>
              <a:rPr lang="en-US" sz="3600" smtClean="0"/>
              <a:t>Diuretics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Loop diuretic (Lasix)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Aldosterone inhibitor (Spironolactone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Treatment-Resistant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Recurrent tapping</a:t>
            </a:r>
          </a:p>
          <a:p>
            <a:pPr eaLnBrk="1" hangingPunct="1">
              <a:defRPr/>
            </a:pPr>
            <a:r>
              <a:rPr lang="en-US" sz="4000" smtClean="0"/>
              <a:t>Peritoneal-venous shunt</a:t>
            </a:r>
          </a:p>
          <a:p>
            <a:pPr eaLnBrk="1" hangingPunct="1">
              <a:defRPr/>
            </a:pPr>
            <a:r>
              <a:rPr lang="en-US" sz="4000" smtClean="0"/>
              <a:t>TIPS </a:t>
            </a:r>
          </a:p>
          <a:p>
            <a:pPr eaLnBrk="1" hangingPunct="1">
              <a:defRPr/>
            </a:pPr>
            <a:r>
              <a:rPr lang="en-US" sz="4000" smtClean="0"/>
              <a:t>Liver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Spontaneous Bacterial Peritonitis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Infection of ascitic fluid</a:t>
            </a:r>
          </a:p>
          <a:p>
            <a:pPr eaLnBrk="1" hangingPunct="1">
              <a:defRPr/>
            </a:pPr>
            <a:r>
              <a:rPr lang="en-US" sz="3600" smtClean="0"/>
              <a:t>Usually gram negative (E.Coli)</a:t>
            </a:r>
          </a:p>
          <a:p>
            <a:pPr eaLnBrk="1" hangingPunct="1">
              <a:defRPr/>
            </a:pPr>
            <a:r>
              <a:rPr lang="en-US" sz="3600" smtClean="0"/>
              <a:t>Presentation variable</a:t>
            </a:r>
          </a:p>
          <a:p>
            <a:pPr eaLnBrk="1" hangingPunct="1">
              <a:defRPr/>
            </a:pPr>
            <a:r>
              <a:rPr lang="en-US" sz="3600" smtClean="0"/>
              <a:t>Mortality is high</a:t>
            </a:r>
          </a:p>
          <a:p>
            <a:pPr eaLnBrk="1" hangingPunct="1">
              <a:defRPr/>
            </a:pPr>
            <a:r>
              <a:rPr lang="en-US" sz="3600" smtClean="0"/>
              <a:t>Dx: ascitic tap = PMN&gt;250</a:t>
            </a:r>
          </a:p>
          <a:p>
            <a:pPr eaLnBrk="1" hangingPunct="1">
              <a:defRPr/>
            </a:pPr>
            <a:r>
              <a:rPr lang="en-US" sz="3600" smtClean="0"/>
              <a:t>Treatment : third generation cephalosporin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What is Liver Cirrhosis?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Diffuse fibrosis of the liver with nodule formation</a:t>
            </a:r>
          </a:p>
          <a:p>
            <a:pPr eaLnBrk="1" hangingPunct="1">
              <a:defRPr/>
            </a:pPr>
            <a:r>
              <a:rPr lang="en-US" sz="4000" smtClean="0"/>
              <a:t>Abnormal response of the liver to any chronic injury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3. Hepatic Encephalopathy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Hepatic Encephalopathy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Reversible decrease in neurological function secondary to liver disease</a:t>
            </a:r>
          </a:p>
          <a:p>
            <a:pPr eaLnBrk="1" hangingPunct="1">
              <a:defRPr/>
            </a:pPr>
            <a:r>
              <a:rPr lang="en-US" sz="4000" smtClean="0"/>
              <a:t>Acute: seen with acute liver failure</a:t>
            </a:r>
          </a:p>
          <a:p>
            <a:pPr eaLnBrk="1" hangingPunct="1">
              <a:defRPr/>
            </a:pPr>
            <a:r>
              <a:rPr lang="en-US" sz="4000" smtClean="0"/>
              <a:t>Acute on chronic:  established cirrhosis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Hepatic Encephalopathy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Mechanism</a:t>
            </a:r>
          </a:p>
        </p:txBody>
      </p:sp>
      <p:pic>
        <p:nvPicPr>
          <p:cNvPr id="35843" name="Picture 4" descr="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671638"/>
            <a:ext cx="3736975" cy="5186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Hepatic Encephalopathy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800" smtClean="0"/>
              <a:t>Clinical features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Reversal of sleep pattern</a:t>
            </a:r>
          </a:p>
          <a:p>
            <a:pPr eaLnBrk="1" hangingPunct="1">
              <a:defRPr/>
            </a:pPr>
            <a:r>
              <a:rPr lang="en-US" smtClean="0"/>
              <a:t>Disturbed consciousness</a:t>
            </a:r>
          </a:p>
          <a:p>
            <a:pPr eaLnBrk="1" hangingPunct="1">
              <a:defRPr/>
            </a:pPr>
            <a:r>
              <a:rPr lang="en-US" smtClean="0"/>
              <a:t>Personality changes</a:t>
            </a:r>
          </a:p>
          <a:p>
            <a:pPr eaLnBrk="1" hangingPunct="1">
              <a:defRPr/>
            </a:pPr>
            <a:r>
              <a:rPr lang="en-US" smtClean="0"/>
              <a:t>Intellectual deterioration</a:t>
            </a:r>
          </a:p>
          <a:p>
            <a:pPr eaLnBrk="1" hangingPunct="1">
              <a:defRPr/>
            </a:pPr>
            <a:r>
              <a:rPr lang="en-US" smtClean="0"/>
              <a:t>Fetor hepaticus</a:t>
            </a:r>
          </a:p>
          <a:p>
            <a:pPr eaLnBrk="1" hangingPunct="1">
              <a:defRPr/>
            </a:pPr>
            <a:r>
              <a:rPr lang="en-US" smtClean="0"/>
              <a:t>Astrexis</a:t>
            </a:r>
          </a:p>
          <a:p>
            <a:pPr eaLnBrk="1" hangingPunct="1">
              <a:defRPr/>
            </a:pPr>
            <a:r>
              <a:rPr lang="en-US" smtClean="0"/>
              <a:t>Fluctuating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Flapping Tremor</a:t>
            </a:r>
          </a:p>
        </p:txBody>
      </p:sp>
      <p:pic>
        <p:nvPicPr>
          <p:cNvPr id="37891" name="Picture 5" descr="brain-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892425"/>
            <a:ext cx="1905000" cy="1944688"/>
          </a:xfrm>
          <a:noFill/>
          <a:ln w="28575">
            <a:solidFill>
              <a:srgbClr val="000000"/>
            </a:solidFill>
          </a:ln>
        </p:spPr>
      </p:pic>
      <p:pic>
        <p:nvPicPr>
          <p:cNvPr id="37892" name="Picture 8" descr="F4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95888" y="2797175"/>
            <a:ext cx="2943225" cy="2135188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79t01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679450"/>
            <a:ext cx="7086600" cy="5992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Drawing Tests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762000" y="1905000"/>
            <a:ext cx="3581400" cy="3200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Freeform 7"/>
          <p:cNvSpPr>
            <a:spLocks/>
          </p:cNvSpPr>
          <p:nvPr/>
        </p:nvSpPr>
        <p:spPr bwMode="auto">
          <a:xfrm>
            <a:off x="5078413" y="2147888"/>
            <a:ext cx="3470275" cy="3492500"/>
          </a:xfrm>
          <a:custGeom>
            <a:avLst/>
            <a:gdLst>
              <a:gd name="T0" fmla="*/ 1308100 w 2186"/>
              <a:gd name="T1" fmla="*/ 1481137 h 2200"/>
              <a:gd name="T2" fmla="*/ 873125 w 2186"/>
              <a:gd name="T3" fmla="*/ 1495425 h 2200"/>
              <a:gd name="T4" fmla="*/ 698500 w 2186"/>
              <a:gd name="T5" fmla="*/ 1030287 h 2200"/>
              <a:gd name="T6" fmla="*/ 1076325 w 2186"/>
              <a:gd name="T7" fmla="*/ 914400 h 2200"/>
              <a:gd name="T8" fmla="*/ 1279525 w 2186"/>
              <a:gd name="T9" fmla="*/ 1044575 h 2200"/>
              <a:gd name="T10" fmla="*/ 1525587 w 2186"/>
              <a:gd name="T11" fmla="*/ 812800 h 2200"/>
              <a:gd name="T12" fmla="*/ 1771650 w 2186"/>
              <a:gd name="T13" fmla="*/ 217488 h 2200"/>
              <a:gd name="T14" fmla="*/ 1931987 w 2186"/>
              <a:gd name="T15" fmla="*/ 247650 h 2200"/>
              <a:gd name="T16" fmla="*/ 2106612 w 2186"/>
              <a:gd name="T17" fmla="*/ 654050 h 2200"/>
              <a:gd name="T18" fmla="*/ 2527300 w 2186"/>
              <a:gd name="T19" fmla="*/ 827088 h 2200"/>
              <a:gd name="T20" fmla="*/ 3413125 w 2186"/>
              <a:gd name="T21" fmla="*/ 769937 h 2200"/>
              <a:gd name="T22" fmla="*/ 3368675 w 2186"/>
              <a:gd name="T23" fmla="*/ 1292225 h 2200"/>
              <a:gd name="T24" fmla="*/ 2730500 w 2186"/>
              <a:gd name="T25" fmla="*/ 1873250 h 2200"/>
              <a:gd name="T26" fmla="*/ 2411412 w 2186"/>
              <a:gd name="T27" fmla="*/ 1422400 h 2200"/>
              <a:gd name="T28" fmla="*/ 2425700 w 2186"/>
              <a:gd name="T29" fmla="*/ 1930400 h 2200"/>
              <a:gd name="T30" fmla="*/ 3063874 w 2186"/>
              <a:gd name="T31" fmla="*/ 2670175 h 2200"/>
              <a:gd name="T32" fmla="*/ 3179762 w 2186"/>
              <a:gd name="T33" fmla="*/ 3135312 h 2200"/>
              <a:gd name="T34" fmla="*/ 2933699 w 2186"/>
              <a:gd name="T35" fmla="*/ 3092449 h 2200"/>
              <a:gd name="T36" fmla="*/ 2513012 w 2186"/>
              <a:gd name="T37" fmla="*/ 3033712 h 2200"/>
              <a:gd name="T38" fmla="*/ 2295525 w 2186"/>
              <a:gd name="T39" fmla="*/ 2990849 h 2200"/>
              <a:gd name="T40" fmla="*/ 2265362 w 2186"/>
              <a:gd name="T41" fmla="*/ 2816225 h 2200"/>
              <a:gd name="T42" fmla="*/ 2178050 w 2186"/>
              <a:gd name="T43" fmla="*/ 2263775 h 2200"/>
              <a:gd name="T44" fmla="*/ 1990725 w 2186"/>
              <a:gd name="T45" fmla="*/ 1901825 h 2200"/>
              <a:gd name="T46" fmla="*/ 1685925 w 2186"/>
              <a:gd name="T47" fmla="*/ 2525712 h 2200"/>
              <a:gd name="T48" fmla="*/ 1350962 w 2186"/>
              <a:gd name="T49" fmla="*/ 3005137 h 2200"/>
              <a:gd name="T50" fmla="*/ 1104900 w 2186"/>
              <a:gd name="T51" fmla="*/ 3265488 h 2200"/>
              <a:gd name="T52" fmla="*/ 1090612 w 2186"/>
              <a:gd name="T53" fmla="*/ 3208337 h 2200"/>
              <a:gd name="T54" fmla="*/ 712787 w 2186"/>
              <a:gd name="T55" fmla="*/ 3309938 h 2200"/>
              <a:gd name="T56" fmla="*/ 611187 w 2186"/>
              <a:gd name="T57" fmla="*/ 3135312 h 2200"/>
              <a:gd name="T58" fmla="*/ 625475 w 2186"/>
              <a:gd name="T59" fmla="*/ 3033712 h 2200"/>
              <a:gd name="T60" fmla="*/ 466725 w 2186"/>
              <a:gd name="T61" fmla="*/ 3033712 h 2200"/>
              <a:gd name="T62" fmla="*/ 334962 w 2186"/>
              <a:gd name="T63" fmla="*/ 2903537 h 2200"/>
              <a:gd name="T64" fmla="*/ 204788 w 2186"/>
              <a:gd name="T65" fmla="*/ 2757487 h 2200"/>
              <a:gd name="T66" fmla="*/ 365125 w 2186"/>
              <a:gd name="T67" fmla="*/ 2133600 h 2200"/>
              <a:gd name="T68" fmla="*/ 103188 w 2186"/>
              <a:gd name="T69" fmla="*/ 2336800 h 2200"/>
              <a:gd name="T70" fmla="*/ 146050 w 2186"/>
              <a:gd name="T71" fmla="*/ 2133600 h 2200"/>
              <a:gd name="T72" fmla="*/ 117475 w 2186"/>
              <a:gd name="T73" fmla="*/ 2076450 h 2200"/>
              <a:gd name="T74" fmla="*/ 407988 w 2186"/>
              <a:gd name="T75" fmla="*/ 2017712 h 2200"/>
              <a:gd name="T76" fmla="*/ 639762 w 2186"/>
              <a:gd name="T77" fmla="*/ 2090737 h 2200"/>
              <a:gd name="T78" fmla="*/ 1482725 w 2186"/>
              <a:gd name="T79" fmla="*/ 2046287 h 2200"/>
              <a:gd name="T80" fmla="*/ 1728788 w 2186"/>
              <a:gd name="T81" fmla="*/ 1785937 h 2200"/>
              <a:gd name="T82" fmla="*/ 1511300 w 2186"/>
              <a:gd name="T83" fmla="*/ 1422400 h 2200"/>
              <a:gd name="T84" fmla="*/ 1409700 w 2186"/>
              <a:gd name="T85" fmla="*/ 1089025 h 2200"/>
              <a:gd name="T86" fmla="*/ 1235075 w 2186"/>
              <a:gd name="T87" fmla="*/ 841375 h 2200"/>
              <a:gd name="T88" fmla="*/ 915987 w 2186"/>
              <a:gd name="T89" fmla="*/ 711200 h 22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86"/>
              <a:gd name="T136" fmla="*/ 0 h 2200"/>
              <a:gd name="T137" fmla="*/ 2186 w 2186"/>
              <a:gd name="T138" fmla="*/ 2200 h 22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86" h="2200">
                <a:moveTo>
                  <a:pt x="988" y="1052"/>
                </a:moveTo>
                <a:cubicBezTo>
                  <a:pt x="942" y="1035"/>
                  <a:pt x="976" y="1053"/>
                  <a:pt x="943" y="1015"/>
                </a:cubicBezTo>
                <a:cubicBezTo>
                  <a:pt x="912" y="979"/>
                  <a:pt x="869" y="944"/>
                  <a:pt x="824" y="933"/>
                </a:cubicBezTo>
                <a:cubicBezTo>
                  <a:pt x="664" y="942"/>
                  <a:pt x="701" y="931"/>
                  <a:pt x="604" y="978"/>
                </a:cubicBezTo>
                <a:cubicBezTo>
                  <a:pt x="595" y="969"/>
                  <a:pt x="588" y="958"/>
                  <a:pt x="577" y="951"/>
                </a:cubicBezTo>
                <a:cubicBezTo>
                  <a:pt x="569" y="946"/>
                  <a:pt x="556" y="949"/>
                  <a:pt x="550" y="942"/>
                </a:cubicBezTo>
                <a:cubicBezTo>
                  <a:pt x="543" y="933"/>
                  <a:pt x="525" y="854"/>
                  <a:pt x="522" y="841"/>
                </a:cubicBezTo>
                <a:cubicBezTo>
                  <a:pt x="532" y="767"/>
                  <a:pt x="538" y="715"/>
                  <a:pt x="559" y="649"/>
                </a:cubicBezTo>
                <a:cubicBezTo>
                  <a:pt x="518" y="622"/>
                  <a:pt x="485" y="634"/>
                  <a:pt x="440" y="649"/>
                </a:cubicBezTo>
                <a:cubicBezTo>
                  <a:pt x="389" y="641"/>
                  <a:pt x="366" y="651"/>
                  <a:pt x="348" y="604"/>
                </a:cubicBezTo>
                <a:cubicBezTo>
                  <a:pt x="373" y="567"/>
                  <a:pt x="388" y="568"/>
                  <a:pt x="431" y="558"/>
                </a:cubicBezTo>
                <a:cubicBezTo>
                  <a:pt x="513" y="564"/>
                  <a:pt x="597" y="559"/>
                  <a:pt x="678" y="576"/>
                </a:cubicBezTo>
                <a:cubicBezTo>
                  <a:pt x="690" y="579"/>
                  <a:pt x="679" y="603"/>
                  <a:pt x="687" y="613"/>
                </a:cubicBezTo>
                <a:cubicBezTo>
                  <a:pt x="697" y="626"/>
                  <a:pt x="772" y="647"/>
                  <a:pt x="778" y="649"/>
                </a:cubicBezTo>
                <a:cubicBezTo>
                  <a:pt x="787" y="652"/>
                  <a:pt x="806" y="658"/>
                  <a:pt x="806" y="658"/>
                </a:cubicBezTo>
                <a:cubicBezTo>
                  <a:pt x="832" y="656"/>
                  <a:pt x="921" y="660"/>
                  <a:pt x="934" y="631"/>
                </a:cubicBezTo>
                <a:cubicBezTo>
                  <a:pt x="943" y="611"/>
                  <a:pt x="938" y="588"/>
                  <a:pt x="943" y="567"/>
                </a:cubicBezTo>
                <a:cubicBezTo>
                  <a:pt x="947" y="548"/>
                  <a:pt x="955" y="530"/>
                  <a:pt x="961" y="512"/>
                </a:cubicBezTo>
                <a:cubicBezTo>
                  <a:pt x="971" y="481"/>
                  <a:pt x="998" y="458"/>
                  <a:pt x="1016" y="430"/>
                </a:cubicBezTo>
                <a:cubicBezTo>
                  <a:pt x="1043" y="389"/>
                  <a:pt x="1062" y="343"/>
                  <a:pt x="1089" y="302"/>
                </a:cubicBezTo>
                <a:cubicBezTo>
                  <a:pt x="1077" y="215"/>
                  <a:pt x="1092" y="213"/>
                  <a:pt x="1116" y="137"/>
                </a:cubicBezTo>
                <a:cubicBezTo>
                  <a:pt x="1118" y="127"/>
                  <a:pt x="1131" y="23"/>
                  <a:pt x="1144" y="9"/>
                </a:cubicBezTo>
                <a:cubicBezTo>
                  <a:pt x="1151" y="2"/>
                  <a:pt x="1162" y="3"/>
                  <a:pt x="1171" y="0"/>
                </a:cubicBezTo>
                <a:cubicBezTo>
                  <a:pt x="1213" y="40"/>
                  <a:pt x="1206" y="102"/>
                  <a:pt x="1217" y="156"/>
                </a:cubicBezTo>
                <a:cubicBezTo>
                  <a:pt x="1225" y="196"/>
                  <a:pt x="1259" y="223"/>
                  <a:pt x="1281" y="256"/>
                </a:cubicBezTo>
                <a:cubicBezTo>
                  <a:pt x="1292" y="313"/>
                  <a:pt x="1280" y="375"/>
                  <a:pt x="1299" y="430"/>
                </a:cubicBezTo>
                <a:cubicBezTo>
                  <a:pt x="1303" y="441"/>
                  <a:pt x="1317" y="417"/>
                  <a:pt x="1327" y="412"/>
                </a:cubicBezTo>
                <a:cubicBezTo>
                  <a:pt x="1336" y="407"/>
                  <a:pt x="1372" y="396"/>
                  <a:pt x="1382" y="393"/>
                </a:cubicBezTo>
                <a:cubicBezTo>
                  <a:pt x="1447" y="428"/>
                  <a:pt x="1429" y="457"/>
                  <a:pt x="1436" y="540"/>
                </a:cubicBezTo>
                <a:cubicBezTo>
                  <a:pt x="1444" y="539"/>
                  <a:pt x="1565" y="529"/>
                  <a:pt x="1592" y="521"/>
                </a:cubicBezTo>
                <a:cubicBezTo>
                  <a:pt x="1784" y="462"/>
                  <a:pt x="1625" y="510"/>
                  <a:pt x="1711" y="466"/>
                </a:cubicBezTo>
                <a:cubicBezTo>
                  <a:pt x="1772" y="435"/>
                  <a:pt x="1847" y="414"/>
                  <a:pt x="1912" y="393"/>
                </a:cubicBezTo>
                <a:cubicBezTo>
                  <a:pt x="2177" y="416"/>
                  <a:pt x="2108" y="350"/>
                  <a:pt x="2150" y="485"/>
                </a:cubicBezTo>
                <a:cubicBezTo>
                  <a:pt x="2155" y="500"/>
                  <a:pt x="2162" y="515"/>
                  <a:pt x="2168" y="530"/>
                </a:cubicBezTo>
                <a:cubicBezTo>
                  <a:pt x="2174" y="591"/>
                  <a:pt x="2186" y="652"/>
                  <a:pt x="2186" y="713"/>
                </a:cubicBezTo>
                <a:cubicBezTo>
                  <a:pt x="2186" y="748"/>
                  <a:pt x="2138" y="785"/>
                  <a:pt x="2122" y="814"/>
                </a:cubicBezTo>
                <a:cubicBezTo>
                  <a:pt x="2076" y="899"/>
                  <a:pt x="2046" y="965"/>
                  <a:pt x="1976" y="1033"/>
                </a:cubicBezTo>
                <a:cubicBezTo>
                  <a:pt x="1924" y="1084"/>
                  <a:pt x="1875" y="1122"/>
                  <a:pt x="1811" y="1161"/>
                </a:cubicBezTo>
                <a:cubicBezTo>
                  <a:pt x="1785" y="1177"/>
                  <a:pt x="1720" y="1180"/>
                  <a:pt x="1720" y="1180"/>
                </a:cubicBezTo>
                <a:cubicBezTo>
                  <a:pt x="1664" y="1160"/>
                  <a:pt x="1652" y="1137"/>
                  <a:pt x="1610" y="1088"/>
                </a:cubicBezTo>
                <a:cubicBezTo>
                  <a:pt x="1596" y="1052"/>
                  <a:pt x="1592" y="1015"/>
                  <a:pt x="1564" y="988"/>
                </a:cubicBezTo>
                <a:cubicBezTo>
                  <a:pt x="1543" y="903"/>
                  <a:pt x="1567" y="928"/>
                  <a:pt x="1519" y="896"/>
                </a:cubicBezTo>
                <a:cubicBezTo>
                  <a:pt x="1516" y="875"/>
                  <a:pt x="1527" y="845"/>
                  <a:pt x="1510" y="832"/>
                </a:cubicBezTo>
                <a:cubicBezTo>
                  <a:pt x="1484" y="811"/>
                  <a:pt x="1467" y="879"/>
                  <a:pt x="1464" y="887"/>
                </a:cubicBezTo>
                <a:cubicBezTo>
                  <a:pt x="1475" y="997"/>
                  <a:pt x="1490" y="1112"/>
                  <a:pt x="1528" y="1216"/>
                </a:cubicBezTo>
                <a:cubicBezTo>
                  <a:pt x="1542" y="1254"/>
                  <a:pt x="1548" y="1275"/>
                  <a:pt x="1583" y="1298"/>
                </a:cubicBezTo>
                <a:cubicBezTo>
                  <a:pt x="1603" y="1328"/>
                  <a:pt x="1626" y="1347"/>
                  <a:pt x="1638" y="1381"/>
                </a:cubicBezTo>
                <a:cubicBezTo>
                  <a:pt x="1625" y="1755"/>
                  <a:pt x="1561" y="1695"/>
                  <a:pt x="1930" y="1682"/>
                </a:cubicBezTo>
                <a:cubicBezTo>
                  <a:pt x="1976" y="1717"/>
                  <a:pt x="2024" y="1720"/>
                  <a:pt x="2076" y="1746"/>
                </a:cubicBezTo>
                <a:cubicBezTo>
                  <a:pt x="2087" y="1796"/>
                  <a:pt x="2104" y="1879"/>
                  <a:pt x="2067" y="1920"/>
                </a:cubicBezTo>
                <a:cubicBezTo>
                  <a:pt x="2048" y="1941"/>
                  <a:pt x="2024" y="1956"/>
                  <a:pt x="2003" y="1975"/>
                </a:cubicBezTo>
                <a:cubicBezTo>
                  <a:pt x="1987" y="1990"/>
                  <a:pt x="1958" y="2021"/>
                  <a:pt x="1958" y="2021"/>
                </a:cubicBezTo>
                <a:cubicBezTo>
                  <a:pt x="1918" y="2018"/>
                  <a:pt x="1877" y="2023"/>
                  <a:pt x="1839" y="2012"/>
                </a:cubicBezTo>
                <a:cubicBezTo>
                  <a:pt x="1809" y="2003"/>
                  <a:pt x="1849" y="1949"/>
                  <a:pt x="1848" y="1948"/>
                </a:cubicBezTo>
                <a:cubicBezTo>
                  <a:pt x="1842" y="1939"/>
                  <a:pt x="1753" y="1981"/>
                  <a:pt x="1747" y="1984"/>
                </a:cubicBezTo>
                <a:cubicBezTo>
                  <a:pt x="1716" y="1967"/>
                  <a:pt x="1689" y="1941"/>
                  <a:pt x="1656" y="1929"/>
                </a:cubicBezTo>
                <a:cubicBezTo>
                  <a:pt x="1632" y="1920"/>
                  <a:pt x="1583" y="1911"/>
                  <a:pt x="1583" y="1911"/>
                </a:cubicBezTo>
                <a:cubicBezTo>
                  <a:pt x="1565" y="1917"/>
                  <a:pt x="1534" y="1947"/>
                  <a:pt x="1528" y="1929"/>
                </a:cubicBezTo>
                <a:cubicBezTo>
                  <a:pt x="1525" y="1920"/>
                  <a:pt x="1527" y="1907"/>
                  <a:pt x="1519" y="1902"/>
                </a:cubicBezTo>
                <a:cubicBezTo>
                  <a:pt x="1497" y="1890"/>
                  <a:pt x="1470" y="1890"/>
                  <a:pt x="1446" y="1884"/>
                </a:cubicBezTo>
                <a:cubicBezTo>
                  <a:pt x="1452" y="1872"/>
                  <a:pt x="1459" y="1860"/>
                  <a:pt x="1464" y="1847"/>
                </a:cubicBezTo>
                <a:cubicBezTo>
                  <a:pt x="1471" y="1829"/>
                  <a:pt x="1482" y="1792"/>
                  <a:pt x="1482" y="1792"/>
                </a:cubicBezTo>
                <a:cubicBezTo>
                  <a:pt x="1464" y="1786"/>
                  <a:pt x="1433" y="1792"/>
                  <a:pt x="1427" y="1774"/>
                </a:cubicBezTo>
                <a:cubicBezTo>
                  <a:pt x="1412" y="1728"/>
                  <a:pt x="1442" y="1674"/>
                  <a:pt x="1427" y="1628"/>
                </a:cubicBezTo>
                <a:cubicBezTo>
                  <a:pt x="1448" y="1558"/>
                  <a:pt x="1457" y="1553"/>
                  <a:pt x="1391" y="1536"/>
                </a:cubicBezTo>
                <a:cubicBezTo>
                  <a:pt x="1385" y="1499"/>
                  <a:pt x="1388" y="1460"/>
                  <a:pt x="1372" y="1426"/>
                </a:cubicBezTo>
                <a:cubicBezTo>
                  <a:pt x="1367" y="1415"/>
                  <a:pt x="1340" y="1429"/>
                  <a:pt x="1336" y="1417"/>
                </a:cubicBezTo>
                <a:cubicBezTo>
                  <a:pt x="1278" y="1220"/>
                  <a:pt x="1385" y="1259"/>
                  <a:pt x="1272" y="1234"/>
                </a:cubicBezTo>
                <a:cubicBezTo>
                  <a:pt x="1266" y="1222"/>
                  <a:pt x="1258" y="1211"/>
                  <a:pt x="1254" y="1198"/>
                </a:cubicBezTo>
                <a:cubicBezTo>
                  <a:pt x="1248" y="1177"/>
                  <a:pt x="1265" y="1138"/>
                  <a:pt x="1244" y="1134"/>
                </a:cubicBezTo>
                <a:cubicBezTo>
                  <a:pt x="1229" y="1131"/>
                  <a:pt x="1181" y="1251"/>
                  <a:pt x="1180" y="1253"/>
                </a:cubicBezTo>
                <a:cubicBezTo>
                  <a:pt x="1156" y="1373"/>
                  <a:pt x="1106" y="1476"/>
                  <a:pt x="1062" y="1591"/>
                </a:cubicBezTo>
                <a:cubicBezTo>
                  <a:pt x="1049" y="1623"/>
                  <a:pt x="1037" y="1681"/>
                  <a:pt x="1016" y="1710"/>
                </a:cubicBezTo>
                <a:cubicBezTo>
                  <a:pt x="997" y="1736"/>
                  <a:pt x="973" y="1758"/>
                  <a:pt x="952" y="1783"/>
                </a:cubicBezTo>
                <a:cubicBezTo>
                  <a:pt x="911" y="1832"/>
                  <a:pt x="916" y="1877"/>
                  <a:pt x="851" y="1893"/>
                </a:cubicBezTo>
                <a:cubicBezTo>
                  <a:pt x="818" y="1940"/>
                  <a:pt x="811" y="1967"/>
                  <a:pt x="760" y="1984"/>
                </a:cubicBezTo>
                <a:cubicBezTo>
                  <a:pt x="748" y="1996"/>
                  <a:pt x="734" y="2008"/>
                  <a:pt x="723" y="2021"/>
                </a:cubicBezTo>
                <a:cubicBezTo>
                  <a:pt x="713" y="2032"/>
                  <a:pt x="709" y="2050"/>
                  <a:pt x="696" y="2057"/>
                </a:cubicBezTo>
                <a:cubicBezTo>
                  <a:pt x="688" y="2061"/>
                  <a:pt x="714" y="2030"/>
                  <a:pt x="705" y="2030"/>
                </a:cubicBezTo>
                <a:cubicBezTo>
                  <a:pt x="687" y="2030"/>
                  <a:pt x="674" y="2048"/>
                  <a:pt x="659" y="2057"/>
                </a:cubicBezTo>
                <a:cubicBezTo>
                  <a:pt x="668" y="2045"/>
                  <a:pt x="695" y="2008"/>
                  <a:pt x="687" y="2021"/>
                </a:cubicBezTo>
                <a:cubicBezTo>
                  <a:pt x="673" y="2043"/>
                  <a:pt x="641" y="2085"/>
                  <a:pt x="641" y="2085"/>
                </a:cubicBezTo>
                <a:cubicBezTo>
                  <a:pt x="603" y="2200"/>
                  <a:pt x="653" y="2182"/>
                  <a:pt x="504" y="2158"/>
                </a:cubicBezTo>
                <a:cubicBezTo>
                  <a:pt x="604" y="2032"/>
                  <a:pt x="616" y="2060"/>
                  <a:pt x="449" y="2085"/>
                </a:cubicBezTo>
                <a:cubicBezTo>
                  <a:pt x="365" y="2118"/>
                  <a:pt x="399" y="2117"/>
                  <a:pt x="449" y="1993"/>
                </a:cubicBezTo>
                <a:cubicBezTo>
                  <a:pt x="453" y="1984"/>
                  <a:pt x="467" y="1969"/>
                  <a:pt x="458" y="1966"/>
                </a:cubicBezTo>
                <a:cubicBezTo>
                  <a:pt x="434" y="1959"/>
                  <a:pt x="409" y="1972"/>
                  <a:pt x="385" y="1975"/>
                </a:cubicBezTo>
                <a:cubicBezTo>
                  <a:pt x="376" y="1981"/>
                  <a:pt x="361" y="2004"/>
                  <a:pt x="358" y="1993"/>
                </a:cubicBezTo>
                <a:cubicBezTo>
                  <a:pt x="353" y="1974"/>
                  <a:pt x="368" y="1956"/>
                  <a:pt x="376" y="1938"/>
                </a:cubicBezTo>
                <a:cubicBezTo>
                  <a:pt x="380" y="1928"/>
                  <a:pt x="405" y="1911"/>
                  <a:pt x="394" y="1911"/>
                </a:cubicBezTo>
                <a:cubicBezTo>
                  <a:pt x="365" y="1911"/>
                  <a:pt x="339" y="1929"/>
                  <a:pt x="312" y="1938"/>
                </a:cubicBezTo>
                <a:cubicBezTo>
                  <a:pt x="303" y="1944"/>
                  <a:pt x="290" y="1966"/>
                  <a:pt x="284" y="1957"/>
                </a:cubicBezTo>
                <a:cubicBezTo>
                  <a:pt x="275" y="1944"/>
                  <a:pt x="288" y="1926"/>
                  <a:pt x="294" y="1911"/>
                </a:cubicBezTo>
                <a:cubicBezTo>
                  <a:pt x="298" y="1901"/>
                  <a:pt x="323" y="1886"/>
                  <a:pt x="312" y="1884"/>
                </a:cubicBezTo>
                <a:cubicBezTo>
                  <a:pt x="287" y="1880"/>
                  <a:pt x="263" y="1896"/>
                  <a:pt x="239" y="1902"/>
                </a:cubicBezTo>
                <a:cubicBezTo>
                  <a:pt x="259" y="1861"/>
                  <a:pt x="297" y="1801"/>
                  <a:pt x="211" y="1829"/>
                </a:cubicBezTo>
                <a:cubicBezTo>
                  <a:pt x="205" y="1820"/>
                  <a:pt x="202" y="1808"/>
                  <a:pt x="193" y="1801"/>
                </a:cubicBezTo>
                <a:cubicBezTo>
                  <a:pt x="186" y="1795"/>
                  <a:pt x="173" y="1799"/>
                  <a:pt x="166" y="1792"/>
                </a:cubicBezTo>
                <a:cubicBezTo>
                  <a:pt x="150" y="1776"/>
                  <a:pt x="141" y="1755"/>
                  <a:pt x="129" y="1737"/>
                </a:cubicBezTo>
                <a:cubicBezTo>
                  <a:pt x="107" y="1605"/>
                  <a:pt x="109" y="1658"/>
                  <a:pt x="175" y="1426"/>
                </a:cubicBezTo>
                <a:cubicBezTo>
                  <a:pt x="182" y="1402"/>
                  <a:pt x="197" y="1382"/>
                  <a:pt x="211" y="1362"/>
                </a:cubicBezTo>
                <a:cubicBezTo>
                  <a:pt x="216" y="1355"/>
                  <a:pt x="235" y="1337"/>
                  <a:pt x="230" y="1344"/>
                </a:cubicBezTo>
                <a:cubicBezTo>
                  <a:pt x="62" y="1564"/>
                  <a:pt x="172" y="1393"/>
                  <a:pt x="38" y="1618"/>
                </a:cubicBezTo>
                <a:cubicBezTo>
                  <a:pt x="28" y="1635"/>
                  <a:pt x="57" y="1583"/>
                  <a:pt x="65" y="1564"/>
                </a:cubicBezTo>
                <a:cubicBezTo>
                  <a:pt x="77" y="1535"/>
                  <a:pt x="128" y="1451"/>
                  <a:pt x="65" y="1472"/>
                </a:cubicBezTo>
                <a:cubicBezTo>
                  <a:pt x="62" y="1481"/>
                  <a:pt x="65" y="1497"/>
                  <a:pt x="56" y="1500"/>
                </a:cubicBezTo>
                <a:cubicBezTo>
                  <a:pt x="48" y="1503"/>
                  <a:pt x="38" y="1490"/>
                  <a:pt x="38" y="1481"/>
                </a:cubicBezTo>
                <a:cubicBezTo>
                  <a:pt x="38" y="1437"/>
                  <a:pt x="70" y="1381"/>
                  <a:pt x="92" y="1344"/>
                </a:cubicBezTo>
                <a:cubicBezTo>
                  <a:pt x="89" y="1301"/>
                  <a:pt x="102" y="1254"/>
                  <a:pt x="83" y="1216"/>
                </a:cubicBezTo>
                <a:cubicBezTo>
                  <a:pt x="71" y="1192"/>
                  <a:pt x="0" y="1355"/>
                  <a:pt x="56" y="1244"/>
                </a:cubicBezTo>
                <a:cubicBezTo>
                  <a:pt x="62" y="1265"/>
                  <a:pt x="53" y="1302"/>
                  <a:pt x="74" y="1308"/>
                </a:cubicBezTo>
                <a:cubicBezTo>
                  <a:pt x="126" y="1322"/>
                  <a:pt x="187" y="1243"/>
                  <a:pt x="211" y="1207"/>
                </a:cubicBezTo>
                <a:cubicBezTo>
                  <a:pt x="217" y="1225"/>
                  <a:pt x="219" y="1246"/>
                  <a:pt x="230" y="1262"/>
                </a:cubicBezTo>
                <a:cubicBezTo>
                  <a:pt x="236" y="1270"/>
                  <a:pt x="251" y="1264"/>
                  <a:pt x="257" y="1271"/>
                </a:cubicBezTo>
                <a:cubicBezTo>
                  <a:pt x="320" y="1352"/>
                  <a:pt x="210" y="1272"/>
                  <a:pt x="294" y="1326"/>
                </a:cubicBezTo>
                <a:cubicBezTo>
                  <a:pt x="318" y="1323"/>
                  <a:pt x="343" y="1310"/>
                  <a:pt x="367" y="1317"/>
                </a:cubicBezTo>
                <a:cubicBezTo>
                  <a:pt x="409" y="1329"/>
                  <a:pt x="361" y="1401"/>
                  <a:pt x="403" y="1317"/>
                </a:cubicBezTo>
                <a:cubicBezTo>
                  <a:pt x="422" y="1395"/>
                  <a:pt x="394" y="1459"/>
                  <a:pt x="486" y="1481"/>
                </a:cubicBezTo>
                <a:cubicBezTo>
                  <a:pt x="526" y="1461"/>
                  <a:pt x="540" y="1416"/>
                  <a:pt x="577" y="1399"/>
                </a:cubicBezTo>
                <a:cubicBezTo>
                  <a:pt x="679" y="1353"/>
                  <a:pt x="830" y="1317"/>
                  <a:pt x="934" y="1289"/>
                </a:cubicBezTo>
                <a:cubicBezTo>
                  <a:pt x="1089" y="1183"/>
                  <a:pt x="1130" y="1157"/>
                  <a:pt x="1052" y="1207"/>
                </a:cubicBezTo>
                <a:cubicBezTo>
                  <a:pt x="1058" y="1189"/>
                  <a:pt x="1063" y="1170"/>
                  <a:pt x="1071" y="1152"/>
                </a:cubicBezTo>
                <a:cubicBezTo>
                  <a:pt x="1075" y="1142"/>
                  <a:pt x="1093" y="1135"/>
                  <a:pt x="1089" y="1125"/>
                </a:cubicBezTo>
                <a:cubicBezTo>
                  <a:pt x="1084" y="1112"/>
                  <a:pt x="1064" y="1112"/>
                  <a:pt x="1052" y="1106"/>
                </a:cubicBezTo>
                <a:cubicBezTo>
                  <a:pt x="1048" y="1096"/>
                  <a:pt x="1028" y="1050"/>
                  <a:pt x="1025" y="1033"/>
                </a:cubicBezTo>
                <a:cubicBezTo>
                  <a:pt x="1010" y="959"/>
                  <a:pt x="1024" y="932"/>
                  <a:pt x="952" y="896"/>
                </a:cubicBezTo>
                <a:cubicBezTo>
                  <a:pt x="935" y="846"/>
                  <a:pt x="948" y="771"/>
                  <a:pt x="879" y="796"/>
                </a:cubicBezTo>
                <a:cubicBezTo>
                  <a:pt x="848" y="750"/>
                  <a:pt x="860" y="786"/>
                  <a:pt x="879" y="732"/>
                </a:cubicBezTo>
                <a:cubicBezTo>
                  <a:pt x="884" y="717"/>
                  <a:pt x="885" y="701"/>
                  <a:pt x="888" y="686"/>
                </a:cubicBezTo>
                <a:cubicBezTo>
                  <a:pt x="876" y="683"/>
                  <a:pt x="860" y="686"/>
                  <a:pt x="851" y="677"/>
                </a:cubicBezTo>
                <a:cubicBezTo>
                  <a:pt x="835" y="661"/>
                  <a:pt x="844" y="632"/>
                  <a:pt x="833" y="613"/>
                </a:cubicBezTo>
                <a:cubicBezTo>
                  <a:pt x="817" y="586"/>
                  <a:pt x="796" y="557"/>
                  <a:pt x="778" y="530"/>
                </a:cubicBezTo>
                <a:cubicBezTo>
                  <a:pt x="769" y="536"/>
                  <a:pt x="762" y="548"/>
                  <a:pt x="751" y="549"/>
                </a:cubicBezTo>
                <a:cubicBezTo>
                  <a:pt x="730" y="551"/>
                  <a:pt x="707" y="547"/>
                  <a:pt x="687" y="540"/>
                </a:cubicBezTo>
                <a:cubicBezTo>
                  <a:pt x="642" y="525"/>
                  <a:pt x="644" y="448"/>
                  <a:pt x="577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79f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4625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Hepatic Encephalopathy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/>
              <a:t>Exacerbating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Hepatic Encephalopathy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800" smtClean="0"/>
              <a:t>Treatment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Identify and treat precipitation factor</a:t>
            </a:r>
          </a:p>
          <a:p>
            <a:pPr eaLnBrk="1" hangingPunct="1">
              <a:defRPr/>
            </a:pPr>
            <a:r>
              <a:rPr lang="en-US" smtClean="0"/>
              <a:t>Treat underlying liver disease</a:t>
            </a:r>
          </a:p>
          <a:p>
            <a:pPr eaLnBrk="1" hangingPunct="1">
              <a:defRPr/>
            </a:pPr>
            <a:r>
              <a:rPr lang="en-US" smtClean="0"/>
              <a:t>Normal protein diet</a:t>
            </a:r>
          </a:p>
          <a:p>
            <a:pPr eaLnBrk="1" hangingPunct="1">
              <a:defRPr/>
            </a:pPr>
            <a:r>
              <a:rPr lang="en-US" smtClean="0"/>
              <a:t>Antibiotics (Neomycin, metronidazole)</a:t>
            </a:r>
          </a:p>
          <a:p>
            <a:pPr eaLnBrk="1" hangingPunct="1">
              <a:defRPr/>
            </a:pPr>
            <a:r>
              <a:rPr lang="en-US" smtClean="0"/>
              <a:t>Lactolose</a:t>
            </a:r>
          </a:p>
          <a:p>
            <a:pPr eaLnBrk="1" hangingPunct="1">
              <a:defRPr/>
            </a:pPr>
            <a:r>
              <a:rPr lang="en-US" smtClean="0"/>
              <a:t>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Causes of Cirrhosis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Chronic viral hepatitis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Metabolic: hemochromatosis, Wilson dis, alfa-1-antitrypsin, NASH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Prolonged cholestasis (primary biliary cirrhosis, primary sclerosing cholangitis)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Autoimmune diseases (autoimmune hepatitis)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Drugs and toxins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mtClean="0"/>
              <a:t>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98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5. </a:t>
            </a:r>
            <a:r>
              <a:rPr lang="en-US" b="1" dirty="0" err="1" smtClean="0"/>
              <a:t>Hepatocellular</a:t>
            </a:r>
            <a:r>
              <a:rPr lang="en-US" b="1" dirty="0" smtClean="0"/>
              <a:t>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One of the most common cancers in Saudi Men</a:t>
            </a:r>
          </a:p>
          <a:p>
            <a:pPr eaLnBrk="1" hangingPunct="1">
              <a:defRPr/>
            </a:pPr>
            <a:r>
              <a:rPr lang="en-US" dirty="0" smtClean="0"/>
              <a:t>It develops in patients with cirrhosis usually</a:t>
            </a:r>
          </a:p>
          <a:p>
            <a:pPr eaLnBrk="1" hangingPunct="1">
              <a:defRPr/>
            </a:pPr>
            <a:r>
              <a:rPr lang="en-US" dirty="0" smtClean="0"/>
              <a:t>Detected by ultrasound and diagnosed by CT pr MRI</a:t>
            </a:r>
          </a:p>
          <a:p>
            <a:pPr eaLnBrk="1" hangingPunct="1">
              <a:defRPr/>
            </a:pPr>
            <a:r>
              <a:rPr lang="en-US" dirty="0" smtClean="0"/>
              <a:t>Poor prognosis</a:t>
            </a:r>
          </a:p>
          <a:p>
            <a:pPr eaLnBrk="1" hangingPunct="1">
              <a:defRPr/>
            </a:pPr>
            <a:r>
              <a:rPr lang="en-US" dirty="0" smtClean="0"/>
              <a:t>Multiple treatment modalities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Summary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Mechanical compression of blood flow plus hemodynamic changes leads to portal hypertension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Common complications of portal hypertension are: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mtClean="0"/>
              <a:t>        Collateral formation (Varices)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mtClean="0"/>
              <a:t>        Ascites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mtClean="0"/>
              <a:t>        Hepatic encephalopathy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Summary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3. The most important step in variceal bleed management is resuscitation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4. The most important step in management of hepatic encephalopathy is the identification of the precipitating factor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Anatomy of the portal venous system</a:t>
            </a:r>
          </a:p>
        </p:txBody>
      </p:sp>
      <p:pic>
        <p:nvPicPr>
          <p:cNvPr id="9219" name="Picture 4" descr="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600200"/>
            <a:ext cx="3914775" cy="496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Effect of The Liver Nodule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831850" y="1943100"/>
          <a:ext cx="7478713" cy="3843338"/>
        </p:xfrm>
        <a:graphic>
          <a:graphicData uri="http://schemas.openxmlformats.org/presentationml/2006/ole">
            <p:oleObj spid="_x0000_s1026" name="Bitmap Image" r:id="rId3" imgW="7478169" imgH="383911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Mechanism of Portal HTN</a:t>
            </a:r>
          </a:p>
        </p:txBody>
      </p:sp>
      <p:graphicFrame>
        <p:nvGraphicFramePr>
          <p:cNvPr id="2050" name="Organization Chart 12"/>
          <p:cNvGraphicFramePr>
            <a:graphicFrameLocks/>
          </p:cNvGraphicFramePr>
          <p:nvPr>
            <p:ph type="dgm" idx="1"/>
          </p:nvPr>
        </p:nvGraphicFramePr>
        <p:xfrm>
          <a:off x="457200" y="1617663"/>
          <a:ext cx="8229600" cy="44958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Complications of Portal Hypertension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1. Varices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522</TotalTime>
  <Words>550</Words>
  <Application>Microsoft Office PowerPoint</Application>
  <PresentationFormat>عرض على الشاشة (3:4)‏</PresentationFormat>
  <Paragraphs>157</Paragraphs>
  <Slides>43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8" baseType="lpstr">
      <vt:lpstr>Arial</vt:lpstr>
      <vt:lpstr>Wingdings</vt:lpstr>
      <vt:lpstr>Calibri</vt:lpstr>
      <vt:lpstr>Beam</vt:lpstr>
      <vt:lpstr>Bitmap Image</vt:lpstr>
      <vt:lpstr>Complications of Liver Cirrhosis</vt:lpstr>
      <vt:lpstr>Objectives</vt:lpstr>
      <vt:lpstr>What is Liver Cirrhosis?</vt:lpstr>
      <vt:lpstr>Causes of Cirrhosis</vt:lpstr>
      <vt:lpstr>Anatomy of the portal venous system</vt:lpstr>
      <vt:lpstr>The Effect of The Liver Nodule</vt:lpstr>
      <vt:lpstr>Mechanism of Portal HTN</vt:lpstr>
      <vt:lpstr>Complications of Portal Hypertension</vt:lpstr>
      <vt:lpstr>1. Varices</vt:lpstr>
      <vt:lpstr>Collaterals</vt:lpstr>
      <vt:lpstr>Varices</vt:lpstr>
      <vt:lpstr>الشريحة 12</vt:lpstr>
      <vt:lpstr>Varices Diagnosis</vt:lpstr>
      <vt:lpstr>Varices Management-General</vt:lpstr>
      <vt:lpstr>Varices Management-Specific</vt:lpstr>
      <vt:lpstr>Variceal Banding</vt:lpstr>
      <vt:lpstr>Types of Shunts</vt:lpstr>
      <vt:lpstr>Varices Prevention</vt:lpstr>
      <vt:lpstr>الشريحة 19</vt:lpstr>
      <vt:lpstr>2. Ascites</vt:lpstr>
      <vt:lpstr>Ascites</vt:lpstr>
      <vt:lpstr>Mechanism of Ascites</vt:lpstr>
      <vt:lpstr>Causes of Ascites</vt:lpstr>
      <vt:lpstr>Presentation</vt:lpstr>
      <vt:lpstr>Diagnosis</vt:lpstr>
      <vt:lpstr>الشريحة 26</vt:lpstr>
      <vt:lpstr>Treatment-General</vt:lpstr>
      <vt:lpstr>Treatment-Resistant</vt:lpstr>
      <vt:lpstr>Spontaneous Bacterial Peritonitis</vt:lpstr>
      <vt:lpstr>الشريحة 30</vt:lpstr>
      <vt:lpstr>3. Hepatic Encephalopathy</vt:lpstr>
      <vt:lpstr>Hepatic Encephalopathy</vt:lpstr>
      <vt:lpstr>Hepatic Encephalopathy Mechanism</vt:lpstr>
      <vt:lpstr>Hepatic Encephalopathy Clinical features</vt:lpstr>
      <vt:lpstr>Flapping Tremor</vt:lpstr>
      <vt:lpstr>الشريحة 36</vt:lpstr>
      <vt:lpstr>Drawing Tests</vt:lpstr>
      <vt:lpstr>Hepatic Encephalopathy Exacerbating factors</vt:lpstr>
      <vt:lpstr>Hepatic Encephalopathy Treatment</vt:lpstr>
      <vt:lpstr>الشريحة 40</vt:lpstr>
      <vt:lpstr>5. Hepatocellular Carcinoma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liver cirrhosis</dc:title>
  <dc:creator>Customer</dc:creator>
  <cp:lastModifiedBy>AA</cp:lastModifiedBy>
  <cp:revision>14</cp:revision>
  <dcterms:created xsi:type="dcterms:W3CDTF">2003-10-07T17:12:58Z</dcterms:created>
  <dcterms:modified xsi:type="dcterms:W3CDTF">2013-12-02T14:42:45Z</dcterms:modified>
</cp:coreProperties>
</file>