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86" r:id="rId2"/>
    <p:sldId id="510" r:id="rId3"/>
    <p:sldId id="524" r:id="rId4"/>
    <p:sldId id="525" r:id="rId5"/>
    <p:sldId id="546" r:id="rId6"/>
    <p:sldId id="547" r:id="rId7"/>
    <p:sldId id="548" r:id="rId8"/>
    <p:sldId id="549" r:id="rId9"/>
    <p:sldId id="550" r:id="rId10"/>
    <p:sldId id="530" r:id="rId11"/>
    <p:sldId id="551" r:id="rId12"/>
    <p:sldId id="526" r:id="rId13"/>
    <p:sldId id="542" r:id="rId14"/>
    <p:sldId id="527" r:id="rId15"/>
    <p:sldId id="543" r:id="rId16"/>
    <p:sldId id="558" r:id="rId17"/>
    <p:sldId id="559" r:id="rId18"/>
    <p:sldId id="544" r:id="rId19"/>
    <p:sldId id="545" r:id="rId20"/>
    <p:sldId id="528" r:id="rId21"/>
    <p:sldId id="554" r:id="rId22"/>
    <p:sldId id="539" r:id="rId23"/>
    <p:sldId id="474" r:id="rId24"/>
    <p:sldId id="477" r:id="rId25"/>
    <p:sldId id="476" r:id="rId26"/>
    <p:sldId id="511" r:id="rId27"/>
    <p:sldId id="513" r:id="rId28"/>
    <p:sldId id="478" r:id="rId29"/>
    <p:sldId id="535" r:id="rId30"/>
    <p:sldId id="536" r:id="rId31"/>
    <p:sldId id="537" r:id="rId32"/>
    <p:sldId id="552" r:id="rId33"/>
    <p:sldId id="553" r:id="rId34"/>
    <p:sldId id="479" r:id="rId35"/>
    <p:sldId id="541" r:id="rId36"/>
    <p:sldId id="501" r:id="rId37"/>
    <p:sldId id="502" r:id="rId38"/>
    <p:sldId id="488" r:id="rId39"/>
    <p:sldId id="489" r:id="rId40"/>
    <p:sldId id="490" r:id="rId41"/>
    <p:sldId id="491" r:id="rId42"/>
    <p:sldId id="492" r:id="rId43"/>
    <p:sldId id="540" r:id="rId44"/>
    <p:sldId id="555" r:id="rId45"/>
    <p:sldId id="556" r:id="rId46"/>
    <p:sldId id="557" r:id="rId47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33CC"/>
    <a:srgbClr val="3366FF"/>
    <a:srgbClr val="3333FF"/>
    <a:srgbClr val="0000EE"/>
    <a:srgbClr val="74CA70"/>
    <a:srgbClr val="FF3300"/>
    <a:srgbClr val="BE041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4263" autoAdjust="0"/>
    <p:restoredTop sz="83459" autoAdjust="0"/>
  </p:normalViewPr>
  <p:slideViewPr>
    <p:cSldViewPr>
      <p:cViewPr>
        <p:scale>
          <a:sx n="59" d="100"/>
          <a:sy n="59" d="100"/>
        </p:scale>
        <p:origin x="-1452" y="-72"/>
      </p:cViewPr>
      <p:guideLst>
        <p:guide orient="horz" pos="2160"/>
        <p:guide orient="horz" pos="3792"/>
        <p:guide orient="horz" pos="816"/>
        <p:guide orient="horz" pos="1200"/>
        <p:guide orient="horz" pos="1104"/>
        <p:guide orient="horz" pos="4080"/>
        <p:guide orient="horz" pos="3696"/>
        <p:guide pos="2880"/>
        <p:guide pos="240"/>
        <p:guide pos="5520"/>
        <p:guide pos="2928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388"/>
    </p:cViewPr>
  </p:sorterViewPr>
  <p:notesViewPr>
    <p:cSldViewPr>
      <p:cViewPr varScale="1">
        <p:scale>
          <a:sx n="59" d="100"/>
          <a:sy n="59" d="100"/>
        </p:scale>
        <p:origin x="-2016" y="-78"/>
      </p:cViewPr>
      <p:guideLst>
        <p:guide orient="horz" pos="2924"/>
        <p:guide orient="horz" pos="195"/>
        <p:guide orient="horz" pos="5653"/>
        <p:guide orient="horz" pos="3021"/>
        <p:guide orient="horz" pos="5263"/>
        <p:guide orient="horz" pos="2485"/>
        <p:guide orient="horz" pos="341"/>
        <p:guide pos="2204"/>
        <p:guide pos="196"/>
        <p:guide pos="4212"/>
        <p:guide pos="2253"/>
        <p:guide pos="215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AD-0320-07-WAT11.ppt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6820C97-1E79-43E2-A5B2-168D08BE9CE6}" type="datetime8">
              <a:rPr lang="en-US"/>
              <a:pPr>
                <a:defRPr/>
              </a:pPr>
              <a:t>12/10/2013 5:49 PM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240BCE6-6EA2-4D99-9A14-279AC717E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76638" y="309563"/>
            <a:ext cx="3109912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0275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AD-0320-07-WAT11.ppt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11150" y="309563"/>
            <a:ext cx="310991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30275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E6368CBE-9470-46E4-8512-5E61E8956F86}" type="datetime8">
              <a:rPr lang="en-US"/>
              <a:pPr>
                <a:defRPr/>
              </a:pPr>
              <a:t>12/10/2013 5:49 PM</a:t>
            </a:fld>
            <a:endParaRPr lang="en-US"/>
          </a:p>
        </p:txBody>
      </p:sp>
      <p:sp>
        <p:nvSpPr>
          <p:cNvPr id="512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41425" y="541338"/>
            <a:ext cx="4514850" cy="3384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11150" y="4795838"/>
            <a:ext cx="6375400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  <a:p>
            <a:pPr lvl="0"/>
            <a:endParaRPr lang="en-US" noProof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11150" y="8820150"/>
            <a:ext cx="63754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0275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1150" y="9040813"/>
            <a:ext cx="63754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930275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D03D1503-2671-4D00-9344-22F23DA4F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311150" y="4641850"/>
            <a:ext cx="637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68275" indent="-168275" algn="l" rtl="0" eaLnBrk="0" fontAlgn="base" hangingPunct="0">
      <a:spcBef>
        <a:spcPct val="50000"/>
      </a:spcBef>
      <a:spcAft>
        <a:spcPct val="0"/>
      </a:spcAft>
      <a:buChar char="•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341313" indent="-171450" algn="l" rtl="0" eaLnBrk="0" fontAlgn="base" hangingPunct="0">
      <a:spcBef>
        <a:spcPct val="0"/>
      </a:spcBef>
      <a:spcAft>
        <a:spcPct val="0"/>
      </a:spcAft>
      <a:buFont typeface="Arial" pitchFamily="34" charset="0"/>
      <a:buChar char="–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509588" indent="-166688" algn="l" rtl="0" eaLnBrk="0" fontAlgn="base" hangingPunct="0">
      <a:spcBef>
        <a:spcPct val="0"/>
      </a:spcBef>
      <a:spcAft>
        <a:spcPct val="0"/>
      </a:spcAft>
      <a:buChar char="•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690563" indent="-179388" algn="l" rtl="0" eaLnBrk="0" fontAlgn="base" hangingPunct="0">
      <a:spcBef>
        <a:spcPct val="0"/>
      </a:spcBef>
      <a:spcAft>
        <a:spcPct val="0"/>
      </a:spcAft>
      <a:buFont typeface="Arial" pitchFamily="34" charset="0"/>
      <a:buChar char="–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858838" indent="-166688" algn="l" rtl="0" eaLnBrk="0" fontAlgn="base" hangingPunct="0">
      <a:spcBef>
        <a:spcPct val="0"/>
      </a:spcBef>
      <a:spcAft>
        <a:spcPct val="0"/>
      </a:spcAft>
      <a:buChar char="•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43013" y="541338"/>
            <a:ext cx="4511675" cy="338455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3013" y="541338"/>
            <a:ext cx="4511675" cy="3384550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077BA-8266-4E4F-8BD9-FFEF3FAED73E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3013" y="541338"/>
            <a:ext cx="4511675" cy="338455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EDDA7-880F-49A8-AE97-156557FC3415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3013" y="541338"/>
            <a:ext cx="4511675" cy="338455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05CDA8-9A8F-433B-8C41-3E84309EE4C8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2362200"/>
            <a:ext cx="6858000" cy="25908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5105400"/>
            <a:ext cx="6858000" cy="365125"/>
          </a:xfrm>
        </p:spPr>
        <p:txBody>
          <a:bodyPr>
            <a:spAutoFit/>
          </a:bodyPr>
          <a:lstStyle>
            <a:lvl1pPr marL="0" indent="0">
              <a:spcBef>
                <a:spcPct val="0"/>
              </a:spcBef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7F105-E07F-430F-8DF7-2DC373A44983}" type="datetime8">
              <a:rPr lang="en-US"/>
              <a:pPr>
                <a:defRPr/>
              </a:pPr>
              <a:t>12/10/2013 5:49 PM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0"/>
            <a:ext cx="20955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1341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869B7-6B5B-43F7-BE02-BB4E72DE7098}" type="datetime8">
              <a:rPr lang="en-US"/>
              <a:pPr>
                <a:defRPr/>
              </a:pPr>
              <a:t>12/10/2013 5:49 PM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905000"/>
            <a:ext cx="8382000" cy="3962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A104B-A864-40A9-B4AF-B1258BCFD50E}" type="datetime8">
              <a:rPr lang="en-US"/>
              <a:pPr>
                <a:defRPr/>
              </a:pPr>
              <a:t>12/10/2013 5:49 PM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 bwMode="auto">
          <a:xfrm>
            <a:off x="8153400" y="76200"/>
            <a:ext cx="914400" cy="381000"/>
          </a:xfrm>
          <a:prstGeom prst="rect">
            <a:avLst/>
          </a:prstGeom>
          <a:solidFill>
            <a:srgbClr val="00005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BBA22-529B-484D-9200-339362C85C85}" type="datetime8">
              <a:rPr lang="en-US"/>
              <a:pPr>
                <a:defRPr/>
              </a:pPr>
              <a:t>12/10/2013 5:49 PM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41148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148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15F5C-DBBB-4D8C-97D3-49E1DF02A920}" type="datetime8">
              <a:rPr lang="en-US"/>
              <a:pPr>
                <a:defRPr/>
              </a:pPr>
              <a:t>12/10/2013 5:49 PM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876BE-C155-42FC-AE7D-1F46775B3C20}" type="datetime8">
              <a:rPr lang="en-US"/>
              <a:pPr>
                <a:defRPr/>
              </a:pPr>
              <a:t>12/10/2013 5:49 PM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53BB0-8812-444A-8E35-3FA78A67A6A9}" type="datetime8">
              <a:rPr lang="en-US"/>
              <a:pPr>
                <a:defRPr/>
              </a:pPr>
              <a:t>12/10/2013 5:49 PM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8BF16-B55D-4D37-984C-583CE25ED2FD}" type="datetime8">
              <a:rPr lang="en-US"/>
              <a:pPr>
                <a:defRPr/>
              </a:pPr>
              <a:t>12/10/2013 5:49 PM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B9BF8-AC64-4A5C-847F-BAD90FCE3466}" type="datetime8">
              <a:rPr lang="en-US"/>
              <a:pPr>
                <a:defRPr/>
              </a:pPr>
              <a:t>12/10/2013 5:49 PM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0632E-CBB8-47AB-9BCB-D602FF01B3B6}" type="datetime8">
              <a:rPr lang="en-US"/>
              <a:pPr>
                <a:defRPr/>
              </a:pPr>
              <a:t>12/10/2013 5:49 PM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05000"/>
            <a:ext cx="8382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0"/>
            <a:endParaRPr lang="en-US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411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>
                <a:solidFill>
                  <a:srgbClr val="00007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DD0C09A-7ECF-4513-AB5A-FCEB3FFE6F21}" type="datetime8">
              <a:rPr lang="en-US"/>
              <a:pPr>
                <a:defRPr/>
              </a:pPr>
              <a:t>12/10/2013 5:49 PM</a:t>
            </a:fld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477000"/>
            <a:ext cx="411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solidFill>
                  <a:srgbClr val="00007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381000" y="990600"/>
            <a:ext cx="8382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8153400" y="76200"/>
            <a:ext cx="914400" cy="381000"/>
          </a:xfrm>
          <a:prstGeom prst="rect">
            <a:avLst/>
          </a:prstGeom>
          <a:solidFill>
            <a:srgbClr val="00005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455613" indent="-225425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Char char="–"/>
        <a:defRPr sz="2000" b="1">
          <a:solidFill>
            <a:schemeClr val="tx1"/>
          </a:solidFill>
          <a:latin typeface="+mn-lt"/>
        </a:defRPr>
      </a:lvl2pPr>
      <a:lvl3pPr marL="684213" indent="-227013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+mn-lt"/>
        </a:defRPr>
      </a:lvl3pPr>
      <a:lvl4pPr marL="912813" indent="-227013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Char char="–"/>
        <a:defRPr sz="1600" b="1">
          <a:solidFill>
            <a:schemeClr val="tx1"/>
          </a:solidFill>
          <a:latin typeface="+mn-lt"/>
        </a:defRPr>
      </a:lvl4pPr>
      <a:lvl5pPr marL="1141413" indent="-227013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Char char="»"/>
        <a:defRPr sz="1600" b="1">
          <a:solidFill>
            <a:schemeClr val="tx1"/>
          </a:solidFill>
          <a:latin typeface="+mn-lt"/>
        </a:defRPr>
      </a:lvl5pPr>
      <a:lvl6pPr marL="1598613" indent="-227013" algn="l" rtl="0" fontAlgn="base">
        <a:spcBef>
          <a:spcPct val="0"/>
        </a:spcBef>
        <a:spcAft>
          <a:spcPct val="0"/>
        </a:spcAft>
        <a:buClr>
          <a:schemeClr val="tx2"/>
        </a:buClr>
        <a:buChar char="»"/>
        <a:defRPr sz="1600" b="1">
          <a:solidFill>
            <a:schemeClr val="tx1"/>
          </a:solidFill>
          <a:latin typeface="+mn-lt"/>
        </a:defRPr>
      </a:lvl6pPr>
      <a:lvl7pPr marL="2055813" indent="-227013" algn="l" rtl="0" fontAlgn="base">
        <a:spcBef>
          <a:spcPct val="0"/>
        </a:spcBef>
        <a:spcAft>
          <a:spcPct val="0"/>
        </a:spcAft>
        <a:buClr>
          <a:schemeClr val="tx2"/>
        </a:buClr>
        <a:buChar char="»"/>
        <a:defRPr sz="1600" b="1">
          <a:solidFill>
            <a:schemeClr val="tx1"/>
          </a:solidFill>
          <a:latin typeface="+mn-lt"/>
        </a:defRPr>
      </a:lvl7pPr>
      <a:lvl8pPr marL="2513013" indent="-227013" algn="l" rtl="0" fontAlgn="base">
        <a:spcBef>
          <a:spcPct val="0"/>
        </a:spcBef>
        <a:spcAft>
          <a:spcPct val="0"/>
        </a:spcAft>
        <a:buClr>
          <a:schemeClr val="tx2"/>
        </a:buClr>
        <a:buChar char="»"/>
        <a:defRPr sz="1600" b="1">
          <a:solidFill>
            <a:schemeClr val="tx1"/>
          </a:solidFill>
          <a:latin typeface="+mn-lt"/>
        </a:defRPr>
      </a:lvl8pPr>
      <a:lvl9pPr marL="2970213" indent="-227013" algn="l" rtl="0" fontAlgn="base">
        <a:spcBef>
          <a:spcPct val="0"/>
        </a:spcBef>
        <a:spcAft>
          <a:spcPct val="0"/>
        </a:spcAft>
        <a:buClr>
          <a:schemeClr val="tx2"/>
        </a:buClr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2667000"/>
            <a:ext cx="5334000" cy="1676400"/>
          </a:xfrm>
        </p:spPr>
        <p:txBody>
          <a:bodyPr/>
          <a:lstStyle/>
          <a:p>
            <a:pPr eaLnBrk="1" hangingPunct="1"/>
            <a:r>
              <a:rPr lang="en-US" sz="4800" smtClean="0"/>
              <a:t>Acid base balance</a:t>
            </a:r>
            <a:endParaRPr lang="en-US" sz="4800" smtClean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8600" y="5486400"/>
            <a:ext cx="3886200" cy="923925"/>
          </a:xfrm>
        </p:spPr>
        <p:txBody>
          <a:bodyPr/>
          <a:lstStyle/>
          <a:p>
            <a:r>
              <a:rPr lang="en-US" sz="2000" smtClean="0"/>
              <a:t>Mohammed Al-Ghonaim, MBBS,FRCPC,FACP</a:t>
            </a:r>
            <a:endParaRPr lang="ar-SA" sz="2000" smtClean="0"/>
          </a:p>
          <a:p>
            <a:endParaRPr lang="en-US" sz="2000" smtClean="0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0"/>
            <a:ext cx="3124200" cy="1905000"/>
          </a:xfrm>
          <a:prstGeom prst="rect">
            <a:avLst/>
          </a:prstGeom>
          <a:solidFill>
            <a:srgbClr val="000036"/>
          </a:solidFill>
          <a:ln w="19050" algn="ctr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19200" y="5562600"/>
            <a:ext cx="7924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4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</a:t>
            </a:r>
            <a:endParaRPr lang="en-US" sz="40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C:\Documents and Settings\bms292\My Documents\My Pictures\Kidney\Kidney%20cross%20sectio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9FF"/>
              </a:clrFrom>
              <a:clrTo>
                <a:srgbClr val="FB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1190625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838200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en-US" sz="3200" smtClean="0"/>
              <a:t>              Respiratory alkalosis</a:t>
            </a:r>
          </a:p>
        </p:txBody>
      </p:sp>
      <p:pic>
        <p:nvPicPr>
          <p:cNvPr id="4" name="Picture 5" descr="C:\Documents and Settings\bms292\My Documents\My Pictures\Kidney\Kidney%20cross%20sectio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9FF"/>
              </a:clrFrom>
              <a:clrTo>
                <a:srgbClr val="FB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0"/>
            <a:ext cx="914400" cy="1404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Content Placeholder 4"/>
          <p:cNvPicPr>
            <a:picLocks noGrp="1"/>
          </p:cNvPicPr>
          <p:nvPr>
            <p:ph idx="1"/>
          </p:nvPr>
        </p:nvPicPr>
        <p:blipFill>
          <a:blip r:embed="rId3"/>
          <a:srcRect t="46747" r="29289" b="20241"/>
          <a:stretch>
            <a:fillRect/>
          </a:stretch>
        </p:blipFill>
        <p:spPr>
          <a:xfrm>
            <a:off x="1219200" y="5257800"/>
            <a:ext cx="6648450" cy="1284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838200"/>
          </a:xfrm>
        </p:spPr>
        <p:txBody>
          <a:bodyPr/>
          <a:lstStyle/>
          <a:p>
            <a:pPr algn="ctr"/>
            <a:r>
              <a:rPr lang="en-US" smtClean="0"/>
              <a:t>Respiratory Alkalosis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Pain</a:t>
            </a:r>
          </a:p>
          <a:p>
            <a:pPr lvl="1"/>
            <a:r>
              <a:rPr lang="en-US" smtClean="0"/>
              <a:t>Drugs</a:t>
            </a:r>
          </a:p>
          <a:p>
            <a:pPr lvl="1"/>
            <a:r>
              <a:rPr lang="en-US" smtClean="0"/>
              <a:t>Sepsis</a:t>
            </a:r>
          </a:p>
          <a:p>
            <a:pPr lvl="1"/>
            <a:r>
              <a:rPr lang="en-US" smtClean="0"/>
              <a:t>Fever</a:t>
            </a:r>
          </a:p>
          <a:p>
            <a:pPr lvl="1"/>
            <a:r>
              <a:rPr lang="en-US" smtClean="0"/>
              <a:t>Thyrotoxicosis</a:t>
            </a:r>
          </a:p>
          <a:p>
            <a:pPr lvl="1"/>
            <a:r>
              <a:rPr lang="en-US" smtClean="0"/>
              <a:t>Pregnancy</a:t>
            </a:r>
          </a:p>
          <a:p>
            <a:pPr lvl="1"/>
            <a:r>
              <a:rPr lang="en-US" smtClean="0"/>
              <a:t>Overaggressive mechanical ventilation</a:t>
            </a:r>
          </a:p>
          <a:p>
            <a:pPr lvl="1"/>
            <a:r>
              <a:rPr lang="en-US" smtClean="0"/>
              <a:t>Hepatic failure</a:t>
            </a:r>
          </a:p>
          <a:p>
            <a:pPr lvl="1"/>
            <a:r>
              <a:rPr lang="en-US" smtClean="0"/>
              <a:t>Anxiety</a:t>
            </a:r>
          </a:p>
          <a:p>
            <a:pPr lvl="1"/>
            <a:r>
              <a:rPr lang="en-US" smtClean="0"/>
              <a:t>Hypoxemia</a:t>
            </a:r>
          </a:p>
          <a:p>
            <a:pPr lvl="1"/>
            <a:r>
              <a:rPr lang="en-US" smtClean="0"/>
              <a:t>Restrictive lung disease</a:t>
            </a:r>
          </a:p>
          <a:p>
            <a:pPr lvl="1"/>
            <a:r>
              <a:rPr lang="en-US" smtClean="0"/>
              <a:t>Severe congestive heart failure</a:t>
            </a:r>
          </a:p>
          <a:p>
            <a:pPr lvl="1"/>
            <a:r>
              <a:rPr lang="en-US" smtClean="0"/>
              <a:t>Pulmonary emboli</a:t>
            </a:r>
          </a:p>
          <a:p>
            <a:endParaRPr lang="en-US" smtClean="0"/>
          </a:p>
        </p:txBody>
      </p:sp>
      <p:pic>
        <p:nvPicPr>
          <p:cNvPr id="4" name="Picture 5" descr="C:\Documents and Settings\bms292\My Documents\My Pictures\Kidney\Kidney%20cross%20sec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9FF"/>
              </a:clrFrom>
              <a:clrTo>
                <a:srgbClr val="FB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942975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                     Metabolic acidosis</a:t>
            </a:r>
            <a:br>
              <a:rPr lang="en-US" sz="3200" smtClean="0"/>
            </a:br>
            <a:endParaRPr lang="ar-SA" sz="320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mtClean="0"/>
              <a:t>Increase acid production</a:t>
            </a:r>
          </a:p>
          <a:p>
            <a:pPr>
              <a:buFont typeface="Wingdings" pitchFamily="2" charset="2"/>
              <a:buChar char="v"/>
            </a:pPr>
            <a:r>
              <a:rPr lang="en-US" smtClean="0"/>
              <a:t>Decrease acid excretion</a:t>
            </a:r>
          </a:p>
          <a:p>
            <a:pPr>
              <a:buFont typeface="Wingdings" pitchFamily="2" charset="2"/>
              <a:buChar char="v"/>
            </a:pPr>
            <a:r>
              <a:rPr lang="en-US" smtClean="0"/>
              <a:t>Loss of bicarbonate</a:t>
            </a:r>
          </a:p>
          <a:p>
            <a:endParaRPr lang="ar-SA" smtClean="0"/>
          </a:p>
        </p:txBody>
      </p:sp>
      <p:pic>
        <p:nvPicPr>
          <p:cNvPr id="4" name="Picture 5" descr="C:\Documents and Settings\bms292\My Documents\My Pictures\Kidney\Kidney%20cross%20sectio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9FF"/>
              </a:clrFrom>
              <a:clrTo>
                <a:srgbClr val="FB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914400" cy="1404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TABL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27038"/>
            <a:ext cx="8382000" cy="611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                     Metabolic acidosis</a:t>
            </a:r>
            <a:br>
              <a:rPr lang="en-US" sz="3200" smtClean="0"/>
            </a:br>
            <a:endParaRPr lang="ar-SA" sz="320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Arial" pitchFamily="34" charset="0"/>
              </a:rPr>
              <a:t>Anion gap = [Sodium] - ([Chloride] + [Bicarbonate])  Or</a:t>
            </a:r>
            <a:br>
              <a:rPr lang="en-US" smtClean="0">
                <a:cs typeface="Arial" pitchFamily="34" charset="0"/>
              </a:rPr>
            </a:br>
            <a:r>
              <a:rPr lang="en-US" smtClean="0">
                <a:cs typeface="Arial" pitchFamily="34" charset="0"/>
              </a:rPr>
              <a:t>AG = [Na</a:t>
            </a:r>
            <a:r>
              <a:rPr lang="en-US" baseline="30000" smtClean="0">
                <a:cs typeface="Arial" pitchFamily="34" charset="0"/>
              </a:rPr>
              <a:t>+</a:t>
            </a:r>
            <a:r>
              <a:rPr lang="en-US" smtClean="0">
                <a:cs typeface="Arial" pitchFamily="34" charset="0"/>
              </a:rPr>
              <a:t>] - ([Cl</a:t>
            </a:r>
            <a:r>
              <a:rPr lang="en-US" baseline="30000" smtClean="0">
                <a:cs typeface="Arial" pitchFamily="34" charset="0"/>
              </a:rPr>
              <a:t>-</a:t>
            </a:r>
            <a:r>
              <a:rPr lang="en-US" smtClean="0">
                <a:cs typeface="Arial" pitchFamily="34" charset="0"/>
              </a:rPr>
              <a:t>] + [HCO</a:t>
            </a:r>
            <a:r>
              <a:rPr lang="en-US" baseline="-25000" smtClean="0">
                <a:cs typeface="Arial" pitchFamily="34" charset="0"/>
              </a:rPr>
              <a:t>3</a:t>
            </a:r>
            <a:r>
              <a:rPr lang="en-US" baseline="30000" smtClean="0">
                <a:cs typeface="Arial" pitchFamily="34" charset="0"/>
              </a:rPr>
              <a:t>-</a:t>
            </a:r>
            <a:r>
              <a:rPr lang="en-US" smtClean="0">
                <a:cs typeface="Arial" pitchFamily="34" charset="0"/>
              </a:rPr>
              <a:t>]).</a:t>
            </a:r>
          </a:p>
          <a:p>
            <a:r>
              <a:rPr lang="en-CA" smtClean="0"/>
              <a:t>OR </a:t>
            </a:r>
            <a:br>
              <a:rPr lang="en-CA" smtClean="0"/>
            </a:br>
            <a:r>
              <a:rPr lang="en-CA" smtClean="0"/>
              <a:t>Anion gap = ([Na</a:t>
            </a:r>
            <a:r>
              <a:rPr lang="en-CA" baseline="30000" smtClean="0"/>
              <a:t>+</a:t>
            </a:r>
            <a:r>
              <a:rPr lang="en-CA" smtClean="0"/>
              <a:t>] + [K</a:t>
            </a:r>
            <a:r>
              <a:rPr lang="en-CA" baseline="30000" smtClean="0"/>
              <a:t>+</a:t>
            </a:r>
            <a:r>
              <a:rPr lang="en-CA" smtClean="0"/>
              <a:t>]) - ([Cl</a:t>
            </a:r>
            <a:r>
              <a:rPr lang="en-CA" baseline="30000" smtClean="0"/>
              <a:t>-</a:t>
            </a:r>
            <a:r>
              <a:rPr lang="en-CA" smtClean="0"/>
              <a:t>] + [HCO</a:t>
            </a:r>
            <a:r>
              <a:rPr lang="en-CA" baseline="-25000" smtClean="0"/>
              <a:t>3</a:t>
            </a:r>
            <a:r>
              <a:rPr lang="en-CA" baseline="30000" smtClean="0"/>
              <a:t>-</a:t>
            </a:r>
            <a:r>
              <a:rPr lang="en-CA" smtClean="0"/>
              <a:t>])</a:t>
            </a:r>
            <a:br>
              <a:rPr lang="en-CA" smtClean="0"/>
            </a:br>
            <a:r>
              <a:rPr lang="en-CA" smtClean="0"/>
              <a:t/>
            </a:r>
            <a:br>
              <a:rPr lang="en-CA" smtClean="0"/>
            </a:br>
            <a:r>
              <a:rPr lang="en-CA" smtClean="0"/>
              <a:t>Anion gap = cations - anions</a:t>
            </a:r>
            <a:endParaRPr lang="en-US" smtClean="0">
              <a:cs typeface="Arial" pitchFamily="34" charset="0"/>
            </a:endParaRPr>
          </a:p>
          <a:p>
            <a:endParaRPr lang="ar-SA" smtClean="0"/>
          </a:p>
        </p:txBody>
      </p:sp>
      <p:pic>
        <p:nvPicPr>
          <p:cNvPr id="4" name="Picture 5" descr="C:\Documents and Settings\bms292\My Documents\My Pictures\Kidney\Kidney%20cross%20sectio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9FF"/>
              </a:clrFrom>
              <a:clrTo>
                <a:srgbClr val="FB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914400" cy="1404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3" name="Picture 4" descr="aniongap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4246563"/>
            <a:ext cx="19812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 descr="aniongap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724400"/>
            <a:ext cx="29559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838200"/>
          </a:xfrm>
        </p:spPr>
        <p:txBody>
          <a:bodyPr/>
          <a:lstStyle/>
          <a:p>
            <a:r>
              <a:rPr lang="en-US" smtClean="0"/>
              <a:t>Increased anion gap metabolic acidosis </a:t>
            </a:r>
            <a:endParaRPr lang="ar-SA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Arial" pitchFamily="34" charset="0"/>
              </a:rPr>
              <a:t>Methanol other alcohols, and ethylene glycol intoxication</a:t>
            </a:r>
            <a:br>
              <a:rPr lang="en-US" smtClean="0">
                <a:cs typeface="Arial" pitchFamily="34" charset="0"/>
              </a:rPr>
            </a:br>
            <a:r>
              <a:rPr lang="en-US" smtClean="0">
                <a:cs typeface="Arial" pitchFamily="34" charset="0"/>
              </a:rPr>
              <a:t>Uremia (renal failure)</a:t>
            </a:r>
            <a:br>
              <a:rPr lang="en-US" smtClean="0">
                <a:cs typeface="Arial" pitchFamily="34" charset="0"/>
              </a:rPr>
            </a:br>
            <a:r>
              <a:rPr lang="en-US" smtClean="0">
                <a:cs typeface="Arial" pitchFamily="34" charset="0"/>
              </a:rPr>
              <a:t>Lactic acidosis</a:t>
            </a:r>
            <a:br>
              <a:rPr lang="en-US" smtClean="0">
                <a:cs typeface="Arial" pitchFamily="34" charset="0"/>
              </a:rPr>
            </a:br>
            <a:r>
              <a:rPr lang="en-US" smtClean="0">
                <a:cs typeface="Arial" pitchFamily="34" charset="0"/>
              </a:rPr>
              <a:t>Ethanol </a:t>
            </a:r>
            <a:br>
              <a:rPr lang="en-US" smtClean="0">
                <a:cs typeface="Arial" pitchFamily="34" charset="0"/>
              </a:rPr>
            </a:br>
            <a:r>
              <a:rPr lang="en-US" smtClean="0">
                <a:cs typeface="Arial" pitchFamily="34" charset="0"/>
              </a:rPr>
              <a:t>Paraldehyde and other drugs</a:t>
            </a:r>
            <a:br>
              <a:rPr lang="en-US" smtClean="0">
                <a:cs typeface="Arial" pitchFamily="34" charset="0"/>
              </a:rPr>
            </a:br>
            <a:r>
              <a:rPr lang="en-US" smtClean="0">
                <a:cs typeface="Arial" pitchFamily="34" charset="0"/>
              </a:rPr>
              <a:t>Aspirin </a:t>
            </a:r>
            <a:br>
              <a:rPr lang="en-US" smtClean="0">
                <a:cs typeface="Arial" pitchFamily="34" charset="0"/>
              </a:rPr>
            </a:br>
            <a:r>
              <a:rPr lang="en-US" smtClean="0">
                <a:cs typeface="Arial" pitchFamily="34" charset="0"/>
              </a:rPr>
              <a:t>Ketones (starvation, alcoholic and diabetic ketoacidosis)</a:t>
            </a:r>
          </a:p>
          <a:p>
            <a:endParaRPr lang="ar-S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838200"/>
          </a:xfrm>
        </p:spPr>
        <p:txBody>
          <a:bodyPr/>
          <a:lstStyle/>
          <a:p>
            <a:r>
              <a:rPr lang="en-CA" sz="3200" smtClean="0"/>
              <a:t>          			Anion Gap </a:t>
            </a:r>
            <a:endParaRPr lang="ar-SA" sz="3200" smtClean="0"/>
          </a:p>
        </p:txBody>
      </p:sp>
      <p:pic>
        <p:nvPicPr>
          <p:cNvPr id="4" name="Picture 5" descr="C:\Documents and Settings\bms292\My Documents\My Pictures\Kidney\Kidney%20cross%20sectio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9FF"/>
              </a:clrFrom>
              <a:clrTo>
                <a:srgbClr val="FB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914400" cy="1404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8" descr="raisedgap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0"/>
            <a:ext cx="533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9"/>
          <p:cNvSpPr txBox="1">
            <a:spLocks noChangeArrowheads="1"/>
          </p:cNvSpPr>
          <p:nvPr/>
        </p:nvSpPr>
        <p:spPr bwMode="auto">
          <a:xfrm>
            <a:off x="685800" y="16764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/>
              <a:t>High AG</a:t>
            </a:r>
            <a:endParaRPr lang="ar-SA"/>
          </a:p>
        </p:txBody>
      </p:sp>
      <p:sp>
        <p:nvSpPr>
          <p:cNvPr id="19462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838200"/>
          </a:xfrm>
        </p:spPr>
        <p:txBody>
          <a:bodyPr/>
          <a:lstStyle/>
          <a:p>
            <a:r>
              <a:rPr lang="en-CA" sz="3200" smtClean="0"/>
              <a:t>          			Anion Gap </a:t>
            </a:r>
            <a:endParaRPr lang="ar-SA" sz="3200" smtClean="0"/>
          </a:p>
        </p:txBody>
      </p:sp>
      <p:pic>
        <p:nvPicPr>
          <p:cNvPr id="4" name="Picture 5" descr="C:\Documents and Settings\bms292\My Documents\My Pictures\Kidney\Kidney%20cross%20sectio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9FF"/>
              </a:clrFrom>
              <a:clrTo>
                <a:srgbClr val="FB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914400" cy="1404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7" descr="normalgap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819400"/>
            <a:ext cx="48768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9"/>
          <p:cNvSpPr txBox="1">
            <a:spLocks noChangeArrowheads="1"/>
          </p:cNvSpPr>
          <p:nvPr/>
        </p:nvSpPr>
        <p:spPr bwMode="auto">
          <a:xfrm>
            <a:off x="1752600" y="1752600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/>
              <a:t>                         Normal  AG</a:t>
            </a:r>
            <a:endParaRPr lang="ar-SA"/>
          </a:p>
        </p:txBody>
      </p:sp>
      <p:sp>
        <p:nvSpPr>
          <p:cNvPr id="20486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23" name="Group 27"/>
          <p:cNvGraphicFramePr>
            <a:graphicFrameLocks noGrp="1"/>
          </p:cNvGraphicFramePr>
          <p:nvPr/>
        </p:nvGraphicFramePr>
        <p:xfrm>
          <a:off x="685800" y="330200"/>
          <a:ext cx="7848600" cy="6515100"/>
        </p:xfrm>
        <a:graphic>
          <a:graphicData uri="http://schemas.openxmlformats.org/drawingml/2006/table">
            <a:tbl>
              <a:tblPr rtl="1"/>
              <a:tblGrid>
                <a:gridCol w="6421437"/>
                <a:gridCol w="1427163"/>
              </a:tblGrid>
              <a:tr h="3317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Etiologies of AG Metabolic Acidosis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Diabetes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mellitus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, alcoholism, starvation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Ketoacidosis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8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Type A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: impairment in tissue oxygenation, eg.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Circulatory or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   Respiratory failure, sepsis,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ischemic bowel, carbon monoxide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Type B: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no impairment in tissue oxygenation, eg. Malignancy, alcoholism,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   meds (metformin, NRTIs, salicylates)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D-lactic acidosis: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short bowel syndrome       glc metab by colonic bacteria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   To D-lactate, which is absorbed; not detected by standard lactate assay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Lactic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acidosis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Accumulation of organic anions such as phosphates, sulfates, etc.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Renal failure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Methanol: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manifestations include blurred vision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Ethylene glycol: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manifestations include ∆MS, cardiopulmonary failure,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    calcium oxalate crystals and renal failure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Paraldehyde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Salicylates: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metabolic acidosis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(from lactate, ketones)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+ respiratory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alkalosis due to stimulation of CNS respiratory center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Acetaminophen: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glutathione depletion          accumulation of the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    Endogenous organic acid 5-oxoproline in susceptible host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Ingestions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1525" name="AutoShape 5"/>
          <p:cNvCxnSpPr>
            <a:cxnSpLocks noChangeShapeType="1"/>
          </p:cNvCxnSpPr>
          <p:nvPr/>
        </p:nvCxnSpPr>
        <p:spPr bwMode="auto">
          <a:xfrm>
            <a:off x="5638800" y="6096000"/>
            <a:ext cx="1428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1526" name="AutoShape 6"/>
          <p:cNvCxnSpPr>
            <a:cxnSpLocks noChangeShapeType="1"/>
          </p:cNvCxnSpPr>
          <p:nvPr/>
        </p:nvCxnSpPr>
        <p:spPr bwMode="auto">
          <a:xfrm>
            <a:off x="5562600" y="2590800"/>
            <a:ext cx="1428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1527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endParaRPr lang="ar-SA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52" name="Group 32"/>
          <p:cNvGraphicFramePr>
            <a:graphicFrameLocks noGrp="1"/>
          </p:cNvGraphicFramePr>
          <p:nvPr/>
        </p:nvGraphicFramePr>
        <p:xfrm>
          <a:off x="1219200" y="914400"/>
          <a:ext cx="6934200" cy="5226050"/>
        </p:xfrm>
        <a:graphic>
          <a:graphicData uri="http://schemas.openxmlformats.org/drawingml/2006/table">
            <a:tbl>
              <a:tblPr/>
              <a:tblGrid>
                <a:gridCol w="1520825"/>
                <a:gridCol w="5413375"/>
              </a:tblGrid>
              <a:tr h="4016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Etiologies of Non-AG Metabolic Acidosis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GI losses of HCO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Diarrhea, intestinal or pancreatic fistulas or drainage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RTAs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See section on renal tubular acidoses below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Early renal failure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Impaired generation of ammonia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Ingestions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Acetazolamide, sevelamer, cholestyramine, toluene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Dilutional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Due to rapid infusion of bicarbonate-free intravenous fluids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Post-hypocapnia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Respiratory alkalosis        renal wasting of HCO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rapid correction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  Of resp. alk.     Transient acidosis until HCO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; regenerated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Ureteral diversion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Colonic CI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/HCO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exchange, ammonium reabsorption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2558" name="AutoShape 1"/>
          <p:cNvCxnSpPr>
            <a:cxnSpLocks noChangeShapeType="1"/>
          </p:cNvCxnSpPr>
          <p:nvPr/>
        </p:nvCxnSpPr>
        <p:spPr bwMode="auto">
          <a:xfrm>
            <a:off x="3962400" y="4648200"/>
            <a:ext cx="1524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2559" name="AutoShape 1"/>
          <p:cNvCxnSpPr>
            <a:cxnSpLocks noChangeShapeType="1"/>
          </p:cNvCxnSpPr>
          <p:nvPr/>
        </p:nvCxnSpPr>
        <p:spPr bwMode="auto">
          <a:xfrm>
            <a:off x="4572000" y="4343400"/>
            <a:ext cx="1524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838200"/>
          </a:xfrm>
        </p:spPr>
        <p:txBody>
          <a:bodyPr/>
          <a:lstStyle/>
          <a:p>
            <a:pPr algn="ctr"/>
            <a:r>
              <a:rPr lang="en-US" sz="3600" smtClean="0"/>
              <a:t>Objective</a:t>
            </a:r>
            <a:r>
              <a:rPr lang="en-US" smtClean="0"/>
              <a:t> </a:t>
            </a:r>
            <a:br>
              <a:rPr lang="en-US" smtClean="0"/>
            </a:br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191000"/>
          </a:xfrm>
        </p:spPr>
        <p:txBody>
          <a:bodyPr/>
          <a:lstStyle/>
          <a:p>
            <a:r>
              <a:rPr lang="en-US" sz="3100" smtClean="0"/>
              <a:t>At the end of this tutorial you will be able to:</a:t>
            </a:r>
          </a:p>
          <a:p>
            <a:pPr>
              <a:buFontTx/>
              <a:buNone/>
            </a:pPr>
            <a:endParaRPr lang="en-US" smtClean="0"/>
          </a:p>
          <a:p>
            <a:pPr lvl="1"/>
            <a:r>
              <a:rPr lang="en-US" sz="2800" smtClean="0"/>
              <a:t>State  the normal value for  PH,PCO2,HCO3</a:t>
            </a:r>
          </a:p>
          <a:p>
            <a:pPr lvl="1">
              <a:buFontTx/>
              <a:buNone/>
            </a:pPr>
            <a:endParaRPr lang="en-US" sz="2800" smtClean="0"/>
          </a:p>
          <a:p>
            <a:pPr lvl="1">
              <a:buFontTx/>
              <a:buNone/>
            </a:pPr>
            <a:r>
              <a:rPr lang="en-US" sz="2800" smtClean="0"/>
              <a:t>- Understand the basic mechanism of acid base disturbance </a:t>
            </a:r>
          </a:p>
          <a:p>
            <a:pPr lvl="1"/>
            <a:r>
              <a:rPr lang="en-US" sz="2800" smtClean="0"/>
              <a:t>Interpret basic acid base disturbance </a:t>
            </a:r>
          </a:p>
          <a:p>
            <a:pPr lvl="1">
              <a:buFontTx/>
              <a:buNone/>
            </a:pPr>
            <a:endParaRPr lang="en-US" sz="2800" smtClean="0"/>
          </a:p>
          <a:p>
            <a:pPr lvl="1"/>
            <a:r>
              <a:rPr lang="en-US" sz="2800" smtClean="0"/>
              <a:t>List common differential diagnosis for different  acid base disorder</a:t>
            </a:r>
          </a:p>
          <a:p>
            <a:endParaRPr lang="en-US" smtClean="0"/>
          </a:p>
        </p:txBody>
      </p:sp>
      <p:pic>
        <p:nvPicPr>
          <p:cNvPr id="4" name="Picture 5" descr="C:\Documents and Settings\bms292\My Documents\My Pictures\Kidney\Kidney%20cross%20sectio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9FF"/>
              </a:clrFrom>
              <a:clrTo>
                <a:srgbClr val="FB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1066800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                     Metabolic alkalosis</a:t>
            </a:r>
            <a:br>
              <a:rPr lang="en-US" sz="3200" smtClean="0"/>
            </a:br>
            <a:endParaRPr lang="ar-SA" sz="3200" smtClean="0"/>
          </a:p>
        </p:txBody>
      </p:sp>
      <p:pic>
        <p:nvPicPr>
          <p:cNvPr id="4" name="Picture 5" descr="C:\Documents and Settings\bms292\My Documents\My Pictures\Kidney\Kidney%20cross%20sectio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9FF"/>
              </a:clrFrom>
              <a:clrTo>
                <a:srgbClr val="FB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" cy="1404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TABL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1371600"/>
            <a:ext cx="8229600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91" name="Group 19"/>
          <p:cNvGraphicFramePr>
            <a:graphicFrameLocks noGrp="1"/>
          </p:cNvGraphicFramePr>
          <p:nvPr/>
        </p:nvGraphicFramePr>
        <p:xfrm>
          <a:off x="1295400" y="1524000"/>
          <a:ext cx="6705600" cy="4559300"/>
        </p:xfrm>
        <a:graphic>
          <a:graphicData uri="http://schemas.openxmlformats.org/drawingml/2006/table">
            <a:tbl>
              <a:tblPr/>
              <a:tblGrid>
                <a:gridCol w="1295400"/>
                <a:gridCol w="5410200"/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Etiologies of Metabolic Alkalosis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5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4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Saline –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responsive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GI loss of H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: vomiting, NGT drainage, villous adenoma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Diuretic use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posthypercapina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Saline –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resistant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Hypertensive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(mineralocorticoid excess)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hyperaldosteronism (eg. Conn's)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hyperaldosteronism (eg, renovascular dis. Rennin-secreting tumor)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Non-aldo (eg. Cushing's, Liddle's, exogenousmineralocorticoids)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Normotensive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  Severe hypokalemia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  Exogenous alkali load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  Bartter's syndrome, Gitelman's syndrome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1447800" y="228600"/>
            <a:ext cx="6494463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prstShdw prst="shdw18" dist="17961" dir="135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chemeClr val="tx2"/>
                </a:solidFill>
                <a:latin typeface="Arial" charset="0"/>
              </a:rPr>
              <a:t>Etiologies of Metabolic Alkalosis</a:t>
            </a:r>
          </a:p>
        </p:txBody>
      </p:sp>
      <p:pic>
        <p:nvPicPr>
          <p:cNvPr id="4" name="Picture 5" descr="C:\Documents and Settings\bms292\My Documents\My Pictures\Kidney\Kidney%20cross%20sec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9FF"/>
              </a:clrFrom>
              <a:clrTo>
                <a:srgbClr val="FB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942975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48" name="Group 44"/>
          <p:cNvGraphicFramePr>
            <a:graphicFrameLocks noGrp="1"/>
          </p:cNvGraphicFramePr>
          <p:nvPr/>
        </p:nvGraphicFramePr>
        <p:xfrm>
          <a:off x="381000" y="1905000"/>
          <a:ext cx="8534400" cy="4276725"/>
        </p:xfrm>
        <a:graphic>
          <a:graphicData uri="http://schemas.openxmlformats.org/drawingml/2006/table">
            <a:tbl>
              <a:tblPr/>
              <a:tblGrid>
                <a:gridCol w="2377440"/>
                <a:gridCol w="2580640"/>
                <a:gridCol w="812800"/>
                <a:gridCol w="975360"/>
                <a:gridCol w="1788160"/>
              </a:tblGrid>
              <a:tr h="59372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Primary Disorder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Primary Disorder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Problem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pH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HCO</a:t>
                      </a:r>
                      <a:r>
                        <a:rPr kumimoji="0" lang="en-US" sz="17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en-US" sz="17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CO</a:t>
                      </a:r>
                      <a:r>
                        <a:rPr kumimoji="0" lang="en-US" sz="17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Metabolic acidosis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gain of H</a:t>
                      </a:r>
                      <a:r>
                        <a:rPr kumimoji="0" lang="en-US" sz="1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or loss of HCO</a:t>
                      </a:r>
                      <a:r>
                        <a:rPr kumimoji="0" lang="en-US" sz="17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↓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↓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↓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Metabolic alkalosis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gain of HCO</a:t>
                      </a:r>
                      <a:r>
                        <a:rPr kumimoji="0" lang="en-US" sz="17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or loss of H</a:t>
                      </a:r>
                      <a:r>
                        <a:rPr kumimoji="0" lang="en-US" sz="17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+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↑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↑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↑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Respiratory acidosis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hypoventilation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↓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↑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↑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Respiratory alkalosis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hyperventilation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↑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49" name="Rectangle 45"/>
          <p:cNvSpPr>
            <a:spLocks noChangeArrowheads="1"/>
          </p:cNvSpPr>
          <p:nvPr/>
        </p:nvSpPr>
        <p:spPr bwMode="auto">
          <a:xfrm>
            <a:off x="1066800" y="228600"/>
            <a:ext cx="6858000" cy="584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prstShdw prst="shdw18" dist="17961" dir="135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primary disturbance</a:t>
            </a:r>
          </a:p>
        </p:txBody>
      </p:sp>
      <p:pic>
        <p:nvPicPr>
          <p:cNvPr id="4" name="Picture 5" descr="C:\Documents and Settings\bms292\My Documents\My Pictures\Kidney\Kidney%20cross%20sectio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9FF"/>
              </a:clrFrom>
              <a:clrTo>
                <a:srgbClr val="FB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1066800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382000" cy="838200"/>
          </a:xfrm>
        </p:spPr>
        <p:txBody>
          <a:bodyPr/>
          <a:lstStyle/>
          <a:p>
            <a:r>
              <a:rPr lang="en-US" sz="4000" smtClean="0">
                <a:cs typeface="Times New Roman" pitchFamily="18" charset="0"/>
              </a:rPr>
              <a:t>Steps in Acid-Base Analysis</a:t>
            </a:r>
            <a:endParaRPr lang="ar-SA" sz="400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5105400"/>
          </a:xfrm>
        </p:spPr>
        <p:txBody>
          <a:bodyPr/>
          <a:lstStyle/>
          <a:p>
            <a:r>
              <a:rPr lang="en-US" smtClean="0"/>
              <a:t>Step 1: Acidemic or Alkalemic?</a:t>
            </a:r>
          </a:p>
          <a:p>
            <a:r>
              <a:rPr lang="en-US" smtClean="0"/>
              <a:t>Step 2: Is the primary disturbance respiratory or metabolic?</a:t>
            </a:r>
          </a:p>
          <a:p>
            <a:r>
              <a:rPr lang="en-US" smtClean="0"/>
              <a:t>Step 3: Is the respiratory disturbance acute or chronic?</a:t>
            </a:r>
          </a:p>
          <a:p>
            <a:r>
              <a:rPr lang="en-US" smtClean="0"/>
              <a:t>Step 4: For a metabolic acidosis, is there an increased anion gap?</a:t>
            </a:r>
          </a:p>
          <a:p>
            <a:r>
              <a:rPr lang="en-US" smtClean="0"/>
              <a:t>Step 5: Are there other metabolic processes present in a patient with an increased anion gap metabolic acidosis?</a:t>
            </a:r>
          </a:p>
          <a:p>
            <a:r>
              <a:rPr lang="en-US" smtClean="0"/>
              <a:t>Step 6: Is the respiratory system compensating adequately for a metabolic disturbance</a:t>
            </a:r>
          </a:p>
          <a:p>
            <a:pPr>
              <a:buFontTx/>
              <a:buNone/>
            </a:pPr>
            <a:endParaRPr lang="en-US" smtClean="0"/>
          </a:p>
          <a:p>
            <a:endParaRPr lang="ar-SA" smtClean="0"/>
          </a:p>
          <a:p>
            <a:endParaRPr lang="ar-SA" smtClean="0"/>
          </a:p>
        </p:txBody>
      </p:sp>
      <p:pic>
        <p:nvPicPr>
          <p:cNvPr id="4" name="Picture 5" descr="C:\Documents and Settings\bms292\My Documents\My Pictures\Kidney\Kidney%20cross%20sectio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9FF"/>
              </a:clrFrom>
              <a:clrTo>
                <a:srgbClr val="FB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744538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382000" cy="838200"/>
          </a:xfrm>
        </p:spPr>
        <p:txBody>
          <a:bodyPr/>
          <a:lstStyle/>
          <a:p>
            <a:r>
              <a:rPr lang="en-US" sz="3600" smtClean="0">
                <a:cs typeface="Times New Roman" pitchFamily="18" charset="0"/>
              </a:rPr>
              <a:t>         Step 1: Acidemic or Alkalemic?</a:t>
            </a:r>
            <a:endParaRPr lang="ar-SA" sz="360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Arial" pitchFamily="34" charset="0"/>
              </a:rPr>
              <a:t>The pH of the arterial blood gas measurement identifies the disorder as alkalemic or acidemic. </a:t>
            </a:r>
          </a:p>
          <a:p>
            <a:r>
              <a:rPr lang="en-US" smtClean="0">
                <a:cs typeface="Arial" pitchFamily="34" charset="0"/>
              </a:rPr>
              <a:t>Normal arterial blood pH = 7.35 – 7.45 </a:t>
            </a:r>
          </a:p>
          <a:p>
            <a:r>
              <a:rPr lang="en-US" smtClean="0">
                <a:cs typeface="Arial" pitchFamily="34" charset="0"/>
              </a:rPr>
              <a:t>Acidemic: pH &lt; 7.35 </a:t>
            </a:r>
          </a:p>
          <a:p>
            <a:r>
              <a:rPr lang="en-US" smtClean="0">
                <a:cs typeface="Arial" pitchFamily="34" charset="0"/>
              </a:rPr>
              <a:t>Alkalemic: pH &gt; 7.45 </a:t>
            </a:r>
            <a:endParaRPr lang="ar-SA" smtClean="0"/>
          </a:p>
        </p:txBody>
      </p:sp>
      <p:pic>
        <p:nvPicPr>
          <p:cNvPr id="27652" name="Picture 1"/>
          <p:cNvPicPr>
            <a:picLocks noChangeAspect="1" noChangeArrowheads="1"/>
          </p:cNvPicPr>
          <p:nvPr/>
        </p:nvPicPr>
        <p:blipFill>
          <a:blip r:embed="rId2"/>
          <a:srcRect l="11543" t="19833" r="5341" b="47807"/>
          <a:stretch>
            <a:fillRect/>
          </a:stretch>
        </p:blipFill>
        <p:spPr bwMode="auto">
          <a:xfrm>
            <a:off x="457200" y="4406900"/>
            <a:ext cx="77724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bms292\My Documents\My Pictures\Kidney\Kidney%20cross%20sectio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9FF"/>
              </a:clrFrom>
              <a:clrTo>
                <a:srgbClr val="FB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79375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        Step 2: Is the primary disturbance      	respiratory or metabolic</a:t>
            </a:r>
            <a:r>
              <a:rPr lang="en-US" dirty="0" smtClean="0"/>
              <a:t>?</a:t>
            </a:r>
            <a:endParaRPr lang="ar-SA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3962400"/>
          </a:xfrm>
        </p:spPr>
        <p:txBody>
          <a:bodyPr/>
          <a:lstStyle/>
          <a:p>
            <a:r>
              <a:rPr lang="en-US" sz="2800" smtClean="0">
                <a:cs typeface="Arial" pitchFamily="34" charset="0"/>
              </a:rPr>
              <a:t>To determine whether the disturbance affects primarily</a:t>
            </a:r>
          </a:p>
          <a:p>
            <a:pPr lvl="1"/>
            <a:r>
              <a:rPr lang="en-US" sz="2800" smtClean="0">
                <a:cs typeface="Arial" pitchFamily="34" charset="0"/>
              </a:rPr>
              <a:t> The arterial P</a:t>
            </a:r>
            <a:r>
              <a:rPr lang="en-US" sz="2800" baseline="-25000" smtClean="0">
                <a:cs typeface="Arial" pitchFamily="34" charset="0"/>
              </a:rPr>
              <a:t>a</a:t>
            </a:r>
            <a:r>
              <a:rPr lang="en-US" sz="2800" smtClean="0">
                <a:cs typeface="Arial" pitchFamily="34" charset="0"/>
              </a:rPr>
              <a:t>CO</a:t>
            </a:r>
            <a:r>
              <a:rPr lang="en-US" sz="2800" baseline="-25000" smtClean="0">
                <a:cs typeface="Arial" pitchFamily="34" charset="0"/>
              </a:rPr>
              <a:t>2</a:t>
            </a:r>
            <a:r>
              <a:rPr lang="en-US" sz="2800" smtClean="0">
                <a:cs typeface="Arial" pitchFamily="34" charset="0"/>
              </a:rPr>
              <a:t>     or</a:t>
            </a:r>
          </a:p>
          <a:p>
            <a:pPr lvl="1"/>
            <a:r>
              <a:rPr lang="en-US" sz="2800" smtClean="0">
                <a:cs typeface="Arial" pitchFamily="34" charset="0"/>
              </a:rPr>
              <a:t> The serum HCO</a:t>
            </a:r>
            <a:r>
              <a:rPr lang="en-US" sz="2800" baseline="-25000" smtClean="0">
                <a:cs typeface="Arial" pitchFamily="34" charset="0"/>
              </a:rPr>
              <a:t>3</a:t>
            </a:r>
            <a:r>
              <a:rPr lang="en-US" sz="2800" baseline="30000" smtClean="0">
                <a:cs typeface="Arial" pitchFamily="34" charset="0"/>
              </a:rPr>
              <a:t>-</a:t>
            </a:r>
            <a:r>
              <a:rPr lang="en-US" sz="2800" smtClean="0">
                <a:cs typeface="Arial" pitchFamily="34" charset="0"/>
              </a:rPr>
              <a:t>. </a:t>
            </a:r>
          </a:p>
          <a:p>
            <a:r>
              <a:rPr lang="en-US" sz="2800" smtClean="0">
                <a:cs typeface="Arial" pitchFamily="34" charset="0"/>
              </a:rPr>
              <a:t>Respiratory disturbances alter the arterial P</a:t>
            </a:r>
            <a:r>
              <a:rPr lang="en-US" sz="2800" baseline="-25000" smtClean="0">
                <a:cs typeface="Arial" pitchFamily="34" charset="0"/>
              </a:rPr>
              <a:t>a</a:t>
            </a:r>
            <a:r>
              <a:rPr lang="en-US" sz="2800" smtClean="0">
                <a:cs typeface="Arial" pitchFamily="34" charset="0"/>
              </a:rPr>
              <a:t>CO</a:t>
            </a:r>
            <a:r>
              <a:rPr lang="en-US" sz="2800" baseline="-25000" smtClean="0">
                <a:cs typeface="Arial" pitchFamily="34" charset="0"/>
              </a:rPr>
              <a:t>2</a:t>
            </a:r>
            <a:r>
              <a:rPr lang="en-US" sz="2800" smtClean="0">
                <a:cs typeface="Arial" pitchFamily="34" charset="0"/>
              </a:rPr>
              <a:t> (normal value 35-45) </a:t>
            </a:r>
          </a:p>
          <a:p>
            <a:r>
              <a:rPr lang="en-US" sz="2800" smtClean="0">
                <a:cs typeface="Arial" pitchFamily="34" charset="0"/>
              </a:rPr>
              <a:t>Metabolic disturbances alter the serum HCO</a:t>
            </a:r>
            <a:r>
              <a:rPr lang="en-US" sz="2800" baseline="-25000" smtClean="0">
                <a:cs typeface="Arial" pitchFamily="34" charset="0"/>
              </a:rPr>
              <a:t>3</a:t>
            </a:r>
            <a:r>
              <a:rPr lang="en-US" sz="2800" baseline="30000" smtClean="0">
                <a:cs typeface="Arial" pitchFamily="34" charset="0"/>
              </a:rPr>
              <a:t>-</a:t>
            </a:r>
            <a:r>
              <a:rPr lang="en-US" sz="2800" smtClean="0">
                <a:cs typeface="Arial" pitchFamily="34" charset="0"/>
              </a:rPr>
              <a:t> (normal value 22-26</a:t>
            </a:r>
            <a:r>
              <a:rPr lang="en-US" smtClean="0">
                <a:cs typeface="Arial" pitchFamily="34" charset="0"/>
              </a:rPr>
              <a:t>) </a:t>
            </a:r>
          </a:p>
          <a:p>
            <a:endParaRPr lang="ar-SA" smtClean="0"/>
          </a:p>
        </p:txBody>
      </p:sp>
      <p:pic>
        <p:nvPicPr>
          <p:cNvPr id="4" name="Picture 5" descr="C:\Documents and Settings\bms292\My Documents\My Pictures\Kidney\Kidney%20cross%20sec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9FF"/>
              </a:clrFrom>
              <a:clrTo>
                <a:srgbClr val="FB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90600" cy="152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38200"/>
          </a:xfrm>
        </p:spPr>
        <p:txBody>
          <a:bodyPr/>
          <a:lstStyle/>
          <a:p>
            <a:pPr algn="ctr"/>
            <a:r>
              <a:rPr lang="en-US" sz="4400" smtClean="0"/>
              <a:t>Quiz?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905000"/>
          <a:ext cx="83820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371600"/>
                <a:gridCol w="1752600"/>
                <a:gridCol w="1447800"/>
                <a:gridCol w="3048000"/>
              </a:tblGrid>
              <a:tr h="55880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1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pH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pCO2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HCO3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Interpretation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5880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2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7.41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40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24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5880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3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7.5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42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35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5880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4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6.72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40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5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5880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5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7.26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63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25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5880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1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7.52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18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25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5" descr="C:\Documents and Settings\bms292\My Documents\My Pictures\Kidney\Kidney%20cross%20sectio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9FF"/>
              </a:clrFrom>
              <a:clrTo>
                <a:srgbClr val="FB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1066800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38200"/>
          </a:xfrm>
        </p:spPr>
        <p:txBody>
          <a:bodyPr/>
          <a:lstStyle/>
          <a:p>
            <a:pPr algn="ctr"/>
            <a:r>
              <a:rPr lang="en-US" sz="4400" smtClean="0"/>
              <a:t>Quiz?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905000"/>
          <a:ext cx="83820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371600"/>
                <a:gridCol w="1752600"/>
                <a:gridCol w="1447800"/>
                <a:gridCol w="3048000"/>
              </a:tblGrid>
              <a:tr h="55880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1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pH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pCO2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HCO3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Interpretation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5880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2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7.41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40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24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normal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5880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3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7.5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42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35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metabolic alkalosis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5880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4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6.72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40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5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metabolic acidosis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5880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5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7.26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63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25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respiratory acidosis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5880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1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7.52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18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25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NALOFN+TimesNewRoman"/>
                          <a:ea typeface="Calibri"/>
                          <a:cs typeface="NALOFN+TimesNewRoman"/>
                        </a:rPr>
                        <a:t>respiratory alkalosis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5" descr="C:\Documents and Settings\bms292\My Documents\My Pictures\Kidney\Kidney%20cross%20sectio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9FF"/>
              </a:clrFrom>
              <a:clrTo>
                <a:srgbClr val="FB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1066800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           Step 3: Is the respiratory disturbance acute or 	chronic?</a:t>
            </a:r>
            <a:endParaRPr lang="ar-SA" dirty="0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4419600"/>
          </a:xfrm>
        </p:spPr>
        <p:txBody>
          <a:bodyPr/>
          <a:lstStyle/>
          <a:p>
            <a:r>
              <a:rPr lang="en-US" smtClean="0">
                <a:cs typeface="Arial" pitchFamily="34" charset="0"/>
              </a:rPr>
              <a:t>Acute respiratory acidosis:</a:t>
            </a:r>
          </a:p>
          <a:p>
            <a:pPr lvl="1"/>
            <a:r>
              <a:rPr lang="en-US" smtClean="0">
                <a:cs typeface="Arial" pitchFamily="34" charset="0"/>
              </a:rPr>
              <a:t>HCO</a:t>
            </a:r>
            <a:r>
              <a:rPr lang="en-US" baseline="-25000" smtClean="0">
                <a:cs typeface="Arial" pitchFamily="34" charset="0"/>
              </a:rPr>
              <a:t>3</a:t>
            </a:r>
            <a:r>
              <a:rPr lang="en-US" baseline="30000" smtClean="0">
                <a:cs typeface="Arial" pitchFamily="34" charset="0"/>
              </a:rPr>
              <a:t>-  increase by 1 mEq/l for every 10 mmHg increase  in</a:t>
            </a:r>
            <a:r>
              <a:rPr lang="en-US" smtClean="0">
                <a:cs typeface="Arial" pitchFamily="34" charset="0"/>
              </a:rPr>
              <a:t> PaCO2</a:t>
            </a:r>
          </a:p>
          <a:p>
            <a:r>
              <a:rPr lang="en-US" smtClean="0">
                <a:cs typeface="Arial" pitchFamily="34" charset="0"/>
              </a:rPr>
              <a:t>Chronic respiratory acidosis: </a:t>
            </a:r>
          </a:p>
          <a:p>
            <a:pPr lvl="1"/>
            <a:r>
              <a:rPr lang="en-US" smtClean="0">
                <a:cs typeface="Arial" pitchFamily="34" charset="0"/>
              </a:rPr>
              <a:t>HCO</a:t>
            </a:r>
            <a:r>
              <a:rPr lang="en-US" baseline="-25000" smtClean="0">
                <a:cs typeface="Arial" pitchFamily="34" charset="0"/>
              </a:rPr>
              <a:t>3</a:t>
            </a:r>
            <a:r>
              <a:rPr lang="en-US" baseline="30000" smtClean="0">
                <a:cs typeface="Arial" pitchFamily="34" charset="0"/>
              </a:rPr>
              <a:t>-  increase by 3-3.5 mEq/l for every 10 mmHg increase  in</a:t>
            </a:r>
            <a:r>
              <a:rPr lang="en-US" smtClean="0">
                <a:cs typeface="Arial" pitchFamily="34" charset="0"/>
              </a:rPr>
              <a:t> PaCO2</a:t>
            </a:r>
          </a:p>
          <a:p>
            <a:r>
              <a:rPr lang="en-US" smtClean="0">
                <a:cs typeface="Arial" pitchFamily="34" charset="0"/>
              </a:rPr>
              <a:t>Acute respiratory alkalosis: </a:t>
            </a:r>
          </a:p>
          <a:p>
            <a:pPr lvl="1"/>
            <a:r>
              <a:rPr lang="en-US" smtClean="0">
                <a:cs typeface="Arial" pitchFamily="34" charset="0"/>
              </a:rPr>
              <a:t>HCO</a:t>
            </a:r>
            <a:r>
              <a:rPr lang="en-US" baseline="-25000" smtClean="0">
                <a:cs typeface="Arial" pitchFamily="34" charset="0"/>
              </a:rPr>
              <a:t>3</a:t>
            </a:r>
            <a:r>
              <a:rPr lang="en-US" baseline="30000" smtClean="0">
                <a:cs typeface="Arial" pitchFamily="34" charset="0"/>
              </a:rPr>
              <a:t>-  decrease by 2 mEq/l for every 10 mmHg decrease  in</a:t>
            </a:r>
            <a:r>
              <a:rPr lang="en-US" smtClean="0">
                <a:cs typeface="Arial" pitchFamily="34" charset="0"/>
              </a:rPr>
              <a:t> PaCO2</a:t>
            </a:r>
          </a:p>
          <a:p>
            <a:r>
              <a:rPr lang="en-US" smtClean="0">
                <a:cs typeface="Arial" pitchFamily="34" charset="0"/>
              </a:rPr>
              <a:t>Chronic respiratory alkalosis: </a:t>
            </a:r>
          </a:p>
          <a:p>
            <a:pPr lvl="1"/>
            <a:r>
              <a:rPr lang="en-US" smtClean="0">
                <a:cs typeface="Arial" pitchFamily="34" charset="0"/>
              </a:rPr>
              <a:t>HCO</a:t>
            </a:r>
            <a:r>
              <a:rPr lang="en-US" baseline="-25000" smtClean="0">
                <a:cs typeface="Arial" pitchFamily="34" charset="0"/>
              </a:rPr>
              <a:t>3</a:t>
            </a:r>
            <a:r>
              <a:rPr lang="en-US" baseline="30000" smtClean="0">
                <a:cs typeface="Arial" pitchFamily="34" charset="0"/>
              </a:rPr>
              <a:t>-  decrease by 4-5 mEq/l for every 10 mmHg decrease  in</a:t>
            </a:r>
            <a:r>
              <a:rPr lang="en-US" smtClean="0">
                <a:cs typeface="Arial" pitchFamily="34" charset="0"/>
              </a:rPr>
              <a:t> PaCO2</a:t>
            </a:r>
          </a:p>
          <a:p>
            <a:endParaRPr lang="en-US" smtClean="0">
              <a:cs typeface="Arial" pitchFamily="34" charset="0"/>
            </a:endParaRPr>
          </a:p>
          <a:p>
            <a:endParaRPr lang="ar-SA" smtClean="0"/>
          </a:p>
        </p:txBody>
      </p:sp>
      <p:pic>
        <p:nvPicPr>
          <p:cNvPr id="4" name="Picture 5" descr="C:\Documents and Settings\bms292\My Documents\My Pictures\Kidney\Kidney%20cross%20sectio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9FF"/>
              </a:clrFrom>
              <a:clrTo>
                <a:srgbClr val="FB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1066800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838200"/>
          </a:xfrm>
        </p:spPr>
        <p:txBody>
          <a:bodyPr/>
          <a:lstStyle/>
          <a:p>
            <a:pPr algn="ctr"/>
            <a:r>
              <a:rPr lang="en-US" sz="3600" smtClean="0"/>
              <a:t>Case study -1</a:t>
            </a:r>
            <a:endParaRPr lang="ar-SA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pH =7.2, pCO2 = 60, </a:t>
            </a:r>
            <a:r>
              <a:rPr lang="en-US" smtClean="0"/>
              <a:t>H</a:t>
            </a:r>
            <a:r>
              <a:rPr lang="pl-PL" smtClean="0"/>
              <a:t>CO2 = 24.</a:t>
            </a:r>
            <a:endParaRPr lang="en-US" smtClean="0"/>
          </a:p>
          <a:p>
            <a:endParaRPr lang="en-US" smtClean="0"/>
          </a:p>
          <a:p>
            <a:r>
              <a:rPr lang="en-US" smtClean="0"/>
              <a:t>What it is the primary problem? Compensation?</a:t>
            </a:r>
          </a:p>
          <a:p>
            <a:r>
              <a:rPr lang="en-US" smtClean="0"/>
              <a:t>Differential diagnosis?</a:t>
            </a:r>
          </a:p>
          <a:p>
            <a:r>
              <a:rPr lang="en-US" smtClean="0"/>
              <a:t>Treatment ?</a:t>
            </a:r>
          </a:p>
          <a:p>
            <a:endParaRPr lang="en-US" smtClean="0"/>
          </a:p>
          <a:p>
            <a:endParaRPr lang="en-US" smtClean="0"/>
          </a:p>
          <a:p>
            <a:endParaRPr lang="ar-SA" smtClean="0"/>
          </a:p>
        </p:txBody>
      </p:sp>
      <p:pic>
        <p:nvPicPr>
          <p:cNvPr id="4" name="Picture 3" descr="bipap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4419600"/>
            <a:ext cx="2607361" cy="1962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Documents and Settings\bms292\My Documents\My Pictures\Kidney\Kidney%20cross%20sec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9FF"/>
              </a:clrFrom>
              <a:clrTo>
                <a:srgbClr val="FB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942975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838200"/>
          </a:xfrm>
        </p:spPr>
        <p:txBody>
          <a:bodyPr/>
          <a:lstStyle/>
          <a:p>
            <a:r>
              <a:rPr lang="en-US" sz="3200" smtClean="0"/>
              <a:t>              Normal Values </a:t>
            </a:r>
            <a:endParaRPr lang="ar-SA" sz="320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    </a:t>
            </a:r>
            <a:r>
              <a:rPr lang="en-US" sz="280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2800" smtClean="0"/>
              <a:t> </a:t>
            </a:r>
            <a:r>
              <a:rPr lang="en-US" smtClean="0">
                <a:cs typeface="Arial" pitchFamily="34" charset="0"/>
              </a:rPr>
              <a:t>Normal arterial blood pH = 7.35 – 7.45 </a:t>
            </a:r>
          </a:p>
          <a:p>
            <a:pPr>
              <a:buFont typeface="Wingdings" pitchFamily="2" charset="2"/>
              <a:buChar char="v"/>
            </a:pPr>
            <a:r>
              <a:rPr lang="en-US" smtClean="0"/>
              <a:t> </a:t>
            </a:r>
            <a:r>
              <a:rPr lang="en-US" smtClean="0">
                <a:cs typeface="Arial" pitchFamily="34" charset="0"/>
              </a:rPr>
              <a:t>P</a:t>
            </a:r>
            <a:r>
              <a:rPr lang="en-US" baseline="-25000" smtClean="0">
                <a:cs typeface="Arial" pitchFamily="34" charset="0"/>
              </a:rPr>
              <a:t>a</a:t>
            </a:r>
            <a:r>
              <a:rPr lang="en-US" smtClean="0">
                <a:cs typeface="Arial" pitchFamily="34" charset="0"/>
              </a:rPr>
              <a:t>CO</a:t>
            </a:r>
            <a:r>
              <a:rPr lang="en-US" baseline="-25000" smtClean="0">
                <a:cs typeface="Arial" pitchFamily="34" charset="0"/>
              </a:rPr>
              <a:t>2</a:t>
            </a:r>
            <a:r>
              <a:rPr lang="en-US" smtClean="0">
                <a:cs typeface="Arial" pitchFamily="34" charset="0"/>
              </a:rPr>
              <a:t> = 35-45</a:t>
            </a:r>
          </a:p>
          <a:p>
            <a:pPr>
              <a:buFont typeface="Wingdings" pitchFamily="2" charset="2"/>
              <a:buChar char="v"/>
            </a:pPr>
            <a:r>
              <a:rPr lang="en-US" smtClean="0">
                <a:cs typeface="Arial" pitchFamily="34" charset="0"/>
              </a:rPr>
              <a:t>  Serum HCO</a:t>
            </a:r>
            <a:r>
              <a:rPr lang="en-US" baseline="-25000" smtClean="0">
                <a:cs typeface="Arial" pitchFamily="34" charset="0"/>
              </a:rPr>
              <a:t>3</a:t>
            </a:r>
            <a:r>
              <a:rPr lang="en-US" baseline="30000" smtClean="0">
                <a:cs typeface="Arial" pitchFamily="34" charset="0"/>
              </a:rPr>
              <a:t>-</a:t>
            </a:r>
            <a:r>
              <a:rPr lang="en-US" smtClean="0">
                <a:cs typeface="Arial" pitchFamily="34" charset="0"/>
              </a:rPr>
              <a:t>.=  22-26</a:t>
            </a:r>
          </a:p>
          <a:p>
            <a:pPr>
              <a:buFont typeface="Wingdings" pitchFamily="2" charset="2"/>
              <a:buChar char="v"/>
            </a:pPr>
            <a:r>
              <a:rPr lang="en-US" smtClean="0">
                <a:cs typeface="Arial" pitchFamily="34" charset="0"/>
              </a:rPr>
              <a:t>Anion gap = 8-12 </a:t>
            </a:r>
          </a:p>
          <a:p>
            <a:pPr>
              <a:buFont typeface="Wingdings" pitchFamily="2" charset="2"/>
              <a:buChar char="v"/>
            </a:pPr>
            <a:endParaRPr lang="en-US" smtClean="0"/>
          </a:p>
        </p:txBody>
      </p:sp>
      <p:pic>
        <p:nvPicPr>
          <p:cNvPr id="4" name="Picture 5" descr="C:\Documents and Settings\bms292\My Documents\My Pictures\Kidney\Kidney%20cross%20sectio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9FF"/>
              </a:clrFrom>
              <a:clrTo>
                <a:srgbClr val="FB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1066800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38200"/>
          </a:xfrm>
        </p:spPr>
        <p:txBody>
          <a:bodyPr/>
          <a:lstStyle/>
          <a:p>
            <a:pPr algn="ctr"/>
            <a:r>
              <a:rPr lang="en-US" smtClean="0"/>
              <a:t>Respiratory acidosis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Is it acute or chronic?</a:t>
            </a:r>
          </a:p>
          <a:p>
            <a:r>
              <a:rPr lang="en-US" smtClean="0"/>
              <a:t>Note that the PH is abnormal</a:t>
            </a:r>
          </a:p>
          <a:p>
            <a:r>
              <a:rPr lang="en-US" smtClean="0"/>
              <a:t>Note the HCO2 is with in normal</a:t>
            </a:r>
          </a:p>
          <a:p>
            <a:r>
              <a:rPr lang="en-US" smtClean="0"/>
              <a:t>Remember:</a:t>
            </a:r>
          </a:p>
          <a:p>
            <a:r>
              <a:rPr lang="en-US" smtClean="0"/>
              <a:t> </a:t>
            </a:r>
            <a:r>
              <a:rPr lang="en-US" smtClean="0">
                <a:cs typeface="Arial" pitchFamily="34" charset="0"/>
              </a:rPr>
              <a:t>Acute respiratory acidosis:</a:t>
            </a:r>
          </a:p>
          <a:p>
            <a:pPr lvl="1"/>
            <a:r>
              <a:rPr lang="en-US" smtClean="0">
                <a:cs typeface="Arial" pitchFamily="34" charset="0"/>
              </a:rPr>
              <a:t>HCO</a:t>
            </a:r>
            <a:r>
              <a:rPr lang="en-US" baseline="-25000" smtClean="0">
                <a:cs typeface="Arial" pitchFamily="34" charset="0"/>
              </a:rPr>
              <a:t>3</a:t>
            </a:r>
            <a:r>
              <a:rPr lang="en-US" baseline="30000" smtClean="0">
                <a:cs typeface="Arial" pitchFamily="34" charset="0"/>
              </a:rPr>
              <a:t>-  increase by 1 mEq/l for every 10 mmHg increase  in</a:t>
            </a:r>
            <a:r>
              <a:rPr lang="en-US" smtClean="0">
                <a:cs typeface="Arial" pitchFamily="34" charset="0"/>
              </a:rPr>
              <a:t> PaCO2</a:t>
            </a:r>
          </a:p>
          <a:p>
            <a:r>
              <a:rPr lang="en-US" smtClean="0">
                <a:cs typeface="Arial" pitchFamily="34" charset="0"/>
              </a:rPr>
              <a:t>Chronic respiratory acidosis: </a:t>
            </a:r>
          </a:p>
          <a:p>
            <a:pPr lvl="1"/>
            <a:r>
              <a:rPr lang="en-US" smtClean="0">
                <a:cs typeface="Arial" pitchFamily="34" charset="0"/>
              </a:rPr>
              <a:t>HCO</a:t>
            </a:r>
            <a:r>
              <a:rPr lang="en-US" baseline="-25000" smtClean="0">
                <a:cs typeface="Arial" pitchFamily="34" charset="0"/>
              </a:rPr>
              <a:t>3</a:t>
            </a:r>
            <a:r>
              <a:rPr lang="en-US" baseline="30000" smtClean="0">
                <a:cs typeface="Arial" pitchFamily="34" charset="0"/>
              </a:rPr>
              <a:t>-  increase by 3-3.5 mEq/l for every 10 mmHg increase  in</a:t>
            </a:r>
            <a:r>
              <a:rPr lang="en-US" smtClean="0">
                <a:cs typeface="Arial" pitchFamily="34" charset="0"/>
              </a:rPr>
              <a:t> PaCO2</a:t>
            </a:r>
          </a:p>
          <a:p>
            <a:endParaRPr lang="en-US" smtClean="0"/>
          </a:p>
        </p:txBody>
      </p:sp>
      <p:pic>
        <p:nvPicPr>
          <p:cNvPr id="4" name="Picture 5" descr="C:\Documents and Settings\bms292\My Documents\My Pictures\Kidney\Kidney%20cross%20sec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9FF"/>
              </a:clrFrom>
              <a:clrTo>
                <a:srgbClr val="FB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942975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Case 2</a:t>
            </a:r>
            <a:br>
              <a:rPr lang="en-US" smtClean="0"/>
            </a:br>
            <a:endParaRPr lang="en-US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do you expect the ABG in the following patients to be:</a:t>
            </a:r>
          </a:p>
          <a:p>
            <a:r>
              <a:rPr lang="en-US" smtClean="0"/>
              <a:t> 24 years old male with acute SOB, and wheezes for 2days.</a:t>
            </a:r>
          </a:p>
          <a:p>
            <a:r>
              <a:rPr lang="en-US" smtClean="0"/>
              <a:t>Past  hx: Bronchial asthma</a:t>
            </a:r>
          </a:p>
          <a:p>
            <a:r>
              <a:rPr lang="en-US" smtClean="0"/>
              <a:t>67 years old women, HTN,DMII, COPD presenting with cough and SOB</a:t>
            </a:r>
          </a:p>
          <a:p>
            <a:endParaRPr lang="en-US" smtClean="0"/>
          </a:p>
        </p:txBody>
      </p:sp>
      <p:pic>
        <p:nvPicPr>
          <p:cNvPr id="4" name="Picture 5" descr="C:\Documents and Settings\bms292\My Documents\My Pictures\Kidney\Kidney%20cross%20sec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9FF"/>
              </a:clrFrom>
              <a:clrTo>
                <a:srgbClr val="FB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942975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Case3 </a:t>
            </a:r>
            <a:br>
              <a:rPr lang="en-US" smtClean="0"/>
            </a:br>
            <a:endParaRPr lang="en-US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pH: 7.25</a:t>
            </a:r>
          </a:p>
          <a:p>
            <a:r>
              <a:rPr lang="en-US" smtClean="0"/>
              <a:t>[HCO</a:t>
            </a:r>
            <a:r>
              <a:rPr lang="en-US" baseline="-25000" smtClean="0"/>
              <a:t>3</a:t>
            </a:r>
            <a:r>
              <a:rPr lang="en-US" baseline="30000" smtClean="0"/>
              <a:t>-</a:t>
            </a:r>
            <a:r>
              <a:rPr lang="en-US" smtClean="0"/>
              <a:t>]: 20 mEq/L</a:t>
            </a:r>
          </a:p>
          <a:p>
            <a:r>
              <a:rPr lang="en-US" smtClean="0"/>
              <a:t>PaCO</a:t>
            </a:r>
            <a:r>
              <a:rPr lang="en-US" baseline="-25000" smtClean="0"/>
              <a:t>2</a:t>
            </a:r>
            <a:r>
              <a:rPr lang="en-US" smtClean="0"/>
              <a:t>: 52 mmHg</a:t>
            </a:r>
          </a:p>
          <a:p>
            <a:endParaRPr lang="en-US" smtClean="0"/>
          </a:p>
          <a:p>
            <a:r>
              <a:rPr lang="en-US" smtClean="0"/>
              <a:t>What it is the primary problem? Compensation?</a:t>
            </a:r>
          </a:p>
          <a:p>
            <a:r>
              <a:rPr lang="en-US" smtClean="0"/>
              <a:t>Differential diagnosis?</a:t>
            </a:r>
          </a:p>
          <a:p>
            <a:endParaRPr lang="en-US" smtClean="0"/>
          </a:p>
        </p:txBody>
      </p:sp>
      <p:pic>
        <p:nvPicPr>
          <p:cNvPr id="4" name="Picture 5" descr="C:\Documents and Settings\bms292\My Documents\My Pictures\Kidney\Kidney%20cross%20sec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9FF"/>
              </a:clrFrom>
              <a:clrTo>
                <a:srgbClr val="FB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942975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Case 4</a:t>
            </a:r>
            <a:br>
              <a:rPr lang="en-US" smtClean="0"/>
            </a:br>
            <a:endParaRPr lang="en-US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pH: 7.32 </a:t>
            </a:r>
          </a:p>
          <a:p>
            <a:r>
              <a:rPr lang="en-US" smtClean="0"/>
              <a:t>[HCO</a:t>
            </a:r>
            <a:r>
              <a:rPr lang="en-US" baseline="-25000" smtClean="0"/>
              <a:t>3</a:t>
            </a:r>
            <a:r>
              <a:rPr lang="en-US" baseline="30000" smtClean="0"/>
              <a:t>-</a:t>
            </a:r>
            <a:r>
              <a:rPr lang="en-US" smtClean="0"/>
              <a:t>]: 19 mEq/L </a:t>
            </a:r>
          </a:p>
          <a:p>
            <a:r>
              <a:rPr lang="en-US" smtClean="0"/>
              <a:t>PaCO</a:t>
            </a:r>
            <a:r>
              <a:rPr lang="en-US" baseline="-25000" smtClean="0"/>
              <a:t>2</a:t>
            </a:r>
            <a:r>
              <a:rPr lang="en-US" smtClean="0"/>
              <a:t>: 55 mmHg</a:t>
            </a:r>
          </a:p>
          <a:p>
            <a:endParaRPr lang="en-US" smtClean="0"/>
          </a:p>
          <a:p>
            <a:r>
              <a:rPr lang="en-US" smtClean="0"/>
              <a:t>What it is the primary problem? Compensation?</a:t>
            </a:r>
          </a:p>
          <a:p>
            <a:r>
              <a:rPr lang="en-US" smtClean="0"/>
              <a:t>Differential diagnosis?</a:t>
            </a:r>
          </a:p>
          <a:p>
            <a:r>
              <a:rPr lang="en-US" smtClean="0"/>
              <a:t>What other investigation you want to do?</a:t>
            </a:r>
          </a:p>
          <a:p>
            <a:endParaRPr lang="en-US" smtClean="0"/>
          </a:p>
        </p:txBody>
      </p:sp>
      <p:pic>
        <p:nvPicPr>
          <p:cNvPr id="36868" name="Content Placeholder 3" descr="kyphoscoliosis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219200"/>
            <a:ext cx="34321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Step 4: For a metabolic acidosis, is there an increased anion gap?</a:t>
            </a:r>
            <a:endParaRPr lang="ar-SA" dirty="0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Arial" pitchFamily="34" charset="0"/>
              </a:rPr>
              <a:t>Anion gap = [Sodium] - ([Chloride] + [Bicarbonate])  Or</a:t>
            </a:r>
            <a:br>
              <a:rPr lang="en-US" smtClean="0">
                <a:cs typeface="Arial" pitchFamily="34" charset="0"/>
              </a:rPr>
            </a:br>
            <a:r>
              <a:rPr lang="en-US" smtClean="0">
                <a:cs typeface="Arial" pitchFamily="34" charset="0"/>
              </a:rPr>
              <a:t>AG = [Na</a:t>
            </a:r>
            <a:r>
              <a:rPr lang="en-US" baseline="30000" smtClean="0">
                <a:cs typeface="Arial" pitchFamily="34" charset="0"/>
              </a:rPr>
              <a:t>+</a:t>
            </a:r>
            <a:r>
              <a:rPr lang="en-US" smtClean="0">
                <a:cs typeface="Arial" pitchFamily="34" charset="0"/>
              </a:rPr>
              <a:t>] - ([Cl</a:t>
            </a:r>
            <a:r>
              <a:rPr lang="en-US" baseline="30000" smtClean="0">
                <a:cs typeface="Arial" pitchFamily="34" charset="0"/>
              </a:rPr>
              <a:t>-</a:t>
            </a:r>
            <a:r>
              <a:rPr lang="en-US" smtClean="0">
                <a:cs typeface="Arial" pitchFamily="34" charset="0"/>
              </a:rPr>
              <a:t>] + [HCO</a:t>
            </a:r>
            <a:r>
              <a:rPr lang="en-US" baseline="-25000" smtClean="0">
                <a:cs typeface="Arial" pitchFamily="34" charset="0"/>
              </a:rPr>
              <a:t>3</a:t>
            </a:r>
            <a:r>
              <a:rPr lang="en-US" baseline="30000" smtClean="0">
                <a:cs typeface="Arial" pitchFamily="34" charset="0"/>
              </a:rPr>
              <a:t>-</a:t>
            </a:r>
            <a:r>
              <a:rPr lang="en-US" smtClean="0">
                <a:cs typeface="Arial" pitchFamily="34" charset="0"/>
              </a:rPr>
              <a:t>]).</a:t>
            </a:r>
          </a:p>
          <a:p>
            <a:r>
              <a:rPr lang="en-US" smtClean="0">
                <a:cs typeface="Arial" pitchFamily="34" charset="0"/>
              </a:rPr>
              <a:t>Normal AG 8-16</a:t>
            </a:r>
          </a:p>
          <a:p>
            <a:endParaRPr lang="en-US" smtClean="0">
              <a:cs typeface="Arial" pitchFamily="34" charset="0"/>
            </a:endParaRPr>
          </a:p>
          <a:p>
            <a:r>
              <a:rPr lang="en-US" smtClean="0"/>
              <a:t>Serum Osmolality = (2 x (Na + K)) + (BUN ) + (glucose ) </a:t>
            </a:r>
            <a:endParaRPr lang="en-US" smtClean="0">
              <a:cs typeface="Arial" pitchFamily="34" charset="0"/>
            </a:endParaRPr>
          </a:p>
          <a:p>
            <a:endParaRPr lang="ar-S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TABL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27038"/>
            <a:ext cx="8382000" cy="611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33400"/>
            <a:ext cx="8382000" cy="914400"/>
          </a:xfrm>
        </p:spPr>
        <p:txBody>
          <a:bodyPr/>
          <a:lstStyle/>
          <a:p>
            <a:r>
              <a:rPr lang="en-US" smtClean="0">
                <a:cs typeface="Times New Roman" pitchFamily="18" charset="0"/>
              </a:rPr>
              <a:t>Step 5: Are there other metabolic processes present in a patient with an increased anion gap metabolic acidosis?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ar-S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Step 6: Is the respiratory system compensating adequately for a metabolic disturbance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Metabolic acidosis:</a:t>
            </a:r>
          </a:p>
          <a:p>
            <a:pPr lvl="1">
              <a:defRPr/>
            </a:pPr>
            <a:r>
              <a:rPr lang="en-US" dirty="0" smtClean="0"/>
              <a:t>PCO2 decreases by 1 mmHg for every 1 </a:t>
            </a:r>
            <a:r>
              <a:rPr lang="en-US" dirty="0" err="1" smtClean="0"/>
              <a:t>mEq</a:t>
            </a:r>
            <a:r>
              <a:rPr lang="en-US" dirty="0" smtClean="0"/>
              <a:t>/l decrease in HCO3</a:t>
            </a:r>
          </a:p>
          <a:p>
            <a:pPr>
              <a:defRPr/>
            </a:pPr>
            <a:r>
              <a:rPr lang="en-US" dirty="0" smtClean="0"/>
              <a:t>Metabolic alkalosis:</a:t>
            </a:r>
          </a:p>
          <a:p>
            <a:pPr marL="228600" lvl="1" indent="-228600">
              <a:spcBef>
                <a:spcPct val="50000"/>
              </a:spcBef>
              <a:buFontTx/>
              <a:buChar char="•"/>
              <a:defRPr/>
            </a:pPr>
            <a:r>
              <a:rPr lang="en-US" dirty="0" smtClean="0"/>
              <a:t>PCO2 increases by 0.6 mmHg for every 1 </a:t>
            </a:r>
            <a:r>
              <a:rPr lang="en-US" dirty="0" err="1" smtClean="0"/>
              <a:t>mEq</a:t>
            </a:r>
            <a:r>
              <a:rPr lang="en-US" dirty="0" smtClean="0"/>
              <a:t>/l increases in HCO3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838200"/>
          </a:xfrm>
        </p:spPr>
        <p:txBody>
          <a:bodyPr/>
          <a:lstStyle/>
          <a:p>
            <a:pPr algn="ctr"/>
            <a:r>
              <a:rPr lang="en-US" sz="3600" smtClean="0"/>
              <a:t>Case 5</a:t>
            </a:r>
            <a:r>
              <a:rPr lang="en-US" smtClean="0"/>
              <a:t> </a:t>
            </a:r>
            <a:endParaRPr lang="ar-SA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56 yo M with Hx of COPD is admitted with 1-wk Hx of dyspnea, productive cough and diarrhea</a:t>
            </a:r>
            <a:br>
              <a:rPr lang="en-US" smtClean="0"/>
            </a:br>
            <a:r>
              <a:rPr lang="en-US" smtClean="0"/>
              <a:t> (Na) 125, (Cl) 103 , (BUN) 42, (Glucose) 100, (K) 3.5, (HCO3-) 10, (Creat) 1.4</a:t>
            </a:r>
          </a:p>
          <a:p>
            <a:r>
              <a:rPr lang="en-US" smtClean="0"/>
              <a:t>ABG 7.14 pCO</a:t>
            </a:r>
            <a:r>
              <a:rPr lang="en-US" baseline="-25000" smtClean="0"/>
              <a:t>2</a:t>
            </a:r>
            <a:r>
              <a:rPr lang="en-US" smtClean="0"/>
              <a:t> 30 pO</a:t>
            </a:r>
            <a:r>
              <a:rPr lang="en-US" baseline="-25000" smtClean="0"/>
              <a:t>2</a:t>
            </a:r>
            <a:r>
              <a:rPr lang="en-US" smtClean="0"/>
              <a:t> 50</a:t>
            </a:r>
          </a:p>
          <a:p>
            <a:r>
              <a:rPr lang="en-US" smtClean="0"/>
              <a:t>What is the predominant acid base disorder ?  </a:t>
            </a:r>
          </a:p>
          <a:p>
            <a:pPr>
              <a:buFontTx/>
              <a:buNone/>
            </a:pPr>
            <a:endParaRPr lang="en-US" smtClean="0"/>
          </a:p>
          <a:p>
            <a:endParaRPr lang="ar-SA" smtClean="0"/>
          </a:p>
        </p:txBody>
      </p:sp>
      <p:pic>
        <p:nvPicPr>
          <p:cNvPr id="4" name="Picture 5" descr="C:\Documents and Settings\bms292\My Documents\My Pictures\Kidney\Kidney%20cross%20sec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9FF"/>
              </a:clrFrom>
              <a:clrTo>
                <a:srgbClr val="FB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942975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Case 5 continue</a:t>
            </a:r>
            <a:endParaRPr lang="ar-SA" sz="3600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pCO2 is expected with normal respiratory compensation ?   40 – (1.2 * (24-10)) = 23.2, this is not full compensation b/c pCO2 is 30 – indicates an underlying primary respiratory acidosis, suggested by the Hx of COPD, dyspnea, and productive cough (lungs not able to appropriately compensate)</a:t>
            </a:r>
          </a:p>
          <a:p>
            <a:r>
              <a:rPr lang="en-US" smtClean="0"/>
              <a:t>What is the Anion Gap ?  125 – (103+10) = 12 – normal AG </a:t>
            </a:r>
            <a:r>
              <a:rPr lang="en-US" smtClean="0">
                <a:sym typeface="Symbol" pitchFamily="18" charset="2"/>
              </a:rPr>
              <a:t></a:t>
            </a:r>
            <a:r>
              <a:rPr lang="en-US" smtClean="0"/>
              <a:t> etiology is either diarrhea or RTA – most likely diarrhea b/c of the history</a:t>
            </a:r>
          </a:p>
          <a:p>
            <a:endParaRPr lang="ar-SA" smtClean="0"/>
          </a:p>
        </p:txBody>
      </p:sp>
      <p:pic>
        <p:nvPicPr>
          <p:cNvPr id="4" name="Picture 5" descr="C:\Documents and Settings\bms292\My Documents\My Pictures\Kidney\Kidney%20cross%20sec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9FF"/>
              </a:clrFrom>
              <a:clrTo>
                <a:srgbClr val="FB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942975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48" name="Group 44"/>
          <p:cNvGraphicFramePr>
            <a:graphicFrameLocks noGrp="1"/>
          </p:cNvGraphicFramePr>
          <p:nvPr/>
        </p:nvGraphicFramePr>
        <p:xfrm>
          <a:off x="381000" y="1905000"/>
          <a:ext cx="8534400" cy="4276344"/>
        </p:xfrm>
        <a:graphic>
          <a:graphicData uri="http://schemas.openxmlformats.org/drawingml/2006/table">
            <a:tbl>
              <a:tblPr/>
              <a:tblGrid>
                <a:gridCol w="2377440"/>
                <a:gridCol w="2580640"/>
                <a:gridCol w="812800"/>
                <a:gridCol w="975360"/>
                <a:gridCol w="1788160"/>
              </a:tblGrid>
              <a:tr h="59372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Primary Disorder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Primary Disorder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Problem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pH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HCO</a:t>
                      </a:r>
                      <a:r>
                        <a:rPr kumimoji="0" lang="en-US" sz="17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en-US" sz="17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CO</a:t>
                      </a:r>
                      <a:r>
                        <a:rPr kumimoji="0" lang="en-US" sz="17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Metabolic acidosis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gain of H</a:t>
                      </a:r>
                      <a:r>
                        <a:rPr kumimoji="0" lang="en-US" sz="1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or loss of HCO</a:t>
                      </a:r>
                      <a:r>
                        <a:rPr kumimoji="0" lang="en-US" sz="17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↓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↓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↓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Metabolic alkalosis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gain of HCO</a:t>
                      </a:r>
                      <a:r>
                        <a:rPr kumimoji="0" lang="en-US" sz="17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or loss of H</a:t>
                      </a:r>
                      <a:r>
                        <a:rPr kumimoji="0" lang="en-US" sz="17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+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↑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↑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↑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Respiratory acidosis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hypoventilation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↓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↑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↑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Respiratory alkalosis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hyperventilation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↑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49" name="Rectangle 45"/>
          <p:cNvSpPr>
            <a:spLocks noChangeArrowheads="1"/>
          </p:cNvSpPr>
          <p:nvPr/>
        </p:nvSpPr>
        <p:spPr bwMode="auto">
          <a:xfrm>
            <a:off x="1066800" y="228600"/>
            <a:ext cx="6858000" cy="584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prstShdw prst="shdw18" dist="17961" dir="135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primary disturbance</a:t>
            </a:r>
          </a:p>
        </p:txBody>
      </p:sp>
      <p:pic>
        <p:nvPicPr>
          <p:cNvPr id="4" name="Picture 5" descr="C:\Documents and Settings\bms292\My Documents\My Pictures\Kidney\Kidney%20cross%20sectio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9FF"/>
              </a:clrFrom>
              <a:clrTo>
                <a:srgbClr val="FB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1066800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838200"/>
          </a:xfrm>
        </p:spPr>
        <p:txBody>
          <a:bodyPr/>
          <a:lstStyle/>
          <a:p>
            <a:pPr algn="ctr"/>
            <a:r>
              <a:rPr lang="en-US" sz="3600" smtClean="0"/>
              <a:t>Case 6</a:t>
            </a:r>
            <a:endParaRPr lang="ar-SA" sz="3600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32 y/o male present w/ 2d Hx of intractable vomiting.  ; pH 7.51, pCO</a:t>
            </a:r>
            <a:r>
              <a:rPr lang="en-US" baseline="-25000" smtClean="0"/>
              <a:t>2</a:t>
            </a:r>
            <a:r>
              <a:rPr lang="en-US" smtClean="0"/>
              <a:t>  41</a:t>
            </a:r>
          </a:p>
          <a:p>
            <a:pPr>
              <a:buFontTx/>
              <a:buNone/>
            </a:pPr>
            <a:r>
              <a:rPr lang="en-US" smtClean="0"/>
              <a:t>Na132, Cl 90 32 K3.4  HCo2= 33 creatinine1.6 </a:t>
            </a:r>
          </a:p>
          <a:p>
            <a:r>
              <a:rPr lang="en-US" smtClean="0"/>
              <a:t>What is the predominant acid-base disorder?  Alkalosis (Metabolic ) </a:t>
            </a:r>
          </a:p>
          <a:p>
            <a:pPr algn="r">
              <a:buFontTx/>
              <a:buNone/>
            </a:pPr>
            <a:endParaRPr lang="en-US" smtClean="0"/>
          </a:p>
        </p:txBody>
      </p:sp>
      <p:pic>
        <p:nvPicPr>
          <p:cNvPr id="4" name="Picture 5" descr="C:\Documents and Settings\bms292\My Documents\My Pictures\Kidney\Kidney%20cross%20sec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9FF"/>
              </a:clrFrom>
              <a:clrTo>
                <a:srgbClr val="FB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942975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38200"/>
          </a:xfrm>
        </p:spPr>
        <p:txBody>
          <a:bodyPr/>
          <a:lstStyle/>
          <a:p>
            <a:pPr algn="ctr"/>
            <a:r>
              <a:rPr lang="en-US" sz="3600" smtClean="0"/>
              <a:t>Case 6 continue</a:t>
            </a:r>
            <a:endParaRPr lang="ar-SA" sz="3600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pCO</a:t>
            </a:r>
            <a:r>
              <a:rPr lang="en-US" baseline="-25000" smtClean="0"/>
              <a:t>2</a:t>
            </a:r>
            <a:r>
              <a:rPr lang="en-US" smtClean="0"/>
              <a:t> is expected w/ normal respiratory compensation?  = 40 + (32 – 24) * (~ 0.6 </a:t>
            </a:r>
            <a:r>
              <a:rPr lang="en-US" smtClean="0">
                <a:sym typeface="Symbol" pitchFamily="18" charset="2"/>
              </a:rPr>
              <a:t></a:t>
            </a:r>
            <a:r>
              <a:rPr lang="en-US" smtClean="0"/>
              <a:t> 0.7) = 44.8 </a:t>
            </a:r>
            <a:r>
              <a:rPr lang="en-US" smtClean="0">
                <a:sym typeface="Symbol" pitchFamily="18" charset="2"/>
              </a:rPr>
              <a:t></a:t>
            </a:r>
            <a:r>
              <a:rPr lang="en-US" smtClean="0"/>
              <a:t> 45.6 mmHg; since the measured pCO</a:t>
            </a:r>
            <a:r>
              <a:rPr lang="en-US" baseline="-25000" smtClean="0"/>
              <a:t>2</a:t>
            </a:r>
            <a:r>
              <a:rPr lang="en-US" smtClean="0"/>
              <a:t> &lt; 44.8 </a:t>
            </a:r>
            <a:r>
              <a:rPr lang="en-US" smtClean="0">
                <a:sym typeface="Symbol" pitchFamily="18" charset="2"/>
              </a:rPr>
              <a:t></a:t>
            </a:r>
            <a:r>
              <a:rPr lang="en-US" smtClean="0"/>
              <a:t> 45.6, there is also a primary respiratory alkalosis (inappropriate hyperventilation) </a:t>
            </a:r>
          </a:p>
          <a:p>
            <a:r>
              <a:rPr lang="en-US" u="sng" smtClean="0"/>
              <a:t>Tx:</a:t>
            </a:r>
            <a:r>
              <a:rPr lang="en-US" smtClean="0"/>
              <a:t> Isotonic saline to correct for volume depletion – </a:t>
            </a:r>
          </a:p>
          <a:p>
            <a:endParaRPr lang="ar-SA" smtClean="0"/>
          </a:p>
        </p:txBody>
      </p:sp>
      <p:pic>
        <p:nvPicPr>
          <p:cNvPr id="4" name="Picture 5" descr="C:\Documents and Settings\bms292\My Documents\My Pictures\Kidney\Kidney%20cross%20sec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9FF"/>
              </a:clrFrom>
              <a:clrTo>
                <a:srgbClr val="FB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942975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838200"/>
          </a:xfrm>
        </p:spPr>
        <p:txBody>
          <a:bodyPr/>
          <a:lstStyle/>
          <a:p>
            <a:pPr algn="ctr"/>
            <a:r>
              <a:rPr lang="en-US" sz="3600" smtClean="0"/>
              <a:t>Case 7</a:t>
            </a:r>
            <a:r>
              <a:rPr lang="en-US" smtClean="0"/>
              <a:t> </a:t>
            </a:r>
            <a:endParaRPr lang="ar-SA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58- year old man presents to the Emergency Department with abdominal pain and hypotension. Investigation reveal the following:</a:t>
            </a:r>
          </a:p>
          <a:p>
            <a:r>
              <a:rPr lang="en-US" smtClean="0"/>
              <a:t>Na 140		K 4		Cl 90		HCO3 = 5   PH 6.8  PCO2	36	PO2 7</a:t>
            </a:r>
          </a:p>
          <a:p>
            <a:r>
              <a:rPr lang="en-US" smtClean="0"/>
              <a:t>Analyze the acid-base disorder(s) seen in the patient.</a:t>
            </a:r>
          </a:p>
          <a:p>
            <a:r>
              <a:rPr lang="en-US" smtClean="0"/>
              <a:t> </a:t>
            </a:r>
          </a:p>
          <a:p>
            <a:endParaRPr lang="ar-SA" smtClean="0"/>
          </a:p>
        </p:txBody>
      </p:sp>
      <p:pic>
        <p:nvPicPr>
          <p:cNvPr id="4" name="Picture 5" descr="C:\Documents and Settings\bms292\My Documents\My Pictures\Kidney\Kidney%20cross%20sec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9FF"/>
              </a:clrFrom>
              <a:clrTo>
                <a:srgbClr val="FB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942975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48" name="Group 44"/>
          <p:cNvGraphicFramePr>
            <a:graphicFrameLocks noGrp="1"/>
          </p:cNvGraphicFramePr>
          <p:nvPr/>
        </p:nvGraphicFramePr>
        <p:xfrm>
          <a:off x="381000" y="1905000"/>
          <a:ext cx="8534400" cy="4276725"/>
        </p:xfrm>
        <a:graphic>
          <a:graphicData uri="http://schemas.openxmlformats.org/drawingml/2006/table">
            <a:tbl>
              <a:tblPr/>
              <a:tblGrid>
                <a:gridCol w="2377440"/>
                <a:gridCol w="2580640"/>
                <a:gridCol w="812800"/>
                <a:gridCol w="975360"/>
                <a:gridCol w="1788160"/>
              </a:tblGrid>
              <a:tr h="59372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Primary Disorder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Primary Disorder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Problem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pH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HCO</a:t>
                      </a:r>
                      <a:r>
                        <a:rPr kumimoji="0" lang="en-US" sz="17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en-US" sz="17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CO</a:t>
                      </a:r>
                      <a:r>
                        <a:rPr kumimoji="0" lang="en-US" sz="17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Metabolic acidosis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gain of H</a:t>
                      </a:r>
                      <a:r>
                        <a:rPr kumimoji="0" lang="en-US" sz="1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or loss of HCO</a:t>
                      </a:r>
                      <a:r>
                        <a:rPr kumimoji="0" lang="en-US" sz="17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↓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↓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↓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Metabolic alkalosis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gain of HCO</a:t>
                      </a:r>
                      <a:r>
                        <a:rPr kumimoji="0" lang="en-US" sz="17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or loss of H</a:t>
                      </a:r>
                      <a:r>
                        <a:rPr kumimoji="0" lang="en-US" sz="17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+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↑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↑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↑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Respiratory acidosis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hypoventilation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↓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↑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↑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Respiratory alkalosis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hyperventilation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↑</a:t>
                      </a: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68260" marR="682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49" name="Rectangle 45"/>
          <p:cNvSpPr>
            <a:spLocks noChangeArrowheads="1"/>
          </p:cNvSpPr>
          <p:nvPr/>
        </p:nvSpPr>
        <p:spPr bwMode="auto">
          <a:xfrm>
            <a:off x="1066800" y="228600"/>
            <a:ext cx="6858000" cy="584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prstShdw prst="shdw18" dist="17961" dir="135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primary disturbance</a:t>
            </a:r>
          </a:p>
        </p:txBody>
      </p:sp>
      <p:pic>
        <p:nvPicPr>
          <p:cNvPr id="4" name="Picture 5" descr="C:\Documents and Settings\bms292\My Documents\My Pictures\Kidney\Kidney%20cross%20sectio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9FF"/>
              </a:clrFrom>
              <a:clrTo>
                <a:srgbClr val="FB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1066800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38200"/>
          </a:xfrm>
        </p:spPr>
        <p:txBody>
          <a:bodyPr/>
          <a:lstStyle/>
          <a:p>
            <a:pPr algn="ctr"/>
            <a:r>
              <a:rPr lang="en-US" sz="3200" smtClean="0"/>
              <a:t>Summary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First, does the patient have an acidosis or an alkalosis </a:t>
            </a:r>
          </a:p>
          <a:p>
            <a:pPr lvl="1"/>
            <a:r>
              <a:rPr lang="en-US" sz="2400" smtClean="0"/>
              <a:t>Look at the pH</a:t>
            </a:r>
          </a:p>
          <a:p>
            <a:r>
              <a:rPr lang="en-US" sz="2800" smtClean="0"/>
              <a:t>Second, what is the primary problem – metabolic or respiratory</a:t>
            </a:r>
          </a:p>
          <a:p>
            <a:pPr lvl="1"/>
            <a:r>
              <a:rPr lang="en-US" sz="2400" smtClean="0"/>
              <a:t>Look at the pCO</a:t>
            </a:r>
            <a:r>
              <a:rPr lang="en-US" sz="2400" baseline="-25000" smtClean="0"/>
              <a:t>2</a:t>
            </a:r>
          </a:p>
          <a:p>
            <a:pPr lvl="1"/>
            <a:r>
              <a:rPr lang="en-US" sz="2400" smtClean="0"/>
              <a:t>If the pCO</a:t>
            </a:r>
            <a:r>
              <a:rPr lang="en-US" sz="2400" baseline="-25000" smtClean="0"/>
              <a:t>2</a:t>
            </a:r>
            <a:r>
              <a:rPr lang="en-US" sz="2400" smtClean="0"/>
              <a:t> change is in the opposite direction of the pH change, the primary problem is respiratory</a:t>
            </a:r>
            <a:endParaRPr lang="en-US" smtClean="0"/>
          </a:p>
          <a:p>
            <a:endParaRPr lang="en-US" smtClean="0"/>
          </a:p>
        </p:txBody>
      </p:sp>
      <p:pic>
        <p:nvPicPr>
          <p:cNvPr id="4" name="Picture 5" descr="C:\Documents and Settings\bms292\My Documents\My Pictures\Kidney\Kidney%20cross%20sec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9FF"/>
              </a:clrFrom>
              <a:clrTo>
                <a:srgbClr val="FB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942975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838200"/>
          </a:xfrm>
        </p:spPr>
        <p:txBody>
          <a:bodyPr/>
          <a:lstStyle/>
          <a:p>
            <a:pPr algn="ctr"/>
            <a:r>
              <a:rPr lang="en-US" sz="3200" smtClean="0"/>
              <a:t>Summary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Third, is there any compensation by the patient - do the calculations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For a primary respiratory problem, is the pH change completely accounted for by the change in pCO</a:t>
            </a:r>
            <a:r>
              <a:rPr lang="en-US" baseline="-25000" smtClean="0"/>
              <a:t>2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if yes, then there is no metabolic compensation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if not, then there is either partial compensation or concomitant metabolic problem</a:t>
            </a:r>
          </a:p>
          <a:p>
            <a:endParaRPr lang="en-US" smtClean="0"/>
          </a:p>
        </p:txBody>
      </p:sp>
      <p:pic>
        <p:nvPicPr>
          <p:cNvPr id="4" name="Picture 5" descr="C:\Documents and Settings\bms292\My Documents\My Pictures\Kidney\Kidney%20cross%20sec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9FF"/>
              </a:clrFrom>
              <a:clrTo>
                <a:srgbClr val="FB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942975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50179" name="Content Placeholder 3" descr="Picture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1828800"/>
            <a:ext cx="5768975" cy="3595688"/>
          </a:xfrm>
        </p:spPr>
      </p:pic>
      <p:pic>
        <p:nvPicPr>
          <p:cNvPr id="4" name="Picture 5" descr="C:\Documents and Settings\bms292\My Documents\My Pictures\Kidney\Kidney%20cross%20sec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9FF"/>
              </a:clrFrom>
              <a:clrTo>
                <a:srgbClr val="FB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942975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                Respiratory acidosis</a:t>
            </a:r>
            <a:br>
              <a:rPr lang="en-US" sz="3200" smtClean="0"/>
            </a:br>
            <a:endParaRPr lang="ar-SA" sz="3200" smtClean="0"/>
          </a:p>
        </p:txBody>
      </p:sp>
      <p:pic>
        <p:nvPicPr>
          <p:cNvPr id="4" name="Picture 5" descr="C:\Documents and Settings\bms292\My Documents\My Pictures\Kidney\Kidney%20cross%20sectio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9FF"/>
              </a:clrFrom>
              <a:clrTo>
                <a:srgbClr val="FB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914400" cy="1404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Content Placeholder 4"/>
          <p:cNvPicPr>
            <a:picLocks noGrp="1"/>
          </p:cNvPicPr>
          <p:nvPr>
            <p:ph idx="1"/>
          </p:nvPr>
        </p:nvPicPr>
        <p:blipFill>
          <a:blip r:embed="rId3"/>
          <a:srcRect t="17590" r="29305" b="56868"/>
          <a:stretch>
            <a:fillRect/>
          </a:stretch>
        </p:blipFill>
        <p:spPr>
          <a:xfrm>
            <a:off x="1295400" y="2057400"/>
            <a:ext cx="6629400" cy="29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Respiratory acidosis</a:t>
            </a:r>
            <a:br>
              <a:rPr lang="en-US" smtClean="0"/>
            </a:br>
            <a:endParaRPr 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Primary mechanism:   Hypoventilation</a:t>
            </a:r>
          </a:p>
          <a:p>
            <a:r>
              <a:rPr lang="en-US" smtClean="0"/>
              <a:t>CNS</a:t>
            </a:r>
          </a:p>
          <a:p>
            <a:r>
              <a:rPr lang="en-US" smtClean="0"/>
              <a:t>Peripheral nerve</a:t>
            </a:r>
          </a:p>
          <a:p>
            <a:r>
              <a:rPr lang="en-US" smtClean="0"/>
              <a:t>Neuro muscular junction</a:t>
            </a:r>
          </a:p>
          <a:p>
            <a:r>
              <a:rPr lang="en-US" smtClean="0"/>
              <a:t>Chest wall </a:t>
            </a:r>
          </a:p>
          <a:p>
            <a:r>
              <a:rPr lang="en-US" smtClean="0"/>
              <a:t>Bronchial tree</a:t>
            </a:r>
          </a:p>
          <a:p>
            <a:endParaRPr lang="en-US" smtClean="0"/>
          </a:p>
        </p:txBody>
      </p:sp>
      <p:pic>
        <p:nvPicPr>
          <p:cNvPr id="4" name="Picture 3" descr="muscular dystroph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3364" y="1143001"/>
            <a:ext cx="1881480" cy="1904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kyphoscoliosi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0663" y="3048000"/>
            <a:ext cx="1690696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mysthenia gravi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5945" y="4419601"/>
            <a:ext cx="153658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brain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2362200"/>
            <a:ext cx="1809750" cy="241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bronchial tree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876800"/>
            <a:ext cx="1812073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C:\Documents and Settings\bms292\My Documents\My Pictures\Kidney\Kidney%20cross%20section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BF9FF"/>
              </a:clrFrom>
              <a:clrTo>
                <a:srgbClr val="FB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914400" cy="1404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      Causes of acute  respiratory acidosis:</a:t>
            </a:r>
            <a:br>
              <a:rPr lang="en-US" smtClean="0"/>
            </a:br>
            <a:endParaRPr 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smtClean="0"/>
              <a:t>Respiratory pathophysiology - airway obstruction, severe pneumonia, chest trauma/pneumothorax</a:t>
            </a:r>
          </a:p>
          <a:p>
            <a:pPr lvl="1"/>
            <a:r>
              <a:rPr lang="en-US" sz="2800" smtClean="0"/>
              <a:t>Acute drug intoxication (narcotics, sedatives)</a:t>
            </a:r>
          </a:p>
          <a:p>
            <a:pPr lvl="1"/>
            <a:r>
              <a:rPr lang="en-US" sz="2800" smtClean="0"/>
              <a:t>Residual neuromuscular blockade</a:t>
            </a:r>
          </a:p>
          <a:p>
            <a:pPr lvl="1"/>
            <a:r>
              <a:rPr lang="en-US" sz="2800" smtClean="0"/>
              <a:t>CNS disease (head trauma)</a:t>
            </a:r>
          </a:p>
          <a:p>
            <a:endParaRPr lang="en-US" smtClean="0"/>
          </a:p>
        </p:txBody>
      </p:sp>
      <p:pic>
        <p:nvPicPr>
          <p:cNvPr id="4" name="Picture 5" descr="C:\Documents and Settings\bms292\My Documents\My Pictures\Kidney\Kidney%20cross%20sectio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9FF"/>
              </a:clrFrom>
              <a:clrTo>
                <a:srgbClr val="FB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1066800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838200"/>
          </a:xfrm>
        </p:spPr>
        <p:txBody>
          <a:bodyPr/>
          <a:lstStyle/>
          <a:p>
            <a:r>
              <a:rPr lang="en-US" smtClean="0"/>
              <a:t>                Chronic Respiratory Acidosis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paCO</a:t>
            </a:r>
            <a:r>
              <a:rPr lang="en-US" sz="2800" baseline="-25000" smtClean="0"/>
              <a:t>2</a:t>
            </a:r>
            <a:r>
              <a:rPr lang="en-US" sz="2800" smtClean="0"/>
              <a:t> is elevated with a pH in the acceptable range</a:t>
            </a:r>
          </a:p>
          <a:p>
            <a:r>
              <a:rPr lang="en-US" sz="2800" smtClean="0"/>
              <a:t>Renal mechanisms increase the excretion of H</a:t>
            </a:r>
            <a:r>
              <a:rPr lang="en-US" sz="2800" baseline="30000" smtClean="0"/>
              <a:t>+</a:t>
            </a:r>
            <a:r>
              <a:rPr lang="en-US" sz="2800" smtClean="0"/>
              <a:t> within 24 hours and may correct the resulting acidosis caused by chronic retention of CO</a:t>
            </a:r>
            <a:r>
              <a:rPr lang="en-US" sz="2800" baseline="-25000" smtClean="0"/>
              <a:t>2 </a:t>
            </a:r>
            <a:r>
              <a:rPr lang="en-US" sz="2800" smtClean="0"/>
              <a:t>to a certain extent</a:t>
            </a:r>
          </a:p>
          <a:p>
            <a:endParaRPr lang="en-US" smtClean="0"/>
          </a:p>
        </p:txBody>
      </p:sp>
      <p:pic>
        <p:nvPicPr>
          <p:cNvPr id="4" name="Picture 5" descr="C:\Documents and Settings\bms292\My Documents\My Pictures\Kidney\Kidney%20cross%20sectio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9FF"/>
              </a:clrFrom>
              <a:clrTo>
                <a:srgbClr val="FB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1066800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38200"/>
          </a:xfrm>
        </p:spPr>
        <p:txBody>
          <a:bodyPr/>
          <a:lstStyle/>
          <a:p>
            <a:pPr algn="ctr"/>
            <a:r>
              <a:rPr lang="en-US" smtClean="0"/>
              <a:t>Causes of chronic Respiratory Acidosis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smtClean="0"/>
              <a:t>Chronic lung disease ( COPD)</a:t>
            </a:r>
          </a:p>
          <a:p>
            <a:pPr lvl="1"/>
            <a:r>
              <a:rPr lang="en-US" sz="3200" smtClean="0"/>
              <a:t>Neuromuscular disease</a:t>
            </a:r>
          </a:p>
          <a:p>
            <a:pPr lvl="1"/>
            <a:r>
              <a:rPr lang="en-US" sz="3200" smtClean="0"/>
              <a:t>Extreme obesity</a:t>
            </a:r>
          </a:p>
          <a:p>
            <a:pPr lvl="1"/>
            <a:r>
              <a:rPr lang="en-US" sz="3200" smtClean="0"/>
              <a:t>Chest wall deformity</a:t>
            </a:r>
          </a:p>
          <a:p>
            <a:endParaRPr lang="en-US" smtClean="0"/>
          </a:p>
        </p:txBody>
      </p:sp>
      <p:pic>
        <p:nvPicPr>
          <p:cNvPr id="4" name="Picture 5" descr="C:\Documents and Settings\bms292\My Documents\My Pictures\Kidney\Kidney%20cross%20sec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9FF"/>
              </a:clrFrom>
              <a:clrTo>
                <a:srgbClr val="FB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762000" cy="1169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BWG Template">
  <a:themeElements>
    <a:clrScheme name="VBWG Template 1">
      <a:dk1>
        <a:srgbClr val="777777"/>
      </a:dk1>
      <a:lt1>
        <a:srgbClr val="FFFFFF"/>
      </a:lt1>
      <a:dk2>
        <a:srgbClr val="000054"/>
      </a:dk2>
      <a:lt2>
        <a:srgbClr val="FFFF00"/>
      </a:lt2>
      <a:accent1>
        <a:srgbClr val="DA6D00"/>
      </a:accent1>
      <a:accent2>
        <a:srgbClr val="B30F41"/>
      </a:accent2>
      <a:accent3>
        <a:srgbClr val="AAAAB3"/>
      </a:accent3>
      <a:accent4>
        <a:srgbClr val="DADADA"/>
      </a:accent4>
      <a:accent5>
        <a:srgbClr val="EABAAA"/>
      </a:accent5>
      <a:accent6>
        <a:srgbClr val="A20C3A"/>
      </a:accent6>
      <a:hlink>
        <a:srgbClr val="005CB8"/>
      </a:hlink>
      <a:folHlink>
        <a:srgbClr val="698E00"/>
      </a:folHlink>
    </a:clrScheme>
    <a:fontScheme name="VBWG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VBWG Template 1">
        <a:dk1>
          <a:srgbClr val="777777"/>
        </a:dk1>
        <a:lt1>
          <a:srgbClr val="FFFFFF"/>
        </a:lt1>
        <a:dk2>
          <a:srgbClr val="000054"/>
        </a:dk2>
        <a:lt2>
          <a:srgbClr val="FFFF00"/>
        </a:lt2>
        <a:accent1>
          <a:srgbClr val="DA6D00"/>
        </a:accent1>
        <a:accent2>
          <a:srgbClr val="B30F41"/>
        </a:accent2>
        <a:accent3>
          <a:srgbClr val="AAAAB3"/>
        </a:accent3>
        <a:accent4>
          <a:srgbClr val="DADADA"/>
        </a:accent4>
        <a:accent5>
          <a:srgbClr val="EABAAA"/>
        </a:accent5>
        <a:accent6>
          <a:srgbClr val="A20C3A"/>
        </a:accent6>
        <a:hlink>
          <a:srgbClr val="005CB8"/>
        </a:hlink>
        <a:folHlink>
          <a:srgbClr val="698E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13057</TotalTime>
  <Words>1649</Words>
  <Application>Microsoft Office PowerPoint</Application>
  <PresentationFormat>عرض على الشاشة (3:4)‏</PresentationFormat>
  <Paragraphs>434</Paragraphs>
  <Slides>46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46</vt:i4>
      </vt:variant>
    </vt:vector>
  </HeadingPairs>
  <TitlesOfParts>
    <vt:vector size="53" baseType="lpstr">
      <vt:lpstr>Arial</vt:lpstr>
      <vt:lpstr>Wingdings</vt:lpstr>
      <vt:lpstr>Times New Roman</vt:lpstr>
      <vt:lpstr>NALOFN+TimesNewRoman</vt:lpstr>
      <vt:lpstr>Calibri</vt:lpstr>
      <vt:lpstr>Symbol</vt:lpstr>
      <vt:lpstr>VBWG Template</vt:lpstr>
      <vt:lpstr>Acid base balance</vt:lpstr>
      <vt:lpstr>Objective  </vt:lpstr>
      <vt:lpstr>              Normal Values </vt:lpstr>
      <vt:lpstr>الشريحة 4</vt:lpstr>
      <vt:lpstr>                Respiratory acidosis </vt:lpstr>
      <vt:lpstr>Respiratory acidosis </vt:lpstr>
      <vt:lpstr>           Causes of acute  respiratory acidosis: </vt:lpstr>
      <vt:lpstr>                Chronic Respiratory Acidosis</vt:lpstr>
      <vt:lpstr>Causes of chronic Respiratory Acidosis</vt:lpstr>
      <vt:lpstr>              Respiratory alkalosis</vt:lpstr>
      <vt:lpstr>Respiratory Alkalosis</vt:lpstr>
      <vt:lpstr>                     Metabolic acidosis </vt:lpstr>
      <vt:lpstr>الشريحة 13</vt:lpstr>
      <vt:lpstr>                     Metabolic acidosis </vt:lpstr>
      <vt:lpstr>Increased anion gap metabolic acidosis </vt:lpstr>
      <vt:lpstr>             Anion Gap </vt:lpstr>
      <vt:lpstr>             Anion Gap </vt:lpstr>
      <vt:lpstr>الشريحة 18</vt:lpstr>
      <vt:lpstr>الشريحة 19</vt:lpstr>
      <vt:lpstr>                     Metabolic alkalosis </vt:lpstr>
      <vt:lpstr>الشريحة 21</vt:lpstr>
      <vt:lpstr>الشريحة 22</vt:lpstr>
      <vt:lpstr>Steps in Acid-Base Analysis</vt:lpstr>
      <vt:lpstr>         Step 1: Acidemic or Alkalemic?</vt:lpstr>
      <vt:lpstr>        Step 2: Is the primary disturbance       respiratory or metabolic?</vt:lpstr>
      <vt:lpstr>Quiz?</vt:lpstr>
      <vt:lpstr>Quiz?</vt:lpstr>
      <vt:lpstr>           Step 3: Is the respiratory disturbance acute or  chronic?</vt:lpstr>
      <vt:lpstr>Case study -1</vt:lpstr>
      <vt:lpstr>Respiratory acidosis</vt:lpstr>
      <vt:lpstr>Case 2 </vt:lpstr>
      <vt:lpstr>Case3  </vt:lpstr>
      <vt:lpstr>Case 4 </vt:lpstr>
      <vt:lpstr>Step 4: For a metabolic acidosis, is there an increased anion gap?</vt:lpstr>
      <vt:lpstr>الشريحة 35</vt:lpstr>
      <vt:lpstr>Step 5: Are there other metabolic processes present in a patient with an increased anion gap metabolic acidosis?</vt:lpstr>
      <vt:lpstr>Step 6: Is the respiratory system compensating adequately for a metabolic disturbance</vt:lpstr>
      <vt:lpstr>Case 5 </vt:lpstr>
      <vt:lpstr>Case 5 continue</vt:lpstr>
      <vt:lpstr>Case 6</vt:lpstr>
      <vt:lpstr>Case 6 continue</vt:lpstr>
      <vt:lpstr>Case 7 </vt:lpstr>
      <vt:lpstr>الشريحة 43</vt:lpstr>
      <vt:lpstr>Summary</vt:lpstr>
      <vt:lpstr>Summary</vt:lpstr>
      <vt:lpstr>الشريحة 46</vt:lpstr>
    </vt:vector>
  </TitlesOfParts>
  <Company>MEDCON,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COURAGE</dc:title>
  <dc:creator>MEDCON</dc:creator>
  <cp:lastModifiedBy>AA</cp:lastModifiedBy>
  <cp:revision>200</cp:revision>
  <dcterms:created xsi:type="dcterms:W3CDTF">2007-04-10T14:13:50Z</dcterms:created>
  <dcterms:modified xsi:type="dcterms:W3CDTF">2013-12-10T14:49:34Z</dcterms:modified>
</cp:coreProperties>
</file>