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6" r:id="rId1"/>
  </p:sldMasterIdLst>
  <p:notesMasterIdLst>
    <p:notesMasterId r:id="rId64"/>
  </p:notesMasterIdLst>
  <p:sldIdLst>
    <p:sldId id="256" r:id="rId2"/>
    <p:sldId id="257" r:id="rId3"/>
    <p:sldId id="290" r:id="rId4"/>
    <p:sldId id="361" r:id="rId5"/>
    <p:sldId id="362" r:id="rId6"/>
    <p:sldId id="363" r:id="rId7"/>
    <p:sldId id="358" r:id="rId8"/>
    <p:sldId id="359" r:id="rId9"/>
    <p:sldId id="364" r:id="rId10"/>
    <p:sldId id="365" r:id="rId11"/>
    <p:sldId id="367" r:id="rId12"/>
    <p:sldId id="360" r:id="rId13"/>
    <p:sldId id="291" r:id="rId14"/>
    <p:sldId id="308" r:id="rId15"/>
    <p:sldId id="263" r:id="rId16"/>
    <p:sldId id="292" r:id="rId17"/>
    <p:sldId id="295" r:id="rId18"/>
    <p:sldId id="297" r:id="rId19"/>
    <p:sldId id="294" r:id="rId20"/>
    <p:sldId id="303" r:id="rId21"/>
    <p:sldId id="298" r:id="rId22"/>
    <p:sldId id="299" r:id="rId23"/>
    <p:sldId id="307" r:id="rId24"/>
    <p:sldId id="304" r:id="rId25"/>
    <p:sldId id="306" r:id="rId26"/>
    <p:sldId id="300" r:id="rId27"/>
    <p:sldId id="357" r:id="rId28"/>
    <p:sldId id="301" r:id="rId29"/>
    <p:sldId id="302" r:id="rId30"/>
    <p:sldId id="309" r:id="rId31"/>
    <p:sldId id="282" r:id="rId32"/>
    <p:sldId id="316" r:id="rId33"/>
    <p:sldId id="280" r:id="rId34"/>
    <p:sldId id="313" r:id="rId35"/>
    <p:sldId id="318" r:id="rId36"/>
    <p:sldId id="319" r:id="rId37"/>
    <p:sldId id="320" r:id="rId38"/>
    <p:sldId id="322" r:id="rId39"/>
    <p:sldId id="321" r:id="rId40"/>
    <p:sldId id="314" r:id="rId41"/>
    <p:sldId id="323" r:id="rId42"/>
    <p:sldId id="315" r:id="rId43"/>
    <p:sldId id="311" r:id="rId44"/>
    <p:sldId id="327" r:id="rId45"/>
    <p:sldId id="330" r:id="rId46"/>
    <p:sldId id="328" r:id="rId47"/>
    <p:sldId id="329" r:id="rId48"/>
    <p:sldId id="332" r:id="rId49"/>
    <p:sldId id="370" r:id="rId50"/>
    <p:sldId id="371" r:id="rId51"/>
    <p:sldId id="372" r:id="rId52"/>
    <p:sldId id="373" r:id="rId53"/>
    <p:sldId id="374" r:id="rId54"/>
    <p:sldId id="375" r:id="rId55"/>
    <p:sldId id="376" r:id="rId56"/>
    <p:sldId id="377" r:id="rId57"/>
    <p:sldId id="378" r:id="rId58"/>
    <p:sldId id="379" r:id="rId59"/>
    <p:sldId id="380" r:id="rId60"/>
    <p:sldId id="381" r:id="rId61"/>
    <p:sldId id="382" r:id="rId62"/>
    <p:sldId id="383" r:id="rId63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9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1DB0E8F-9FC4-4A0D-A9E5-E2BFBC9D2C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45F00-82CC-422A-B2E7-0CD37DC036F7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7E22D-7128-4521-B300-2A363037FA3E}" type="slidenum">
              <a:rPr lang="en-US" smtClean="0">
                <a:solidFill>
                  <a:srgbClr val="FFFFFF"/>
                </a:solidFill>
                <a:latin typeface="American Typewriter"/>
              </a:rPr>
              <a:pPr/>
              <a:t>12</a:t>
            </a:fld>
            <a:endParaRPr lang="en-US" smtClean="0">
              <a:solidFill>
                <a:srgbClr val="FFFFFF"/>
              </a:solidFill>
              <a:latin typeface="American Typewriter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7111-9DB2-42F1-BB95-CC28C6B08095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CA868-E5ED-4708-B2EA-F49AD5F5180B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9371D-C0AE-4EB8-A6E7-C3A9EF8CB911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8713F-A5EA-4673-98B8-ADA5D83EC141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5D15B4-AF69-45BF-BE1E-DEBEAFB585AA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82BCE-06F4-4889-BC4B-11322792A856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7F174-554B-4C2A-AADE-984DFD32713F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9FE95-D09A-41FC-9073-03EDE259CBAF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033A31-5CE2-4588-81B0-58090CE629A8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E3431F-5D25-4E5A-AF31-8ED2EF619032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2E97D-F8F5-4EFC-A7D1-F5A553B253E5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879F6-4EA8-4335-A8EA-4261C51F837E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6795C-2EE8-4577-92DD-17326F00616D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C702B-1CFF-4B9F-B0B2-6561EBC99032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7C101-3450-45B7-A4E2-BE3B493E111E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F5A18-6594-4934-B0A7-74E2AE627FE1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73982-0133-471C-9D9A-C2466CF86288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DBDBD-6316-43FD-9E14-0D3A332FE17A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293A54-FF3A-4B23-8B2B-8DD240D33DF5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DC644-35D6-43BA-85BA-AC7A616FCA8E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3CECC-1806-4F96-B798-3A5F37B20C18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9A754-E062-4F53-83B3-6E242B8E5DE8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177E68-4A62-487A-9F3C-01450723CBC5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82C54-CA2A-47B2-BF9E-366286A37F83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6A9C0-0808-4EDA-9C4F-343E15AE0CE7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C60B6-14E3-4D09-A3C9-FC8DBEAD6385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41A74B-0A6A-4214-BDBC-4E7C39D9F3EC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371C6-0A94-4A92-BD68-572DDA5EC316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EEA74-274D-46B5-A835-23370009F6A8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F14B12-3BF6-43CC-92F9-FFDF3A9326C8}" type="slidenum">
              <a:rPr lang="en-GB" smtClean="0"/>
              <a:pPr/>
              <a:t>40</a:t>
            </a:fld>
            <a:endParaRPr lang="en-GB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8655C-9536-47D9-B9DD-AC2BA99E9192}" type="slidenum">
              <a:rPr lang="en-GB" smtClean="0"/>
              <a:pPr/>
              <a:t>41</a:t>
            </a:fld>
            <a:endParaRPr lang="en-GB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77176B-1A23-427F-9A0C-457F2518946C}" type="slidenum">
              <a:rPr lang="en-US" smtClean="0">
                <a:solidFill>
                  <a:srgbClr val="FFFFFF"/>
                </a:solidFill>
                <a:latin typeface="American Typewriter"/>
              </a:rPr>
              <a:pPr/>
              <a:t>4</a:t>
            </a:fld>
            <a:endParaRPr lang="en-US" smtClean="0">
              <a:solidFill>
                <a:srgbClr val="FFFFFF"/>
              </a:solidFill>
              <a:latin typeface="American Typewriter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81DAA-C511-46C7-80B6-F264EC44737C}" type="slidenum">
              <a:rPr lang="en-GB" smtClean="0"/>
              <a:pPr/>
              <a:t>42</a:t>
            </a:fld>
            <a:endParaRPr lang="en-GB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B8E9AF-4707-49EE-B4D0-8BC9B36FCC76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EA855-7D4D-43FA-AEE0-7C8B55E9F245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888689-AB55-4112-B2B2-CA2879AC296D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E732B-A0F4-41F3-BFDC-82D4E54B209D}" type="slidenum">
              <a:rPr lang="en-GB" smtClean="0"/>
              <a:pPr/>
              <a:t>46</a:t>
            </a:fld>
            <a:endParaRPr lang="en-GB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16585-6691-4492-B39E-268D77C75A92}" type="slidenum">
              <a:rPr lang="en-GB" smtClean="0"/>
              <a:pPr/>
              <a:t>47</a:t>
            </a:fld>
            <a:endParaRPr lang="en-GB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FA5AEC-F572-4BF4-8051-ADE1A6F58E6B}" type="slidenum">
              <a:rPr lang="en-GB" smtClean="0"/>
              <a:pPr/>
              <a:t>48</a:t>
            </a:fld>
            <a:endParaRPr lang="en-GB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9080F-2581-49CE-9426-FAA4EC01C9BF}" type="slidenum">
              <a:rPr lang="en-US" smtClean="0">
                <a:solidFill>
                  <a:srgbClr val="FFFFFF"/>
                </a:solidFill>
                <a:latin typeface="American Typewriter"/>
              </a:rPr>
              <a:pPr/>
              <a:t>5</a:t>
            </a:fld>
            <a:endParaRPr lang="en-US" smtClean="0">
              <a:solidFill>
                <a:srgbClr val="FFFFFF"/>
              </a:solidFill>
              <a:latin typeface="American Typewriter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9AB6B-85EB-4438-AEAD-BDC15BF0E674}" type="slidenum">
              <a:rPr lang="en-US" smtClean="0">
                <a:solidFill>
                  <a:srgbClr val="FFFFFF"/>
                </a:solidFill>
                <a:latin typeface="American Typewriter"/>
              </a:rPr>
              <a:pPr/>
              <a:t>6</a:t>
            </a:fld>
            <a:endParaRPr lang="en-US" smtClean="0">
              <a:solidFill>
                <a:srgbClr val="FFFFFF"/>
              </a:solidFill>
              <a:latin typeface="American Typewriter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4563" y="4476750"/>
            <a:ext cx="5197475" cy="4243388"/>
          </a:xfrm>
          <a:noFill/>
          <a:ln/>
        </p:spPr>
        <p:txBody>
          <a:bodyPr lIns="94745" tIns="47373" rIns="94745" bIns="47373"/>
          <a:lstStyle/>
          <a:p>
            <a:r>
              <a:rPr lang="en-US" smtClean="0"/>
              <a:t>Few things to note:  Valsalva requires closed airway, therefore pt with trash or paralyzed cords can’t cough very well</a:t>
            </a:r>
          </a:p>
          <a:p>
            <a:r>
              <a:rPr lang="en-US" smtClean="0"/>
              <a:t>Inspiratory muscles= diaphragm &amp; accessories</a:t>
            </a:r>
          </a:p>
          <a:p>
            <a:r>
              <a:rPr lang="en-US" smtClean="0"/>
              <a:t>Expiratory muscles= intercostals and abdominals</a:t>
            </a:r>
          </a:p>
          <a:p>
            <a:r>
              <a:rPr lang="en-US" smtClean="0"/>
              <a:t>Expiratory blast requires functional exp muscles, C6 quad loose this ability and have much less effective cough</a:t>
            </a:r>
          </a:p>
          <a:p>
            <a:r>
              <a:rPr lang="en-US" smtClean="0"/>
              <a:t>Exp blast can reach 500mph!</a:t>
            </a:r>
          </a:p>
        </p:txBody>
      </p:sp>
      <p:sp>
        <p:nvSpPr>
          <p:cNvPr id="757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9613"/>
            <a:ext cx="4673600" cy="35052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863BF-8923-42E3-A483-4C6A12D2589B}" type="slidenum">
              <a:rPr lang="en-US" smtClean="0">
                <a:solidFill>
                  <a:srgbClr val="FFFFFF"/>
                </a:solidFill>
                <a:latin typeface="American Typewriter"/>
              </a:rPr>
              <a:pPr/>
              <a:t>8</a:t>
            </a:fld>
            <a:endParaRPr lang="en-US" smtClean="0">
              <a:solidFill>
                <a:srgbClr val="FFFFFF"/>
              </a:solidFill>
              <a:latin typeface="American Typewriter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6D783D-3789-4AA0-B806-50A78D905A26}" type="slidenum">
              <a:rPr lang="en-US" smtClean="0">
                <a:solidFill>
                  <a:srgbClr val="FFFFFF"/>
                </a:solidFill>
                <a:latin typeface="American Typewriter"/>
              </a:rPr>
              <a:pPr/>
              <a:t>9</a:t>
            </a:fld>
            <a:endParaRPr lang="en-US" smtClean="0">
              <a:solidFill>
                <a:srgbClr val="FFFFFF"/>
              </a:solidFill>
              <a:latin typeface="American Typewriter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97667-FC77-4277-A4D3-0CF9F1BDBF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50E0-823D-456E-863B-DD328F6422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864A9-2B96-4931-9664-5DAA64A6A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rtl="0" eaLnBrk="0" hangingPunct="0"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rtl="0" eaLnBrk="0" hangingPunct="0"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70695-1182-4A39-90B8-050C959E36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DF78-5B33-4469-8C63-57A736596D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32E-3C65-4809-B1D6-58465EE176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C939E-BDEC-46FD-8043-77665E192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B961-286D-4A8B-AAF9-E8F24D7400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711F-067B-4646-8479-20E4712CA0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808F-8F65-4E3F-A406-0DF218830B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6ADB4-B69C-4EAA-99D0-1A4A41951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4BE35-F752-4A06-A713-910BAD826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EA143-6D59-46D2-A7C5-1173F1E9EA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D06FF-6F03-4CA0-8349-847039CAA2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53650-9054-4F2C-9CC4-CBB5196174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B6113-2E7F-4D89-9276-BEDDB167C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F6024-371B-4C34-8E8B-0BFDF7FF15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5A60E-64A3-48DB-8CA7-44096CD8F3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6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rtl="0" eaLnBrk="0" hangingPunct="0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0" hangingPunct="0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rtl="0" eaLnBrk="0" hangingPunct="0">
              <a:defRPr sz="2801" b="0" i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0890F6CB-9A6B-45D5-B6F3-0BA393D4CA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6" r:id="rId12"/>
    <p:sldLayoutId id="2147483792" r:id="rId13"/>
    <p:sldLayoutId id="2147483797" r:id="rId14"/>
    <p:sldLayoutId id="2147483798" r:id="rId15"/>
    <p:sldLayoutId id="2147483793" r:id="rId16"/>
    <p:sldLayoutId id="2147483794" r:id="rId17"/>
    <p:sldLayoutId id="2147483795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en-GB" dirty="0" smtClean="0"/>
              <a:t>Cough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2057400" y="60960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GB" sz="2800"/>
              <a:t>I’m Coughing my lungs up Doc</a:t>
            </a:r>
            <a:r>
              <a:rPr lang="en-GB"/>
              <a:t>.</a:t>
            </a:r>
          </a:p>
        </p:txBody>
      </p:sp>
      <p:pic>
        <p:nvPicPr>
          <p:cNvPr id="6148" name="Picture 7" descr="http://madbensin.files.wordpress.com/2009/12/whooping-coug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371600"/>
            <a:ext cx="3602037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http://2012wubucket.s3.amazonaws.com/2012_0106_lun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625" y="1371600"/>
            <a:ext cx="3787775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</a:rPr>
              <a:t>Cough. Complications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Intrathoracic pressure increases up to 300mmHg</a:t>
            </a:r>
          </a:p>
          <a:p>
            <a:pPr eaLnBrk="1" hangingPunct="1"/>
            <a:r>
              <a:rPr lang="en-US" smtClean="0"/>
              <a:t>Expiratory velocity reaches 500mph.</a:t>
            </a:r>
          </a:p>
          <a:p>
            <a:pPr eaLnBrk="1" hangingPunct="1"/>
            <a:r>
              <a:rPr lang="en-US" smtClean="0"/>
              <a:t>Helps to clear mucous</a:t>
            </a:r>
          </a:p>
          <a:p>
            <a:pPr eaLnBrk="1" hangingPunct="1"/>
            <a:r>
              <a:rPr lang="en-US" smtClean="0"/>
              <a:t>BUT can cause complications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</a:rPr>
              <a:t>COMPLICATIONS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headache</a:t>
            </a:r>
          </a:p>
          <a:p>
            <a:pPr eaLnBrk="1" hangingPunct="1"/>
            <a:r>
              <a:rPr lang="en-US" smtClean="0"/>
              <a:t>dizziness</a:t>
            </a:r>
          </a:p>
          <a:p>
            <a:pPr eaLnBrk="1" hangingPunct="1"/>
            <a:r>
              <a:rPr lang="en-US" smtClean="0"/>
              <a:t>musculoskeletal pain</a:t>
            </a:r>
          </a:p>
          <a:p>
            <a:pPr eaLnBrk="1" hangingPunct="1"/>
            <a:r>
              <a:rPr lang="en-US" smtClean="0"/>
              <a:t>syncope</a:t>
            </a:r>
          </a:p>
          <a:p>
            <a:pPr eaLnBrk="1" hangingPunct="1"/>
            <a:r>
              <a:rPr lang="en-US" smtClean="0"/>
              <a:t>urinary incontinence</a:t>
            </a:r>
          </a:p>
          <a:p>
            <a:pPr eaLnBrk="1" hangingPunct="1"/>
            <a:r>
              <a:rPr lang="en-US" smtClean="0"/>
              <a:t>Rib fracture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…….drives patient and everyone else crazy.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Cough: </a:t>
            </a:r>
            <a:r>
              <a:rPr lang="en-US" sz="3200" smtClean="0"/>
              <a:t>Public Health Concern</a:t>
            </a:r>
          </a:p>
        </p:txBody>
      </p:sp>
      <p:pic>
        <p:nvPicPr>
          <p:cNvPr id="17411" name="Picture 5" descr="spra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20975" y="1981200"/>
            <a:ext cx="370205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Classification of Cough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idx="1"/>
          </p:nvPr>
        </p:nvSpPr>
        <p:spPr>
          <a:xfrm>
            <a:off x="762000" y="2286000"/>
            <a:ext cx="7772400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u="sng" smtClean="0">
                <a:solidFill>
                  <a:srgbClr val="FFCD65"/>
                </a:solidFill>
              </a:rPr>
              <a:t>Three Categories of Cough</a:t>
            </a:r>
            <a:endParaRPr lang="en-GB" smtClean="0">
              <a:solidFill>
                <a:srgbClr val="FFCD65"/>
              </a:solidFill>
            </a:endParaRPr>
          </a:p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Acute Cough = &lt; 3 Weeks Duration</a:t>
            </a:r>
          </a:p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Sub acute Cough = 3 – 8 Weeks Duration</a:t>
            </a:r>
          </a:p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Chronic Cough = &gt; 8 Weeks Duration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Acute Cough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Acute Cough </a:t>
            </a:r>
            <a:r>
              <a:rPr lang="en-GB" sz="2400" smtClean="0"/>
              <a:t>&lt;3/52 Duration</a:t>
            </a:r>
            <a:r>
              <a:rPr lang="en-GB" smtClean="0"/>
              <a:t/>
            </a:r>
            <a:br>
              <a:rPr lang="en-GB" smtClean="0"/>
            </a:br>
            <a:r>
              <a:rPr lang="en-GB" sz="3200" i="1" smtClean="0"/>
              <a:t>Differential Diagnosis</a:t>
            </a:r>
            <a:endParaRPr lang="en-GB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>
                <a:solidFill>
                  <a:schemeClr val="tx2"/>
                </a:solidFill>
              </a:rPr>
              <a:t>Upper Respiratory Tract infections: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chemeClr val="tx2"/>
                </a:solidFill>
              </a:rPr>
              <a:t>	Viral syndromes, sinusitis viral / bacterial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800" dirty="0" smtClean="0">
              <a:solidFill>
                <a:srgbClr val="FFFFFF"/>
              </a:solidFill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>
                <a:solidFill>
                  <a:schemeClr val="tx2"/>
                </a:solidFill>
              </a:rPr>
              <a:t>URTI</a:t>
            </a:r>
            <a:r>
              <a:rPr lang="en-GB" sz="2800" dirty="0" smtClean="0">
                <a:solidFill>
                  <a:srgbClr val="FFFFFF"/>
                </a:solidFill>
              </a:rPr>
              <a:t> triggering exacerbations of Chronic Lung Disease e.g. Asthma/ COPD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800" dirty="0" smtClean="0">
              <a:solidFill>
                <a:srgbClr val="FFFFFF"/>
              </a:solidFill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Pneumonia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Left Ventricular Heart Failure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Foreign Body Aspiration</a:t>
            </a:r>
            <a:endParaRPr lang="en-GB" sz="2800" dirty="0" smtClean="0">
              <a:solidFill>
                <a:srgbClr val="000000"/>
              </a:solidFill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Acute Cough</a:t>
            </a:r>
            <a:r>
              <a:rPr lang="en-GB" sz="3200" i="1" smtClean="0"/>
              <a:t/>
            </a:r>
            <a:br>
              <a:rPr lang="en-GB" sz="3200" i="1" smtClean="0"/>
            </a:br>
            <a:r>
              <a:rPr lang="en-GB" sz="3200" i="1" smtClean="0"/>
              <a:t> Epidemiology</a:t>
            </a:r>
            <a:endParaRPr lang="en-GB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Symptomatic URTI </a:t>
            </a:r>
          </a:p>
          <a:p>
            <a:pPr lvl="1" eaLnBrk="1" hangingPunct="1"/>
            <a:r>
              <a:rPr lang="en-GB" smtClean="0"/>
              <a:t>2-5 per adults per year</a:t>
            </a:r>
          </a:p>
          <a:p>
            <a:pPr lvl="1" eaLnBrk="1" hangingPunct="1"/>
            <a:r>
              <a:rPr lang="en-GB" smtClean="0"/>
              <a:t>7-10 per child per year</a:t>
            </a:r>
          </a:p>
          <a:p>
            <a:pPr eaLnBrk="1" hangingPunct="1"/>
            <a:r>
              <a:rPr lang="en-GB" smtClean="0"/>
              <a:t>40-50% will have cough</a:t>
            </a:r>
          </a:p>
          <a:p>
            <a:pPr eaLnBrk="1" hangingPunct="1"/>
            <a:r>
              <a:rPr lang="en-GB" smtClean="0"/>
              <a:t>Self medication common -£24million per year</a:t>
            </a:r>
          </a:p>
          <a:p>
            <a:pPr eaLnBrk="1" hangingPunct="1"/>
            <a:r>
              <a:rPr lang="en-GB" smtClean="0"/>
              <a:t>20% consult GP (2F:1M)</a:t>
            </a:r>
          </a:p>
          <a:p>
            <a:pPr eaLnBrk="1" hangingPunct="1"/>
            <a:r>
              <a:rPr lang="en-GB" smtClean="0"/>
              <a:t>Most resolve within 2 weeks</a:t>
            </a:r>
          </a:p>
          <a:p>
            <a:pPr lvl="1"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Duration of Cough in URTI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 rtlCol="0">
            <a:normAutofit fontScale="92500" lnSpcReduction="20000"/>
          </a:bodyPr>
          <a:lstStyle/>
          <a:p>
            <a:pPr marL="342906" indent="-342906" algn="ctr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 Care Setting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      No antecedent or chronic lung disease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End of Week			% Coughing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3					58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4					35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5					17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6					  8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*Jones FJ and Stewart MA, Aust Family 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Physician Vol. 31, No. 10, October 2002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588125" y="3933825"/>
            <a:ext cx="1676400" cy="17446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GB" b="1">
                <a:solidFill>
                  <a:schemeClr val="bg2"/>
                </a:solidFill>
              </a:rPr>
              <a:t>Sub-acute Cough</a:t>
            </a:r>
            <a:endParaRPr lang="en-GB">
              <a:solidFill>
                <a:schemeClr val="bg2"/>
              </a:solidFill>
            </a:endParaRPr>
          </a:p>
          <a:p>
            <a:pPr algn="l" rtl="0" eaLnBrk="0" hangingPunct="0"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-Post viral cough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 rtlCol="0">
            <a:normAutofit fontScale="90000"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Managing Acute Cough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495800" y="2971800"/>
            <a:ext cx="4267200" cy="1524000"/>
          </a:xfrm>
        </p:spPr>
        <p:txBody>
          <a:bodyPr rtlCol="0">
            <a:normAutofit lnSpcReduction="10000"/>
          </a:bodyPr>
          <a:lstStyle/>
          <a:p>
            <a:pPr marL="342906" indent="-342906" algn="ctr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“Don’t just do something stand there.”</a:t>
            </a:r>
          </a:p>
          <a:p>
            <a:pPr marL="342906" indent="-342906" algn="ctr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Alice in Wonderland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800" dirty="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3538538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Managing Acute Cough</a:t>
            </a:r>
            <a:br>
              <a:rPr lang="en-GB" smtClean="0"/>
            </a:br>
            <a:r>
              <a:rPr lang="en-GB" sz="2800" i="1" smtClean="0"/>
              <a:t>Identify High Risk groups</a:t>
            </a:r>
            <a:endParaRPr lang="en-GB" smtClean="0"/>
          </a:p>
        </p:txBody>
      </p:sp>
      <p:sp>
        <p:nvSpPr>
          <p:cNvPr id="2457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mtClean="0">
                <a:solidFill>
                  <a:schemeClr val="tx2"/>
                </a:solidFill>
              </a:rPr>
              <a:t>Acute Cough Can be 1st Indicator of Serious Disease</a:t>
            </a:r>
            <a:r>
              <a:rPr lang="en-GB" smtClean="0"/>
              <a:t> </a:t>
            </a:r>
          </a:p>
          <a:p>
            <a:pPr eaLnBrk="1" hangingPunct="1">
              <a:buFontTx/>
              <a:buNone/>
            </a:pPr>
            <a:r>
              <a:rPr lang="en-GB" smtClean="0"/>
              <a:t>	eg </a:t>
            </a:r>
            <a:r>
              <a:rPr lang="en-GB" sz="2400" smtClean="0"/>
              <a:t>Lung ca,  TB, Foreign Body, Allergy, Interstitial Lung disease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algn="ctr" eaLnBrk="1" hangingPunct="1">
              <a:buFontTx/>
              <a:buNone/>
            </a:pPr>
            <a:r>
              <a:rPr lang="en-GB" smtClean="0"/>
              <a:t>‘Chronic cough always preceded by acute cough’.</a:t>
            </a:r>
          </a:p>
          <a:p>
            <a:pPr eaLnBrk="1" hangingPunct="1">
              <a:buFontTx/>
              <a:buNone/>
            </a:pPr>
            <a:endParaRPr lang="en-GB" sz="2400" smtClean="0"/>
          </a:p>
          <a:p>
            <a:pPr eaLnBrk="1" hangingPunct="1"/>
            <a:endParaRPr lang="en-GB" smtClean="0"/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05000"/>
            <a:ext cx="335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Areas To Cover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827088" y="2060575"/>
            <a:ext cx="3298825" cy="4195763"/>
          </a:xfrm>
        </p:spPr>
        <p:txBody>
          <a:bodyPr/>
          <a:lstStyle/>
          <a:p>
            <a:pPr eaLnBrk="1" hangingPunct="1"/>
            <a:r>
              <a:rPr lang="en-GB" smtClean="0"/>
              <a:t>Why do we Cough?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Classification and Causes of Cough</a:t>
            </a:r>
          </a:p>
          <a:p>
            <a:pPr lvl="1" eaLnBrk="1" hangingPunct="1"/>
            <a:r>
              <a:rPr lang="en-GB" smtClean="0"/>
              <a:t>Acute</a:t>
            </a:r>
          </a:p>
          <a:p>
            <a:pPr lvl="1" eaLnBrk="1" hangingPunct="1"/>
            <a:r>
              <a:rPr lang="en-GB" smtClean="0"/>
              <a:t>Sub acute</a:t>
            </a:r>
          </a:p>
          <a:p>
            <a:pPr lvl="1" eaLnBrk="1" hangingPunct="1"/>
            <a:r>
              <a:rPr lang="en-GB" smtClean="0"/>
              <a:t>Chronic</a:t>
            </a:r>
          </a:p>
          <a:p>
            <a:pPr eaLnBrk="1" hangingPunct="1"/>
            <a:endParaRPr lang="en-GB" smtClean="0"/>
          </a:p>
        </p:txBody>
      </p:sp>
      <p:sp>
        <p:nvSpPr>
          <p:cNvPr id="7172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pPr eaLnBrk="1" hangingPunct="1"/>
            <a:r>
              <a:rPr lang="en-GB" smtClean="0"/>
              <a:t>When and How to Investigate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Management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Case Study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folHlink"/>
                </a:solidFill>
              </a:rPr>
              <a:t>Red Flags in Acute Cough</a:t>
            </a:r>
            <a:endParaRPr lang="en-GB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2209800"/>
            <a:ext cx="38100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	</a:t>
            </a:r>
            <a:r>
              <a:rPr lang="en-GB" u="sng" smtClean="0"/>
              <a:t>Symptoms</a:t>
            </a:r>
            <a:endParaRPr lang="en-GB" smtClean="0"/>
          </a:p>
          <a:p>
            <a:pPr eaLnBrk="1" hangingPunct="1"/>
            <a:r>
              <a:rPr lang="en-GB" smtClean="0"/>
              <a:t>Haemoptysis</a:t>
            </a:r>
          </a:p>
          <a:p>
            <a:pPr eaLnBrk="1" hangingPunct="1"/>
            <a:r>
              <a:rPr lang="en-GB" smtClean="0"/>
              <a:t>Breathlessness</a:t>
            </a:r>
          </a:p>
          <a:p>
            <a:pPr eaLnBrk="1" hangingPunct="1"/>
            <a:r>
              <a:rPr lang="en-GB" smtClean="0"/>
              <a:t>Fever</a:t>
            </a:r>
          </a:p>
          <a:p>
            <a:pPr eaLnBrk="1" hangingPunct="1"/>
            <a:r>
              <a:rPr lang="en-GB" smtClean="0"/>
              <a:t>Chest Pain</a:t>
            </a:r>
          </a:p>
          <a:p>
            <a:pPr eaLnBrk="1" hangingPunct="1"/>
            <a:r>
              <a:rPr lang="en-GB" smtClean="0"/>
              <a:t>Weight Loss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2133600"/>
            <a:ext cx="38100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u="sng" smtClean="0"/>
              <a:t>Signs</a:t>
            </a:r>
          </a:p>
          <a:p>
            <a:pPr algn="ctr" eaLnBrk="1" hangingPunct="1">
              <a:buFontTx/>
              <a:buNone/>
            </a:pPr>
            <a:r>
              <a:rPr lang="en-GB" smtClean="0"/>
              <a:t>Tachypnoea</a:t>
            </a:r>
          </a:p>
          <a:p>
            <a:pPr algn="ctr" eaLnBrk="1" hangingPunct="1">
              <a:buFontTx/>
              <a:buNone/>
            </a:pPr>
            <a:r>
              <a:rPr lang="en-GB" smtClean="0"/>
              <a:t>Cyanosis</a:t>
            </a:r>
          </a:p>
          <a:p>
            <a:pPr algn="ctr" eaLnBrk="1" hangingPunct="1">
              <a:buFontTx/>
              <a:buNone/>
            </a:pPr>
            <a:r>
              <a:rPr lang="en-GB" smtClean="0"/>
              <a:t>Dull chest</a:t>
            </a:r>
          </a:p>
          <a:p>
            <a:pPr algn="ctr" eaLnBrk="1" hangingPunct="1">
              <a:buFontTx/>
              <a:buNone/>
            </a:pPr>
            <a:r>
              <a:rPr lang="en-GB" smtClean="0"/>
              <a:t>Bronchial Breathing</a:t>
            </a:r>
          </a:p>
          <a:p>
            <a:pPr algn="ctr" eaLnBrk="1" hangingPunct="1">
              <a:buFontTx/>
              <a:buNone/>
            </a:pPr>
            <a:r>
              <a:rPr lang="en-GB" smtClean="0"/>
              <a:t>Crackles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295400" y="5562600"/>
            <a:ext cx="6781800" cy="10048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GB" u="sng">
                <a:solidFill>
                  <a:schemeClr val="bg2"/>
                </a:solidFill>
              </a:rPr>
              <a:t>THINK</a:t>
            </a:r>
            <a:r>
              <a:rPr lang="en-GB">
                <a:solidFill>
                  <a:schemeClr val="bg2"/>
                </a:solidFill>
              </a:rPr>
              <a:t> pneumonia, lung cancer, LVF</a:t>
            </a:r>
          </a:p>
          <a:p>
            <a:pPr algn="ctr" rtl="0" eaLnBrk="0" hangingPunct="0">
              <a:spcBef>
                <a:spcPct val="50000"/>
              </a:spcBef>
            </a:pPr>
            <a:r>
              <a:rPr lang="en-GB" b="1">
                <a:solidFill>
                  <a:schemeClr val="bg2"/>
                </a:solidFill>
              </a:rPr>
              <a:t>GET a CHEST X-Ray</a:t>
            </a:r>
            <a:endParaRPr lang="en-GB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sz="3600" smtClean="0"/>
              <a:t>Treatment of Simple Acute Cough</a:t>
            </a:r>
            <a:endParaRPr lang="en-GB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676400"/>
            <a:ext cx="4343400" cy="4114800"/>
          </a:xfrm>
        </p:spPr>
        <p:txBody>
          <a:bodyPr rtlCol="0">
            <a:normAutofit fontScale="925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Benign course -reassure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Cough can distress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Patients report OTC medication helpful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Voluntary cough suppression -linctuses/ drinks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Suppression of cough -dextromethorphan, menthol, sedating antihistamines &amp; codeine</a:t>
            </a: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1600200"/>
            <a:ext cx="3810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Which Anti-tussive?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Dextromorphan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eg Benilyn non-drowsy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1 meta-analysis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high dose 60mg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beware combinations eg paracetomol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Menthol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Steam inhalation. Effect on reflex short lived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081463" y="1981200"/>
            <a:ext cx="4191000" cy="4114800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Sedating Antihistamines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danger sleepy - nocturnal cough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Codeine or Pholcodeine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No better than dextromorphan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but more side-effects. Not recommended</a:t>
            </a:r>
            <a:endParaRPr lang="en-GB" sz="2400" b="1" u="sng" dirty="0" smtClean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Sub-Acute Cough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Sub-acute Cough </a:t>
            </a:r>
            <a:r>
              <a:rPr lang="en-GB" sz="3200" i="1" smtClean="0"/>
              <a:t>3-8 weeks</a:t>
            </a:r>
            <a:endParaRPr lang="en-GB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828800"/>
            <a:ext cx="3581400" cy="2362200"/>
          </a:xfrm>
        </p:spPr>
        <p:txBody>
          <a:bodyPr rtlCol="0">
            <a:normAutofit fontScale="85000"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>
                <a:solidFill>
                  <a:srgbClr val="FFCD65"/>
                </a:solidFill>
              </a:rPr>
              <a:t>Likely Diagnoses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dirty="0" smtClean="0">
                <a:solidFill>
                  <a:srgbClr val="FFFFFF"/>
                </a:solidFill>
              </a:rPr>
              <a:t>Post infectious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dirty="0" smtClean="0">
                <a:solidFill>
                  <a:srgbClr val="FFFFFF"/>
                </a:solidFill>
              </a:rPr>
              <a:t>Bacterial Sinusitis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dirty="0" smtClean="0">
                <a:solidFill>
                  <a:srgbClr val="FFFFFF"/>
                </a:solidFill>
              </a:rPr>
              <a:t>Asthma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dirty="0" smtClean="0">
                <a:solidFill>
                  <a:srgbClr val="FFFFFF"/>
                </a:solidFill>
              </a:rPr>
              <a:t>Start of Chronic Cough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dirty="0" smtClean="0">
                <a:solidFill>
                  <a:srgbClr val="FFFFFF"/>
                </a:solidFill>
              </a:rPr>
              <a:t>Don’t want to miss lung cancer</a:t>
            </a:r>
            <a:endParaRPr lang="en-GB" dirty="0" smtClean="0">
              <a:solidFill>
                <a:srgbClr val="000000"/>
              </a:solidFill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400" dirty="0" smtClean="0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4343400" y="2209800"/>
            <a:ext cx="4267200" cy="378618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GB" b="1" u="sng"/>
              <a:t>ACTIONS</a:t>
            </a:r>
            <a:endParaRPr lang="en-GB" b="1"/>
          </a:p>
          <a:p>
            <a:pPr algn="l" rtl="0" eaLnBrk="0" hangingPunct="0">
              <a:spcBef>
                <a:spcPct val="50000"/>
              </a:spcBef>
              <a:buFontTx/>
              <a:buChar char="•"/>
            </a:pPr>
            <a:r>
              <a:rPr lang="en-GB"/>
              <a:t>Examine Chest</a:t>
            </a:r>
          </a:p>
          <a:p>
            <a:pPr algn="l" rtl="0" eaLnBrk="0" hangingPunct="0">
              <a:spcBef>
                <a:spcPct val="50000"/>
              </a:spcBef>
              <a:buFontTx/>
              <a:buChar char="•"/>
            </a:pPr>
            <a:r>
              <a:rPr lang="en-GB"/>
              <a:t>Chest X-Ray if signs </a:t>
            </a:r>
            <a:r>
              <a:rPr lang="en-GB" u="sng"/>
              <a:t>or</a:t>
            </a:r>
            <a:r>
              <a:rPr lang="en-GB"/>
              <a:t> smoker</a:t>
            </a:r>
          </a:p>
          <a:p>
            <a:pPr algn="l" rtl="0" eaLnBrk="0" hangingPunct="0">
              <a:spcBef>
                <a:spcPct val="50000"/>
              </a:spcBef>
              <a:buFontTx/>
              <a:buChar char="•"/>
            </a:pPr>
            <a:r>
              <a:rPr lang="en-GB"/>
              <a:t>Measure of airflow obstruction</a:t>
            </a:r>
          </a:p>
          <a:p>
            <a:pPr algn="l" rtl="0" eaLnBrk="0" hangingPunct="0">
              <a:spcBef>
                <a:spcPct val="50000"/>
              </a:spcBef>
            </a:pPr>
            <a:r>
              <a:rPr lang="en-GB"/>
              <a:t>    i.e. peak flow -one off</a:t>
            </a:r>
          </a:p>
          <a:p>
            <a:pPr algn="l" rtl="0" eaLnBrk="0" hangingPunct="0">
              <a:spcBef>
                <a:spcPct val="50000"/>
              </a:spcBef>
            </a:pPr>
            <a:r>
              <a:rPr lang="en-GB"/>
              <a:t>    peak flow -serial</a:t>
            </a:r>
          </a:p>
          <a:p>
            <a:pPr algn="l" rtl="0" eaLnBrk="0" hangingPunct="0">
              <a:spcBef>
                <a:spcPct val="50000"/>
              </a:spcBef>
            </a:pPr>
            <a:r>
              <a:rPr lang="en-GB"/>
              <a:t>    spirometry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idx="1"/>
          </p:nvPr>
        </p:nvSpPr>
        <p:spPr>
          <a:xfrm>
            <a:off x="838200" y="762000"/>
            <a:ext cx="7924800" cy="5791200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>
                <a:solidFill>
                  <a:srgbClr val="FFCD65"/>
                </a:solidFill>
              </a:rPr>
              <a:t>			</a:t>
            </a:r>
            <a:r>
              <a:rPr lang="en-GB" u="sng" dirty="0" smtClean="0">
                <a:solidFill>
                  <a:srgbClr val="FFCD65"/>
                </a:solidFill>
              </a:rPr>
              <a:t>Post Infectious Cough</a:t>
            </a:r>
            <a:endParaRPr lang="en-GB" dirty="0" smtClean="0">
              <a:solidFill>
                <a:srgbClr val="FFCD65"/>
              </a:solidFill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marL="342906" indent="-342906" algn="ctr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A cough that begins with an acute</a:t>
            </a:r>
          </a:p>
          <a:p>
            <a:pPr marL="342906" indent="-342906" algn="ctr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respiratory tract infection and is not</a:t>
            </a:r>
          </a:p>
          <a:p>
            <a:pPr marL="342906" indent="-342906" algn="ctr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complicated* by pneumonia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800" dirty="0" smtClean="0">
              <a:solidFill>
                <a:srgbClr val="FFFFFF"/>
              </a:solidFill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>
                <a:solidFill>
                  <a:srgbClr val="FFFFFF"/>
                </a:solidFill>
              </a:rPr>
              <a:t>*Not complicated = Normal lung exam and normal chest X-ray</a:t>
            </a:r>
            <a:endParaRPr lang="en-GB" dirty="0" smtClean="0">
              <a:solidFill>
                <a:srgbClr val="FFFFFF"/>
              </a:solidFill>
            </a:endParaRPr>
          </a:p>
          <a:p>
            <a:pPr marL="342906" indent="-342906" algn="ctr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>
              <a:solidFill>
                <a:srgbClr val="FFFFFF"/>
              </a:solidFill>
            </a:endParaRPr>
          </a:p>
          <a:p>
            <a:pPr marL="342906" indent="-342906" algn="ctr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Post Infectious cough will resolve without treatment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>
              <a:solidFill>
                <a:srgbClr val="FFFFFF"/>
              </a:solidFill>
            </a:endParaRPr>
          </a:p>
          <a:p>
            <a:pPr marL="342906" indent="-342906" algn="ctr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Cause = Postnasal drip or Tracheobronchitis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Chronic Cough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Case Study -CP 2007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 rtlCol="0">
            <a:normAutofit fontScale="77500" lnSpcReduction="2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60yr retd Nurse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Chest infection 2002 in Spain -mild SOB since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Chest infection 2006 -hospitalised for 4/7 antibiotics / steroids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SOB and dry cough since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 variation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4 lots of AB and steroids from GP plus tiotropium &amp; oxis -no help for cough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Wt climbing 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More SOB over 9/12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400" dirty="0" smtClean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24400" y="1752600"/>
            <a:ext cx="3810000" cy="4114800"/>
          </a:xfrm>
        </p:spPr>
        <p:txBody>
          <a:bodyPr rtlCol="0">
            <a:normAutofit fontScale="77500" lnSpcReduction="2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Ex-smoker 30 pack yrs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FEV1 0.97 43%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400" dirty="0" smtClean="0"/>
          </a:p>
          <a:p>
            <a:pPr marL="342906" indent="-342906" algn="ctr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What else would you like to know?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400" dirty="0" smtClean="0"/>
          </a:p>
          <a:p>
            <a:pPr marL="342906" indent="-342906" algn="ctr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What causes can you think of?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400" dirty="0" smtClean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Chronic Cough </a:t>
            </a:r>
            <a:br>
              <a:rPr lang="en-GB" smtClean="0"/>
            </a:br>
            <a:r>
              <a:rPr lang="en-GB" sz="3200" i="1" smtClean="0"/>
              <a:t>Epidemiology</a:t>
            </a:r>
            <a:endParaRPr lang="en-GB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Epidemiology difficult -acute vs chronic</a:t>
            </a:r>
          </a:p>
          <a:p>
            <a:pPr eaLnBrk="1" hangingPunct="1"/>
            <a:endParaRPr lang="en-GB" smtClean="0"/>
          </a:p>
          <a:p>
            <a:pPr eaLnBrk="1" hangingPunct="1">
              <a:buFontTx/>
              <a:buNone/>
            </a:pPr>
            <a:r>
              <a:rPr lang="en-GB" u="sng" smtClean="0"/>
              <a:t>Cullinan 1992 Respir Med 86:143-9</a:t>
            </a:r>
            <a:endParaRPr lang="en-GB" smtClean="0"/>
          </a:p>
          <a:p>
            <a:pPr eaLnBrk="1" hangingPunct="1">
              <a:buFontTx/>
              <a:buNone/>
            </a:pPr>
            <a:r>
              <a:rPr lang="en-GB" smtClean="0"/>
              <a:t>n=9077</a:t>
            </a:r>
          </a:p>
          <a:p>
            <a:pPr eaLnBrk="1" hangingPunct="1">
              <a:buFontTx/>
              <a:buNone/>
            </a:pPr>
            <a:r>
              <a:rPr lang="en-GB" smtClean="0"/>
              <a:t>16% coughed on &gt;50% days of year</a:t>
            </a:r>
          </a:p>
          <a:p>
            <a:pPr eaLnBrk="1" hangingPunct="1">
              <a:buFontTx/>
              <a:buNone/>
            </a:pPr>
            <a:r>
              <a:rPr lang="en-GB" smtClean="0"/>
              <a:t>13% coughed sputum on &gt;50% days of year</a:t>
            </a:r>
          </a:p>
          <a:p>
            <a:pPr eaLnBrk="1" hangingPunct="1">
              <a:buFontTx/>
              <a:buNone/>
            </a:pPr>
            <a:r>
              <a:rPr lang="en-GB" smtClean="0"/>
              <a:t>54% were smokers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Chronic Cough</a:t>
            </a:r>
            <a:br>
              <a:rPr lang="en-GB" smtClean="0"/>
            </a:br>
            <a:r>
              <a:rPr lang="en-GB" sz="3200" i="1" smtClean="0"/>
              <a:t>Epidemiology</a:t>
            </a:r>
            <a:endParaRPr lang="en-GB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u="sng" dirty="0" smtClean="0"/>
              <a:t>Associations with:</a:t>
            </a:r>
            <a:endParaRPr lang="en-GB" sz="2800" dirty="0" smtClean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Smoking (dose related)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Pollutants (particulate PM</a:t>
            </a:r>
            <a:r>
              <a:rPr lang="en-GB" sz="2800" baseline="-25000" dirty="0" smtClean="0"/>
              <a:t>10</a:t>
            </a:r>
            <a:r>
              <a:rPr lang="en-GB" sz="2800" dirty="0" smtClean="0"/>
              <a:t>) -occupation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Environmental irritants (e.g. cat dander)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Asthma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Reflux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Obesity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Irritable bowel syndrome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Female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What is Cough?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  ‘A Cough is a forced expulsive manoeuvre, usually against a closed glottis and which is associated with a characteristic sound’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438400"/>
            <a:ext cx="6049962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Making the Diagnosis</a:t>
            </a:r>
            <a:br>
              <a:rPr lang="en-GB" smtClean="0"/>
            </a:br>
            <a:r>
              <a:rPr lang="en-GB" sz="3200" i="1" smtClean="0"/>
              <a:t>Common Differentials</a:t>
            </a:r>
            <a:endParaRPr lang="en-GB" smtClean="0"/>
          </a:p>
        </p:txBody>
      </p:sp>
      <p:graphicFrame>
        <p:nvGraphicFramePr>
          <p:cNvPr id="35843" name="Object 4"/>
          <p:cNvGraphicFramePr>
            <a:graphicFrameLocks noChangeAspect="1"/>
          </p:cNvGraphicFramePr>
          <p:nvPr/>
        </p:nvGraphicFramePr>
        <p:xfrm>
          <a:off x="1525588" y="1389063"/>
          <a:ext cx="6097587" cy="4067175"/>
        </p:xfrm>
        <a:graphic>
          <a:graphicData uri="http://schemas.openxmlformats.org/presentationml/2006/ole">
            <p:oleObj spid="_x0000_s35843" r:id="rId4" imgW="6102625" imgH="4066384" progId="Excel.Chart.8">
              <p:embed/>
            </p:oleObj>
          </a:graphicData>
        </a:graphic>
      </p:graphicFrame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3505200" y="1828800"/>
            <a:ext cx="2895600" cy="2590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GB" b="1">
                <a:solidFill>
                  <a:schemeClr val="bg2"/>
                </a:solidFill>
              </a:rPr>
              <a:t>Gastro</a:t>
            </a:r>
          </a:p>
          <a:p>
            <a:pPr algn="ctr" rtl="0" eaLnBrk="0" hangingPunct="0"/>
            <a:r>
              <a:rPr lang="en-GB" b="1">
                <a:solidFill>
                  <a:schemeClr val="bg2"/>
                </a:solidFill>
              </a:rPr>
              <a:t>-Oesophageal</a:t>
            </a:r>
          </a:p>
          <a:p>
            <a:pPr algn="ctr" rtl="0" eaLnBrk="0" hangingPunct="0"/>
            <a:r>
              <a:rPr lang="en-GB" b="1">
                <a:solidFill>
                  <a:schemeClr val="bg2"/>
                </a:solidFill>
              </a:rPr>
              <a:t>Reflux</a:t>
            </a:r>
            <a:endParaRPr lang="en-GB"/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2514600" y="3657600"/>
            <a:ext cx="2895600" cy="2590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GB" sz="2800">
                <a:solidFill>
                  <a:schemeClr val="bg2"/>
                </a:solidFill>
              </a:rPr>
              <a:t>Post-nasal Drip</a:t>
            </a:r>
            <a:endParaRPr lang="en-GB"/>
          </a:p>
          <a:p>
            <a:pPr algn="ctr" rtl="0" eaLnBrk="0" hangingPunct="0"/>
            <a:r>
              <a:rPr lang="en-GB">
                <a:solidFill>
                  <a:schemeClr val="bg2"/>
                </a:solidFill>
              </a:rPr>
              <a:t>-allergic rhinitis</a:t>
            </a:r>
          </a:p>
          <a:p>
            <a:pPr algn="ctr" rtl="0" eaLnBrk="0" hangingPunct="0"/>
            <a:r>
              <a:rPr lang="en-GB">
                <a:solidFill>
                  <a:schemeClr val="bg2"/>
                </a:solidFill>
              </a:rPr>
              <a:t>-bacterial sinusitis</a:t>
            </a:r>
            <a:endParaRPr lang="en-GB"/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1143000" y="1828800"/>
            <a:ext cx="2895600" cy="25908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hangingPunct="0"/>
            <a:endParaRPr lang="en-GB" sz="2800">
              <a:solidFill>
                <a:schemeClr val="bg2"/>
              </a:solidFill>
            </a:endParaRPr>
          </a:p>
          <a:p>
            <a:pPr algn="ctr" rtl="0" eaLnBrk="0" hangingPunct="0"/>
            <a:endParaRPr lang="en-GB" sz="2800">
              <a:solidFill>
                <a:schemeClr val="bg2"/>
              </a:solidFill>
            </a:endParaRPr>
          </a:p>
          <a:p>
            <a:pPr algn="ctr" rtl="0" eaLnBrk="0" hangingPunct="0"/>
            <a:r>
              <a:rPr lang="en-GB" sz="2800">
                <a:solidFill>
                  <a:schemeClr val="bg2"/>
                </a:solidFill>
              </a:rPr>
              <a:t>Lung Disease</a:t>
            </a:r>
          </a:p>
          <a:p>
            <a:pPr algn="ctr" rtl="0" eaLnBrk="0" hangingPunct="0"/>
            <a:r>
              <a:rPr lang="en-GB">
                <a:solidFill>
                  <a:schemeClr val="bg2"/>
                </a:solidFill>
              </a:rPr>
              <a:t>-normal CXR</a:t>
            </a:r>
          </a:p>
          <a:p>
            <a:pPr algn="ctr" rtl="0" eaLnBrk="0" hangingPunct="0"/>
            <a:r>
              <a:rPr lang="en-GB">
                <a:solidFill>
                  <a:schemeClr val="bg2"/>
                </a:solidFill>
              </a:rPr>
              <a:t>-abnormal CXR</a:t>
            </a:r>
            <a:endParaRPr lang="en-GB" sz="2800">
              <a:solidFill>
                <a:schemeClr val="bg2"/>
              </a:solidFill>
            </a:endParaRPr>
          </a:p>
          <a:p>
            <a:pPr algn="ctr" rtl="0" eaLnBrk="0" hangingPunct="0"/>
            <a:endParaRPr lang="en-GB" sz="2800">
              <a:solidFill>
                <a:schemeClr val="bg2"/>
              </a:solidFill>
            </a:endParaRPr>
          </a:p>
          <a:p>
            <a:pPr algn="ctr" rtl="0" eaLnBrk="0" hangingPunct="0"/>
            <a:r>
              <a:rPr lang="en-GB" sz="2800">
                <a:solidFill>
                  <a:schemeClr val="bg2"/>
                </a:solidFill>
              </a:rPr>
              <a:t> </a:t>
            </a:r>
            <a:endParaRPr lang="en-GB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5791200" y="4648200"/>
            <a:ext cx="2971800" cy="21002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GB" b="1">
                <a:solidFill>
                  <a:schemeClr val="bg2"/>
                </a:solidFill>
              </a:rPr>
              <a:t>Non-structural</a:t>
            </a:r>
            <a:endParaRPr lang="en-GB">
              <a:solidFill>
                <a:schemeClr val="bg2"/>
              </a:solidFill>
            </a:endParaRPr>
          </a:p>
          <a:p>
            <a:pPr algn="ctr" rtl="0" eaLnBrk="0" hangingPunct="0"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ACE-Inhibitors</a:t>
            </a:r>
          </a:p>
          <a:p>
            <a:pPr algn="ctr" rtl="0" eaLnBrk="0" hangingPunct="0"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Tobacco</a:t>
            </a:r>
          </a:p>
          <a:p>
            <a:pPr algn="ctr" rtl="0" eaLnBrk="0" hangingPunct="0"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Habit Cough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 autoUpdateAnimBg="0"/>
      <p:bldP spid="69640" grpId="0" animBg="1" autoUpdateAnimBg="0"/>
      <p:bldP spid="69641" grpId="0" animBg="1" autoUpdateAnimBg="0"/>
      <p:bldP spid="69642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en-GB" dirty="0" smtClean="0"/>
              <a:t>Chronic Cough</a:t>
            </a:r>
            <a:br>
              <a:rPr lang="en-GB" dirty="0" smtClean="0"/>
            </a:br>
            <a:r>
              <a:rPr lang="en-GB" sz="2800" i="1" dirty="0" smtClean="0"/>
              <a:t>Investigating Chronic Cough</a:t>
            </a:r>
            <a:br>
              <a:rPr lang="en-GB" sz="2800" i="1" dirty="0" smtClean="0"/>
            </a:br>
            <a:r>
              <a:rPr lang="en-GB" sz="2800" i="1" dirty="0" smtClean="0"/>
              <a:t/>
            </a:r>
            <a:br>
              <a:rPr lang="en-GB" sz="2800" i="1" dirty="0" smtClean="0"/>
            </a:br>
            <a:endParaRPr lang="en-GB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u="sng" smtClean="0"/>
              <a:t>Purpose:</a:t>
            </a:r>
            <a:r>
              <a:rPr lang="en-GB" smtClean="0"/>
              <a:t> </a:t>
            </a:r>
          </a:p>
          <a:p>
            <a:pPr eaLnBrk="1" hangingPunct="1"/>
            <a:r>
              <a:rPr lang="en-GB" smtClean="0"/>
              <a:t>To exclude structural disease</a:t>
            </a:r>
          </a:p>
          <a:p>
            <a:pPr eaLnBrk="1" hangingPunct="1"/>
            <a:r>
              <a:rPr lang="en-GB" smtClean="0"/>
              <a:t>To identify cause</a:t>
            </a:r>
          </a:p>
          <a:p>
            <a:pPr eaLnBrk="1" hangingPunct="1">
              <a:buFontTx/>
              <a:buNone/>
            </a:pPr>
            <a:r>
              <a:rPr lang="en-GB" u="sng" smtClean="0"/>
              <a:t>How</a:t>
            </a:r>
          </a:p>
          <a:p>
            <a:pPr algn="ctr" eaLnBrk="1" hangingPunct="1">
              <a:buFontTx/>
              <a:buNone/>
            </a:pPr>
            <a:r>
              <a:rPr lang="en-GB" smtClean="0"/>
              <a:t>History &amp; Examination inc occupation</a:t>
            </a:r>
          </a:p>
          <a:p>
            <a:pPr algn="ctr" eaLnBrk="1" hangingPunct="1">
              <a:buFontTx/>
              <a:buNone/>
            </a:pPr>
            <a:r>
              <a:rPr lang="en-GB" smtClean="0"/>
              <a:t> &amp; Spirometry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447800" y="5410200"/>
            <a:ext cx="6858000" cy="100488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ALWAYS GET A CHEST X-RAY</a:t>
            </a:r>
          </a:p>
          <a:p>
            <a:pPr algn="ctr" rtl="0" eaLnBrk="0" hangingPunct="0"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 IN CHRONIC COUGH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Beware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smtClean="0">
                <a:solidFill>
                  <a:schemeClr val="tx2"/>
                </a:solidFill>
              </a:rPr>
              <a:t>Cough triggered by:</a:t>
            </a:r>
            <a:endParaRPr lang="en-GB" smtClean="0"/>
          </a:p>
          <a:p>
            <a:pPr algn="ctr" eaLnBrk="1" hangingPunct="1">
              <a:buFontTx/>
              <a:buNone/>
            </a:pPr>
            <a:r>
              <a:rPr lang="en-GB" smtClean="0"/>
              <a:t> change in temperature </a:t>
            </a:r>
          </a:p>
          <a:p>
            <a:pPr algn="ctr" eaLnBrk="1" hangingPunct="1">
              <a:buFontTx/>
              <a:buNone/>
            </a:pPr>
            <a:r>
              <a:rPr lang="en-GB" smtClean="0"/>
              <a:t>scent, sprays, aerosols and exercise</a:t>
            </a:r>
          </a:p>
          <a:p>
            <a:pPr algn="ctr" eaLnBrk="1" hangingPunct="1">
              <a:buFontTx/>
              <a:buNone/>
            </a:pPr>
            <a:r>
              <a:rPr lang="en-GB" smtClean="0"/>
              <a:t>indicate</a:t>
            </a:r>
          </a:p>
          <a:p>
            <a:pPr algn="ctr" eaLnBrk="1" hangingPunct="1">
              <a:buFontTx/>
              <a:buNone/>
            </a:pPr>
            <a:r>
              <a:rPr lang="en-GB" smtClean="0">
                <a:solidFill>
                  <a:schemeClr val="tx2"/>
                </a:solidFill>
              </a:rPr>
              <a:t>      Increased cough reflex sensitivity</a:t>
            </a:r>
            <a:r>
              <a:rPr lang="en-GB" smtClean="0"/>
              <a:t> </a:t>
            </a:r>
          </a:p>
          <a:p>
            <a:pPr algn="ctr" eaLnBrk="1" hangingPunct="1">
              <a:buFontTx/>
              <a:buNone/>
            </a:pPr>
            <a:r>
              <a:rPr lang="en-GB" smtClean="0">
                <a:solidFill>
                  <a:schemeClr val="tx2"/>
                </a:solidFill>
              </a:rPr>
              <a:t>and Not just seen in Asthma.</a:t>
            </a:r>
          </a:p>
          <a:p>
            <a:pPr algn="ctr" eaLnBrk="1" hangingPunct="1">
              <a:buFontTx/>
              <a:buNone/>
            </a:pPr>
            <a:r>
              <a:rPr lang="en-GB" smtClean="0">
                <a:solidFill>
                  <a:schemeClr val="tx2"/>
                </a:solidFill>
              </a:rPr>
              <a:t>Esp. GORD, infection and ACEI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ACE-Inhibitors and Chronic Cough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u="sng" dirty="0" smtClean="0"/>
              <a:t>Incidence</a:t>
            </a:r>
            <a:r>
              <a:rPr lang="en-US" sz="2800" dirty="0" smtClean="0"/>
              <a:t>:  5-20%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u="sng" dirty="0" smtClean="0"/>
              <a:t>Onset:</a:t>
            </a:r>
            <a:r>
              <a:rPr lang="en-US" sz="2800" dirty="0" smtClean="0"/>
              <a:t>  one week to six months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u="sng" dirty="0" smtClean="0"/>
              <a:t>Mechanism</a:t>
            </a:r>
            <a:r>
              <a:rPr lang="en-US" sz="2800" dirty="0" smtClean="0"/>
              <a:t>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dirty="0" smtClean="0"/>
              <a:t>		Bradykinin or Substance P increase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dirty="0" smtClean="0"/>
              <a:t>		Usually metabolized by ACE) 	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dirty="0" smtClean="0"/>
              <a:t>		PGE2 accumulates and vagal stimulation.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u="sng" dirty="0" smtClean="0"/>
              <a:t>Treatment:</a:t>
            </a:r>
            <a:r>
              <a:rPr lang="en-US" sz="2800" dirty="0" smtClean="0"/>
              <a:t> switch to  Angiotensin II Receptor Blockers (ARBs) 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Gastro-oesophageal Reflux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981200"/>
            <a:ext cx="4800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 smtClean="0"/>
              <a:t>GORD accounts alone or in combination for 10-40% of chronic cough</a:t>
            </a:r>
          </a:p>
          <a:p>
            <a:pPr eaLnBrk="1" hangingPunct="1"/>
            <a:endParaRPr lang="en-GB" sz="2400" smtClean="0"/>
          </a:p>
          <a:p>
            <a:pPr eaLnBrk="1" hangingPunct="1">
              <a:buFontTx/>
              <a:buNone/>
            </a:pPr>
            <a:r>
              <a:rPr lang="en-GB" b="1" u="sng" smtClean="0"/>
              <a:t>Two Mechanisms</a:t>
            </a:r>
            <a:endParaRPr lang="en-GB" sz="2400" u="sng" smtClean="0"/>
          </a:p>
          <a:p>
            <a:pPr eaLnBrk="1" hangingPunct="1">
              <a:buFontTx/>
              <a:buNone/>
            </a:pPr>
            <a:r>
              <a:rPr lang="en-GB" smtClean="0"/>
              <a:t>a. Aspiration to larynx/ trachea</a:t>
            </a:r>
          </a:p>
          <a:p>
            <a:pPr eaLnBrk="1" hangingPunct="1">
              <a:buFontTx/>
              <a:buNone/>
            </a:pPr>
            <a:r>
              <a:rPr lang="en-GB" smtClean="0"/>
              <a:t>b. Acid in distal oesophagus stimulates vagus and cough reflex</a:t>
            </a:r>
          </a:p>
        </p:txBody>
      </p:sp>
      <p:pic>
        <p:nvPicPr>
          <p:cNvPr id="39940" name="Picture 5" descr="Graphic of the GI syst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38750" y="2532063"/>
            <a:ext cx="1304925" cy="3248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Gastro-oesophageal Reflux </a:t>
            </a:r>
            <a:r>
              <a:rPr lang="en-GB" i="1" smtClean="0"/>
              <a:t>Symptoms</a:t>
            </a:r>
            <a:endParaRPr lang="en-GB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8200" y="2057400"/>
            <a:ext cx="4191000" cy="4114800"/>
          </a:xfrm>
        </p:spPr>
        <p:txBody>
          <a:bodyPr rtlCol="0">
            <a:normAutofit fontScale="92500"/>
          </a:bodyPr>
          <a:lstStyle/>
          <a:p>
            <a:pPr marL="342906" indent="-342906" algn="ctr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b="1" u="sng" dirty="0" smtClean="0"/>
              <a:t>GI Symptoms</a:t>
            </a:r>
            <a:endParaRPr lang="en-GB" dirty="0" smtClean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u="sng" dirty="0" smtClean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If Aspiration main mechanism</a:t>
            </a:r>
            <a:endParaRPr lang="en-GB" sz="2400" u="sng" dirty="0" smtClean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Heart burn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Waterbrash/ Sour taste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Regurgitation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Morning Hoarseness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u="sng" dirty="0" smtClean="0">
                <a:solidFill>
                  <a:schemeClr val="tx2"/>
                </a:solidFill>
              </a:rPr>
              <a:t>If Vagal</a:t>
            </a:r>
            <a:r>
              <a:rPr lang="en-GB" sz="2400" dirty="0" smtClean="0"/>
              <a:t> - NO GI symptoms</a:t>
            </a:r>
            <a:endParaRPr lang="en-GB" dirty="0" smtClean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09600" y="1905000"/>
            <a:ext cx="3810000" cy="4267200"/>
          </a:xfrm>
        </p:spPr>
        <p:txBody>
          <a:bodyPr rtlCol="0">
            <a:normAutofit fontScale="925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b="1" u="sng" dirty="0" smtClean="0"/>
              <a:t>Cough Features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dirty="0" smtClean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/>
              <a:t>Throat clearing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/>
              <a:t>Worse at night / rising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/>
              <a:t>On eating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/>
              <a:t>Reflex hypersensitivity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dirty="0" smtClean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/>
              <a:t>CXR -normal or hiatus hernia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/>
              <a:t>Spirometry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Gastro-oesophageal Reflux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990600" y="1443038"/>
          <a:ext cx="7239000" cy="5414962"/>
        </p:xfrm>
        <a:graphic>
          <a:graphicData uri="http://schemas.openxmlformats.org/presentationml/2006/ole">
            <p:oleObj spid="_x0000_s1026" name="Slide" r:id="rId4" imgW="6690960" imgH="50076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Gastro-oesophageal Reflux</a:t>
            </a:r>
            <a:br>
              <a:rPr lang="en-GB" smtClean="0"/>
            </a:br>
            <a:r>
              <a:rPr lang="en-GB" i="1" smtClean="0"/>
              <a:t>Investigation</a:t>
            </a:r>
            <a:endParaRPr lang="en-GB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420938"/>
            <a:ext cx="8153400" cy="4114800"/>
          </a:xfrm>
        </p:spPr>
        <p:txBody>
          <a:bodyPr rtlCol="0">
            <a:normAutofit/>
          </a:bodyPr>
          <a:lstStyle/>
          <a:p>
            <a:pPr marL="342906" indent="-342906" defTabSz="457207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Esophageal pH monitoring for 24 hours (+diary) </a:t>
            </a:r>
          </a:p>
          <a:p>
            <a:pPr marL="742962" lvl="1" indent="-285755" defTabSz="457207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95% sensitive  and specific 95%</a:t>
            </a:r>
          </a:p>
          <a:p>
            <a:pPr marL="342906" indent="-342906" defTabSz="457207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6" indent="-342906" defTabSz="457207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 swallow not sensitive enough</a:t>
            </a:r>
          </a:p>
          <a:p>
            <a:pPr marL="342906" indent="-342906" defTabSz="457207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6" indent="-342906" defTabSz="457207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Endoscopy - may confirm but false -ve rate</a:t>
            </a:r>
          </a:p>
          <a:p>
            <a:pPr marL="342906" indent="-342906" defTabSz="457207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0" y="117475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Endoscopy can show GORD, but cannot </a:t>
            </a:r>
          </a:p>
          <a:p>
            <a:pPr algn="ctr" rtl="0" eaLnBrk="0" hangingPunct="0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confirm GORD as the cause of cough.</a:t>
            </a:r>
          </a:p>
          <a:p>
            <a:pPr algn="ctr" rtl="0" eaLnBrk="0" hangingPunct="0">
              <a:defRPr/>
            </a:pP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43011" name="Picture 3" descr="002268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16175"/>
            <a:ext cx="45720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962400" y="6134100"/>
            <a:ext cx="1196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1800" b="1">
                <a:solidFill>
                  <a:schemeClr val="bg1"/>
                </a:solidFill>
              </a:rPr>
              <a:t>GED</a:t>
            </a:r>
          </a:p>
        </p:txBody>
      </p:sp>
      <p:pic>
        <p:nvPicPr>
          <p:cNvPr id="43013" name="Picture 5" descr="002268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33638"/>
            <a:ext cx="4572000" cy="44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276600" y="2474913"/>
            <a:ext cx="3082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1200">
                <a:solidFill>
                  <a:schemeClr val="bg1"/>
                </a:solidFill>
                <a:cs typeface="Times New Roman" pitchFamily="18" charset="0"/>
              </a:rPr>
              <a:t>© Slice of Life</a:t>
            </a:r>
            <a:r>
              <a:rPr lang="en-US" sz="1200">
                <a:cs typeface="Times New Roman" pitchFamily="18" charset="0"/>
              </a:rPr>
              <a:t> </a:t>
            </a:r>
            <a:r>
              <a:rPr lang="en-US" sz="1200">
                <a:solidFill>
                  <a:schemeClr val="bg1"/>
                </a:solidFill>
                <a:cs typeface="Times New Roman" pitchFamily="18" charset="0"/>
              </a:rPr>
              <a:t>and Suzanne S. Stensaas</a:t>
            </a:r>
            <a:endParaRPr lang="en-US" sz="1200">
              <a:solidFill>
                <a:schemeClr val="bg1"/>
              </a:solidFill>
            </a:endParaRPr>
          </a:p>
          <a:p>
            <a:pPr algn="l" rtl="0" eaLnBrk="0" hangingPunct="0"/>
            <a:endParaRPr lang="en-US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886200" y="6016625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4000" b="1">
                <a:solidFill>
                  <a:schemeClr val="bg1"/>
                </a:solidFill>
              </a:rPr>
              <a:t>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Gastro-oesophageal Reflux</a:t>
            </a:r>
            <a:br>
              <a:rPr lang="en-GB" smtClean="0"/>
            </a:br>
            <a:r>
              <a:rPr lang="en-GB" i="1" smtClean="0"/>
              <a:t>Treatment</a:t>
            </a:r>
            <a:endParaRPr lang="en-GB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u="sng" dirty="0" smtClean="0"/>
              <a:t>Trial of Therapy</a:t>
            </a:r>
            <a:endParaRPr lang="en-GB" u="sng" dirty="0" smtClean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/>
              <a:t>High dose twice daily PPI for min 8weeks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u="sng" dirty="0" smtClean="0"/>
              <a:t>+</a:t>
            </a:r>
            <a:r>
              <a:rPr lang="en-GB" sz="2800" dirty="0" smtClean="0"/>
              <a:t> </a:t>
            </a:r>
            <a:r>
              <a:rPr lang="en-GB" sz="2800" dirty="0" err="1" smtClean="0"/>
              <a:t>prokinetic</a:t>
            </a:r>
            <a:r>
              <a:rPr lang="en-GB" sz="2800" dirty="0" smtClean="0"/>
              <a:t> e.g. domperidone or metoclopramide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/>
              <a:t>Eliminate contributing drugs.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/>
              <a:t>Baclofen rarely</a:t>
            </a:r>
            <a:endParaRPr lang="en-GB" sz="2400" dirty="0" smtClean="0"/>
          </a:p>
          <a:p>
            <a:pPr marL="342906" indent="-342906" algn="ctr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/>
          </a:p>
          <a:p>
            <a:pPr marL="342906" indent="-342906" algn="ctr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chemeClr val="tx2"/>
                </a:solidFill>
              </a:rPr>
              <a:t>Improves in 75-100% of cases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Cough Reflex: Afferent Pathway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4191000" cy="4648200"/>
          </a:xfrm>
        </p:spPr>
        <p:txBody>
          <a:bodyPr rtlCol="0">
            <a:normAutofit lnSpcReduction="10000"/>
          </a:bodyPr>
          <a:lstStyle/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 smtClean="0"/>
              <a:t>Vagus nerve is major afferent pathway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400" dirty="0" smtClean="0"/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 smtClean="0"/>
              <a:t>Stimuli arise from:</a:t>
            </a:r>
            <a:endParaRPr lang="en-US" dirty="0" smtClean="0"/>
          </a:p>
          <a:p>
            <a:pPr marL="742962" lvl="1" indent="-285755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Ear</a:t>
            </a:r>
          </a:p>
          <a:p>
            <a:pPr marL="742962" lvl="1" indent="-285755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Pharynx</a:t>
            </a:r>
          </a:p>
          <a:p>
            <a:pPr marL="742962" lvl="1" indent="-285755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Larynx</a:t>
            </a:r>
          </a:p>
          <a:p>
            <a:pPr marL="742962" lvl="1" indent="-285755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Lungs</a:t>
            </a:r>
          </a:p>
          <a:p>
            <a:pPr marL="742962" lvl="1" indent="-285755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Tracheobronchial tree</a:t>
            </a:r>
          </a:p>
          <a:p>
            <a:pPr marL="742962" lvl="1" indent="-285755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Heart</a:t>
            </a:r>
          </a:p>
          <a:p>
            <a:pPr marL="742962" lvl="1" indent="-285755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Pericardium</a:t>
            </a:r>
          </a:p>
          <a:p>
            <a:pPr marL="742962" lvl="1" indent="-285755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Esophagus</a:t>
            </a:r>
            <a:endParaRPr lang="en-US" dirty="0" smtClean="0"/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dirty="0" smtClean="0"/>
          </a:p>
        </p:txBody>
      </p:sp>
      <p:pic>
        <p:nvPicPr>
          <p:cNvPr id="9220" name="Picture 5" descr="1983-01NetterVag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371600"/>
            <a:ext cx="4179888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Post-Nasal Drip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7088" y="2060575"/>
            <a:ext cx="3298825" cy="4195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u="sng" smtClean="0"/>
              <a:t>Symptoms:</a:t>
            </a:r>
            <a:endParaRPr lang="en-GB" smtClean="0"/>
          </a:p>
          <a:p>
            <a:pPr eaLnBrk="1" hangingPunct="1"/>
            <a:r>
              <a:rPr lang="en-GB" smtClean="0"/>
              <a:t>‘something dripping’</a:t>
            </a:r>
          </a:p>
          <a:p>
            <a:pPr eaLnBrk="1" hangingPunct="1"/>
            <a:r>
              <a:rPr lang="en-GB" smtClean="0"/>
              <a:t>frequent throat clearing</a:t>
            </a:r>
          </a:p>
          <a:p>
            <a:pPr eaLnBrk="1" hangingPunct="1"/>
            <a:r>
              <a:rPr lang="en-GB" smtClean="0"/>
              <a:t>nasal congestion / discharge</a:t>
            </a:r>
          </a:p>
          <a:p>
            <a:pPr eaLnBrk="1" hangingPunct="1"/>
            <a:r>
              <a:rPr lang="en-GB" smtClean="0"/>
              <a:t>posture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u="sng" smtClean="0"/>
              <a:t>Causes</a:t>
            </a:r>
          </a:p>
          <a:p>
            <a:pPr eaLnBrk="1" hangingPunct="1"/>
            <a:r>
              <a:rPr lang="en-GB" smtClean="0"/>
              <a:t>Allergic rhinitis</a:t>
            </a:r>
          </a:p>
          <a:p>
            <a:pPr eaLnBrk="1" hangingPunct="1"/>
            <a:r>
              <a:rPr lang="en-GB" smtClean="0"/>
              <a:t>Non-allergic rhinitis </a:t>
            </a:r>
          </a:p>
          <a:p>
            <a:pPr eaLnBrk="1" hangingPunct="1"/>
            <a:r>
              <a:rPr lang="en-GB" smtClean="0"/>
              <a:t>Vasomotor rhinitis</a:t>
            </a:r>
          </a:p>
          <a:p>
            <a:pPr eaLnBrk="1" hangingPunct="1"/>
            <a:r>
              <a:rPr lang="en-GB" smtClean="0"/>
              <a:t>Chronic bacterial sinusitis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Post Nasal Drip Treatment</a:t>
            </a:r>
          </a:p>
        </p:txBody>
      </p:sp>
      <p:sp>
        <p:nvSpPr>
          <p:cNvPr id="46083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81000" y="1981200"/>
            <a:ext cx="4114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Options:</a:t>
            </a:r>
          </a:p>
          <a:p>
            <a:pPr eaLnBrk="1" hangingPunct="1">
              <a:buFontTx/>
              <a:buNone/>
            </a:pPr>
            <a:r>
              <a:rPr lang="en-GB" smtClean="0"/>
              <a:t>1. Exclude /treat infection</a:t>
            </a:r>
          </a:p>
          <a:p>
            <a:pPr eaLnBrk="1" hangingPunct="1">
              <a:buFontTx/>
              <a:buNone/>
            </a:pPr>
            <a:r>
              <a:rPr lang="en-GB" smtClean="0"/>
              <a:t>2. Nasal steroid for 8/52</a:t>
            </a:r>
          </a:p>
          <a:p>
            <a:pPr eaLnBrk="1" hangingPunct="1">
              <a:buFontTx/>
              <a:buNone/>
            </a:pPr>
            <a:r>
              <a:rPr lang="en-GB" smtClean="0"/>
              <a:t>3. Sedating antihistamines</a:t>
            </a:r>
          </a:p>
          <a:p>
            <a:pPr eaLnBrk="1" hangingPunct="1">
              <a:buFontTx/>
              <a:buNone/>
            </a:pPr>
            <a:r>
              <a:rPr lang="en-GB" smtClean="0"/>
              <a:t>4. Antileukotrienes eg montelukast</a:t>
            </a:r>
          </a:p>
          <a:p>
            <a:pPr eaLnBrk="1" hangingPunct="1">
              <a:buFontTx/>
              <a:buNone/>
            </a:pPr>
            <a:r>
              <a:rPr lang="en-GB" smtClean="0"/>
              <a:t>5. Saline lavage</a:t>
            </a:r>
          </a:p>
          <a:p>
            <a:pPr eaLnBrk="1" hangingPunct="1">
              <a:buFontTx/>
              <a:buNone/>
            </a:pPr>
            <a:r>
              <a:rPr lang="en-GB" smtClean="0"/>
              <a:t>6. ENT opinion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endParaRPr lang="en-GB" smtClean="0"/>
          </a:p>
        </p:txBody>
      </p:sp>
      <p:pic>
        <p:nvPicPr>
          <p:cNvPr id="4608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41800" y="2582863"/>
            <a:ext cx="3298825" cy="3146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Lung Diseases inc Tobacco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u="sng" smtClean="0"/>
              <a:t>Favouring Lung Disease</a:t>
            </a:r>
          </a:p>
          <a:p>
            <a:pPr eaLnBrk="1" hangingPunct="1">
              <a:buFontTx/>
              <a:buNone/>
            </a:pPr>
            <a:r>
              <a:rPr lang="en-GB" smtClean="0"/>
              <a:t>Shortness of breath</a:t>
            </a:r>
          </a:p>
          <a:p>
            <a:pPr eaLnBrk="1" hangingPunct="1">
              <a:buFontTx/>
              <a:buNone/>
            </a:pPr>
            <a:r>
              <a:rPr lang="en-GB" smtClean="0"/>
              <a:t>Wheeze</a:t>
            </a:r>
          </a:p>
          <a:p>
            <a:pPr eaLnBrk="1" hangingPunct="1">
              <a:buFontTx/>
              <a:buNone/>
            </a:pPr>
            <a:r>
              <a:rPr lang="en-GB" smtClean="0"/>
              <a:t>Sputum production</a:t>
            </a:r>
          </a:p>
          <a:p>
            <a:pPr eaLnBrk="1" hangingPunct="1">
              <a:buFontTx/>
              <a:buNone/>
            </a:pPr>
            <a:r>
              <a:rPr lang="en-GB" smtClean="0"/>
              <a:t>Haemoptysis</a:t>
            </a:r>
          </a:p>
          <a:p>
            <a:pPr eaLnBrk="1" hangingPunct="1">
              <a:buFontTx/>
              <a:buNone/>
            </a:pPr>
            <a:r>
              <a:rPr lang="en-GB" smtClean="0"/>
              <a:t>Chest signs eg crackles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410200" y="2209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endParaRPr lang="en-GB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3667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Chest X-Ray </a:t>
            </a:r>
            <a:br>
              <a:rPr lang="en-GB" smtClean="0"/>
            </a:br>
            <a:r>
              <a:rPr lang="en-GB" smtClean="0"/>
              <a:t>and Differential of Cough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2209800"/>
            <a:ext cx="4114800" cy="4114800"/>
          </a:xfrm>
        </p:spPr>
        <p:txBody>
          <a:bodyPr rtlCol="0">
            <a:normAutofit fontScale="92500" lnSpcReduction="10000"/>
          </a:bodyPr>
          <a:lstStyle/>
          <a:p>
            <a:pPr marL="342906" indent="-342906" algn="ctr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Normal CXR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Gastro-oesophageal reflux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Post-nasal Drip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Smokers cough/ Chronic Bronchitis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Asthma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COPD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Bronchiectasis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Foreign body</a:t>
            </a:r>
            <a:endParaRPr lang="en-GB" dirty="0" smtClean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 rtlCol="0">
            <a:normAutofit fontScale="92500" lnSpcReduction="10000"/>
          </a:bodyPr>
          <a:lstStyle/>
          <a:p>
            <a:pPr marL="342906" indent="-342906" algn="ctr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Abnormal CXR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Left ventricular failure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Lung cancer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Infection/ TB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Pulmonary fibrosis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Pleural effusion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Left Ventricular Failure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828800"/>
            <a:ext cx="47815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Idiopathic Pulmonary Fibrosis</a:t>
            </a: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2438400"/>
            <a:ext cx="2743200" cy="2743200"/>
          </a:xfrm>
        </p:spPr>
      </p:pic>
      <p:pic>
        <p:nvPicPr>
          <p:cNvPr id="501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362200"/>
            <a:ext cx="3810000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TB</a:t>
            </a: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1981200"/>
            <a:ext cx="4343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Lung Cancer</a:t>
            </a:r>
          </a:p>
        </p:txBody>
      </p:sp>
      <p:pic>
        <p:nvPicPr>
          <p:cNvPr id="522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1828800"/>
            <a:ext cx="55626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Chest X-Ray </a:t>
            </a:r>
            <a:br>
              <a:rPr lang="en-GB" smtClean="0"/>
            </a:br>
            <a:r>
              <a:rPr lang="en-GB" smtClean="0"/>
              <a:t>and Differential of Cough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828800"/>
            <a:ext cx="4114800" cy="4114800"/>
          </a:xfrm>
        </p:spPr>
        <p:txBody>
          <a:bodyPr rtlCol="0">
            <a:normAutofit fontScale="92500" lnSpcReduction="10000"/>
          </a:bodyPr>
          <a:lstStyle/>
          <a:p>
            <a:pPr marL="342906" indent="-342906" algn="ctr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Normal CXR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Gastro-oesophageal reflux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Post-nasal Drip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Smokers cough/ Chronic Bronchitis</a:t>
            </a:r>
            <a:endParaRPr lang="en-GB" sz="2400" dirty="0" smtClean="0">
              <a:solidFill>
                <a:schemeClr val="tx2"/>
              </a:solidFill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Asthma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COPD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Bronchiectasis </a:t>
            </a:r>
            <a:endParaRPr lang="en-GB" sz="2400" dirty="0" smtClean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Foreign body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66775" y="1447800"/>
            <a:ext cx="6619875" cy="3328988"/>
          </a:xfrm>
        </p:spPr>
        <p:txBody>
          <a:bodyPr/>
          <a:lstStyle/>
          <a:p>
            <a:pPr eaLnBrk="1" hangingPunct="1"/>
            <a:r>
              <a:rPr lang="en-GB" smtClean="0"/>
              <a:t>A man presents to you with coughing</a:t>
            </a:r>
            <a:endParaRPr 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66775" y="4776788"/>
            <a:ext cx="6619875" cy="862012"/>
          </a:xfrm>
        </p:spPr>
        <p:txBody>
          <a:bodyPr rtlCol="0">
            <a:normAutofit/>
          </a:bodyPr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GB" dirty="0" smtClean="0"/>
              <a:t>What would you like to know?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914400"/>
          </a:xfrm>
        </p:spPr>
        <p:txBody>
          <a:bodyPr/>
          <a:lstStyle/>
          <a:p>
            <a:pPr eaLnBrk="1" hangingPunct="1"/>
            <a:r>
              <a:rPr lang="en-US" smtClean="0"/>
              <a:t>Cough Reflex: Afferent Pathway</a:t>
            </a:r>
          </a:p>
        </p:txBody>
      </p:sp>
      <p:grpSp>
        <p:nvGrpSpPr>
          <p:cNvPr id="10243" name="Group 11"/>
          <p:cNvGrpSpPr>
            <a:grpSpLocks/>
          </p:cNvGrpSpPr>
          <p:nvPr/>
        </p:nvGrpSpPr>
        <p:grpSpPr bwMode="auto">
          <a:xfrm>
            <a:off x="1258888" y="1916113"/>
            <a:ext cx="6324600" cy="4419600"/>
            <a:chOff x="816" y="672"/>
            <a:chExt cx="3984" cy="2784"/>
          </a:xfrm>
        </p:grpSpPr>
        <p:pic>
          <p:nvPicPr>
            <p:cNvPr id="10246" name="Picture 6" descr="2000-03IrwinCoughReflex3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720"/>
              <a:ext cx="3552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816" y="2688"/>
              <a:ext cx="3984" cy="7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hangingPunct="0"/>
              <a:endParaRPr lang="ar-SA">
                <a:solidFill>
                  <a:srgbClr val="FFFFFF"/>
                </a:solidFill>
                <a:latin typeface="Helvetica" pitchFamily="34" charset="0"/>
              </a:endParaRPr>
            </a:p>
          </p:txBody>
        </p:sp>
        <p:sp>
          <p:nvSpPr>
            <p:cNvPr id="10248" name="Rectangle 9"/>
            <p:cNvSpPr>
              <a:spLocks noChangeArrowheads="1"/>
            </p:cNvSpPr>
            <p:nvPr/>
          </p:nvSpPr>
          <p:spPr bwMode="auto">
            <a:xfrm>
              <a:off x="912" y="672"/>
              <a:ext cx="3792" cy="1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hangingPunct="0"/>
              <a:endParaRPr lang="ar-SA">
                <a:solidFill>
                  <a:srgbClr val="FFFFFF"/>
                </a:solidFill>
                <a:latin typeface="Helvetica" pitchFamily="34" charset="0"/>
              </a:endParaRPr>
            </a:p>
          </p:txBody>
        </p:sp>
      </p:grp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4572000"/>
            <a:ext cx="4953000" cy="2133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40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en-US" sz="240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tx2"/>
                </a:solidFill>
              </a:rPr>
              <a:t>Mechanical stimuli:</a:t>
            </a:r>
            <a:endParaRPr lang="en-US" sz="2400" smtClean="0"/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5715000" y="5578475"/>
            <a:ext cx="28273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tx2"/>
                </a:solidFill>
                <a:latin typeface="Helvetica" pitchFamily="34" charset="0"/>
              </a:rPr>
              <a:t>Chemical stimuli</a:t>
            </a:r>
            <a:endParaRPr lang="en-US" sz="280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Cough</a:t>
            </a:r>
            <a:endParaRPr lang="en-US" smtClean="0"/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smtClean="0"/>
              <a:t>Onset?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Duration?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Character? 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Nocturnal?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Precipitating factors?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Relieving factors?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Sputum?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Haemoptysis?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Association?</a:t>
            </a:r>
            <a:endParaRPr lang="en-US" sz="28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Cough</a:t>
            </a:r>
            <a:endParaRPr lang="en-US" smtClean="0"/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Onset?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5632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pPr eaLnBrk="1" hangingPunct="1"/>
            <a:r>
              <a:rPr lang="en-GB" sz="2400" smtClean="0"/>
              <a:t>Recent or long standing (Chronic)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Cough</a:t>
            </a:r>
            <a:endParaRPr lang="en-US" smtClean="0"/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Onset?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57348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pPr eaLnBrk="1" hangingPunct="1"/>
            <a:r>
              <a:rPr lang="en-GB" sz="2400" smtClean="0"/>
              <a:t>Recent or long standing (Chronic)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Cough</a:t>
            </a:r>
            <a:endParaRPr lang="en-US" smtClean="0"/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Duration?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5837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pPr eaLnBrk="1" hangingPunct="1"/>
            <a:r>
              <a:rPr lang="en-GB" sz="2400" smtClean="0"/>
              <a:t>Chronicity</a:t>
            </a:r>
          </a:p>
          <a:p>
            <a:pPr lvl="1" eaLnBrk="1" hangingPunct="1"/>
            <a:r>
              <a:rPr lang="en-GB" sz="2000" smtClean="0"/>
              <a:t>Pertussis</a:t>
            </a:r>
          </a:p>
          <a:p>
            <a:pPr lvl="1" eaLnBrk="1" hangingPunct="1"/>
            <a:r>
              <a:rPr lang="en-GB" sz="2000" smtClean="0"/>
              <a:t>TB</a:t>
            </a:r>
          </a:p>
          <a:p>
            <a:pPr lvl="1" eaLnBrk="1" hangingPunct="1"/>
            <a:r>
              <a:rPr lang="en-GB" sz="2000" smtClean="0"/>
              <a:t>Foreign body</a:t>
            </a:r>
          </a:p>
          <a:p>
            <a:pPr lvl="1" eaLnBrk="1" hangingPunct="1"/>
            <a:r>
              <a:rPr lang="en-GB" sz="2000" smtClean="0"/>
              <a:t>Asthma</a:t>
            </a:r>
          </a:p>
          <a:p>
            <a:pPr lvl="1" eaLnBrk="1" hangingPunct="1"/>
            <a:r>
              <a:rPr lang="en-GB" sz="2000" smtClean="0"/>
              <a:t>Drugs</a:t>
            </a:r>
          </a:p>
          <a:p>
            <a:pPr lvl="1" eaLnBrk="1" hangingPunct="1"/>
            <a:r>
              <a:rPr lang="en-GB" sz="2000" smtClean="0"/>
              <a:t>Bronchiectasis</a:t>
            </a:r>
          </a:p>
          <a:p>
            <a:pPr lvl="1" eaLnBrk="1" hangingPunct="1"/>
            <a:r>
              <a:rPr lang="en-GB" sz="2000" smtClean="0"/>
              <a:t>ILD</a:t>
            </a:r>
          </a:p>
          <a:p>
            <a:pPr lvl="1" eaLnBrk="1" hangingPunct="1">
              <a:buFont typeface="Wingdings" pitchFamily="2" charset="2"/>
              <a:buNone/>
            </a:pPr>
            <a:endParaRPr lang="en-GB" sz="20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Cough</a:t>
            </a:r>
            <a:endParaRPr lang="en-US" smtClean="0"/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Character?</a:t>
            </a:r>
            <a:r>
              <a:rPr lang="en-GB" sz="2400" dirty="0" smtClean="0"/>
              <a:t>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5939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pPr eaLnBrk="1" hangingPunct="1"/>
            <a:r>
              <a:rPr lang="en-GB" sz="2400" smtClean="0"/>
              <a:t>Brassy?</a:t>
            </a:r>
          </a:p>
          <a:p>
            <a:pPr eaLnBrk="1" hangingPunct="1">
              <a:buFont typeface="Wingdings" pitchFamily="2" charset="2"/>
              <a:buNone/>
            </a:pPr>
            <a:endParaRPr lang="en-GB" sz="2400" smtClean="0"/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/>
              <a:t>Pressure on the trachea?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Cough</a:t>
            </a:r>
            <a:endParaRPr lang="en-US" smtClean="0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Character?</a:t>
            </a:r>
            <a:r>
              <a:rPr lang="en-GB" sz="2400" dirty="0" smtClean="0"/>
              <a:t>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60420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2400" smtClean="0"/>
              <a:t>Change in character of a chronic cough should make you consider other pathology.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Cough</a:t>
            </a:r>
            <a:endParaRPr lang="en-US" smtClean="0"/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Nocturnal?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6144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pPr eaLnBrk="1" hangingPunct="1"/>
            <a:r>
              <a:rPr lang="en-GB" sz="2400" smtClean="0"/>
              <a:t>Asthma</a:t>
            </a:r>
          </a:p>
          <a:p>
            <a:pPr eaLnBrk="1" hangingPunct="1"/>
            <a:endParaRPr lang="en-GB" sz="2400" smtClean="0"/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/>
              <a:t>Also Early morning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Cough</a:t>
            </a:r>
            <a:endParaRPr lang="en-US" smtClean="0"/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Precipitating factors?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5939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 rtlCol="0">
            <a:normAutofit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Usually in asthma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Emotion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Weather</a:t>
            </a:r>
          </a:p>
          <a:p>
            <a:pPr marL="1143020" lvl="2" indent="-228604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1800" dirty="0" smtClean="0"/>
              <a:t>Wind </a:t>
            </a:r>
          </a:p>
          <a:p>
            <a:pPr marL="1143020" lvl="2" indent="-228604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1800" dirty="0" smtClean="0"/>
              <a:t>Rain</a:t>
            </a:r>
          </a:p>
          <a:p>
            <a:pPr marL="1143020" lvl="2" indent="-228604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1800" dirty="0" smtClean="0"/>
              <a:t>Cold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Dust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Allergies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Exercise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Drugs</a:t>
            </a:r>
            <a:endParaRPr lang="en-US" sz="2000" dirty="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Cough</a:t>
            </a:r>
            <a:endParaRPr lang="en-US" smtClean="0"/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Relieving factors?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6349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pPr eaLnBrk="1" hangingPunct="1"/>
            <a:r>
              <a:rPr lang="en-GB" sz="2400" smtClean="0"/>
              <a:t>Avoidance of precipitating factors!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Cough</a:t>
            </a:r>
            <a:endParaRPr lang="en-US" smtClean="0"/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Sputum?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57348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 rtlCol="0">
            <a:normAutofit fontScale="92500" lnSpcReduction="2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Presence?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Colour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Volume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Consistency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Pattern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en-GB" sz="2000" dirty="0" smtClean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Consider 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Infections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COPD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CF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Bronchiectatsis</a:t>
            </a:r>
            <a:endParaRPr lang="en-US" sz="2000" dirty="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Efferent Pathway: 4 Phases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1. Inspiratory Phase</a:t>
            </a:r>
          </a:p>
          <a:p>
            <a:pPr eaLnBrk="1" hangingPunct="1">
              <a:buFontTx/>
              <a:buNone/>
            </a:pPr>
            <a:r>
              <a:rPr lang="en-US" smtClean="0"/>
              <a:t>2. Compressive Phase</a:t>
            </a:r>
          </a:p>
          <a:p>
            <a:pPr eaLnBrk="1" hangingPunct="1">
              <a:buFontTx/>
              <a:buNone/>
            </a:pPr>
            <a:r>
              <a:rPr lang="en-US" smtClean="0"/>
              <a:t>3. Expiratory Phase</a:t>
            </a:r>
          </a:p>
          <a:p>
            <a:pPr eaLnBrk="1" hangingPunct="1">
              <a:buFontTx/>
              <a:buNone/>
            </a:pPr>
            <a:r>
              <a:rPr lang="en-US" smtClean="0"/>
              <a:t>4. Relaxation Phase</a:t>
            </a:r>
          </a:p>
        </p:txBody>
      </p:sp>
      <p:pic>
        <p:nvPicPr>
          <p:cNvPr id="11268" name="Picture 5" descr="1989BragaCoughSound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219200"/>
            <a:ext cx="43307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Cough</a:t>
            </a:r>
            <a:endParaRPr lang="en-US" smtClean="0"/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Sputum?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Haemoptysis?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65540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pPr eaLnBrk="1" hangingPunct="1"/>
            <a:r>
              <a:rPr lang="en-GB" sz="2400" smtClean="0"/>
              <a:t>Presence?</a:t>
            </a:r>
          </a:p>
          <a:p>
            <a:pPr lvl="1" eaLnBrk="1" hangingPunct="1"/>
            <a:r>
              <a:rPr lang="en-GB" sz="2000" b="1" u="sng" smtClean="0"/>
              <a:t>Colour</a:t>
            </a:r>
          </a:p>
          <a:p>
            <a:pPr lvl="1" eaLnBrk="1" hangingPunct="1"/>
            <a:r>
              <a:rPr lang="en-GB" sz="2000" smtClean="0"/>
              <a:t>Volume</a:t>
            </a:r>
          </a:p>
          <a:p>
            <a:pPr lvl="1" eaLnBrk="1" hangingPunct="1"/>
            <a:r>
              <a:rPr lang="en-GB" sz="2000" smtClean="0"/>
              <a:t>Consistency</a:t>
            </a:r>
          </a:p>
          <a:p>
            <a:pPr lvl="1" eaLnBrk="1" hangingPunct="1"/>
            <a:r>
              <a:rPr lang="en-GB" sz="2000" smtClean="0"/>
              <a:t>Pattern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Will be covered elsewhere!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Cough</a:t>
            </a:r>
            <a:endParaRPr lang="en-US" smtClean="0"/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Association?</a:t>
            </a:r>
            <a:endParaRPr lang="en-US" sz="2400" b="1" u="sng" dirty="0" smtClean="0"/>
          </a:p>
        </p:txBody>
      </p:sp>
      <p:sp>
        <p:nvSpPr>
          <p:cNvPr id="6656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pPr eaLnBrk="1" hangingPunct="1"/>
            <a:r>
              <a:rPr lang="en-GB" sz="2400" smtClean="0"/>
              <a:t>Breathlessness</a:t>
            </a:r>
          </a:p>
          <a:p>
            <a:pPr eaLnBrk="1" hangingPunct="1"/>
            <a:r>
              <a:rPr lang="en-GB" sz="2400" smtClean="0"/>
              <a:t>Sputum</a:t>
            </a:r>
          </a:p>
          <a:p>
            <a:pPr eaLnBrk="1" hangingPunct="1"/>
            <a:r>
              <a:rPr lang="en-GB" sz="2400" smtClean="0"/>
              <a:t>Chest pain</a:t>
            </a:r>
          </a:p>
          <a:p>
            <a:pPr eaLnBrk="1" hangingPunct="1"/>
            <a:r>
              <a:rPr lang="en-GB" sz="2400" smtClean="0"/>
              <a:t>Wheeze</a:t>
            </a:r>
          </a:p>
          <a:p>
            <a:pPr eaLnBrk="1" hangingPunct="1"/>
            <a:r>
              <a:rPr lang="en-GB" sz="2400" smtClean="0"/>
              <a:t>Hoarseness</a:t>
            </a:r>
          </a:p>
          <a:p>
            <a:pPr eaLnBrk="1" hangingPunct="1"/>
            <a:r>
              <a:rPr lang="en-GB" sz="2400" smtClean="0"/>
              <a:t>Post nasal drip</a:t>
            </a:r>
          </a:p>
          <a:p>
            <a:pPr eaLnBrk="1" hangingPunct="1">
              <a:buFont typeface="Wingdings" pitchFamily="2" charset="2"/>
              <a:buNone/>
            </a:pPr>
            <a:endParaRPr lang="en-GB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73075" y="-77788"/>
            <a:ext cx="7056438" cy="1058863"/>
          </a:xfrm>
        </p:spPr>
        <p:txBody>
          <a:bodyPr/>
          <a:lstStyle/>
          <a:p>
            <a:pPr eaLnBrk="1" hangingPunct="1"/>
            <a:r>
              <a:rPr lang="en-GB" b="1" smtClean="0"/>
              <a:t>CHRONIC COUGH</a:t>
            </a:r>
            <a:br>
              <a:rPr lang="en-GB" b="1" smtClean="0"/>
            </a:br>
            <a:r>
              <a:rPr lang="en-GB" sz="2800" b="1" smtClean="0">
                <a:solidFill>
                  <a:srgbClr val="FFFF00"/>
                </a:solidFill>
              </a:rPr>
              <a:t>Useful pneumonic</a:t>
            </a:r>
            <a:endParaRPr lang="en-GB" sz="2800" smtClean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75" y="981075"/>
            <a:ext cx="7194550" cy="5688013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GB" sz="2800" b="1" dirty="0" smtClean="0">
                <a:solidFill>
                  <a:srgbClr val="FF0000"/>
                </a:solidFill>
              </a:rPr>
              <a:t>G </a:t>
            </a:r>
            <a:r>
              <a:rPr lang="en-GB" sz="2800" b="1" dirty="0">
                <a:solidFill>
                  <a:srgbClr val="FF0000"/>
                </a:solidFill>
              </a:rPr>
              <a:t>A S P S A N D C O U G H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 smtClean="0"/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GB" b="1" dirty="0" err="1" smtClean="0"/>
              <a:t>Gastroesophageal</a:t>
            </a:r>
            <a:r>
              <a:rPr lang="en-GB" b="1" dirty="0" smtClean="0"/>
              <a:t> </a:t>
            </a:r>
            <a:r>
              <a:rPr lang="en-GB" b="1" dirty="0"/>
              <a:t>reflux disease</a:t>
            </a:r>
            <a:br>
              <a:rPr lang="en-GB" b="1" dirty="0"/>
            </a:br>
            <a:r>
              <a:rPr lang="en-GB" b="1" dirty="0"/>
              <a:t>Asthma</a:t>
            </a:r>
            <a:br>
              <a:rPr lang="en-GB" b="1" dirty="0"/>
            </a:br>
            <a:r>
              <a:rPr lang="en-GB" b="1" dirty="0"/>
              <a:t>Smoking/chronic bronchitis</a:t>
            </a:r>
            <a:br>
              <a:rPr lang="en-GB" b="1" dirty="0"/>
            </a:br>
            <a:r>
              <a:rPr lang="en-GB" b="1" dirty="0"/>
              <a:t>Post-infection</a:t>
            </a:r>
            <a:br>
              <a:rPr lang="en-GB" b="1" dirty="0"/>
            </a:br>
            <a:r>
              <a:rPr lang="en-GB" b="1" dirty="0"/>
              <a:t>Sinusitis/post-nasal drip </a:t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Ace-inhibitor</a:t>
            </a:r>
            <a:br>
              <a:rPr lang="en-GB" b="1" dirty="0"/>
            </a:br>
            <a:r>
              <a:rPr lang="en-GB" b="1" dirty="0"/>
              <a:t>Neoplasm/lower airway lesion</a:t>
            </a:r>
            <a:br>
              <a:rPr lang="en-GB" b="1" dirty="0"/>
            </a:br>
            <a:r>
              <a:rPr lang="en-GB" b="1" dirty="0"/>
              <a:t>Diverticulum (</a:t>
            </a:r>
            <a:r>
              <a:rPr lang="en-GB" b="1" dirty="0" err="1"/>
              <a:t>esophageal</a:t>
            </a:r>
            <a:r>
              <a:rPr lang="en-GB" b="1" dirty="0"/>
              <a:t>)</a:t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Congestive heart failure</a:t>
            </a:r>
            <a:br>
              <a:rPr lang="en-GB" b="1" dirty="0"/>
            </a:br>
            <a:r>
              <a:rPr lang="en-GB" b="1" dirty="0"/>
              <a:t>O </a:t>
            </a:r>
            <a:r>
              <a:rPr lang="en-GB" b="1" dirty="0" err="1"/>
              <a:t>uter</a:t>
            </a:r>
            <a:r>
              <a:rPr lang="en-GB" b="1" dirty="0"/>
              <a:t> ear</a:t>
            </a:r>
            <a:br>
              <a:rPr lang="en-GB" b="1" dirty="0"/>
            </a:br>
            <a:r>
              <a:rPr lang="en-GB" b="1" dirty="0"/>
              <a:t>U </a:t>
            </a:r>
            <a:r>
              <a:rPr lang="en-GB" b="1" dirty="0" err="1"/>
              <a:t>pper</a:t>
            </a:r>
            <a:r>
              <a:rPr lang="en-GB" b="1" dirty="0"/>
              <a:t> airway obstruction</a:t>
            </a:r>
            <a:br>
              <a:rPr lang="en-GB" b="1" dirty="0"/>
            </a:br>
            <a:r>
              <a:rPr lang="en-GB" b="1" dirty="0"/>
              <a:t>G I-airway fistula</a:t>
            </a:r>
            <a:br>
              <a:rPr lang="en-GB" b="1" dirty="0"/>
            </a:br>
            <a:r>
              <a:rPr lang="en-GB" b="1" dirty="0"/>
              <a:t>Hypersensitivity/allergy</a:t>
            </a:r>
          </a:p>
          <a:p>
            <a:pPr eaLnBrk="1" hangingPunct="1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smtClean="0"/>
              <a:t>Cough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idx="1"/>
          </p:nvPr>
        </p:nvSpPr>
        <p:spPr>
          <a:xfrm>
            <a:off x="1676400" y="1981200"/>
            <a:ext cx="6248400" cy="4114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Vital protective mechanism</a:t>
            </a:r>
          </a:p>
          <a:p>
            <a:pPr eaLnBrk="1" hangingPunct="1"/>
            <a:r>
              <a:rPr lang="en-US" smtClean="0"/>
              <a:t>Four steps:</a:t>
            </a:r>
          </a:p>
          <a:p>
            <a:pPr lvl="1" eaLnBrk="1" hangingPunct="1"/>
            <a:r>
              <a:rPr lang="en-US" smtClean="0"/>
              <a:t>inspiratory gasp</a:t>
            </a:r>
          </a:p>
          <a:p>
            <a:pPr lvl="1" eaLnBrk="1" hangingPunct="1"/>
            <a:r>
              <a:rPr lang="en-US" smtClean="0"/>
              <a:t>Valsalva maneuver</a:t>
            </a:r>
          </a:p>
          <a:p>
            <a:pPr lvl="1" eaLnBrk="1" hangingPunct="1"/>
            <a:r>
              <a:rPr lang="en-US" smtClean="0"/>
              <a:t>expiratory blast as cords abduct</a:t>
            </a:r>
          </a:p>
          <a:p>
            <a:pPr lvl="1" eaLnBrk="1" hangingPunct="1"/>
            <a:r>
              <a:rPr lang="en-US" smtClean="0"/>
              <a:t>post-tussive prolonged inspiration</a:t>
            </a:r>
          </a:p>
        </p:txBody>
      </p:sp>
      <p:sp>
        <p:nvSpPr>
          <p:cNvPr id="12292" name="Line 1028"/>
          <p:cNvSpPr>
            <a:spLocks noChangeShapeType="1"/>
          </p:cNvSpPr>
          <p:nvPr/>
        </p:nvSpPr>
        <p:spPr bwMode="auto">
          <a:xfrm>
            <a:off x="3810000" y="1524000"/>
            <a:ext cx="1676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Cough: What’s it good for?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Attract attention</a:t>
            </a:r>
          </a:p>
          <a:p>
            <a:pPr eaLnBrk="1" hangingPunct="1"/>
            <a:r>
              <a:rPr lang="en-US" smtClean="0"/>
              <a:t>Signal displeasure</a:t>
            </a:r>
          </a:p>
          <a:p>
            <a:pPr eaLnBrk="1" hangingPunct="1"/>
            <a:r>
              <a:rPr lang="en-US" smtClean="0"/>
              <a:t>Protect the airway from pathogens, particulates, food, other foreign bodies</a:t>
            </a:r>
          </a:p>
          <a:p>
            <a:pPr eaLnBrk="1" hangingPunct="1"/>
            <a:r>
              <a:rPr lang="en-US" smtClean="0"/>
              <a:t>Clear the airways of accumulated secretions, particles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smtClean="0"/>
              <a:t>Impaired Cough: Consequences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5029200" cy="2286000"/>
          </a:xfrm>
        </p:spPr>
        <p:txBody>
          <a:bodyPr rtlCol="0">
            <a:normAutofit fontScale="92500"/>
          </a:bodyPr>
          <a:lstStyle/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dirty="0" smtClean="0"/>
              <a:t>Aspiration of oropharyngeal or stomach contents (bacteria, food, other)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dirty="0" smtClean="0"/>
              <a:t>Acute airway obstruction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dirty="0" smtClean="0"/>
              <a:t>Pneumonia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800" dirty="0" smtClean="0"/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800" dirty="0" smtClean="0"/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800" dirty="0" smtClean="0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05200"/>
            <a:ext cx="3657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143000"/>
            <a:ext cx="3378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4419600" y="4648200"/>
            <a:ext cx="447833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 Lung abscess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 Respiratory failure/ ARDS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 Bronchiectasis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 Pulmonary fibrosis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2634</TotalTime>
  <Words>1571</Words>
  <Application>Microsoft Office PowerPoint</Application>
  <PresentationFormat>On-screen Show (4:3)</PresentationFormat>
  <Paragraphs>587</Paragraphs>
  <Slides>62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Times New Roman</vt:lpstr>
      <vt:lpstr>Arial</vt:lpstr>
      <vt:lpstr>Century Gothic</vt:lpstr>
      <vt:lpstr>Wingdings 3</vt:lpstr>
      <vt:lpstr>Helvetica</vt:lpstr>
      <vt:lpstr>Wingdings</vt:lpstr>
      <vt:lpstr>American Typewriter</vt:lpstr>
      <vt:lpstr>Ion</vt:lpstr>
      <vt:lpstr>Slide</vt:lpstr>
      <vt:lpstr>Microsoft Office Excel Chart</vt:lpstr>
      <vt:lpstr>Cough</vt:lpstr>
      <vt:lpstr>Areas To Cover</vt:lpstr>
      <vt:lpstr>What is Cough?</vt:lpstr>
      <vt:lpstr>Cough Reflex: Afferent Pathway</vt:lpstr>
      <vt:lpstr>Cough Reflex: Afferent Pathway</vt:lpstr>
      <vt:lpstr>Efferent Pathway: 4 Phases</vt:lpstr>
      <vt:lpstr>Cough</vt:lpstr>
      <vt:lpstr>Cough: What’s it good for?</vt:lpstr>
      <vt:lpstr>Impaired Cough: Consequences</vt:lpstr>
      <vt:lpstr>Cough. Complications</vt:lpstr>
      <vt:lpstr>COMPLICATIONS</vt:lpstr>
      <vt:lpstr>Cough: Public Health Concern</vt:lpstr>
      <vt:lpstr>Classification of Cough</vt:lpstr>
      <vt:lpstr>Acute Cough</vt:lpstr>
      <vt:lpstr>Acute Cough &lt;3/52 Duration Differential Diagnosis</vt:lpstr>
      <vt:lpstr>Acute Cough  Epidemiology</vt:lpstr>
      <vt:lpstr>Duration of Cough in URTI</vt:lpstr>
      <vt:lpstr> Managing Acute Cough </vt:lpstr>
      <vt:lpstr>Managing Acute Cough Identify High Risk groups</vt:lpstr>
      <vt:lpstr>Red Flags in Acute Cough</vt:lpstr>
      <vt:lpstr>Treatment of Simple Acute Cough</vt:lpstr>
      <vt:lpstr>Which Anti-tussive?</vt:lpstr>
      <vt:lpstr>Sub-Acute Cough</vt:lpstr>
      <vt:lpstr>Sub-acute Cough 3-8 weeks</vt:lpstr>
      <vt:lpstr>Slide 25</vt:lpstr>
      <vt:lpstr>Chronic Cough</vt:lpstr>
      <vt:lpstr>Case Study -CP 2007</vt:lpstr>
      <vt:lpstr>Chronic Cough  Epidemiology</vt:lpstr>
      <vt:lpstr>Chronic Cough Epidemiology</vt:lpstr>
      <vt:lpstr>Making the Diagnosis Common Differentials</vt:lpstr>
      <vt:lpstr>Chronic Cough Investigating Chronic Cough  </vt:lpstr>
      <vt:lpstr>Beware</vt:lpstr>
      <vt:lpstr>ACE-Inhibitors and Chronic Cough</vt:lpstr>
      <vt:lpstr>Gastro-oesophageal Reflux</vt:lpstr>
      <vt:lpstr>Gastro-oesophageal Reflux Symptoms</vt:lpstr>
      <vt:lpstr>Gastro-oesophageal Reflux</vt:lpstr>
      <vt:lpstr>Gastro-oesophageal Reflux Investigation</vt:lpstr>
      <vt:lpstr>Slide 38</vt:lpstr>
      <vt:lpstr>Gastro-oesophageal Reflux Treatment</vt:lpstr>
      <vt:lpstr>Post-Nasal Drip</vt:lpstr>
      <vt:lpstr>Post Nasal Drip Treatment</vt:lpstr>
      <vt:lpstr>Lung Diseases inc Tobacco</vt:lpstr>
      <vt:lpstr>Chest X-Ray  and Differential of Cough</vt:lpstr>
      <vt:lpstr>Left Ventricular Failure</vt:lpstr>
      <vt:lpstr>Idiopathic Pulmonary Fibrosis</vt:lpstr>
      <vt:lpstr>TB</vt:lpstr>
      <vt:lpstr>Lung Cancer</vt:lpstr>
      <vt:lpstr>Chest X-Ray  and Differential of Cough</vt:lpstr>
      <vt:lpstr>A man presents to you with coughing</vt:lpstr>
      <vt:lpstr>Cough</vt:lpstr>
      <vt:lpstr>Cough</vt:lpstr>
      <vt:lpstr>Cough</vt:lpstr>
      <vt:lpstr>Cough</vt:lpstr>
      <vt:lpstr>Cough</vt:lpstr>
      <vt:lpstr>Cough</vt:lpstr>
      <vt:lpstr>Cough</vt:lpstr>
      <vt:lpstr>Cough</vt:lpstr>
      <vt:lpstr>Cough</vt:lpstr>
      <vt:lpstr>Cough</vt:lpstr>
      <vt:lpstr>Cough</vt:lpstr>
      <vt:lpstr>Cough</vt:lpstr>
      <vt:lpstr>CHRONIC COUGH Useful pneumonic</vt:lpstr>
    </vt:vector>
  </TitlesOfParts>
  <Company>Home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Plant</dc:creator>
  <cp:lastModifiedBy>User</cp:lastModifiedBy>
  <cp:revision>183</cp:revision>
  <dcterms:created xsi:type="dcterms:W3CDTF">2004-04-28T07:38:45Z</dcterms:created>
  <dcterms:modified xsi:type="dcterms:W3CDTF">2013-09-26T12:56:22Z</dcterms:modified>
</cp:coreProperties>
</file>