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11" r:id="rId1"/>
  </p:sldMasterIdLst>
  <p:notesMasterIdLst>
    <p:notesMasterId r:id="rId41"/>
  </p:notesMasterIdLst>
  <p:handoutMasterIdLst>
    <p:handoutMasterId r:id="rId42"/>
  </p:handoutMasterIdLst>
  <p:sldIdLst>
    <p:sldId id="459" r:id="rId2"/>
    <p:sldId id="461" r:id="rId3"/>
    <p:sldId id="259" r:id="rId4"/>
    <p:sldId id="490" r:id="rId5"/>
    <p:sldId id="491" r:id="rId6"/>
    <p:sldId id="260" r:id="rId7"/>
    <p:sldId id="334" r:id="rId8"/>
    <p:sldId id="489" r:id="rId9"/>
    <p:sldId id="261" r:id="rId10"/>
    <p:sldId id="313" r:id="rId11"/>
    <p:sldId id="337" r:id="rId12"/>
    <p:sldId id="314" r:id="rId13"/>
    <p:sldId id="263" r:id="rId14"/>
    <p:sldId id="462" r:id="rId15"/>
    <p:sldId id="264" r:id="rId16"/>
    <p:sldId id="385" r:id="rId17"/>
    <p:sldId id="266" r:id="rId18"/>
    <p:sldId id="389" r:id="rId19"/>
    <p:sldId id="363" r:id="rId20"/>
    <p:sldId id="444" r:id="rId21"/>
    <p:sldId id="464" r:id="rId22"/>
    <p:sldId id="492" r:id="rId23"/>
    <p:sldId id="484" r:id="rId24"/>
    <p:sldId id="468" r:id="rId25"/>
    <p:sldId id="466" r:id="rId26"/>
    <p:sldId id="451" r:id="rId27"/>
    <p:sldId id="347" r:id="rId28"/>
    <p:sldId id="453" r:id="rId29"/>
    <p:sldId id="485" r:id="rId30"/>
    <p:sldId id="454" r:id="rId31"/>
    <p:sldId id="272" r:id="rId32"/>
    <p:sldId id="457" r:id="rId33"/>
    <p:sldId id="473" r:id="rId34"/>
    <p:sldId id="474" r:id="rId35"/>
    <p:sldId id="471" r:id="rId36"/>
    <p:sldId id="470" r:id="rId37"/>
    <p:sldId id="475" r:id="rId38"/>
    <p:sldId id="476" r:id="rId39"/>
    <p:sldId id="477" r:id="rId40"/>
  </p:sldIdLst>
  <p:sldSz cx="9144000" cy="6858000" type="letter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0099"/>
    <a:srgbClr val="00FF00"/>
    <a:srgbClr val="CC0000"/>
    <a:srgbClr val="1BC612"/>
    <a:srgbClr val="009900"/>
    <a:srgbClr val="1C340C"/>
    <a:srgbClr val="FFFF00"/>
    <a:srgbClr val="99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528" autoAdjust="0"/>
    <p:restoredTop sz="94590" autoAdjust="0"/>
  </p:normalViewPr>
  <p:slideViewPr>
    <p:cSldViewPr>
      <p:cViewPr varScale="1">
        <p:scale>
          <a:sx n="69" d="100"/>
          <a:sy n="69" d="100"/>
        </p:scale>
        <p:origin x="-16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90"/>
    </p:cViewPr>
  </p:sorterViewPr>
  <p:notesViewPr>
    <p:cSldViewPr>
      <p:cViewPr varScale="1">
        <p:scale>
          <a:sx n="63" d="100"/>
          <a:sy n="63" d="100"/>
        </p:scale>
        <p:origin x="-1662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7312" tIns="44450" rIns="87312" bIns="44450">
            <a:spAutoFit/>
          </a:bodyPr>
          <a:lstStyle/>
          <a:p>
            <a:pPr algn="ctr" defTabSz="868363" eaLnBrk="0" hangingPunct="0">
              <a:lnSpc>
                <a:spcPct val="90000"/>
              </a:lnSpc>
            </a:pPr>
            <a:r>
              <a:rPr lang="en-US" sz="1200"/>
              <a:t>Page </a:t>
            </a:r>
            <a:fld id="{45FE0521-5441-4F99-90FF-0291886A8106}" type="slidenum">
              <a:rPr lang="ar-SA" sz="1200"/>
              <a:pPr algn="ctr" defTabSz="868363" eaLnBrk="0" hangingPunct="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7312" tIns="44450" rIns="87312" bIns="44450">
            <a:spAutoFit/>
          </a:bodyPr>
          <a:lstStyle/>
          <a:p>
            <a:pPr algn="ctr" defTabSz="868363" eaLnBrk="0" hangingPunct="0">
              <a:lnSpc>
                <a:spcPct val="90000"/>
              </a:lnSpc>
            </a:pPr>
            <a:r>
              <a:rPr lang="en-US" sz="1200"/>
              <a:t>Page </a:t>
            </a:r>
            <a:fld id="{943BA3BC-351A-4396-AA89-45E976B3EBD9}" type="slidenum">
              <a:rPr lang="ar-SA" sz="1200"/>
              <a:pPr algn="ctr" defTabSz="868363" eaLnBrk="0" hangingPunct="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60888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4301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EEB86C18-B024-4AB1-A2E6-305C7EF475BF}" type="slidenum">
              <a:rPr lang="ar-SA"/>
              <a:pPr/>
              <a:t>20</a:t>
            </a:fld>
            <a:endParaRPr lang="en-GB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343400"/>
            <a:ext cx="6248400" cy="4114800"/>
          </a:xfrm>
          <a:noFill/>
          <a:ln w="9525"/>
        </p:spPr>
        <p:txBody>
          <a:bodyPr/>
          <a:lstStyle/>
          <a:p>
            <a:pPr eaLnBrk="1" hangingPunct="1"/>
            <a:endParaRPr lang="en-GB" sz="6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256B34A9-487D-4E17-8197-4781DEE44587}" type="slidenum">
              <a:rPr lang="ar-SA"/>
              <a:pPr/>
              <a:t>26</a:t>
            </a:fld>
            <a:endParaRPr lang="en-GB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721969FE-F3EE-4135-97D3-E29F15D2CA64}" type="slidenum">
              <a:rPr lang="ar-SA"/>
              <a:pPr/>
              <a:t>28</a:t>
            </a:fld>
            <a:endParaRPr lang="en-GB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9430777F-B589-474E-B2DA-3C3971CE71EB}" type="slidenum">
              <a:rPr lang="ar-SA"/>
              <a:pPr/>
              <a:t>30</a:t>
            </a:fld>
            <a:endParaRPr lang="en-GB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79FCA71D-7403-44C4-AFBC-A49A7D764728}" type="slidenum">
              <a:rPr lang="ar-SA"/>
              <a:pPr/>
              <a:t>32</a:t>
            </a:fld>
            <a:endParaRPr lang="en-GB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38FC2-811E-4F83-AEB3-DCEF76B9EE7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4AEE6-B95F-4EAE-B50A-66EEA9FB3CE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96E8B-85E5-4E6F-B42A-606718B8E2A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67168-F74A-4B9A-9FDA-3AEDD18BE5E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F1FAC-1685-4D15-BCA6-579E6F95A88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24953-C3C6-47F4-983B-FD1F5E40331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26089-28D6-416B-B2C9-B51F7977FCD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796B2-A1B1-4549-9FD2-B2512A5466F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C65DA-6471-47A6-911D-B476E1CDDC4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0C50E-D9B3-4CDA-9EE9-D3D76C89996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48D2E-DAA8-4ACD-B3EE-24B5A87C498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6EDE8830-BCBE-4541-9112-A78EF2D3B44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6172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4860925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4" name="Rectangle 3"/>
          <p:cNvSpPr/>
          <p:nvPr/>
        </p:nvSpPr>
        <p:spPr>
          <a:xfrm>
            <a:off x="1295400" y="1219201"/>
            <a:ext cx="5779721" cy="498598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endParaRPr lang="en-US" sz="88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n-US" sz="88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SHOCK</a:t>
            </a:r>
          </a:p>
          <a:p>
            <a:pPr algn="ctr">
              <a:defRPr/>
            </a:pPr>
            <a:endParaRPr lang="en-US" sz="88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defRPr/>
            </a:pP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FFC000"/>
                </a:solidFill>
              </a:rPr>
              <a:t>Shock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173163" y="1600200"/>
            <a:ext cx="7772400" cy="4267200"/>
          </a:xfrm>
        </p:spPr>
        <p:txBody>
          <a:bodyPr lIns="90488" tIns="44450" rIns="90488" bIns="44450"/>
          <a:lstStyle/>
          <a:p>
            <a:pPr eaLnBrk="1" hangingPunct="1"/>
            <a:r>
              <a:rPr lang="en-US" b="1" smtClean="0">
                <a:solidFill>
                  <a:srgbClr val="FFFF00"/>
                </a:solidFill>
              </a:rPr>
              <a:t>Red Cell Oxygenation</a:t>
            </a:r>
          </a:p>
          <a:p>
            <a:pPr eaLnBrk="1" hangingPunct="1">
              <a:buFontTx/>
              <a:buNone/>
            </a:pPr>
            <a:endParaRPr lang="en-US" sz="3600" b="1" smtClean="0">
              <a:solidFill>
                <a:srgbClr val="FFFF00"/>
              </a:solidFill>
            </a:endParaRPr>
          </a:p>
          <a:p>
            <a:pPr lvl="1" eaLnBrk="1" hangingPunct="1">
              <a:buFontTx/>
              <a:buNone/>
            </a:pPr>
            <a:r>
              <a:rPr lang="en-US" b="1" smtClean="0">
                <a:solidFill>
                  <a:srgbClr val="FFFF00"/>
                </a:solidFill>
              </a:rPr>
              <a:t>2. Oxygen exchange with blood</a:t>
            </a:r>
          </a:p>
          <a:p>
            <a:pPr lvl="1" eaLnBrk="1" hangingPunct="1">
              <a:buFontTx/>
              <a:buNone/>
            </a:pPr>
            <a:endParaRPr lang="en-US" b="1" smtClean="0">
              <a:solidFill>
                <a:srgbClr val="FFFF00"/>
              </a:solidFill>
            </a:endParaRPr>
          </a:p>
          <a:p>
            <a:pPr lvl="2" eaLnBrk="1" hangingPunct="1">
              <a:lnSpc>
                <a:spcPct val="150000"/>
              </a:lnSpc>
            </a:pPr>
            <a:r>
              <a:rPr lang="en-US" sz="2000" b="1" smtClean="0">
                <a:solidFill>
                  <a:srgbClr val="FFFF00"/>
                </a:solidFill>
              </a:rPr>
              <a:t>Adequate oxygen diffusion into blood</a:t>
            </a:r>
          </a:p>
          <a:p>
            <a:pPr lvl="2" eaLnBrk="1" hangingPunct="1">
              <a:lnSpc>
                <a:spcPct val="150000"/>
              </a:lnSpc>
            </a:pPr>
            <a:r>
              <a:rPr lang="en-US" sz="2000" b="1" smtClean="0">
                <a:solidFill>
                  <a:srgbClr val="FFFF00"/>
                </a:solidFill>
              </a:rPr>
              <a:t>Adequate RBC capacity to bind O</a:t>
            </a:r>
            <a:r>
              <a:rPr lang="en-US" sz="2000" b="1" baseline="-25000" smtClean="0">
                <a:solidFill>
                  <a:srgbClr val="FFFF00"/>
                </a:solidFill>
              </a:rPr>
              <a:t>2</a:t>
            </a:r>
            <a:endParaRPr lang="en-US" sz="2000" b="1" smtClean="0">
              <a:solidFill>
                <a:srgbClr val="FFFF00"/>
              </a:solidFill>
            </a:endParaRPr>
          </a:p>
          <a:p>
            <a:pPr lvl="3" eaLnBrk="1" hangingPunct="1">
              <a:lnSpc>
                <a:spcPct val="150000"/>
              </a:lnSpc>
            </a:pPr>
            <a:r>
              <a:rPr lang="en-US" b="1" smtClean="0">
                <a:solidFill>
                  <a:srgbClr val="FFFF00"/>
                </a:solidFill>
              </a:rPr>
              <a:t>pH</a:t>
            </a:r>
          </a:p>
          <a:p>
            <a:pPr lvl="3" eaLnBrk="1" hangingPunct="1">
              <a:lnSpc>
                <a:spcPct val="150000"/>
              </a:lnSpc>
            </a:pPr>
            <a:r>
              <a:rPr lang="en-US" b="1" smtClean="0">
                <a:solidFill>
                  <a:srgbClr val="FFFF00"/>
                </a:solidFill>
              </a:rPr>
              <a:t>Temperature</a:t>
            </a:r>
            <a:endParaRPr lang="en-US" sz="2400" b="1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162800" cy="1143000"/>
          </a:xfrm>
        </p:spPr>
        <p:txBody>
          <a:bodyPr lIns="90488" tIns="44450" rIns="90488" bIns="44450"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FFC000"/>
                </a:solidFill>
              </a:rPr>
              <a:t>Shock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391400" cy="4953000"/>
          </a:xfrm>
        </p:spPr>
        <p:txBody>
          <a:bodyPr lIns="90488" tIns="44450" rIns="90488" bIns="44450"/>
          <a:lstStyle/>
          <a:p>
            <a:pPr eaLnBrk="1" hangingPunct="1"/>
            <a:r>
              <a:rPr lang="en-US" b="1" smtClean="0">
                <a:solidFill>
                  <a:srgbClr val="FFFF00"/>
                </a:solidFill>
              </a:rPr>
              <a:t>Red Cell Delivery To Tissues</a:t>
            </a:r>
          </a:p>
          <a:p>
            <a:pPr lvl="1" eaLnBrk="1" hangingPunct="1">
              <a:lnSpc>
                <a:spcPct val="150000"/>
              </a:lnSpc>
              <a:buFontTx/>
              <a:buNone/>
            </a:pPr>
            <a:r>
              <a:rPr lang="en-US" b="1" smtClean="0">
                <a:solidFill>
                  <a:srgbClr val="FFFF00"/>
                </a:solidFill>
              </a:rPr>
              <a:t>1. Adequate perfusion</a:t>
            </a:r>
          </a:p>
          <a:p>
            <a:pPr lvl="2" eaLnBrk="1" hangingPunct="1">
              <a:lnSpc>
                <a:spcPct val="150000"/>
              </a:lnSpc>
            </a:pPr>
            <a:r>
              <a:rPr lang="en-US" sz="2000" b="1" smtClean="0">
                <a:solidFill>
                  <a:srgbClr val="FFFF00"/>
                </a:solidFill>
              </a:rPr>
              <a:t>Blood volume</a:t>
            </a:r>
          </a:p>
          <a:p>
            <a:pPr lvl="2" eaLnBrk="1" hangingPunct="1">
              <a:lnSpc>
                <a:spcPct val="150000"/>
              </a:lnSpc>
            </a:pPr>
            <a:r>
              <a:rPr lang="en-US" sz="2000" b="1" smtClean="0">
                <a:solidFill>
                  <a:srgbClr val="FFFF00"/>
                </a:solidFill>
              </a:rPr>
              <a:t>Cardiac output</a:t>
            </a:r>
          </a:p>
          <a:p>
            <a:pPr lvl="3" eaLnBrk="1" hangingPunct="1">
              <a:lnSpc>
                <a:spcPct val="150000"/>
              </a:lnSpc>
            </a:pPr>
            <a:r>
              <a:rPr lang="en-US" sz="1600" b="1" smtClean="0"/>
              <a:t>Heart rate</a:t>
            </a:r>
          </a:p>
          <a:p>
            <a:pPr lvl="3" eaLnBrk="1" hangingPunct="1">
              <a:lnSpc>
                <a:spcPct val="150000"/>
              </a:lnSpc>
            </a:pPr>
            <a:r>
              <a:rPr lang="en-US" sz="1600" b="1" smtClean="0"/>
              <a:t>Stroke volume</a:t>
            </a:r>
          </a:p>
          <a:p>
            <a:pPr lvl="2" eaLnBrk="1" hangingPunct="1">
              <a:lnSpc>
                <a:spcPct val="150000"/>
              </a:lnSpc>
            </a:pPr>
            <a:r>
              <a:rPr lang="en-US" sz="2000" b="1" smtClean="0">
                <a:solidFill>
                  <a:srgbClr val="FFFF00"/>
                </a:solidFill>
              </a:rPr>
              <a:t>Conductance</a:t>
            </a:r>
          </a:p>
          <a:p>
            <a:pPr lvl="3" eaLnBrk="1" hangingPunct="1">
              <a:lnSpc>
                <a:spcPct val="150000"/>
              </a:lnSpc>
            </a:pPr>
            <a:r>
              <a:rPr lang="en-US" sz="1600" b="1" smtClean="0"/>
              <a:t>Arterial resistance</a:t>
            </a:r>
          </a:p>
          <a:p>
            <a:pPr lvl="3" eaLnBrk="1" hangingPunct="1">
              <a:lnSpc>
                <a:spcPct val="150000"/>
              </a:lnSpc>
            </a:pPr>
            <a:r>
              <a:rPr lang="en-US" sz="1600" b="1" smtClean="0"/>
              <a:t>Venous capacitance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173163" y="228600"/>
            <a:ext cx="7772400" cy="1143000"/>
          </a:xfrm>
        </p:spPr>
        <p:txBody>
          <a:bodyPr lIns="90488" tIns="44450" rIns="90488" bIns="4445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smtClean="0"/>
              <a:t>Shock</a:t>
            </a:r>
            <a:endParaRPr lang="en-US" smtClean="0"/>
          </a:p>
        </p:txBody>
      </p:sp>
      <p:sp>
        <p:nvSpPr>
          <p:cNvPr id="15363" name="Rectangle 1027"/>
          <p:cNvSpPr>
            <a:spLocks noGrp="1" noChangeArrowheads="1"/>
          </p:cNvSpPr>
          <p:nvPr>
            <p:ph idx="1"/>
          </p:nvPr>
        </p:nvSpPr>
        <p:spPr>
          <a:xfrm>
            <a:off x="152400" y="1447800"/>
            <a:ext cx="8686800" cy="4114800"/>
          </a:xfrm>
        </p:spPr>
        <p:txBody>
          <a:bodyPr lIns="90488" tIns="44450" rIns="90488" bIns="44450"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FFC000"/>
                </a:solidFill>
              </a:rPr>
              <a:t>Red Cell Delivery To Tissues</a:t>
            </a:r>
          </a:p>
          <a:p>
            <a:pPr marL="342900" lvl="2" indent="-342900" eaLnBrk="1" fontAlgn="auto" hangingPunct="1">
              <a:spcAft>
                <a:spcPts val="0"/>
              </a:spcAft>
              <a:buSzTx/>
              <a:buFontTx/>
              <a:buNone/>
              <a:defRPr/>
            </a:pPr>
            <a:endParaRPr lang="en-US" sz="2000" b="1" dirty="0" smtClean="0"/>
          </a:p>
          <a:p>
            <a:pPr marL="342900" lvl="2" indent="-342900" eaLnBrk="1" fontAlgn="auto" hangingPunct="1">
              <a:spcAft>
                <a:spcPts val="0"/>
              </a:spcAft>
              <a:buSzTx/>
              <a:buFontTx/>
              <a:buNone/>
              <a:defRPr/>
            </a:pPr>
            <a:r>
              <a:rPr lang="en-US" b="1" dirty="0" smtClean="0">
                <a:solidFill>
                  <a:srgbClr val="FFFF00"/>
                </a:solidFill>
              </a:rPr>
              <a:t>2. Adequate </a:t>
            </a:r>
            <a:r>
              <a:rPr lang="en-US" b="1" dirty="0" err="1" smtClean="0">
                <a:solidFill>
                  <a:srgbClr val="FFFF00"/>
                </a:solidFill>
              </a:rPr>
              <a:t>Hgb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</a:p>
          <a:p>
            <a:pPr marL="342900" lvl="2" indent="-342900" eaLnBrk="1" fontAlgn="auto" hangingPunct="1">
              <a:spcAft>
                <a:spcPts val="0"/>
              </a:spcAft>
              <a:buSzTx/>
              <a:buFontTx/>
              <a:buNone/>
              <a:defRPr/>
            </a:pPr>
            <a:endParaRPr lang="en-US" b="1" dirty="0" smtClean="0">
              <a:solidFill>
                <a:srgbClr val="FFFF00"/>
              </a:solidFill>
            </a:endParaRP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b="1" dirty="0" smtClean="0"/>
              <a:t>Adequate </a:t>
            </a:r>
            <a:r>
              <a:rPr lang="en-US" b="1" dirty="0" err="1" smtClean="0"/>
              <a:t>Hgb</a:t>
            </a:r>
            <a:r>
              <a:rPr lang="en-US" b="1" dirty="0" smtClean="0"/>
              <a:t> levels</a:t>
            </a:r>
          </a:p>
          <a:p>
            <a:pPr marL="868680" lvl="1" indent="-283464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"/>
              <a:defRPr/>
            </a:pPr>
            <a:r>
              <a:rPr lang="en-US" b="1" dirty="0" smtClean="0"/>
              <a:t>Adequate RBC capacity to bind O</a:t>
            </a:r>
            <a:r>
              <a:rPr lang="en-US" b="1" baseline="-25000" dirty="0" smtClean="0"/>
              <a:t>2</a:t>
            </a:r>
            <a:endParaRPr lang="en-US" b="1" dirty="0" smtClean="0"/>
          </a:p>
          <a:p>
            <a:pPr marL="1133856" lvl="2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en-US" sz="2000" b="1" dirty="0" smtClean="0"/>
              <a:t>pH</a:t>
            </a:r>
          </a:p>
          <a:p>
            <a:pPr marL="1133856" lvl="2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en-US" sz="2000" b="1" dirty="0" smtClean="0"/>
              <a:t>Temperature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7772400" cy="1143000"/>
          </a:xfrm>
        </p:spPr>
        <p:txBody>
          <a:bodyPr lIns="90488" tIns="44450" rIns="90488" bIns="4445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Consequences of Shock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743200"/>
            <a:ext cx="8229600" cy="3810000"/>
          </a:xfrm>
        </p:spPr>
        <p:txBody>
          <a:bodyPr lIns="90488" tIns="44450" rIns="90488" bIns="4445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b="1" dirty="0" smtClean="0">
                <a:solidFill>
                  <a:srgbClr val="FFFF00"/>
                </a:solidFill>
              </a:rPr>
              <a:t>Inadequate tissue perfusion: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b="1" dirty="0" smtClean="0">
              <a:solidFill>
                <a:srgbClr val="FFFF00"/>
              </a:solidFill>
            </a:endParaRP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endParaRPr lang="en-US" b="1" dirty="0" smtClean="0">
              <a:solidFill>
                <a:srgbClr val="FFFF00"/>
              </a:solidFill>
            </a:endParaRPr>
          </a:p>
          <a:p>
            <a:pPr marL="0"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b="1" dirty="0" smtClean="0">
                <a:solidFill>
                  <a:srgbClr val="FFFF00"/>
                </a:solidFill>
              </a:rPr>
              <a:t>  </a:t>
            </a:r>
          </a:p>
          <a:p>
            <a:pPr marL="857250" lvl="3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b="1" dirty="0" smtClean="0">
                <a:solidFill>
                  <a:srgbClr val="FFFF00"/>
                </a:solidFill>
              </a:rPr>
              <a:t>Poor cellular 	 	 Shift from aerobic</a:t>
            </a:r>
          </a:p>
          <a:p>
            <a:pPr marL="857250" lvl="3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b="1" dirty="0" smtClean="0">
                <a:solidFill>
                  <a:srgbClr val="FFFF00"/>
                </a:solidFill>
              </a:rPr>
              <a:t>Oxygenation		     to anaerobic </a:t>
            </a:r>
          </a:p>
          <a:p>
            <a:pPr marL="857250" lvl="3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b="1" dirty="0" smtClean="0">
                <a:solidFill>
                  <a:srgbClr val="FFFF00"/>
                </a:solidFill>
              </a:rPr>
              <a:t>	         			      metabolism</a:t>
            </a:r>
          </a:p>
          <a:p>
            <a:pPr marL="0" lvl="1" eaLnBrk="1" fontAlgn="auto" hangingPunct="1">
              <a:spcAft>
                <a:spcPts val="0"/>
              </a:spcAft>
              <a:buFontTx/>
              <a:buNone/>
              <a:defRPr/>
            </a:pPr>
            <a:endParaRPr lang="en-US" b="1" dirty="0" smtClean="0">
              <a:solidFill>
                <a:srgbClr val="FFFF00"/>
              </a:solidFill>
            </a:endParaRP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endParaRPr lang="en-US" b="1" dirty="0" smtClean="0">
              <a:solidFill>
                <a:srgbClr val="FFFF00"/>
              </a:solidFill>
            </a:endParaRP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endParaRPr lang="en-US" b="1" dirty="0" smtClean="0">
              <a:solidFill>
                <a:srgbClr val="FFFF00"/>
              </a:solidFill>
            </a:endParaRPr>
          </a:p>
        </p:txBody>
      </p:sp>
      <p:cxnSp>
        <p:nvCxnSpPr>
          <p:cNvPr id="14340" name="Straight Arrow Connector 3"/>
          <p:cNvCxnSpPr>
            <a:cxnSpLocks noChangeShapeType="1"/>
          </p:cNvCxnSpPr>
          <p:nvPr/>
        </p:nvCxnSpPr>
        <p:spPr bwMode="auto">
          <a:xfrm flipH="1">
            <a:off x="2438400" y="3276600"/>
            <a:ext cx="1371600" cy="1333500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14341" name="Straight Arrow Connector 4"/>
          <p:cNvCxnSpPr>
            <a:cxnSpLocks noChangeShapeType="1"/>
          </p:cNvCxnSpPr>
          <p:nvPr/>
        </p:nvCxnSpPr>
        <p:spPr bwMode="auto">
          <a:xfrm>
            <a:off x="3810000" y="3276600"/>
            <a:ext cx="1600200" cy="1371600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ANAEROBIC METABOLISM</a:t>
            </a:r>
          </a:p>
        </p:txBody>
      </p:sp>
      <p:grpSp>
        <p:nvGrpSpPr>
          <p:cNvPr id="15363" name="Group 15"/>
          <p:cNvGrpSpPr>
            <a:grpSpLocks/>
          </p:cNvGrpSpPr>
          <p:nvPr/>
        </p:nvGrpSpPr>
        <p:grpSpPr bwMode="auto">
          <a:xfrm>
            <a:off x="838200" y="2209800"/>
            <a:ext cx="6818313" cy="2652713"/>
            <a:chOff x="659" y="1688"/>
            <a:chExt cx="4295" cy="1671"/>
          </a:xfrm>
        </p:grpSpPr>
        <p:grpSp>
          <p:nvGrpSpPr>
            <p:cNvPr id="15366" name="Group 5"/>
            <p:cNvGrpSpPr>
              <a:grpSpLocks/>
            </p:cNvGrpSpPr>
            <p:nvPr/>
          </p:nvGrpSpPr>
          <p:grpSpPr bwMode="auto">
            <a:xfrm>
              <a:off x="1974" y="1688"/>
              <a:ext cx="1666" cy="1671"/>
              <a:chOff x="1974" y="1688"/>
              <a:chExt cx="1666" cy="1671"/>
            </a:xfrm>
          </p:grpSpPr>
          <p:sp>
            <p:nvSpPr>
              <p:cNvPr id="15376" name="Oval 3"/>
              <p:cNvSpPr>
                <a:spLocks noChangeArrowheads="1"/>
              </p:cNvSpPr>
              <p:nvPr/>
            </p:nvSpPr>
            <p:spPr bwMode="auto">
              <a:xfrm>
                <a:off x="1974" y="1688"/>
                <a:ext cx="1666" cy="1671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7" name="Oval 4"/>
              <p:cNvSpPr>
                <a:spLocks noChangeArrowheads="1"/>
              </p:cNvSpPr>
              <p:nvPr/>
            </p:nvSpPr>
            <p:spPr bwMode="auto">
              <a:xfrm>
                <a:off x="2003" y="1722"/>
                <a:ext cx="1607" cy="1602"/>
              </a:xfrm>
              <a:prstGeom prst="ellipse">
                <a:avLst/>
              </a:prstGeom>
              <a:solidFill>
                <a:srgbClr val="008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367" name="Freeform 6"/>
            <p:cNvSpPr>
              <a:spLocks/>
            </p:cNvSpPr>
            <p:nvPr/>
          </p:nvSpPr>
          <p:spPr bwMode="auto">
            <a:xfrm>
              <a:off x="672" y="2331"/>
              <a:ext cx="1306" cy="333"/>
            </a:xfrm>
            <a:custGeom>
              <a:avLst/>
              <a:gdLst>
                <a:gd name="T0" fmla="*/ 0 w 1306"/>
                <a:gd name="T1" fmla="*/ 39 h 333"/>
                <a:gd name="T2" fmla="*/ 940 w 1306"/>
                <a:gd name="T3" fmla="*/ 39 h 333"/>
                <a:gd name="T4" fmla="*/ 940 w 1306"/>
                <a:gd name="T5" fmla="*/ 0 h 333"/>
                <a:gd name="T6" fmla="*/ 1305 w 1306"/>
                <a:gd name="T7" fmla="*/ 163 h 333"/>
                <a:gd name="T8" fmla="*/ 940 w 1306"/>
                <a:gd name="T9" fmla="*/ 332 h 333"/>
                <a:gd name="T10" fmla="*/ 940 w 1306"/>
                <a:gd name="T11" fmla="*/ 288 h 333"/>
                <a:gd name="T12" fmla="*/ 0 w 1306"/>
                <a:gd name="T13" fmla="*/ 288 h 333"/>
                <a:gd name="T14" fmla="*/ 0 w 1306"/>
                <a:gd name="T15" fmla="*/ 39 h 33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06"/>
                <a:gd name="T25" fmla="*/ 0 h 333"/>
                <a:gd name="T26" fmla="*/ 1306 w 1306"/>
                <a:gd name="T27" fmla="*/ 333 h 33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06" h="333">
                  <a:moveTo>
                    <a:pt x="0" y="39"/>
                  </a:moveTo>
                  <a:lnTo>
                    <a:pt x="940" y="39"/>
                  </a:lnTo>
                  <a:lnTo>
                    <a:pt x="940" y="0"/>
                  </a:lnTo>
                  <a:lnTo>
                    <a:pt x="1305" y="163"/>
                  </a:lnTo>
                  <a:lnTo>
                    <a:pt x="940" y="332"/>
                  </a:lnTo>
                  <a:lnTo>
                    <a:pt x="940" y="288"/>
                  </a:lnTo>
                  <a:lnTo>
                    <a:pt x="0" y="288"/>
                  </a:lnTo>
                  <a:lnTo>
                    <a:pt x="0" y="39"/>
                  </a:lnTo>
                </a:path>
              </a:pathLst>
            </a:custGeom>
            <a:solidFill>
              <a:srgbClr val="0000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8" name="Freeform 7"/>
            <p:cNvSpPr>
              <a:spLocks/>
            </p:cNvSpPr>
            <p:nvPr/>
          </p:nvSpPr>
          <p:spPr bwMode="auto">
            <a:xfrm>
              <a:off x="3360" y="1718"/>
              <a:ext cx="1498" cy="334"/>
            </a:xfrm>
            <a:custGeom>
              <a:avLst/>
              <a:gdLst>
                <a:gd name="T0" fmla="*/ 0 w 1498"/>
                <a:gd name="T1" fmla="*/ 40 h 334"/>
                <a:gd name="T2" fmla="*/ 1079 w 1498"/>
                <a:gd name="T3" fmla="*/ 40 h 334"/>
                <a:gd name="T4" fmla="*/ 1079 w 1498"/>
                <a:gd name="T5" fmla="*/ 0 h 334"/>
                <a:gd name="T6" fmla="*/ 1497 w 1498"/>
                <a:gd name="T7" fmla="*/ 164 h 334"/>
                <a:gd name="T8" fmla="*/ 1079 w 1498"/>
                <a:gd name="T9" fmla="*/ 333 h 334"/>
                <a:gd name="T10" fmla="*/ 1079 w 1498"/>
                <a:gd name="T11" fmla="*/ 289 h 334"/>
                <a:gd name="T12" fmla="*/ 0 w 1498"/>
                <a:gd name="T13" fmla="*/ 289 h 334"/>
                <a:gd name="T14" fmla="*/ 0 w 1498"/>
                <a:gd name="T15" fmla="*/ 40 h 33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98"/>
                <a:gd name="T25" fmla="*/ 0 h 334"/>
                <a:gd name="T26" fmla="*/ 1498 w 1498"/>
                <a:gd name="T27" fmla="*/ 334 h 33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98" h="334">
                  <a:moveTo>
                    <a:pt x="0" y="40"/>
                  </a:moveTo>
                  <a:lnTo>
                    <a:pt x="1079" y="40"/>
                  </a:lnTo>
                  <a:lnTo>
                    <a:pt x="1079" y="0"/>
                  </a:lnTo>
                  <a:lnTo>
                    <a:pt x="1497" y="164"/>
                  </a:lnTo>
                  <a:lnTo>
                    <a:pt x="1079" y="333"/>
                  </a:lnTo>
                  <a:lnTo>
                    <a:pt x="1079" y="289"/>
                  </a:lnTo>
                  <a:lnTo>
                    <a:pt x="0" y="289"/>
                  </a:lnTo>
                  <a:lnTo>
                    <a:pt x="0" y="40"/>
                  </a:lnTo>
                </a:path>
              </a:pathLst>
            </a:custGeom>
            <a:solidFill>
              <a:srgbClr val="FF00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Freeform 8"/>
            <p:cNvSpPr>
              <a:spLocks/>
            </p:cNvSpPr>
            <p:nvPr/>
          </p:nvSpPr>
          <p:spPr bwMode="auto">
            <a:xfrm>
              <a:off x="3552" y="2349"/>
              <a:ext cx="1402" cy="333"/>
            </a:xfrm>
            <a:custGeom>
              <a:avLst/>
              <a:gdLst>
                <a:gd name="T0" fmla="*/ 0 w 1402"/>
                <a:gd name="T1" fmla="*/ 39 h 333"/>
                <a:gd name="T2" fmla="*/ 1009 w 1402"/>
                <a:gd name="T3" fmla="*/ 39 h 333"/>
                <a:gd name="T4" fmla="*/ 1009 w 1402"/>
                <a:gd name="T5" fmla="*/ 0 h 333"/>
                <a:gd name="T6" fmla="*/ 1401 w 1402"/>
                <a:gd name="T7" fmla="*/ 163 h 333"/>
                <a:gd name="T8" fmla="*/ 1009 w 1402"/>
                <a:gd name="T9" fmla="*/ 332 h 333"/>
                <a:gd name="T10" fmla="*/ 1009 w 1402"/>
                <a:gd name="T11" fmla="*/ 287 h 333"/>
                <a:gd name="T12" fmla="*/ 0 w 1402"/>
                <a:gd name="T13" fmla="*/ 287 h 333"/>
                <a:gd name="T14" fmla="*/ 0 w 1402"/>
                <a:gd name="T15" fmla="*/ 39 h 33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02"/>
                <a:gd name="T25" fmla="*/ 0 h 333"/>
                <a:gd name="T26" fmla="*/ 1402 w 1402"/>
                <a:gd name="T27" fmla="*/ 333 h 33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02" h="333">
                  <a:moveTo>
                    <a:pt x="0" y="39"/>
                  </a:moveTo>
                  <a:lnTo>
                    <a:pt x="1009" y="39"/>
                  </a:lnTo>
                  <a:lnTo>
                    <a:pt x="1009" y="0"/>
                  </a:lnTo>
                  <a:lnTo>
                    <a:pt x="1401" y="163"/>
                  </a:lnTo>
                  <a:lnTo>
                    <a:pt x="1009" y="332"/>
                  </a:lnTo>
                  <a:lnTo>
                    <a:pt x="1009" y="287"/>
                  </a:lnTo>
                  <a:lnTo>
                    <a:pt x="0" y="287"/>
                  </a:lnTo>
                  <a:lnTo>
                    <a:pt x="0" y="39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Freeform 9"/>
            <p:cNvSpPr>
              <a:spLocks/>
            </p:cNvSpPr>
            <p:nvPr/>
          </p:nvSpPr>
          <p:spPr bwMode="auto">
            <a:xfrm>
              <a:off x="3408" y="2928"/>
              <a:ext cx="1374" cy="341"/>
            </a:xfrm>
            <a:custGeom>
              <a:avLst/>
              <a:gdLst>
                <a:gd name="T0" fmla="*/ 0 w 1374"/>
                <a:gd name="T1" fmla="*/ 40 h 341"/>
                <a:gd name="T2" fmla="*/ 989 w 1374"/>
                <a:gd name="T3" fmla="*/ 40 h 341"/>
                <a:gd name="T4" fmla="*/ 989 w 1374"/>
                <a:gd name="T5" fmla="*/ 0 h 341"/>
                <a:gd name="T6" fmla="*/ 1373 w 1374"/>
                <a:gd name="T7" fmla="*/ 168 h 341"/>
                <a:gd name="T8" fmla="*/ 989 w 1374"/>
                <a:gd name="T9" fmla="*/ 340 h 341"/>
                <a:gd name="T10" fmla="*/ 989 w 1374"/>
                <a:gd name="T11" fmla="*/ 295 h 341"/>
                <a:gd name="T12" fmla="*/ 0 w 1374"/>
                <a:gd name="T13" fmla="*/ 295 h 341"/>
                <a:gd name="T14" fmla="*/ 0 w 1374"/>
                <a:gd name="T15" fmla="*/ 40 h 3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74"/>
                <a:gd name="T25" fmla="*/ 0 h 341"/>
                <a:gd name="T26" fmla="*/ 1374 w 1374"/>
                <a:gd name="T27" fmla="*/ 341 h 34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74" h="341">
                  <a:moveTo>
                    <a:pt x="0" y="40"/>
                  </a:moveTo>
                  <a:lnTo>
                    <a:pt x="989" y="40"/>
                  </a:lnTo>
                  <a:lnTo>
                    <a:pt x="989" y="0"/>
                  </a:lnTo>
                  <a:lnTo>
                    <a:pt x="1373" y="168"/>
                  </a:lnTo>
                  <a:lnTo>
                    <a:pt x="989" y="340"/>
                  </a:lnTo>
                  <a:lnTo>
                    <a:pt x="989" y="295"/>
                  </a:lnTo>
                  <a:lnTo>
                    <a:pt x="0" y="295"/>
                  </a:lnTo>
                  <a:lnTo>
                    <a:pt x="0" y="40"/>
                  </a:lnTo>
                </a:path>
              </a:pathLst>
            </a:custGeom>
            <a:solidFill>
              <a:srgbClr val="80008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Rectangle 10"/>
            <p:cNvSpPr>
              <a:spLocks noChangeArrowheads="1"/>
            </p:cNvSpPr>
            <p:nvPr/>
          </p:nvSpPr>
          <p:spPr bwMode="auto">
            <a:xfrm>
              <a:off x="659" y="2382"/>
              <a:ext cx="826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FFFFFF"/>
                  </a:solidFill>
                </a:rPr>
                <a:t>GLUCOSE</a:t>
              </a:r>
              <a:endParaRPr lang="en-US" b="1"/>
            </a:p>
          </p:txBody>
        </p:sp>
        <p:sp>
          <p:nvSpPr>
            <p:cNvPr id="15372" name="Rectangle 11"/>
            <p:cNvSpPr>
              <a:spLocks noChangeArrowheads="1"/>
            </p:cNvSpPr>
            <p:nvPr/>
          </p:nvSpPr>
          <p:spPr bwMode="auto">
            <a:xfrm>
              <a:off x="2099" y="2382"/>
              <a:ext cx="108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FFFFFF"/>
                  </a:solidFill>
                </a:rPr>
                <a:t>METABOLISM</a:t>
              </a:r>
              <a:endParaRPr lang="en-US" b="1"/>
            </a:p>
          </p:txBody>
        </p:sp>
        <p:sp>
          <p:nvSpPr>
            <p:cNvPr id="15373" name="Rectangle 12"/>
            <p:cNvSpPr>
              <a:spLocks noChangeArrowheads="1"/>
            </p:cNvSpPr>
            <p:nvPr/>
          </p:nvSpPr>
          <p:spPr bwMode="auto">
            <a:xfrm>
              <a:off x="3395" y="1758"/>
              <a:ext cx="115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FFFFFF"/>
                  </a:solidFill>
                </a:rPr>
                <a:t>2 LACTIC ACID</a:t>
              </a:r>
              <a:endParaRPr lang="en-US" b="1"/>
            </a:p>
          </p:txBody>
        </p:sp>
        <p:sp>
          <p:nvSpPr>
            <p:cNvPr id="15374" name="Rectangle 13"/>
            <p:cNvSpPr>
              <a:spLocks noChangeArrowheads="1"/>
            </p:cNvSpPr>
            <p:nvPr/>
          </p:nvSpPr>
          <p:spPr bwMode="auto">
            <a:xfrm>
              <a:off x="3539" y="2382"/>
              <a:ext cx="52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FFFFFF"/>
                  </a:solidFill>
                </a:rPr>
                <a:t>2 ATP</a:t>
              </a:r>
              <a:endParaRPr lang="en-US" b="1"/>
            </a:p>
          </p:txBody>
        </p:sp>
        <p:sp>
          <p:nvSpPr>
            <p:cNvPr id="15375" name="Rectangle 14"/>
            <p:cNvSpPr>
              <a:spLocks noChangeArrowheads="1"/>
            </p:cNvSpPr>
            <p:nvPr/>
          </p:nvSpPr>
          <p:spPr bwMode="auto">
            <a:xfrm>
              <a:off x="3395" y="2958"/>
              <a:ext cx="112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FFFFFF"/>
                  </a:solidFill>
                </a:rPr>
                <a:t>HEAT (32 kcal)</a:t>
              </a:r>
              <a:endParaRPr lang="en-US" b="1"/>
            </a:p>
          </p:txBody>
        </p:sp>
      </p:grpSp>
      <p:sp>
        <p:nvSpPr>
          <p:cNvPr id="15364" name="Text Box 16"/>
          <p:cNvSpPr txBox="1">
            <a:spLocks noChangeArrowheads="1"/>
          </p:cNvSpPr>
          <p:nvPr/>
        </p:nvSpPr>
        <p:spPr bwMode="auto">
          <a:xfrm>
            <a:off x="1676400" y="5638800"/>
            <a:ext cx="69342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b="1"/>
          </a:p>
        </p:txBody>
      </p:sp>
      <p:sp>
        <p:nvSpPr>
          <p:cNvPr id="15365" name="Text Box 17"/>
          <p:cNvSpPr txBox="1">
            <a:spLocks noChangeArrowheads="1"/>
          </p:cNvSpPr>
          <p:nvPr/>
        </p:nvSpPr>
        <p:spPr bwMode="auto">
          <a:xfrm>
            <a:off x="304800" y="5410200"/>
            <a:ext cx="7467600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Glycolysis: Inefficient source of energy production; 2 ATP for every glucose; produces pyruvic acid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AEROBIC METABOLISM</a:t>
            </a:r>
          </a:p>
        </p:txBody>
      </p:sp>
      <p:grpSp>
        <p:nvGrpSpPr>
          <p:cNvPr id="16387" name="Group 22"/>
          <p:cNvGrpSpPr>
            <a:grpSpLocks/>
          </p:cNvGrpSpPr>
          <p:nvPr/>
        </p:nvGrpSpPr>
        <p:grpSpPr bwMode="auto">
          <a:xfrm>
            <a:off x="838200" y="1447800"/>
            <a:ext cx="6786563" cy="3060700"/>
            <a:chOff x="899" y="1344"/>
            <a:chExt cx="4275" cy="1928"/>
          </a:xfrm>
        </p:grpSpPr>
        <p:sp>
          <p:nvSpPr>
            <p:cNvPr id="16389" name="Freeform 3"/>
            <p:cNvSpPr>
              <a:spLocks/>
            </p:cNvSpPr>
            <p:nvPr/>
          </p:nvSpPr>
          <p:spPr bwMode="auto">
            <a:xfrm>
              <a:off x="912" y="2431"/>
              <a:ext cx="1286" cy="320"/>
            </a:xfrm>
            <a:custGeom>
              <a:avLst/>
              <a:gdLst>
                <a:gd name="T0" fmla="*/ 0 w 1286"/>
                <a:gd name="T1" fmla="*/ 38 h 320"/>
                <a:gd name="T2" fmla="*/ 926 w 1286"/>
                <a:gd name="T3" fmla="*/ 38 h 320"/>
                <a:gd name="T4" fmla="*/ 926 w 1286"/>
                <a:gd name="T5" fmla="*/ 0 h 320"/>
                <a:gd name="T6" fmla="*/ 1285 w 1286"/>
                <a:gd name="T7" fmla="*/ 156 h 320"/>
                <a:gd name="T8" fmla="*/ 926 w 1286"/>
                <a:gd name="T9" fmla="*/ 319 h 320"/>
                <a:gd name="T10" fmla="*/ 926 w 1286"/>
                <a:gd name="T11" fmla="*/ 276 h 320"/>
                <a:gd name="T12" fmla="*/ 0 w 1286"/>
                <a:gd name="T13" fmla="*/ 276 h 320"/>
                <a:gd name="T14" fmla="*/ 0 w 1286"/>
                <a:gd name="T15" fmla="*/ 38 h 3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86"/>
                <a:gd name="T25" fmla="*/ 0 h 320"/>
                <a:gd name="T26" fmla="*/ 1286 w 1286"/>
                <a:gd name="T27" fmla="*/ 320 h 3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86" h="320">
                  <a:moveTo>
                    <a:pt x="0" y="38"/>
                  </a:moveTo>
                  <a:lnTo>
                    <a:pt x="926" y="38"/>
                  </a:lnTo>
                  <a:lnTo>
                    <a:pt x="926" y="0"/>
                  </a:lnTo>
                  <a:lnTo>
                    <a:pt x="1285" y="156"/>
                  </a:lnTo>
                  <a:lnTo>
                    <a:pt x="926" y="319"/>
                  </a:lnTo>
                  <a:lnTo>
                    <a:pt x="926" y="276"/>
                  </a:lnTo>
                  <a:lnTo>
                    <a:pt x="0" y="276"/>
                  </a:lnTo>
                  <a:lnTo>
                    <a:pt x="0" y="38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390" name="Group 6"/>
            <p:cNvGrpSpPr>
              <a:grpSpLocks/>
            </p:cNvGrpSpPr>
            <p:nvPr/>
          </p:nvGrpSpPr>
          <p:grpSpPr bwMode="auto">
            <a:xfrm>
              <a:off x="2118" y="1381"/>
              <a:ext cx="1846" cy="1837"/>
              <a:chOff x="2118" y="1381"/>
              <a:chExt cx="1846" cy="1837"/>
            </a:xfrm>
          </p:grpSpPr>
          <p:sp>
            <p:nvSpPr>
              <p:cNvPr id="16406" name="Oval 4"/>
              <p:cNvSpPr>
                <a:spLocks noChangeArrowheads="1"/>
              </p:cNvSpPr>
              <p:nvPr/>
            </p:nvSpPr>
            <p:spPr bwMode="auto">
              <a:xfrm>
                <a:off x="2118" y="1381"/>
                <a:ext cx="1846" cy="1837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7" name="Oval 5"/>
              <p:cNvSpPr>
                <a:spLocks noChangeArrowheads="1"/>
              </p:cNvSpPr>
              <p:nvPr/>
            </p:nvSpPr>
            <p:spPr bwMode="auto">
              <a:xfrm>
                <a:off x="2150" y="1419"/>
                <a:ext cx="1781" cy="1761"/>
              </a:xfrm>
              <a:prstGeom prst="ellipse">
                <a:avLst/>
              </a:prstGeom>
              <a:solidFill>
                <a:srgbClr val="008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391" name="Group 9"/>
            <p:cNvGrpSpPr>
              <a:grpSpLocks/>
            </p:cNvGrpSpPr>
            <p:nvPr/>
          </p:nvGrpSpPr>
          <p:grpSpPr bwMode="auto">
            <a:xfrm>
              <a:off x="2118" y="1381"/>
              <a:ext cx="1846" cy="1837"/>
              <a:chOff x="2118" y="1381"/>
              <a:chExt cx="1846" cy="1837"/>
            </a:xfrm>
          </p:grpSpPr>
          <p:sp>
            <p:nvSpPr>
              <p:cNvPr id="16404" name="Oval 7"/>
              <p:cNvSpPr>
                <a:spLocks noChangeArrowheads="1"/>
              </p:cNvSpPr>
              <p:nvPr/>
            </p:nvSpPr>
            <p:spPr bwMode="auto">
              <a:xfrm>
                <a:off x="2118" y="1381"/>
                <a:ext cx="1846" cy="1837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5" name="Oval 8"/>
              <p:cNvSpPr>
                <a:spLocks noChangeArrowheads="1"/>
              </p:cNvSpPr>
              <p:nvPr/>
            </p:nvSpPr>
            <p:spPr bwMode="auto">
              <a:xfrm>
                <a:off x="2150" y="1419"/>
                <a:ext cx="1781" cy="1761"/>
              </a:xfrm>
              <a:prstGeom prst="ellipse">
                <a:avLst/>
              </a:prstGeom>
              <a:solidFill>
                <a:srgbClr val="008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392" name="Freeform 10"/>
            <p:cNvSpPr>
              <a:spLocks/>
            </p:cNvSpPr>
            <p:nvPr/>
          </p:nvSpPr>
          <p:spPr bwMode="auto">
            <a:xfrm>
              <a:off x="912" y="1866"/>
              <a:ext cx="1286" cy="320"/>
            </a:xfrm>
            <a:custGeom>
              <a:avLst/>
              <a:gdLst>
                <a:gd name="T0" fmla="*/ 0 w 1286"/>
                <a:gd name="T1" fmla="*/ 38 h 320"/>
                <a:gd name="T2" fmla="*/ 926 w 1286"/>
                <a:gd name="T3" fmla="*/ 38 h 320"/>
                <a:gd name="T4" fmla="*/ 926 w 1286"/>
                <a:gd name="T5" fmla="*/ 0 h 320"/>
                <a:gd name="T6" fmla="*/ 1285 w 1286"/>
                <a:gd name="T7" fmla="*/ 157 h 320"/>
                <a:gd name="T8" fmla="*/ 926 w 1286"/>
                <a:gd name="T9" fmla="*/ 319 h 320"/>
                <a:gd name="T10" fmla="*/ 926 w 1286"/>
                <a:gd name="T11" fmla="*/ 276 h 320"/>
                <a:gd name="T12" fmla="*/ 0 w 1286"/>
                <a:gd name="T13" fmla="*/ 276 h 320"/>
                <a:gd name="T14" fmla="*/ 0 w 1286"/>
                <a:gd name="T15" fmla="*/ 38 h 3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86"/>
                <a:gd name="T25" fmla="*/ 0 h 320"/>
                <a:gd name="T26" fmla="*/ 1286 w 1286"/>
                <a:gd name="T27" fmla="*/ 320 h 3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86" h="320">
                  <a:moveTo>
                    <a:pt x="0" y="38"/>
                  </a:moveTo>
                  <a:lnTo>
                    <a:pt x="926" y="38"/>
                  </a:lnTo>
                  <a:lnTo>
                    <a:pt x="926" y="0"/>
                  </a:lnTo>
                  <a:lnTo>
                    <a:pt x="1285" y="157"/>
                  </a:lnTo>
                  <a:lnTo>
                    <a:pt x="926" y="319"/>
                  </a:lnTo>
                  <a:lnTo>
                    <a:pt x="926" y="276"/>
                  </a:lnTo>
                  <a:lnTo>
                    <a:pt x="0" y="276"/>
                  </a:lnTo>
                  <a:lnTo>
                    <a:pt x="0" y="38"/>
                  </a:lnTo>
                </a:path>
              </a:pathLst>
            </a:custGeom>
            <a:solidFill>
              <a:srgbClr val="FF00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3" name="Freeform 11"/>
            <p:cNvSpPr>
              <a:spLocks/>
            </p:cNvSpPr>
            <p:nvPr/>
          </p:nvSpPr>
          <p:spPr bwMode="auto">
            <a:xfrm>
              <a:off x="3888" y="2383"/>
              <a:ext cx="1286" cy="320"/>
            </a:xfrm>
            <a:custGeom>
              <a:avLst/>
              <a:gdLst>
                <a:gd name="T0" fmla="*/ 0 w 1286"/>
                <a:gd name="T1" fmla="*/ 38 h 320"/>
                <a:gd name="T2" fmla="*/ 926 w 1286"/>
                <a:gd name="T3" fmla="*/ 38 h 320"/>
                <a:gd name="T4" fmla="*/ 926 w 1286"/>
                <a:gd name="T5" fmla="*/ 0 h 320"/>
                <a:gd name="T6" fmla="*/ 1285 w 1286"/>
                <a:gd name="T7" fmla="*/ 156 h 320"/>
                <a:gd name="T8" fmla="*/ 926 w 1286"/>
                <a:gd name="T9" fmla="*/ 319 h 320"/>
                <a:gd name="T10" fmla="*/ 926 w 1286"/>
                <a:gd name="T11" fmla="*/ 276 h 320"/>
                <a:gd name="T12" fmla="*/ 0 w 1286"/>
                <a:gd name="T13" fmla="*/ 276 h 320"/>
                <a:gd name="T14" fmla="*/ 0 w 1286"/>
                <a:gd name="T15" fmla="*/ 38 h 3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86"/>
                <a:gd name="T25" fmla="*/ 0 h 320"/>
                <a:gd name="T26" fmla="*/ 1286 w 1286"/>
                <a:gd name="T27" fmla="*/ 320 h 3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86" h="320">
                  <a:moveTo>
                    <a:pt x="0" y="38"/>
                  </a:moveTo>
                  <a:lnTo>
                    <a:pt x="926" y="38"/>
                  </a:lnTo>
                  <a:lnTo>
                    <a:pt x="926" y="0"/>
                  </a:lnTo>
                  <a:lnTo>
                    <a:pt x="1285" y="156"/>
                  </a:lnTo>
                  <a:lnTo>
                    <a:pt x="926" y="319"/>
                  </a:lnTo>
                  <a:lnTo>
                    <a:pt x="926" y="276"/>
                  </a:lnTo>
                  <a:lnTo>
                    <a:pt x="0" y="276"/>
                  </a:lnTo>
                  <a:lnTo>
                    <a:pt x="0" y="38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4" name="Freeform 12"/>
            <p:cNvSpPr>
              <a:spLocks/>
            </p:cNvSpPr>
            <p:nvPr/>
          </p:nvSpPr>
          <p:spPr bwMode="auto">
            <a:xfrm>
              <a:off x="3888" y="1962"/>
              <a:ext cx="1286" cy="320"/>
            </a:xfrm>
            <a:custGeom>
              <a:avLst/>
              <a:gdLst>
                <a:gd name="T0" fmla="*/ 0 w 1286"/>
                <a:gd name="T1" fmla="*/ 38 h 320"/>
                <a:gd name="T2" fmla="*/ 926 w 1286"/>
                <a:gd name="T3" fmla="*/ 38 h 320"/>
                <a:gd name="T4" fmla="*/ 926 w 1286"/>
                <a:gd name="T5" fmla="*/ 0 h 320"/>
                <a:gd name="T6" fmla="*/ 1285 w 1286"/>
                <a:gd name="T7" fmla="*/ 157 h 320"/>
                <a:gd name="T8" fmla="*/ 926 w 1286"/>
                <a:gd name="T9" fmla="*/ 319 h 320"/>
                <a:gd name="T10" fmla="*/ 926 w 1286"/>
                <a:gd name="T11" fmla="*/ 276 h 320"/>
                <a:gd name="T12" fmla="*/ 0 w 1286"/>
                <a:gd name="T13" fmla="*/ 276 h 320"/>
                <a:gd name="T14" fmla="*/ 0 w 1286"/>
                <a:gd name="T15" fmla="*/ 38 h 3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86"/>
                <a:gd name="T25" fmla="*/ 0 h 320"/>
                <a:gd name="T26" fmla="*/ 1286 w 1286"/>
                <a:gd name="T27" fmla="*/ 320 h 3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86" h="320">
                  <a:moveTo>
                    <a:pt x="0" y="38"/>
                  </a:moveTo>
                  <a:lnTo>
                    <a:pt x="926" y="38"/>
                  </a:lnTo>
                  <a:lnTo>
                    <a:pt x="926" y="0"/>
                  </a:lnTo>
                  <a:lnTo>
                    <a:pt x="1285" y="157"/>
                  </a:lnTo>
                  <a:lnTo>
                    <a:pt x="926" y="319"/>
                  </a:lnTo>
                  <a:lnTo>
                    <a:pt x="926" y="276"/>
                  </a:lnTo>
                  <a:lnTo>
                    <a:pt x="0" y="276"/>
                  </a:lnTo>
                  <a:lnTo>
                    <a:pt x="0" y="38"/>
                  </a:lnTo>
                </a:path>
              </a:pathLst>
            </a:custGeom>
            <a:solidFill>
              <a:srgbClr val="FF00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5" name="Freeform 13"/>
            <p:cNvSpPr>
              <a:spLocks/>
            </p:cNvSpPr>
            <p:nvPr/>
          </p:nvSpPr>
          <p:spPr bwMode="auto">
            <a:xfrm>
              <a:off x="3600" y="1344"/>
              <a:ext cx="1286" cy="320"/>
            </a:xfrm>
            <a:custGeom>
              <a:avLst/>
              <a:gdLst>
                <a:gd name="T0" fmla="*/ 0 w 1286"/>
                <a:gd name="T1" fmla="*/ 38 h 320"/>
                <a:gd name="T2" fmla="*/ 926 w 1286"/>
                <a:gd name="T3" fmla="*/ 38 h 320"/>
                <a:gd name="T4" fmla="*/ 926 w 1286"/>
                <a:gd name="T5" fmla="*/ 0 h 320"/>
                <a:gd name="T6" fmla="*/ 1285 w 1286"/>
                <a:gd name="T7" fmla="*/ 157 h 320"/>
                <a:gd name="T8" fmla="*/ 926 w 1286"/>
                <a:gd name="T9" fmla="*/ 319 h 320"/>
                <a:gd name="T10" fmla="*/ 926 w 1286"/>
                <a:gd name="T11" fmla="*/ 277 h 320"/>
                <a:gd name="T12" fmla="*/ 0 w 1286"/>
                <a:gd name="T13" fmla="*/ 277 h 320"/>
                <a:gd name="T14" fmla="*/ 0 w 1286"/>
                <a:gd name="T15" fmla="*/ 38 h 3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86"/>
                <a:gd name="T25" fmla="*/ 0 h 320"/>
                <a:gd name="T26" fmla="*/ 1286 w 1286"/>
                <a:gd name="T27" fmla="*/ 320 h 3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86" h="320">
                  <a:moveTo>
                    <a:pt x="0" y="38"/>
                  </a:moveTo>
                  <a:lnTo>
                    <a:pt x="926" y="38"/>
                  </a:lnTo>
                  <a:lnTo>
                    <a:pt x="926" y="0"/>
                  </a:lnTo>
                  <a:lnTo>
                    <a:pt x="1285" y="157"/>
                  </a:lnTo>
                  <a:lnTo>
                    <a:pt x="926" y="319"/>
                  </a:lnTo>
                  <a:lnTo>
                    <a:pt x="926" y="277"/>
                  </a:lnTo>
                  <a:lnTo>
                    <a:pt x="0" y="277"/>
                  </a:lnTo>
                  <a:lnTo>
                    <a:pt x="0" y="38"/>
                  </a:lnTo>
                </a:path>
              </a:pathLst>
            </a:custGeom>
            <a:solidFill>
              <a:srgbClr val="0000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6" name="Freeform 14"/>
            <p:cNvSpPr>
              <a:spLocks/>
            </p:cNvSpPr>
            <p:nvPr/>
          </p:nvSpPr>
          <p:spPr bwMode="auto">
            <a:xfrm>
              <a:off x="3600" y="2952"/>
              <a:ext cx="1286" cy="320"/>
            </a:xfrm>
            <a:custGeom>
              <a:avLst/>
              <a:gdLst>
                <a:gd name="T0" fmla="*/ 0 w 1286"/>
                <a:gd name="T1" fmla="*/ 38 h 320"/>
                <a:gd name="T2" fmla="*/ 926 w 1286"/>
                <a:gd name="T3" fmla="*/ 38 h 320"/>
                <a:gd name="T4" fmla="*/ 926 w 1286"/>
                <a:gd name="T5" fmla="*/ 0 h 320"/>
                <a:gd name="T6" fmla="*/ 1285 w 1286"/>
                <a:gd name="T7" fmla="*/ 157 h 320"/>
                <a:gd name="T8" fmla="*/ 926 w 1286"/>
                <a:gd name="T9" fmla="*/ 319 h 320"/>
                <a:gd name="T10" fmla="*/ 926 w 1286"/>
                <a:gd name="T11" fmla="*/ 277 h 320"/>
                <a:gd name="T12" fmla="*/ 0 w 1286"/>
                <a:gd name="T13" fmla="*/ 277 h 320"/>
                <a:gd name="T14" fmla="*/ 0 w 1286"/>
                <a:gd name="T15" fmla="*/ 38 h 3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86"/>
                <a:gd name="T25" fmla="*/ 0 h 320"/>
                <a:gd name="T26" fmla="*/ 1286 w 1286"/>
                <a:gd name="T27" fmla="*/ 320 h 3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86" h="320">
                  <a:moveTo>
                    <a:pt x="0" y="38"/>
                  </a:moveTo>
                  <a:lnTo>
                    <a:pt x="926" y="38"/>
                  </a:lnTo>
                  <a:lnTo>
                    <a:pt x="926" y="0"/>
                  </a:lnTo>
                  <a:lnTo>
                    <a:pt x="1285" y="157"/>
                  </a:lnTo>
                  <a:lnTo>
                    <a:pt x="926" y="319"/>
                  </a:lnTo>
                  <a:lnTo>
                    <a:pt x="926" y="277"/>
                  </a:lnTo>
                  <a:lnTo>
                    <a:pt x="0" y="277"/>
                  </a:lnTo>
                  <a:lnTo>
                    <a:pt x="0" y="38"/>
                  </a:lnTo>
                </a:path>
              </a:pathLst>
            </a:custGeom>
            <a:solidFill>
              <a:srgbClr val="80008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7" name="Rectangle 15"/>
            <p:cNvSpPr>
              <a:spLocks noChangeArrowheads="1"/>
            </p:cNvSpPr>
            <p:nvPr/>
          </p:nvSpPr>
          <p:spPr bwMode="auto">
            <a:xfrm>
              <a:off x="947" y="1902"/>
              <a:ext cx="399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FFFFFF"/>
                  </a:solidFill>
                </a:rPr>
                <a:t>6 O</a:t>
              </a:r>
              <a:r>
                <a:rPr lang="en-US" b="1" baseline="-25000">
                  <a:solidFill>
                    <a:srgbClr val="FFFFFF"/>
                  </a:solidFill>
                </a:rPr>
                <a:t>2</a:t>
              </a:r>
              <a:endParaRPr lang="en-US" b="1" baseline="-25000"/>
            </a:p>
          </p:txBody>
        </p:sp>
        <p:sp>
          <p:nvSpPr>
            <p:cNvPr id="16398" name="Rectangle 16"/>
            <p:cNvSpPr>
              <a:spLocks noChangeArrowheads="1"/>
            </p:cNvSpPr>
            <p:nvPr/>
          </p:nvSpPr>
          <p:spPr bwMode="auto">
            <a:xfrm>
              <a:off x="899" y="2478"/>
              <a:ext cx="826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FFFFFF"/>
                  </a:solidFill>
                </a:rPr>
                <a:t>GLUCOSE</a:t>
              </a:r>
              <a:endParaRPr lang="en-US" b="1"/>
            </a:p>
          </p:txBody>
        </p:sp>
        <p:sp>
          <p:nvSpPr>
            <p:cNvPr id="16399" name="Rectangle 17"/>
            <p:cNvSpPr>
              <a:spLocks noChangeArrowheads="1"/>
            </p:cNvSpPr>
            <p:nvPr/>
          </p:nvSpPr>
          <p:spPr bwMode="auto">
            <a:xfrm>
              <a:off x="2483" y="2142"/>
              <a:ext cx="108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FFFFFF"/>
                  </a:solidFill>
                </a:rPr>
                <a:t>METABOLISM</a:t>
              </a:r>
              <a:endParaRPr lang="en-US" b="1"/>
            </a:p>
          </p:txBody>
        </p:sp>
        <p:sp>
          <p:nvSpPr>
            <p:cNvPr id="16400" name="Rectangle 18"/>
            <p:cNvSpPr>
              <a:spLocks noChangeArrowheads="1"/>
            </p:cNvSpPr>
            <p:nvPr/>
          </p:nvSpPr>
          <p:spPr bwMode="auto">
            <a:xfrm>
              <a:off x="3587" y="1374"/>
              <a:ext cx="503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FFFFFF"/>
                  </a:solidFill>
                </a:rPr>
                <a:t>6 CO</a:t>
              </a:r>
              <a:r>
                <a:rPr lang="en-US" b="1" baseline="-25000">
                  <a:solidFill>
                    <a:srgbClr val="FFFFFF"/>
                  </a:solidFill>
                </a:rPr>
                <a:t>2</a:t>
              </a:r>
            </a:p>
          </p:txBody>
        </p:sp>
        <p:sp>
          <p:nvSpPr>
            <p:cNvPr id="16401" name="Rectangle 19"/>
            <p:cNvSpPr>
              <a:spLocks noChangeArrowheads="1"/>
            </p:cNvSpPr>
            <p:nvPr/>
          </p:nvSpPr>
          <p:spPr bwMode="auto">
            <a:xfrm>
              <a:off x="3875" y="1998"/>
              <a:ext cx="503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FFFFFF"/>
                  </a:solidFill>
                </a:rPr>
                <a:t>6 H</a:t>
              </a:r>
              <a:r>
                <a:rPr lang="en-US" b="1" baseline="-25000">
                  <a:solidFill>
                    <a:srgbClr val="FFFFFF"/>
                  </a:solidFill>
                </a:rPr>
                <a:t>2</a:t>
              </a:r>
              <a:r>
                <a:rPr lang="en-US" b="1">
                  <a:solidFill>
                    <a:srgbClr val="FFFFFF"/>
                  </a:solidFill>
                </a:rPr>
                <a:t>O</a:t>
              </a:r>
              <a:endParaRPr lang="en-US" b="1"/>
            </a:p>
          </p:txBody>
        </p:sp>
        <p:sp>
          <p:nvSpPr>
            <p:cNvPr id="16402" name="Rectangle 20"/>
            <p:cNvSpPr>
              <a:spLocks noChangeArrowheads="1"/>
            </p:cNvSpPr>
            <p:nvPr/>
          </p:nvSpPr>
          <p:spPr bwMode="auto">
            <a:xfrm>
              <a:off x="3875" y="2430"/>
              <a:ext cx="60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FFFFFF"/>
                  </a:solidFill>
                </a:rPr>
                <a:t>36 ATP</a:t>
              </a:r>
              <a:endParaRPr lang="en-US" b="1"/>
            </a:p>
          </p:txBody>
        </p:sp>
        <p:sp>
          <p:nvSpPr>
            <p:cNvPr id="16403" name="Rectangle 21"/>
            <p:cNvSpPr>
              <a:spLocks noChangeArrowheads="1"/>
            </p:cNvSpPr>
            <p:nvPr/>
          </p:nvSpPr>
          <p:spPr bwMode="auto">
            <a:xfrm>
              <a:off x="3587" y="3006"/>
              <a:ext cx="120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FFFFFF"/>
                  </a:solidFill>
                </a:rPr>
                <a:t>HEAT (417 kcal)</a:t>
              </a:r>
              <a:endParaRPr lang="en-US" b="1"/>
            </a:p>
          </p:txBody>
        </p:sp>
      </p:grpSp>
      <p:sp>
        <p:nvSpPr>
          <p:cNvPr id="16388" name="Text Box 23"/>
          <p:cNvSpPr txBox="1">
            <a:spLocks noChangeArrowheads="1"/>
          </p:cNvSpPr>
          <p:nvPr/>
        </p:nvSpPr>
        <p:spPr bwMode="auto">
          <a:xfrm>
            <a:off x="838200" y="5029200"/>
            <a:ext cx="6553200" cy="1477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Glycolysis: Inefficient source of energy production; 2 ATP for every glucose; produces pyruvic acid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/>
              <a:t>Oxidative phosphorylation: Each pyruvic acid is converted into 34 ATP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</a:rPr>
              <a:t>Anaerobic Metabolism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752600"/>
            <a:ext cx="7848600" cy="43434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FFFF00"/>
                </a:solidFill>
              </a:rPr>
              <a:t>Occurs without oxygen</a:t>
            </a:r>
          </a:p>
          <a:p>
            <a:pPr lvl="1" eaLnBrk="1" hangingPunct="1"/>
            <a:r>
              <a:rPr lang="en-US" sz="2800" smtClean="0">
                <a:solidFill>
                  <a:srgbClr val="FFFF00"/>
                </a:solidFill>
              </a:rPr>
              <a:t>oxidative phosphorylation can’t occur without oxygen</a:t>
            </a:r>
          </a:p>
          <a:p>
            <a:pPr lvl="1" eaLnBrk="1" hangingPunct="1"/>
            <a:r>
              <a:rPr lang="en-US" sz="2800" smtClean="0">
                <a:solidFill>
                  <a:srgbClr val="FFFF00"/>
                </a:solidFill>
              </a:rPr>
              <a:t>glycolysis can occur without oxygen</a:t>
            </a:r>
          </a:p>
          <a:p>
            <a:pPr lvl="1" eaLnBrk="1" hangingPunct="1"/>
            <a:r>
              <a:rPr lang="en-US" sz="2800" smtClean="0">
                <a:solidFill>
                  <a:srgbClr val="FFFF00"/>
                </a:solidFill>
              </a:rPr>
              <a:t>cellular death leads to tissue and organ death</a:t>
            </a:r>
          </a:p>
          <a:p>
            <a:pPr lvl="1" eaLnBrk="1" hangingPunct="1"/>
            <a:r>
              <a:rPr lang="en-US" sz="2800" smtClean="0">
                <a:solidFill>
                  <a:srgbClr val="FFFF00"/>
                </a:solidFill>
              </a:rPr>
              <a:t>can occur even after return of perfusion</a:t>
            </a:r>
          </a:p>
          <a:p>
            <a:pPr lvl="2" eaLnBrk="1" hangingPunct="1"/>
            <a:r>
              <a:rPr lang="en-US" sz="2400" smtClean="0">
                <a:solidFill>
                  <a:srgbClr val="FFFF00"/>
                </a:solidFill>
                <a:sym typeface="Symbol" pitchFamily="18" charset="2"/>
              </a:rPr>
              <a:t> organ  dysfunction or death</a:t>
            </a:r>
            <a:endParaRPr lang="en-US" sz="240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86"/>
          <p:cNvGrpSpPr>
            <a:grpSpLocks/>
          </p:cNvGrpSpPr>
          <p:nvPr/>
        </p:nvGrpSpPr>
        <p:grpSpPr bwMode="auto">
          <a:xfrm>
            <a:off x="4195763" y="863600"/>
            <a:ext cx="1608137" cy="1181100"/>
            <a:chOff x="2320" y="384"/>
            <a:chExt cx="1013" cy="744"/>
          </a:xfrm>
        </p:grpSpPr>
        <p:grpSp>
          <p:nvGrpSpPr>
            <p:cNvPr id="18489" name="Group 5"/>
            <p:cNvGrpSpPr>
              <a:grpSpLocks/>
            </p:cNvGrpSpPr>
            <p:nvPr/>
          </p:nvGrpSpPr>
          <p:grpSpPr bwMode="auto">
            <a:xfrm>
              <a:off x="2320" y="384"/>
              <a:ext cx="1013" cy="744"/>
              <a:chOff x="2320" y="384"/>
              <a:chExt cx="1013" cy="744"/>
            </a:xfrm>
          </p:grpSpPr>
          <p:sp>
            <p:nvSpPr>
              <p:cNvPr id="18494" name="Freeform 2"/>
              <p:cNvSpPr>
                <a:spLocks/>
              </p:cNvSpPr>
              <p:nvPr/>
            </p:nvSpPr>
            <p:spPr bwMode="auto">
              <a:xfrm>
                <a:off x="2320" y="431"/>
                <a:ext cx="965" cy="697"/>
              </a:xfrm>
              <a:custGeom>
                <a:avLst/>
                <a:gdLst>
                  <a:gd name="T0" fmla="*/ 964 w 965"/>
                  <a:gd name="T1" fmla="*/ 0 h 697"/>
                  <a:gd name="T2" fmla="*/ 964 w 965"/>
                  <a:gd name="T3" fmla="*/ 696 h 697"/>
                  <a:gd name="T4" fmla="*/ 0 w 965"/>
                  <a:gd name="T5" fmla="*/ 696 h 697"/>
                  <a:gd name="T6" fmla="*/ 0 w 965"/>
                  <a:gd name="T7" fmla="*/ 0 h 697"/>
                  <a:gd name="T8" fmla="*/ 964 w 965"/>
                  <a:gd name="T9" fmla="*/ 0 h 6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5"/>
                  <a:gd name="T16" fmla="*/ 0 h 697"/>
                  <a:gd name="T17" fmla="*/ 965 w 965"/>
                  <a:gd name="T18" fmla="*/ 697 h 6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5" h="697">
                    <a:moveTo>
                      <a:pt x="964" y="0"/>
                    </a:moveTo>
                    <a:lnTo>
                      <a:pt x="964" y="696"/>
                    </a:lnTo>
                    <a:lnTo>
                      <a:pt x="0" y="696"/>
                    </a:lnTo>
                    <a:lnTo>
                      <a:pt x="0" y="0"/>
                    </a:lnTo>
                    <a:lnTo>
                      <a:pt x="964" y="0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95" name="Freeform 3"/>
              <p:cNvSpPr>
                <a:spLocks/>
              </p:cNvSpPr>
              <p:nvPr/>
            </p:nvSpPr>
            <p:spPr bwMode="auto">
              <a:xfrm>
                <a:off x="3284" y="384"/>
                <a:ext cx="49" cy="744"/>
              </a:xfrm>
              <a:custGeom>
                <a:avLst/>
                <a:gdLst>
                  <a:gd name="T0" fmla="*/ 0 w 49"/>
                  <a:gd name="T1" fmla="*/ 47 h 744"/>
                  <a:gd name="T2" fmla="*/ 0 w 49"/>
                  <a:gd name="T3" fmla="*/ 743 h 744"/>
                  <a:gd name="T4" fmla="*/ 48 w 49"/>
                  <a:gd name="T5" fmla="*/ 697 h 744"/>
                  <a:gd name="T6" fmla="*/ 48 w 49"/>
                  <a:gd name="T7" fmla="*/ 0 h 744"/>
                  <a:gd name="T8" fmla="*/ 0 w 49"/>
                  <a:gd name="T9" fmla="*/ 47 h 7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"/>
                  <a:gd name="T16" fmla="*/ 0 h 744"/>
                  <a:gd name="T17" fmla="*/ 49 w 49"/>
                  <a:gd name="T18" fmla="*/ 744 h 7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" h="744">
                    <a:moveTo>
                      <a:pt x="0" y="47"/>
                    </a:moveTo>
                    <a:lnTo>
                      <a:pt x="0" y="743"/>
                    </a:lnTo>
                    <a:lnTo>
                      <a:pt x="48" y="697"/>
                    </a:lnTo>
                    <a:lnTo>
                      <a:pt x="48" y="0"/>
                    </a:lnTo>
                    <a:lnTo>
                      <a:pt x="0" y="47"/>
                    </a:lnTo>
                  </a:path>
                </a:pathLst>
              </a:custGeom>
              <a:solidFill>
                <a:srgbClr val="FF5F7F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96" name="Freeform 4"/>
              <p:cNvSpPr>
                <a:spLocks/>
              </p:cNvSpPr>
              <p:nvPr/>
            </p:nvSpPr>
            <p:spPr bwMode="auto">
              <a:xfrm>
                <a:off x="2320" y="384"/>
                <a:ext cx="1013" cy="48"/>
              </a:xfrm>
              <a:custGeom>
                <a:avLst/>
                <a:gdLst>
                  <a:gd name="T0" fmla="*/ 1012 w 1013"/>
                  <a:gd name="T1" fmla="*/ 0 h 48"/>
                  <a:gd name="T2" fmla="*/ 964 w 1013"/>
                  <a:gd name="T3" fmla="*/ 47 h 48"/>
                  <a:gd name="T4" fmla="*/ 0 w 1013"/>
                  <a:gd name="T5" fmla="*/ 47 h 48"/>
                  <a:gd name="T6" fmla="*/ 48 w 1013"/>
                  <a:gd name="T7" fmla="*/ 0 h 48"/>
                  <a:gd name="T8" fmla="*/ 1012 w 1013"/>
                  <a:gd name="T9" fmla="*/ 0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13"/>
                  <a:gd name="T16" fmla="*/ 0 h 48"/>
                  <a:gd name="T17" fmla="*/ 1013 w 1013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13" h="48">
                    <a:moveTo>
                      <a:pt x="1012" y="0"/>
                    </a:moveTo>
                    <a:lnTo>
                      <a:pt x="964" y="47"/>
                    </a:lnTo>
                    <a:lnTo>
                      <a:pt x="0" y="47"/>
                    </a:lnTo>
                    <a:lnTo>
                      <a:pt x="48" y="0"/>
                    </a:lnTo>
                    <a:lnTo>
                      <a:pt x="1012" y="0"/>
                    </a:lnTo>
                  </a:path>
                </a:pathLst>
              </a:custGeom>
              <a:solidFill>
                <a:srgbClr val="80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90" name="Rectangle 66"/>
            <p:cNvSpPr>
              <a:spLocks noChangeArrowheads="1"/>
            </p:cNvSpPr>
            <p:nvPr/>
          </p:nvSpPr>
          <p:spPr bwMode="auto">
            <a:xfrm>
              <a:off x="2391" y="466"/>
              <a:ext cx="87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FFFFFF"/>
                  </a:solidFill>
                </a:rPr>
                <a:t>Inadequate</a:t>
              </a:r>
              <a:endParaRPr lang="en-US" b="1"/>
            </a:p>
          </p:txBody>
        </p:sp>
        <p:sp>
          <p:nvSpPr>
            <p:cNvPr id="18491" name="Rectangle 67"/>
            <p:cNvSpPr>
              <a:spLocks noChangeArrowheads="1"/>
            </p:cNvSpPr>
            <p:nvPr/>
          </p:nvSpPr>
          <p:spPr bwMode="auto">
            <a:xfrm>
              <a:off x="2391" y="610"/>
              <a:ext cx="64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FFFFFF"/>
                  </a:solidFill>
                </a:rPr>
                <a:t>Cellular</a:t>
              </a:r>
            </a:p>
          </p:txBody>
        </p:sp>
        <p:sp>
          <p:nvSpPr>
            <p:cNvPr id="18492" name="Rectangle 68"/>
            <p:cNvSpPr>
              <a:spLocks noChangeArrowheads="1"/>
            </p:cNvSpPr>
            <p:nvPr/>
          </p:nvSpPr>
          <p:spPr bwMode="auto">
            <a:xfrm>
              <a:off x="2391" y="754"/>
              <a:ext cx="64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FFFFFF"/>
                  </a:solidFill>
                </a:rPr>
                <a:t>Oxygen</a:t>
              </a:r>
              <a:endParaRPr lang="en-US" b="1"/>
            </a:p>
          </p:txBody>
        </p:sp>
        <p:sp>
          <p:nvSpPr>
            <p:cNvPr id="18493" name="Rectangle 69"/>
            <p:cNvSpPr>
              <a:spLocks noChangeArrowheads="1"/>
            </p:cNvSpPr>
            <p:nvPr/>
          </p:nvSpPr>
          <p:spPr bwMode="auto">
            <a:xfrm>
              <a:off x="2391" y="898"/>
              <a:ext cx="67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FFFFFF"/>
                  </a:solidFill>
                </a:rPr>
                <a:t>Delivery</a:t>
              </a:r>
            </a:p>
          </p:txBody>
        </p:sp>
      </p:grpSp>
      <p:grpSp>
        <p:nvGrpSpPr>
          <p:cNvPr id="4" name="Group 87"/>
          <p:cNvGrpSpPr>
            <a:grpSpLocks/>
          </p:cNvGrpSpPr>
          <p:nvPr/>
        </p:nvGrpSpPr>
        <p:grpSpPr bwMode="auto">
          <a:xfrm>
            <a:off x="4151313" y="2736850"/>
            <a:ext cx="1697037" cy="1244600"/>
            <a:chOff x="2292" y="1564"/>
            <a:chExt cx="1069" cy="784"/>
          </a:xfrm>
        </p:grpSpPr>
        <p:grpSp>
          <p:nvGrpSpPr>
            <p:cNvPr id="18483" name="Group 9"/>
            <p:cNvGrpSpPr>
              <a:grpSpLocks/>
            </p:cNvGrpSpPr>
            <p:nvPr/>
          </p:nvGrpSpPr>
          <p:grpSpPr bwMode="auto">
            <a:xfrm>
              <a:off x="2292" y="1564"/>
              <a:ext cx="1069" cy="784"/>
              <a:chOff x="2292" y="1564"/>
              <a:chExt cx="1069" cy="784"/>
            </a:xfrm>
          </p:grpSpPr>
          <p:sp>
            <p:nvSpPr>
              <p:cNvPr id="18486" name="Freeform 6"/>
              <p:cNvSpPr>
                <a:spLocks/>
              </p:cNvSpPr>
              <p:nvPr/>
            </p:nvSpPr>
            <p:spPr bwMode="auto">
              <a:xfrm>
                <a:off x="2292" y="1613"/>
                <a:ext cx="1018" cy="735"/>
              </a:xfrm>
              <a:custGeom>
                <a:avLst/>
                <a:gdLst>
                  <a:gd name="T0" fmla="*/ 1017 w 1018"/>
                  <a:gd name="T1" fmla="*/ 0 h 735"/>
                  <a:gd name="T2" fmla="*/ 1017 w 1018"/>
                  <a:gd name="T3" fmla="*/ 734 h 735"/>
                  <a:gd name="T4" fmla="*/ 0 w 1018"/>
                  <a:gd name="T5" fmla="*/ 734 h 735"/>
                  <a:gd name="T6" fmla="*/ 0 w 1018"/>
                  <a:gd name="T7" fmla="*/ 0 h 735"/>
                  <a:gd name="T8" fmla="*/ 1017 w 1018"/>
                  <a:gd name="T9" fmla="*/ 0 h 7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18"/>
                  <a:gd name="T16" fmla="*/ 0 h 735"/>
                  <a:gd name="T17" fmla="*/ 1018 w 1018"/>
                  <a:gd name="T18" fmla="*/ 735 h 7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18" h="735">
                    <a:moveTo>
                      <a:pt x="1017" y="0"/>
                    </a:moveTo>
                    <a:lnTo>
                      <a:pt x="1017" y="734"/>
                    </a:lnTo>
                    <a:lnTo>
                      <a:pt x="0" y="734"/>
                    </a:lnTo>
                    <a:lnTo>
                      <a:pt x="0" y="0"/>
                    </a:lnTo>
                    <a:lnTo>
                      <a:pt x="1017" y="0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7" name="Freeform 7"/>
              <p:cNvSpPr>
                <a:spLocks/>
              </p:cNvSpPr>
              <p:nvPr/>
            </p:nvSpPr>
            <p:spPr bwMode="auto">
              <a:xfrm>
                <a:off x="3309" y="1564"/>
                <a:ext cx="52" cy="784"/>
              </a:xfrm>
              <a:custGeom>
                <a:avLst/>
                <a:gdLst>
                  <a:gd name="T0" fmla="*/ 0 w 52"/>
                  <a:gd name="T1" fmla="*/ 50 h 784"/>
                  <a:gd name="T2" fmla="*/ 0 w 52"/>
                  <a:gd name="T3" fmla="*/ 783 h 784"/>
                  <a:gd name="T4" fmla="*/ 51 w 52"/>
                  <a:gd name="T5" fmla="*/ 734 h 784"/>
                  <a:gd name="T6" fmla="*/ 51 w 52"/>
                  <a:gd name="T7" fmla="*/ 0 h 784"/>
                  <a:gd name="T8" fmla="*/ 0 w 52"/>
                  <a:gd name="T9" fmla="*/ 50 h 7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"/>
                  <a:gd name="T16" fmla="*/ 0 h 784"/>
                  <a:gd name="T17" fmla="*/ 52 w 52"/>
                  <a:gd name="T18" fmla="*/ 784 h 7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" h="784">
                    <a:moveTo>
                      <a:pt x="0" y="50"/>
                    </a:moveTo>
                    <a:lnTo>
                      <a:pt x="0" y="783"/>
                    </a:lnTo>
                    <a:lnTo>
                      <a:pt x="51" y="734"/>
                    </a:lnTo>
                    <a:lnTo>
                      <a:pt x="51" y="0"/>
                    </a:lnTo>
                    <a:lnTo>
                      <a:pt x="0" y="50"/>
                    </a:lnTo>
                  </a:path>
                </a:pathLst>
              </a:custGeom>
              <a:solidFill>
                <a:srgbClr val="FF5F7F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8" name="Freeform 8"/>
              <p:cNvSpPr>
                <a:spLocks/>
              </p:cNvSpPr>
              <p:nvPr/>
            </p:nvSpPr>
            <p:spPr bwMode="auto">
              <a:xfrm>
                <a:off x="2292" y="1564"/>
                <a:ext cx="1069" cy="50"/>
              </a:xfrm>
              <a:custGeom>
                <a:avLst/>
                <a:gdLst>
                  <a:gd name="T0" fmla="*/ 1068 w 1069"/>
                  <a:gd name="T1" fmla="*/ 0 h 50"/>
                  <a:gd name="T2" fmla="*/ 1017 w 1069"/>
                  <a:gd name="T3" fmla="*/ 49 h 50"/>
                  <a:gd name="T4" fmla="*/ 0 w 1069"/>
                  <a:gd name="T5" fmla="*/ 49 h 50"/>
                  <a:gd name="T6" fmla="*/ 51 w 1069"/>
                  <a:gd name="T7" fmla="*/ 0 h 50"/>
                  <a:gd name="T8" fmla="*/ 1068 w 1069"/>
                  <a:gd name="T9" fmla="*/ 0 h 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69"/>
                  <a:gd name="T16" fmla="*/ 0 h 50"/>
                  <a:gd name="T17" fmla="*/ 1069 w 1069"/>
                  <a:gd name="T18" fmla="*/ 50 h 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69" h="50">
                    <a:moveTo>
                      <a:pt x="1068" y="0"/>
                    </a:moveTo>
                    <a:lnTo>
                      <a:pt x="1017" y="49"/>
                    </a:lnTo>
                    <a:lnTo>
                      <a:pt x="0" y="49"/>
                    </a:lnTo>
                    <a:lnTo>
                      <a:pt x="51" y="0"/>
                    </a:lnTo>
                    <a:lnTo>
                      <a:pt x="1068" y="0"/>
                    </a:lnTo>
                  </a:path>
                </a:pathLst>
              </a:custGeom>
              <a:solidFill>
                <a:srgbClr val="80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84" name="Rectangle 70"/>
            <p:cNvSpPr>
              <a:spLocks noChangeArrowheads="1"/>
            </p:cNvSpPr>
            <p:nvPr/>
          </p:nvSpPr>
          <p:spPr bwMode="auto">
            <a:xfrm>
              <a:off x="2343" y="1714"/>
              <a:ext cx="81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FFFFFF"/>
                  </a:solidFill>
                </a:rPr>
                <a:t>Anaerobic</a:t>
              </a:r>
            </a:p>
          </p:txBody>
        </p:sp>
        <p:sp>
          <p:nvSpPr>
            <p:cNvPr id="18485" name="Rectangle 71"/>
            <p:cNvSpPr>
              <a:spLocks noChangeArrowheads="1"/>
            </p:cNvSpPr>
            <p:nvPr/>
          </p:nvSpPr>
          <p:spPr bwMode="auto">
            <a:xfrm>
              <a:off x="2343" y="1906"/>
              <a:ext cx="906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FFFFFF"/>
                  </a:solidFill>
                </a:rPr>
                <a:t>Metabolism</a:t>
              </a:r>
              <a:endParaRPr lang="en-US" b="1"/>
            </a:p>
          </p:txBody>
        </p:sp>
      </p:grpSp>
      <p:grpSp>
        <p:nvGrpSpPr>
          <p:cNvPr id="6" name="Group 92"/>
          <p:cNvGrpSpPr>
            <a:grpSpLocks/>
          </p:cNvGrpSpPr>
          <p:nvPr/>
        </p:nvGrpSpPr>
        <p:grpSpPr bwMode="auto">
          <a:xfrm>
            <a:off x="457200" y="2616200"/>
            <a:ext cx="2474913" cy="1181100"/>
            <a:chOff x="493" y="1488"/>
            <a:chExt cx="1031" cy="744"/>
          </a:xfrm>
        </p:grpSpPr>
        <p:grpSp>
          <p:nvGrpSpPr>
            <p:cNvPr id="18473" name="Group 17"/>
            <p:cNvGrpSpPr>
              <a:grpSpLocks/>
            </p:cNvGrpSpPr>
            <p:nvPr/>
          </p:nvGrpSpPr>
          <p:grpSpPr bwMode="auto">
            <a:xfrm>
              <a:off x="624" y="1582"/>
              <a:ext cx="757" cy="556"/>
              <a:chOff x="624" y="1582"/>
              <a:chExt cx="757" cy="556"/>
            </a:xfrm>
          </p:grpSpPr>
          <p:sp>
            <p:nvSpPr>
              <p:cNvPr id="18480" name="Freeform 14"/>
              <p:cNvSpPr>
                <a:spLocks/>
              </p:cNvSpPr>
              <p:nvPr/>
            </p:nvSpPr>
            <p:spPr bwMode="auto">
              <a:xfrm>
                <a:off x="624" y="1617"/>
                <a:ext cx="721" cy="521"/>
              </a:xfrm>
              <a:custGeom>
                <a:avLst/>
                <a:gdLst>
                  <a:gd name="T0" fmla="*/ 720 w 721"/>
                  <a:gd name="T1" fmla="*/ 0 h 521"/>
                  <a:gd name="T2" fmla="*/ 720 w 721"/>
                  <a:gd name="T3" fmla="*/ 520 h 521"/>
                  <a:gd name="T4" fmla="*/ 0 w 721"/>
                  <a:gd name="T5" fmla="*/ 520 h 521"/>
                  <a:gd name="T6" fmla="*/ 0 w 721"/>
                  <a:gd name="T7" fmla="*/ 0 h 521"/>
                  <a:gd name="T8" fmla="*/ 720 w 721"/>
                  <a:gd name="T9" fmla="*/ 0 h 5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1"/>
                  <a:gd name="T16" fmla="*/ 0 h 521"/>
                  <a:gd name="T17" fmla="*/ 721 w 721"/>
                  <a:gd name="T18" fmla="*/ 521 h 5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1" h="521">
                    <a:moveTo>
                      <a:pt x="720" y="0"/>
                    </a:moveTo>
                    <a:lnTo>
                      <a:pt x="720" y="520"/>
                    </a:lnTo>
                    <a:lnTo>
                      <a:pt x="0" y="520"/>
                    </a:lnTo>
                    <a:lnTo>
                      <a:pt x="0" y="0"/>
                    </a:lnTo>
                    <a:lnTo>
                      <a:pt x="720" y="0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1" name="Freeform 15"/>
              <p:cNvSpPr>
                <a:spLocks/>
              </p:cNvSpPr>
              <p:nvPr/>
            </p:nvSpPr>
            <p:spPr bwMode="auto">
              <a:xfrm>
                <a:off x="1344" y="1582"/>
                <a:ext cx="37" cy="556"/>
              </a:xfrm>
              <a:custGeom>
                <a:avLst/>
                <a:gdLst>
                  <a:gd name="T0" fmla="*/ 0 w 37"/>
                  <a:gd name="T1" fmla="*/ 35 h 556"/>
                  <a:gd name="T2" fmla="*/ 0 w 37"/>
                  <a:gd name="T3" fmla="*/ 555 h 556"/>
                  <a:gd name="T4" fmla="*/ 36 w 37"/>
                  <a:gd name="T5" fmla="*/ 520 h 556"/>
                  <a:gd name="T6" fmla="*/ 36 w 37"/>
                  <a:gd name="T7" fmla="*/ 0 h 556"/>
                  <a:gd name="T8" fmla="*/ 0 w 37"/>
                  <a:gd name="T9" fmla="*/ 35 h 5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"/>
                  <a:gd name="T16" fmla="*/ 0 h 556"/>
                  <a:gd name="T17" fmla="*/ 37 w 37"/>
                  <a:gd name="T18" fmla="*/ 556 h 5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" h="556">
                    <a:moveTo>
                      <a:pt x="0" y="35"/>
                    </a:moveTo>
                    <a:lnTo>
                      <a:pt x="0" y="555"/>
                    </a:lnTo>
                    <a:lnTo>
                      <a:pt x="36" y="520"/>
                    </a:lnTo>
                    <a:lnTo>
                      <a:pt x="36" y="0"/>
                    </a:lnTo>
                    <a:lnTo>
                      <a:pt x="0" y="35"/>
                    </a:lnTo>
                  </a:path>
                </a:pathLst>
              </a:custGeom>
              <a:solidFill>
                <a:srgbClr val="FF5F7F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2" name="Freeform 16"/>
              <p:cNvSpPr>
                <a:spLocks/>
              </p:cNvSpPr>
              <p:nvPr/>
            </p:nvSpPr>
            <p:spPr bwMode="auto">
              <a:xfrm>
                <a:off x="624" y="1582"/>
                <a:ext cx="757" cy="36"/>
              </a:xfrm>
              <a:custGeom>
                <a:avLst/>
                <a:gdLst>
                  <a:gd name="T0" fmla="*/ 756 w 757"/>
                  <a:gd name="T1" fmla="*/ 0 h 36"/>
                  <a:gd name="T2" fmla="*/ 720 w 757"/>
                  <a:gd name="T3" fmla="*/ 35 h 36"/>
                  <a:gd name="T4" fmla="*/ 0 w 757"/>
                  <a:gd name="T5" fmla="*/ 35 h 36"/>
                  <a:gd name="T6" fmla="*/ 36 w 757"/>
                  <a:gd name="T7" fmla="*/ 0 h 36"/>
                  <a:gd name="T8" fmla="*/ 756 w 757"/>
                  <a:gd name="T9" fmla="*/ 0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7"/>
                  <a:gd name="T16" fmla="*/ 0 h 36"/>
                  <a:gd name="T17" fmla="*/ 757 w 757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7" h="36">
                    <a:moveTo>
                      <a:pt x="756" y="0"/>
                    </a:moveTo>
                    <a:lnTo>
                      <a:pt x="720" y="35"/>
                    </a:lnTo>
                    <a:lnTo>
                      <a:pt x="0" y="35"/>
                    </a:lnTo>
                    <a:lnTo>
                      <a:pt x="36" y="0"/>
                    </a:lnTo>
                    <a:lnTo>
                      <a:pt x="756" y="0"/>
                    </a:lnTo>
                  </a:path>
                </a:pathLst>
              </a:custGeom>
              <a:solidFill>
                <a:srgbClr val="80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474" name="Group 53"/>
            <p:cNvGrpSpPr>
              <a:grpSpLocks/>
            </p:cNvGrpSpPr>
            <p:nvPr/>
          </p:nvGrpSpPr>
          <p:grpSpPr bwMode="auto">
            <a:xfrm>
              <a:off x="493" y="1488"/>
              <a:ext cx="1031" cy="744"/>
              <a:chOff x="493" y="1488"/>
              <a:chExt cx="1031" cy="744"/>
            </a:xfrm>
          </p:grpSpPr>
          <p:sp>
            <p:nvSpPr>
              <p:cNvPr id="18477" name="Freeform 50"/>
              <p:cNvSpPr>
                <a:spLocks/>
              </p:cNvSpPr>
              <p:nvPr/>
            </p:nvSpPr>
            <p:spPr bwMode="auto">
              <a:xfrm>
                <a:off x="493" y="1535"/>
                <a:ext cx="967" cy="697"/>
              </a:xfrm>
              <a:custGeom>
                <a:avLst/>
                <a:gdLst>
                  <a:gd name="T0" fmla="*/ 966 w 967"/>
                  <a:gd name="T1" fmla="*/ 0 h 697"/>
                  <a:gd name="T2" fmla="*/ 966 w 967"/>
                  <a:gd name="T3" fmla="*/ 696 h 697"/>
                  <a:gd name="T4" fmla="*/ 0 w 967"/>
                  <a:gd name="T5" fmla="*/ 696 h 697"/>
                  <a:gd name="T6" fmla="*/ 0 w 967"/>
                  <a:gd name="T7" fmla="*/ 0 h 697"/>
                  <a:gd name="T8" fmla="*/ 966 w 967"/>
                  <a:gd name="T9" fmla="*/ 0 h 6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7"/>
                  <a:gd name="T16" fmla="*/ 0 h 697"/>
                  <a:gd name="T17" fmla="*/ 967 w 967"/>
                  <a:gd name="T18" fmla="*/ 697 h 6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7" h="697">
                    <a:moveTo>
                      <a:pt x="966" y="0"/>
                    </a:moveTo>
                    <a:lnTo>
                      <a:pt x="966" y="696"/>
                    </a:lnTo>
                    <a:lnTo>
                      <a:pt x="0" y="696"/>
                    </a:lnTo>
                    <a:lnTo>
                      <a:pt x="0" y="0"/>
                    </a:lnTo>
                    <a:lnTo>
                      <a:pt x="966" y="0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8" name="Freeform 51"/>
              <p:cNvSpPr>
                <a:spLocks/>
              </p:cNvSpPr>
              <p:nvPr/>
            </p:nvSpPr>
            <p:spPr bwMode="auto">
              <a:xfrm>
                <a:off x="1443" y="1488"/>
                <a:ext cx="81" cy="744"/>
              </a:xfrm>
              <a:custGeom>
                <a:avLst/>
                <a:gdLst>
                  <a:gd name="T0" fmla="*/ 0 w 81"/>
                  <a:gd name="T1" fmla="*/ 47 h 744"/>
                  <a:gd name="T2" fmla="*/ 0 w 81"/>
                  <a:gd name="T3" fmla="*/ 743 h 744"/>
                  <a:gd name="T4" fmla="*/ 80 w 81"/>
                  <a:gd name="T5" fmla="*/ 697 h 744"/>
                  <a:gd name="T6" fmla="*/ 80 w 81"/>
                  <a:gd name="T7" fmla="*/ 0 h 744"/>
                  <a:gd name="T8" fmla="*/ 0 w 81"/>
                  <a:gd name="T9" fmla="*/ 47 h 7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"/>
                  <a:gd name="T16" fmla="*/ 0 h 744"/>
                  <a:gd name="T17" fmla="*/ 81 w 81"/>
                  <a:gd name="T18" fmla="*/ 744 h 7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" h="744">
                    <a:moveTo>
                      <a:pt x="0" y="47"/>
                    </a:moveTo>
                    <a:lnTo>
                      <a:pt x="0" y="743"/>
                    </a:lnTo>
                    <a:lnTo>
                      <a:pt x="80" y="697"/>
                    </a:lnTo>
                    <a:lnTo>
                      <a:pt x="80" y="0"/>
                    </a:lnTo>
                    <a:lnTo>
                      <a:pt x="0" y="47"/>
                    </a:lnTo>
                  </a:path>
                </a:pathLst>
              </a:custGeom>
              <a:solidFill>
                <a:srgbClr val="FF5F7F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9" name="Freeform 52"/>
              <p:cNvSpPr>
                <a:spLocks/>
              </p:cNvSpPr>
              <p:nvPr/>
            </p:nvSpPr>
            <p:spPr bwMode="auto">
              <a:xfrm>
                <a:off x="493" y="1488"/>
                <a:ext cx="1015" cy="48"/>
              </a:xfrm>
              <a:custGeom>
                <a:avLst/>
                <a:gdLst>
                  <a:gd name="T0" fmla="*/ 1014 w 1015"/>
                  <a:gd name="T1" fmla="*/ 0 h 48"/>
                  <a:gd name="T2" fmla="*/ 966 w 1015"/>
                  <a:gd name="T3" fmla="*/ 47 h 48"/>
                  <a:gd name="T4" fmla="*/ 0 w 1015"/>
                  <a:gd name="T5" fmla="*/ 47 h 48"/>
                  <a:gd name="T6" fmla="*/ 48 w 1015"/>
                  <a:gd name="T7" fmla="*/ 0 h 48"/>
                  <a:gd name="T8" fmla="*/ 1014 w 1015"/>
                  <a:gd name="T9" fmla="*/ 0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15"/>
                  <a:gd name="T16" fmla="*/ 0 h 48"/>
                  <a:gd name="T17" fmla="*/ 1015 w 1015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15" h="48">
                    <a:moveTo>
                      <a:pt x="1014" y="0"/>
                    </a:moveTo>
                    <a:lnTo>
                      <a:pt x="966" y="47"/>
                    </a:lnTo>
                    <a:lnTo>
                      <a:pt x="0" y="47"/>
                    </a:lnTo>
                    <a:lnTo>
                      <a:pt x="48" y="0"/>
                    </a:lnTo>
                    <a:lnTo>
                      <a:pt x="1014" y="0"/>
                    </a:lnTo>
                  </a:path>
                </a:pathLst>
              </a:custGeom>
              <a:solidFill>
                <a:srgbClr val="80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75" name="Rectangle 72"/>
            <p:cNvSpPr>
              <a:spLocks noChangeArrowheads="1"/>
            </p:cNvSpPr>
            <p:nvPr/>
          </p:nvSpPr>
          <p:spPr bwMode="auto">
            <a:xfrm>
              <a:off x="519" y="1618"/>
              <a:ext cx="87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FFFFFF"/>
                  </a:solidFill>
                </a:rPr>
                <a:t>Inadequate</a:t>
              </a:r>
            </a:p>
          </p:txBody>
        </p:sp>
        <p:sp>
          <p:nvSpPr>
            <p:cNvPr id="18476" name="Rectangle 73"/>
            <p:cNvSpPr>
              <a:spLocks noChangeArrowheads="1"/>
            </p:cNvSpPr>
            <p:nvPr/>
          </p:nvSpPr>
          <p:spPr bwMode="auto">
            <a:xfrm>
              <a:off x="519" y="1762"/>
              <a:ext cx="874" cy="4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FFFFFF"/>
                  </a:solidFill>
                </a:rPr>
                <a:t>Energy</a:t>
              </a:r>
            </a:p>
            <a:p>
              <a:pPr eaLnBrk="0" hangingPunct="0"/>
              <a:r>
                <a:rPr lang="en-US" b="1">
                  <a:solidFill>
                    <a:srgbClr val="FFFFFF"/>
                  </a:solidFill>
                </a:rPr>
                <a:t>Production</a:t>
              </a:r>
              <a:endParaRPr lang="en-US" b="1"/>
            </a:p>
          </p:txBody>
        </p:sp>
      </p:grpSp>
      <p:grpSp>
        <p:nvGrpSpPr>
          <p:cNvPr id="9" name="Group 89"/>
          <p:cNvGrpSpPr>
            <a:grpSpLocks/>
          </p:cNvGrpSpPr>
          <p:nvPr/>
        </p:nvGrpSpPr>
        <p:grpSpPr bwMode="auto">
          <a:xfrm>
            <a:off x="457200" y="4521200"/>
            <a:ext cx="2398713" cy="1181100"/>
            <a:chOff x="445" y="2688"/>
            <a:chExt cx="1031" cy="744"/>
          </a:xfrm>
        </p:grpSpPr>
        <p:grpSp>
          <p:nvGrpSpPr>
            <p:cNvPr id="18468" name="Group 61"/>
            <p:cNvGrpSpPr>
              <a:grpSpLocks/>
            </p:cNvGrpSpPr>
            <p:nvPr/>
          </p:nvGrpSpPr>
          <p:grpSpPr bwMode="auto">
            <a:xfrm>
              <a:off x="445" y="2688"/>
              <a:ext cx="1031" cy="744"/>
              <a:chOff x="445" y="2688"/>
              <a:chExt cx="1031" cy="744"/>
            </a:xfrm>
          </p:grpSpPr>
          <p:sp>
            <p:nvSpPr>
              <p:cNvPr id="18470" name="Freeform 58"/>
              <p:cNvSpPr>
                <a:spLocks/>
              </p:cNvSpPr>
              <p:nvPr/>
            </p:nvSpPr>
            <p:spPr bwMode="auto">
              <a:xfrm>
                <a:off x="445" y="2735"/>
                <a:ext cx="967" cy="697"/>
              </a:xfrm>
              <a:custGeom>
                <a:avLst/>
                <a:gdLst>
                  <a:gd name="T0" fmla="*/ 966 w 967"/>
                  <a:gd name="T1" fmla="*/ 0 h 697"/>
                  <a:gd name="T2" fmla="*/ 966 w 967"/>
                  <a:gd name="T3" fmla="*/ 696 h 697"/>
                  <a:gd name="T4" fmla="*/ 0 w 967"/>
                  <a:gd name="T5" fmla="*/ 696 h 697"/>
                  <a:gd name="T6" fmla="*/ 0 w 967"/>
                  <a:gd name="T7" fmla="*/ 0 h 697"/>
                  <a:gd name="T8" fmla="*/ 966 w 967"/>
                  <a:gd name="T9" fmla="*/ 0 h 6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7"/>
                  <a:gd name="T16" fmla="*/ 0 h 697"/>
                  <a:gd name="T17" fmla="*/ 967 w 967"/>
                  <a:gd name="T18" fmla="*/ 697 h 6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7" h="697">
                    <a:moveTo>
                      <a:pt x="966" y="0"/>
                    </a:moveTo>
                    <a:lnTo>
                      <a:pt x="966" y="696"/>
                    </a:lnTo>
                    <a:lnTo>
                      <a:pt x="0" y="696"/>
                    </a:lnTo>
                    <a:lnTo>
                      <a:pt x="0" y="0"/>
                    </a:lnTo>
                    <a:lnTo>
                      <a:pt x="966" y="0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1" name="Freeform 59"/>
              <p:cNvSpPr>
                <a:spLocks/>
              </p:cNvSpPr>
              <p:nvPr/>
            </p:nvSpPr>
            <p:spPr bwMode="auto">
              <a:xfrm>
                <a:off x="1395" y="2688"/>
                <a:ext cx="81" cy="744"/>
              </a:xfrm>
              <a:custGeom>
                <a:avLst/>
                <a:gdLst>
                  <a:gd name="T0" fmla="*/ 0 w 81"/>
                  <a:gd name="T1" fmla="*/ 47 h 744"/>
                  <a:gd name="T2" fmla="*/ 0 w 81"/>
                  <a:gd name="T3" fmla="*/ 743 h 744"/>
                  <a:gd name="T4" fmla="*/ 80 w 81"/>
                  <a:gd name="T5" fmla="*/ 697 h 744"/>
                  <a:gd name="T6" fmla="*/ 80 w 81"/>
                  <a:gd name="T7" fmla="*/ 0 h 744"/>
                  <a:gd name="T8" fmla="*/ 0 w 81"/>
                  <a:gd name="T9" fmla="*/ 47 h 7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"/>
                  <a:gd name="T16" fmla="*/ 0 h 744"/>
                  <a:gd name="T17" fmla="*/ 81 w 81"/>
                  <a:gd name="T18" fmla="*/ 744 h 7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" h="744">
                    <a:moveTo>
                      <a:pt x="0" y="47"/>
                    </a:moveTo>
                    <a:lnTo>
                      <a:pt x="0" y="743"/>
                    </a:lnTo>
                    <a:lnTo>
                      <a:pt x="80" y="697"/>
                    </a:lnTo>
                    <a:lnTo>
                      <a:pt x="80" y="0"/>
                    </a:lnTo>
                    <a:lnTo>
                      <a:pt x="0" y="47"/>
                    </a:lnTo>
                  </a:path>
                </a:pathLst>
              </a:custGeom>
              <a:solidFill>
                <a:srgbClr val="FF5F7F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2" name="Freeform 60"/>
              <p:cNvSpPr>
                <a:spLocks/>
              </p:cNvSpPr>
              <p:nvPr/>
            </p:nvSpPr>
            <p:spPr bwMode="auto">
              <a:xfrm>
                <a:off x="445" y="2688"/>
                <a:ext cx="1015" cy="48"/>
              </a:xfrm>
              <a:custGeom>
                <a:avLst/>
                <a:gdLst>
                  <a:gd name="T0" fmla="*/ 1014 w 1015"/>
                  <a:gd name="T1" fmla="*/ 0 h 48"/>
                  <a:gd name="T2" fmla="*/ 966 w 1015"/>
                  <a:gd name="T3" fmla="*/ 47 h 48"/>
                  <a:gd name="T4" fmla="*/ 0 w 1015"/>
                  <a:gd name="T5" fmla="*/ 47 h 48"/>
                  <a:gd name="T6" fmla="*/ 48 w 1015"/>
                  <a:gd name="T7" fmla="*/ 0 h 48"/>
                  <a:gd name="T8" fmla="*/ 1014 w 1015"/>
                  <a:gd name="T9" fmla="*/ 0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15"/>
                  <a:gd name="T16" fmla="*/ 0 h 48"/>
                  <a:gd name="T17" fmla="*/ 1015 w 1015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15" h="48">
                    <a:moveTo>
                      <a:pt x="1014" y="0"/>
                    </a:moveTo>
                    <a:lnTo>
                      <a:pt x="966" y="47"/>
                    </a:lnTo>
                    <a:lnTo>
                      <a:pt x="0" y="47"/>
                    </a:lnTo>
                    <a:lnTo>
                      <a:pt x="48" y="0"/>
                    </a:lnTo>
                    <a:lnTo>
                      <a:pt x="1014" y="0"/>
                    </a:lnTo>
                  </a:path>
                </a:pathLst>
              </a:custGeom>
              <a:solidFill>
                <a:srgbClr val="80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69" name="Rectangle 74"/>
            <p:cNvSpPr>
              <a:spLocks noChangeArrowheads="1"/>
            </p:cNvSpPr>
            <p:nvPr/>
          </p:nvSpPr>
          <p:spPr bwMode="auto">
            <a:xfrm>
              <a:off x="519" y="2818"/>
              <a:ext cx="778" cy="4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FFFFFF"/>
                  </a:solidFill>
                </a:rPr>
                <a:t>Metabolic</a:t>
              </a:r>
            </a:p>
            <a:p>
              <a:pPr eaLnBrk="0" hangingPunct="0"/>
              <a:r>
                <a:rPr lang="en-US" b="1">
                  <a:solidFill>
                    <a:srgbClr val="FFFFFF"/>
                  </a:solidFill>
                </a:rPr>
                <a:t>Failure</a:t>
              </a:r>
            </a:p>
          </p:txBody>
        </p:sp>
      </p:grpSp>
      <p:grpSp>
        <p:nvGrpSpPr>
          <p:cNvPr id="11" name="Group 88"/>
          <p:cNvGrpSpPr>
            <a:grpSpLocks/>
          </p:cNvGrpSpPr>
          <p:nvPr/>
        </p:nvGrpSpPr>
        <p:grpSpPr bwMode="auto">
          <a:xfrm>
            <a:off x="6989763" y="2520950"/>
            <a:ext cx="1658937" cy="1279525"/>
            <a:chOff x="4080" y="1428"/>
            <a:chExt cx="1045" cy="806"/>
          </a:xfrm>
        </p:grpSpPr>
        <p:grpSp>
          <p:nvGrpSpPr>
            <p:cNvPr id="18459" name="Group 21"/>
            <p:cNvGrpSpPr>
              <a:grpSpLocks/>
            </p:cNvGrpSpPr>
            <p:nvPr/>
          </p:nvGrpSpPr>
          <p:grpSpPr bwMode="auto">
            <a:xfrm>
              <a:off x="4224" y="1678"/>
              <a:ext cx="757" cy="556"/>
              <a:chOff x="4224" y="1678"/>
              <a:chExt cx="757" cy="556"/>
            </a:xfrm>
          </p:grpSpPr>
          <p:sp>
            <p:nvSpPr>
              <p:cNvPr id="18465" name="Freeform 18"/>
              <p:cNvSpPr>
                <a:spLocks/>
              </p:cNvSpPr>
              <p:nvPr/>
            </p:nvSpPr>
            <p:spPr bwMode="auto">
              <a:xfrm>
                <a:off x="4224" y="1713"/>
                <a:ext cx="721" cy="521"/>
              </a:xfrm>
              <a:custGeom>
                <a:avLst/>
                <a:gdLst>
                  <a:gd name="T0" fmla="*/ 720 w 721"/>
                  <a:gd name="T1" fmla="*/ 0 h 521"/>
                  <a:gd name="T2" fmla="*/ 720 w 721"/>
                  <a:gd name="T3" fmla="*/ 520 h 521"/>
                  <a:gd name="T4" fmla="*/ 0 w 721"/>
                  <a:gd name="T5" fmla="*/ 520 h 521"/>
                  <a:gd name="T6" fmla="*/ 0 w 721"/>
                  <a:gd name="T7" fmla="*/ 0 h 521"/>
                  <a:gd name="T8" fmla="*/ 720 w 721"/>
                  <a:gd name="T9" fmla="*/ 0 h 5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1"/>
                  <a:gd name="T16" fmla="*/ 0 h 521"/>
                  <a:gd name="T17" fmla="*/ 721 w 721"/>
                  <a:gd name="T18" fmla="*/ 521 h 5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1" h="521">
                    <a:moveTo>
                      <a:pt x="720" y="0"/>
                    </a:moveTo>
                    <a:lnTo>
                      <a:pt x="720" y="520"/>
                    </a:lnTo>
                    <a:lnTo>
                      <a:pt x="0" y="520"/>
                    </a:lnTo>
                    <a:lnTo>
                      <a:pt x="0" y="0"/>
                    </a:lnTo>
                    <a:lnTo>
                      <a:pt x="720" y="0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6" name="Freeform 19"/>
              <p:cNvSpPr>
                <a:spLocks/>
              </p:cNvSpPr>
              <p:nvPr/>
            </p:nvSpPr>
            <p:spPr bwMode="auto">
              <a:xfrm>
                <a:off x="4944" y="1678"/>
                <a:ext cx="37" cy="556"/>
              </a:xfrm>
              <a:custGeom>
                <a:avLst/>
                <a:gdLst>
                  <a:gd name="T0" fmla="*/ 0 w 37"/>
                  <a:gd name="T1" fmla="*/ 35 h 556"/>
                  <a:gd name="T2" fmla="*/ 0 w 37"/>
                  <a:gd name="T3" fmla="*/ 555 h 556"/>
                  <a:gd name="T4" fmla="*/ 36 w 37"/>
                  <a:gd name="T5" fmla="*/ 520 h 556"/>
                  <a:gd name="T6" fmla="*/ 36 w 37"/>
                  <a:gd name="T7" fmla="*/ 0 h 556"/>
                  <a:gd name="T8" fmla="*/ 0 w 37"/>
                  <a:gd name="T9" fmla="*/ 35 h 5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"/>
                  <a:gd name="T16" fmla="*/ 0 h 556"/>
                  <a:gd name="T17" fmla="*/ 37 w 37"/>
                  <a:gd name="T18" fmla="*/ 556 h 5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" h="556">
                    <a:moveTo>
                      <a:pt x="0" y="35"/>
                    </a:moveTo>
                    <a:lnTo>
                      <a:pt x="0" y="555"/>
                    </a:lnTo>
                    <a:lnTo>
                      <a:pt x="36" y="520"/>
                    </a:lnTo>
                    <a:lnTo>
                      <a:pt x="36" y="0"/>
                    </a:lnTo>
                    <a:lnTo>
                      <a:pt x="0" y="35"/>
                    </a:lnTo>
                  </a:path>
                </a:pathLst>
              </a:custGeom>
              <a:solidFill>
                <a:srgbClr val="FF5F7F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7" name="Freeform 20"/>
              <p:cNvSpPr>
                <a:spLocks/>
              </p:cNvSpPr>
              <p:nvPr/>
            </p:nvSpPr>
            <p:spPr bwMode="auto">
              <a:xfrm>
                <a:off x="4224" y="1678"/>
                <a:ext cx="757" cy="36"/>
              </a:xfrm>
              <a:custGeom>
                <a:avLst/>
                <a:gdLst>
                  <a:gd name="T0" fmla="*/ 756 w 757"/>
                  <a:gd name="T1" fmla="*/ 0 h 36"/>
                  <a:gd name="T2" fmla="*/ 720 w 757"/>
                  <a:gd name="T3" fmla="*/ 35 h 36"/>
                  <a:gd name="T4" fmla="*/ 0 w 757"/>
                  <a:gd name="T5" fmla="*/ 35 h 36"/>
                  <a:gd name="T6" fmla="*/ 36 w 757"/>
                  <a:gd name="T7" fmla="*/ 0 h 36"/>
                  <a:gd name="T8" fmla="*/ 756 w 757"/>
                  <a:gd name="T9" fmla="*/ 0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7"/>
                  <a:gd name="T16" fmla="*/ 0 h 36"/>
                  <a:gd name="T17" fmla="*/ 757 w 757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7" h="36">
                    <a:moveTo>
                      <a:pt x="756" y="0"/>
                    </a:moveTo>
                    <a:lnTo>
                      <a:pt x="720" y="35"/>
                    </a:lnTo>
                    <a:lnTo>
                      <a:pt x="0" y="35"/>
                    </a:lnTo>
                    <a:lnTo>
                      <a:pt x="36" y="0"/>
                    </a:lnTo>
                    <a:lnTo>
                      <a:pt x="756" y="0"/>
                    </a:lnTo>
                  </a:path>
                </a:pathLst>
              </a:custGeom>
              <a:solidFill>
                <a:srgbClr val="80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460" name="Group 57"/>
            <p:cNvGrpSpPr>
              <a:grpSpLocks/>
            </p:cNvGrpSpPr>
            <p:nvPr/>
          </p:nvGrpSpPr>
          <p:grpSpPr bwMode="auto">
            <a:xfrm>
              <a:off x="4080" y="1428"/>
              <a:ext cx="1045" cy="768"/>
              <a:chOff x="4080" y="1428"/>
              <a:chExt cx="1045" cy="768"/>
            </a:xfrm>
          </p:grpSpPr>
          <p:sp>
            <p:nvSpPr>
              <p:cNvPr id="18462" name="Freeform 54"/>
              <p:cNvSpPr>
                <a:spLocks/>
              </p:cNvSpPr>
              <p:nvPr/>
            </p:nvSpPr>
            <p:spPr bwMode="auto">
              <a:xfrm>
                <a:off x="4080" y="1476"/>
                <a:ext cx="995" cy="720"/>
              </a:xfrm>
              <a:custGeom>
                <a:avLst/>
                <a:gdLst>
                  <a:gd name="T0" fmla="*/ 994 w 995"/>
                  <a:gd name="T1" fmla="*/ 0 h 720"/>
                  <a:gd name="T2" fmla="*/ 994 w 995"/>
                  <a:gd name="T3" fmla="*/ 719 h 720"/>
                  <a:gd name="T4" fmla="*/ 0 w 995"/>
                  <a:gd name="T5" fmla="*/ 719 h 720"/>
                  <a:gd name="T6" fmla="*/ 0 w 995"/>
                  <a:gd name="T7" fmla="*/ 0 h 720"/>
                  <a:gd name="T8" fmla="*/ 994 w 995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5"/>
                  <a:gd name="T16" fmla="*/ 0 h 720"/>
                  <a:gd name="T17" fmla="*/ 995 w 995"/>
                  <a:gd name="T18" fmla="*/ 720 h 7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5" h="720">
                    <a:moveTo>
                      <a:pt x="994" y="0"/>
                    </a:moveTo>
                    <a:lnTo>
                      <a:pt x="994" y="719"/>
                    </a:lnTo>
                    <a:lnTo>
                      <a:pt x="0" y="719"/>
                    </a:lnTo>
                    <a:lnTo>
                      <a:pt x="0" y="0"/>
                    </a:lnTo>
                    <a:lnTo>
                      <a:pt x="994" y="0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3" name="Freeform 55"/>
              <p:cNvSpPr>
                <a:spLocks/>
              </p:cNvSpPr>
              <p:nvPr/>
            </p:nvSpPr>
            <p:spPr bwMode="auto">
              <a:xfrm>
                <a:off x="5074" y="1428"/>
                <a:ext cx="51" cy="768"/>
              </a:xfrm>
              <a:custGeom>
                <a:avLst/>
                <a:gdLst>
                  <a:gd name="T0" fmla="*/ 0 w 51"/>
                  <a:gd name="T1" fmla="*/ 49 h 768"/>
                  <a:gd name="T2" fmla="*/ 0 w 51"/>
                  <a:gd name="T3" fmla="*/ 767 h 768"/>
                  <a:gd name="T4" fmla="*/ 50 w 51"/>
                  <a:gd name="T5" fmla="*/ 719 h 768"/>
                  <a:gd name="T6" fmla="*/ 50 w 51"/>
                  <a:gd name="T7" fmla="*/ 0 h 768"/>
                  <a:gd name="T8" fmla="*/ 0 w 51"/>
                  <a:gd name="T9" fmla="*/ 49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1"/>
                  <a:gd name="T16" fmla="*/ 0 h 768"/>
                  <a:gd name="T17" fmla="*/ 51 w 51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1" h="768">
                    <a:moveTo>
                      <a:pt x="0" y="49"/>
                    </a:moveTo>
                    <a:lnTo>
                      <a:pt x="0" y="767"/>
                    </a:lnTo>
                    <a:lnTo>
                      <a:pt x="50" y="719"/>
                    </a:lnTo>
                    <a:lnTo>
                      <a:pt x="50" y="0"/>
                    </a:lnTo>
                    <a:lnTo>
                      <a:pt x="0" y="49"/>
                    </a:lnTo>
                  </a:path>
                </a:pathLst>
              </a:custGeom>
              <a:solidFill>
                <a:srgbClr val="FF5F7F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4" name="Freeform 56"/>
              <p:cNvSpPr>
                <a:spLocks/>
              </p:cNvSpPr>
              <p:nvPr/>
            </p:nvSpPr>
            <p:spPr bwMode="auto">
              <a:xfrm>
                <a:off x="4080" y="1428"/>
                <a:ext cx="1045" cy="49"/>
              </a:xfrm>
              <a:custGeom>
                <a:avLst/>
                <a:gdLst>
                  <a:gd name="T0" fmla="*/ 1044 w 1045"/>
                  <a:gd name="T1" fmla="*/ 0 h 49"/>
                  <a:gd name="T2" fmla="*/ 994 w 1045"/>
                  <a:gd name="T3" fmla="*/ 48 h 49"/>
                  <a:gd name="T4" fmla="*/ 0 w 1045"/>
                  <a:gd name="T5" fmla="*/ 48 h 49"/>
                  <a:gd name="T6" fmla="*/ 50 w 1045"/>
                  <a:gd name="T7" fmla="*/ 0 h 49"/>
                  <a:gd name="T8" fmla="*/ 1044 w 1045"/>
                  <a:gd name="T9" fmla="*/ 0 h 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5"/>
                  <a:gd name="T16" fmla="*/ 0 h 49"/>
                  <a:gd name="T17" fmla="*/ 1045 w 1045"/>
                  <a:gd name="T18" fmla="*/ 49 h 4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5" h="49">
                    <a:moveTo>
                      <a:pt x="1044" y="0"/>
                    </a:moveTo>
                    <a:lnTo>
                      <a:pt x="994" y="48"/>
                    </a:lnTo>
                    <a:lnTo>
                      <a:pt x="0" y="48"/>
                    </a:lnTo>
                    <a:lnTo>
                      <a:pt x="50" y="0"/>
                    </a:lnTo>
                    <a:lnTo>
                      <a:pt x="1044" y="0"/>
                    </a:lnTo>
                  </a:path>
                </a:pathLst>
              </a:custGeom>
              <a:solidFill>
                <a:srgbClr val="80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61" name="Rectangle 75"/>
            <p:cNvSpPr>
              <a:spLocks noChangeArrowheads="1"/>
            </p:cNvSpPr>
            <p:nvPr/>
          </p:nvSpPr>
          <p:spPr bwMode="auto">
            <a:xfrm>
              <a:off x="4167" y="1522"/>
              <a:ext cx="874" cy="5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FFFFFF"/>
                  </a:solidFill>
                </a:rPr>
                <a:t>Lactic</a:t>
              </a:r>
            </a:p>
            <a:p>
              <a:pPr eaLnBrk="0" hangingPunct="0"/>
              <a:r>
                <a:rPr lang="en-US" b="1">
                  <a:solidFill>
                    <a:srgbClr val="FFFFFF"/>
                  </a:solidFill>
                </a:rPr>
                <a:t>Acid</a:t>
              </a:r>
            </a:p>
            <a:p>
              <a:pPr eaLnBrk="0" hangingPunct="0"/>
              <a:r>
                <a:rPr lang="en-US" b="1">
                  <a:solidFill>
                    <a:srgbClr val="FFFFFF"/>
                  </a:solidFill>
                </a:rPr>
                <a:t>Production</a:t>
              </a:r>
              <a:endParaRPr lang="en-US" b="1"/>
            </a:p>
          </p:txBody>
        </p:sp>
      </p:grpSp>
      <p:grpSp>
        <p:nvGrpSpPr>
          <p:cNvPr id="14" name="Group 91"/>
          <p:cNvGrpSpPr>
            <a:grpSpLocks/>
          </p:cNvGrpSpPr>
          <p:nvPr/>
        </p:nvGrpSpPr>
        <p:grpSpPr bwMode="auto">
          <a:xfrm>
            <a:off x="6961188" y="4557713"/>
            <a:ext cx="1716087" cy="1260475"/>
            <a:chOff x="4062" y="2711"/>
            <a:chExt cx="1081" cy="794"/>
          </a:xfrm>
        </p:grpSpPr>
        <p:grpSp>
          <p:nvGrpSpPr>
            <p:cNvPr id="18454" name="Group 25"/>
            <p:cNvGrpSpPr>
              <a:grpSpLocks/>
            </p:cNvGrpSpPr>
            <p:nvPr/>
          </p:nvGrpSpPr>
          <p:grpSpPr bwMode="auto">
            <a:xfrm>
              <a:off x="4062" y="2711"/>
              <a:ext cx="1081" cy="794"/>
              <a:chOff x="4062" y="2711"/>
              <a:chExt cx="1081" cy="794"/>
            </a:xfrm>
          </p:grpSpPr>
          <p:sp>
            <p:nvSpPr>
              <p:cNvPr id="18456" name="Freeform 22"/>
              <p:cNvSpPr>
                <a:spLocks/>
              </p:cNvSpPr>
              <p:nvPr/>
            </p:nvSpPr>
            <p:spPr bwMode="auto">
              <a:xfrm>
                <a:off x="4062" y="2761"/>
                <a:ext cx="1030" cy="744"/>
              </a:xfrm>
              <a:custGeom>
                <a:avLst/>
                <a:gdLst>
                  <a:gd name="T0" fmla="*/ 1029 w 1030"/>
                  <a:gd name="T1" fmla="*/ 0 h 744"/>
                  <a:gd name="T2" fmla="*/ 1029 w 1030"/>
                  <a:gd name="T3" fmla="*/ 743 h 744"/>
                  <a:gd name="T4" fmla="*/ 0 w 1030"/>
                  <a:gd name="T5" fmla="*/ 743 h 744"/>
                  <a:gd name="T6" fmla="*/ 0 w 1030"/>
                  <a:gd name="T7" fmla="*/ 0 h 744"/>
                  <a:gd name="T8" fmla="*/ 1029 w 1030"/>
                  <a:gd name="T9" fmla="*/ 0 h 7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30"/>
                  <a:gd name="T16" fmla="*/ 0 h 744"/>
                  <a:gd name="T17" fmla="*/ 1030 w 1030"/>
                  <a:gd name="T18" fmla="*/ 744 h 7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30" h="744">
                    <a:moveTo>
                      <a:pt x="1029" y="0"/>
                    </a:moveTo>
                    <a:lnTo>
                      <a:pt x="1029" y="743"/>
                    </a:lnTo>
                    <a:lnTo>
                      <a:pt x="0" y="743"/>
                    </a:lnTo>
                    <a:lnTo>
                      <a:pt x="0" y="0"/>
                    </a:lnTo>
                    <a:lnTo>
                      <a:pt x="1029" y="0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7" name="Freeform 23"/>
              <p:cNvSpPr>
                <a:spLocks/>
              </p:cNvSpPr>
              <p:nvPr/>
            </p:nvSpPr>
            <p:spPr bwMode="auto">
              <a:xfrm>
                <a:off x="5091" y="2711"/>
                <a:ext cx="52" cy="794"/>
              </a:xfrm>
              <a:custGeom>
                <a:avLst/>
                <a:gdLst>
                  <a:gd name="T0" fmla="*/ 0 w 52"/>
                  <a:gd name="T1" fmla="*/ 51 h 794"/>
                  <a:gd name="T2" fmla="*/ 0 w 52"/>
                  <a:gd name="T3" fmla="*/ 793 h 794"/>
                  <a:gd name="T4" fmla="*/ 51 w 52"/>
                  <a:gd name="T5" fmla="*/ 744 h 794"/>
                  <a:gd name="T6" fmla="*/ 51 w 52"/>
                  <a:gd name="T7" fmla="*/ 0 h 794"/>
                  <a:gd name="T8" fmla="*/ 0 w 52"/>
                  <a:gd name="T9" fmla="*/ 51 h 79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"/>
                  <a:gd name="T16" fmla="*/ 0 h 794"/>
                  <a:gd name="T17" fmla="*/ 52 w 52"/>
                  <a:gd name="T18" fmla="*/ 794 h 79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" h="794">
                    <a:moveTo>
                      <a:pt x="0" y="51"/>
                    </a:moveTo>
                    <a:lnTo>
                      <a:pt x="0" y="793"/>
                    </a:lnTo>
                    <a:lnTo>
                      <a:pt x="51" y="744"/>
                    </a:lnTo>
                    <a:lnTo>
                      <a:pt x="51" y="0"/>
                    </a:lnTo>
                    <a:lnTo>
                      <a:pt x="0" y="51"/>
                    </a:lnTo>
                  </a:path>
                </a:pathLst>
              </a:custGeom>
              <a:solidFill>
                <a:srgbClr val="FF5F7F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8" name="Freeform 24"/>
              <p:cNvSpPr>
                <a:spLocks/>
              </p:cNvSpPr>
              <p:nvPr/>
            </p:nvSpPr>
            <p:spPr bwMode="auto">
              <a:xfrm>
                <a:off x="4062" y="2711"/>
                <a:ext cx="1081" cy="51"/>
              </a:xfrm>
              <a:custGeom>
                <a:avLst/>
                <a:gdLst>
                  <a:gd name="T0" fmla="*/ 1080 w 1081"/>
                  <a:gd name="T1" fmla="*/ 0 h 51"/>
                  <a:gd name="T2" fmla="*/ 1029 w 1081"/>
                  <a:gd name="T3" fmla="*/ 50 h 51"/>
                  <a:gd name="T4" fmla="*/ 0 w 1081"/>
                  <a:gd name="T5" fmla="*/ 50 h 51"/>
                  <a:gd name="T6" fmla="*/ 51 w 1081"/>
                  <a:gd name="T7" fmla="*/ 0 h 51"/>
                  <a:gd name="T8" fmla="*/ 1080 w 1081"/>
                  <a:gd name="T9" fmla="*/ 0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81"/>
                  <a:gd name="T16" fmla="*/ 0 h 51"/>
                  <a:gd name="T17" fmla="*/ 1081 w 1081"/>
                  <a:gd name="T18" fmla="*/ 51 h 5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81" h="51">
                    <a:moveTo>
                      <a:pt x="1080" y="0"/>
                    </a:moveTo>
                    <a:lnTo>
                      <a:pt x="1029" y="50"/>
                    </a:lnTo>
                    <a:lnTo>
                      <a:pt x="0" y="50"/>
                    </a:lnTo>
                    <a:lnTo>
                      <a:pt x="51" y="0"/>
                    </a:lnTo>
                    <a:lnTo>
                      <a:pt x="1080" y="0"/>
                    </a:lnTo>
                  </a:path>
                </a:pathLst>
              </a:custGeom>
              <a:solidFill>
                <a:srgbClr val="80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55" name="Rectangle 76"/>
            <p:cNvSpPr>
              <a:spLocks noChangeArrowheads="1"/>
            </p:cNvSpPr>
            <p:nvPr/>
          </p:nvSpPr>
          <p:spPr bwMode="auto">
            <a:xfrm>
              <a:off x="4119" y="2818"/>
              <a:ext cx="778" cy="4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FFFFFF"/>
                  </a:solidFill>
                </a:rPr>
                <a:t>Metabolic</a:t>
              </a:r>
            </a:p>
            <a:p>
              <a:pPr eaLnBrk="0" hangingPunct="0"/>
              <a:r>
                <a:rPr lang="en-US" b="1">
                  <a:solidFill>
                    <a:srgbClr val="FFFFFF"/>
                  </a:solidFill>
                </a:rPr>
                <a:t>Acidosis</a:t>
              </a:r>
              <a:endParaRPr lang="en-US" b="1"/>
            </a:p>
          </p:txBody>
        </p:sp>
      </p:grpSp>
      <p:grpSp>
        <p:nvGrpSpPr>
          <p:cNvPr id="16" name="Group 90"/>
          <p:cNvGrpSpPr>
            <a:grpSpLocks/>
          </p:cNvGrpSpPr>
          <p:nvPr/>
        </p:nvGrpSpPr>
        <p:grpSpPr bwMode="auto">
          <a:xfrm>
            <a:off x="4151313" y="4660900"/>
            <a:ext cx="1849437" cy="1358900"/>
            <a:chOff x="2292" y="2776"/>
            <a:chExt cx="1165" cy="856"/>
          </a:xfrm>
        </p:grpSpPr>
        <p:grpSp>
          <p:nvGrpSpPr>
            <p:cNvPr id="18449" name="Group 13"/>
            <p:cNvGrpSpPr>
              <a:grpSpLocks/>
            </p:cNvGrpSpPr>
            <p:nvPr/>
          </p:nvGrpSpPr>
          <p:grpSpPr bwMode="auto">
            <a:xfrm>
              <a:off x="2292" y="2776"/>
              <a:ext cx="1165" cy="856"/>
              <a:chOff x="2292" y="2776"/>
              <a:chExt cx="1165" cy="856"/>
            </a:xfrm>
          </p:grpSpPr>
          <p:sp>
            <p:nvSpPr>
              <p:cNvPr id="18451" name="Freeform 10"/>
              <p:cNvSpPr>
                <a:spLocks/>
              </p:cNvSpPr>
              <p:nvPr/>
            </p:nvSpPr>
            <p:spPr bwMode="auto">
              <a:xfrm>
                <a:off x="2292" y="2830"/>
                <a:ext cx="1110" cy="802"/>
              </a:xfrm>
              <a:custGeom>
                <a:avLst/>
                <a:gdLst>
                  <a:gd name="T0" fmla="*/ 1109 w 1110"/>
                  <a:gd name="T1" fmla="*/ 0 h 802"/>
                  <a:gd name="T2" fmla="*/ 1109 w 1110"/>
                  <a:gd name="T3" fmla="*/ 801 h 802"/>
                  <a:gd name="T4" fmla="*/ 0 w 1110"/>
                  <a:gd name="T5" fmla="*/ 801 h 802"/>
                  <a:gd name="T6" fmla="*/ 0 w 1110"/>
                  <a:gd name="T7" fmla="*/ 0 h 802"/>
                  <a:gd name="T8" fmla="*/ 1109 w 1110"/>
                  <a:gd name="T9" fmla="*/ 0 h 8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10"/>
                  <a:gd name="T16" fmla="*/ 0 h 802"/>
                  <a:gd name="T17" fmla="*/ 1110 w 1110"/>
                  <a:gd name="T18" fmla="*/ 802 h 8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10" h="802">
                    <a:moveTo>
                      <a:pt x="1109" y="0"/>
                    </a:moveTo>
                    <a:lnTo>
                      <a:pt x="1109" y="801"/>
                    </a:lnTo>
                    <a:lnTo>
                      <a:pt x="0" y="801"/>
                    </a:lnTo>
                    <a:lnTo>
                      <a:pt x="0" y="0"/>
                    </a:lnTo>
                    <a:lnTo>
                      <a:pt x="1109" y="0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2" name="Freeform 11"/>
              <p:cNvSpPr>
                <a:spLocks/>
              </p:cNvSpPr>
              <p:nvPr/>
            </p:nvSpPr>
            <p:spPr bwMode="auto">
              <a:xfrm>
                <a:off x="3401" y="2776"/>
                <a:ext cx="56" cy="856"/>
              </a:xfrm>
              <a:custGeom>
                <a:avLst/>
                <a:gdLst>
                  <a:gd name="T0" fmla="*/ 0 w 56"/>
                  <a:gd name="T1" fmla="*/ 54 h 856"/>
                  <a:gd name="T2" fmla="*/ 0 w 56"/>
                  <a:gd name="T3" fmla="*/ 855 h 856"/>
                  <a:gd name="T4" fmla="*/ 55 w 56"/>
                  <a:gd name="T5" fmla="*/ 802 h 856"/>
                  <a:gd name="T6" fmla="*/ 55 w 56"/>
                  <a:gd name="T7" fmla="*/ 0 h 856"/>
                  <a:gd name="T8" fmla="*/ 0 w 56"/>
                  <a:gd name="T9" fmla="*/ 54 h 8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6"/>
                  <a:gd name="T16" fmla="*/ 0 h 856"/>
                  <a:gd name="T17" fmla="*/ 56 w 56"/>
                  <a:gd name="T18" fmla="*/ 856 h 8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6" h="856">
                    <a:moveTo>
                      <a:pt x="0" y="54"/>
                    </a:moveTo>
                    <a:lnTo>
                      <a:pt x="0" y="855"/>
                    </a:lnTo>
                    <a:lnTo>
                      <a:pt x="55" y="802"/>
                    </a:lnTo>
                    <a:lnTo>
                      <a:pt x="55" y="0"/>
                    </a:lnTo>
                    <a:lnTo>
                      <a:pt x="0" y="54"/>
                    </a:lnTo>
                  </a:path>
                </a:pathLst>
              </a:custGeom>
              <a:solidFill>
                <a:srgbClr val="FF5F7F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3" name="Freeform 12"/>
              <p:cNvSpPr>
                <a:spLocks/>
              </p:cNvSpPr>
              <p:nvPr/>
            </p:nvSpPr>
            <p:spPr bwMode="auto">
              <a:xfrm>
                <a:off x="2292" y="2776"/>
                <a:ext cx="1165" cy="55"/>
              </a:xfrm>
              <a:custGeom>
                <a:avLst/>
                <a:gdLst>
                  <a:gd name="T0" fmla="*/ 1164 w 1165"/>
                  <a:gd name="T1" fmla="*/ 0 h 55"/>
                  <a:gd name="T2" fmla="*/ 1109 w 1165"/>
                  <a:gd name="T3" fmla="*/ 54 h 55"/>
                  <a:gd name="T4" fmla="*/ 0 w 1165"/>
                  <a:gd name="T5" fmla="*/ 54 h 55"/>
                  <a:gd name="T6" fmla="*/ 55 w 1165"/>
                  <a:gd name="T7" fmla="*/ 0 h 55"/>
                  <a:gd name="T8" fmla="*/ 1164 w 1165"/>
                  <a:gd name="T9" fmla="*/ 0 h 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65"/>
                  <a:gd name="T16" fmla="*/ 0 h 55"/>
                  <a:gd name="T17" fmla="*/ 1165 w 1165"/>
                  <a:gd name="T18" fmla="*/ 55 h 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65" h="55">
                    <a:moveTo>
                      <a:pt x="1164" y="0"/>
                    </a:moveTo>
                    <a:lnTo>
                      <a:pt x="1109" y="54"/>
                    </a:lnTo>
                    <a:lnTo>
                      <a:pt x="0" y="54"/>
                    </a:lnTo>
                    <a:lnTo>
                      <a:pt x="55" y="0"/>
                    </a:lnTo>
                    <a:lnTo>
                      <a:pt x="1164" y="0"/>
                    </a:lnTo>
                  </a:path>
                </a:pathLst>
              </a:custGeom>
              <a:solidFill>
                <a:srgbClr val="80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50" name="Rectangle 77"/>
            <p:cNvSpPr>
              <a:spLocks noChangeArrowheads="1"/>
            </p:cNvSpPr>
            <p:nvPr/>
          </p:nvSpPr>
          <p:spPr bwMode="auto">
            <a:xfrm>
              <a:off x="2439" y="2962"/>
              <a:ext cx="610" cy="4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FFFFFF"/>
                  </a:solidFill>
                </a:rPr>
                <a:t>CELL</a:t>
              </a:r>
            </a:p>
            <a:p>
              <a:pPr eaLnBrk="0" hangingPunct="0"/>
              <a:r>
                <a:rPr lang="en-US" b="1">
                  <a:solidFill>
                    <a:srgbClr val="FFFFFF"/>
                  </a:solidFill>
                </a:rPr>
                <a:t>DEATH</a:t>
              </a:r>
            </a:p>
          </p:txBody>
        </p:sp>
      </p:grpSp>
      <p:sp>
        <p:nvSpPr>
          <p:cNvPr id="15438" name="Line 78"/>
          <p:cNvSpPr>
            <a:spLocks noChangeShapeType="1"/>
          </p:cNvSpPr>
          <p:nvPr/>
        </p:nvSpPr>
        <p:spPr bwMode="auto">
          <a:xfrm>
            <a:off x="4932363" y="2082800"/>
            <a:ext cx="0" cy="60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39" name="Line 79"/>
          <p:cNvSpPr>
            <a:spLocks noChangeShapeType="1"/>
          </p:cNvSpPr>
          <p:nvPr/>
        </p:nvSpPr>
        <p:spPr bwMode="auto">
          <a:xfrm flipH="1">
            <a:off x="2951163" y="3073400"/>
            <a:ext cx="1143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40" name="Line 80"/>
          <p:cNvSpPr>
            <a:spLocks noChangeShapeType="1"/>
          </p:cNvSpPr>
          <p:nvPr/>
        </p:nvSpPr>
        <p:spPr bwMode="auto">
          <a:xfrm>
            <a:off x="2036763" y="3835400"/>
            <a:ext cx="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41" name="Line 81"/>
          <p:cNvSpPr>
            <a:spLocks noChangeShapeType="1"/>
          </p:cNvSpPr>
          <p:nvPr/>
        </p:nvSpPr>
        <p:spPr bwMode="auto">
          <a:xfrm>
            <a:off x="7751763" y="3835400"/>
            <a:ext cx="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42" name="Line 82"/>
          <p:cNvSpPr>
            <a:spLocks noChangeShapeType="1"/>
          </p:cNvSpPr>
          <p:nvPr/>
        </p:nvSpPr>
        <p:spPr bwMode="auto">
          <a:xfrm>
            <a:off x="5922963" y="3225800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43" name="Line 83"/>
          <p:cNvSpPr>
            <a:spLocks noChangeShapeType="1"/>
          </p:cNvSpPr>
          <p:nvPr/>
        </p:nvSpPr>
        <p:spPr bwMode="auto">
          <a:xfrm>
            <a:off x="2874963" y="52070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44" name="Line 84"/>
          <p:cNvSpPr>
            <a:spLocks noChangeShapeType="1"/>
          </p:cNvSpPr>
          <p:nvPr/>
        </p:nvSpPr>
        <p:spPr bwMode="auto">
          <a:xfrm flipH="1">
            <a:off x="5999163" y="5207000"/>
            <a:ext cx="990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8" name="Text Box 94"/>
          <p:cNvSpPr txBox="1">
            <a:spLocks noChangeArrowheads="1"/>
          </p:cNvSpPr>
          <p:nvPr/>
        </p:nvSpPr>
        <p:spPr bwMode="auto">
          <a:xfrm>
            <a:off x="1295400" y="381000"/>
            <a:ext cx="2286000" cy="18161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</a:rPr>
              <a:t>Ultimate Effects of Anaerobic Metabolism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38" grpId="0" animBg="1"/>
      <p:bldP spid="15439" grpId="0" animBg="1"/>
      <p:bldP spid="15440" grpId="0" animBg="1"/>
      <p:bldP spid="15441" grpId="0" animBg="1"/>
      <p:bldP spid="15442" grpId="0" animBg="1"/>
      <p:bldP spid="15443" grpId="0" animBg="1"/>
      <p:bldP spid="1544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FFC000"/>
                </a:solidFill>
              </a:rPr>
              <a:t>Shock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Markers Of Hypoperfusion</a:t>
            </a:r>
          </a:p>
          <a:p>
            <a:pPr eaLnBrk="1" hangingPunct="1">
              <a:buFontTx/>
              <a:buNone/>
            </a:pPr>
            <a:endParaRPr lang="en-US" smtClean="0">
              <a:solidFill>
                <a:srgbClr val="FFFF00"/>
              </a:solidFill>
            </a:endParaRPr>
          </a:p>
          <a:p>
            <a:pPr lvl="1" eaLnBrk="1" hangingPunct="1"/>
            <a:r>
              <a:rPr lang="en-US" smtClean="0">
                <a:solidFill>
                  <a:srgbClr val="FFFF00"/>
                </a:solidFill>
                <a:latin typeface="Calibri" pitchFamily="34" charset="0"/>
              </a:rPr>
              <a:t>↑ </a:t>
            </a:r>
            <a:r>
              <a:rPr lang="en-US" smtClean="0">
                <a:solidFill>
                  <a:srgbClr val="FFFF00"/>
                </a:solidFill>
              </a:rPr>
              <a:t>Serum Lactate</a:t>
            </a:r>
          </a:p>
          <a:p>
            <a:pPr lvl="1" eaLnBrk="1" hangingPunct="1"/>
            <a:r>
              <a:rPr lang="en-US" smtClean="0">
                <a:solidFill>
                  <a:srgbClr val="FFFF00"/>
                </a:solidFill>
              </a:rPr>
              <a:t>Metabolic acidosis</a:t>
            </a:r>
          </a:p>
          <a:p>
            <a:pPr lvl="1" eaLnBrk="1" hangingPunct="1"/>
            <a:r>
              <a:rPr lang="en-US" smtClean="0">
                <a:solidFill>
                  <a:srgbClr val="FFFF00"/>
                </a:solidFill>
              </a:rPr>
              <a:t>Hypotension</a:t>
            </a:r>
          </a:p>
          <a:p>
            <a:pPr lvl="1" eaLnBrk="1" hangingPunct="1"/>
            <a:endParaRPr lang="en-US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FFFF00"/>
                </a:solidFill>
              </a:rPr>
              <a:t>Maintaining perfusion requires:</a:t>
            </a:r>
            <a:br>
              <a:rPr lang="en-US" sz="3600" dirty="0" smtClean="0">
                <a:solidFill>
                  <a:srgbClr val="FFFF00"/>
                </a:solidFill>
              </a:rPr>
            </a:br>
            <a:endParaRPr lang="en-US" sz="3200" dirty="0" smtClean="0">
              <a:solidFill>
                <a:srgbClr val="FFFF00"/>
              </a:solidFill>
            </a:endParaRPr>
          </a:p>
        </p:txBody>
      </p:sp>
      <p:sp>
        <p:nvSpPr>
          <p:cNvPr id="2048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FF00"/>
                </a:solidFill>
              </a:rPr>
              <a:t>Adequate Volume</a:t>
            </a:r>
          </a:p>
          <a:p>
            <a:pPr eaLnBrk="1" hangingPunct="1"/>
            <a:r>
              <a:rPr lang="en-US" b="1" smtClean="0">
                <a:solidFill>
                  <a:srgbClr val="FFFF00"/>
                </a:solidFill>
              </a:rPr>
              <a:t>Normal Cardiac Function</a:t>
            </a:r>
          </a:p>
          <a:p>
            <a:pPr eaLnBrk="1" hangingPunct="1"/>
            <a:r>
              <a:rPr lang="en-US" b="1" smtClean="0">
                <a:solidFill>
                  <a:srgbClr val="FFFF00"/>
                </a:solidFill>
              </a:rPr>
              <a:t>Normal Vessels</a:t>
            </a:r>
          </a:p>
          <a:p>
            <a:pPr eaLnBrk="1" hangingPunct="1">
              <a:buFontTx/>
              <a:buNone/>
            </a:pPr>
            <a:endParaRPr lang="en-US" b="1" smtClean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</a:pPr>
            <a:r>
              <a:rPr lang="en-US" b="1" smtClean="0">
                <a:solidFill>
                  <a:srgbClr val="FFFF00"/>
                </a:solidFill>
              </a:rPr>
              <a:t>   </a:t>
            </a:r>
            <a:r>
              <a:rPr lang="en-US" b="1" i="1" smtClean="0">
                <a:solidFill>
                  <a:srgbClr val="FFFF00"/>
                </a:solidFill>
              </a:rPr>
              <a:t>Failure of one or more of these causes shock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C000"/>
                </a:solidFill>
              </a:rPr>
              <a:t>Outline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Definition &amp; mechanism of shock.</a:t>
            </a:r>
          </a:p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Consequences of Shock.</a:t>
            </a:r>
          </a:p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How to diagnose shock? </a:t>
            </a:r>
          </a:p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Classification of Shock.</a:t>
            </a:r>
          </a:p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Causes of various types of shock</a:t>
            </a:r>
          </a:p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Basic principles in management of shock</a:t>
            </a:r>
            <a:r>
              <a:rPr lang="en-US" smtClean="0"/>
              <a:t>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</a:rPr>
              <a:t>Shock Syndromes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600" b="1" dirty="0" smtClean="0">
                <a:solidFill>
                  <a:srgbClr val="6600CC"/>
                </a:solidFill>
              </a:rPr>
              <a:t>● </a:t>
            </a:r>
            <a:r>
              <a:rPr lang="en-US" sz="3600" b="1" dirty="0" smtClean="0">
                <a:solidFill>
                  <a:srgbClr val="FFFF00"/>
                </a:solidFill>
              </a:rPr>
              <a:t>Hypovolemic Shock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chemeClr val="bg2"/>
                </a:solidFill>
                <a:latin typeface="Albertus Extra Bold" pitchFamily="34" charset="0"/>
              </a:rPr>
              <a:t>- </a:t>
            </a:r>
            <a:r>
              <a:rPr lang="en-US" dirty="0" smtClean="0">
                <a:solidFill>
                  <a:srgbClr val="FF0000"/>
                </a:solidFill>
                <a:latin typeface="Albertus Extra Bold" pitchFamily="34" charset="0"/>
              </a:rPr>
              <a:t>Blood volume problem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4000" b="1" dirty="0" smtClean="0">
                <a:solidFill>
                  <a:srgbClr val="6600CC"/>
                </a:solidFill>
              </a:rPr>
              <a:t>● </a:t>
            </a:r>
            <a:r>
              <a:rPr lang="en-US" sz="4000" b="1" dirty="0" smtClean="0">
                <a:solidFill>
                  <a:srgbClr val="FFFF00"/>
                </a:solidFill>
              </a:rPr>
              <a:t>Cardiogenic Shock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- </a:t>
            </a:r>
            <a:r>
              <a:rPr lang="en-US" b="1" dirty="0" smtClean="0">
                <a:solidFill>
                  <a:srgbClr val="FF0000"/>
                </a:solidFill>
              </a:rPr>
              <a:t>Blood pump problem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4000" b="1" dirty="0" smtClean="0">
                <a:solidFill>
                  <a:srgbClr val="6600CC"/>
                </a:solidFill>
              </a:rPr>
              <a:t>● </a:t>
            </a:r>
            <a:r>
              <a:rPr lang="en-US" sz="4000" b="1" dirty="0" err="1" smtClean="0">
                <a:solidFill>
                  <a:srgbClr val="FFFF00"/>
                </a:solidFill>
              </a:rPr>
              <a:t>ObstructiveShock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- </a:t>
            </a:r>
            <a:r>
              <a:rPr lang="en-US" sz="2800" b="1" dirty="0" smtClean="0">
                <a:solidFill>
                  <a:srgbClr val="FF0000"/>
                </a:solidFill>
              </a:rPr>
              <a:t>Filling Problem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4000" b="1" dirty="0" smtClean="0">
                <a:solidFill>
                  <a:srgbClr val="6600CC"/>
                </a:solidFill>
              </a:rPr>
              <a:t>● </a:t>
            </a:r>
            <a:r>
              <a:rPr lang="en-US" sz="4000" b="1" dirty="0" smtClean="0">
                <a:solidFill>
                  <a:srgbClr val="FFFF00"/>
                </a:solidFill>
              </a:rPr>
              <a:t>Distributive Shock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- </a:t>
            </a:r>
            <a:r>
              <a:rPr lang="en-US" b="1" dirty="0" smtClean="0">
                <a:solidFill>
                  <a:srgbClr val="FF0000"/>
                </a:solidFill>
              </a:rPr>
              <a:t>Blood vessels problem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sz="32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73024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</a:rPr>
              <a:t>Hypovolemic Shock</a:t>
            </a:r>
          </a:p>
        </p:txBody>
      </p:sp>
      <p:sp>
        <p:nvSpPr>
          <p:cNvPr id="22531" name="Rectangle 1027"/>
          <p:cNvSpPr>
            <a:spLocks noGrp="1" noChangeArrowheads="1"/>
          </p:cNvSpPr>
          <p:nvPr>
            <p:ph idx="1"/>
          </p:nvPr>
        </p:nvSpPr>
        <p:spPr>
          <a:xfrm>
            <a:off x="152400" y="1371600"/>
            <a:ext cx="7620000" cy="4572000"/>
          </a:xfrm>
        </p:spPr>
        <p:txBody>
          <a:bodyPr lIns="90488" tIns="44450" rIns="90488" bIns="44450"/>
          <a:lstStyle/>
          <a:p>
            <a:pPr eaLnBrk="1" hangingPunct="1">
              <a:buFontTx/>
              <a:buNone/>
            </a:pPr>
            <a:r>
              <a:rPr lang="en-US" sz="3600" b="1" smtClean="0">
                <a:solidFill>
                  <a:srgbClr val="FFC000"/>
                </a:solidFill>
              </a:rPr>
              <a:t>Loss of Volume</a:t>
            </a:r>
          </a:p>
          <a:p>
            <a:pPr eaLnBrk="1" hangingPunct="1">
              <a:buFontTx/>
              <a:buNone/>
            </a:pPr>
            <a:endParaRPr lang="en-US" sz="3600" b="1" smtClean="0"/>
          </a:p>
        </p:txBody>
      </p:sp>
      <p:sp>
        <p:nvSpPr>
          <p:cNvPr id="22532" name="Text Box 1028"/>
          <p:cNvSpPr txBox="1">
            <a:spLocks noChangeArrowheads="1"/>
          </p:cNvSpPr>
          <p:nvPr/>
        </p:nvSpPr>
        <p:spPr bwMode="auto">
          <a:xfrm>
            <a:off x="1447800" y="2895600"/>
            <a:ext cx="32004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b="1"/>
          </a:p>
        </p:txBody>
      </p:sp>
      <p:sp>
        <p:nvSpPr>
          <p:cNvPr id="22533" name="Text Box 1029"/>
          <p:cNvSpPr txBox="1">
            <a:spLocks noChangeArrowheads="1"/>
          </p:cNvSpPr>
          <p:nvPr/>
        </p:nvSpPr>
        <p:spPr bwMode="auto">
          <a:xfrm>
            <a:off x="44450" y="1939925"/>
            <a:ext cx="3733800" cy="31448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lvl="1">
              <a:lnSpc>
                <a:spcPct val="80000"/>
              </a:lnSpc>
            </a:pPr>
            <a:endParaRPr lang="en-US" sz="2800" b="1">
              <a:solidFill>
                <a:srgbClr val="FFFF00"/>
              </a:solidFill>
              <a:latin typeface="Arial Black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sz="2800" b="1">
                <a:solidFill>
                  <a:srgbClr val="FFFF00"/>
                </a:solidFill>
                <a:latin typeface="Arial Black" pitchFamily="34" charset="0"/>
              </a:rPr>
              <a:t>Blood loss </a:t>
            </a:r>
          </a:p>
          <a:p>
            <a:pPr lvl="1">
              <a:lnSpc>
                <a:spcPct val="80000"/>
              </a:lnSpc>
            </a:pPr>
            <a:endParaRPr lang="en-US" sz="2400" b="1"/>
          </a:p>
          <a:p>
            <a:pPr lvl="1">
              <a:lnSpc>
                <a:spcPct val="80000"/>
              </a:lnSpc>
            </a:pPr>
            <a:r>
              <a:rPr lang="en-US" sz="2400" b="1"/>
              <a:t>▪ Trauma</a:t>
            </a:r>
          </a:p>
          <a:p>
            <a:pPr lvl="1">
              <a:lnSpc>
                <a:spcPct val="80000"/>
              </a:lnSpc>
            </a:pPr>
            <a:r>
              <a:rPr lang="en-US" sz="2400" b="1"/>
              <a:t>▪ Non-traumatic</a:t>
            </a:r>
          </a:p>
          <a:p>
            <a:pPr lvl="2" eaLnBrk="0" hangingPunct="0">
              <a:buFont typeface="Symbol" pitchFamily="18" charset="2"/>
              <a:buChar char="¨"/>
            </a:pPr>
            <a:r>
              <a:rPr lang="en-US" sz="2400" b="1"/>
              <a:t>Vaginal</a:t>
            </a:r>
          </a:p>
          <a:p>
            <a:pPr lvl="2" eaLnBrk="0" hangingPunct="0">
              <a:buFont typeface="Symbol" pitchFamily="18" charset="2"/>
              <a:buChar char="¨"/>
            </a:pPr>
            <a:r>
              <a:rPr lang="en-US" sz="2400" b="1"/>
              <a:t>GI</a:t>
            </a:r>
          </a:p>
          <a:p>
            <a:pPr lvl="2" eaLnBrk="0" hangingPunct="0">
              <a:buFont typeface="Symbol" pitchFamily="18" charset="2"/>
              <a:buChar char="¨"/>
            </a:pPr>
            <a:r>
              <a:rPr lang="en-US" sz="2400" b="1"/>
              <a:t>GU</a:t>
            </a:r>
          </a:p>
          <a:p>
            <a:pPr lvl="2" eaLnBrk="0" hangingPunct="0">
              <a:buFont typeface="Symbol" pitchFamily="18" charset="2"/>
              <a:buChar char="¨"/>
            </a:pPr>
            <a:endParaRPr lang="en-US" sz="2400" b="1"/>
          </a:p>
        </p:txBody>
      </p:sp>
      <p:sp>
        <p:nvSpPr>
          <p:cNvPr id="24582" name="Text Box 1030"/>
          <p:cNvSpPr txBox="1">
            <a:spLocks noChangeArrowheads="1"/>
          </p:cNvSpPr>
          <p:nvPr/>
        </p:nvSpPr>
        <p:spPr bwMode="auto">
          <a:xfrm>
            <a:off x="3505200" y="1903413"/>
            <a:ext cx="3962400" cy="4708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lvl="1" eaLnBrk="0" hangingPunct="0">
              <a:defRPr/>
            </a:pPr>
            <a:r>
              <a:rPr lang="en-US" sz="2800" dirty="0">
                <a:solidFill>
                  <a:srgbClr val="FFFF00"/>
                </a:solidFill>
                <a:latin typeface="Arial Black" pitchFamily="34" charset="0"/>
              </a:rPr>
              <a:t>Fluid loss  </a:t>
            </a:r>
          </a:p>
          <a:p>
            <a:pPr lvl="1" eaLnBrk="0" hangingPunct="0">
              <a:defRPr/>
            </a:pPr>
            <a:r>
              <a:rPr lang="en-US" sz="2400" b="1" dirty="0">
                <a:latin typeface="+mj-lt"/>
              </a:rPr>
              <a:t>- Dehydration</a:t>
            </a:r>
          </a:p>
          <a:p>
            <a:pPr lvl="1" eaLnBrk="0" hangingPunct="0">
              <a:defRPr/>
            </a:pPr>
            <a:r>
              <a:rPr lang="en-US" sz="2400" b="1" dirty="0">
                <a:latin typeface="+mj-lt"/>
              </a:rPr>
              <a:t>- Burns</a:t>
            </a:r>
          </a:p>
          <a:p>
            <a:pPr lvl="1" eaLnBrk="0" hangingPunct="0">
              <a:defRPr/>
            </a:pPr>
            <a:r>
              <a:rPr lang="en-US" sz="2400" b="1" dirty="0">
                <a:latin typeface="+mj-lt"/>
              </a:rPr>
              <a:t>- Diarrhea</a:t>
            </a:r>
          </a:p>
          <a:p>
            <a:pPr lvl="1" eaLnBrk="0" hangingPunct="0">
              <a:defRPr/>
            </a:pPr>
            <a:r>
              <a:rPr lang="en-US" sz="2400" b="1" dirty="0">
                <a:latin typeface="+mj-lt"/>
              </a:rPr>
              <a:t>- Vomiting</a:t>
            </a:r>
          </a:p>
          <a:p>
            <a:pPr lvl="1" eaLnBrk="0" hangingPunct="0">
              <a:defRPr/>
            </a:pPr>
            <a:r>
              <a:rPr lang="en-US" sz="2400" b="1" dirty="0">
                <a:latin typeface="+mj-lt"/>
              </a:rPr>
              <a:t>- </a:t>
            </a:r>
            <a:r>
              <a:rPr lang="en-US" sz="2400" b="1" dirty="0" err="1">
                <a:latin typeface="+mj-lt"/>
              </a:rPr>
              <a:t>Diuresis</a:t>
            </a:r>
            <a:endParaRPr lang="en-US" sz="2400" b="1" dirty="0">
              <a:latin typeface="+mj-lt"/>
            </a:endParaRPr>
          </a:p>
          <a:p>
            <a:pPr lvl="1" eaLnBrk="0" hangingPunct="0">
              <a:defRPr/>
            </a:pPr>
            <a:r>
              <a:rPr lang="en-US" sz="2400" b="1" dirty="0">
                <a:latin typeface="+mj-lt"/>
              </a:rPr>
              <a:t>- Sweating</a:t>
            </a:r>
          </a:p>
          <a:p>
            <a:pPr lvl="1" eaLnBrk="0" hangingPunct="0">
              <a:defRPr/>
            </a:pPr>
            <a:endParaRPr lang="en-US" sz="2800" b="1" dirty="0"/>
          </a:p>
          <a:p>
            <a:pPr eaLnBrk="0" hangingPunct="0">
              <a:defRPr/>
            </a:pPr>
            <a:r>
              <a:rPr lang="en-US" sz="2800" b="1" dirty="0">
                <a:solidFill>
                  <a:srgbClr val="FFFF00"/>
                </a:solidFill>
                <a:latin typeface="Arial Black" pitchFamily="34" charset="0"/>
              </a:rPr>
              <a:t>Third space losses</a:t>
            </a:r>
          </a:p>
          <a:p>
            <a:pPr lvl="1" eaLnBrk="0" hangingPunct="0">
              <a:buFont typeface="Symbol" pitchFamily="18" charset="2"/>
              <a:buChar char="¨"/>
              <a:defRPr/>
            </a:pPr>
            <a:r>
              <a:rPr lang="en-US" sz="2400" b="1" dirty="0"/>
              <a:t>Pancreatitis</a:t>
            </a:r>
          </a:p>
          <a:p>
            <a:pPr lvl="1" eaLnBrk="0" hangingPunct="0">
              <a:buFont typeface="Symbol" pitchFamily="18" charset="2"/>
              <a:buChar char="¨"/>
              <a:defRPr/>
            </a:pPr>
            <a:r>
              <a:rPr lang="en-US" sz="2400" b="1" dirty="0"/>
              <a:t>Peritonitis</a:t>
            </a:r>
          </a:p>
          <a:p>
            <a:pPr lvl="1" eaLnBrk="0" hangingPunct="0">
              <a:buFont typeface="Symbol" pitchFamily="18" charset="2"/>
              <a:buChar char="¨"/>
              <a:defRPr/>
            </a:pPr>
            <a:r>
              <a:rPr lang="en-US" sz="2400" b="1" dirty="0"/>
              <a:t>Bowel obstruction</a:t>
            </a:r>
            <a:endParaRPr lang="en-US" sz="20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477125" cy="7635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Shock</a:t>
            </a:r>
            <a:endParaRPr lang="en-US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590800" y="914400"/>
            <a:ext cx="2971800" cy="7620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2400" b="1" dirty="0">
                <a:solidFill>
                  <a:schemeClr val="accent5">
                    <a:lumMod val="10000"/>
                  </a:schemeClr>
                </a:solidFill>
                <a:latin typeface="Cooper Black" pitchFamily="18" charset="0"/>
              </a:rPr>
              <a:t>Sign and Symptoms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66700" y="2819400"/>
            <a:ext cx="990600" cy="457200"/>
          </a:xfrm>
          <a:prstGeom prst="rect">
            <a:avLst/>
          </a:prstGeom>
          <a:solidFill>
            <a:schemeClr val="bg2"/>
          </a:solidFill>
          <a:ln>
            <a:headEnd type="none" w="sm" len="sm"/>
            <a:tailEnd type="none" w="sm" len="sm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Brain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3962400"/>
            <a:ext cx="1600200" cy="8382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r>
              <a:rPr lang="en-US"/>
              <a:t>Decreased mental status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2133600" y="2819400"/>
            <a:ext cx="990600" cy="533400"/>
          </a:xfrm>
          <a:prstGeom prst="rect">
            <a:avLst/>
          </a:prstGeom>
          <a:solidFill>
            <a:schemeClr val="bg2"/>
          </a:solidFill>
          <a:ln>
            <a:headEnd type="none" w="sm" len="sm"/>
            <a:tailEnd type="none" w="sm" len="sm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Kidney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 rot="5400000">
            <a:off x="419894" y="3618706"/>
            <a:ext cx="685800" cy="1588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 bwMode="auto">
          <a:xfrm rot="5400000">
            <a:off x="2248694" y="3694906"/>
            <a:ext cx="685800" cy="1588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2133600" y="4038600"/>
            <a:ext cx="1066800" cy="5334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r>
              <a:rPr lang="en-US"/>
              <a:t>Oliguria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6988175" y="2819400"/>
            <a:ext cx="1066800" cy="533400"/>
          </a:xfrm>
          <a:prstGeom prst="rect">
            <a:avLst/>
          </a:prstGeom>
          <a:solidFill>
            <a:schemeClr val="bg2"/>
          </a:solidFill>
          <a:ln>
            <a:headEnd type="none" w="sm" len="sm"/>
            <a:tailEnd type="none" w="sm" len="sm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Liver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6858000" y="4800600"/>
            <a:ext cx="1371600" cy="10668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/>
              <a:t>Increased liver enzymes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5486400" y="2819400"/>
            <a:ext cx="1066800" cy="533400"/>
          </a:xfrm>
          <a:prstGeom prst="rect">
            <a:avLst/>
          </a:prstGeom>
          <a:solidFill>
            <a:schemeClr val="bg2"/>
          </a:solidFill>
          <a:ln>
            <a:headEnd type="none" w="sm" len="sm"/>
            <a:tailEnd type="none" w="sm" len="sm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Lung</a:t>
            </a: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5334000" y="4038600"/>
            <a:ext cx="1371600" cy="6096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/>
              <a:t>Hypoxemia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3276600" y="2971800"/>
            <a:ext cx="1828800" cy="609600"/>
          </a:xfrm>
          <a:prstGeom prst="rect">
            <a:avLst/>
          </a:prstGeom>
          <a:solidFill>
            <a:schemeClr val="bg2"/>
          </a:solidFill>
          <a:ln>
            <a:headEnd type="none" w="sm" len="sm"/>
            <a:tailEnd type="none" w="sm" len="sm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b="1" dirty="0" err="1">
                <a:solidFill>
                  <a:schemeClr val="tx1"/>
                </a:solidFill>
              </a:rPr>
              <a:t>Pheripheral</a:t>
            </a:r>
            <a:r>
              <a:rPr lang="en-US" b="1" dirty="0">
                <a:solidFill>
                  <a:schemeClr val="tx1"/>
                </a:solidFill>
              </a:rPr>
              <a:t> Circulation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3352800" y="4876800"/>
            <a:ext cx="2133600" cy="8382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n-US"/>
              <a:t>Hypotension</a:t>
            </a:r>
          </a:p>
          <a:p>
            <a:pPr algn="just">
              <a:buFont typeface="Wingdings" pitchFamily="2" charset="2"/>
              <a:buChar char="§"/>
            </a:pPr>
            <a:r>
              <a:rPr lang="en-US"/>
              <a:t>Cold Clammy skin</a:t>
            </a:r>
          </a:p>
          <a:p>
            <a:pPr algn="ctr"/>
            <a:endParaRPr lang="en-US"/>
          </a:p>
        </p:txBody>
      </p:sp>
      <p:cxnSp>
        <p:nvCxnSpPr>
          <p:cNvPr id="37" name="Straight Arrow Connector 36"/>
          <p:cNvCxnSpPr>
            <a:endCxn id="29" idx="0"/>
          </p:cNvCxnSpPr>
          <p:nvPr/>
        </p:nvCxnSpPr>
        <p:spPr bwMode="auto">
          <a:xfrm rot="5400000">
            <a:off x="6858794" y="4114006"/>
            <a:ext cx="1371600" cy="1588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 bwMode="auto">
          <a:xfrm rot="5400000">
            <a:off x="5677694" y="3694906"/>
            <a:ext cx="685800" cy="1588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 bwMode="auto">
          <a:xfrm rot="5400000">
            <a:off x="3544094" y="4228306"/>
            <a:ext cx="1295400" cy="1588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28" idx="0"/>
          </p:cNvCxnSpPr>
          <p:nvPr/>
        </p:nvCxnSpPr>
        <p:spPr bwMode="auto">
          <a:xfrm>
            <a:off x="4168775" y="1676400"/>
            <a:ext cx="3352800" cy="1143000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9" idx="0"/>
          </p:cNvCxnSpPr>
          <p:nvPr/>
        </p:nvCxnSpPr>
        <p:spPr bwMode="auto">
          <a:xfrm rot="10800000" flipV="1">
            <a:off x="762000" y="1676400"/>
            <a:ext cx="3467100" cy="1143000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8" idx="2"/>
            <a:endCxn id="20" idx="0"/>
          </p:cNvCxnSpPr>
          <p:nvPr/>
        </p:nvCxnSpPr>
        <p:spPr bwMode="auto">
          <a:xfrm rot="5400000">
            <a:off x="2781300" y="1524000"/>
            <a:ext cx="1143000" cy="1447800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 bwMode="auto">
          <a:xfrm>
            <a:off x="4191000" y="1676400"/>
            <a:ext cx="1752600" cy="1143000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 bwMode="auto">
          <a:xfrm rot="5400000">
            <a:off x="3467101" y="2324100"/>
            <a:ext cx="1295400" cy="3175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20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162800" cy="1143000"/>
          </a:xfrm>
        </p:spPr>
        <p:txBody>
          <a:bodyPr lIns="90488" tIns="44450" rIns="90488" bIns="4445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</a:rPr>
              <a:t>Key Issues In Shock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524000"/>
            <a:ext cx="7162800" cy="1219200"/>
          </a:xfrm>
        </p:spPr>
        <p:txBody>
          <a:bodyPr lIns="90488" tIns="44450" rIns="90488" bIns="44450"/>
          <a:lstStyle/>
          <a:p>
            <a:pPr eaLnBrk="1" hangingPunct="1"/>
            <a:r>
              <a:rPr lang="en-US" b="1" smtClean="0"/>
              <a:t>Recognize &amp; Treat during compensatory phase</a:t>
            </a:r>
            <a:endParaRPr lang="en-US" sz="3600" b="1" smtClean="0"/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1219200" y="4648200"/>
            <a:ext cx="5257800" cy="1430338"/>
          </a:xfrm>
          <a:prstGeom prst="rect">
            <a:avLst/>
          </a:prstGeom>
          <a:solidFill>
            <a:srgbClr val="339966"/>
          </a:solidFill>
          <a:ln w="57150" cmpd="thickThin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rgbClr val="FFFFFF"/>
                </a:solidFill>
                <a:latin typeface="Comic Sans MS" pitchFamily="66" charset="0"/>
              </a:rPr>
              <a:t>Best indicator of resuscitation effectiveness = Level of Consciousness</a:t>
            </a:r>
            <a:endParaRPr lang="en-US" sz="3200" b="1">
              <a:latin typeface="Times New Roman" pitchFamily="18" charset="0"/>
            </a:endParaRPr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685800" y="2895600"/>
            <a:ext cx="6705600" cy="1077913"/>
          </a:xfrm>
          <a:prstGeom prst="rect">
            <a:avLst/>
          </a:prstGeom>
          <a:solidFill>
            <a:schemeClr val="accent2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>
                <a:solidFill>
                  <a:srgbClr val="FFFFFF"/>
                </a:solidFill>
                <a:latin typeface="Maiandra GD" pitchFamily="34" charset="0"/>
              </a:rPr>
              <a:t>Restlessness, anxiety, combativeness = Earliest signs of shock</a:t>
            </a:r>
            <a:endParaRPr lang="en-US" sz="3200" b="1">
              <a:latin typeface="Maiandra GD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1" grpId="0" animBg="1" autoUpdateAnimBg="0"/>
      <p:bldP spid="86022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153400" cy="1143000"/>
          </a:xfrm>
        </p:spPr>
        <p:txBody>
          <a:bodyPr lIns="90488" tIns="44450" rIns="90488" bIns="4445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  <a:latin typeface="Copperplate Gothic Bold" pitchFamily="34" charset="0"/>
              </a:rPr>
              <a:t>Hypovolemic Shock 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/>
              <a:t>  </a:t>
            </a:r>
            <a:r>
              <a:rPr lang="en-US" dirty="0" smtClean="0">
                <a:solidFill>
                  <a:srgbClr val="FFFF00"/>
                </a:solidFill>
              </a:rPr>
              <a:t>Management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752600"/>
            <a:ext cx="6858000" cy="3962400"/>
          </a:xfrm>
        </p:spPr>
        <p:txBody>
          <a:bodyPr lIns="90488" tIns="44450" rIns="90488" bIns="44450">
            <a:normAutofit lnSpcReduction="10000"/>
          </a:bodyPr>
          <a:lstStyle/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en-US" sz="2400" b="1" dirty="0" smtClean="0"/>
              <a:t>Goal: </a:t>
            </a:r>
            <a:r>
              <a:rPr lang="en-US" sz="2400" b="1" dirty="0" smtClean="0">
                <a:solidFill>
                  <a:srgbClr val="FFC000"/>
                </a:solidFill>
              </a:rPr>
              <a:t>Restore circulating volume, tissue  </a:t>
            </a:r>
          </a:p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FFC000"/>
                </a:solidFill>
              </a:rPr>
              <a:t>               perfusion &amp; correct cause </a:t>
            </a:r>
          </a:p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endParaRPr lang="en-US" sz="2400" b="1" dirty="0" smtClean="0">
              <a:solidFill>
                <a:srgbClr val="00FF00"/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en-US" sz="2400" dirty="0" smtClean="0"/>
              <a:t>A B C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en-US" sz="2400" dirty="0" smtClean="0"/>
              <a:t>Two large bore IV lines/central line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en-US" sz="2400" dirty="0" smtClean="0"/>
              <a:t>Fluids /  Blood &amp; Products /</a:t>
            </a:r>
            <a:r>
              <a:rPr lang="en-US" sz="2400" dirty="0" err="1" smtClean="0"/>
              <a:t>vasopressors</a:t>
            </a:r>
            <a:endParaRPr lang="en-US" sz="2400" dirty="0" smtClean="0"/>
          </a:p>
          <a:p>
            <a:pPr marL="548640" indent="455613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en-US" sz="2400" dirty="0" smtClean="0"/>
              <a:t>Target arterial BP – SBP ≥ 90 mmHg</a:t>
            </a:r>
          </a:p>
          <a:p>
            <a:pPr marL="548640" indent="455613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en-US" sz="2400" dirty="0" smtClean="0"/>
              <a:t>                             -   MAP ≥65 mmHg.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en-US" sz="2400" dirty="0" smtClean="0"/>
              <a:t>Bladder catheter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en-US" sz="2400" dirty="0" smtClean="0"/>
              <a:t>Arterial </a:t>
            </a:r>
            <a:r>
              <a:rPr lang="en-US" sz="2400" dirty="0" err="1" smtClean="0"/>
              <a:t>Cannulation</a:t>
            </a:r>
            <a:endParaRPr lang="en-GB" sz="2400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•"/>
              <a:defRPr/>
            </a:pPr>
            <a:endParaRPr lang="en-US" sz="2400" b="1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•"/>
              <a:defRPr/>
            </a:pPr>
            <a:endParaRPr lang="en-US" sz="24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</a:rPr>
              <a:t>Key Issues In Shock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263525" y="1905000"/>
            <a:ext cx="7285038" cy="4191000"/>
          </a:xfrm>
        </p:spPr>
        <p:txBody>
          <a:bodyPr lIns="90488" tIns="44450" rIns="90488" bIns="44450"/>
          <a:lstStyle/>
          <a:p>
            <a:pPr eaLnBrk="1" hangingPunct="1"/>
            <a:r>
              <a:rPr lang="en-US" b="1" smtClean="0">
                <a:solidFill>
                  <a:srgbClr val="FFFF00"/>
                </a:solidFill>
              </a:rPr>
              <a:t>Tissue ischemic sensitivity</a:t>
            </a:r>
          </a:p>
          <a:p>
            <a:pPr lvl="1" eaLnBrk="1" hangingPunct="1"/>
            <a:r>
              <a:rPr lang="en-US" sz="2800" b="1" smtClean="0">
                <a:solidFill>
                  <a:srgbClr val="FFFF00"/>
                </a:solidFill>
              </a:rPr>
              <a:t>Heart, brain, lung: 4 to 6 minutes</a:t>
            </a:r>
          </a:p>
          <a:p>
            <a:pPr lvl="1" eaLnBrk="1" hangingPunct="1"/>
            <a:r>
              <a:rPr lang="en-US" sz="2800" b="1" smtClean="0">
                <a:solidFill>
                  <a:srgbClr val="FFFF00"/>
                </a:solidFill>
              </a:rPr>
              <a:t>GI tract, liver, kidney: 45 to 60 minutes</a:t>
            </a:r>
          </a:p>
          <a:p>
            <a:pPr lvl="1" eaLnBrk="1" hangingPunct="1"/>
            <a:r>
              <a:rPr lang="en-US" sz="2800" b="1" smtClean="0">
                <a:solidFill>
                  <a:srgbClr val="FFFF00"/>
                </a:solidFill>
              </a:rPr>
              <a:t>Muscle, skin: 2 to 3 hours</a:t>
            </a:r>
            <a:endParaRPr lang="en-US" sz="4000" b="1" smtClean="0">
              <a:solidFill>
                <a:srgbClr val="FFFF00"/>
              </a:solidFill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209800" y="4829175"/>
            <a:ext cx="5029200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b="1">
                <a:solidFill>
                  <a:srgbClr val="CC0000"/>
                </a:solidFill>
                <a:latin typeface="Comic Sans MS" pitchFamily="66" charset="0"/>
              </a:rPr>
              <a:t>Resuscitate Critical Tissues First!</a:t>
            </a:r>
            <a:endParaRPr lang="en-US" sz="3600" b="1">
              <a:latin typeface="Comic Sans MS" pitchFamily="66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304800"/>
            <a:ext cx="8458200" cy="6019800"/>
          </a:xfrm>
          <a:solidFill>
            <a:schemeClr val="bg2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smtClean="0"/>
          </a:p>
          <a:p>
            <a:pPr eaLnBrk="1" hangingPunct="1">
              <a:lnSpc>
                <a:spcPct val="90000"/>
              </a:lnSpc>
              <a:buClr>
                <a:srgbClr val="FFC000"/>
              </a:buClr>
              <a:buFontTx/>
              <a:buBlip>
                <a:blip r:embed="rId3"/>
              </a:buBlip>
            </a:pPr>
            <a:r>
              <a:rPr lang="en-US" b="1" u="sng" smtClean="0"/>
              <a:t> </a:t>
            </a:r>
            <a:r>
              <a:rPr lang="en-US" b="1" u="sng" smtClean="0">
                <a:solidFill>
                  <a:srgbClr val="FFFF00"/>
                </a:solidFill>
              </a:rPr>
              <a:t>Consequence Of Volume Loss</a:t>
            </a:r>
            <a:r>
              <a:rPr lang="en-US" sz="2400" b="1" smtClean="0">
                <a:solidFill>
                  <a:srgbClr val="FFFF00"/>
                </a:solidFill>
              </a:rPr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b="1" smtClean="0">
                <a:solidFill>
                  <a:srgbClr val="FFC000"/>
                </a:solidFill>
              </a:rPr>
              <a:t>15%</a:t>
            </a:r>
            <a:r>
              <a:rPr lang="en-US" sz="2400" b="1" smtClean="0"/>
              <a:t>[750ml]-</a:t>
            </a:r>
            <a:r>
              <a:rPr lang="en-US" sz="2400" smtClean="0"/>
              <a:t> compensatory mechanism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maintains cardiac output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endParaRPr lang="en-US" sz="24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b="1" smtClean="0">
                <a:solidFill>
                  <a:srgbClr val="FFC000"/>
                </a:solidFill>
              </a:rPr>
              <a:t>15-30%</a:t>
            </a:r>
            <a:r>
              <a:rPr lang="en-US" sz="2400" b="1" smtClean="0"/>
              <a:t> [750-1500ml]</a:t>
            </a:r>
            <a:r>
              <a:rPr lang="en-US" sz="2400" smtClean="0"/>
              <a:t>-</a:t>
            </a:r>
            <a:r>
              <a:rPr lang="en-US" sz="2400" smtClean="0">
                <a:sym typeface="Wingdings 3" pitchFamily="18" charset="2"/>
              </a:rPr>
              <a:t>decreased BP &amp; urine output</a:t>
            </a:r>
          </a:p>
          <a:p>
            <a:pPr eaLnBrk="1" hangingPunct="1">
              <a:lnSpc>
                <a:spcPct val="90000"/>
              </a:lnSpc>
            </a:pPr>
            <a:endParaRPr lang="en-US" sz="2400" b="1" smtClean="0">
              <a:sym typeface="Wingdings 3" pitchFamily="18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b="1" smtClean="0">
                <a:solidFill>
                  <a:srgbClr val="FFC000"/>
                </a:solidFill>
                <a:sym typeface="Wingdings 3" pitchFamily="18" charset="2"/>
              </a:rPr>
              <a:t>30-40% </a:t>
            </a:r>
            <a:r>
              <a:rPr lang="en-US" sz="2400" b="1" smtClean="0">
                <a:sym typeface="Wingdings 3" pitchFamily="18" charset="2"/>
              </a:rPr>
              <a:t>[1500-2000ml]</a:t>
            </a:r>
            <a:r>
              <a:rPr lang="en-US" sz="2400" smtClean="0">
                <a:sym typeface="Wingdings 3" pitchFamily="18" charset="2"/>
              </a:rPr>
              <a:t> -profound shock along with severe acidosis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b="1" smtClean="0">
                <a:solidFill>
                  <a:srgbClr val="FFC000"/>
                </a:solidFill>
                <a:sym typeface="Wingdings 3" pitchFamily="18" charset="2"/>
              </a:rPr>
              <a:t>40-50%</a:t>
            </a:r>
            <a:r>
              <a:rPr lang="en-US" sz="2400" smtClean="0">
                <a:solidFill>
                  <a:srgbClr val="FFC000"/>
                </a:solidFill>
                <a:sym typeface="Wingdings 3" pitchFamily="18" charset="2"/>
              </a:rPr>
              <a:t> </a:t>
            </a:r>
            <a:r>
              <a:rPr lang="en-US" sz="2400" smtClean="0">
                <a:sym typeface="Wingdings 3" pitchFamily="18" charset="2"/>
              </a:rPr>
              <a:t>- refractory stage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ym typeface="Wingdings 3" pitchFamily="18" charset="2"/>
              </a:rPr>
              <a:t> </a:t>
            </a:r>
            <a:endParaRPr lang="en-US" smtClean="0"/>
          </a:p>
        </p:txBody>
      </p:sp>
    </p:spTree>
  </p:cSld>
  <p:clrMapOvr>
    <a:masterClrMapping/>
  </p:clrMapOvr>
  <p:transition advTm="372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173163" y="304800"/>
            <a:ext cx="7772400" cy="1143000"/>
          </a:xfrm>
        </p:spPr>
        <p:txBody>
          <a:bodyPr lIns="90488" tIns="44450" rIns="90488" bIns="44450"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FFFF00"/>
                </a:solidFill>
              </a:rPr>
              <a:t>Shock</a:t>
            </a:r>
          </a:p>
        </p:txBody>
      </p:sp>
      <p:sp>
        <p:nvSpPr>
          <p:cNvPr id="28675" name="Rectangle 1027"/>
          <p:cNvSpPr>
            <a:spLocks noGrp="1" noChangeArrowheads="1"/>
          </p:cNvSpPr>
          <p:nvPr>
            <p:ph idx="1"/>
          </p:nvPr>
        </p:nvSpPr>
        <p:spPr>
          <a:xfrm>
            <a:off x="0" y="1676400"/>
            <a:ext cx="7543800" cy="838200"/>
          </a:xfrm>
        </p:spPr>
        <p:txBody>
          <a:bodyPr lIns="90488" tIns="44450" rIns="90488" bIns="44450"/>
          <a:lstStyle/>
          <a:p>
            <a:pPr eaLnBrk="1" hangingPunct="1"/>
            <a:r>
              <a:rPr lang="en-US" sz="3200" b="1" smtClean="0">
                <a:solidFill>
                  <a:srgbClr val="FFFF00"/>
                </a:solidFill>
              </a:rPr>
              <a:t>Cardiogenic Shock = Pump Failure</a:t>
            </a:r>
            <a:endParaRPr lang="en-US" b="1" smtClean="0">
              <a:solidFill>
                <a:srgbClr val="FFFF00"/>
              </a:solidFill>
            </a:endParaRPr>
          </a:p>
          <a:p>
            <a:pPr lvl="1" eaLnBrk="1" hangingPunct="1"/>
            <a:endParaRPr lang="en-US" sz="3200" b="1" smtClean="0"/>
          </a:p>
        </p:txBody>
      </p:sp>
      <p:sp>
        <p:nvSpPr>
          <p:cNvPr id="28676" name="Text Box 1028"/>
          <p:cNvSpPr txBox="1">
            <a:spLocks noChangeArrowheads="1"/>
          </p:cNvSpPr>
          <p:nvPr/>
        </p:nvSpPr>
        <p:spPr bwMode="auto">
          <a:xfrm>
            <a:off x="1219200" y="2667000"/>
            <a:ext cx="32004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b="1"/>
          </a:p>
        </p:txBody>
      </p:sp>
      <p:sp>
        <p:nvSpPr>
          <p:cNvPr id="28677" name="Text Box 1029"/>
          <p:cNvSpPr txBox="1">
            <a:spLocks noChangeArrowheads="1"/>
          </p:cNvSpPr>
          <p:nvPr/>
        </p:nvSpPr>
        <p:spPr bwMode="auto">
          <a:xfrm>
            <a:off x="609600" y="2438400"/>
            <a:ext cx="3886200" cy="3508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lvl="1" eaLnBrk="0" hangingPunct="0"/>
            <a:r>
              <a:rPr lang="en-US" sz="2800" b="1">
                <a:solidFill>
                  <a:srgbClr val="000099"/>
                </a:solidFill>
              </a:rPr>
              <a:t>Myopathic</a:t>
            </a:r>
          </a:p>
          <a:p>
            <a:pPr lvl="1" eaLnBrk="0" hangingPunct="0"/>
            <a:r>
              <a:rPr lang="en-US" sz="2800" b="1"/>
              <a:t>M I</a:t>
            </a:r>
          </a:p>
          <a:p>
            <a:pPr lvl="1" eaLnBrk="0" hangingPunct="0"/>
            <a:r>
              <a:rPr lang="en-US" sz="2800" b="1"/>
              <a:t>CHF</a:t>
            </a:r>
          </a:p>
          <a:p>
            <a:pPr lvl="1" eaLnBrk="0" hangingPunct="0"/>
            <a:r>
              <a:rPr lang="en-US" sz="2800" b="1"/>
              <a:t>Cardiomyopathy</a:t>
            </a:r>
          </a:p>
          <a:p>
            <a:pPr lvl="1" eaLnBrk="0" hangingPunct="0"/>
            <a:endParaRPr lang="en-US" sz="2800" b="1"/>
          </a:p>
          <a:p>
            <a:pPr lvl="1" eaLnBrk="0" hangingPunct="0"/>
            <a:r>
              <a:rPr lang="en-US" sz="2800" b="1">
                <a:solidFill>
                  <a:srgbClr val="000099"/>
                </a:solidFill>
              </a:rPr>
              <a:t>Arrhythmic</a:t>
            </a:r>
          </a:p>
          <a:p>
            <a:pPr lvl="1" eaLnBrk="0" hangingPunct="0"/>
            <a:r>
              <a:rPr lang="en-US" sz="2800" b="1"/>
              <a:t>Tachy or        bradyarrhythmias</a:t>
            </a:r>
            <a:endParaRPr lang="en-US" sz="2800" b="1">
              <a:latin typeface="Times New Roman" pitchFamily="18" charset="0"/>
            </a:endParaRPr>
          </a:p>
        </p:txBody>
      </p:sp>
      <p:sp>
        <p:nvSpPr>
          <p:cNvPr id="28678" name="Text Box 1030"/>
          <p:cNvSpPr txBox="1">
            <a:spLocks noChangeArrowheads="1"/>
          </p:cNvSpPr>
          <p:nvPr/>
        </p:nvSpPr>
        <p:spPr bwMode="auto">
          <a:xfrm>
            <a:off x="4343400" y="2590800"/>
            <a:ext cx="4572000" cy="35401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lvl="1" eaLnBrk="0" hangingPunct="0">
              <a:buFontTx/>
              <a:buChar char="–"/>
            </a:pPr>
            <a:endParaRPr lang="en-US" sz="2800" b="1">
              <a:solidFill>
                <a:srgbClr val="000099"/>
              </a:solidFill>
            </a:endParaRPr>
          </a:p>
          <a:p>
            <a:pPr lvl="1" eaLnBrk="0" hangingPunct="0">
              <a:buFontTx/>
              <a:buChar char="–"/>
            </a:pPr>
            <a:endParaRPr lang="en-US" sz="2800" b="1">
              <a:solidFill>
                <a:srgbClr val="000099"/>
              </a:solidFill>
            </a:endParaRPr>
          </a:p>
          <a:p>
            <a:pPr lvl="1" eaLnBrk="0" hangingPunct="0">
              <a:buFontTx/>
              <a:buChar char="–"/>
            </a:pPr>
            <a:endParaRPr lang="en-US" sz="2800" b="1">
              <a:solidFill>
                <a:srgbClr val="000099"/>
              </a:solidFill>
            </a:endParaRPr>
          </a:p>
          <a:p>
            <a:pPr lvl="1" eaLnBrk="0" hangingPunct="0">
              <a:buFontTx/>
              <a:buChar char="–"/>
            </a:pPr>
            <a:endParaRPr lang="en-US" sz="2800" b="1">
              <a:solidFill>
                <a:srgbClr val="000099"/>
              </a:solidFill>
            </a:endParaRPr>
          </a:p>
          <a:p>
            <a:pPr lvl="1" eaLnBrk="0" hangingPunct="0">
              <a:buFontTx/>
              <a:buChar char="–"/>
            </a:pPr>
            <a:endParaRPr lang="en-US" sz="2800" b="1">
              <a:solidFill>
                <a:srgbClr val="000099"/>
              </a:solidFill>
            </a:endParaRPr>
          </a:p>
          <a:p>
            <a:pPr lvl="1" eaLnBrk="0" hangingPunct="0"/>
            <a:r>
              <a:rPr lang="en-US" sz="2800" b="1">
                <a:solidFill>
                  <a:srgbClr val="000099"/>
                </a:solidFill>
              </a:rPr>
              <a:t>Mechanical </a:t>
            </a:r>
          </a:p>
          <a:p>
            <a:pPr eaLnBrk="0" hangingPunct="0"/>
            <a:r>
              <a:rPr lang="en-US" sz="2800" b="1"/>
              <a:t>      Valvular Failure </a:t>
            </a:r>
          </a:p>
          <a:p>
            <a:pPr lvl="1" eaLnBrk="0" hangingPunct="0"/>
            <a:r>
              <a:rPr lang="en-US" sz="2800" b="1"/>
              <a:t> HOCM</a:t>
            </a:r>
          </a:p>
        </p:txBody>
      </p:sp>
      <p:pic>
        <p:nvPicPr>
          <p:cNvPr id="28679" name="Picture 8" descr="humanheart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2438400"/>
            <a:ext cx="2286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sz="4400" dirty="0" smtClean="0">
                <a:solidFill>
                  <a:srgbClr val="FFFF00"/>
                </a:solidFill>
              </a:rPr>
              <a:t>Cardiogenic Shock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7391400" cy="4530725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rgbClr val="FFFF00"/>
                </a:solidFill>
              </a:rPr>
              <a:t>History</a:t>
            </a:r>
            <a:r>
              <a:rPr lang="en-GB" smtClean="0">
                <a:solidFill>
                  <a:srgbClr val="000099"/>
                </a:solidFill>
              </a:rPr>
              <a:t> : </a:t>
            </a:r>
          </a:p>
          <a:p>
            <a:pPr lvl="1" eaLnBrk="1" hangingPunct="1">
              <a:buFont typeface="Wingdings" pitchFamily="2" charset="2"/>
              <a:buChar char="v"/>
            </a:pPr>
            <a:r>
              <a:rPr lang="en-GB" sz="3200" smtClean="0"/>
              <a:t>Chest pain, Palpitations,SOB</a:t>
            </a:r>
          </a:p>
          <a:p>
            <a:pPr lvl="1" eaLnBrk="1" hangingPunct="1">
              <a:buFont typeface="Wingdings" pitchFamily="2" charset="2"/>
              <a:buChar char="v"/>
            </a:pPr>
            <a:r>
              <a:rPr lang="en-GB" sz="3200" smtClean="0"/>
              <a:t>RHD,IHD</a:t>
            </a:r>
          </a:p>
          <a:p>
            <a:pPr eaLnBrk="1" hangingPunct="1">
              <a:buFontTx/>
              <a:buNone/>
            </a:pPr>
            <a:endParaRPr lang="en-GB" sz="2400" smtClean="0"/>
          </a:p>
          <a:p>
            <a:pPr eaLnBrk="1" hangingPunct="1"/>
            <a:r>
              <a:rPr lang="en-GB" smtClean="0">
                <a:solidFill>
                  <a:srgbClr val="FFFF00"/>
                </a:solidFill>
              </a:rPr>
              <a:t>Physical exam</a:t>
            </a:r>
            <a:r>
              <a:rPr lang="en-GB" smtClean="0">
                <a:solidFill>
                  <a:srgbClr val="000099"/>
                </a:solidFill>
              </a:rPr>
              <a:t>:</a:t>
            </a:r>
          </a:p>
          <a:p>
            <a:pPr lvl="1" eaLnBrk="1" hangingPunct="1">
              <a:buFont typeface="Wingdings" pitchFamily="2" charset="2"/>
              <a:buChar char="v"/>
            </a:pPr>
            <a:r>
              <a:rPr lang="en-GB" sz="3200" smtClean="0"/>
              <a:t>Signs of ventricular failure</a:t>
            </a:r>
          </a:p>
          <a:p>
            <a:pPr lvl="1" eaLnBrk="1" hangingPunct="1">
              <a:buFont typeface="Wingdings" pitchFamily="2" charset="2"/>
              <a:buChar char="v"/>
            </a:pPr>
            <a:r>
              <a:rPr lang="en-GB" sz="3200" smtClean="0"/>
              <a:t>Heart : Murmurs,S3,S4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rgbClr val="FFFF00"/>
                </a:solidFill>
              </a:rPr>
              <a:t>Cardiogenic Shock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n-US" b="1" smtClean="0"/>
              <a:t> </a:t>
            </a:r>
            <a:r>
              <a:rPr lang="en-US" sz="2400" b="1" smtClean="0"/>
              <a:t>Treat</a:t>
            </a:r>
            <a:r>
              <a:rPr lang="en-US" sz="2400" b="1" smtClean="0">
                <a:solidFill>
                  <a:srgbClr val="FF0000"/>
                </a:solidFill>
              </a:rPr>
              <a:t> rate</a:t>
            </a:r>
            <a:r>
              <a:rPr lang="en-US" sz="2400" b="1" smtClean="0"/>
              <a:t>, then </a:t>
            </a:r>
            <a:r>
              <a:rPr lang="en-US" sz="2400" b="1" smtClean="0">
                <a:solidFill>
                  <a:srgbClr val="FF0000"/>
                </a:solidFill>
              </a:rPr>
              <a:t>rhythm</a:t>
            </a:r>
            <a:r>
              <a:rPr lang="en-US" sz="2400" b="1" smtClean="0"/>
              <a:t>, then</a:t>
            </a:r>
            <a:r>
              <a:rPr lang="en-US" sz="2400" b="1" smtClean="0">
                <a:solidFill>
                  <a:srgbClr val="FF0000"/>
                </a:solidFill>
              </a:rPr>
              <a:t> BP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US" sz="2400" b="1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150000"/>
              </a:lnSpc>
              <a:buFont typeface="Wingdings 2" pitchFamily="18" charset="2"/>
              <a:buChar char="u"/>
            </a:pPr>
            <a:r>
              <a:rPr lang="en-US" b="1" smtClean="0"/>
              <a:t>Correct bradycardia or tachycardia</a:t>
            </a:r>
          </a:p>
          <a:p>
            <a:pPr lvl="1" eaLnBrk="1" hangingPunct="1">
              <a:lnSpc>
                <a:spcPct val="150000"/>
              </a:lnSpc>
              <a:buFont typeface="Wingdings 2" pitchFamily="18" charset="2"/>
              <a:buChar char="v"/>
            </a:pPr>
            <a:r>
              <a:rPr lang="en-US" b="1" smtClean="0"/>
              <a:t>Correct irregular rhythms</a:t>
            </a:r>
          </a:p>
          <a:p>
            <a:pPr lvl="1" eaLnBrk="1" hangingPunct="1">
              <a:lnSpc>
                <a:spcPct val="150000"/>
              </a:lnSpc>
              <a:buFont typeface="Wingdings 2" pitchFamily="18" charset="2"/>
              <a:buChar char="w"/>
            </a:pPr>
            <a:r>
              <a:rPr lang="en-US" b="1" smtClean="0"/>
              <a:t>Treat BP</a:t>
            </a:r>
          </a:p>
          <a:p>
            <a:pPr lvl="2" eaLnBrk="1" hangingPunct="1">
              <a:lnSpc>
                <a:spcPct val="150000"/>
              </a:lnSpc>
            </a:pPr>
            <a:r>
              <a:rPr lang="en-US" b="1" smtClean="0">
                <a:latin typeface="Calibri" pitchFamily="34" charset="0"/>
              </a:rPr>
              <a:t>↑</a:t>
            </a:r>
            <a:r>
              <a:rPr lang="en-US" b="1" smtClean="0"/>
              <a:t>Cardiac contractility (inotropes)</a:t>
            </a:r>
          </a:p>
          <a:p>
            <a:pPr lvl="3" eaLnBrk="1" hangingPunct="1">
              <a:lnSpc>
                <a:spcPct val="150000"/>
              </a:lnSpc>
            </a:pPr>
            <a:r>
              <a:rPr lang="en-US" sz="1800" b="1" smtClean="0"/>
              <a:t>Dobutamine, Dopamine</a:t>
            </a:r>
            <a:endParaRPr lang="en-US" sz="2800" b="1" smtClean="0"/>
          </a:p>
          <a:p>
            <a:pPr eaLnBrk="1" hangingPunct="1">
              <a:lnSpc>
                <a:spcPct val="15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143000"/>
          </a:xfrm>
        </p:spPr>
        <p:txBody>
          <a:bodyPr lIns="90488" tIns="44450" rIns="90488" bIns="44450"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        </a:t>
            </a:r>
            <a:r>
              <a:rPr lang="en-US" dirty="0" smtClean="0">
                <a:solidFill>
                  <a:srgbClr val="FFC000"/>
                </a:solidFill>
              </a:rPr>
              <a:t>Shock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590800"/>
            <a:ext cx="6934200" cy="2743200"/>
          </a:xfrm>
          <a:noFill/>
        </p:spPr>
        <p:txBody>
          <a:bodyPr lIns="90488" tIns="44450" rIns="90488" bIns="44450"/>
          <a:lstStyle/>
          <a:p>
            <a:pPr algn="l" eaLnBrk="1" hangingPunct="1"/>
            <a:r>
              <a:rPr lang="en-US" sz="3600" smtClean="0">
                <a:solidFill>
                  <a:srgbClr val="FFFF00"/>
                </a:solidFill>
              </a:rPr>
              <a:t>Reduction of effective tissue  perfusion leading to </a:t>
            </a:r>
            <a:r>
              <a:rPr lang="en-US" sz="3600" u="sng" smtClean="0">
                <a:solidFill>
                  <a:srgbClr val="FFFF00"/>
                </a:solidFill>
              </a:rPr>
              <a:t>cellular</a:t>
            </a:r>
            <a:r>
              <a:rPr lang="en-US" sz="3600" smtClean="0">
                <a:solidFill>
                  <a:srgbClr val="FFFF00"/>
                </a:solidFill>
              </a:rPr>
              <a:t> and </a:t>
            </a:r>
            <a:r>
              <a:rPr lang="en-US" sz="3600" u="sng" smtClean="0">
                <a:solidFill>
                  <a:srgbClr val="FFFF00"/>
                </a:solidFill>
              </a:rPr>
              <a:t>circulatory dysfunction   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</a:rPr>
              <a:t>Distributive Shock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Inadequate perfusion of tissues due to  mal-distribution of blood flow.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FFFF00"/>
                </a:solidFill>
              </a:rPr>
              <a:t>             (</a:t>
            </a:r>
            <a:r>
              <a:rPr lang="en-US" sz="3600" smtClean="0">
                <a:solidFill>
                  <a:srgbClr val="FFFF00"/>
                </a:solidFill>
              </a:rPr>
              <a:t>blood vessels problem</a:t>
            </a:r>
            <a:r>
              <a:rPr lang="en-US" smtClean="0">
                <a:solidFill>
                  <a:srgbClr val="FFFF00"/>
                </a:solidFill>
              </a:rPr>
              <a:t>)</a:t>
            </a:r>
          </a:p>
          <a:p>
            <a:pPr eaLnBrk="1" hangingPunct="1">
              <a:buFontTx/>
              <a:buNone/>
            </a:pPr>
            <a:endParaRPr lang="en-US" smtClean="0">
              <a:solidFill>
                <a:srgbClr val="FFFF00"/>
              </a:solidFill>
            </a:endParaRPr>
          </a:p>
          <a:p>
            <a:pPr eaLnBrk="1" hangingPunct="1"/>
            <a:r>
              <a:rPr lang="en-US" smtClean="0"/>
              <a:t>Cardiac pump &amp; blood volume are normal but blood is not reaching the tissues.</a:t>
            </a:r>
          </a:p>
        </p:txBody>
      </p:sp>
    </p:spTree>
  </p:cSld>
  <p:clrMapOvr>
    <a:masterClrMapping/>
  </p:clrMapOvr>
  <p:transition advTm="28144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152400"/>
            <a:ext cx="7772400" cy="1143000"/>
          </a:xfrm>
        </p:spPr>
        <p:txBody>
          <a:bodyPr lIns="90488" tIns="44450" rIns="90488" bIns="4445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</a:rPr>
              <a:t>Distributive Shock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7463" y="1600200"/>
            <a:ext cx="8839200" cy="4572000"/>
          </a:xfrm>
          <a:solidFill>
            <a:schemeClr val="bg2"/>
          </a:solidFill>
        </p:spPr>
        <p:txBody>
          <a:bodyPr lIns="90488" tIns="44450" rIns="90488" bIns="44450"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b="1" smtClean="0"/>
          </a:p>
          <a:p>
            <a:pPr marL="914400" lvl="1" indent="-457200" eaLnBrk="1" hangingPunct="1">
              <a:lnSpc>
                <a:spcPct val="150000"/>
              </a:lnSpc>
              <a:buFontTx/>
              <a:buAutoNum type="arabicPeriod"/>
            </a:pPr>
            <a:r>
              <a:rPr lang="en-US" sz="3200" b="1" smtClean="0">
                <a:solidFill>
                  <a:srgbClr val="FFFF00"/>
                </a:solidFill>
                <a:latin typeface="Berlin Sans FB Demi" pitchFamily="34" charset="0"/>
              </a:rPr>
              <a:t>Septic Shock</a:t>
            </a:r>
          </a:p>
          <a:p>
            <a:pPr marL="914400" lvl="1" indent="-457200" eaLnBrk="1" hangingPunct="1">
              <a:lnSpc>
                <a:spcPct val="150000"/>
              </a:lnSpc>
              <a:buFontTx/>
              <a:buAutoNum type="arabicPeriod"/>
            </a:pPr>
            <a:r>
              <a:rPr lang="en-US" sz="3200" b="1" smtClean="0">
                <a:solidFill>
                  <a:srgbClr val="FFFF00"/>
                </a:solidFill>
                <a:latin typeface="Berlin Sans FB Demi" pitchFamily="34" charset="0"/>
              </a:rPr>
              <a:t>Anaphylactic Shock</a:t>
            </a:r>
          </a:p>
          <a:p>
            <a:pPr marL="914400" lvl="1" indent="-457200" eaLnBrk="1" hangingPunct="1">
              <a:lnSpc>
                <a:spcPct val="150000"/>
              </a:lnSpc>
              <a:buFontTx/>
              <a:buAutoNum type="arabicPeriod"/>
            </a:pPr>
            <a:r>
              <a:rPr lang="en-US" sz="3200" b="1" smtClean="0">
                <a:solidFill>
                  <a:srgbClr val="FFFF00"/>
                </a:solidFill>
                <a:latin typeface="Berlin Sans FB Demi" pitchFamily="34" charset="0"/>
              </a:rPr>
              <a:t>Neurogenic/Vasogenic(spinal cord)</a:t>
            </a:r>
          </a:p>
          <a:p>
            <a:pPr marL="914400" lvl="1" indent="-457200" eaLnBrk="1" hangingPunct="1">
              <a:lnSpc>
                <a:spcPct val="150000"/>
              </a:lnSpc>
              <a:buFontTx/>
              <a:buAutoNum type="arabicPeriod"/>
            </a:pPr>
            <a:r>
              <a:rPr lang="en-US" sz="3200" b="1" smtClean="0">
                <a:solidFill>
                  <a:srgbClr val="FFFF00"/>
                </a:solidFill>
                <a:latin typeface="Berlin Sans FB Demi" pitchFamily="34" charset="0"/>
              </a:rPr>
              <a:t>Endocrinologic</a:t>
            </a:r>
          </a:p>
          <a:p>
            <a:pPr lvl="4" eaLnBrk="1" hangingPunct="1">
              <a:lnSpc>
                <a:spcPct val="80000"/>
              </a:lnSpc>
            </a:pPr>
            <a:endParaRPr lang="en-US" smtClean="0"/>
          </a:p>
          <a:p>
            <a:pPr marL="914400" lvl="1" indent="-457200" eaLnBrk="1" hangingPunct="1">
              <a:lnSpc>
                <a:spcPct val="80000"/>
              </a:lnSpc>
              <a:buClr>
                <a:schemeClr val="tx2"/>
              </a:buClr>
              <a:buFontTx/>
              <a:buAutoNum type="arabicPeriod" startAt="3"/>
            </a:pPr>
            <a:endParaRPr lang="en-US" sz="2000" b="1" smtClean="0"/>
          </a:p>
          <a:p>
            <a:pPr marL="914400" lvl="1" indent="-457200" eaLnBrk="1" hangingPunct="1">
              <a:lnSpc>
                <a:spcPct val="80000"/>
              </a:lnSpc>
            </a:pPr>
            <a:endParaRPr lang="en-US" sz="2000" b="1" smtClean="0"/>
          </a:p>
          <a:p>
            <a:pPr marL="914400" lvl="1" indent="-457200" eaLnBrk="1" hangingPunct="1">
              <a:lnSpc>
                <a:spcPct val="80000"/>
              </a:lnSpc>
            </a:pPr>
            <a:endParaRPr lang="en-US" sz="1100" b="1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Autofit/>
          </a:bodyPr>
          <a:lstStyle/>
          <a:p>
            <a:pPr marL="342900" indent="-342900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FFFF00"/>
                </a:solidFill>
              </a:rPr>
              <a:t>Septic Shock management</a:t>
            </a:r>
            <a:r>
              <a:rPr lang="en-US" sz="2800" dirty="0" smtClean="0">
                <a:solidFill>
                  <a:srgbClr val="FFFF00"/>
                </a:solidFill>
              </a:rPr>
              <a:t/>
            </a:r>
            <a:br>
              <a:rPr lang="en-US" sz="2800" dirty="0" smtClean="0">
                <a:solidFill>
                  <a:srgbClr val="FFFF00"/>
                </a:solidFill>
              </a:rPr>
            </a:br>
            <a:endParaRPr lang="en-GB" sz="4400" dirty="0" smtClean="0">
              <a:solidFill>
                <a:srgbClr val="FFFF00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4530725"/>
          </a:xfrm>
          <a:solidFill>
            <a:schemeClr val="bg2"/>
          </a:solidFill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mtClean="0"/>
              <a:t>A   B   C</a:t>
            </a:r>
          </a:p>
          <a:p>
            <a:pPr eaLnBrk="1" hangingPunct="1">
              <a:lnSpc>
                <a:spcPct val="150000"/>
              </a:lnSpc>
            </a:pPr>
            <a:r>
              <a:rPr lang="en-US" smtClean="0"/>
              <a:t>Assist ventilation &amp; Augment Oxygenation</a:t>
            </a:r>
          </a:p>
          <a:p>
            <a:pPr eaLnBrk="1" hangingPunct="1">
              <a:lnSpc>
                <a:spcPct val="150000"/>
              </a:lnSpc>
            </a:pPr>
            <a:r>
              <a:rPr lang="en-US" smtClean="0"/>
              <a:t>Restore Tissue perfusion-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mtClean="0"/>
              <a:t>   IV Fluids, Vasopressors</a:t>
            </a:r>
          </a:p>
          <a:p>
            <a:pPr eaLnBrk="1" hangingPunct="1">
              <a:lnSpc>
                <a:spcPct val="150000"/>
              </a:lnSpc>
            </a:pPr>
            <a:r>
              <a:rPr lang="en-US" smtClean="0"/>
              <a:t>Identification &amp; Eradication of septic foci</a:t>
            </a:r>
          </a:p>
          <a:p>
            <a:pPr eaLnBrk="1" hangingPunct="1">
              <a:lnSpc>
                <a:spcPct val="150000"/>
              </a:lnSpc>
            </a:pPr>
            <a:r>
              <a:rPr lang="en-US" smtClean="0"/>
              <a:t>Specific Therapies (antibiotics)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mtClean="0"/>
              <a:t>                                        </a:t>
            </a:r>
          </a:p>
          <a:p>
            <a:pPr eaLnBrk="1" hangingPunct="1">
              <a:lnSpc>
                <a:spcPct val="150000"/>
              </a:lnSpc>
            </a:pP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err="1" smtClean="0">
                <a:solidFill>
                  <a:srgbClr val="FFFF00"/>
                </a:solidFill>
              </a:rPr>
              <a:t>Neurogenic</a:t>
            </a:r>
            <a:r>
              <a:rPr lang="en-US" sz="4000" dirty="0" smtClean="0">
                <a:solidFill>
                  <a:srgbClr val="FFFF00"/>
                </a:solidFill>
              </a:rPr>
              <a:t> Shock</a:t>
            </a:r>
            <a:br>
              <a:rPr lang="en-US" sz="4000" dirty="0" smtClean="0">
                <a:solidFill>
                  <a:srgbClr val="FFFF00"/>
                </a:solidFill>
              </a:rPr>
            </a:br>
            <a:r>
              <a:rPr lang="en-US" sz="4000" dirty="0" smtClean="0">
                <a:solidFill>
                  <a:srgbClr val="FFFF00"/>
                </a:solidFill>
              </a:rPr>
              <a:t>management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263525" y="2057400"/>
            <a:ext cx="7386638" cy="4038600"/>
          </a:xfrm>
        </p:spPr>
        <p:txBody>
          <a:bodyPr lIns="90488" tIns="44450" rIns="90488" bIns="44450"/>
          <a:lstStyle/>
          <a:p>
            <a:pPr eaLnBrk="1" hangingPunct="1"/>
            <a:r>
              <a:rPr lang="en-US" b="1" smtClean="0">
                <a:solidFill>
                  <a:srgbClr val="FFFF00"/>
                </a:solidFill>
              </a:rPr>
              <a:t>Patient supine; lower extremities elevated</a:t>
            </a:r>
          </a:p>
          <a:p>
            <a:pPr eaLnBrk="1" hangingPunct="1"/>
            <a:r>
              <a:rPr lang="en-US" b="1" smtClean="0">
                <a:solidFill>
                  <a:srgbClr val="FFFF00"/>
                </a:solidFill>
              </a:rPr>
              <a:t>Avoid Trendelenburg</a:t>
            </a:r>
          </a:p>
          <a:p>
            <a:pPr eaLnBrk="1" hangingPunct="1"/>
            <a:r>
              <a:rPr lang="en-US" b="1" smtClean="0">
                <a:solidFill>
                  <a:srgbClr val="FFFF00"/>
                </a:solidFill>
              </a:rPr>
              <a:t> Infuse isotonic crystalloid </a:t>
            </a:r>
          </a:p>
          <a:p>
            <a:pPr eaLnBrk="1" hangingPunct="1"/>
            <a:r>
              <a:rPr lang="en-US" b="1" smtClean="0">
                <a:solidFill>
                  <a:srgbClr val="FFFF00"/>
                </a:solidFill>
              </a:rPr>
              <a:t>Maintain body temperature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</a:rPr>
              <a:t>Anaphylactic Shock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management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0" y="2057400"/>
            <a:ext cx="7848600" cy="3733800"/>
          </a:xfrm>
        </p:spPr>
        <p:txBody>
          <a:bodyPr lIns="90488" tIns="44450" rIns="90488" bIns="44450"/>
          <a:lstStyle/>
          <a:p>
            <a:pPr lvl="2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smtClean="0">
                <a:solidFill>
                  <a:srgbClr val="FFFF00"/>
                </a:solidFill>
              </a:rPr>
              <a:t>ABC</a:t>
            </a:r>
          </a:p>
          <a:p>
            <a:pPr lvl="2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smtClean="0">
                <a:solidFill>
                  <a:srgbClr val="FFFF00"/>
                </a:solidFill>
              </a:rPr>
              <a:t>Antihistamines</a:t>
            </a:r>
          </a:p>
          <a:p>
            <a:pPr lvl="2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smtClean="0">
                <a:solidFill>
                  <a:srgbClr val="FFFF00"/>
                </a:solidFill>
              </a:rPr>
              <a:t>Corticosteroids</a:t>
            </a:r>
          </a:p>
          <a:p>
            <a:pPr lvl="2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smtClean="0">
                <a:solidFill>
                  <a:srgbClr val="FFFF00"/>
                </a:solidFill>
              </a:rPr>
              <a:t>Epinephrine</a:t>
            </a:r>
          </a:p>
          <a:p>
            <a:pPr lvl="2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smtClean="0">
                <a:solidFill>
                  <a:srgbClr val="FFFF00"/>
                </a:solidFill>
              </a:rPr>
              <a:t>Isotonic fluid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838200"/>
            <a:ext cx="7477125" cy="838200"/>
          </a:xfrm>
        </p:spPr>
        <p:txBody>
          <a:bodyPr>
            <a:normAutofit fontScale="90000"/>
          </a:bodyPr>
          <a:lstStyle/>
          <a:p>
            <a:pPr marL="342900" indent="-34290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C000"/>
                </a:solidFill>
              </a:rPr>
              <a:t>Obstructive shock</a:t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en-US" dirty="0" smtClean="0">
                <a:solidFill>
                  <a:srgbClr val="FFC000"/>
                </a:solidFill>
              </a:rPr>
              <a:t>causes:</a:t>
            </a:r>
            <a:r>
              <a:rPr lang="en-US" dirty="0" smtClean="0">
                <a:solidFill>
                  <a:srgbClr val="000099"/>
                </a:solidFill>
              </a:rPr>
              <a:t/>
            </a:r>
            <a:br>
              <a:rPr lang="en-US" dirty="0" smtClean="0">
                <a:solidFill>
                  <a:srgbClr val="000099"/>
                </a:solidFill>
              </a:rPr>
            </a:br>
            <a:endParaRPr lang="en-US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263525" y="1981200"/>
            <a:ext cx="8651875" cy="4267200"/>
          </a:xfrm>
          <a:solidFill>
            <a:schemeClr val="bg2"/>
          </a:solidFill>
        </p:spPr>
        <p:txBody>
          <a:bodyPr/>
          <a:lstStyle/>
          <a:p>
            <a:pPr lvl="1" eaLnBrk="1" hangingPunct="1">
              <a:lnSpc>
                <a:spcPct val="150000"/>
              </a:lnSpc>
            </a:pPr>
            <a:r>
              <a:rPr lang="en-US" b="1" smtClean="0">
                <a:solidFill>
                  <a:srgbClr val="FFFF00"/>
                </a:solidFill>
              </a:rPr>
              <a:t>Impaired cardiac filling</a:t>
            </a:r>
          </a:p>
          <a:p>
            <a:pPr lvl="2" eaLnBrk="1" hangingPunct="1">
              <a:lnSpc>
                <a:spcPct val="150000"/>
              </a:lnSpc>
            </a:pPr>
            <a:r>
              <a:rPr lang="en-US" b="1" smtClean="0"/>
              <a:t>Cardiac tamponade</a:t>
            </a:r>
          </a:p>
          <a:p>
            <a:pPr lvl="2" eaLnBrk="1" hangingPunct="1">
              <a:lnSpc>
                <a:spcPct val="150000"/>
              </a:lnSpc>
            </a:pPr>
            <a:r>
              <a:rPr lang="en-US" b="1" smtClean="0"/>
              <a:t>Constrictive pericarditis</a:t>
            </a:r>
          </a:p>
          <a:p>
            <a:pPr lvl="2" eaLnBrk="1" hangingPunct="1">
              <a:lnSpc>
                <a:spcPct val="150000"/>
              </a:lnSpc>
            </a:pPr>
            <a:r>
              <a:rPr lang="en-US" b="1" smtClean="0"/>
              <a:t>Tension pneumothorax</a:t>
            </a:r>
          </a:p>
          <a:p>
            <a:pPr lvl="2" eaLnBrk="1" hangingPunct="1">
              <a:lnSpc>
                <a:spcPct val="150000"/>
              </a:lnSpc>
              <a:buFontTx/>
              <a:buNone/>
            </a:pPr>
            <a:endParaRPr lang="en-US" b="1" smtClean="0"/>
          </a:p>
          <a:p>
            <a:pPr lvl="2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smtClean="0">
                <a:solidFill>
                  <a:srgbClr val="FFFF00"/>
                </a:solidFill>
              </a:rPr>
              <a:t>Increased ventricular afterload</a:t>
            </a:r>
          </a:p>
          <a:p>
            <a:pPr lvl="1" eaLnBrk="1" hangingPunct="1">
              <a:lnSpc>
                <a:spcPct val="150000"/>
              </a:lnSpc>
              <a:buClr>
                <a:srgbClr val="009900"/>
              </a:buClr>
              <a:buFont typeface="Wingdings" pitchFamily="2" charset="2"/>
              <a:buNone/>
            </a:pPr>
            <a:r>
              <a:rPr lang="en-US" b="1" smtClean="0"/>
              <a:t>     Pulmonary embolism</a:t>
            </a:r>
          </a:p>
          <a:p>
            <a:pPr eaLnBrk="1" hangingPunct="1">
              <a:lnSpc>
                <a:spcPct val="150000"/>
              </a:lnSpc>
            </a:pPr>
            <a:endParaRPr lang="en-US" smtClean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</a:rPr>
              <a:t>Obstructive Shock: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Management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-304800" y="1752600"/>
            <a:ext cx="8153400" cy="4267200"/>
          </a:xfrm>
        </p:spPr>
        <p:txBody>
          <a:bodyPr/>
          <a:lstStyle/>
          <a:p>
            <a:pPr lvl="1" eaLnBrk="1" hangingPunct="1">
              <a:lnSpc>
                <a:spcPct val="150000"/>
              </a:lnSpc>
            </a:pPr>
            <a:r>
              <a:rPr lang="en-US" smtClean="0">
                <a:solidFill>
                  <a:srgbClr val="FFFF00"/>
                </a:solidFill>
              </a:rPr>
              <a:t>Control airway</a:t>
            </a:r>
          </a:p>
          <a:p>
            <a:pPr lvl="2" eaLnBrk="1" hangingPunct="1">
              <a:lnSpc>
                <a:spcPct val="150000"/>
              </a:lnSpc>
            </a:pPr>
            <a:r>
              <a:rPr lang="en-US" sz="2000" smtClean="0"/>
              <a:t>Intubation</a:t>
            </a:r>
            <a:endParaRPr lang="en-US" smtClean="0"/>
          </a:p>
          <a:p>
            <a:pPr lvl="1" eaLnBrk="1" hangingPunct="1">
              <a:lnSpc>
                <a:spcPct val="150000"/>
              </a:lnSpc>
            </a:pPr>
            <a:r>
              <a:rPr lang="en-US" smtClean="0">
                <a:solidFill>
                  <a:srgbClr val="FFFF00"/>
                </a:solidFill>
              </a:rPr>
              <a:t>Treat the underlying cause</a:t>
            </a:r>
          </a:p>
          <a:p>
            <a:pPr lvl="2" eaLnBrk="1" hangingPunct="1">
              <a:lnSpc>
                <a:spcPct val="150000"/>
              </a:lnSpc>
            </a:pPr>
            <a:r>
              <a:rPr lang="en-US" sz="2000" smtClean="0"/>
              <a:t>Tension Pneumothorax: Chest tube</a:t>
            </a:r>
          </a:p>
          <a:p>
            <a:pPr lvl="2" eaLnBrk="1" hangingPunct="1">
              <a:lnSpc>
                <a:spcPct val="150000"/>
              </a:lnSpc>
            </a:pPr>
            <a:r>
              <a:rPr lang="en-US" sz="2000" smtClean="0"/>
              <a:t>Pericardial Tamponade: Pericardiocentesis</a:t>
            </a:r>
          </a:p>
          <a:p>
            <a:pPr lvl="2" eaLnBrk="1" hangingPunct="1">
              <a:lnSpc>
                <a:spcPct val="150000"/>
              </a:lnSpc>
            </a:pPr>
            <a:r>
              <a:rPr lang="en-US" sz="2000" smtClean="0"/>
              <a:t>Pulmonary Embolism: Anticoagulation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mtClean="0">
                <a:solidFill>
                  <a:srgbClr val="FFFF00"/>
                </a:solidFill>
              </a:rPr>
              <a:t>Isotonic fluids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</a:rPr>
              <a:t>Key Issues In Shock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57400"/>
            <a:ext cx="7005638" cy="4038600"/>
          </a:xfrm>
        </p:spPr>
        <p:txBody>
          <a:bodyPr lIns="90488" tIns="44450" rIns="90488" bIns="44450"/>
          <a:lstStyle/>
          <a:p>
            <a:pPr eaLnBrk="1" hangingPunct="1">
              <a:lnSpc>
                <a:spcPct val="150000"/>
              </a:lnSpc>
            </a:pPr>
            <a:r>
              <a:rPr lang="en-US" b="1" smtClean="0">
                <a:solidFill>
                  <a:srgbClr val="FFFF00"/>
                </a:solidFill>
              </a:rPr>
              <a:t>Falling BP = </a:t>
            </a:r>
            <a:r>
              <a:rPr lang="en-US" b="1" u="sng" smtClean="0">
                <a:solidFill>
                  <a:srgbClr val="FFFF00"/>
                </a:solidFill>
              </a:rPr>
              <a:t>LATE</a:t>
            </a:r>
            <a:r>
              <a:rPr lang="en-US" b="1" smtClean="0">
                <a:solidFill>
                  <a:srgbClr val="FFFF00"/>
                </a:solidFill>
              </a:rPr>
              <a:t> sign of shock.</a:t>
            </a:r>
          </a:p>
          <a:p>
            <a:pPr eaLnBrk="1" hangingPunct="1">
              <a:lnSpc>
                <a:spcPct val="150000"/>
              </a:lnSpc>
            </a:pPr>
            <a:r>
              <a:rPr lang="en-US" b="1" smtClean="0">
                <a:solidFill>
                  <a:srgbClr val="FFFF00"/>
                </a:solidFill>
              </a:rPr>
              <a:t>BP is </a:t>
            </a:r>
            <a:r>
              <a:rPr lang="en-US" b="1" u="sng" smtClean="0">
                <a:solidFill>
                  <a:srgbClr val="FFFF00"/>
                </a:solidFill>
              </a:rPr>
              <a:t>NOT</a:t>
            </a:r>
            <a:r>
              <a:rPr lang="en-US" b="1" smtClean="0">
                <a:solidFill>
                  <a:srgbClr val="FFFF00"/>
                </a:solidFill>
              </a:rPr>
              <a:t> same thing as perfusion.</a:t>
            </a:r>
          </a:p>
          <a:p>
            <a:pPr eaLnBrk="1" hangingPunct="1">
              <a:lnSpc>
                <a:spcPct val="150000"/>
              </a:lnSpc>
            </a:pPr>
            <a:r>
              <a:rPr lang="en-US" b="1" smtClean="0">
                <a:solidFill>
                  <a:srgbClr val="FFFF00"/>
                </a:solidFill>
              </a:rPr>
              <a:t>Pallor, tachycardia, slow capillary refill = hypoperfusion, until proven otherwise.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7772400" cy="1143000"/>
          </a:xfrm>
        </p:spPr>
        <p:txBody>
          <a:bodyPr lIns="90488" tIns="44450" rIns="90488" bIns="4445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</a:rPr>
              <a:t>Shock Management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6400800" cy="1752600"/>
          </a:xfrm>
        </p:spPr>
        <p:txBody>
          <a:bodyPr lIns="90488" tIns="44450" rIns="90488" bIns="4445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44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</a:rPr>
              <a:t>Avoid vasopressors until </a:t>
            </a:r>
            <a:r>
              <a:rPr lang="en-US" sz="3600" b="1" dirty="0" err="1" smtClean="0">
                <a:solidFill>
                  <a:srgbClr val="FFFF00"/>
                </a:solidFill>
              </a:rPr>
              <a:t>hypovolemia</a:t>
            </a:r>
            <a:r>
              <a:rPr lang="en-US" sz="3600" b="1" dirty="0" smtClean="0">
                <a:solidFill>
                  <a:srgbClr val="FFFF00"/>
                </a:solidFill>
              </a:rPr>
              <a:t> ruled out, or corrected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endParaRPr lang="en-US" sz="4000" b="1" dirty="0" smtClean="0"/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990600" y="3733800"/>
            <a:ext cx="5334000" cy="1384300"/>
          </a:xfrm>
          <a:prstGeom prst="rect">
            <a:avLst/>
          </a:prstGeom>
          <a:solidFill>
            <a:srgbClr val="FF0000"/>
          </a:solidFill>
          <a:ln w="76200" cmpd="tri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rgbClr val="FFFFFF"/>
                </a:solidFill>
                <a:latin typeface="Comic Sans MS" pitchFamily="66" charset="0"/>
              </a:rPr>
              <a:t>Squeezing partially empty tank can cause ischemia, necrosis of kidney and bowel</a:t>
            </a:r>
            <a:endParaRPr lang="en-US" sz="3600" b="1">
              <a:solidFill>
                <a:schemeClr val="hlin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4" name="Rectangle 3"/>
          <p:cNvSpPr/>
          <p:nvPr/>
        </p:nvSpPr>
        <p:spPr>
          <a:xfrm>
            <a:off x="533401" y="2967335"/>
            <a:ext cx="7315199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800" b="1" i="1" dirty="0">
                <a:ln w="12700">
                  <a:solidFill>
                    <a:srgbClr val="00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THANK  YOU</a:t>
            </a:r>
            <a:endParaRPr lang="en-US" sz="7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			</a:t>
            </a:r>
            <a:r>
              <a:rPr lang="en-US" sz="4400" dirty="0" smtClean="0">
                <a:solidFill>
                  <a:srgbClr val="FFC000"/>
                </a:solidFill>
              </a:rPr>
              <a:t>Shock 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75125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rgbClr val="FFFF00"/>
                </a:solidFill>
              </a:rPr>
              <a:t>It is a medical emergency, if unrecognized or  inadequately treated will result in high mortality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477125" cy="7635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Shock</a:t>
            </a:r>
            <a:endParaRPr lang="en-US" sz="4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590800" y="914400"/>
            <a:ext cx="2971800" cy="7620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2400" b="1" dirty="0">
                <a:solidFill>
                  <a:schemeClr val="accent5">
                    <a:lumMod val="10000"/>
                  </a:schemeClr>
                </a:solidFill>
                <a:latin typeface="Cooper Black" pitchFamily="18" charset="0"/>
              </a:rPr>
              <a:t>Reduced Perfusion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28600" y="2819400"/>
            <a:ext cx="9906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b="1" dirty="0">
                <a:solidFill>
                  <a:srgbClr val="FFFF00"/>
                </a:solidFill>
              </a:rPr>
              <a:t>Brain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3962400"/>
            <a:ext cx="1600200" cy="8382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Decreased mental status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371600" y="4800600"/>
            <a:ext cx="1447800" cy="6858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Myocardial Depression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2819400" y="2819400"/>
            <a:ext cx="990600" cy="533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b="1" dirty="0">
                <a:solidFill>
                  <a:srgbClr val="FFFF00"/>
                </a:solidFill>
              </a:rPr>
              <a:t>Kidney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 rot="5400000">
            <a:off x="419894" y="3618706"/>
            <a:ext cx="685800" cy="1588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 bwMode="auto">
          <a:xfrm rot="5400000">
            <a:off x="1219994" y="4037806"/>
            <a:ext cx="1524000" cy="1588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 bwMode="auto">
          <a:xfrm rot="5400000">
            <a:off x="2934494" y="3694906"/>
            <a:ext cx="685800" cy="1588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2819400" y="4038600"/>
            <a:ext cx="1066800" cy="5334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Oliguria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4114800" y="2819400"/>
            <a:ext cx="1066800" cy="533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b="1" dirty="0">
                <a:solidFill>
                  <a:srgbClr val="FFFF00"/>
                </a:solidFill>
              </a:rPr>
              <a:t>Liver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3962400" y="4800600"/>
            <a:ext cx="1371600" cy="10668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</a:rPr>
              <a:t>Increased liver enzymes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5486400" y="2819400"/>
            <a:ext cx="1066800" cy="533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b="1" dirty="0">
                <a:solidFill>
                  <a:srgbClr val="FFFF00"/>
                </a:solidFill>
              </a:rPr>
              <a:t>Lung</a:t>
            </a: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5334000" y="4038600"/>
            <a:ext cx="1371600" cy="6096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</a:rPr>
              <a:t>Hypoxemia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6723063" y="2868613"/>
            <a:ext cx="1828800" cy="609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b="1" dirty="0" err="1">
                <a:solidFill>
                  <a:srgbClr val="FFFF00"/>
                </a:solidFill>
              </a:rPr>
              <a:t>Pheripheral</a:t>
            </a:r>
            <a:r>
              <a:rPr lang="en-US" b="1" dirty="0">
                <a:solidFill>
                  <a:srgbClr val="FFFF00"/>
                </a:solidFill>
              </a:rPr>
              <a:t> Circulation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6781800" y="4724400"/>
            <a:ext cx="1693863" cy="6096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</a:rPr>
              <a:t>Hypotension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1524000" y="2819400"/>
            <a:ext cx="9144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FFFF00"/>
                </a:solidFill>
              </a:rPr>
              <a:t>Heart </a:t>
            </a:r>
          </a:p>
        </p:txBody>
      </p:sp>
      <p:cxnSp>
        <p:nvCxnSpPr>
          <p:cNvPr id="37" name="Straight Arrow Connector 36"/>
          <p:cNvCxnSpPr>
            <a:endCxn id="29" idx="0"/>
          </p:cNvCxnSpPr>
          <p:nvPr/>
        </p:nvCxnSpPr>
        <p:spPr bwMode="auto">
          <a:xfrm rot="5400000">
            <a:off x="3963194" y="4114006"/>
            <a:ext cx="1371600" cy="1588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 bwMode="auto">
          <a:xfrm rot="5400000">
            <a:off x="5677694" y="3694906"/>
            <a:ext cx="685800" cy="1588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 bwMode="auto">
          <a:xfrm rot="5400000">
            <a:off x="6973094" y="4075906"/>
            <a:ext cx="1295400" cy="1588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28" idx="0"/>
          </p:cNvCxnSpPr>
          <p:nvPr/>
        </p:nvCxnSpPr>
        <p:spPr bwMode="auto">
          <a:xfrm rot="16200000" flipH="1">
            <a:off x="3849688" y="2020888"/>
            <a:ext cx="1141412" cy="455612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9" idx="0"/>
          </p:cNvCxnSpPr>
          <p:nvPr/>
        </p:nvCxnSpPr>
        <p:spPr bwMode="auto">
          <a:xfrm rot="10800000" flipV="1">
            <a:off x="723900" y="1676400"/>
            <a:ext cx="3467100" cy="1143000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35" idx="0"/>
          </p:cNvCxnSpPr>
          <p:nvPr/>
        </p:nvCxnSpPr>
        <p:spPr bwMode="auto">
          <a:xfrm rot="10800000" flipV="1">
            <a:off x="1981200" y="1676400"/>
            <a:ext cx="2209800" cy="1143000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20" idx="0"/>
          </p:cNvCxnSpPr>
          <p:nvPr/>
        </p:nvCxnSpPr>
        <p:spPr bwMode="auto">
          <a:xfrm rot="5400000">
            <a:off x="3181350" y="1809750"/>
            <a:ext cx="1143000" cy="876300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 bwMode="auto">
          <a:xfrm>
            <a:off x="4191000" y="1676400"/>
            <a:ext cx="1752600" cy="1143000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 bwMode="auto">
          <a:xfrm>
            <a:off x="4114800" y="1676400"/>
            <a:ext cx="3276600" cy="1143000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9" grpId="0" animBg="1"/>
      <p:bldP spid="20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400" dirty="0" smtClean="0"/>
              <a:t>			</a:t>
            </a:r>
            <a:r>
              <a:rPr lang="en-US" sz="4400" dirty="0" smtClean="0">
                <a:solidFill>
                  <a:srgbClr val="FFC000"/>
                </a:solidFill>
              </a:rPr>
              <a:t>Shock</a:t>
            </a:r>
            <a:endParaRPr lang="en-US" dirty="0" smtClean="0">
              <a:solidFill>
                <a:srgbClr val="FFC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>
              <a:buFontTx/>
              <a:buNone/>
            </a:pPr>
            <a:r>
              <a:rPr lang="en-US" b="1" smtClean="0">
                <a:solidFill>
                  <a:srgbClr val="FFFF00"/>
                </a:solidFill>
              </a:rPr>
              <a:t>The aim of perfusion is to achieve adequate Cellular Oxygenation</a:t>
            </a:r>
          </a:p>
          <a:p>
            <a:pPr lvl="4" eaLnBrk="1" hangingPunct="1">
              <a:buFontTx/>
              <a:buNone/>
            </a:pPr>
            <a:r>
              <a:rPr lang="en-US" sz="2800" b="1" smtClean="0">
                <a:solidFill>
                  <a:srgbClr val="FFFF00"/>
                </a:solidFill>
              </a:rPr>
              <a:t>    This  requires</a:t>
            </a:r>
          </a:p>
          <a:p>
            <a:pPr lvl="4" eaLnBrk="1" hangingPunct="1">
              <a:buFontTx/>
              <a:buNone/>
            </a:pPr>
            <a:endParaRPr lang="en-US" sz="3600" b="1" smtClean="0">
              <a:solidFill>
                <a:srgbClr val="FFFF00"/>
              </a:solidFill>
            </a:endParaRPr>
          </a:p>
          <a:p>
            <a:pPr lvl="1" eaLnBrk="1" hangingPunct="1">
              <a:buFontTx/>
              <a:buNone/>
            </a:pPr>
            <a:endParaRPr lang="en-US" b="1" smtClean="0">
              <a:solidFill>
                <a:srgbClr val="FFFF00"/>
              </a:solidFill>
            </a:endParaRPr>
          </a:p>
          <a:p>
            <a:pPr lvl="1" eaLnBrk="1" hangingPunct="1">
              <a:buFontTx/>
              <a:buNone/>
            </a:pPr>
            <a:r>
              <a:rPr lang="en-US" b="1" smtClean="0">
                <a:solidFill>
                  <a:srgbClr val="FFFF00"/>
                </a:solidFill>
              </a:rPr>
              <a:t>    Red Cell 			 Red Cell </a:t>
            </a:r>
          </a:p>
          <a:p>
            <a:pPr lvl="1" eaLnBrk="1" hangingPunct="1">
              <a:buFontTx/>
              <a:buNone/>
            </a:pPr>
            <a:r>
              <a:rPr lang="en-US" b="1" smtClean="0">
                <a:solidFill>
                  <a:srgbClr val="FFFF00"/>
                </a:solidFill>
              </a:rPr>
              <a:t>Oxygenation		Delivery To Tissues</a:t>
            </a:r>
          </a:p>
          <a:p>
            <a:pPr lvl="1" eaLnBrk="1" hangingPunct="1">
              <a:buFontTx/>
              <a:buNone/>
            </a:pPr>
            <a:endParaRPr lang="en-US" b="1" smtClean="0">
              <a:solidFill>
                <a:srgbClr val="FFFF00"/>
              </a:solidFill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905000" y="5715000"/>
            <a:ext cx="4267200" cy="769938"/>
          </a:xfrm>
          <a:prstGeom prst="rect">
            <a:avLst/>
          </a:prstGeom>
          <a:noFill/>
          <a:ln w="76200" cmpd="tri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b="1">
                <a:solidFill>
                  <a:srgbClr val="CC0000"/>
                </a:solidFill>
                <a:latin typeface="Comic Sans MS" pitchFamily="66" charset="0"/>
              </a:rPr>
              <a:t>Fick Principle</a:t>
            </a:r>
            <a:endParaRPr lang="en-US" sz="3200" b="1">
              <a:latin typeface="Comic Sans MS" pitchFamily="66" charset="0"/>
            </a:endParaRPr>
          </a:p>
        </p:txBody>
      </p:sp>
      <p:cxnSp>
        <p:nvCxnSpPr>
          <p:cNvPr id="7173" name="Straight Arrow Connector 5"/>
          <p:cNvCxnSpPr>
            <a:cxnSpLocks noChangeShapeType="1"/>
          </p:cNvCxnSpPr>
          <p:nvPr/>
        </p:nvCxnSpPr>
        <p:spPr bwMode="auto">
          <a:xfrm>
            <a:off x="3810000" y="3276600"/>
            <a:ext cx="1143000" cy="1066800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7174" name="Straight Arrow Connector 6"/>
          <p:cNvCxnSpPr>
            <a:cxnSpLocks noChangeShapeType="1"/>
          </p:cNvCxnSpPr>
          <p:nvPr/>
        </p:nvCxnSpPr>
        <p:spPr bwMode="auto">
          <a:xfrm rot="5400000">
            <a:off x="2781300" y="3314700"/>
            <a:ext cx="1066800" cy="990600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FFFF00"/>
                </a:solidFill>
              </a:rPr>
              <a:t>Fick Principle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2743200"/>
            <a:ext cx="6858000" cy="2819400"/>
          </a:xfrm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rgbClr val="FFFF00"/>
                </a:solidFill>
                <a:latin typeface="Benguiat Frisky ATT" pitchFamily="66" charset="0"/>
              </a:rPr>
              <a:t>Air’s gotta go in and out.</a:t>
            </a:r>
          </a:p>
          <a:p>
            <a:pPr eaLnBrk="1" hangingPunct="1"/>
            <a:r>
              <a:rPr lang="en-US" sz="2400" b="1" smtClean="0">
                <a:solidFill>
                  <a:srgbClr val="FFFF00"/>
                </a:solidFill>
                <a:latin typeface="Benguiat Frisky ATT" pitchFamily="66" charset="0"/>
              </a:rPr>
              <a:t>Blood’s gotta go round and round.</a:t>
            </a:r>
          </a:p>
          <a:p>
            <a:pPr eaLnBrk="1" hangingPunct="1"/>
            <a:r>
              <a:rPr lang="en-US" sz="2400" b="1" smtClean="0">
                <a:solidFill>
                  <a:srgbClr val="FFFF00"/>
                </a:solidFill>
                <a:latin typeface="Benguiat Frisky ATT" pitchFamily="66" charset="0"/>
              </a:rPr>
              <a:t>Any variation of the above is not a good thing!</a:t>
            </a:r>
            <a:endParaRPr lang="en-US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  <p:pic>
        <p:nvPicPr>
          <p:cNvPr id="9219" name="Content Placeholder 3" descr="CircuitA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47800" y="0"/>
            <a:ext cx="50292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FFC000"/>
                </a:solidFill>
              </a:rPr>
              <a:t>Shock</a:t>
            </a:r>
            <a:endParaRPr lang="en-US" dirty="0" smtClean="0">
              <a:solidFill>
                <a:srgbClr val="FFC0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sz="3600" b="1" smtClean="0">
                <a:solidFill>
                  <a:srgbClr val="FFFF00"/>
                </a:solidFill>
              </a:rPr>
              <a:t>Red Cell Oxygenation</a:t>
            </a:r>
          </a:p>
          <a:p>
            <a:pPr eaLnBrk="1" hangingPunct="1">
              <a:buFontTx/>
              <a:buNone/>
            </a:pPr>
            <a:endParaRPr lang="en-US" sz="3600" b="1" smtClean="0">
              <a:solidFill>
                <a:srgbClr val="FFFF00"/>
              </a:solidFill>
            </a:endParaRPr>
          </a:p>
          <a:p>
            <a:pPr lvl="1" eaLnBrk="1" hangingPunct="1">
              <a:buFontTx/>
              <a:buNone/>
            </a:pPr>
            <a:r>
              <a:rPr lang="en-US" b="1" smtClean="0">
                <a:solidFill>
                  <a:srgbClr val="FFFF00"/>
                </a:solidFill>
              </a:rPr>
              <a:t>1. Oxygen delivery to alveoli</a:t>
            </a:r>
          </a:p>
          <a:p>
            <a:pPr lvl="1" eaLnBrk="1" hangingPunct="1">
              <a:buFontTx/>
              <a:buNone/>
            </a:pPr>
            <a:endParaRPr lang="en-US" b="1" smtClean="0">
              <a:solidFill>
                <a:srgbClr val="FFFF00"/>
              </a:solidFill>
            </a:endParaRPr>
          </a:p>
          <a:p>
            <a:pPr lvl="2" eaLnBrk="1" hangingPunct="1"/>
            <a:r>
              <a:rPr lang="en-US" b="1" smtClean="0">
                <a:solidFill>
                  <a:srgbClr val="FFFF00"/>
                </a:solidFill>
              </a:rPr>
              <a:t>Adequate F</a:t>
            </a:r>
            <a:r>
              <a:rPr lang="en-US" b="1" baseline="-25000" smtClean="0">
                <a:solidFill>
                  <a:srgbClr val="FFFF00"/>
                </a:solidFill>
              </a:rPr>
              <a:t>i</a:t>
            </a:r>
            <a:r>
              <a:rPr lang="en-US" b="1" smtClean="0">
                <a:solidFill>
                  <a:srgbClr val="FFFF00"/>
                </a:solidFill>
              </a:rPr>
              <a:t>O</a:t>
            </a:r>
            <a:r>
              <a:rPr lang="en-US" b="1" baseline="-25000" smtClean="0">
                <a:solidFill>
                  <a:srgbClr val="FFFF00"/>
                </a:solidFill>
              </a:rPr>
              <a:t>2</a:t>
            </a:r>
            <a:endParaRPr lang="en-US" b="1" smtClean="0">
              <a:solidFill>
                <a:srgbClr val="FFFF00"/>
              </a:solidFill>
            </a:endParaRPr>
          </a:p>
          <a:p>
            <a:pPr lvl="2" eaLnBrk="1" hangingPunct="1"/>
            <a:r>
              <a:rPr lang="en-US" b="1" smtClean="0">
                <a:solidFill>
                  <a:srgbClr val="FFFF00"/>
                </a:solidFill>
              </a:rPr>
              <a:t>Patent airways</a:t>
            </a:r>
          </a:p>
          <a:p>
            <a:pPr lvl="2" eaLnBrk="1" hangingPunct="1"/>
            <a:r>
              <a:rPr lang="en-US" b="1" smtClean="0">
                <a:solidFill>
                  <a:srgbClr val="FFFF00"/>
                </a:solidFill>
              </a:rPr>
              <a:t>Adequate ventilation</a:t>
            </a:r>
            <a:endParaRPr lang="en-US" sz="3600" b="1" smtClean="0">
              <a:solidFill>
                <a:srgbClr val="FFFF00"/>
              </a:solidFill>
            </a:endParaRPr>
          </a:p>
        </p:txBody>
      </p:sp>
      <p:pic>
        <p:nvPicPr>
          <p:cNvPr id="10244" name="Picture 4" descr="C:\Documents and Settings\Dr.Hadil\My Documents\My Pictures\humanlungs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3581400"/>
            <a:ext cx="2514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5553</TotalTime>
  <Words>914</Words>
  <Application>Microsoft Office PowerPoint</Application>
  <PresentationFormat>Letter Paper (8.5x11 in)‎</PresentationFormat>
  <Paragraphs>313</Paragraphs>
  <Slides>39</Slides>
  <Notes>6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39</vt:i4>
      </vt:variant>
    </vt:vector>
  </HeadingPairs>
  <TitlesOfParts>
    <vt:vector size="40" baseType="lpstr">
      <vt:lpstr>Apex</vt:lpstr>
      <vt:lpstr>الشريحة 1</vt:lpstr>
      <vt:lpstr>Outline</vt:lpstr>
      <vt:lpstr>        Shock</vt:lpstr>
      <vt:lpstr>   Shock </vt:lpstr>
      <vt:lpstr>Shock</vt:lpstr>
      <vt:lpstr>   Shock</vt:lpstr>
      <vt:lpstr>Fick Principle</vt:lpstr>
      <vt:lpstr>الشريحة 8</vt:lpstr>
      <vt:lpstr>Shock</vt:lpstr>
      <vt:lpstr>Shock</vt:lpstr>
      <vt:lpstr>Shock</vt:lpstr>
      <vt:lpstr>Shock</vt:lpstr>
      <vt:lpstr> Consequences of Shock</vt:lpstr>
      <vt:lpstr>ANAEROBIC METABOLISM</vt:lpstr>
      <vt:lpstr>AEROBIC METABOLISM</vt:lpstr>
      <vt:lpstr>Anaerobic Metabolism</vt:lpstr>
      <vt:lpstr>الشريحة 17</vt:lpstr>
      <vt:lpstr>Shock</vt:lpstr>
      <vt:lpstr>Maintaining perfusion requires: </vt:lpstr>
      <vt:lpstr>Shock Syndromes</vt:lpstr>
      <vt:lpstr>Hypovolemic Shock</vt:lpstr>
      <vt:lpstr>Shock</vt:lpstr>
      <vt:lpstr>Key Issues In Shock</vt:lpstr>
      <vt:lpstr>Hypovolemic Shock    Management</vt:lpstr>
      <vt:lpstr>Key Issues In Shock</vt:lpstr>
      <vt:lpstr>الشريحة 26</vt:lpstr>
      <vt:lpstr>Shock</vt:lpstr>
      <vt:lpstr>Cardiogenic Shock</vt:lpstr>
      <vt:lpstr>Cardiogenic Shock</vt:lpstr>
      <vt:lpstr>Distributive Shock</vt:lpstr>
      <vt:lpstr>Distributive Shock </vt:lpstr>
      <vt:lpstr>Septic Shock management </vt:lpstr>
      <vt:lpstr>Neurogenic Shock management</vt:lpstr>
      <vt:lpstr>Anaphylactic Shock management</vt:lpstr>
      <vt:lpstr>Obstructive shock causes: </vt:lpstr>
      <vt:lpstr>Obstructive Shock: Management</vt:lpstr>
      <vt:lpstr>Key Issues In Shock</vt:lpstr>
      <vt:lpstr>Shock Management</vt:lpstr>
      <vt:lpstr>الشريحة 39</vt:lpstr>
    </vt:vector>
  </TitlesOfParts>
  <Company>Unknown 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SHOCK</dc:title>
  <dc:creator>Neil Coker</dc:creator>
  <cp:lastModifiedBy>AA</cp:lastModifiedBy>
  <cp:revision>110</cp:revision>
  <cp:lastPrinted>2001-04-24T14:19:27Z</cp:lastPrinted>
  <dcterms:created xsi:type="dcterms:W3CDTF">1999-05-02T17:54:56Z</dcterms:created>
  <dcterms:modified xsi:type="dcterms:W3CDTF">2013-09-10T19:25:05Z</dcterms:modified>
</cp:coreProperties>
</file>