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61"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6" r:id="rId21"/>
    <p:sldId id="299" r:id="rId22"/>
    <p:sldId id="298" r:id="rId23"/>
    <p:sldId id="278" r:id="rId24"/>
    <p:sldId id="300" r:id="rId25"/>
    <p:sldId id="279" r:id="rId26"/>
    <p:sldId id="280" r:id="rId27"/>
    <p:sldId id="281" r:id="rId28"/>
    <p:sldId id="282" r:id="rId29"/>
    <p:sldId id="283" r:id="rId30"/>
    <p:sldId id="284" r:id="rId31"/>
    <p:sldId id="285" r:id="rId32"/>
    <p:sldId id="286" r:id="rId33"/>
    <p:sldId id="287" r:id="rId34"/>
    <p:sldId id="288" r:id="rId35"/>
    <p:sldId id="289" r:id="rId36"/>
    <p:sldId id="297"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D44DA-477B-4682-9CE3-9A083C137CEF}" type="datetimeFigureOut">
              <a:rPr lang="en-US" smtClean="0"/>
              <a:pPr/>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8C846-6C56-48C9-825C-82EFE7B3C1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a:ln/>
        </p:spPr>
      </p:sp>
      <p:sp>
        <p:nvSpPr>
          <p:cNvPr id="43011"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3012" name="عنصر نائب لرقم الشريحة 3"/>
          <p:cNvSpPr>
            <a:spLocks noGrp="1"/>
          </p:cNvSpPr>
          <p:nvPr>
            <p:ph type="sldNum" sz="quarter" idx="5"/>
          </p:nvPr>
        </p:nvSpPr>
        <p:spPr>
          <a:noFill/>
        </p:spPr>
        <p:txBody>
          <a:bodyPr/>
          <a:lstStyle/>
          <a:p>
            <a:fld id="{1AD71652-0C08-4688-82B9-0ABC2D6C707E}" type="slidenum">
              <a:rPr lang="ar-SA" smtClean="0">
                <a:latin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73C40AF-1DED-44CB-93B7-20EC17EED236}" type="slidenum">
              <a:rPr lang="en-GB" smtClean="0">
                <a:latin typeface="Arial" pitchFamily="34" charset="0"/>
              </a:rPr>
              <a:pPr/>
              <a:t>9</a:t>
            </a:fld>
            <a:endParaRPr lang="en-GB"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190500" indent="-190500"/>
            <a:r>
              <a:rPr lang="en-GB" b="1" smtClean="0">
                <a:latin typeface="Arial" pitchFamily="34" charset="0"/>
              </a:rPr>
              <a:t>NOTES FOR PRESENTERS:</a:t>
            </a:r>
          </a:p>
          <a:p>
            <a:pPr marL="190500" indent="-190500"/>
            <a:endParaRPr lang="en-GB" b="1" smtClean="0">
              <a:latin typeface="Arial" pitchFamily="34" charset="0"/>
            </a:endParaRPr>
          </a:p>
          <a:p>
            <a:pPr marL="190500" indent="-190500"/>
            <a:r>
              <a:rPr lang="en-GB" b="1" smtClean="0">
                <a:latin typeface="Arial" pitchFamily="34" charset="0"/>
              </a:rPr>
              <a:t>Key points to raise:</a:t>
            </a:r>
          </a:p>
          <a:p>
            <a:pPr marL="190500" indent="-190500"/>
            <a:r>
              <a:rPr lang="en-GB" smtClean="0">
                <a:latin typeface="Arial" pitchFamily="34" charset="0"/>
              </a:rPr>
              <a:t>This guideline recommends that healthcare professionals should regard people with cardiac conditions listed on this slide as being at risk of developing infective endocarditis.</a:t>
            </a:r>
          </a:p>
          <a:p>
            <a:pPr marL="190500" indent="-190500"/>
            <a:endParaRPr lang="en-GB" smtClean="0">
              <a:latin typeface="Arial" pitchFamily="34" charset="0"/>
            </a:endParaRPr>
          </a:p>
          <a:p>
            <a:pPr marL="190500" indent="-190500"/>
            <a:r>
              <a:rPr lang="en-GB" smtClean="0">
                <a:latin typeface="Arial" pitchFamily="34" charset="0"/>
              </a:rPr>
              <a:t>Structural congenital heart disease includes surgically corrected or palliated structural conditions, but excludes isolated atrial septal defect, fully repaired ventricular septal defect or fully repaired patent ductus arteriosus, and closure devices that are judged to be endothelialised.</a:t>
            </a:r>
          </a:p>
          <a:p>
            <a:pPr marL="190500" indent="-190500"/>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a:ln/>
        </p:spPr>
      </p:sp>
      <p:sp>
        <p:nvSpPr>
          <p:cNvPr id="45059"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5060" name="عنصر نائب لرقم الشريحة 3"/>
          <p:cNvSpPr>
            <a:spLocks noGrp="1"/>
          </p:cNvSpPr>
          <p:nvPr>
            <p:ph type="sldNum" sz="quarter" idx="5"/>
          </p:nvPr>
        </p:nvSpPr>
        <p:spPr>
          <a:noFill/>
        </p:spPr>
        <p:txBody>
          <a:bodyPr/>
          <a:lstStyle/>
          <a:p>
            <a:fld id="{7F702BD7-67FF-4103-95E1-827A9B9A0E6E}" type="slidenum">
              <a:rPr lang="ar-SA" smtClean="0">
                <a:latin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a:ln/>
        </p:spPr>
      </p:sp>
      <p:sp>
        <p:nvSpPr>
          <p:cNvPr id="46083"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6084" name="عنصر نائب لرقم الشريحة 3"/>
          <p:cNvSpPr>
            <a:spLocks noGrp="1"/>
          </p:cNvSpPr>
          <p:nvPr>
            <p:ph type="sldNum" sz="quarter" idx="5"/>
          </p:nvPr>
        </p:nvSpPr>
        <p:spPr>
          <a:noFill/>
        </p:spPr>
        <p:txBody>
          <a:bodyPr/>
          <a:lstStyle/>
          <a:p>
            <a:fld id="{82A57DA4-9EB2-47CE-A6DC-793C8F676320}" type="slidenum">
              <a:rPr lang="ar-SA" smtClean="0">
                <a:latin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641475"/>
            <a:ext cx="7772400" cy="4454525"/>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656D7853-4A9C-40BC-B3D8-E7A99A7A228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3FEF4-16D7-478C-85D9-F01CD877F892}"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3FEF4-16D7-478C-85D9-F01CD877F892}"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3FEF4-16D7-478C-85D9-F01CD877F892}" type="datetimeFigureOut">
              <a:rPr lang="en-US" smtClean="0"/>
              <a:pPr/>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3FEF4-16D7-478C-85D9-F01CD877F892}" type="datetimeFigureOut">
              <a:rPr lang="en-US" smtClean="0"/>
              <a:pPr/>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3FEF4-16D7-478C-85D9-F01CD877F892}" type="datetimeFigureOut">
              <a:rPr lang="en-US" smtClean="0"/>
              <a:pPr/>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3FEF4-16D7-478C-85D9-F01CD877F892}" type="datetimeFigureOut">
              <a:rPr lang="en-US" smtClean="0"/>
              <a:pPr/>
              <a:t>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471FE-8ABA-4469-920C-6AB066D9AB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tent.nejm.org/content/vol332/issue1/images/large/07t1.jp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ln>
            <a:solidFill>
              <a:srgbClr val="FFFF00"/>
            </a:solidFill>
          </a:ln>
        </p:spPr>
        <p:txBody>
          <a:bodyPr/>
          <a:lstStyle/>
          <a:p>
            <a:r>
              <a:rPr lang="en-US" dirty="0" smtClean="0">
                <a:solidFill>
                  <a:srgbClr val="FF0000"/>
                </a:solidFill>
              </a:rPr>
              <a:t>Infective </a:t>
            </a:r>
            <a:r>
              <a:rPr lang="en-US" dirty="0" err="1" smtClean="0">
                <a:solidFill>
                  <a:srgbClr val="FF0000"/>
                </a:solidFill>
              </a:rPr>
              <a:t>Endocarditis</a:t>
            </a:r>
            <a:endParaRPr lang="en-US" dirty="0">
              <a:solidFill>
                <a:srgbClr val="FF0000"/>
              </a:solidFill>
            </a:endParaRPr>
          </a:p>
        </p:txBody>
      </p:sp>
      <p:sp>
        <p:nvSpPr>
          <p:cNvPr id="4" name="Rectangle 2"/>
          <p:cNvSpPr>
            <a:spLocks noGrp="1" noChangeArrowheads="1"/>
          </p:cNvSpPr>
          <p:nvPr>
            <p:ph type="subTitle" idx="1"/>
          </p:nvPr>
        </p:nvSpPr>
        <p:spPr>
          <a:xfrm>
            <a:off x="1295400" y="2667000"/>
            <a:ext cx="6477000" cy="2057400"/>
          </a:xfrm>
          <a:solidFill>
            <a:srgbClr val="00B050"/>
          </a:solidFill>
          <a:ln>
            <a:solidFill>
              <a:srgbClr val="009999"/>
            </a:solidFill>
          </a:ln>
        </p:spPr>
        <p:txBody>
          <a:bodyPr>
            <a:normAutofit/>
          </a:bodyPr>
          <a:lstStyle/>
          <a:p>
            <a:pPr>
              <a:lnSpc>
                <a:spcPct val="90000"/>
              </a:lnSpc>
              <a:defRPr/>
            </a:pPr>
            <a:r>
              <a:rPr lang="en-US" altLang="ja-JP" dirty="0">
                <a:ea typeface="MS PGothic" pitchFamily="34" charset="-128"/>
              </a:rPr>
              <a:t> DR. MOSTAFA ALSHAMIRI</a:t>
            </a:r>
          </a:p>
          <a:p>
            <a:pPr>
              <a:lnSpc>
                <a:spcPct val="90000"/>
              </a:lnSpc>
              <a:defRPr/>
            </a:pPr>
            <a:r>
              <a:rPr lang="en-US" altLang="ja-JP" dirty="0">
                <a:ea typeface="MS PGothic" pitchFamily="34" charset="-128"/>
              </a:rPr>
              <a:t>ASSISTANT PROFESSOR</a:t>
            </a:r>
          </a:p>
          <a:p>
            <a:pPr>
              <a:lnSpc>
                <a:spcPct val="90000"/>
              </a:lnSpc>
              <a:defRPr/>
            </a:pPr>
            <a:r>
              <a:rPr lang="en-US" altLang="ja-JP" dirty="0">
                <a:ea typeface="MS PGothic" pitchFamily="34" charset="-128"/>
              </a:rPr>
              <a:t>CONSULTANT CARDIOLOGIST</a:t>
            </a:r>
          </a:p>
          <a:p>
            <a:pPr>
              <a:lnSpc>
                <a:spcPct val="90000"/>
              </a:lnSpc>
              <a:defRPr/>
            </a:pPr>
            <a:r>
              <a:rPr lang="en-US" altLang="ja-JP" sz="2400" dirty="0" smtClean="0">
                <a:ea typeface="MS PGothic" pitchFamily="34" charset="-128"/>
              </a:rPr>
              <a:t>KING </a:t>
            </a:r>
            <a:r>
              <a:rPr lang="en-US" altLang="ja-JP" sz="2400" dirty="0">
                <a:ea typeface="MS PGothic" pitchFamily="34" charset="-128"/>
              </a:rPr>
              <a:t>FAHED CARDIAC CENTER</a:t>
            </a:r>
          </a:p>
          <a:p>
            <a:pPr>
              <a:lnSpc>
                <a:spcPct val="90000"/>
              </a:lnSpc>
              <a:defRPr/>
            </a:pPr>
            <a:endParaRPr lang="en-US" altLang="ja-JP" dirty="0">
              <a:ea typeface="MS PGothic" pitchFamily="34" charset="-128"/>
            </a:endParaRPr>
          </a:p>
          <a:p>
            <a:pPr>
              <a:lnSpc>
                <a:spcPct val="90000"/>
              </a:lnSpc>
              <a:buClr>
                <a:srgbClr val="000066"/>
              </a:buClr>
              <a:buSzPct val="50000"/>
              <a:defRPr/>
            </a:pPr>
            <a:endParaRPr lang="en-US" altLang="ja-JP" sz="2400" dirty="0">
              <a:solidFill>
                <a:schemeClr val="folHlink"/>
              </a:solidFill>
              <a:ea typeface="MS PGothic" pitchFamily="34" charset="-128"/>
            </a:endParaRPr>
          </a:p>
          <a:p>
            <a:pPr>
              <a:lnSpc>
                <a:spcPct val="90000"/>
              </a:lnSpc>
              <a:defRPr/>
            </a:pPr>
            <a:endParaRPr lang="en-US" altLang="ja-JP" sz="2400" dirty="0">
              <a:solidFill>
                <a:schemeClr val="folHlink"/>
              </a:solidFill>
              <a:ea typeface="MS PGothic" pitchFamily="34" charset="-128"/>
            </a:endParaRPr>
          </a:p>
        </p:txBody>
      </p:sp>
      <p:sp>
        <p:nvSpPr>
          <p:cNvPr id="5" name="Rectangle 4"/>
          <p:cNvSpPr/>
          <p:nvPr/>
        </p:nvSpPr>
        <p:spPr>
          <a:xfrm>
            <a:off x="3295849" y="5334000"/>
            <a:ext cx="2552302" cy="369332"/>
          </a:xfrm>
          <a:prstGeom prst="rect">
            <a:avLst/>
          </a:prstGeom>
          <a:solidFill>
            <a:srgbClr val="0070C0"/>
          </a:solidFill>
        </p:spPr>
        <p:txBody>
          <a:bodyPr wrap="none">
            <a:spAutoFit/>
          </a:bodyPr>
          <a:lstStyle/>
          <a:p>
            <a:r>
              <a:rPr kumimoji="1" lang="en-US" dirty="0" smtClean="0">
                <a:latin typeface="Verdana" pitchFamily="34" charset="0"/>
                <a:ea typeface="MS PGothic"/>
                <a:cs typeface="MS PGothic"/>
              </a:rPr>
              <a:t> KKUH </a:t>
            </a:r>
            <a:r>
              <a:rPr kumimoji="1" lang="en-US" dirty="0" err="1" smtClean="0">
                <a:latin typeface="Verdana" pitchFamily="34" charset="0"/>
                <a:ea typeface="MS PGothic"/>
                <a:cs typeface="MS PGothic"/>
              </a:rPr>
              <a:t>october</a:t>
            </a:r>
            <a:r>
              <a:rPr kumimoji="1" lang="en-US" dirty="0" smtClean="0">
                <a:latin typeface="Verdana" pitchFamily="34" charset="0"/>
                <a:ea typeface="MS PGothic"/>
                <a:cs typeface="MS PGothic"/>
              </a:rPr>
              <a:t>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solidFill>
                  <a:srgbClr val="FF0000"/>
                </a:solidFill>
              </a:rPr>
              <a:t>Determining Risk</a:t>
            </a:r>
          </a:p>
        </p:txBody>
      </p:sp>
      <p:sp>
        <p:nvSpPr>
          <p:cNvPr id="15363" name="Rectangle 3"/>
          <p:cNvSpPr>
            <a:spLocks noGrp="1" noChangeArrowheads="1"/>
          </p:cNvSpPr>
          <p:nvPr>
            <p:ph type="body" idx="1"/>
          </p:nvPr>
        </p:nvSpPr>
        <p:spPr>
          <a:ln>
            <a:solidFill>
              <a:srgbClr val="FFFF00"/>
            </a:solidFill>
          </a:ln>
        </p:spPr>
        <p:txBody>
          <a:bodyPr/>
          <a:lstStyle/>
          <a:p>
            <a:pPr eaLnBrk="1" hangingPunct="1">
              <a:defRPr/>
            </a:pPr>
            <a:r>
              <a:rPr lang="en-US" dirty="0" smtClean="0"/>
              <a:t> Cardiac conditions</a:t>
            </a:r>
          </a:p>
          <a:p>
            <a:pPr eaLnBrk="1" hangingPunct="1">
              <a:defRPr/>
            </a:pPr>
            <a:r>
              <a:rPr lang="en-US" dirty="0" smtClean="0"/>
              <a:t> Type of Procedure</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a:ln>
            <a:solidFill>
              <a:srgbClr val="FFFF00"/>
            </a:solidFill>
          </a:ln>
        </p:spPr>
        <p:txBody>
          <a:bodyPr/>
          <a:lstStyle/>
          <a:p>
            <a:pPr eaLnBrk="1" hangingPunct="1">
              <a:defRPr/>
            </a:pPr>
            <a:r>
              <a:rPr lang="en-US" sz="4000" dirty="0" smtClean="0">
                <a:solidFill>
                  <a:srgbClr val="FF0000"/>
                </a:solidFill>
              </a:rPr>
              <a:t>Cardiac conditions predispose IE</a:t>
            </a:r>
          </a:p>
        </p:txBody>
      </p:sp>
      <p:sp>
        <p:nvSpPr>
          <p:cNvPr id="16387" name="Rectangle 3"/>
          <p:cNvSpPr>
            <a:spLocks noGrp="1" noChangeArrowheads="1"/>
          </p:cNvSpPr>
          <p:nvPr>
            <p:ph type="body" idx="1"/>
          </p:nvPr>
        </p:nvSpPr>
        <p:spPr>
          <a:xfrm>
            <a:off x="457200" y="1447800"/>
            <a:ext cx="8229600" cy="4495800"/>
          </a:xfrm>
          <a:ln>
            <a:solidFill>
              <a:srgbClr val="FFFF00"/>
            </a:solidFill>
          </a:ln>
        </p:spPr>
        <p:txBody>
          <a:bodyPr/>
          <a:lstStyle/>
          <a:p>
            <a:pPr eaLnBrk="1" hangingPunct="1">
              <a:buFont typeface="Wingdings" pitchFamily="2" charset="2"/>
              <a:buNone/>
              <a:defRPr/>
            </a:pPr>
            <a:r>
              <a:rPr lang="en-US" dirty="0" smtClean="0"/>
              <a:t>Based on risk of progression to severe </a:t>
            </a:r>
            <a:r>
              <a:rPr lang="en-US" dirty="0" err="1" smtClean="0"/>
              <a:t>endocarditis</a:t>
            </a:r>
            <a:r>
              <a:rPr lang="en-US" dirty="0" smtClean="0"/>
              <a:t> with substantial morbidity and mortality Classified into :</a:t>
            </a:r>
          </a:p>
          <a:p>
            <a:pPr lvl="1" eaLnBrk="1" hangingPunct="1">
              <a:defRPr/>
            </a:pPr>
            <a:r>
              <a:rPr lang="en-US" dirty="0" smtClean="0"/>
              <a:t> HIGH risk		 - prophylaxis</a:t>
            </a:r>
          </a:p>
          <a:p>
            <a:pPr lvl="1" eaLnBrk="1" hangingPunct="1">
              <a:defRPr/>
            </a:pPr>
            <a:r>
              <a:rPr lang="en-US" dirty="0" smtClean="0"/>
              <a:t> MODERATE risk	 - prophylaxis</a:t>
            </a:r>
          </a:p>
          <a:p>
            <a:pPr lvl="1" eaLnBrk="1" hangingPunct="1">
              <a:defRPr/>
            </a:pPr>
            <a:r>
              <a:rPr lang="en-US" dirty="0" smtClean="0"/>
              <a:t> NEGLIGIBLE risk 	 - no prophylaxis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Cardiac Conditions – High Risk</a:t>
            </a:r>
            <a:r>
              <a:rPr lang="en-US" baseline="30000" dirty="0" smtClean="0">
                <a:solidFill>
                  <a:srgbClr val="FF0000"/>
                </a:solidFill>
              </a:rPr>
              <a:t>1</a:t>
            </a:r>
            <a:endParaRPr lang="en-US" dirty="0" smtClean="0">
              <a:solidFill>
                <a:srgbClr val="FF0000"/>
              </a:solidFill>
            </a:endParaRPr>
          </a:p>
        </p:txBody>
      </p:sp>
      <p:sp>
        <p:nvSpPr>
          <p:cNvPr id="17411" name="Rectangle 3"/>
          <p:cNvSpPr>
            <a:spLocks noGrp="1" noChangeArrowheads="1"/>
          </p:cNvSpPr>
          <p:nvPr>
            <p:ph type="body" idx="1"/>
          </p:nvPr>
        </p:nvSpPr>
        <p:spPr>
          <a:xfrm>
            <a:off x="457200" y="1600201"/>
            <a:ext cx="8153400" cy="4343400"/>
          </a:xfrm>
          <a:ln>
            <a:solidFill>
              <a:srgbClr val="FFFF00"/>
            </a:solidFill>
          </a:ln>
        </p:spPr>
        <p:txBody>
          <a:bodyPr/>
          <a:lstStyle/>
          <a:p>
            <a:pPr eaLnBrk="1" hangingPunct="1">
              <a:lnSpc>
                <a:spcPct val="80000"/>
              </a:lnSpc>
              <a:defRPr/>
            </a:pPr>
            <a:r>
              <a:rPr lang="en-US" sz="2400" dirty="0" smtClean="0"/>
              <a:t> Prosthetic Valves (400x risk</a:t>
            </a:r>
            <a:r>
              <a:rPr lang="en-US" sz="2400" baseline="30000" dirty="0" smtClean="0"/>
              <a:t>2</a:t>
            </a:r>
            <a:r>
              <a:rPr lang="en-US" sz="2400" dirty="0" smtClean="0"/>
              <a:t>)</a:t>
            </a:r>
          </a:p>
          <a:p>
            <a:pPr eaLnBrk="1" hangingPunct="1">
              <a:lnSpc>
                <a:spcPct val="80000"/>
              </a:lnSpc>
              <a:defRPr/>
            </a:pPr>
            <a:r>
              <a:rPr lang="en-US" sz="2400" dirty="0" smtClean="0"/>
              <a:t> Previous </a:t>
            </a:r>
            <a:r>
              <a:rPr lang="en-US" sz="2400" dirty="0" err="1" smtClean="0"/>
              <a:t>endocarditis</a:t>
            </a:r>
            <a:endParaRPr lang="en-US" sz="2400" dirty="0" smtClean="0"/>
          </a:p>
          <a:p>
            <a:pPr eaLnBrk="1" hangingPunct="1">
              <a:lnSpc>
                <a:spcPct val="80000"/>
              </a:lnSpc>
              <a:defRPr/>
            </a:pPr>
            <a:r>
              <a:rPr lang="en-US" sz="2400" dirty="0" smtClean="0"/>
              <a:t> Congenital</a:t>
            </a:r>
          </a:p>
          <a:p>
            <a:pPr lvl="1" eaLnBrk="1" hangingPunct="1">
              <a:lnSpc>
                <a:spcPct val="80000"/>
              </a:lnSpc>
              <a:defRPr/>
            </a:pPr>
            <a:r>
              <a:rPr lang="en-US" sz="2000" dirty="0" smtClean="0"/>
              <a:t>Complex cyanotic </a:t>
            </a:r>
            <a:r>
              <a:rPr lang="en-US" sz="2000" dirty="0" err="1" smtClean="0"/>
              <a:t>dz</a:t>
            </a:r>
            <a:r>
              <a:rPr lang="en-US" sz="2000" dirty="0" smtClean="0"/>
              <a:t> (</a:t>
            </a:r>
            <a:r>
              <a:rPr lang="en-US" sz="2000" dirty="0" err="1" smtClean="0"/>
              <a:t>Tetralogy</a:t>
            </a:r>
            <a:r>
              <a:rPr lang="en-US" sz="2000" dirty="0" smtClean="0"/>
              <a:t>, Transposition, Single Vent)</a:t>
            </a:r>
          </a:p>
          <a:p>
            <a:pPr lvl="1" eaLnBrk="1" hangingPunct="1">
              <a:lnSpc>
                <a:spcPct val="80000"/>
              </a:lnSpc>
              <a:defRPr/>
            </a:pPr>
            <a:r>
              <a:rPr lang="en-US" sz="2000" dirty="0" smtClean="0"/>
              <a:t> Patent </a:t>
            </a:r>
            <a:r>
              <a:rPr lang="en-US" sz="2000" dirty="0" err="1" smtClean="0"/>
              <a:t>Ductus</a:t>
            </a:r>
            <a:r>
              <a:rPr lang="en-US" sz="2000" dirty="0" smtClean="0"/>
              <a:t> </a:t>
            </a:r>
            <a:r>
              <a:rPr lang="en-US" sz="2000" dirty="0" err="1" smtClean="0"/>
              <a:t>Arteriosus</a:t>
            </a:r>
            <a:endParaRPr lang="en-US" sz="2000" dirty="0" smtClean="0"/>
          </a:p>
          <a:p>
            <a:pPr lvl="1" eaLnBrk="1" hangingPunct="1">
              <a:lnSpc>
                <a:spcPct val="80000"/>
              </a:lnSpc>
              <a:defRPr/>
            </a:pPr>
            <a:r>
              <a:rPr lang="en-US" sz="2000" dirty="0" smtClean="0"/>
              <a:t> VSD</a:t>
            </a:r>
          </a:p>
          <a:p>
            <a:pPr lvl="1" eaLnBrk="1" hangingPunct="1">
              <a:lnSpc>
                <a:spcPct val="80000"/>
              </a:lnSpc>
              <a:defRPr/>
            </a:pPr>
            <a:r>
              <a:rPr lang="en-US" sz="2000" dirty="0" smtClean="0"/>
              <a:t> </a:t>
            </a:r>
            <a:r>
              <a:rPr lang="en-US" sz="2000" dirty="0" err="1" smtClean="0"/>
              <a:t>Coarctation</a:t>
            </a:r>
            <a:endParaRPr lang="en-US" sz="2000" dirty="0" smtClean="0"/>
          </a:p>
          <a:p>
            <a:pPr eaLnBrk="1" hangingPunct="1">
              <a:lnSpc>
                <a:spcPct val="80000"/>
              </a:lnSpc>
              <a:defRPr/>
            </a:pPr>
            <a:r>
              <a:rPr lang="en-US" sz="2400" dirty="0" smtClean="0"/>
              <a:t> </a:t>
            </a:r>
            <a:r>
              <a:rPr lang="en-US" sz="2400" dirty="0" err="1" smtClean="0"/>
              <a:t>Valvular</a:t>
            </a:r>
            <a:r>
              <a:rPr lang="en-US" sz="2400" dirty="0" smtClean="0"/>
              <a:t>:</a:t>
            </a:r>
          </a:p>
          <a:p>
            <a:pPr lvl="1" eaLnBrk="1" hangingPunct="1">
              <a:lnSpc>
                <a:spcPct val="80000"/>
              </a:lnSpc>
              <a:defRPr/>
            </a:pPr>
            <a:r>
              <a:rPr lang="en-US" sz="2000" dirty="0" smtClean="0">
                <a:solidFill>
                  <a:srgbClr val="FFFF00"/>
                </a:solidFill>
              </a:rPr>
              <a:t> Aortic </a:t>
            </a:r>
            <a:r>
              <a:rPr lang="en-US" sz="2000" dirty="0" err="1" smtClean="0">
                <a:solidFill>
                  <a:srgbClr val="FFFF00"/>
                </a:solidFill>
              </a:rPr>
              <a:t>Stenosis</a:t>
            </a:r>
            <a:r>
              <a:rPr lang="en-US" sz="2000" dirty="0" smtClean="0">
                <a:solidFill>
                  <a:srgbClr val="FFFF00"/>
                </a:solidFill>
              </a:rPr>
              <a:t>/ Aortic </a:t>
            </a:r>
            <a:r>
              <a:rPr lang="en-US" sz="2000" dirty="0" err="1" smtClean="0">
                <a:solidFill>
                  <a:srgbClr val="FFFF00"/>
                </a:solidFill>
              </a:rPr>
              <a:t>Regurg</a:t>
            </a:r>
            <a:endParaRPr lang="en-US" sz="2000" dirty="0" smtClean="0">
              <a:solidFill>
                <a:srgbClr val="FFFF00"/>
              </a:solidFill>
            </a:endParaRPr>
          </a:p>
          <a:p>
            <a:pPr lvl="1" eaLnBrk="1" hangingPunct="1">
              <a:lnSpc>
                <a:spcPct val="80000"/>
              </a:lnSpc>
              <a:defRPr/>
            </a:pPr>
            <a:r>
              <a:rPr lang="en-US" sz="2000" dirty="0" smtClean="0">
                <a:solidFill>
                  <a:srgbClr val="FFFF00"/>
                </a:solidFill>
              </a:rPr>
              <a:t> Mitral Regurgitation</a:t>
            </a:r>
          </a:p>
          <a:p>
            <a:pPr lvl="1" eaLnBrk="1" hangingPunct="1">
              <a:lnSpc>
                <a:spcPct val="80000"/>
              </a:lnSpc>
              <a:defRPr/>
            </a:pPr>
            <a:r>
              <a:rPr lang="en-US" sz="2000" dirty="0" smtClean="0">
                <a:solidFill>
                  <a:srgbClr val="FFFF00"/>
                </a:solidFill>
              </a:rPr>
              <a:t> Mitral </a:t>
            </a:r>
            <a:r>
              <a:rPr lang="en-US" sz="2000" dirty="0" err="1" smtClean="0">
                <a:solidFill>
                  <a:srgbClr val="FFFF00"/>
                </a:solidFill>
              </a:rPr>
              <a:t>Stenosis</a:t>
            </a:r>
            <a:r>
              <a:rPr lang="en-US" sz="2000" dirty="0" smtClean="0">
                <a:solidFill>
                  <a:srgbClr val="FFFF00"/>
                </a:solidFill>
              </a:rPr>
              <a:t> with </a:t>
            </a:r>
            <a:r>
              <a:rPr lang="en-US" sz="2000" dirty="0" err="1" smtClean="0">
                <a:solidFill>
                  <a:srgbClr val="FFFF00"/>
                </a:solidFill>
              </a:rPr>
              <a:t>Regurg</a:t>
            </a:r>
            <a:endParaRPr lang="en-US" sz="2000" dirty="0" smtClean="0">
              <a:solidFill>
                <a:srgbClr val="FFFF00"/>
              </a:solidFill>
            </a:endParaRPr>
          </a:p>
          <a:p>
            <a:pPr eaLnBrk="1" hangingPunct="1">
              <a:lnSpc>
                <a:spcPct val="80000"/>
              </a:lnSpc>
              <a:defRPr/>
            </a:pPr>
            <a:r>
              <a:rPr lang="en-US" sz="2400" dirty="0" smtClean="0"/>
              <a:t>Surgically constructed systemic pulmonary shunts or conduits </a:t>
            </a:r>
          </a:p>
        </p:txBody>
      </p:sp>
      <p:sp>
        <p:nvSpPr>
          <p:cNvPr id="16388" name="Text Box 4"/>
          <p:cNvSpPr txBox="1">
            <a:spLocks noChangeArrowheads="1"/>
          </p:cNvSpPr>
          <p:nvPr/>
        </p:nvSpPr>
        <p:spPr bwMode="auto">
          <a:xfrm>
            <a:off x="212725" y="6356350"/>
            <a:ext cx="4670425" cy="366713"/>
          </a:xfrm>
          <a:prstGeom prst="rect">
            <a:avLst/>
          </a:prstGeom>
          <a:noFill/>
          <a:ln w="9525">
            <a:noFill/>
            <a:miter lim="800000"/>
            <a:headEnd/>
            <a:tailEnd/>
          </a:ln>
        </p:spPr>
        <p:txBody>
          <a:bodyPr wrap="none">
            <a:spAutoFit/>
          </a:bodyPr>
          <a:lstStyle/>
          <a:p>
            <a:r>
              <a:rPr lang="en-US" baseline="30000"/>
              <a:t>2</a:t>
            </a:r>
            <a:r>
              <a:rPr lang="en-US"/>
              <a:t>Steckleberg, et al. Inf Dis Clin N Amer 1993</a:t>
            </a:r>
            <a:endParaRPr lang="en-US" baseline="30000"/>
          </a:p>
        </p:txBody>
      </p:sp>
      <p:sp>
        <p:nvSpPr>
          <p:cNvPr id="16389" name="Text Box 6"/>
          <p:cNvSpPr txBox="1">
            <a:spLocks noChangeArrowheads="1"/>
          </p:cNvSpPr>
          <p:nvPr/>
        </p:nvSpPr>
        <p:spPr bwMode="auto">
          <a:xfrm>
            <a:off x="212725" y="59753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
        <p:nvSpPr>
          <p:cNvPr id="16390" name="Text Box 7"/>
          <p:cNvSpPr txBox="1">
            <a:spLocks noChangeArrowheads="1"/>
          </p:cNvSpPr>
          <p:nvPr/>
        </p:nvSpPr>
        <p:spPr bwMode="auto">
          <a:xfrm>
            <a:off x="5241925" y="6280150"/>
            <a:ext cx="3644900" cy="366713"/>
          </a:xfrm>
          <a:prstGeom prst="rect">
            <a:avLst/>
          </a:prstGeom>
          <a:noFill/>
          <a:ln w="9525">
            <a:noFill/>
            <a:miter lim="800000"/>
            <a:headEnd/>
            <a:tailEnd/>
          </a:ln>
        </p:spPr>
        <p:txBody>
          <a:bodyPr wrap="none">
            <a:spAutoFit/>
          </a:bodyPr>
          <a:lstStyle/>
          <a:p>
            <a:r>
              <a:rPr lang="en-US">
                <a:solidFill>
                  <a:srgbClr val="FFFF00"/>
                </a:solidFill>
              </a:rPr>
              <a:t>Mod Risk per 1997 AHA guidelines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a:ln>
            <a:solidFill>
              <a:srgbClr val="FFFF00"/>
            </a:solidFill>
          </a:ln>
        </p:spPr>
        <p:txBody>
          <a:bodyPr/>
          <a:lstStyle/>
          <a:p>
            <a:pPr eaLnBrk="1" hangingPunct="1">
              <a:defRPr/>
            </a:pPr>
            <a:r>
              <a:rPr lang="en-US" sz="3600" dirty="0" smtClean="0">
                <a:solidFill>
                  <a:srgbClr val="FF0000"/>
                </a:solidFill>
              </a:rPr>
              <a:t>Cardiac Conditions - Moderate Risk</a:t>
            </a:r>
            <a:r>
              <a:rPr lang="en-US" sz="3600" baseline="30000" dirty="0" smtClean="0">
                <a:solidFill>
                  <a:srgbClr val="FF0000"/>
                </a:solidFill>
              </a:rPr>
              <a:t>1</a:t>
            </a:r>
            <a:endParaRPr lang="en-US" sz="3600" dirty="0" smtClean="0">
              <a:solidFill>
                <a:srgbClr val="FF0000"/>
              </a:solidFill>
            </a:endParaRPr>
          </a:p>
        </p:txBody>
      </p:sp>
      <p:sp>
        <p:nvSpPr>
          <p:cNvPr id="20483" name="Rectangle 3"/>
          <p:cNvSpPr>
            <a:spLocks noGrp="1" noChangeArrowheads="1"/>
          </p:cNvSpPr>
          <p:nvPr>
            <p:ph type="body" idx="1"/>
          </p:nvPr>
        </p:nvSpPr>
        <p:spPr>
          <a:xfrm>
            <a:off x="381000" y="1600200"/>
            <a:ext cx="8305800" cy="3962400"/>
          </a:xfrm>
          <a:ln>
            <a:solidFill>
              <a:srgbClr val="FFFF00"/>
            </a:solidFill>
          </a:ln>
        </p:spPr>
        <p:txBody>
          <a:bodyPr>
            <a:normAutofit lnSpcReduction="10000"/>
          </a:bodyPr>
          <a:lstStyle/>
          <a:p>
            <a:pPr eaLnBrk="1" hangingPunct="1">
              <a:lnSpc>
                <a:spcPct val="90000"/>
              </a:lnSpc>
              <a:defRPr/>
            </a:pPr>
            <a:r>
              <a:rPr lang="en-US" sz="2800" dirty="0" smtClean="0"/>
              <a:t> </a:t>
            </a:r>
            <a:r>
              <a:rPr lang="en-US" sz="2800" dirty="0" err="1" smtClean="0"/>
              <a:t>Valvular</a:t>
            </a:r>
            <a:endParaRPr lang="en-US" sz="2800" dirty="0" smtClean="0"/>
          </a:p>
          <a:p>
            <a:pPr lvl="1" eaLnBrk="1" hangingPunct="1">
              <a:lnSpc>
                <a:spcPct val="90000"/>
              </a:lnSpc>
              <a:defRPr/>
            </a:pPr>
            <a:r>
              <a:rPr lang="en-US" sz="2400" dirty="0" smtClean="0"/>
              <a:t> MVP + regurgitation and/or thickened leaflets</a:t>
            </a:r>
          </a:p>
          <a:p>
            <a:pPr lvl="1" eaLnBrk="1" hangingPunct="1">
              <a:lnSpc>
                <a:spcPct val="90000"/>
              </a:lnSpc>
              <a:defRPr/>
            </a:pPr>
            <a:r>
              <a:rPr lang="en-US" sz="2400" dirty="0" smtClean="0"/>
              <a:t> pure Mitral </a:t>
            </a:r>
            <a:r>
              <a:rPr lang="en-US" sz="2400" dirty="0" err="1" smtClean="0"/>
              <a:t>Stenosis</a:t>
            </a:r>
            <a:endParaRPr lang="en-US" sz="2400" dirty="0" smtClean="0"/>
          </a:p>
          <a:p>
            <a:pPr lvl="1" eaLnBrk="1" hangingPunct="1">
              <a:lnSpc>
                <a:spcPct val="90000"/>
              </a:lnSpc>
              <a:defRPr/>
            </a:pPr>
            <a:r>
              <a:rPr lang="en-US" sz="2400" dirty="0" smtClean="0"/>
              <a:t> TR/TS</a:t>
            </a:r>
          </a:p>
          <a:p>
            <a:pPr lvl="1" eaLnBrk="1" hangingPunct="1">
              <a:lnSpc>
                <a:spcPct val="90000"/>
              </a:lnSpc>
              <a:defRPr/>
            </a:pPr>
            <a:r>
              <a:rPr lang="en-US" sz="2400" dirty="0" smtClean="0"/>
              <a:t> Pulmonary </a:t>
            </a:r>
            <a:r>
              <a:rPr lang="en-US" sz="2400" dirty="0" err="1" smtClean="0"/>
              <a:t>Stenosis</a:t>
            </a:r>
            <a:endParaRPr lang="en-US" sz="2400" dirty="0" smtClean="0"/>
          </a:p>
          <a:p>
            <a:pPr lvl="1" eaLnBrk="1" hangingPunct="1">
              <a:lnSpc>
                <a:spcPct val="90000"/>
              </a:lnSpc>
              <a:defRPr/>
            </a:pPr>
            <a:r>
              <a:rPr lang="en-US" sz="2400" dirty="0" smtClean="0"/>
              <a:t> Bicuspid AV/ Aortic Sclerosis</a:t>
            </a:r>
          </a:p>
          <a:p>
            <a:pPr lvl="1" eaLnBrk="1" hangingPunct="1">
              <a:lnSpc>
                <a:spcPct val="90000"/>
              </a:lnSpc>
              <a:defRPr/>
            </a:pPr>
            <a:r>
              <a:rPr lang="en-US" sz="2400" dirty="0" smtClean="0"/>
              <a:t> degenerative valve disease in Elderly</a:t>
            </a:r>
          </a:p>
          <a:p>
            <a:pPr eaLnBrk="1" hangingPunct="1">
              <a:lnSpc>
                <a:spcPct val="90000"/>
              </a:lnSpc>
              <a:defRPr/>
            </a:pPr>
            <a:r>
              <a:rPr lang="en-US" sz="2400" dirty="0" smtClean="0"/>
              <a:t>Asymmetric </a:t>
            </a:r>
            <a:r>
              <a:rPr lang="en-US" sz="2400" dirty="0" err="1" smtClean="0"/>
              <a:t>Septal</a:t>
            </a:r>
            <a:r>
              <a:rPr lang="en-US" sz="2400" dirty="0" smtClean="0"/>
              <a:t> Hypertrophy/HOCM</a:t>
            </a:r>
          </a:p>
          <a:p>
            <a:pPr eaLnBrk="1" hangingPunct="1">
              <a:lnSpc>
                <a:spcPct val="90000"/>
              </a:lnSpc>
              <a:defRPr/>
            </a:pPr>
            <a:r>
              <a:rPr lang="en-US" sz="2400" dirty="0" smtClean="0"/>
              <a:t>Surgically repaired intra-cardiac lesions without hemodynamic abnormality, &lt; 6 months after surgery</a:t>
            </a:r>
          </a:p>
        </p:txBody>
      </p:sp>
      <p:sp>
        <p:nvSpPr>
          <p:cNvPr id="17412" name="Text Box 4"/>
          <p:cNvSpPr txBox="1">
            <a:spLocks noChangeArrowheads="1"/>
          </p:cNvSpPr>
          <p:nvPr/>
        </p:nvSpPr>
        <p:spPr bwMode="auto">
          <a:xfrm>
            <a:off x="565150" y="5562600"/>
            <a:ext cx="2863850" cy="366713"/>
          </a:xfrm>
          <a:prstGeom prst="rect">
            <a:avLst/>
          </a:prstGeom>
          <a:noFill/>
          <a:ln w="9525">
            <a:noFill/>
            <a:miter lim="800000"/>
            <a:headEnd/>
            <a:tailEnd/>
          </a:ln>
        </p:spPr>
        <p:txBody>
          <a:bodyPr wrap="none">
            <a:spAutoFit/>
          </a:bodyPr>
          <a:lstStyle/>
          <a:p>
            <a:r>
              <a:rPr lang="en-US"/>
              <a:t>1Durack, et al. NEJM 1995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Negligible Risk (no prophylaxis</a:t>
            </a:r>
            <a:r>
              <a:rPr lang="en-US" dirty="0" smtClean="0"/>
              <a:t>)</a:t>
            </a:r>
          </a:p>
        </p:txBody>
      </p:sp>
      <p:sp>
        <p:nvSpPr>
          <p:cNvPr id="22531" name="Rectangle 3"/>
          <p:cNvSpPr>
            <a:spLocks noGrp="1" noChangeArrowheads="1"/>
          </p:cNvSpPr>
          <p:nvPr>
            <p:ph type="body" idx="1"/>
          </p:nvPr>
        </p:nvSpPr>
        <p:spPr>
          <a:ln>
            <a:solidFill>
              <a:srgbClr val="FFFF00"/>
            </a:solidFill>
          </a:ln>
        </p:spPr>
        <p:txBody>
          <a:bodyPr/>
          <a:lstStyle/>
          <a:p>
            <a:pPr eaLnBrk="1" hangingPunct="1">
              <a:defRPr/>
            </a:pPr>
            <a:r>
              <a:rPr lang="en-US" dirty="0" smtClean="0"/>
              <a:t> MVP no regurgitation </a:t>
            </a:r>
          </a:p>
          <a:p>
            <a:pPr eaLnBrk="1" hangingPunct="1">
              <a:defRPr/>
            </a:pPr>
            <a:r>
              <a:rPr lang="en-US" dirty="0" smtClean="0"/>
              <a:t> Physiologic/innocent murmur</a:t>
            </a:r>
          </a:p>
          <a:p>
            <a:pPr eaLnBrk="1" hangingPunct="1">
              <a:defRPr/>
            </a:pPr>
            <a:r>
              <a:rPr lang="en-US" dirty="0" smtClean="0"/>
              <a:t> Pacemaker/ICD</a:t>
            </a:r>
          </a:p>
          <a:p>
            <a:pPr eaLnBrk="1" hangingPunct="1">
              <a:defRPr/>
            </a:pPr>
            <a:r>
              <a:rPr lang="en-US" dirty="0" smtClean="0"/>
              <a:t> Isolated </a:t>
            </a:r>
            <a:r>
              <a:rPr lang="en-US" dirty="0" err="1" smtClean="0"/>
              <a:t>Secondum</a:t>
            </a:r>
            <a:r>
              <a:rPr lang="en-US" dirty="0" smtClean="0"/>
              <a:t> ASD</a:t>
            </a:r>
          </a:p>
          <a:p>
            <a:pPr eaLnBrk="1" hangingPunct="1">
              <a:defRPr/>
            </a:pPr>
            <a:r>
              <a:rPr lang="en-US" dirty="0" smtClean="0"/>
              <a:t> Previous CABG</a:t>
            </a:r>
          </a:p>
          <a:p>
            <a:pPr eaLnBrk="1" hangingPunct="1">
              <a:defRPr/>
            </a:pPr>
            <a:r>
              <a:rPr lang="en-US" dirty="0" smtClean="0"/>
              <a:t> Surgical repair ASD/VSD/PDA , no residua &gt; 6mos after surgery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a:solidFill>
              <a:srgbClr val="FFFF00"/>
            </a:solidFill>
          </a:ln>
        </p:spPr>
        <p:txBody>
          <a:bodyPr/>
          <a:lstStyle/>
          <a:p>
            <a:pPr algn="l" eaLnBrk="1" hangingPunct="1">
              <a:defRPr/>
            </a:pPr>
            <a:r>
              <a:rPr lang="en-US" dirty="0" smtClean="0">
                <a:solidFill>
                  <a:srgbClr val="FF0000"/>
                </a:solidFill>
              </a:rPr>
              <a:t>Procedures</a:t>
            </a:r>
          </a:p>
        </p:txBody>
      </p:sp>
      <p:sp>
        <p:nvSpPr>
          <p:cNvPr id="24582" name="Rectangle 6"/>
          <p:cNvSpPr>
            <a:spLocks noGrp="1" noChangeArrowheads="1"/>
          </p:cNvSpPr>
          <p:nvPr>
            <p:ph type="body" idx="1"/>
          </p:nvPr>
        </p:nvSpPr>
        <p:spPr>
          <a:ln>
            <a:solidFill>
              <a:srgbClr val="FFFF00"/>
            </a:solidFill>
          </a:ln>
        </p:spPr>
        <p:txBody>
          <a:bodyPr/>
          <a:lstStyle/>
          <a:p>
            <a:pPr eaLnBrk="1" hangingPunct="1">
              <a:defRPr/>
            </a:pPr>
            <a:r>
              <a:rPr lang="en-US" dirty="0" smtClean="0"/>
              <a:t>Highest risk oral/dental</a:t>
            </a:r>
          </a:p>
          <a:p>
            <a:pPr eaLnBrk="1" hangingPunct="1">
              <a:defRPr/>
            </a:pPr>
            <a:r>
              <a:rPr lang="en-US" dirty="0" err="1" smtClean="0"/>
              <a:t>Int</a:t>
            </a:r>
            <a:r>
              <a:rPr lang="en-US" dirty="0" smtClean="0"/>
              <a:t> risk GU/</a:t>
            </a:r>
            <a:r>
              <a:rPr lang="en-US" dirty="0" err="1" smtClean="0"/>
              <a:t>Pulm</a:t>
            </a:r>
            <a:endParaRPr lang="en-US" dirty="0" smtClean="0"/>
          </a:p>
          <a:p>
            <a:pPr eaLnBrk="1" hangingPunct="1">
              <a:defRPr/>
            </a:pPr>
            <a:r>
              <a:rPr lang="en-US" dirty="0" smtClean="0"/>
              <a:t>Low risk GI</a:t>
            </a:r>
          </a:p>
        </p:txBody>
      </p:sp>
      <p:pic>
        <p:nvPicPr>
          <p:cNvPr id="19460" name="Picture 5" descr=" ">
            <a:hlinkClick r:id="rId2"/>
          </p:cNvPr>
          <p:cNvPicPr>
            <a:picLocks noChangeAspect="1" noChangeArrowheads="1"/>
          </p:cNvPicPr>
          <p:nvPr/>
        </p:nvPicPr>
        <p:blipFill>
          <a:blip r:embed="rId3" cstate="print"/>
          <a:srcRect/>
          <a:stretch>
            <a:fillRect/>
          </a:stretch>
        </p:blipFill>
        <p:spPr bwMode="auto">
          <a:xfrm>
            <a:off x="5562600" y="0"/>
            <a:ext cx="3414713" cy="6811963"/>
          </a:xfrm>
          <a:prstGeom prst="rect">
            <a:avLst/>
          </a:prstGeom>
          <a:noFill/>
          <a:ln w="9525">
            <a:noFill/>
            <a:miter lim="800000"/>
            <a:headEnd/>
            <a:tailEnd/>
          </a:ln>
        </p:spPr>
      </p:pic>
      <p:sp>
        <p:nvSpPr>
          <p:cNvPr id="19461" name="Text Box 7"/>
          <p:cNvSpPr txBox="1">
            <a:spLocks noChangeArrowheads="1"/>
          </p:cNvSpPr>
          <p:nvPr/>
        </p:nvSpPr>
        <p:spPr bwMode="auto">
          <a:xfrm>
            <a:off x="136525" y="62039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2"/>
          <p:cNvSpPr txBox="1">
            <a:spLocks noChangeArrowheads="1"/>
          </p:cNvSpPr>
          <p:nvPr/>
        </p:nvSpPr>
        <p:spPr bwMode="auto">
          <a:xfrm>
            <a:off x="1071563" y="642938"/>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rgbClr val="FFFF00"/>
            </a:solidFill>
            <a:miter lim="800000"/>
            <a:headEnd/>
            <a:tailEnd/>
          </a:ln>
        </p:spPr>
        <p:txBody>
          <a:bodyPr>
            <a:spAutoFit/>
          </a:bodyPr>
          <a:lstStyle/>
          <a:p>
            <a:pPr algn="ctr"/>
            <a:r>
              <a:rPr lang="en-US" sz="3200" dirty="0">
                <a:solidFill>
                  <a:srgbClr val="FF0000"/>
                </a:solidFill>
                <a:latin typeface="Algerian" pitchFamily="82" charset="0"/>
              </a:rPr>
              <a:t>CLASSIFICATION</a:t>
            </a:r>
            <a:endParaRPr lang="ar-SA" sz="3200" dirty="0">
              <a:solidFill>
                <a:srgbClr val="FF0000"/>
              </a:solidFill>
              <a:latin typeface="Algerian" pitchFamily="82" charset="0"/>
            </a:endParaRPr>
          </a:p>
        </p:txBody>
      </p:sp>
      <p:sp>
        <p:nvSpPr>
          <p:cNvPr id="4" name="Rectangle 3"/>
          <p:cNvSpPr>
            <a:spLocks noGrp="1" noChangeArrowheads="1"/>
          </p:cNvSpPr>
          <p:nvPr>
            <p:ph idx="4294967295"/>
          </p:nvPr>
        </p:nvSpPr>
        <p:spPr>
          <a:xfrm>
            <a:off x="457200" y="1571625"/>
            <a:ext cx="8229600" cy="4448175"/>
          </a:xfrm>
          <a:ln>
            <a:solidFill>
              <a:schemeClr val="tx1"/>
            </a:solidFill>
          </a:ln>
        </p:spPr>
        <p:txBody>
          <a:bodyPr>
            <a:normAutofit lnSpcReduction="10000"/>
          </a:bodyPr>
          <a:lstStyle/>
          <a:p>
            <a:pPr eaLnBrk="1" hangingPunct="1">
              <a:lnSpc>
                <a:spcPct val="80000"/>
              </a:lnSpc>
              <a:defRPr/>
            </a:pPr>
            <a:endParaRPr lang="en-US" dirty="0" smtClean="0"/>
          </a:p>
          <a:p>
            <a:pPr eaLnBrk="1" hangingPunct="1">
              <a:lnSpc>
                <a:spcPct val="80000"/>
              </a:lnSpc>
              <a:buClr>
                <a:srgbClr val="FFFF00"/>
              </a:buClr>
              <a:buFont typeface="Wingdings" pitchFamily="2" charset="2"/>
              <a:buChar char="q"/>
              <a:defRPr/>
            </a:pPr>
            <a:r>
              <a:rPr lang="en-US" sz="3000" dirty="0" smtClean="0">
                <a:solidFill>
                  <a:srgbClr val="FFFF00"/>
                </a:solidFill>
                <a:latin typeface="Times New Roman" pitchFamily="18" charset="0"/>
                <a:cs typeface="Times New Roman" pitchFamily="18" charset="0"/>
              </a:rPr>
              <a:t>Type </a:t>
            </a:r>
            <a:r>
              <a:rPr lang="en-US" sz="3000" dirty="0">
                <a:solidFill>
                  <a:srgbClr val="FFFF00"/>
                </a:solidFill>
                <a:latin typeface="Times New Roman" pitchFamily="18" charset="0"/>
                <a:cs typeface="Times New Roman" pitchFamily="18" charset="0"/>
              </a:rPr>
              <a:t>of </a:t>
            </a:r>
            <a:r>
              <a:rPr lang="en-US" sz="3000" dirty="0">
                <a:solidFill>
                  <a:srgbClr val="FFFF00"/>
                </a:solidFill>
                <a:latin typeface="Times New Roman" pitchFamily="18" charset="0"/>
                <a:ea typeface="Monotype Koufi" pitchFamily="2" charset="-78"/>
                <a:cs typeface="Times New Roman" pitchFamily="18" charset="0"/>
              </a:rPr>
              <a:t>lesion</a:t>
            </a:r>
            <a:r>
              <a:rPr lang="en-US" sz="3000" dirty="0">
                <a:latin typeface="Times New Roman" pitchFamily="18" charset="0"/>
                <a:ea typeface="Monotype Koufi" pitchFamily="2" charset="-78"/>
                <a:cs typeface="Monotype Koufi" pitchFamily="2" charset="-78"/>
              </a:rPr>
              <a:t>               </a:t>
            </a:r>
            <a:r>
              <a:rPr lang="en-US" sz="3000" dirty="0" smtClean="0">
                <a:latin typeface="Times New Roman" pitchFamily="18" charset="0"/>
                <a:ea typeface="Monotype Koufi" pitchFamily="2" charset="-78"/>
                <a:cs typeface="Monotype Koufi" pitchFamily="2" charset="-78"/>
              </a:rPr>
              <a:t>  </a:t>
            </a:r>
            <a:r>
              <a:rPr lang="ar-SA" sz="3000" dirty="0" smtClean="0">
                <a:latin typeface="Monotype Koufi" pitchFamily="2" charset="-78"/>
                <a:ea typeface="Monotype Koufi" pitchFamily="2" charset="-78"/>
                <a:cs typeface="Monotype Koufi" pitchFamily="2" charset="-78"/>
              </a:rPr>
              <a:t> </a:t>
            </a:r>
            <a:r>
              <a:rPr lang="ar-SA" sz="3000" dirty="0" smtClean="0">
                <a:latin typeface="Monotype Corsiva" pitchFamily="66" charset="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         Native.</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FontTx/>
              <a:buNone/>
              <a:defRPr/>
            </a:pPr>
            <a:r>
              <a:rPr lang="en-US" sz="3000" dirty="0" smtClean="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Prosthetic.</a:t>
            </a:r>
            <a:r>
              <a:rPr lang="en-US" sz="3000" dirty="0" smtClean="0">
                <a:ea typeface="Monotype Koufi" pitchFamily="2" charset="-78"/>
                <a:cs typeface="Monotype Koufi" pitchFamily="2" charset="-78"/>
              </a:rPr>
              <a:t> </a:t>
            </a:r>
            <a:endParaRPr lang="en-US" sz="3000" dirty="0">
              <a:ea typeface="Monotype Koufi" pitchFamily="2" charset="-78"/>
              <a:cs typeface="Monotype Koufi" pitchFamily="2" charset="-78"/>
            </a:endParaRPr>
          </a:p>
          <a:p>
            <a:pPr eaLnBrk="1" hangingPunct="1">
              <a:lnSpc>
                <a:spcPct val="80000"/>
              </a:lnSpc>
              <a:buFont typeface="Wingdings" pitchFamily="2" charset="2"/>
              <a:buChar char="Ø"/>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Onset &amp; progress </a:t>
            </a:r>
            <a:r>
              <a:rPr lang="en-US" sz="3000" dirty="0"/>
              <a:t>            </a:t>
            </a:r>
            <a:r>
              <a:rPr lang="ar-SA" sz="3000" dirty="0"/>
              <a:t> </a:t>
            </a:r>
            <a:r>
              <a:rPr lang="en-US" sz="3000" dirty="0" smtClean="0"/>
              <a:t>        </a:t>
            </a:r>
            <a:r>
              <a:rPr lang="en-US" sz="3000" dirty="0" smtClean="0">
                <a:latin typeface="Monotype Corsiva" pitchFamily="66" charset="0"/>
              </a:rPr>
              <a:t>Acute.</a:t>
            </a:r>
            <a:r>
              <a:rPr lang="en-US" sz="3000" dirty="0" smtClean="0"/>
              <a:t> </a:t>
            </a:r>
            <a:endParaRPr lang="en-US" sz="3000" dirty="0"/>
          </a:p>
          <a:p>
            <a:pPr eaLnBrk="1" hangingPunct="1">
              <a:lnSpc>
                <a:spcPct val="80000"/>
              </a:lnSpc>
              <a:buClr>
                <a:srgbClr val="FFFF00"/>
              </a:buClr>
              <a:buFontTx/>
              <a:buNone/>
              <a:defRPr/>
            </a:pPr>
            <a:r>
              <a:rPr lang="en-US" sz="3000" dirty="0" smtClean="0">
                <a:latin typeface="Monotype Corsiva" pitchFamily="66" charset="0"/>
              </a:rPr>
              <a:t>                                                           Sub acute.</a:t>
            </a:r>
            <a:endParaRPr lang="en-US" sz="3000" dirty="0">
              <a:latin typeface="Monotype Corsiva" pitchFamily="66" charset="0"/>
            </a:endParaRPr>
          </a:p>
          <a:p>
            <a:pPr eaLnBrk="1" hangingPunct="1">
              <a:lnSpc>
                <a:spcPct val="80000"/>
              </a:lnSpc>
              <a:buClr>
                <a:srgbClr val="FFFF00"/>
              </a:buClr>
              <a:buFont typeface="Wingdings" pitchFamily="2" charset="2"/>
              <a:buChar char="q"/>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Acquire of infection</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Monotype Corsiva" pitchFamily="66" charset="0"/>
              </a:rPr>
              <a:t>Nosocomial</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Clr>
                <a:srgbClr val="FFFF00"/>
              </a:buClr>
              <a:buFontTx/>
              <a:buNone/>
              <a:defRPr/>
            </a:pPr>
            <a:r>
              <a:rPr lang="en-US" sz="3000" dirty="0" smtClean="0">
                <a:latin typeface="Monotype Corsiva" pitchFamily="66" charset="0"/>
              </a:rPr>
              <a:t>                                        </a:t>
            </a:r>
            <a:r>
              <a:rPr lang="ar-SA" sz="3000" dirty="0" smtClean="0">
                <a:latin typeface="Monotype Corsiva" pitchFamily="66" charset="0"/>
              </a:rPr>
              <a:t> </a:t>
            </a:r>
            <a:r>
              <a:rPr lang="en-US" sz="3000" dirty="0" smtClean="0">
                <a:latin typeface="Monotype Corsiva" pitchFamily="66" charset="0"/>
              </a:rPr>
              <a:t>                   Community. </a:t>
            </a:r>
            <a:r>
              <a:rPr lang="ar-SA" sz="3000" dirty="0" smtClean="0">
                <a:latin typeface="Monotype Corsiva" pitchFamily="66" charset="0"/>
              </a:rPr>
              <a:t>                                          </a:t>
            </a:r>
            <a:r>
              <a:rPr lang="en-US" sz="3000" dirty="0" smtClean="0">
                <a:latin typeface="Monotype Corsiva" pitchFamily="66" charset="0"/>
              </a:rPr>
              <a:t>                                 </a:t>
            </a:r>
            <a:r>
              <a:rPr lang="ar-SA" sz="3000" dirty="0" smtClean="0">
                <a:latin typeface="Monotype Corsiva" pitchFamily="66" charset="0"/>
              </a:rPr>
              <a:t>        </a:t>
            </a:r>
            <a:r>
              <a:rPr lang="ar-SA" dirty="0" smtClean="0">
                <a:latin typeface="Monotype Corsiva" pitchFamily="66" charset="0"/>
              </a:rPr>
              <a:t>      </a:t>
            </a:r>
            <a:endParaRPr lang="en-US" dirty="0">
              <a:latin typeface="Monotype Corsiva" pitchFamily="66" charset="0"/>
            </a:endParaRPr>
          </a:p>
        </p:txBody>
      </p:sp>
      <p:sp>
        <p:nvSpPr>
          <p:cNvPr id="20484" name="Line 4"/>
          <p:cNvSpPr>
            <a:spLocks noChangeShapeType="1"/>
          </p:cNvSpPr>
          <p:nvPr/>
        </p:nvSpPr>
        <p:spPr bwMode="auto">
          <a:xfrm>
            <a:off x="3286125" y="2071688"/>
            <a:ext cx="1928813" cy="46037"/>
          </a:xfrm>
          <a:prstGeom prst="line">
            <a:avLst/>
          </a:prstGeom>
          <a:noFill/>
          <a:ln w="9525">
            <a:solidFill>
              <a:schemeClr val="tx1"/>
            </a:solidFill>
            <a:round/>
            <a:headEnd/>
            <a:tailEnd type="triangle" w="med" len="med"/>
          </a:ln>
        </p:spPr>
        <p:txBody>
          <a:bodyPr/>
          <a:lstStyle/>
          <a:p>
            <a:endParaRPr lang="en-US"/>
          </a:p>
        </p:txBody>
      </p:sp>
      <p:sp>
        <p:nvSpPr>
          <p:cNvPr id="20485" name="Line 5"/>
          <p:cNvSpPr>
            <a:spLocks noChangeShapeType="1"/>
          </p:cNvSpPr>
          <p:nvPr/>
        </p:nvSpPr>
        <p:spPr bwMode="auto">
          <a:xfrm>
            <a:off x="3286125" y="2143125"/>
            <a:ext cx="1857375" cy="357188"/>
          </a:xfrm>
          <a:prstGeom prst="line">
            <a:avLst/>
          </a:prstGeom>
          <a:noFill/>
          <a:ln w="9525">
            <a:solidFill>
              <a:schemeClr val="tx1"/>
            </a:solidFill>
            <a:round/>
            <a:headEnd/>
            <a:tailEnd type="triangle" w="med" len="med"/>
          </a:ln>
        </p:spPr>
        <p:txBody>
          <a:bodyPr/>
          <a:lstStyle/>
          <a:p>
            <a:endParaRPr lang="en-US"/>
          </a:p>
        </p:txBody>
      </p:sp>
      <p:sp>
        <p:nvSpPr>
          <p:cNvPr id="20486" name="Line 6"/>
          <p:cNvSpPr>
            <a:spLocks noChangeShapeType="1"/>
          </p:cNvSpPr>
          <p:nvPr/>
        </p:nvSpPr>
        <p:spPr bwMode="auto">
          <a:xfrm>
            <a:off x="3714750" y="3429000"/>
            <a:ext cx="1643063" cy="71438"/>
          </a:xfrm>
          <a:prstGeom prst="line">
            <a:avLst/>
          </a:prstGeom>
          <a:noFill/>
          <a:ln w="9525">
            <a:solidFill>
              <a:schemeClr val="tx1"/>
            </a:solidFill>
            <a:round/>
            <a:headEnd/>
            <a:tailEnd type="triangle" w="med" len="med"/>
          </a:ln>
        </p:spPr>
        <p:txBody>
          <a:bodyPr/>
          <a:lstStyle/>
          <a:p>
            <a:endParaRPr lang="en-US"/>
          </a:p>
        </p:txBody>
      </p:sp>
      <p:sp>
        <p:nvSpPr>
          <p:cNvPr id="20487" name="Line 5"/>
          <p:cNvSpPr>
            <a:spLocks noChangeShapeType="1"/>
          </p:cNvSpPr>
          <p:nvPr/>
        </p:nvSpPr>
        <p:spPr bwMode="auto">
          <a:xfrm>
            <a:off x="3714750" y="3429000"/>
            <a:ext cx="1643063" cy="428625"/>
          </a:xfrm>
          <a:prstGeom prst="line">
            <a:avLst/>
          </a:prstGeom>
          <a:noFill/>
          <a:ln w="9525">
            <a:solidFill>
              <a:schemeClr val="tx1"/>
            </a:solidFill>
            <a:round/>
            <a:headEnd/>
            <a:tailEnd type="triangle" w="med" len="med"/>
          </a:ln>
        </p:spPr>
        <p:txBody>
          <a:bodyPr/>
          <a:lstStyle/>
          <a:p>
            <a:endParaRPr lang="en-US"/>
          </a:p>
        </p:txBody>
      </p:sp>
      <p:sp>
        <p:nvSpPr>
          <p:cNvPr id="20488" name="Line 6"/>
          <p:cNvSpPr>
            <a:spLocks noChangeShapeType="1"/>
          </p:cNvSpPr>
          <p:nvPr/>
        </p:nvSpPr>
        <p:spPr bwMode="auto">
          <a:xfrm>
            <a:off x="4143375" y="4572000"/>
            <a:ext cx="1285875" cy="71438"/>
          </a:xfrm>
          <a:prstGeom prst="line">
            <a:avLst/>
          </a:prstGeom>
          <a:noFill/>
          <a:ln w="9525">
            <a:solidFill>
              <a:schemeClr val="tx1"/>
            </a:solidFill>
            <a:round/>
            <a:headEnd/>
            <a:tailEnd type="triangle" w="med" len="med"/>
          </a:ln>
        </p:spPr>
        <p:txBody>
          <a:bodyPr/>
          <a:lstStyle/>
          <a:p>
            <a:endParaRPr lang="en-US"/>
          </a:p>
        </p:txBody>
      </p:sp>
      <p:sp>
        <p:nvSpPr>
          <p:cNvPr id="20489" name="Line 5"/>
          <p:cNvSpPr>
            <a:spLocks noChangeShapeType="1"/>
          </p:cNvSpPr>
          <p:nvPr/>
        </p:nvSpPr>
        <p:spPr bwMode="auto">
          <a:xfrm>
            <a:off x="4143375" y="4643438"/>
            <a:ext cx="1357313" cy="4286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685800" y="381000"/>
            <a:ext cx="7772400" cy="1676400"/>
          </a:xfrm>
          <a:ln>
            <a:solidFill>
              <a:srgbClr val="FFFF00"/>
            </a:solidFill>
          </a:ln>
        </p:spPr>
        <p:txBody>
          <a:bodyPr>
            <a:normAutofit fontScale="90000"/>
          </a:bodyPr>
          <a:lstStyle/>
          <a:p>
            <a:pPr>
              <a:defRPr/>
            </a:pPr>
            <a:r>
              <a:rPr lang="en-GB" b="1" dirty="0"/>
              <a:t>ORIGINAL </a:t>
            </a:r>
            <a:br>
              <a:rPr lang="en-GB" b="1" dirty="0"/>
            </a:br>
            <a:r>
              <a:rPr lang="en-GB" b="1" dirty="0"/>
              <a:t>CLASSIFICATION</a:t>
            </a:r>
            <a:br>
              <a:rPr lang="en-GB" b="1" dirty="0"/>
            </a:br>
            <a:r>
              <a:rPr lang="en-GB" sz="2800" b="1" dirty="0"/>
              <a:t>(Prior to Antibiotic era)</a:t>
            </a:r>
            <a:endParaRPr lang="en-GB" b="1" dirty="0"/>
          </a:p>
        </p:txBody>
      </p:sp>
      <p:graphicFrame>
        <p:nvGraphicFramePr>
          <p:cNvPr id="1026" name="Object 2"/>
          <p:cNvGraphicFramePr>
            <a:graphicFrameLocks noChangeAspect="1"/>
          </p:cNvGraphicFramePr>
          <p:nvPr>
            <p:ph type="dgm" idx="1"/>
          </p:nvPr>
        </p:nvGraphicFramePr>
        <p:xfrm>
          <a:off x="990600" y="2590800"/>
          <a:ext cx="7134225" cy="3505200"/>
        </p:xfrm>
        <a:graphic>
          <a:graphicData uri="http://schemas.openxmlformats.org/presentationml/2006/ole">
            <p:oleObj spid="_x0000_s1026" name="MS Org Chart" r:id="rId3" imgW="7759440" imgH="2616120" progId="">
              <p:embed followColorScheme="full"/>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0"/>
            <a:ext cx="7848600" cy="609600"/>
          </a:xfrm>
          <a:ln>
            <a:solidFill>
              <a:srgbClr val="FFFF00"/>
            </a:solidFill>
          </a:ln>
        </p:spPr>
        <p:txBody>
          <a:bodyPr>
            <a:normAutofit fontScale="90000"/>
          </a:bodyPr>
          <a:lstStyle/>
          <a:p>
            <a:pPr>
              <a:defRPr/>
            </a:pPr>
            <a:r>
              <a:rPr lang="en-GB" sz="4000" b="1" dirty="0">
                <a:solidFill>
                  <a:srgbClr val="FF0000"/>
                </a:solidFill>
              </a:rPr>
              <a:t>Clinical </a:t>
            </a:r>
            <a:r>
              <a:rPr lang="en-GB" sz="4000" b="1" dirty="0" smtClean="0">
                <a:solidFill>
                  <a:srgbClr val="FF0000"/>
                </a:solidFill>
              </a:rPr>
              <a:t>Features-1</a:t>
            </a:r>
            <a:endParaRPr lang="en-GB" sz="4000" dirty="0">
              <a:solidFill>
                <a:srgbClr val="FF0000"/>
              </a:solidFill>
            </a:endParaRPr>
          </a:p>
        </p:txBody>
      </p:sp>
      <p:sp>
        <p:nvSpPr>
          <p:cNvPr id="50179" name="Rectangle 3"/>
          <p:cNvSpPr>
            <a:spLocks noGrp="1" noChangeArrowheads="1"/>
          </p:cNvSpPr>
          <p:nvPr>
            <p:ph type="subTitle" idx="1"/>
          </p:nvPr>
        </p:nvSpPr>
        <p:spPr>
          <a:xfrm>
            <a:off x="609600" y="609600"/>
            <a:ext cx="8153400" cy="5943600"/>
          </a:xfrm>
          <a:ln>
            <a:solidFill>
              <a:srgbClr val="FFFF00"/>
            </a:solidFill>
          </a:ln>
        </p:spPr>
        <p:txBody>
          <a:bodyPr/>
          <a:lstStyle/>
          <a:p>
            <a:pPr algn="l">
              <a:defRPr/>
            </a:pPr>
            <a:r>
              <a:rPr lang="en-GB" sz="2800" b="1" dirty="0" smtClean="0">
                <a:solidFill>
                  <a:srgbClr val="FF0000"/>
                </a:solidFill>
              </a:rPr>
              <a:t>Onset </a:t>
            </a:r>
            <a:r>
              <a:rPr lang="en-GB" sz="2800" b="1" dirty="0">
                <a:solidFill>
                  <a:srgbClr val="FF0000"/>
                </a:solidFill>
              </a:rPr>
              <a:t>usually within 2 weeks of infection</a:t>
            </a:r>
            <a:endParaRPr lang="en-GB" sz="2800" dirty="0">
              <a:solidFill>
                <a:srgbClr val="FF0000"/>
              </a:solidFill>
            </a:endParaRPr>
          </a:p>
          <a:p>
            <a:pPr algn="l">
              <a:defRPr/>
            </a:pPr>
            <a:r>
              <a:rPr lang="en-GB" dirty="0" smtClean="0">
                <a:solidFill>
                  <a:schemeClr val="tx2">
                    <a:lumMod val="75000"/>
                  </a:schemeClr>
                </a:solidFill>
              </a:rPr>
              <a:t>› </a:t>
            </a:r>
            <a:r>
              <a:rPr lang="en-GB" sz="2800" b="1" dirty="0">
                <a:solidFill>
                  <a:srgbClr val="FF0000"/>
                </a:solidFill>
              </a:rPr>
              <a:t>Indolent </a:t>
            </a:r>
            <a:r>
              <a:rPr lang="en-GB" sz="2800" b="1" dirty="0" smtClean="0">
                <a:solidFill>
                  <a:srgbClr val="FF0000"/>
                </a:solidFill>
              </a:rPr>
              <a:t>course</a:t>
            </a:r>
          </a:p>
          <a:p>
            <a:pPr algn="l">
              <a:defRPr/>
            </a:pPr>
            <a:r>
              <a:rPr lang="en-GB" dirty="0" smtClean="0"/>
              <a:t>                              -fever</a:t>
            </a:r>
            <a:endParaRPr lang="en-GB" dirty="0"/>
          </a:p>
          <a:p>
            <a:pPr algn="l">
              <a:defRPr/>
            </a:pPr>
            <a:r>
              <a:rPr lang="en-GB" dirty="0"/>
              <a:t>		</a:t>
            </a:r>
            <a:r>
              <a:rPr lang="en-GB" dirty="0" smtClean="0"/>
              <a:t>          </a:t>
            </a:r>
            <a:r>
              <a:rPr lang="en-GB" sz="2400" b="1" dirty="0" smtClean="0"/>
              <a:t>- </a:t>
            </a:r>
            <a:r>
              <a:rPr lang="en-GB" sz="2400" b="1" dirty="0"/>
              <a:t>Malaise</a:t>
            </a:r>
          </a:p>
          <a:p>
            <a:pPr algn="l">
              <a:defRPr/>
            </a:pPr>
            <a:r>
              <a:rPr lang="en-GB" sz="2400" b="1" dirty="0"/>
              <a:t>			- Fatigue</a:t>
            </a:r>
          </a:p>
          <a:p>
            <a:pPr algn="l">
              <a:defRPr/>
            </a:pPr>
            <a:r>
              <a:rPr lang="en-GB" sz="2400" b="1" dirty="0"/>
              <a:t>			- Night sweats</a:t>
            </a:r>
          </a:p>
          <a:p>
            <a:pPr algn="l">
              <a:defRPr/>
            </a:pPr>
            <a:r>
              <a:rPr lang="en-GB" sz="2400" b="1" dirty="0"/>
              <a:t>			- Anorexia</a:t>
            </a:r>
          </a:p>
          <a:p>
            <a:pPr algn="l">
              <a:defRPr/>
            </a:pPr>
            <a:r>
              <a:rPr lang="en-GB" sz="2400" b="1" dirty="0"/>
              <a:t>			- Weight loss</a:t>
            </a:r>
          </a:p>
          <a:p>
            <a:pPr algn="l">
              <a:defRPr/>
            </a:pPr>
            <a:r>
              <a:rPr lang="en-GB" sz="2800" b="1" dirty="0" smtClean="0">
                <a:solidFill>
                  <a:schemeClr val="tx2">
                    <a:lumMod val="75000"/>
                  </a:schemeClr>
                </a:solidFill>
              </a:rPr>
              <a:t>› </a:t>
            </a:r>
            <a:r>
              <a:rPr lang="en-GB" sz="2800" b="1" dirty="0">
                <a:solidFill>
                  <a:srgbClr val="FF0000"/>
                </a:solidFill>
              </a:rPr>
              <a:t>Explosive course</a:t>
            </a:r>
          </a:p>
          <a:p>
            <a:pPr algn="l">
              <a:defRPr/>
            </a:pPr>
            <a:r>
              <a:rPr lang="en-GB" sz="2400" b="1" dirty="0" smtClean="0"/>
              <a:t>- CCF , murmur new onset or changing characters,</a:t>
            </a:r>
            <a:endParaRPr lang="en-GB" sz="2400" b="1" dirty="0"/>
          </a:p>
          <a:p>
            <a:pPr algn="l">
              <a:defRPr/>
            </a:pPr>
            <a:r>
              <a:rPr lang="en-GB" sz="2400" b="1" dirty="0"/>
              <a:t>			</a:t>
            </a:r>
            <a:r>
              <a:rPr lang="en-GB" sz="2400" b="1" dirty="0" smtClean="0"/>
              <a:t>with </a:t>
            </a:r>
            <a:r>
              <a:rPr lang="en-GB" sz="2400" b="1" dirty="0"/>
              <a:t>severe systemic sepsis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914400"/>
          </a:xfrm>
          <a:ln>
            <a:solidFill>
              <a:srgbClr val="FFFF00"/>
            </a:solidFill>
          </a:ln>
        </p:spPr>
        <p:txBody>
          <a:bodyPr/>
          <a:lstStyle/>
          <a:p>
            <a:pPr>
              <a:defRPr/>
            </a:pPr>
            <a:r>
              <a:rPr lang="en-GB" sz="4000" b="1" dirty="0">
                <a:solidFill>
                  <a:srgbClr val="FF0000"/>
                </a:solidFill>
              </a:rPr>
              <a:t>Other Clinical </a:t>
            </a:r>
            <a:r>
              <a:rPr lang="en-GB" sz="4000" b="1" dirty="0" smtClean="0">
                <a:solidFill>
                  <a:srgbClr val="FF0000"/>
                </a:solidFill>
              </a:rPr>
              <a:t>Features-2</a:t>
            </a:r>
            <a:endParaRPr lang="en-GB" sz="4000" dirty="0">
              <a:solidFill>
                <a:srgbClr val="FF0000"/>
              </a:solidFill>
            </a:endParaRPr>
          </a:p>
        </p:txBody>
      </p:sp>
      <p:sp>
        <p:nvSpPr>
          <p:cNvPr id="52227" name="Rectangle 3"/>
          <p:cNvSpPr>
            <a:spLocks noGrp="1" noChangeArrowheads="1"/>
          </p:cNvSpPr>
          <p:nvPr>
            <p:ph type="body" idx="1"/>
          </p:nvPr>
        </p:nvSpPr>
        <p:spPr>
          <a:xfrm>
            <a:off x="685800" y="990600"/>
            <a:ext cx="7772400" cy="5486400"/>
          </a:xfrm>
          <a:ln>
            <a:solidFill>
              <a:srgbClr val="FFFF00"/>
            </a:solidFill>
          </a:ln>
        </p:spPr>
        <p:txBody>
          <a:bodyPr/>
          <a:lstStyle/>
          <a:p>
            <a:pPr>
              <a:lnSpc>
                <a:spcPct val="90000"/>
              </a:lnSpc>
              <a:defRPr/>
            </a:pPr>
            <a:r>
              <a:rPr lang="en-GB" sz="2400" b="1" dirty="0" err="1" smtClean="0"/>
              <a:t>Spleno-megaly</a:t>
            </a:r>
            <a:r>
              <a:rPr lang="en-GB" sz="2400" b="1" dirty="0"/>
              <a:t>			~ 30%</a:t>
            </a:r>
          </a:p>
          <a:p>
            <a:pPr>
              <a:lnSpc>
                <a:spcPct val="90000"/>
              </a:lnSpc>
              <a:defRPr/>
            </a:pPr>
            <a:r>
              <a:rPr lang="en-GB" sz="2400" b="1" dirty="0" err="1"/>
              <a:t>Petechiae</a:t>
            </a:r>
            <a:r>
              <a:rPr lang="en-GB" sz="2400" b="1" dirty="0"/>
              <a:t>				20 - 40%</a:t>
            </a:r>
          </a:p>
          <a:p>
            <a:pPr lvl="1">
              <a:lnSpc>
                <a:spcPct val="90000"/>
              </a:lnSpc>
              <a:defRPr/>
            </a:pPr>
            <a:r>
              <a:rPr lang="en-GB" sz="2400" b="1" dirty="0"/>
              <a:t>Conjunctivae</a:t>
            </a:r>
          </a:p>
          <a:p>
            <a:pPr lvl="1">
              <a:lnSpc>
                <a:spcPct val="90000"/>
              </a:lnSpc>
              <a:defRPr/>
            </a:pPr>
            <a:r>
              <a:rPr lang="en-GB" sz="2400" b="1" dirty="0" err="1"/>
              <a:t>Buccal</a:t>
            </a:r>
            <a:r>
              <a:rPr lang="en-GB" sz="2400" b="1" dirty="0"/>
              <a:t> mucosa</a:t>
            </a:r>
          </a:p>
          <a:p>
            <a:pPr lvl="1">
              <a:lnSpc>
                <a:spcPct val="90000"/>
              </a:lnSpc>
              <a:defRPr/>
            </a:pPr>
            <a:r>
              <a:rPr lang="en-GB" sz="2400" b="1" dirty="0"/>
              <a:t>palate</a:t>
            </a:r>
          </a:p>
          <a:p>
            <a:pPr lvl="1">
              <a:lnSpc>
                <a:spcPct val="90000"/>
              </a:lnSpc>
              <a:defRPr/>
            </a:pPr>
            <a:r>
              <a:rPr lang="en-GB" sz="2400" b="1" dirty="0"/>
              <a:t>skin in </a:t>
            </a:r>
            <a:r>
              <a:rPr lang="en-GB" sz="2400" b="1" dirty="0" smtClean="0"/>
              <a:t>supra-</a:t>
            </a:r>
            <a:r>
              <a:rPr lang="en-GB" sz="2400" b="1" dirty="0" err="1" smtClean="0"/>
              <a:t>clavicular</a:t>
            </a:r>
            <a:r>
              <a:rPr lang="en-GB" sz="2400" b="1" dirty="0" smtClean="0"/>
              <a:t> </a:t>
            </a:r>
            <a:r>
              <a:rPr lang="en-GB" sz="2400" b="1" dirty="0"/>
              <a:t>regions</a:t>
            </a:r>
          </a:p>
          <a:p>
            <a:pPr>
              <a:lnSpc>
                <a:spcPct val="90000"/>
              </a:lnSpc>
              <a:defRPr/>
            </a:pPr>
            <a:r>
              <a:rPr lang="en-GB" sz="2400" b="1" dirty="0"/>
              <a:t>Osler’s Nodes			10 - 25%</a:t>
            </a:r>
          </a:p>
          <a:p>
            <a:pPr>
              <a:lnSpc>
                <a:spcPct val="90000"/>
              </a:lnSpc>
              <a:defRPr/>
            </a:pPr>
            <a:r>
              <a:rPr lang="en-GB" sz="2400" b="1" dirty="0"/>
              <a:t>Splinter Haemorrhages		5 - 10%</a:t>
            </a:r>
          </a:p>
          <a:p>
            <a:pPr>
              <a:lnSpc>
                <a:spcPct val="90000"/>
              </a:lnSpc>
              <a:defRPr/>
            </a:pPr>
            <a:r>
              <a:rPr lang="en-GB" sz="2400" b="1" dirty="0"/>
              <a:t>Roth Spots				~ 5%</a:t>
            </a:r>
          </a:p>
          <a:p>
            <a:pPr>
              <a:lnSpc>
                <a:spcPct val="90000"/>
              </a:lnSpc>
              <a:defRPr/>
            </a:pPr>
            <a:r>
              <a:rPr lang="en-GB" sz="2400" b="1" dirty="0"/>
              <a:t>Musculoskeletal (a</a:t>
            </a:r>
            <a:r>
              <a:rPr lang="en-GB" sz="2800" b="1" dirty="0"/>
              <a:t>rthritis</a:t>
            </a:r>
            <a:r>
              <a:rPr lang="en-GB"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a:ln>
            <a:solidFill>
              <a:srgbClr val="FFFF00"/>
            </a:solidFill>
          </a:ln>
        </p:spPr>
        <p:txBody>
          <a:bodyPr/>
          <a:lstStyle/>
          <a:p>
            <a:pPr>
              <a:defRPr/>
            </a:pPr>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idx="1"/>
          </p:nvPr>
        </p:nvSpPr>
        <p:spPr>
          <a:xfrm>
            <a:off x="457200" y="1219200"/>
            <a:ext cx="8229600" cy="4495800"/>
          </a:xfrm>
          <a:ln>
            <a:solidFill>
              <a:srgbClr val="FFFF00"/>
            </a:solidFill>
          </a:ln>
        </p:spPr>
        <p:txBody>
          <a:bodyPr>
            <a:normAutofit lnSpcReduction="10000"/>
          </a:bodyPr>
          <a:lstStyle/>
          <a:p>
            <a:pPr>
              <a:defRPr/>
            </a:pPr>
            <a:r>
              <a:rPr lang="en-US" dirty="0" smtClean="0"/>
              <a:t>Definition </a:t>
            </a:r>
          </a:p>
          <a:p>
            <a:pPr>
              <a:defRPr/>
            </a:pPr>
            <a:r>
              <a:rPr lang="en-US" dirty="0" smtClean="0"/>
              <a:t>Path-physiology</a:t>
            </a:r>
          </a:p>
          <a:p>
            <a:pPr>
              <a:defRPr/>
            </a:pPr>
            <a:r>
              <a:rPr lang="en-US" dirty="0" smtClean="0"/>
              <a:t>The risk factors</a:t>
            </a:r>
          </a:p>
          <a:p>
            <a:pPr>
              <a:defRPr/>
            </a:pPr>
            <a:r>
              <a:rPr lang="en-US" dirty="0" smtClean="0"/>
              <a:t>Clinical features</a:t>
            </a:r>
          </a:p>
          <a:p>
            <a:pPr>
              <a:defRPr/>
            </a:pPr>
            <a:r>
              <a:rPr lang="en-US" dirty="0" smtClean="0"/>
              <a:t>Diagnosis </a:t>
            </a:r>
          </a:p>
          <a:p>
            <a:pPr>
              <a:defRPr/>
            </a:pPr>
            <a:r>
              <a:rPr lang="en-US" dirty="0" smtClean="0"/>
              <a:t>Treatment </a:t>
            </a:r>
          </a:p>
          <a:p>
            <a:pPr>
              <a:defRPr/>
            </a:pPr>
            <a:r>
              <a:rPr lang="en-US" dirty="0" smtClean="0"/>
              <a:t>Complication </a:t>
            </a:r>
          </a:p>
          <a:p>
            <a:pPr>
              <a:defRPr/>
            </a:pPr>
            <a:r>
              <a:rPr lang="en-US" dirty="0" smtClean="0"/>
              <a:t>Prevention </a:t>
            </a:r>
          </a:p>
          <a:p>
            <a:pPr>
              <a:defRPr/>
            </a:pPr>
            <a:endParaRPr lang="en-US" dirty="0" smtClean="0"/>
          </a:p>
          <a:p>
            <a:pPr>
              <a:defRPr/>
            </a:pPr>
            <a:endParaRPr lang="en-US" dirty="0" smtClean="0"/>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r>
              <a:rPr lang="en-US" dirty="0" smtClean="0"/>
              <a:t>Clinical features</a:t>
            </a:r>
            <a:endParaRPr lang="en-US" dirty="0"/>
          </a:p>
        </p:txBody>
      </p:sp>
      <p:pic>
        <p:nvPicPr>
          <p:cNvPr id="35843" name="Picture 3"/>
          <p:cNvPicPr>
            <a:picLocks noGrp="1" noChangeAspect="1" noChangeArrowheads="1"/>
          </p:cNvPicPr>
          <p:nvPr>
            <p:ph idx="1"/>
          </p:nvPr>
        </p:nvPicPr>
        <p:blipFill>
          <a:blip r:embed="rId2" cstate="print"/>
          <a:srcRect/>
          <a:stretch>
            <a:fillRect/>
          </a:stretch>
        </p:blipFill>
        <p:spPr bwMode="auto">
          <a:xfrm>
            <a:off x="3819734" y="1600200"/>
            <a:ext cx="5095666" cy="4191000"/>
          </a:xfrm>
          <a:prstGeom prst="rect">
            <a:avLst/>
          </a:prstGeom>
          <a:noFill/>
          <a:ln w="9525">
            <a:noFill/>
            <a:miter lim="800000"/>
            <a:headEnd/>
            <a:tailEnd/>
          </a:ln>
        </p:spPr>
      </p:pic>
      <p:pic>
        <p:nvPicPr>
          <p:cNvPr id="35844" name="Picture 4" descr="C:\Documents and Settings\Dr.Mustafa\My Documents\My Pictures\1821075f1.gif"/>
          <p:cNvPicPr>
            <a:picLocks noChangeAspect="1" noChangeArrowheads="1"/>
          </p:cNvPicPr>
          <p:nvPr/>
        </p:nvPicPr>
        <p:blipFill>
          <a:blip r:embed="rId3" cstate="print"/>
          <a:srcRect/>
          <a:stretch>
            <a:fillRect/>
          </a:stretch>
        </p:blipFill>
        <p:spPr bwMode="auto">
          <a:xfrm>
            <a:off x="208130" y="1600200"/>
            <a:ext cx="3525670" cy="23621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Janeway</a:t>
            </a:r>
            <a:r>
              <a:rPr lang="en-US" dirty="0" smtClean="0"/>
              <a:t> lesions non tender</a:t>
            </a:r>
            <a:endParaRPr lang="en-US"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r>
              <a:rPr lang="en-US" dirty="0" smtClean="0"/>
              <a:t>Splinter hg</a:t>
            </a:r>
            <a:endParaRPr 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2909228" y="1600200"/>
            <a:ext cx="3325544" cy="45259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مربع نص 2"/>
          <p:cNvSpPr txBox="1">
            <a:spLocks noChangeArrowheads="1"/>
          </p:cNvSpPr>
          <p:nvPr/>
        </p:nvSpPr>
        <p:spPr bwMode="auto">
          <a:xfrm>
            <a:off x="1071563" y="304800"/>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chemeClr val="tx1"/>
            </a:solidFill>
            <a:miter lim="800000"/>
            <a:headEnd/>
            <a:tailEnd/>
          </a:ln>
        </p:spPr>
        <p:txBody>
          <a:bodyPr>
            <a:spAutoFit/>
          </a:bodyPr>
          <a:lstStyle/>
          <a:p>
            <a:pPr algn="ctr"/>
            <a:r>
              <a:rPr lang="en-US" sz="3200" dirty="0">
                <a:solidFill>
                  <a:srgbClr val="FF0000"/>
                </a:solidFill>
                <a:latin typeface="Algerian" pitchFamily="82" charset="0"/>
              </a:rPr>
              <a:t>Diagnosis tests </a:t>
            </a:r>
            <a:endParaRPr lang="ar-SA" sz="3200" dirty="0">
              <a:solidFill>
                <a:srgbClr val="FF0000"/>
              </a:solidFill>
              <a:latin typeface="Algerian" pitchFamily="82" charset="0"/>
            </a:endParaRPr>
          </a:p>
        </p:txBody>
      </p:sp>
      <p:sp>
        <p:nvSpPr>
          <p:cNvPr id="17411" name="Rectangle 3"/>
          <p:cNvSpPr>
            <a:spLocks noGrp="1" noChangeArrowheads="1"/>
          </p:cNvSpPr>
          <p:nvPr>
            <p:ph idx="4294967295"/>
          </p:nvPr>
        </p:nvSpPr>
        <p:spPr>
          <a:xfrm>
            <a:off x="457200" y="1524000"/>
            <a:ext cx="8229600" cy="4114800"/>
          </a:xfrm>
        </p:spPr>
        <p:txBody>
          <a:bodyPr/>
          <a:lstStyle/>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C.B.C</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ESR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Blood cultures</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RFT</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URINE </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ECG</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CXR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ECHO</a:t>
            </a:r>
          </a:p>
          <a:p>
            <a:pPr eaLnBrk="1" hangingPunct="1">
              <a:lnSpc>
                <a:spcPct val="90000"/>
              </a:lnSpc>
              <a:buFontTx/>
              <a:buNone/>
              <a:defRPr/>
            </a:pPr>
            <a:endParaRPr lang="en-US" dirty="0" smtClean="0"/>
          </a:p>
        </p:txBody>
      </p:sp>
      <p:sp>
        <p:nvSpPr>
          <p:cNvPr id="5" name="شكل بيضاوي 4"/>
          <p:cNvSpPr>
            <a:spLocks noChangeArrowheads="1"/>
          </p:cNvSpPr>
          <p:nvPr/>
        </p:nvSpPr>
        <p:spPr bwMode="auto">
          <a:xfrm>
            <a:off x="428625" y="4724400"/>
            <a:ext cx="1857375" cy="642938"/>
          </a:xfrm>
          <a:prstGeom prst="ellipse">
            <a:avLst/>
          </a:prstGeom>
          <a:solidFill>
            <a:schemeClr val="accent1">
              <a:alpha val="10196"/>
            </a:schemeClr>
          </a:solidFill>
          <a:ln w="9525" algn="ctr">
            <a:solidFill>
              <a:schemeClr val="tx1"/>
            </a:solidFill>
            <a:round/>
            <a:headEnd/>
            <a:tailEnd/>
          </a:ln>
        </p:spPr>
        <p:txBody>
          <a:bodyPr wrap="none" anchor="ctr"/>
          <a:lstStyle/>
          <a:p>
            <a:endParaRPr lang="ar-SA"/>
          </a:p>
        </p:txBody>
      </p:sp>
      <p:pic>
        <p:nvPicPr>
          <p:cNvPr id="23557" name="صورة 12"/>
          <p:cNvPicPr>
            <a:picLocks noChangeAspect="1" noChangeArrowheads="1"/>
          </p:cNvPicPr>
          <p:nvPr/>
        </p:nvPicPr>
        <p:blipFill>
          <a:blip r:embed="rId3" cstate="print"/>
          <a:srcRect/>
          <a:stretch>
            <a:fillRect/>
          </a:stretch>
        </p:blipFill>
        <p:spPr bwMode="auto">
          <a:xfrm>
            <a:off x="5435600" y="1844675"/>
            <a:ext cx="3071813" cy="3643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TEE</a:t>
            </a:r>
            <a:endParaRPr lang="en-US"/>
          </a:p>
        </p:txBody>
      </p:sp>
      <p:pic>
        <p:nvPicPr>
          <p:cNvPr id="39938" name="Picture 2"/>
          <p:cNvPicPr>
            <a:picLocks noGrp="1" noChangeAspect="1" noChangeArrowheads="1"/>
          </p:cNvPicPr>
          <p:nvPr>
            <p:ph idx="1"/>
          </p:nvPr>
        </p:nvPicPr>
        <p:blipFill>
          <a:blip r:embed="rId2" cstate="print"/>
          <a:srcRect/>
          <a:stretch>
            <a:fillRect/>
          </a:stretch>
        </p:blipFill>
        <p:spPr bwMode="auto">
          <a:xfrm>
            <a:off x="1449223" y="1600200"/>
            <a:ext cx="6245554"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0"/>
            <a:ext cx="7772400" cy="762000"/>
          </a:xfrm>
          <a:ln>
            <a:solidFill>
              <a:srgbClr val="FFFF00"/>
            </a:solidFill>
          </a:ln>
        </p:spPr>
        <p:txBody>
          <a:bodyPr/>
          <a:lstStyle/>
          <a:p>
            <a:pPr>
              <a:defRPr/>
            </a:pPr>
            <a:r>
              <a:rPr lang="en-GB" sz="2800" b="1" dirty="0">
                <a:solidFill>
                  <a:schemeClr val="tx2">
                    <a:lumMod val="75000"/>
                  </a:schemeClr>
                </a:solidFill>
              </a:rPr>
              <a:t>Native Valve </a:t>
            </a:r>
            <a:r>
              <a:rPr lang="en-GB" sz="2800" b="1" dirty="0" smtClean="0">
                <a:solidFill>
                  <a:srgbClr val="FF0000"/>
                </a:solidFill>
              </a:rPr>
              <a:t>Endo-</a:t>
            </a:r>
            <a:r>
              <a:rPr lang="en-GB" sz="2800" b="1" dirty="0" err="1" smtClean="0">
                <a:solidFill>
                  <a:srgbClr val="FF0000"/>
                </a:solidFill>
              </a:rPr>
              <a:t>carditis</a:t>
            </a:r>
            <a:r>
              <a:rPr lang="en-GB" sz="2800" b="1" dirty="0" smtClean="0">
                <a:solidFill>
                  <a:schemeClr val="tx2">
                    <a:lumMod val="75000"/>
                  </a:schemeClr>
                </a:solidFill>
              </a:rPr>
              <a:t>  </a:t>
            </a:r>
            <a:r>
              <a:rPr lang="en-GB" sz="2800" b="1" dirty="0" smtClean="0">
                <a:solidFill>
                  <a:schemeClr val="tx1"/>
                </a:solidFill>
              </a:rPr>
              <a:t>Microbiology</a:t>
            </a:r>
            <a:endParaRPr lang="en-GB" sz="2800" dirty="0">
              <a:solidFill>
                <a:schemeClr val="tx1"/>
              </a:solidFill>
            </a:endParaRPr>
          </a:p>
        </p:txBody>
      </p:sp>
      <p:sp>
        <p:nvSpPr>
          <p:cNvPr id="34819" name="Rectangle 3"/>
          <p:cNvSpPr>
            <a:spLocks noGrp="1" noChangeArrowheads="1"/>
          </p:cNvSpPr>
          <p:nvPr>
            <p:ph type="subTitle" idx="1"/>
          </p:nvPr>
        </p:nvSpPr>
        <p:spPr>
          <a:xfrm>
            <a:off x="533400" y="838200"/>
            <a:ext cx="7848600" cy="5715000"/>
          </a:xfrm>
          <a:ln>
            <a:solidFill>
              <a:srgbClr val="FFFF00"/>
            </a:solidFill>
          </a:ln>
        </p:spPr>
        <p:txBody>
          <a:bodyPr/>
          <a:lstStyle/>
          <a:p>
            <a:pPr algn="l">
              <a:defRPr/>
            </a:pPr>
            <a:r>
              <a:rPr lang="en-GB" sz="1800" b="1" dirty="0"/>
              <a:t>›› </a:t>
            </a:r>
            <a:r>
              <a:rPr lang="en-GB" sz="1800" b="1" dirty="0">
                <a:solidFill>
                  <a:srgbClr val="33CC33"/>
                </a:solidFill>
              </a:rPr>
              <a:t>Streptococci	</a:t>
            </a:r>
            <a:r>
              <a:rPr lang="en-GB" sz="1800" b="1" dirty="0">
                <a:solidFill>
                  <a:srgbClr val="FF3300"/>
                </a:solidFill>
              </a:rPr>
              <a:t>			50 - 70%</a:t>
            </a:r>
          </a:p>
          <a:p>
            <a:pPr algn="l">
              <a:defRPr/>
            </a:pPr>
            <a:r>
              <a:rPr lang="en-GB" sz="1800" b="1" dirty="0"/>
              <a:t>		</a:t>
            </a:r>
            <a:r>
              <a:rPr lang="en-GB" sz="1800" b="1" dirty="0" err="1">
                <a:solidFill>
                  <a:srgbClr val="FFFF00"/>
                </a:solidFill>
              </a:rPr>
              <a:t>Viridans</a:t>
            </a:r>
            <a:r>
              <a:rPr lang="en-GB" sz="1800" b="1" dirty="0">
                <a:solidFill>
                  <a:srgbClr val="FFFF00"/>
                </a:solidFill>
              </a:rPr>
              <a:t> Streptococci     (50% of all Strep)</a:t>
            </a:r>
            <a:endParaRPr lang="en-GB" sz="1800" b="1" dirty="0"/>
          </a:p>
          <a:p>
            <a:pPr algn="l">
              <a:defRPr/>
            </a:pPr>
            <a:endParaRPr lang="en-GB" sz="1800" b="1" dirty="0"/>
          </a:p>
          <a:p>
            <a:pPr algn="l">
              <a:defRPr/>
            </a:pPr>
            <a:r>
              <a:rPr lang="en-GB" sz="1800" b="1" dirty="0">
                <a:solidFill>
                  <a:srgbClr val="00B050"/>
                </a:solidFill>
              </a:rPr>
              <a:t>›› Staphylococci		</a:t>
            </a:r>
            <a:r>
              <a:rPr lang="en-GB" sz="1800" b="1" dirty="0">
                <a:solidFill>
                  <a:srgbClr val="FF0000"/>
                </a:solidFill>
              </a:rPr>
              <a:t>         </a:t>
            </a:r>
            <a:r>
              <a:rPr lang="en-GB" sz="1800" b="1" dirty="0" smtClean="0">
                <a:solidFill>
                  <a:srgbClr val="FF0000"/>
                </a:solidFill>
              </a:rPr>
              <a:t>     ~ </a:t>
            </a:r>
            <a:r>
              <a:rPr lang="en-GB" sz="1800" b="1" dirty="0">
                <a:solidFill>
                  <a:srgbClr val="FF0000"/>
                </a:solidFill>
              </a:rPr>
              <a:t>25%</a:t>
            </a:r>
          </a:p>
          <a:p>
            <a:pPr algn="l">
              <a:defRPr/>
            </a:pPr>
            <a:r>
              <a:rPr lang="en-GB" sz="1800" b="1" dirty="0">
                <a:solidFill>
                  <a:srgbClr val="00B050"/>
                </a:solidFill>
              </a:rPr>
              <a:t>		</a:t>
            </a:r>
            <a:r>
              <a:rPr lang="en-GB" sz="1800" b="1" dirty="0">
                <a:solidFill>
                  <a:srgbClr val="FFFF00"/>
                </a:solidFill>
              </a:rPr>
              <a:t>Mostly </a:t>
            </a:r>
            <a:r>
              <a:rPr lang="en-GB" sz="1800" b="1" dirty="0" err="1">
                <a:solidFill>
                  <a:srgbClr val="FFFF00"/>
                </a:solidFill>
              </a:rPr>
              <a:t>Coagulase</a:t>
            </a:r>
            <a:r>
              <a:rPr lang="en-GB" sz="1800" b="1" dirty="0">
                <a:solidFill>
                  <a:srgbClr val="FFFF00"/>
                </a:solidFill>
              </a:rPr>
              <a:t> +</a:t>
            </a:r>
            <a:r>
              <a:rPr lang="en-GB" sz="1800" b="1" dirty="0" err="1">
                <a:solidFill>
                  <a:srgbClr val="FFFF00"/>
                </a:solidFill>
              </a:rPr>
              <a:t>ve</a:t>
            </a:r>
            <a:r>
              <a:rPr lang="en-GB" sz="1800" b="1" dirty="0">
                <a:solidFill>
                  <a:srgbClr val="FFFF00"/>
                </a:solidFill>
              </a:rPr>
              <a:t> Staph. </a:t>
            </a:r>
            <a:r>
              <a:rPr lang="en-GB" sz="1800" b="1" dirty="0" err="1">
                <a:solidFill>
                  <a:srgbClr val="FFFF00"/>
                </a:solidFill>
              </a:rPr>
              <a:t>Aureus</a:t>
            </a:r>
            <a:endParaRPr lang="en-GB" sz="1800" b="1" dirty="0">
              <a:solidFill>
                <a:srgbClr val="FFFF00"/>
              </a:solidFill>
            </a:endParaRPr>
          </a:p>
          <a:p>
            <a:pPr algn="l">
              <a:defRPr/>
            </a:pPr>
            <a:r>
              <a:rPr lang="en-GB" sz="1800" b="1" dirty="0">
                <a:solidFill>
                  <a:srgbClr val="FFFF00"/>
                </a:solidFill>
              </a:rPr>
              <a:t>		Staph. </a:t>
            </a:r>
            <a:r>
              <a:rPr lang="en-GB" sz="1800" b="1" dirty="0" err="1">
                <a:solidFill>
                  <a:srgbClr val="FFFF00"/>
                </a:solidFill>
              </a:rPr>
              <a:t>Epidermidis</a:t>
            </a:r>
            <a:endParaRPr lang="en-GB" sz="1800" b="1" dirty="0"/>
          </a:p>
          <a:p>
            <a:pPr algn="l">
              <a:defRPr/>
            </a:pPr>
            <a:r>
              <a:rPr lang="en-GB" sz="1800" b="1" dirty="0" smtClean="0">
                <a:solidFill>
                  <a:srgbClr val="00B050"/>
                </a:solidFill>
              </a:rPr>
              <a:t>›› </a:t>
            </a:r>
            <a:r>
              <a:rPr lang="en-GB" sz="1800" b="1" dirty="0" err="1">
                <a:solidFill>
                  <a:srgbClr val="00B050"/>
                </a:solidFill>
              </a:rPr>
              <a:t>Enterococci</a:t>
            </a:r>
            <a:r>
              <a:rPr lang="en-GB" b="1" dirty="0"/>
              <a:t>	</a:t>
            </a:r>
            <a:r>
              <a:rPr lang="en-GB" b="1" dirty="0">
                <a:solidFill>
                  <a:srgbClr val="FF3300"/>
                </a:solidFill>
              </a:rPr>
              <a:t>		         ~ 10%</a:t>
            </a:r>
            <a:r>
              <a:rPr lang="en-GB" b="1" dirty="0"/>
              <a:t>	</a:t>
            </a:r>
            <a:endParaRPr lang="en-GB" b="1" dirty="0" smtClean="0"/>
          </a:p>
          <a:p>
            <a:pPr algn="l">
              <a:defRPr/>
            </a:pPr>
            <a:endParaRPr lang="en-GB" b="1" dirty="0" smtClean="0"/>
          </a:p>
          <a:p>
            <a:pPr algn="l">
              <a:defRPr/>
            </a:pPr>
            <a:r>
              <a:rPr lang="en-GB" sz="1800" b="1" dirty="0" smtClean="0">
                <a:solidFill>
                  <a:srgbClr val="FF0000"/>
                </a:solidFill>
              </a:rPr>
              <a:t>HACEK </a:t>
            </a:r>
            <a:endParaRPr lang="en-GB" sz="1800" dirty="0" smtClean="0">
              <a:solidFill>
                <a:srgbClr val="FF0000"/>
              </a:solidFill>
            </a:endParaRPr>
          </a:p>
          <a:p>
            <a:pPr algn="l">
              <a:defRPr/>
            </a:pPr>
            <a:r>
              <a:rPr lang="en-GB" sz="1800" dirty="0" err="1" smtClean="0"/>
              <a:t>Haemophilus</a:t>
            </a:r>
            <a:r>
              <a:rPr lang="en-GB" sz="1800" dirty="0" smtClean="0"/>
              <a:t> species,</a:t>
            </a:r>
          </a:p>
          <a:p>
            <a:pPr algn="l">
              <a:defRPr/>
            </a:pPr>
            <a:r>
              <a:rPr lang="en-GB" sz="1800" dirty="0" err="1" smtClean="0"/>
              <a:t>Actinobacillus</a:t>
            </a:r>
            <a:r>
              <a:rPr lang="en-GB" sz="1800" dirty="0" smtClean="0"/>
              <a:t> </a:t>
            </a:r>
          </a:p>
          <a:p>
            <a:pPr algn="l">
              <a:defRPr/>
            </a:pPr>
            <a:r>
              <a:rPr lang="en-GB" sz="1800" dirty="0" err="1" smtClean="0"/>
              <a:t>Actinomycetemcomitans</a:t>
            </a:r>
            <a:r>
              <a:rPr lang="en-GB" sz="1800" dirty="0" smtClean="0"/>
              <a:t>, </a:t>
            </a:r>
          </a:p>
          <a:p>
            <a:pPr algn="l">
              <a:defRPr/>
            </a:pPr>
            <a:r>
              <a:rPr lang="en-GB" sz="1800" dirty="0" err="1" smtClean="0"/>
              <a:t>Cardiobacterium</a:t>
            </a:r>
            <a:r>
              <a:rPr lang="en-GB" sz="1800" dirty="0" smtClean="0"/>
              <a:t> </a:t>
            </a:r>
            <a:r>
              <a:rPr lang="en-GB" sz="1800" dirty="0" err="1" smtClean="0"/>
              <a:t>hominis</a:t>
            </a:r>
            <a:r>
              <a:rPr lang="en-GB" sz="1800" dirty="0" smtClean="0"/>
              <a:t>, </a:t>
            </a:r>
          </a:p>
          <a:p>
            <a:pPr algn="l">
              <a:defRPr/>
            </a:pPr>
            <a:r>
              <a:rPr lang="en-GB" sz="1800" dirty="0" err="1" smtClean="0"/>
              <a:t>Eikenella</a:t>
            </a:r>
            <a:r>
              <a:rPr lang="en-GB" sz="1800" dirty="0" smtClean="0"/>
              <a:t>,</a:t>
            </a:r>
          </a:p>
          <a:p>
            <a:pPr algn="l">
              <a:defRPr/>
            </a:pPr>
            <a:r>
              <a:rPr lang="en-GB" sz="1800" dirty="0" err="1" smtClean="0"/>
              <a:t>Kingella</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848600" cy="1219200"/>
          </a:xfrm>
          <a:ln>
            <a:solidFill>
              <a:srgbClr val="FFFF00"/>
            </a:solidFill>
          </a:ln>
        </p:spPr>
        <p:txBody>
          <a:bodyPr>
            <a:normAutofit fontScale="90000"/>
          </a:bodyPr>
          <a:lstStyle/>
          <a:p>
            <a:pPr>
              <a:defRPr/>
            </a:pPr>
            <a:r>
              <a:rPr lang="en-GB" b="1" dirty="0">
                <a:solidFill>
                  <a:srgbClr val="FF0000"/>
                </a:solidFill>
              </a:rPr>
              <a:t>IE in IV Drug Abusers</a:t>
            </a:r>
            <a:r>
              <a:rPr lang="en-GB" b="1" dirty="0">
                <a:solidFill>
                  <a:schemeClr val="tx1"/>
                </a:solidFill>
              </a:rPr>
              <a:t/>
            </a:r>
            <a:br>
              <a:rPr lang="en-GB" b="1" dirty="0">
                <a:solidFill>
                  <a:schemeClr val="tx1"/>
                </a:solidFill>
              </a:rPr>
            </a:br>
            <a:endParaRPr lang="en-GB" dirty="0">
              <a:solidFill>
                <a:schemeClr val="tx1"/>
              </a:solidFill>
            </a:endParaRPr>
          </a:p>
        </p:txBody>
      </p:sp>
      <p:sp>
        <p:nvSpPr>
          <p:cNvPr id="40963" name="Rectangle 3"/>
          <p:cNvSpPr>
            <a:spLocks noGrp="1" noChangeArrowheads="1"/>
          </p:cNvSpPr>
          <p:nvPr>
            <p:ph type="body" idx="1"/>
          </p:nvPr>
        </p:nvSpPr>
        <p:spPr>
          <a:xfrm>
            <a:off x="762000" y="1752600"/>
            <a:ext cx="7772400" cy="4648200"/>
          </a:xfrm>
          <a:ln>
            <a:solidFill>
              <a:srgbClr val="FFFF00"/>
            </a:solidFill>
          </a:ln>
        </p:spPr>
        <p:txBody>
          <a:bodyPr/>
          <a:lstStyle/>
          <a:p>
            <a:pPr>
              <a:defRPr/>
            </a:pPr>
            <a:r>
              <a:rPr lang="en-GB" sz="2400" b="1" dirty="0"/>
              <a:t>Skin most predominant source of infection</a:t>
            </a:r>
          </a:p>
          <a:p>
            <a:pPr>
              <a:defRPr/>
            </a:pPr>
            <a:r>
              <a:rPr lang="en-GB" sz="2400" b="1" dirty="0" smtClean="0"/>
              <a:t>70 </a:t>
            </a:r>
            <a:r>
              <a:rPr lang="en-GB" sz="2400" b="1" dirty="0"/>
              <a:t>- 100% of Rt. sided IE results in pneumonia and septic emboli</a:t>
            </a:r>
          </a:p>
          <a:p>
            <a:pPr>
              <a:defRPr/>
            </a:pPr>
            <a:r>
              <a:rPr lang="en-GB" sz="2400" b="1" dirty="0"/>
              <a:t>Microbiology</a:t>
            </a:r>
          </a:p>
          <a:p>
            <a:pPr lvl="1">
              <a:defRPr/>
            </a:pPr>
            <a:r>
              <a:rPr lang="en-GB" sz="2400" b="1" dirty="0">
                <a:solidFill>
                  <a:srgbClr val="33CC33"/>
                </a:solidFill>
              </a:rPr>
              <a:t>Staph </a:t>
            </a:r>
            <a:r>
              <a:rPr lang="en-GB" sz="2400" b="1" dirty="0" err="1">
                <a:solidFill>
                  <a:srgbClr val="33CC33"/>
                </a:solidFill>
              </a:rPr>
              <a:t>aureus</a:t>
            </a:r>
            <a:r>
              <a:rPr lang="en-GB" sz="2400" b="1" dirty="0"/>
              <a:t>				~60%</a:t>
            </a:r>
          </a:p>
          <a:p>
            <a:pPr lvl="1">
              <a:defRPr/>
            </a:pPr>
            <a:r>
              <a:rPr lang="en-GB" sz="2400" b="1" dirty="0"/>
              <a:t>Streptococci and </a:t>
            </a:r>
            <a:r>
              <a:rPr lang="en-GB" sz="2400" b="1" dirty="0" err="1"/>
              <a:t>Enterococci</a:t>
            </a:r>
            <a:r>
              <a:rPr lang="en-GB" sz="2400" b="1" dirty="0"/>
              <a:t>		~20%</a:t>
            </a:r>
          </a:p>
          <a:p>
            <a:pPr lvl="1">
              <a:defRPr/>
            </a:pPr>
            <a:r>
              <a:rPr lang="en-GB" sz="2400" b="1" dirty="0"/>
              <a:t>Gram -</a:t>
            </a:r>
            <a:r>
              <a:rPr lang="en-GB" sz="2400" b="1" dirty="0" err="1"/>
              <a:t>ve</a:t>
            </a:r>
            <a:r>
              <a:rPr lang="en-GB" sz="2400" b="1" dirty="0"/>
              <a:t> bacilli			</a:t>
            </a:r>
            <a:r>
              <a:rPr lang="en-GB" sz="2400" b="1" dirty="0" smtClean="0"/>
              <a:t>           ~</a:t>
            </a:r>
            <a:r>
              <a:rPr lang="en-GB" sz="2400" b="1" dirty="0"/>
              <a:t>10%</a:t>
            </a:r>
          </a:p>
          <a:p>
            <a:pPr lvl="1">
              <a:defRPr/>
            </a:pPr>
            <a:r>
              <a:rPr lang="en-GB" sz="2400" b="1" dirty="0"/>
              <a:t>Fungi (Candida and </a:t>
            </a:r>
            <a:r>
              <a:rPr lang="en-GB" sz="2400" b="1" dirty="0" err="1"/>
              <a:t>Aspergillus</a:t>
            </a:r>
            <a:r>
              <a:rPr lang="en-GB" sz="2400" b="1" dirty="0">
                <a:solidFill>
                  <a:srgbClr val="FFFF00"/>
                </a:solidFill>
              </a:rPr>
              <a:t>	</a:t>
            </a:r>
            <a:r>
              <a:rPr lang="en-GB" sz="2400" b="1" dirty="0"/>
              <a:t>~5%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GB" sz="3600" b="1" dirty="0">
                <a:solidFill>
                  <a:srgbClr val="FF0000"/>
                </a:solidFill>
              </a:rPr>
              <a:t>Prosthetic Valve </a:t>
            </a:r>
            <a:r>
              <a:rPr lang="en-GB" sz="3600" b="1" dirty="0" err="1" smtClean="0">
                <a:solidFill>
                  <a:srgbClr val="FF0000"/>
                </a:solidFill>
              </a:rPr>
              <a:t>Endocarditis</a:t>
            </a:r>
            <a:r>
              <a:rPr lang="en-GB" sz="3600" dirty="0"/>
              <a:t/>
            </a:r>
            <a:br>
              <a:rPr lang="en-GB" sz="3600" dirty="0"/>
            </a:br>
            <a:r>
              <a:rPr lang="en-GB" sz="3200" b="1" dirty="0">
                <a:solidFill>
                  <a:schemeClr val="tx1"/>
                </a:solidFill>
              </a:rPr>
              <a:t>Classification</a:t>
            </a:r>
            <a:endParaRPr lang="en-GB" sz="3600" dirty="0">
              <a:solidFill>
                <a:schemeClr val="tx1"/>
              </a:solidFill>
            </a:endParaRPr>
          </a:p>
        </p:txBody>
      </p:sp>
      <p:sp>
        <p:nvSpPr>
          <p:cNvPr id="38915" name="Rectangle 3"/>
          <p:cNvSpPr>
            <a:spLocks noGrp="1" noChangeArrowheads="1"/>
          </p:cNvSpPr>
          <p:nvPr>
            <p:ph type="body" sz="half" idx="1"/>
          </p:nvPr>
        </p:nvSpPr>
        <p:spPr>
          <a:ln>
            <a:solidFill>
              <a:srgbClr val="FFFF00"/>
            </a:solidFill>
          </a:ln>
        </p:spPr>
        <p:txBody>
          <a:bodyPr/>
          <a:lstStyle/>
          <a:p>
            <a:pPr>
              <a:defRPr/>
            </a:pPr>
            <a:r>
              <a:rPr lang="en-GB" b="1" dirty="0">
                <a:solidFill>
                  <a:srgbClr val="FF3300"/>
                </a:solidFill>
              </a:rPr>
              <a:t>Early ( &lt; 60 days )</a:t>
            </a:r>
            <a:endParaRPr lang="en-GB" b="1" dirty="0"/>
          </a:p>
          <a:p>
            <a:pPr>
              <a:defRPr/>
            </a:pPr>
            <a:endParaRPr lang="en-GB" sz="2000" b="1" dirty="0">
              <a:solidFill>
                <a:srgbClr val="FFFF00"/>
              </a:solidFill>
            </a:endParaRPr>
          </a:p>
          <a:p>
            <a:pPr>
              <a:defRPr/>
            </a:pPr>
            <a:r>
              <a:rPr lang="en-GB" sz="2000" b="1" dirty="0"/>
              <a:t>Reflects </a:t>
            </a:r>
            <a:r>
              <a:rPr lang="en-GB" sz="2000" b="1" dirty="0" err="1"/>
              <a:t>perioperative</a:t>
            </a:r>
            <a:r>
              <a:rPr lang="en-GB" sz="2000" b="1" dirty="0"/>
              <a:t> contamination</a:t>
            </a:r>
          </a:p>
          <a:p>
            <a:pPr>
              <a:defRPr/>
            </a:pPr>
            <a:r>
              <a:rPr lang="en-GB" sz="2000" b="1" dirty="0"/>
              <a:t>Incidence around 1%</a:t>
            </a:r>
          </a:p>
          <a:p>
            <a:pPr>
              <a:defRPr/>
            </a:pPr>
            <a:r>
              <a:rPr lang="en-GB" sz="2000" b="1" dirty="0">
                <a:solidFill>
                  <a:schemeClr val="accent1"/>
                </a:solidFill>
              </a:rPr>
              <a:t>Microbiology</a:t>
            </a:r>
          </a:p>
          <a:p>
            <a:pPr lvl="1">
              <a:defRPr/>
            </a:pPr>
            <a:r>
              <a:rPr lang="en-GB" sz="1800" b="1" dirty="0">
                <a:solidFill>
                  <a:srgbClr val="33CC33"/>
                </a:solidFill>
              </a:rPr>
              <a:t>Staph </a:t>
            </a:r>
            <a:r>
              <a:rPr lang="en-GB" sz="1800" b="1" dirty="0">
                <a:solidFill>
                  <a:srgbClr val="FFFF00"/>
                </a:solidFill>
              </a:rPr>
              <a:t>(45 - 50%)</a:t>
            </a:r>
            <a:endParaRPr lang="en-GB" sz="2000" b="1" dirty="0">
              <a:solidFill>
                <a:srgbClr val="FFFF00"/>
              </a:solidFill>
            </a:endParaRPr>
          </a:p>
          <a:p>
            <a:pPr lvl="2">
              <a:defRPr/>
            </a:pPr>
            <a:r>
              <a:rPr lang="en-GB" sz="1800" b="1" dirty="0">
                <a:solidFill>
                  <a:srgbClr val="FFFF00"/>
                </a:solidFill>
              </a:rPr>
              <a:t>Staph. </a:t>
            </a:r>
            <a:r>
              <a:rPr lang="en-GB" sz="1800" b="1" dirty="0" err="1">
                <a:solidFill>
                  <a:srgbClr val="FFFF00"/>
                </a:solidFill>
              </a:rPr>
              <a:t>Epiderm</a:t>
            </a:r>
            <a:r>
              <a:rPr lang="en-GB" sz="1800" b="1" dirty="0">
                <a:solidFill>
                  <a:srgbClr val="FFFF00"/>
                </a:solidFill>
              </a:rPr>
              <a:t> (~ 30%)</a:t>
            </a:r>
          </a:p>
          <a:p>
            <a:pPr lvl="2">
              <a:defRPr/>
            </a:pPr>
            <a:r>
              <a:rPr lang="en-GB" sz="1800" b="1" dirty="0">
                <a:solidFill>
                  <a:srgbClr val="FFFF00"/>
                </a:solidFill>
              </a:rPr>
              <a:t>Staph. </a:t>
            </a:r>
            <a:r>
              <a:rPr lang="en-GB" sz="1800" b="1" dirty="0" err="1">
                <a:solidFill>
                  <a:srgbClr val="FFFF00"/>
                </a:solidFill>
              </a:rPr>
              <a:t>Aureus</a:t>
            </a:r>
            <a:r>
              <a:rPr lang="en-GB" sz="1800" b="1" dirty="0">
                <a:solidFill>
                  <a:srgbClr val="FFFF00"/>
                </a:solidFill>
              </a:rPr>
              <a:t>   (~ 20%)</a:t>
            </a:r>
            <a:endParaRPr lang="en-GB" sz="1600" b="1" dirty="0">
              <a:solidFill>
                <a:srgbClr val="FFFF00"/>
              </a:solidFill>
            </a:endParaRPr>
          </a:p>
          <a:p>
            <a:pPr lvl="1">
              <a:defRPr/>
            </a:pPr>
            <a:r>
              <a:rPr lang="en-GB" sz="1800" b="1" dirty="0">
                <a:solidFill>
                  <a:srgbClr val="FFFF00"/>
                </a:solidFill>
              </a:rPr>
              <a:t>Gram -</a:t>
            </a:r>
            <a:r>
              <a:rPr lang="en-GB" sz="1800" b="1" dirty="0" err="1">
                <a:solidFill>
                  <a:srgbClr val="FFFF00"/>
                </a:solidFill>
              </a:rPr>
              <a:t>ve</a:t>
            </a:r>
            <a:r>
              <a:rPr lang="en-GB" sz="1800" b="1" dirty="0">
                <a:solidFill>
                  <a:srgbClr val="FFFF00"/>
                </a:solidFill>
              </a:rPr>
              <a:t> aerobes (~20%)</a:t>
            </a:r>
          </a:p>
          <a:p>
            <a:pPr lvl="1">
              <a:defRPr/>
            </a:pPr>
            <a:r>
              <a:rPr lang="en-GB" sz="1800" b="1" dirty="0">
                <a:solidFill>
                  <a:srgbClr val="FFFF00"/>
                </a:solidFill>
              </a:rPr>
              <a:t>Fungi   (~ 10%)</a:t>
            </a:r>
          </a:p>
          <a:p>
            <a:pPr lvl="1">
              <a:defRPr/>
            </a:pPr>
            <a:r>
              <a:rPr lang="en-GB" sz="1800" b="1" dirty="0">
                <a:solidFill>
                  <a:srgbClr val="FFFF00"/>
                </a:solidFill>
              </a:rPr>
              <a:t>Strep and </a:t>
            </a:r>
            <a:r>
              <a:rPr lang="en-GB" sz="1800" b="1" dirty="0" err="1">
                <a:solidFill>
                  <a:srgbClr val="FFFF00"/>
                </a:solidFill>
              </a:rPr>
              <a:t>Entero</a:t>
            </a:r>
            <a:r>
              <a:rPr lang="en-GB" sz="1800" b="1" dirty="0">
                <a:solidFill>
                  <a:srgbClr val="FFFF00"/>
                </a:solidFill>
              </a:rPr>
              <a:t> (5-10%)</a:t>
            </a:r>
          </a:p>
          <a:p>
            <a:pPr lvl="2">
              <a:defRPr/>
            </a:pPr>
            <a:endParaRPr lang="en-GB" dirty="0"/>
          </a:p>
          <a:p>
            <a:pPr lvl="1">
              <a:defRPr/>
            </a:pPr>
            <a:endParaRPr lang="en-GB" dirty="0"/>
          </a:p>
        </p:txBody>
      </p:sp>
      <p:sp>
        <p:nvSpPr>
          <p:cNvPr id="38916" name="Rectangle 4"/>
          <p:cNvSpPr>
            <a:spLocks noGrp="1" noChangeArrowheads="1"/>
          </p:cNvSpPr>
          <p:nvPr>
            <p:ph type="body" sz="half" idx="2"/>
          </p:nvPr>
        </p:nvSpPr>
        <p:spPr>
          <a:ln>
            <a:solidFill>
              <a:srgbClr val="FFFF00"/>
            </a:solidFill>
          </a:ln>
        </p:spPr>
        <p:txBody>
          <a:bodyPr/>
          <a:lstStyle/>
          <a:p>
            <a:pPr>
              <a:defRPr/>
            </a:pPr>
            <a:r>
              <a:rPr lang="en-GB" b="1" dirty="0">
                <a:solidFill>
                  <a:srgbClr val="FF3300"/>
                </a:solidFill>
              </a:rPr>
              <a:t>Late ( &gt; 60 days)</a:t>
            </a:r>
          </a:p>
          <a:p>
            <a:pPr>
              <a:defRPr/>
            </a:pPr>
            <a:endParaRPr lang="en-GB" sz="2000" b="1" dirty="0">
              <a:solidFill>
                <a:srgbClr val="FFFF00"/>
              </a:solidFill>
            </a:endParaRPr>
          </a:p>
          <a:p>
            <a:pPr>
              <a:defRPr/>
            </a:pPr>
            <a:r>
              <a:rPr lang="en-GB" sz="2000" b="1" dirty="0"/>
              <a:t>After </a:t>
            </a:r>
            <a:r>
              <a:rPr lang="en-GB" sz="2000" b="1" dirty="0" err="1"/>
              <a:t>endothelialization</a:t>
            </a:r>
            <a:endParaRPr lang="en-GB" sz="2000" b="1" dirty="0"/>
          </a:p>
          <a:p>
            <a:pPr>
              <a:defRPr/>
            </a:pPr>
            <a:r>
              <a:rPr lang="en-GB" sz="2000" b="1" dirty="0"/>
              <a:t>Incidence 0.2 -0.5 % / pt. year</a:t>
            </a:r>
          </a:p>
          <a:p>
            <a:pPr>
              <a:defRPr/>
            </a:pPr>
            <a:r>
              <a:rPr lang="en-GB" sz="2000" b="1" dirty="0"/>
              <a:t>Transient bacteraemia from dental, GI or GU</a:t>
            </a:r>
          </a:p>
          <a:p>
            <a:pPr>
              <a:defRPr/>
            </a:pPr>
            <a:r>
              <a:rPr lang="en-GB" sz="2000" b="1" dirty="0">
                <a:solidFill>
                  <a:schemeClr val="accent1"/>
                </a:solidFill>
              </a:rPr>
              <a:t>Microbiology</a:t>
            </a:r>
            <a:endParaRPr lang="en-GB" sz="2000" b="1" dirty="0">
              <a:solidFill>
                <a:srgbClr val="FFFF00"/>
              </a:solidFill>
            </a:endParaRPr>
          </a:p>
          <a:p>
            <a:pPr lvl="1">
              <a:defRPr/>
            </a:pPr>
            <a:r>
              <a:rPr lang="en-GB" sz="1800" b="1" dirty="0">
                <a:solidFill>
                  <a:srgbClr val="FFFF00"/>
                </a:solidFill>
              </a:rPr>
              <a:t>resembles native valve </a:t>
            </a:r>
            <a:r>
              <a:rPr lang="en-GB" sz="1800" b="1" dirty="0" err="1">
                <a:solidFill>
                  <a:srgbClr val="FFFF00"/>
                </a:solidFill>
              </a:rPr>
              <a:t>endocarditis</a:t>
            </a:r>
            <a:endParaRPr lang="en-GB" sz="1800" b="1" dirty="0">
              <a:solidFill>
                <a:srgbClr val="FFFF00"/>
              </a:solidFill>
            </a:endParaRPr>
          </a:p>
          <a:p>
            <a:pPr>
              <a:defRPr/>
            </a:pPr>
            <a:endParaRPr lang="en-GB" b="1"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71500" y="571500"/>
            <a:ext cx="7772400" cy="571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1"/>
            </a:solidFill>
            <a:miter lim="800000"/>
            <a:headEnd/>
            <a:tailEnd/>
          </a:ln>
        </p:spPr>
        <p:txBody>
          <a:bodyPr anchor="ctr"/>
          <a:lstStyle/>
          <a:p>
            <a:pPr algn="ctr">
              <a:defRPr/>
            </a:pPr>
            <a:r>
              <a:rPr lang="en-US" sz="3200" dirty="0">
                <a:solidFill>
                  <a:schemeClr val="bg1"/>
                </a:solidFill>
                <a:cs typeface="Arial" pitchFamily="34" charset="0"/>
              </a:rPr>
              <a:t>Modified Duke Criteria</a:t>
            </a:r>
          </a:p>
        </p:txBody>
      </p:sp>
      <p:sp>
        <p:nvSpPr>
          <p:cNvPr id="20483" name="Rectangle 3"/>
          <p:cNvSpPr>
            <a:spLocks noChangeArrowheads="1"/>
          </p:cNvSpPr>
          <p:nvPr/>
        </p:nvSpPr>
        <p:spPr bwMode="auto">
          <a:xfrm>
            <a:off x="455613" y="1403350"/>
            <a:ext cx="8458200" cy="5105400"/>
          </a:xfrm>
          <a:prstGeom prst="rect">
            <a:avLst/>
          </a:prstGeom>
          <a:noFill/>
          <a:ln w="9525">
            <a:solidFill>
              <a:srgbClr val="FFFF00"/>
            </a:solidFill>
            <a:miter lim="800000"/>
            <a:headEnd/>
            <a:tailEnd/>
          </a:ln>
        </p:spPr>
        <p:txBody>
          <a:bodyPr/>
          <a:lstStyle/>
          <a:p>
            <a:pPr marL="342900" indent="-342900">
              <a:lnSpc>
                <a:spcPct val="90000"/>
              </a:lnSpc>
              <a:spcBef>
                <a:spcPct val="20000"/>
              </a:spcBef>
              <a:buFont typeface="Wingdings" pitchFamily="2" charset="2"/>
              <a:buChar char="q"/>
              <a:defRPr/>
            </a:pPr>
            <a:r>
              <a:rPr lang="en-US" sz="3200" b="1" dirty="0">
                <a:solidFill>
                  <a:srgbClr val="FFFF00"/>
                </a:solidFill>
                <a:cs typeface="Arial" pitchFamily="34" charset="0"/>
              </a:rPr>
              <a:t>Major Criteria</a:t>
            </a:r>
          </a:p>
          <a:p>
            <a:pPr marL="342900" indent="-342900">
              <a:lnSpc>
                <a:spcPct val="90000"/>
              </a:lnSpc>
              <a:spcBef>
                <a:spcPct val="20000"/>
              </a:spcBef>
              <a:defRPr/>
            </a:pPr>
            <a:r>
              <a:rPr lang="en-US" sz="2000" b="1" dirty="0">
                <a:solidFill>
                  <a:schemeClr val="accent1"/>
                </a:solidFill>
                <a:cs typeface="Arial" pitchFamily="34" charset="0"/>
              </a:rPr>
              <a:t>      </a:t>
            </a:r>
            <a:r>
              <a:rPr lang="en-US" b="1" dirty="0">
                <a:solidFill>
                  <a:srgbClr val="FF0000"/>
                </a:solidFill>
                <a:cs typeface="Arial" pitchFamily="34" charset="0"/>
              </a:rPr>
              <a:t>1.positive blood cultures</a:t>
            </a:r>
            <a:r>
              <a:rPr lang="en-US" dirty="0">
                <a:solidFill>
                  <a:srgbClr val="FF0000"/>
                </a:solidFill>
                <a:cs typeface="Arial" pitchFamily="34" charset="0"/>
              </a:rPr>
              <a:t> </a:t>
            </a:r>
            <a:endParaRPr lang="en-US" sz="2000" b="1" dirty="0">
              <a:solidFill>
                <a:srgbClr val="FF0000"/>
              </a:solidFill>
              <a:cs typeface="Arial" pitchFamily="34" charset="0"/>
            </a:endParaRPr>
          </a:p>
          <a:p>
            <a:pPr marL="342900" indent="-342900">
              <a:lnSpc>
                <a:spcPct val="90000"/>
              </a:lnSpc>
              <a:spcBef>
                <a:spcPct val="20000"/>
              </a:spcBef>
              <a:defRPr/>
            </a:pPr>
            <a:r>
              <a:rPr lang="en-US" sz="2000" b="1" dirty="0">
                <a:cs typeface="Arial" pitchFamily="34" charset="0"/>
              </a:rPr>
              <a:t>         a. Typical organisms for 2 separated  blood cultures</a:t>
            </a:r>
          </a:p>
          <a:p>
            <a:pPr marL="742950" lvl="1" indent="-285750">
              <a:lnSpc>
                <a:spcPct val="90000"/>
              </a:lnSpc>
              <a:spcBef>
                <a:spcPct val="20000"/>
              </a:spcBef>
              <a:defRPr/>
            </a:pPr>
            <a:r>
              <a:rPr lang="en-US" sz="2000" b="1" dirty="0">
                <a:cs typeface="Arial" pitchFamily="34" charset="0"/>
              </a:rPr>
              <a:t>  b. Persist positive blood cultures</a:t>
            </a:r>
          </a:p>
          <a:p>
            <a:pPr marL="742950" lvl="1" indent="-285750">
              <a:lnSpc>
                <a:spcPct val="90000"/>
              </a:lnSpc>
              <a:spcBef>
                <a:spcPct val="20000"/>
              </a:spcBef>
              <a:defRPr/>
            </a:pPr>
            <a:r>
              <a:rPr lang="en-US" sz="2000" b="1" dirty="0">
                <a:cs typeface="Arial" pitchFamily="34" charset="0"/>
              </a:rPr>
              <a:t>  c. Positive blood culture for </a:t>
            </a:r>
            <a:r>
              <a:rPr lang="en-US" sz="2000" b="1" dirty="0" err="1">
                <a:cs typeface="Arial" pitchFamily="34" charset="0"/>
              </a:rPr>
              <a:t>coxella</a:t>
            </a:r>
            <a:r>
              <a:rPr lang="en-US" sz="2000" b="1" dirty="0">
                <a:cs typeface="Arial" pitchFamily="34" charset="0"/>
              </a:rPr>
              <a:t> </a:t>
            </a:r>
            <a:r>
              <a:rPr lang="en-US" sz="2000" b="1" dirty="0" err="1">
                <a:cs typeface="Arial" pitchFamily="34" charset="0"/>
              </a:rPr>
              <a:t>burniti</a:t>
            </a:r>
            <a:endParaRPr lang="en-US" sz="2000" b="1" dirty="0">
              <a:cs typeface="Arial" pitchFamily="34" charset="0"/>
            </a:endParaRPr>
          </a:p>
          <a:p>
            <a:pPr marL="742950" lvl="1" indent="-285750">
              <a:lnSpc>
                <a:spcPct val="90000"/>
              </a:lnSpc>
              <a:spcBef>
                <a:spcPct val="20000"/>
              </a:spcBef>
              <a:defRPr/>
            </a:pPr>
            <a:endParaRPr lang="en-US" b="1" dirty="0">
              <a:cs typeface="Arial" pitchFamily="34" charset="0"/>
            </a:endParaRPr>
          </a:p>
          <a:p>
            <a:pPr marL="742950" lvl="1" indent="-285750">
              <a:lnSpc>
                <a:spcPct val="90000"/>
              </a:lnSpc>
              <a:spcBef>
                <a:spcPct val="20000"/>
              </a:spcBef>
              <a:defRPr/>
            </a:pPr>
            <a:r>
              <a:rPr lang="en-US" b="1" dirty="0">
                <a:solidFill>
                  <a:srgbClr val="FF0000"/>
                </a:solidFill>
                <a:cs typeface="Arial" pitchFamily="34" charset="0"/>
              </a:rPr>
              <a:t>2.Evidence of </a:t>
            </a:r>
            <a:r>
              <a:rPr lang="en-US" b="1" dirty="0" err="1">
                <a:solidFill>
                  <a:srgbClr val="FF0000"/>
                </a:solidFill>
                <a:cs typeface="Arial" pitchFamily="34" charset="0"/>
              </a:rPr>
              <a:t>Endocardial</a:t>
            </a:r>
            <a:r>
              <a:rPr lang="en-US" b="1" dirty="0">
                <a:solidFill>
                  <a:srgbClr val="FF0000"/>
                </a:solidFill>
                <a:cs typeface="Arial" pitchFamily="34" charset="0"/>
              </a:rPr>
              <a:t>  involvement</a:t>
            </a:r>
          </a:p>
          <a:p>
            <a:pPr marL="1143000" lvl="2"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buFontTx/>
              <a:buChar char="•"/>
              <a:defRPr/>
            </a:pPr>
            <a:r>
              <a:rPr lang="en-US" sz="2000" b="1" dirty="0">
                <a:cs typeface="Arial" pitchFamily="34" charset="0"/>
              </a:rPr>
              <a:t>Positive Echocardiogram</a:t>
            </a:r>
          </a:p>
          <a:p>
            <a:pPr marL="1600200" lvl="3" indent="-228600">
              <a:lnSpc>
                <a:spcPct val="90000"/>
              </a:lnSpc>
              <a:spcBef>
                <a:spcPct val="20000"/>
              </a:spcBef>
              <a:buFontTx/>
              <a:buChar char="–"/>
              <a:defRPr/>
            </a:pPr>
            <a:r>
              <a:rPr lang="en-US" sz="2000" b="1" dirty="0">
                <a:cs typeface="Arial" pitchFamily="34" charset="0"/>
              </a:rPr>
              <a:t>Oscillating intra cardiac mass</a:t>
            </a:r>
          </a:p>
          <a:p>
            <a:pPr marL="1600200" lvl="3" indent="-228600">
              <a:lnSpc>
                <a:spcPct val="90000"/>
              </a:lnSpc>
              <a:spcBef>
                <a:spcPct val="20000"/>
              </a:spcBef>
              <a:buFontTx/>
              <a:buChar char="–"/>
              <a:defRPr/>
            </a:pPr>
            <a:r>
              <a:rPr lang="en-US" sz="2000" b="1" dirty="0">
                <a:cs typeface="Arial" pitchFamily="34" charset="0"/>
              </a:rPr>
              <a:t>Abscess</a:t>
            </a:r>
          </a:p>
          <a:p>
            <a:pPr marL="1600200" lvl="3" indent="-228600">
              <a:lnSpc>
                <a:spcPct val="90000"/>
              </a:lnSpc>
              <a:spcBef>
                <a:spcPct val="20000"/>
              </a:spcBef>
              <a:buFontTx/>
              <a:buChar char="–"/>
              <a:defRPr/>
            </a:pPr>
            <a:r>
              <a:rPr lang="en-US" sz="2000" b="1" dirty="0">
                <a:cs typeface="Arial" pitchFamily="34" charset="0"/>
              </a:rPr>
              <a:t>Dehiscence of prosthetic valve</a:t>
            </a:r>
          </a:p>
          <a:p>
            <a:pPr marL="1600200" lvl="3" indent="-228600">
              <a:lnSpc>
                <a:spcPct val="90000"/>
              </a:lnSpc>
              <a:spcBef>
                <a:spcPct val="20000"/>
              </a:spcBef>
              <a:buFontTx/>
              <a:buChar char="–"/>
              <a:defRPr/>
            </a:pPr>
            <a:r>
              <a:rPr lang="en-US" sz="2000" b="1" dirty="0">
                <a:cs typeface="Arial" pitchFamily="34" charset="0"/>
              </a:rPr>
              <a:t>New </a:t>
            </a:r>
            <a:r>
              <a:rPr lang="en-US" sz="2000" b="1" dirty="0" err="1">
                <a:cs typeface="Arial" pitchFamily="34" charset="0"/>
              </a:rPr>
              <a:t>Valvular</a:t>
            </a:r>
            <a:r>
              <a:rPr lang="en-US" sz="2000" b="1" dirty="0">
                <a:cs typeface="Arial" pitchFamily="34" charset="0"/>
              </a:rPr>
              <a:t> regurgitation </a:t>
            </a:r>
            <a:endParaRPr lang="en-US" sz="2000" b="1" dirty="0" smtClean="0">
              <a:cs typeface="Arial" pitchFamily="34" charset="0"/>
            </a:endParaRPr>
          </a:p>
          <a:p>
            <a:pPr marL="1600200" lvl="3"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defRPr/>
            </a:pPr>
            <a:r>
              <a:rPr lang="en-US" dirty="0">
                <a:solidFill>
                  <a:srgbClr val="FF0000"/>
                </a:solidFill>
                <a:cs typeface="Arial" pitchFamily="34" charset="0"/>
              </a:rPr>
              <a:t>                                                            clinic </a:t>
            </a:r>
            <a:r>
              <a:rPr lang="en-US" dirty="0" err="1">
                <a:solidFill>
                  <a:srgbClr val="FF0000"/>
                </a:solidFill>
                <a:cs typeface="Arial" pitchFamily="34" charset="0"/>
              </a:rPr>
              <a:t>inf</a:t>
            </a:r>
            <a:r>
              <a:rPr lang="en-US" dirty="0">
                <a:solidFill>
                  <a:srgbClr val="FF0000"/>
                </a:solidFill>
                <a:cs typeface="Arial" pitchFamily="34" charset="0"/>
              </a:rPr>
              <a:t> disease 2000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9939" name="Rectangle 3"/>
          <p:cNvSpPr>
            <a:spLocks noGrp="1" noChangeArrowheads="1"/>
          </p:cNvSpPr>
          <p:nvPr>
            <p:ph type="body" idx="1"/>
          </p:nvPr>
        </p:nvSpPr>
        <p:spPr>
          <a:ln>
            <a:solidFill>
              <a:srgbClr val="FFFF00"/>
            </a:solidFill>
          </a:ln>
        </p:spPr>
        <p:txBody>
          <a:bodyPr/>
          <a:lstStyle/>
          <a:p>
            <a:pPr>
              <a:defRPr/>
            </a:pPr>
            <a:r>
              <a:rPr lang="en-US" sz="2800" dirty="0" smtClean="0">
                <a:solidFill>
                  <a:srgbClr val="FF0000"/>
                </a:solidFill>
              </a:rPr>
              <a:t>Minor </a:t>
            </a:r>
            <a:r>
              <a:rPr lang="en-US" sz="2800" dirty="0">
                <a:solidFill>
                  <a:srgbClr val="FF0000"/>
                </a:solidFill>
              </a:rPr>
              <a:t>criteria</a:t>
            </a:r>
          </a:p>
          <a:p>
            <a:pPr lvl="1">
              <a:defRPr/>
            </a:pPr>
            <a:r>
              <a:rPr lang="en-US" sz="2400" dirty="0" smtClean="0"/>
              <a:t>Predisposition </a:t>
            </a:r>
            <a:r>
              <a:rPr lang="en-US" sz="2400" dirty="0"/>
              <a:t>(heart condition or IV drug use)</a:t>
            </a:r>
          </a:p>
          <a:p>
            <a:pPr lvl="1">
              <a:defRPr/>
            </a:pPr>
            <a:r>
              <a:rPr lang="en-US" sz="2400" dirty="0" smtClean="0"/>
              <a:t>Fever </a:t>
            </a:r>
            <a:r>
              <a:rPr lang="en-US" sz="2400" dirty="0"/>
              <a:t>of 100.4</a:t>
            </a:r>
            <a:r>
              <a:rPr lang="en-US" sz="2400" baseline="30000" dirty="0"/>
              <a:t>0</a:t>
            </a:r>
            <a:r>
              <a:rPr lang="en-US" sz="2400" dirty="0"/>
              <a:t>F or higher</a:t>
            </a:r>
          </a:p>
          <a:p>
            <a:pPr lvl="1">
              <a:defRPr/>
            </a:pPr>
            <a:r>
              <a:rPr lang="en-US" sz="2400" dirty="0" smtClean="0"/>
              <a:t>Vascular(  </a:t>
            </a:r>
            <a:r>
              <a:rPr lang="en-US" sz="2400" dirty="0" smtClean="0">
                <a:cs typeface="Arial" pitchFamily="34" charset="0"/>
              </a:rPr>
              <a:t>Arterial emboli, septic pulmonary infarcts, intracranial hemorrhage, Osler, </a:t>
            </a:r>
            <a:r>
              <a:rPr lang="en-US" sz="2400" dirty="0" err="1" smtClean="0">
                <a:cs typeface="Arial" pitchFamily="34" charset="0"/>
              </a:rPr>
              <a:t>Janeway</a:t>
            </a:r>
            <a:r>
              <a:rPr lang="en-US" sz="2400" dirty="0" smtClean="0">
                <a:cs typeface="Arial" pitchFamily="34" charset="0"/>
              </a:rPr>
              <a:t>)</a:t>
            </a:r>
            <a:endParaRPr lang="en-US" sz="2400" dirty="0" smtClean="0"/>
          </a:p>
          <a:p>
            <a:pPr lvl="1">
              <a:defRPr/>
            </a:pPr>
            <a:r>
              <a:rPr lang="en-US" sz="2400" dirty="0" smtClean="0"/>
              <a:t>Immunologic phenomena( </a:t>
            </a:r>
            <a:r>
              <a:rPr lang="en-US" sz="2400" dirty="0" smtClean="0">
                <a:cs typeface="Arial" pitchFamily="34" charset="0"/>
              </a:rPr>
              <a:t>GN, Osler, Roth spots, Rheumatoid Factor)</a:t>
            </a:r>
            <a:endParaRPr lang="en-US" sz="2400" dirty="0"/>
          </a:p>
          <a:p>
            <a:pPr lvl="1">
              <a:defRPr/>
            </a:pPr>
            <a:r>
              <a:rPr lang="en-US" sz="2400" dirty="0" smtClean="0"/>
              <a:t>Microbiologic </a:t>
            </a:r>
            <a:r>
              <a:rPr lang="en-US" sz="2400" dirty="0"/>
              <a:t>or </a:t>
            </a:r>
            <a:r>
              <a:rPr lang="en-US" sz="2400" dirty="0" err="1" smtClean="0"/>
              <a:t>echocardiographic</a:t>
            </a:r>
            <a:r>
              <a:rPr lang="en-US" sz="2400" dirty="0" smtClean="0"/>
              <a:t> </a:t>
            </a:r>
            <a:r>
              <a:rPr lang="en-US" sz="2400" dirty="0"/>
              <a:t>evidence not meeting major criteria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4294967295"/>
          </p:nvPr>
        </p:nvSpPr>
        <p:spPr>
          <a:xfrm>
            <a:off x="304800" y="304800"/>
            <a:ext cx="8382000" cy="5715000"/>
          </a:xfrm>
          <a:ln>
            <a:solidFill>
              <a:srgbClr val="FFFF00"/>
            </a:solidFill>
          </a:ln>
        </p:spPr>
        <p:txBody>
          <a:bodyPr>
            <a:normAutofit fontScale="85000" lnSpcReduction="20000"/>
          </a:bodyPr>
          <a:lstStyle/>
          <a:p>
            <a:pPr eaLnBrk="1" hangingPunct="1">
              <a:buFontTx/>
              <a:buNone/>
              <a:defRPr/>
            </a:pPr>
            <a:r>
              <a:rPr lang="en-US" sz="3300" dirty="0" smtClean="0">
                <a:solidFill>
                  <a:srgbClr val="FF0000"/>
                </a:solidFill>
                <a:latin typeface="Times New Roman" pitchFamily="18" charset="0"/>
                <a:cs typeface="Times New Roman" pitchFamily="18" charset="0"/>
              </a:rPr>
              <a:t>Definition  :</a:t>
            </a:r>
          </a:p>
          <a:p>
            <a:pPr eaLnBrk="1" hangingPunct="1">
              <a:buFontTx/>
              <a:buNone/>
              <a:defRPr/>
            </a:pPr>
            <a:endParaRPr lang="en-US" sz="3000" dirty="0" smtClean="0">
              <a:solidFill>
                <a:schemeClr val="accent1"/>
              </a:solidFill>
              <a:latin typeface="David" pitchFamily="34" charset="-79"/>
              <a:cs typeface="David" pitchFamily="34" charset="-79"/>
            </a:endParaRPr>
          </a:p>
          <a:p>
            <a:pPr eaLnBrk="1" hangingPunct="1">
              <a:buFontTx/>
              <a:buNone/>
              <a:defRPr/>
            </a:pPr>
            <a:r>
              <a:rPr lang="en-US" dirty="0" smtClean="0">
                <a:solidFill>
                  <a:srgbClr val="FF0000"/>
                </a:solidFill>
              </a:rPr>
              <a:t>Infection </a:t>
            </a:r>
            <a:r>
              <a:rPr lang="en-US" dirty="0">
                <a:solidFill>
                  <a:srgbClr val="FF0000"/>
                </a:solidFill>
              </a:rPr>
              <a:t>of endothelium surface of heart either of </a:t>
            </a:r>
          </a:p>
          <a:p>
            <a:pPr eaLnBrk="1" hangingPunct="1">
              <a:buFontTx/>
              <a:buNone/>
              <a:defRPr/>
            </a:pPr>
            <a:endParaRPr lang="en-US" dirty="0" smtClean="0"/>
          </a:p>
          <a:p>
            <a:pPr eaLnBrk="1" hangingPunct="1">
              <a:buFontTx/>
              <a:buNone/>
              <a:defRPr/>
            </a:pPr>
            <a:r>
              <a:rPr lang="en-US" dirty="0" smtClean="0"/>
              <a:t>1.Heart </a:t>
            </a:r>
            <a:r>
              <a:rPr lang="en-US" dirty="0"/>
              <a:t>valves </a:t>
            </a:r>
            <a:r>
              <a:rPr lang="en-US" dirty="0" smtClean="0"/>
              <a:t>.</a:t>
            </a:r>
            <a:endParaRPr lang="en-US" dirty="0"/>
          </a:p>
          <a:p>
            <a:pPr eaLnBrk="1" hangingPunct="1">
              <a:buFontTx/>
              <a:buNone/>
              <a:defRPr/>
            </a:pPr>
            <a:endParaRPr lang="en-US" dirty="0"/>
          </a:p>
          <a:p>
            <a:pPr eaLnBrk="1" hangingPunct="1">
              <a:buFontTx/>
              <a:buNone/>
              <a:defRPr/>
            </a:pPr>
            <a:r>
              <a:rPr lang="en-US" dirty="0"/>
              <a:t>2.Septal </a:t>
            </a:r>
            <a:r>
              <a:rPr lang="en-US" dirty="0" smtClean="0"/>
              <a:t>defects.</a:t>
            </a:r>
            <a:endParaRPr lang="en-US" dirty="0"/>
          </a:p>
          <a:p>
            <a:pPr eaLnBrk="1" hangingPunct="1">
              <a:buFontTx/>
              <a:buNone/>
              <a:defRPr/>
            </a:pPr>
            <a:endParaRPr lang="en-US" dirty="0" smtClean="0"/>
          </a:p>
          <a:p>
            <a:pPr eaLnBrk="1" hangingPunct="1">
              <a:buFontTx/>
              <a:buNone/>
              <a:defRPr/>
            </a:pPr>
            <a:r>
              <a:rPr lang="en-US" dirty="0" smtClean="0"/>
              <a:t>3.Chordae </a:t>
            </a:r>
            <a:r>
              <a:rPr lang="en-US" dirty="0" err="1"/>
              <a:t>tendinea</a:t>
            </a:r>
            <a:r>
              <a:rPr lang="en-US" dirty="0"/>
              <a:t> </a:t>
            </a:r>
            <a:r>
              <a:rPr lang="en-US" dirty="0" smtClean="0"/>
              <a:t>.</a:t>
            </a:r>
            <a:endParaRPr lang="en-US" dirty="0"/>
          </a:p>
          <a:p>
            <a:pPr eaLnBrk="1" hangingPunct="1">
              <a:buFontTx/>
              <a:buNone/>
              <a:defRPr/>
            </a:pPr>
            <a:endParaRPr lang="en-US" dirty="0"/>
          </a:p>
          <a:p>
            <a:pPr eaLnBrk="1" hangingPunct="1">
              <a:buFont typeface="Wingdings" pitchFamily="2" charset="2"/>
              <a:buNone/>
              <a:defRPr/>
            </a:pPr>
            <a:r>
              <a:rPr lang="en-US" dirty="0"/>
              <a:t>4.A.V </a:t>
            </a:r>
            <a:r>
              <a:rPr lang="en-US" dirty="0" smtClean="0"/>
              <a:t>shunt. </a:t>
            </a:r>
          </a:p>
          <a:p>
            <a:pPr eaLnBrk="1" hangingPunct="1">
              <a:buFont typeface="Wingdings" pitchFamily="2" charset="2"/>
              <a:buNone/>
              <a:defRPr/>
            </a:pPr>
            <a:endParaRPr lang="en-US" dirty="0" smtClean="0"/>
          </a:p>
          <a:p>
            <a:pPr eaLnBrk="1" hangingPunct="1">
              <a:buFont typeface="Wingdings" pitchFamily="2" charset="2"/>
              <a:buNone/>
              <a:defRPr/>
            </a:pPr>
            <a:r>
              <a:rPr lang="en-GB" dirty="0" smtClean="0"/>
              <a:t>It remains a life-threatening disease with significant mortality (about 20%) and morbidity.</a:t>
            </a:r>
          </a:p>
          <a:p>
            <a:pPr eaLnBrk="1" hangingPunct="1">
              <a:buFontTx/>
              <a:buNone/>
              <a:defRPr/>
            </a:pPr>
            <a:endParaRPr lang="en-US" dirty="0"/>
          </a:p>
          <a:p>
            <a:pPr eaLnBrk="1" hangingPunct="1">
              <a:buFontTx/>
              <a:buNone/>
              <a:defRPr/>
            </a:pPr>
            <a:endParaRPr lang="en-US" sz="3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5843" name="Rectangle 1027"/>
          <p:cNvSpPr>
            <a:spLocks noGrp="1" noChangeArrowheads="1"/>
          </p:cNvSpPr>
          <p:nvPr>
            <p:ph type="body" idx="1"/>
          </p:nvPr>
        </p:nvSpPr>
        <p:spPr>
          <a:ln>
            <a:solidFill>
              <a:srgbClr val="FFFF00"/>
            </a:solidFill>
          </a:ln>
        </p:spPr>
        <p:txBody>
          <a:bodyPr/>
          <a:lstStyle/>
          <a:p>
            <a:pPr>
              <a:defRPr/>
            </a:pPr>
            <a:r>
              <a:rPr lang="en-US" dirty="0">
                <a:solidFill>
                  <a:srgbClr val="FF0000"/>
                </a:solidFill>
              </a:rPr>
              <a:t>Definitive infective </a:t>
            </a:r>
            <a:r>
              <a:rPr lang="en-US" dirty="0" err="1">
                <a:solidFill>
                  <a:srgbClr val="FF0000"/>
                </a:solidFill>
              </a:rPr>
              <a:t>endocarditis</a:t>
            </a:r>
            <a:endParaRPr lang="en-US" dirty="0">
              <a:solidFill>
                <a:srgbClr val="FF0000"/>
              </a:solidFill>
            </a:endParaRPr>
          </a:p>
          <a:p>
            <a:pPr lvl="1">
              <a:defRPr/>
            </a:pPr>
            <a:r>
              <a:rPr lang="en-US" dirty="0" smtClean="0"/>
              <a:t>Pathologic </a:t>
            </a:r>
            <a:r>
              <a:rPr lang="en-US" dirty="0"/>
              <a:t>criteria</a:t>
            </a:r>
          </a:p>
          <a:p>
            <a:pPr lvl="2">
              <a:defRPr/>
            </a:pPr>
            <a:r>
              <a:rPr lang="en-US" dirty="0" smtClean="0"/>
              <a:t>Microorganisms </a:t>
            </a:r>
            <a:r>
              <a:rPr lang="en-US" dirty="0"/>
              <a:t>or pathologic lesions: demonstrated by culture or histology in a vegetation, or in a vegetation that has </a:t>
            </a:r>
            <a:r>
              <a:rPr lang="en-US" dirty="0" err="1"/>
              <a:t>embolized</a:t>
            </a:r>
            <a:r>
              <a:rPr lang="en-US" dirty="0"/>
              <a:t>, or in an </a:t>
            </a:r>
            <a:r>
              <a:rPr lang="en-US" dirty="0" err="1"/>
              <a:t>intracardiac</a:t>
            </a:r>
            <a:r>
              <a:rPr lang="en-US" dirty="0"/>
              <a:t> abscess</a:t>
            </a:r>
          </a:p>
          <a:p>
            <a:pPr lvl="1">
              <a:defRPr/>
            </a:pPr>
            <a:r>
              <a:rPr lang="en-US" dirty="0" smtClean="0"/>
              <a:t>Clinical </a:t>
            </a:r>
            <a:r>
              <a:rPr lang="en-US" dirty="0"/>
              <a:t>criteria </a:t>
            </a:r>
            <a:r>
              <a:rPr lang="en-US" dirty="0" smtClean="0"/>
              <a:t>(as above) </a:t>
            </a:r>
            <a:endParaRPr lang="en-US" dirty="0"/>
          </a:p>
          <a:p>
            <a:pPr lvl="2">
              <a:defRPr/>
            </a:pPr>
            <a:r>
              <a:rPr lang="en-US" dirty="0" smtClean="0"/>
              <a:t>Two </a:t>
            </a:r>
            <a:r>
              <a:rPr lang="en-US" dirty="0"/>
              <a:t>major criteria, or </a:t>
            </a:r>
            <a:endParaRPr lang="en-US" dirty="0" smtClean="0"/>
          </a:p>
          <a:p>
            <a:pPr lvl="2">
              <a:defRPr/>
            </a:pPr>
            <a:r>
              <a:rPr lang="en-US" dirty="0" smtClean="0"/>
              <a:t>One </a:t>
            </a:r>
            <a:r>
              <a:rPr lang="en-US" dirty="0"/>
              <a:t>major and three minor criteria, </a:t>
            </a:r>
            <a:r>
              <a:rPr lang="en-US" dirty="0" smtClean="0"/>
              <a:t>or</a:t>
            </a:r>
          </a:p>
          <a:p>
            <a:pPr lvl="2">
              <a:defRPr/>
            </a:pPr>
            <a:r>
              <a:rPr lang="en-US" dirty="0" smtClean="0"/>
              <a:t>Five </a:t>
            </a:r>
            <a:r>
              <a:rPr lang="en-US" dirty="0"/>
              <a:t>minor criteria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8915" name="Rectangle 3"/>
          <p:cNvSpPr>
            <a:spLocks noGrp="1" noChangeArrowheads="1"/>
          </p:cNvSpPr>
          <p:nvPr>
            <p:ph type="body" idx="1"/>
          </p:nvPr>
        </p:nvSpPr>
        <p:spPr/>
        <p:txBody>
          <a:bodyPr/>
          <a:lstStyle/>
          <a:p>
            <a:pPr>
              <a:defRPr/>
            </a:pPr>
            <a:r>
              <a:rPr lang="en-US" sz="2800" dirty="0">
                <a:solidFill>
                  <a:srgbClr val="FF0000"/>
                </a:solidFill>
              </a:rPr>
              <a:t>Possible infective </a:t>
            </a:r>
            <a:r>
              <a:rPr lang="en-US" sz="2800" dirty="0" err="1">
                <a:solidFill>
                  <a:srgbClr val="FF0000"/>
                </a:solidFill>
              </a:rPr>
              <a:t>endocarditis</a:t>
            </a:r>
            <a:endParaRPr lang="en-US" dirty="0">
              <a:solidFill>
                <a:srgbClr val="FF0000"/>
              </a:solidFill>
            </a:endParaRPr>
          </a:p>
          <a:p>
            <a:pPr lvl="1">
              <a:defRPr/>
            </a:pPr>
            <a:r>
              <a:rPr lang="en-US" sz="2400" dirty="0"/>
              <a:t>findings consistent of IE that fall short of “definite”, but not “rejected”</a:t>
            </a:r>
          </a:p>
          <a:p>
            <a:pPr>
              <a:defRPr/>
            </a:pPr>
            <a:r>
              <a:rPr lang="en-US" sz="2800" dirty="0">
                <a:solidFill>
                  <a:srgbClr val="FF0000"/>
                </a:solidFill>
              </a:rPr>
              <a:t>Rejected</a:t>
            </a:r>
          </a:p>
          <a:p>
            <a:pPr lvl="1">
              <a:defRPr/>
            </a:pPr>
            <a:r>
              <a:rPr lang="en-US" sz="2400" dirty="0" smtClean="0"/>
              <a:t>Firm </a:t>
            </a:r>
            <a:r>
              <a:rPr lang="en-US" sz="2400" dirty="0"/>
              <a:t>alternate </a:t>
            </a:r>
            <a:r>
              <a:rPr lang="en-US" sz="2400" dirty="0" err="1"/>
              <a:t>Dx</a:t>
            </a:r>
            <a:r>
              <a:rPr lang="en-US" sz="2400" dirty="0"/>
              <a:t> for manifestation of IE</a:t>
            </a:r>
          </a:p>
          <a:p>
            <a:pPr lvl="1">
              <a:defRPr/>
            </a:pPr>
            <a:r>
              <a:rPr lang="en-US" sz="2400" dirty="0" smtClean="0"/>
              <a:t>Resolution of manifestations </a:t>
            </a:r>
            <a:r>
              <a:rPr lang="en-US" sz="2400" dirty="0"/>
              <a:t>of IE, with antibiotic therapy for </a:t>
            </a:r>
            <a:r>
              <a:rPr lang="en-US" sz="2400" dirty="0">
                <a:sym typeface="Symbol" pitchFamily="18" charset="2"/>
              </a:rPr>
              <a:t></a:t>
            </a:r>
            <a:r>
              <a:rPr lang="en-US" sz="2400" dirty="0"/>
              <a:t> 4 days</a:t>
            </a:r>
          </a:p>
          <a:p>
            <a:pPr lvl="1">
              <a:defRPr/>
            </a:pPr>
            <a:r>
              <a:rPr lang="en-US" sz="2400" dirty="0" smtClean="0"/>
              <a:t>No </a:t>
            </a:r>
            <a:r>
              <a:rPr lang="en-US" sz="2400" dirty="0"/>
              <a:t>pathologic evidence of IE at surgery or autopsy, after antibiotic therapy for </a:t>
            </a:r>
            <a:r>
              <a:rPr lang="en-US" sz="2400" dirty="0">
                <a:sym typeface="Symbol" pitchFamily="18" charset="2"/>
              </a:rPr>
              <a:t> 4 days</a:t>
            </a: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362200" y="914400"/>
            <a:ext cx="4419600" cy="823913"/>
          </a:xfrm>
          <a:prstGeom prst="rect">
            <a:avLst/>
          </a:prstGeom>
          <a:noFill/>
          <a:ln w="12700" cap="sq">
            <a:solidFill>
              <a:srgbClr val="FFFF00"/>
            </a:solidFill>
            <a:miter lim="800000"/>
            <a:headEnd type="none" w="sm" len="sm"/>
            <a:tailEnd type="none" w="sm" len="sm"/>
          </a:ln>
        </p:spPr>
        <p:txBody>
          <a:bodyPr>
            <a:spAutoFit/>
          </a:bodyPr>
          <a:lstStyle/>
          <a:p>
            <a:pPr algn="ctr">
              <a:spcBef>
                <a:spcPct val="50000"/>
              </a:spcBef>
            </a:pPr>
            <a:r>
              <a:rPr lang="en-GB" sz="4800" b="1" dirty="0">
                <a:solidFill>
                  <a:srgbClr val="FF0000"/>
                </a:solidFill>
              </a:rPr>
              <a:t>Treatment</a:t>
            </a:r>
          </a:p>
        </p:txBody>
      </p:sp>
      <p:sp>
        <p:nvSpPr>
          <p:cNvPr id="31747" name="Text Box 3"/>
          <p:cNvSpPr txBox="1">
            <a:spLocks noChangeArrowheads="1"/>
          </p:cNvSpPr>
          <p:nvPr/>
        </p:nvSpPr>
        <p:spPr bwMode="auto">
          <a:xfrm>
            <a:off x="1295400" y="3581400"/>
            <a:ext cx="34290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Medical</a:t>
            </a:r>
          </a:p>
        </p:txBody>
      </p:sp>
      <p:sp>
        <p:nvSpPr>
          <p:cNvPr id="31748" name="Text Box 4"/>
          <p:cNvSpPr txBox="1">
            <a:spLocks noChangeArrowheads="1"/>
          </p:cNvSpPr>
          <p:nvPr/>
        </p:nvSpPr>
        <p:spPr bwMode="auto">
          <a:xfrm>
            <a:off x="5257800" y="3581400"/>
            <a:ext cx="28194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Surgical</a:t>
            </a:r>
          </a:p>
        </p:txBody>
      </p:sp>
      <p:sp>
        <p:nvSpPr>
          <p:cNvPr id="31749" name="Oval 11"/>
          <p:cNvSpPr>
            <a:spLocks noChangeArrowheads="1"/>
          </p:cNvSpPr>
          <p:nvPr/>
        </p:nvSpPr>
        <p:spPr bwMode="auto">
          <a:xfrm>
            <a:off x="1676400" y="3429000"/>
            <a:ext cx="2590800" cy="12192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0" name="Oval 16"/>
          <p:cNvSpPr>
            <a:spLocks noChangeArrowheads="1"/>
          </p:cNvSpPr>
          <p:nvPr/>
        </p:nvSpPr>
        <p:spPr bwMode="auto">
          <a:xfrm>
            <a:off x="5334000" y="3505200"/>
            <a:ext cx="2667000" cy="11430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1" name="Line 18"/>
          <p:cNvSpPr>
            <a:spLocks noChangeShapeType="1"/>
          </p:cNvSpPr>
          <p:nvPr/>
        </p:nvSpPr>
        <p:spPr bwMode="auto">
          <a:xfrm flipH="1">
            <a:off x="3048000" y="1676400"/>
            <a:ext cx="1600200" cy="1676400"/>
          </a:xfrm>
          <a:prstGeom prst="line">
            <a:avLst/>
          </a:prstGeom>
          <a:noFill/>
          <a:ln w="57150" cap="sq">
            <a:solidFill>
              <a:schemeClr val="tx2"/>
            </a:solidFill>
            <a:round/>
            <a:headEnd type="none" w="sm" len="sm"/>
            <a:tailEnd type="none" w="sm" len="sm"/>
          </a:ln>
        </p:spPr>
        <p:txBody>
          <a:bodyPr wrap="none"/>
          <a:lstStyle/>
          <a:p>
            <a:endParaRPr lang="en-US"/>
          </a:p>
        </p:txBody>
      </p:sp>
      <p:sp>
        <p:nvSpPr>
          <p:cNvPr id="31752" name="Line 19"/>
          <p:cNvSpPr>
            <a:spLocks noChangeShapeType="1"/>
          </p:cNvSpPr>
          <p:nvPr/>
        </p:nvSpPr>
        <p:spPr bwMode="auto">
          <a:xfrm>
            <a:off x="4648200" y="1676400"/>
            <a:ext cx="1905000" cy="1752600"/>
          </a:xfrm>
          <a:prstGeom prst="line">
            <a:avLst/>
          </a:prstGeom>
          <a:noFill/>
          <a:ln w="57150" cap="sq">
            <a:solidFill>
              <a:schemeClr val="tx2"/>
            </a:solidFill>
            <a:round/>
            <a:headEnd type="none" w="sm" len="sm"/>
            <a:tailEnd type="none" w="sm" len="sm"/>
          </a:ln>
        </p:spPr>
        <p:txBody>
          <a:bodyPr wrap="none"/>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28600"/>
            <a:ext cx="7772400" cy="609600"/>
          </a:xfrm>
          <a:ln>
            <a:solidFill>
              <a:srgbClr val="FFFF00"/>
            </a:solidFill>
          </a:ln>
        </p:spPr>
        <p:txBody>
          <a:bodyPr/>
          <a:lstStyle/>
          <a:p>
            <a:pPr>
              <a:defRPr/>
            </a:pPr>
            <a:r>
              <a:rPr lang="en-GB" sz="3200" b="1" dirty="0">
                <a:solidFill>
                  <a:srgbClr val="FF0000"/>
                </a:solidFill>
              </a:rPr>
              <a:t>Principles of Medical Management</a:t>
            </a:r>
          </a:p>
        </p:txBody>
      </p:sp>
      <p:sp>
        <p:nvSpPr>
          <p:cNvPr id="61443" name="Rectangle 3"/>
          <p:cNvSpPr>
            <a:spLocks noGrp="1" noChangeArrowheads="1"/>
          </p:cNvSpPr>
          <p:nvPr>
            <p:ph type="subTitle" idx="1"/>
          </p:nvPr>
        </p:nvSpPr>
        <p:spPr>
          <a:xfrm>
            <a:off x="381000" y="1143000"/>
            <a:ext cx="8305800" cy="5105400"/>
          </a:xfrm>
          <a:ln>
            <a:solidFill>
              <a:srgbClr val="FFFF00"/>
            </a:solidFill>
          </a:ln>
        </p:spPr>
        <p:txBody>
          <a:bodyPr/>
          <a:lstStyle/>
          <a:p>
            <a:pPr algn="l">
              <a:defRPr/>
            </a:pPr>
            <a:r>
              <a:rPr lang="en-GB" sz="2400" b="1" dirty="0" smtClean="0">
                <a:cs typeface="Times New Roman" pitchFamily="18" charset="0"/>
              </a:rPr>
              <a:t>Sterilization </a:t>
            </a:r>
            <a:r>
              <a:rPr lang="en-GB" sz="2400" b="1" dirty="0">
                <a:cs typeface="Times New Roman" pitchFamily="18" charset="0"/>
              </a:rPr>
              <a:t>of Vegetations with antibiotics</a:t>
            </a:r>
          </a:p>
          <a:p>
            <a:pPr algn="l">
              <a:defRPr/>
            </a:pPr>
            <a:r>
              <a:rPr lang="en-GB" b="1" dirty="0" smtClean="0">
                <a:solidFill>
                  <a:schemeClr val="tx2"/>
                </a:solidFill>
                <a:cs typeface="Times New Roman" pitchFamily="18" charset="0"/>
              </a:rPr>
              <a:t> </a:t>
            </a:r>
            <a:r>
              <a:rPr lang="en-GB" sz="2800" b="1" dirty="0" smtClean="0">
                <a:solidFill>
                  <a:schemeClr val="tx2"/>
                </a:solidFill>
                <a:cs typeface="Times New Roman" pitchFamily="18" charset="0"/>
              </a:rPr>
              <a:t>prolonged , high dose and bactericidal.</a:t>
            </a:r>
          </a:p>
          <a:p>
            <a:pPr algn="l">
              <a:defRPr/>
            </a:pPr>
            <a:r>
              <a:rPr lang="en-GB" sz="2400" b="1" dirty="0" smtClean="0">
                <a:solidFill>
                  <a:srgbClr val="FF0000"/>
                </a:solidFill>
              </a:rPr>
              <a:t>Acute onset: </a:t>
            </a:r>
          </a:p>
          <a:p>
            <a:pPr algn="l">
              <a:defRPr/>
            </a:pPr>
            <a:r>
              <a:rPr lang="en-GB" sz="2400" b="1" dirty="0" smtClean="0">
                <a:solidFill>
                  <a:schemeClr val="tx2"/>
                </a:solidFill>
              </a:rPr>
              <a:t>blood culture and start treatment </a:t>
            </a:r>
            <a:r>
              <a:rPr lang="en-GB" sz="2400" b="1" dirty="0" smtClean="0">
                <a:solidFill>
                  <a:srgbClr val="33CC33"/>
                </a:solidFill>
              </a:rPr>
              <a:t>within three hours.</a:t>
            </a:r>
          </a:p>
          <a:p>
            <a:pPr algn="l">
              <a:defRPr/>
            </a:pPr>
            <a:endParaRPr lang="en-GB" sz="2400" b="1" dirty="0" smtClean="0">
              <a:solidFill>
                <a:schemeClr val="tx2"/>
              </a:solidFill>
            </a:endParaRPr>
          </a:p>
          <a:p>
            <a:pPr algn="l">
              <a:defRPr/>
            </a:pPr>
            <a:r>
              <a:rPr lang="en-GB" sz="2400" b="1" dirty="0" smtClean="0">
                <a:solidFill>
                  <a:srgbClr val="FF0000"/>
                </a:solidFill>
              </a:rPr>
              <a:t>Sub acute onset ;</a:t>
            </a:r>
          </a:p>
          <a:p>
            <a:pPr algn="l">
              <a:defRPr/>
            </a:pPr>
            <a:r>
              <a:rPr lang="en-GB" sz="2400" b="1" dirty="0" smtClean="0">
                <a:solidFill>
                  <a:schemeClr val="tx2"/>
                </a:solidFill>
              </a:rPr>
              <a:t> Blood culture then antibiotic can be started </a:t>
            </a:r>
            <a:r>
              <a:rPr lang="en-GB" sz="2400" b="1" dirty="0" smtClean="0">
                <a:solidFill>
                  <a:srgbClr val="33CC33"/>
                </a:solidFill>
              </a:rPr>
              <a:t>within  three days. </a:t>
            </a:r>
            <a:endParaRPr lang="en-GB" sz="2400" b="1" dirty="0">
              <a:solidFill>
                <a:srgbClr val="33CC33"/>
              </a:solidFill>
            </a:endParaRPr>
          </a:p>
          <a:p>
            <a:pPr algn="l">
              <a:defRPr/>
            </a:pPr>
            <a:endParaRPr lang="en-GB" b="1"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solidFill>
              <a:srgbClr val="FFFF00"/>
            </a:solidFill>
          </a:ln>
        </p:spPr>
        <p:txBody>
          <a:bodyPr>
            <a:normAutofit fontScale="90000"/>
          </a:bodyPr>
          <a:lstStyle/>
          <a:p>
            <a:pPr>
              <a:defRPr/>
            </a:pPr>
            <a:r>
              <a:rPr lang="en-GB" b="1" dirty="0">
                <a:solidFill>
                  <a:schemeClr val="tx2">
                    <a:lumMod val="75000"/>
                  </a:schemeClr>
                </a:solidFill>
              </a:rPr>
              <a:t>Indications for Surgery</a:t>
            </a:r>
            <a:br>
              <a:rPr lang="en-GB" b="1" dirty="0">
                <a:solidFill>
                  <a:schemeClr val="tx2">
                    <a:lumMod val="75000"/>
                  </a:schemeClr>
                </a:solidFill>
              </a:rPr>
            </a:br>
            <a:r>
              <a:rPr lang="en-GB" sz="2800" b="1" dirty="0">
                <a:solidFill>
                  <a:srgbClr val="FF0000"/>
                </a:solidFill>
              </a:rPr>
              <a:t>Left sided native valve </a:t>
            </a:r>
            <a:r>
              <a:rPr lang="en-GB" sz="2800" b="1" dirty="0" err="1">
                <a:solidFill>
                  <a:srgbClr val="FF0000"/>
                </a:solidFill>
              </a:rPr>
              <a:t>endocarditis</a:t>
            </a:r>
            <a:endParaRPr lang="en-GB" sz="2800" b="1" dirty="0">
              <a:solidFill>
                <a:srgbClr val="FF0000"/>
              </a:solidFill>
            </a:endParaRPr>
          </a:p>
        </p:txBody>
      </p:sp>
      <p:sp>
        <p:nvSpPr>
          <p:cNvPr id="67587" name="Rectangle 3"/>
          <p:cNvSpPr>
            <a:spLocks noGrp="1" noChangeArrowheads="1"/>
          </p:cNvSpPr>
          <p:nvPr>
            <p:ph type="body" idx="1"/>
          </p:nvPr>
        </p:nvSpPr>
        <p:spPr>
          <a:ln>
            <a:solidFill>
              <a:srgbClr val="FFFF00"/>
            </a:solidFill>
          </a:ln>
        </p:spPr>
        <p:txBody>
          <a:bodyPr/>
          <a:lstStyle/>
          <a:p>
            <a:pPr>
              <a:lnSpc>
                <a:spcPct val="90000"/>
              </a:lnSpc>
              <a:defRPr/>
            </a:pPr>
            <a:r>
              <a:rPr lang="en-GB" sz="2800" b="1" dirty="0" err="1">
                <a:solidFill>
                  <a:schemeClr val="tx2"/>
                </a:solidFill>
              </a:rPr>
              <a:t>Valvular</a:t>
            </a:r>
            <a:r>
              <a:rPr lang="en-GB" sz="2800" b="1" dirty="0">
                <a:solidFill>
                  <a:schemeClr val="tx2"/>
                </a:solidFill>
              </a:rPr>
              <a:t> disruption leading to severe insufficiency and CCF</a:t>
            </a:r>
          </a:p>
          <a:p>
            <a:pPr>
              <a:lnSpc>
                <a:spcPct val="90000"/>
              </a:lnSpc>
              <a:defRPr/>
            </a:pPr>
            <a:r>
              <a:rPr lang="en-GB" sz="2800" b="1" dirty="0" smtClean="0">
                <a:solidFill>
                  <a:schemeClr val="tx2"/>
                </a:solidFill>
              </a:rPr>
              <a:t>Extra </a:t>
            </a:r>
            <a:r>
              <a:rPr lang="en-GB" sz="2800" b="1" dirty="0" err="1" smtClean="0">
                <a:solidFill>
                  <a:schemeClr val="tx2"/>
                </a:solidFill>
              </a:rPr>
              <a:t>valvar</a:t>
            </a:r>
            <a:r>
              <a:rPr lang="en-GB" sz="2800" b="1" dirty="0" smtClean="0">
                <a:solidFill>
                  <a:schemeClr val="tx2"/>
                </a:solidFill>
              </a:rPr>
              <a:t> </a:t>
            </a:r>
            <a:r>
              <a:rPr lang="en-GB" sz="2800" b="1" dirty="0">
                <a:solidFill>
                  <a:schemeClr val="tx2"/>
                </a:solidFill>
              </a:rPr>
              <a:t>extension</a:t>
            </a:r>
          </a:p>
          <a:p>
            <a:pPr>
              <a:lnSpc>
                <a:spcPct val="90000"/>
              </a:lnSpc>
              <a:defRPr/>
            </a:pPr>
            <a:r>
              <a:rPr lang="en-GB" sz="2800" b="1" dirty="0" err="1">
                <a:solidFill>
                  <a:schemeClr val="tx2"/>
                </a:solidFill>
              </a:rPr>
              <a:t>Embolization</a:t>
            </a:r>
            <a:r>
              <a:rPr lang="en-GB" sz="2800" b="1" dirty="0">
                <a:solidFill>
                  <a:schemeClr val="tx2"/>
                </a:solidFill>
              </a:rPr>
              <a:t> of vegetations</a:t>
            </a:r>
          </a:p>
          <a:p>
            <a:pPr>
              <a:lnSpc>
                <a:spcPct val="90000"/>
              </a:lnSpc>
              <a:defRPr/>
            </a:pPr>
            <a:r>
              <a:rPr lang="en-GB" sz="2800" b="1" dirty="0">
                <a:solidFill>
                  <a:schemeClr val="tx2"/>
                </a:solidFill>
              </a:rPr>
              <a:t>Failure of medical management</a:t>
            </a:r>
          </a:p>
          <a:p>
            <a:pPr lvl="2">
              <a:lnSpc>
                <a:spcPct val="90000"/>
              </a:lnSpc>
              <a:buFontTx/>
              <a:buNone/>
              <a:defRPr/>
            </a:pPr>
            <a:r>
              <a:rPr lang="en-GB" sz="2000" b="1" dirty="0">
                <a:solidFill>
                  <a:schemeClr val="tx2"/>
                </a:solidFill>
              </a:rPr>
              <a:t>   </a:t>
            </a:r>
            <a:r>
              <a:rPr lang="en-GB" b="1" dirty="0">
                <a:solidFill>
                  <a:schemeClr val="tx2"/>
                </a:solidFill>
              </a:rPr>
              <a:t>Positive blood culture and systemic signs of infection after “adequate” antibiotic therapy</a:t>
            </a:r>
            <a:endParaRPr lang="en-GB" sz="2000" b="1" dirty="0">
              <a:solidFill>
                <a:schemeClr val="tx2"/>
              </a:solidFill>
            </a:endParaRPr>
          </a:p>
          <a:p>
            <a:pPr>
              <a:lnSpc>
                <a:spcPct val="90000"/>
              </a:lnSpc>
              <a:defRPr/>
            </a:pPr>
            <a:r>
              <a:rPr lang="en-GB" sz="2800" b="1" dirty="0">
                <a:solidFill>
                  <a:schemeClr val="tx2"/>
                </a:solidFill>
              </a:rPr>
              <a:t>Resistant organisms </a:t>
            </a:r>
          </a:p>
          <a:p>
            <a:pPr lvl="1">
              <a:lnSpc>
                <a:spcPct val="90000"/>
              </a:lnSpc>
              <a:buFontTx/>
              <a:buNone/>
              <a:defRPr/>
            </a:pPr>
            <a:r>
              <a:rPr lang="en-GB" sz="2400" b="1" dirty="0">
                <a:solidFill>
                  <a:schemeClr val="tx2"/>
                </a:solidFill>
              </a:rPr>
              <a:t>         such as MRSA, Fungi , Pseudomonas</a:t>
            </a:r>
          </a:p>
          <a:p>
            <a:pPr>
              <a:lnSpc>
                <a:spcPct val="90000"/>
              </a:lnSpc>
              <a:defRPr/>
            </a:pPr>
            <a:r>
              <a:rPr lang="en-GB" sz="2800" b="1" dirty="0">
                <a:solidFill>
                  <a:schemeClr val="tx2"/>
                </a:solidFill>
              </a:rPr>
              <a:t>Echo detected vegetation &gt; 1 cm  ??</a:t>
            </a:r>
          </a:p>
          <a:p>
            <a:pPr>
              <a:lnSpc>
                <a:spcPct val="90000"/>
              </a:lnSpc>
              <a:buFont typeface="Wingdings" pitchFamily="2" charset="2"/>
              <a:buNone/>
              <a:defRPr/>
            </a:pPr>
            <a:endParaRPr lang="en-GB"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a:solidFill>
              <a:srgbClr val="FFFF00"/>
            </a:solidFill>
          </a:ln>
        </p:spPr>
        <p:txBody>
          <a:bodyPr/>
          <a:lstStyle/>
          <a:p>
            <a:pPr>
              <a:defRPr/>
            </a:pPr>
            <a:r>
              <a:rPr lang="en-GB" b="1" dirty="0" smtClean="0">
                <a:solidFill>
                  <a:schemeClr val="tx1"/>
                </a:solidFill>
              </a:rPr>
              <a:t>Complications-1</a:t>
            </a:r>
            <a:endParaRPr lang="en-GB" dirty="0">
              <a:solidFill>
                <a:schemeClr val="tx1"/>
              </a:solidFill>
            </a:endParaRPr>
          </a:p>
        </p:txBody>
      </p:sp>
      <p:sp>
        <p:nvSpPr>
          <p:cNvPr id="53251" name="Rectangle 3"/>
          <p:cNvSpPr>
            <a:spLocks noGrp="1" noChangeArrowheads="1"/>
          </p:cNvSpPr>
          <p:nvPr>
            <p:ph type="body" idx="1"/>
          </p:nvPr>
        </p:nvSpPr>
        <p:spPr>
          <a:ln>
            <a:solidFill>
              <a:srgbClr val="FFFF00"/>
            </a:solidFill>
          </a:ln>
        </p:spPr>
        <p:txBody>
          <a:bodyPr/>
          <a:lstStyle/>
          <a:p>
            <a:pPr>
              <a:defRPr/>
            </a:pPr>
            <a:r>
              <a:rPr lang="en-GB" b="1" dirty="0">
                <a:solidFill>
                  <a:srgbClr val="FF3300"/>
                </a:solidFill>
              </a:rPr>
              <a:t>Congestive Cardiac Failure </a:t>
            </a:r>
            <a:r>
              <a:rPr lang="en-GB" sz="2800" b="1" dirty="0">
                <a:solidFill>
                  <a:srgbClr val="FF3300"/>
                </a:solidFill>
              </a:rPr>
              <a:t>(Commonest complication)</a:t>
            </a:r>
            <a:endParaRPr lang="en-GB" sz="2800" b="1" dirty="0"/>
          </a:p>
          <a:p>
            <a:pPr lvl="2">
              <a:defRPr/>
            </a:pPr>
            <a:r>
              <a:rPr lang="en-GB" b="1" dirty="0">
                <a:solidFill>
                  <a:srgbClr val="FFFF00"/>
                </a:solidFill>
              </a:rPr>
              <a:t>Valve Destruction</a:t>
            </a:r>
          </a:p>
          <a:p>
            <a:pPr lvl="2">
              <a:defRPr/>
            </a:pPr>
            <a:r>
              <a:rPr lang="en-GB" b="1" dirty="0" err="1">
                <a:solidFill>
                  <a:srgbClr val="FFFF00"/>
                </a:solidFill>
              </a:rPr>
              <a:t>Myocarditis</a:t>
            </a:r>
            <a:r>
              <a:rPr lang="en-GB" b="1" dirty="0">
                <a:solidFill>
                  <a:srgbClr val="FFFF00"/>
                </a:solidFill>
              </a:rPr>
              <a:t> </a:t>
            </a:r>
          </a:p>
          <a:p>
            <a:pPr lvl="2">
              <a:defRPr/>
            </a:pPr>
            <a:r>
              <a:rPr lang="en-GB" b="1" dirty="0">
                <a:solidFill>
                  <a:srgbClr val="FFFF00"/>
                </a:solidFill>
              </a:rPr>
              <a:t>Coronary artery embolism and MI</a:t>
            </a:r>
          </a:p>
          <a:p>
            <a:pPr lvl="2">
              <a:defRPr/>
            </a:pPr>
            <a:r>
              <a:rPr lang="en-GB" b="1" dirty="0">
                <a:solidFill>
                  <a:srgbClr val="FFFF00"/>
                </a:solidFill>
              </a:rPr>
              <a:t>Myocardial Abscesses</a:t>
            </a:r>
            <a:endParaRPr lang="en-GB" b="1" dirty="0"/>
          </a:p>
          <a:p>
            <a:pPr>
              <a:defRPr/>
            </a:pPr>
            <a:r>
              <a:rPr lang="en-GB" b="1" dirty="0">
                <a:solidFill>
                  <a:srgbClr val="FF3300"/>
                </a:solidFill>
              </a:rPr>
              <a:t>Neurological Manifestations (1/3 cases)</a:t>
            </a:r>
          </a:p>
          <a:p>
            <a:pPr lvl="2">
              <a:defRPr/>
            </a:pPr>
            <a:r>
              <a:rPr lang="en-GB" b="1" dirty="0">
                <a:solidFill>
                  <a:srgbClr val="FFFF00"/>
                </a:solidFill>
              </a:rPr>
              <a:t>Major embolism to MCA territory  	 ~25%</a:t>
            </a:r>
          </a:p>
          <a:p>
            <a:pPr lvl="2">
              <a:defRPr/>
            </a:pPr>
            <a:r>
              <a:rPr lang="en-GB" b="1" dirty="0" err="1">
                <a:solidFill>
                  <a:srgbClr val="FFFF00"/>
                </a:solidFill>
              </a:rPr>
              <a:t>Mycotic</a:t>
            </a:r>
            <a:r>
              <a:rPr lang="en-GB" b="1" dirty="0">
                <a:solidFill>
                  <a:srgbClr val="FFFF00"/>
                </a:solidFill>
              </a:rPr>
              <a:t> Aneurysms			 2 - 10%</a:t>
            </a:r>
          </a:p>
          <a:p>
            <a:pPr>
              <a:defRPr/>
            </a:pPr>
            <a:endParaRPr lang="en-GB" b="1" dirty="0">
              <a:solidFill>
                <a:srgbClr val="FFFF00"/>
              </a:solidFill>
            </a:endParaRPr>
          </a:p>
          <a:p>
            <a:pPr lvl="2">
              <a:defRPr/>
            </a:pPr>
            <a:endParaRPr lang="en-GB"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cstate="print"/>
          <a:srcRect/>
          <a:stretch>
            <a:fillRect/>
          </a:stretch>
        </p:blipFill>
        <p:spPr bwMode="auto">
          <a:xfrm>
            <a:off x="4817216" y="1600200"/>
            <a:ext cx="3869584" cy="45259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rgbClr val="FFFF00"/>
            </a:solidFill>
          </a:ln>
        </p:spPr>
        <p:txBody>
          <a:bodyPr/>
          <a:lstStyle/>
          <a:p>
            <a:pPr>
              <a:defRPr/>
            </a:pPr>
            <a:r>
              <a:rPr lang="en-GB" b="1" dirty="0" smtClean="0">
                <a:solidFill>
                  <a:srgbClr val="FF0000"/>
                </a:solidFill>
              </a:rPr>
              <a:t>Complications-2</a:t>
            </a:r>
            <a:endParaRPr lang="en-GB" dirty="0">
              <a:solidFill>
                <a:srgbClr val="FF0000"/>
              </a:solidFill>
            </a:endParaRPr>
          </a:p>
        </p:txBody>
      </p:sp>
      <p:sp>
        <p:nvSpPr>
          <p:cNvPr id="54275" name="Rectangle 3"/>
          <p:cNvSpPr>
            <a:spLocks noGrp="1" noChangeArrowheads="1"/>
          </p:cNvSpPr>
          <p:nvPr>
            <p:ph type="body" idx="1"/>
          </p:nvPr>
        </p:nvSpPr>
        <p:spPr>
          <a:xfrm>
            <a:off x="685800" y="1600200"/>
            <a:ext cx="7772400" cy="4114800"/>
          </a:xfrm>
          <a:ln>
            <a:solidFill>
              <a:srgbClr val="FFFF00"/>
            </a:solidFill>
          </a:ln>
        </p:spPr>
        <p:txBody>
          <a:bodyPr/>
          <a:lstStyle/>
          <a:p>
            <a:pPr>
              <a:defRPr/>
            </a:pPr>
            <a:r>
              <a:rPr lang="en-GB" sz="2400" b="1" dirty="0">
                <a:solidFill>
                  <a:srgbClr val="FF0000"/>
                </a:solidFill>
              </a:rPr>
              <a:t>Metastatic infections</a:t>
            </a:r>
            <a:endParaRPr lang="en-GB" sz="2800" dirty="0">
              <a:solidFill>
                <a:srgbClr val="FF0000"/>
              </a:solidFill>
            </a:endParaRPr>
          </a:p>
          <a:p>
            <a:pPr lvl="1">
              <a:defRPr/>
            </a:pPr>
            <a:r>
              <a:rPr lang="en-GB" sz="2400" b="1" dirty="0"/>
              <a:t>Rt. Sided vegetations</a:t>
            </a:r>
          </a:p>
          <a:p>
            <a:pPr lvl="2">
              <a:defRPr/>
            </a:pPr>
            <a:r>
              <a:rPr lang="en-GB" sz="2000" b="1" dirty="0"/>
              <a:t>Lung abscesses</a:t>
            </a:r>
          </a:p>
          <a:p>
            <a:pPr lvl="2">
              <a:defRPr/>
            </a:pPr>
            <a:r>
              <a:rPr lang="en-GB" sz="2000" b="1" dirty="0" err="1"/>
              <a:t>Pyothorax</a:t>
            </a:r>
            <a:r>
              <a:rPr lang="en-GB" sz="2000" b="1" dirty="0"/>
              <a:t> / </a:t>
            </a:r>
            <a:r>
              <a:rPr lang="en-GB" sz="2000" b="1" dirty="0" err="1" smtClean="0"/>
              <a:t>Pyo-pneumothorax</a:t>
            </a:r>
            <a:endParaRPr lang="en-GB" sz="2000" b="1" dirty="0"/>
          </a:p>
          <a:p>
            <a:pPr lvl="1">
              <a:defRPr/>
            </a:pPr>
            <a:r>
              <a:rPr lang="en-GB" sz="2400" b="1" dirty="0"/>
              <a:t>Lt. Sided vegetations</a:t>
            </a:r>
          </a:p>
          <a:p>
            <a:pPr lvl="2">
              <a:defRPr/>
            </a:pPr>
            <a:r>
              <a:rPr lang="en-GB" sz="2000" b="1" dirty="0" err="1"/>
              <a:t>Pyogenic</a:t>
            </a:r>
            <a:r>
              <a:rPr lang="en-GB" sz="2000" b="1" dirty="0"/>
              <a:t> Meningitis</a:t>
            </a:r>
          </a:p>
          <a:p>
            <a:pPr lvl="2">
              <a:defRPr/>
            </a:pPr>
            <a:r>
              <a:rPr lang="en-GB" sz="2000" b="1" dirty="0" err="1"/>
              <a:t>Splenic</a:t>
            </a:r>
            <a:r>
              <a:rPr lang="en-GB" sz="2000" b="1" dirty="0"/>
              <a:t> Abscesses</a:t>
            </a:r>
          </a:p>
          <a:p>
            <a:pPr lvl="2">
              <a:defRPr/>
            </a:pPr>
            <a:r>
              <a:rPr lang="en-GB" sz="2000" b="1" dirty="0" err="1"/>
              <a:t>Pyelonephritis</a:t>
            </a:r>
            <a:endParaRPr lang="en-GB" sz="2000" b="1" dirty="0"/>
          </a:p>
          <a:p>
            <a:pPr lvl="2">
              <a:defRPr/>
            </a:pPr>
            <a:r>
              <a:rPr lang="en-GB" sz="2000" b="1" dirty="0" err="1"/>
              <a:t>Osteomyelitis</a:t>
            </a:r>
            <a:endParaRPr lang="en-GB" sz="2000" dirty="0"/>
          </a:p>
          <a:p>
            <a:pPr>
              <a:defRPr/>
            </a:pPr>
            <a:r>
              <a:rPr lang="en-GB" sz="2400" b="1" dirty="0">
                <a:solidFill>
                  <a:srgbClr val="FF0000"/>
                </a:solidFill>
              </a:rPr>
              <a:t>Renal impairment </a:t>
            </a:r>
            <a:r>
              <a:rPr lang="en-GB" sz="2400" b="1" dirty="0" smtClean="0">
                <a:solidFill>
                  <a:srgbClr val="FF0000"/>
                </a:solidFill>
              </a:rPr>
              <a:t>, </a:t>
            </a:r>
            <a:r>
              <a:rPr lang="en-GB" sz="2400" b="1" dirty="0" err="1">
                <a:solidFill>
                  <a:srgbClr val="FF0000"/>
                </a:solidFill>
              </a:rPr>
              <a:t>Glomerulonephritis</a:t>
            </a:r>
            <a:endParaRPr lang="en-GB" sz="2800" dirty="0">
              <a:solidFill>
                <a:srgbClr val="FF0000"/>
              </a:solidFill>
            </a:endParaRPr>
          </a:p>
          <a:p>
            <a:pPr>
              <a:defRPr/>
            </a:pPr>
            <a:endParaRPr lang="en-GB"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pPr>
              <a:defRPr/>
            </a:pPr>
            <a:r>
              <a:rPr lang="en-US" sz="5400" dirty="0" smtClean="0"/>
              <a:t>Prevention</a:t>
            </a:r>
            <a:endParaRPr lang="en-US" sz="5400" dirty="0"/>
          </a:p>
        </p:txBody>
      </p:sp>
      <p:pic>
        <p:nvPicPr>
          <p:cNvPr id="35842" name="Picture 2" descr="E:\280520104798.jpg"/>
          <p:cNvPicPr>
            <a:picLocks noGrp="1" noChangeAspect="1" noChangeArrowheads="1"/>
          </p:cNvPicPr>
          <p:nvPr>
            <p:ph idx="1"/>
          </p:nvPr>
        </p:nvPicPr>
        <p:blipFill>
          <a:blip r:embed="rId2" cstate="print"/>
          <a:srcRect/>
          <a:stretch>
            <a:fillRect/>
          </a:stretch>
        </p:blipFill>
        <p:spPr bwMode="auto">
          <a:xfrm>
            <a:off x="1371600" y="2034380"/>
            <a:ext cx="5638800" cy="421401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endParaRPr lang="en-US"/>
          </a:p>
        </p:txBody>
      </p:sp>
      <p:pic>
        <p:nvPicPr>
          <p:cNvPr id="37891" name="Picture 53" descr="z_h1108baddour1"/>
          <p:cNvPicPr>
            <a:picLocks noChangeAspect="1" noChangeArrowheads="1"/>
          </p:cNvPicPr>
          <p:nvPr/>
        </p:nvPicPr>
        <p:blipFill>
          <a:blip r:embed="rId2" cstate="print"/>
          <a:srcRect/>
          <a:stretch>
            <a:fillRect/>
          </a:stretch>
        </p:blipFill>
        <p:spPr bwMode="auto">
          <a:xfrm>
            <a:off x="381000" y="0"/>
            <a:ext cx="8763000" cy="68008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FF00"/>
            </a:solidFill>
          </a:ln>
        </p:spPr>
        <p:txBody>
          <a:bodyPr/>
          <a:lstStyle/>
          <a:p>
            <a:pPr>
              <a:lnSpc>
                <a:spcPct val="90000"/>
              </a:lnSpc>
              <a:buFont typeface="Wingdings" pitchFamily="2" charset="2"/>
              <a:buNone/>
              <a:defRPr/>
            </a:pPr>
            <a:r>
              <a:rPr lang="en-US" dirty="0"/>
              <a:t>The IE is the net result of the complex interaction between the bloodstream pathogen with matrix molecules and platelets at sites of </a:t>
            </a:r>
            <a:r>
              <a:rPr lang="en-US" dirty="0" err="1"/>
              <a:t>endocardial</a:t>
            </a:r>
            <a:r>
              <a:rPr lang="en-US" dirty="0"/>
              <a:t> cell damage. </a:t>
            </a:r>
          </a:p>
          <a:p>
            <a:pPr>
              <a:lnSpc>
                <a:spcPct val="90000"/>
              </a:lnSpc>
              <a:buFont typeface="Wingdings" pitchFamily="2" charset="2"/>
              <a:buNone/>
              <a:defRPr/>
            </a:pPr>
            <a:endParaRPr lang="en-US" dirty="0"/>
          </a:p>
          <a:p>
            <a:endParaRPr lang="en-US" dirty="0"/>
          </a:p>
        </p:txBody>
      </p:sp>
      <p:sp>
        <p:nvSpPr>
          <p:cNvPr id="4" name="Rectangle 2"/>
          <p:cNvSpPr>
            <a:spLocks noGrp="1" noChangeArrowheads="1"/>
          </p:cNvSpPr>
          <p:nvPr>
            <p:ph type="title"/>
          </p:nvPr>
        </p:nvSpPr>
        <p:spPr>
          <a:ln>
            <a:solidFill>
              <a:srgbClr val="FFFF00"/>
            </a:solidFill>
          </a:ln>
        </p:spPr>
        <p:txBody>
          <a:bodyPr>
            <a:normAutofit/>
          </a:bodyPr>
          <a:lstStyle/>
          <a:p>
            <a:pPr>
              <a:defRPr/>
            </a:pPr>
            <a:r>
              <a:rPr lang="en-US" sz="4000" b="1" dirty="0">
                <a:solidFill>
                  <a:srgbClr val="FF0000"/>
                </a:solidFill>
              </a:rPr>
              <a:t>Pathogenesis of </a:t>
            </a:r>
            <a:r>
              <a:rPr lang="en-US" sz="4000" b="1" dirty="0" smtClean="0">
                <a:solidFill>
                  <a:srgbClr val="FF0000"/>
                </a:solidFill>
              </a:rPr>
              <a:t>IE-1</a:t>
            </a:r>
            <a:endParaRPr lang="en-US" sz="40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endParaRPr lang="en-US"/>
          </a:p>
        </p:txBody>
      </p:sp>
      <p:pic>
        <p:nvPicPr>
          <p:cNvPr id="38915" name="Picture 5" descr="z_h1109baddour2"/>
          <p:cNvPicPr>
            <a:picLocks noChangeAspect="1" noChangeArrowheads="1"/>
          </p:cNvPicPr>
          <p:nvPr/>
        </p:nvPicPr>
        <p:blipFill>
          <a:blip r:embed="rId2" cstate="print"/>
          <a:srcRect/>
          <a:stretch>
            <a:fillRect/>
          </a:stretch>
        </p:blipFill>
        <p:spPr bwMode="auto">
          <a:xfrm>
            <a:off x="457200" y="304800"/>
            <a:ext cx="8229600" cy="6076950"/>
          </a:xfrm>
          <a:prstGeom prst="rect">
            <a:avLst/>
          </a:prstGeom>
          <a:noFill/>
          <a:ln w="9525">
            <a:solidFill>
              <a:srgbClr val="FFFF00"/>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h1111baddour4"/>
          <p:cNvPicPr>
            <a:picLocks noChangeAspect="1" noChangeArrowheads="1"/>
          </p:cNvPicPr>
          <p:nvPr/>
        </p:nvPicPr>
        <p:blipFill>
          <a:blip r:embed="rId2" cstate="print"/>
          <a:srcRect/>
          <a:stretch>
            <a:fillRect/>
          </a:stretch>
        </p:blipFill>
        <p:spPr bwMode="auto">
          <a:xfrm>
            <a:off x="762000" y="457200"/>
            <a:ext cx="7162800" cy="5867400"/>
          </a:xfrm>
          <a:prstGeom prst="rect">
            <a:avLst/>
          </a:prstGeom>
          <a:noFill/>
          <a:ln w="9525">
            <a:solidFill>
              <a:srgbClr val="FFFF00"/>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Treatment</a:t>
            </a:r>
          </a:p>
        </p:txBody>
      </p:sp>
      <p:sp>
        <p:nvSpPr>
          <p:cNvPr id="37891" name="Rectangle 3"/>
          <p:cNvSpPr>
            <a:spLocks noGrp="1" noChangeArrowheads="1"/>
          </p:cNvSpPr>
          <p:nvPr>
            <p:ph type="body" idx="1"/>
          </p:nvPr>
        </p:nvSpPr>
        <p:spPr>
          <a:ln>
            <a:solidFill>
              <a:srgbClr val="FFFF00"/>
            </a:solidFill>
          </a:ln>
        </p:spPr>
        <p:txBody>
          <a:bodyPr/>
          <a:lstStyle/>
          <a:p>
            <a:pPr>
              <a:defRPr/>
            </a:pPr>
            <a:r>
              <a:rPr lang="en-US" dirty="0"/>
              <a:t>Pre-antibiotic era - a death sentence</a:t>
            </a:r>
          </a:p>
          <a:p>
            <a:pPr>
              <a:defRPr/>
            </a:pPr>
            <a:r>
              <a:rPr lang="en-US" dirty="0"/>
              <a:t>Antibiotic era</a:t>
            </a:r>
          </a:p>
          <a:p>
            <a:pPr>
              <a:defRPr/>
            </a:pPr>
            <a:r>
              <a:rPr lang="en-US" dirty="0" smtClean="0"/>
              <a:t>Microbiologic </a:t>
            </a:r>
            <a:r>
              <a:rPr lang="en-US" dirty="0"/>
              <a:t>cure in majority of </a:t>
            </a:r>
            <a:r>
              <a:rPr lang="en-US" dirty="0" smtClean="0"/>
              <a:t>patient</a:t>
            </a:r>
          </a:p>
          <a:p>
            <a:pPr>
              <a:defRPr/>
            </a:pPr>
            <a:r>
              <a:rPr lang="en-US" sz="2800" dirty="0" smtClean="0"/>
              <a:t>Highly penicillin-susceptible Streptococcus </a:t>
            </a:r>
            <a:r>
              <a:rPr lang="en-US" sz="2800" dirty="0" err="1" smtClean="0"/>
              <a:t>viridans</a:t>
            </a:r>
            <a:r>
              <a:rPr lang="en-US" sz="2800" dirty="0" smtClean="0"/>
              <a:t> or </a:t>
            </a:r>
            <a:r>
              <a:rPr lang="en-US" sz="2800" dirty="0" err="1" smtClean="0"/>
              <a:t>bovis</a:t>
            </a:r>
            <a:endParaRPr lang="en-US" sz="2800" dirty="0" smtClean="0"/>
          </a:p>
          <a:p>
            <a:pPr lvl="1">
              <a:defRPr/>
            </a:pPr>
            <a:r>
              <a:rPr lang="en-US" sz="2400" dirty="0" smtClean="0"/>
              <a:t>Once-daily </a:t>
            </a:r>
            <a:r>
              <a:rPr lang="en-US" sz="2400" dirty="0" err="1" smtClean="0"/>
              <a:t>ceftriaxone</a:t>
            </a:r>
            <a:r>
              <a:rPr lang="en-US" sz="2400" dirty="0" smtClean="0"/>
              <a:t> for 4 wks </a:t>
            </a:r>
          </a:p>
          <a:p>
            <a:pPr lvl="2">
              <a:defRPr/>
            </a:pPr>
            <a:r>
              <a:rPr lang="en-US" sz="2000" dirty="0" smtClean="0"/>
              <a:t>cure rate &gt; 98%</a:t>
            </a:r>
          </a:p>
          <a:p>
            <a:pPr lvl="1">
              <a:defRPr/>
            </a:pPr>
            <a:r>
              <a:rPr lang="en-US" sz="2400" dirty="0" smtClean="0"/>
              <a:t>Once-daily </a:t>
            </a:r>
            <a:r>
              <a:rPr lang="en-US" sz="2400" dirty="0" err="1" smtClean="0"/>
              <a:t>ceftriaxone</a:t>
            </a:r>
            <a:r>
              <a:rPr lang="en-US" sz="2400" dirty="0" smtClean="0"/>
              <a:t> 2 g for 2wks followed by oral amoxicillin </a:t>
            </a:r>
            <a:r>
              <a:rPr lang="en-US" sz="2400" dirty="0" err="1" smtClean="0"/>
              <a:t>qid</a:t>
            </a:r>
            <a:r>
              <a:rPr lang="en-US" sz="2400" dirty="0" smtClean="0"/>
              <a:t> for 2 wks</a:t>
            </a:r>
          </a:p>
          <a:p>
            <a:pPr lvl="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305800" cy="868363"/>
          </a:xfrm>
          <a:ln>
            <a:solidFill>
              <a:srgbClr val="FFFF00"/>
            </a:solidFill>
          </a:ln>
        </p:spPr>
        <p:txBody>
          <a:bodyPr/>
          <a:lstStyle/>
          <a:p>
            <a:pPr>
              <a:defRPr/>
            </a:pPr>
            <a:r>
              <a:rPr lang="en-US" dirty="0" smtClean="0">
                <a:solidFill>
                  <a:srgbClr val="FF0000"/>
                </a:solidFill>
              </a:rPr>
              <a:t>Pathogenesis of IE-2</a:t>
            </a:r>
            <a:endParaRPr lang="en-US" dirty="0">
              <a:solidFill>
                <a:srgbClr val="FF0000"/>
              </a:solidFill>
            </a:endParaRPr>
          </a:p>
        </p:txBody>
      </p:sp>
      <p:sp>
        <p:nvSpPr>
          <p:cNvPr id="11267" name="Rectangle 3"/>
          <p:cNvSpPr>
            <a:spLocks noGrp="1" noChangeArrowheads="1"/>
          </p:cNvSpPr>
          <p:nvPr>
            <p:ph type="body" idx="1"/>
          </p:nvPr>
        </p:nvSpPr>
        <p:spPr>
          <a:xfrm>
            <a:off x="381000" y="914400"/>
            <a:ext cx="8305800" cy="5410200"/>
          </a:xfrm>
          <a:ln>
            <a:solidFill>
              <a:srgbClr val="FFFF00"/>
            </a:solidFill>
          </a:ln>
        </p:spPr>
        <p:txBody>
          <a:bodyPr/>
          <a:lstStyle/>
          <a:p>
            <a:pPr>
              <a:lnSpc>
                <a:spcPct val="80000"/>
              </a:lnSpc>
              <a:buFontTx/>
              <a:buNone/>
              <a:defRPr/>
            </a:pPr>
            <a:r>
              <a:rPr lang="en-US" sz="2400" dirty="0" smtClean="0">
                <a:solidFill>
                  <a:srgbClr val="33CC33"/>
                </a:solidFill>
              </a:rPr>
              <a:t>Endothelial damage</a:t>
            </a:r>
            <a:r>
              <a:rPr lang="en-US" sz="2400" dirty="0" smtClean="0"/>
              <a:t> </a:t>
            </a:r>
            <a:endParaRPr lang="en-US" sz="2400" b="1" dirty="0" smtClean="0">
              <a:solidFill>
                <a:srgbClr val="33CC33"/>
              </a:solidFill>
            </a:endParaRPr>
          </a:p>
          <a:p>
            <a:pPr>
              <a:lnSpc>
                <a:spcPct val="80000"/>
              </a:lnSpc>
              <a:buFont typeface="Wingdings" pitchFamily="2" charset="2"/>
              <a:buNone/>
              <a:defRPr/>
            </a:pPr>
            <a:r>
              <a:rPr lang="en-US" sz="2400" dirty="0" smtClean="0"/>
              <a:t>Turbulent blood flow produced by certain types of congenital or acquired heart disease, such as flow from a high- to a low-pressure chamber or across a narrowed orifice, traumatizes the endothelium. </a:t>
            </a:r>
          </a:p>
          <a:p>
            <a:pPr>
              <a:lnSpc>
                <a:spcPct val="80000"/>
              </a:lnSpc>
              <a:buFont typeface="Wingdings" pitchFamily="2" charset="2"/>
              <a:buNone/>
              <a:defRPr/>
            </a:pPr>
            <a:r>
              <a:rPr lang="en-US" sz="2400" b="1" dirty="0" smtClean="0">
                <a:solidFill>
                  <a:srgbClr val="33CC33"/>
                </a:solidFill>
              </a:rPr>
              <a:t>Formation of </a:t>
            </a:r>
            <a:r>
              <a:rPr lang="en-US" sz="2400" dirty="0" smtClean="0"/>
              <a:t>nonbacterial thrombotic </a:t>
            </a:r>
            <a:r>
              <a:rPr lang="en-US" sz="2400" dirty="0" err="1" smtClean="0"/>
              <a:t>endocarditis</a:t>
            </a:r>
            <a:r>
              <a:rPr lang="en-US" sz="2400" dirty="0" smtClean="0"/>
              <a:t> </a:t>
            </a:r>
            <a:r>
              <a:rPr lang="en-US" sz="2400" b="1" dirty="0" smtClean="0">
                <a:solidFill>
                  <a:srgbClr val="33CC33"/>
                </a:solidFill>
              </a:rPr>
              <a:t>NBTE</a:t>
            </a:r>
            <a:r>
              <a:rPr lang="en-US" sz="2400" dirty="0" smtClean="0">
                <a:solidFill>
                  <a:srgbClr val="33CC33"/>
                </a:solidFill>
              </a:rPr>
              <a:t> </a:t>
            </a:r>
          </a:p>
          <a:p>
            <a:pPr>
              <a:lnSpc>
                <a:spcPct val="80000"/>
              </a:lnSpc>
              <a:buFont typeface="Wingdings" pitchFamily="2" charset="2"/>
              <a:buNone/>
              <a:defRPr/>
            </a:pPr>
            <a:r>
              <a:rPr lang="en-US" sz="2400" dirty="0" smtClean="0"/>
              <a:t>Endothelial damage creates a predisposition for deposition of </a:t>
            </a:r>
            <a:r>
              <a:rPr lang="en-US" sz="2400" dirty="0" smtClean="0">
                <a:solidFill>
                  <a:srgbClr val="FF0000"/>
                </a:solidFill>
              </a:rPr>
              <a:t>platelets</a:t>
            </a:r>
            <a:r>
              <a:rPr lang="en-US" sz="2400" dirty="0" smtClean="0"/>
              <a:t> and </a:t>
            </a:r>
            <a:r>
              <a:rPr lang="en-US" sz="2400" dirty="0" smtClean="0">
                <a:solidFill>
                  <a:srgbClr val="FF0000"/>
                </a:solidFill>
              </a:rPr>
              <a:t>fibrin</a:t>
            </a:r>
            <a:r>
              <a:rPr lang="en-US" sz="2400" dirty="0" smtClean="0"/>
              <a:t> on the surface of the endothelium, which results in </a:t>
            </a:r>
            <a:r>
              <a:rPr lang="en-US" sz="2400" dirty="0" smtClean="0">
                <a:solidFill>
                  <a:srgbClr val="33CC33"/>
                </a:solidFill>
              </a:rPr>
              <a:t>NBTE</a:t>
            </a:r>
            <a:r>
              <a:rPr lang="en-US" sz="2400" dirty="0" smtClean="0"/>
              <a:t>. </a:t>
            </a:r>
          </a:p>
          <a:p>
            <a:pPr>
              <a:lnSpc>
                <a:spcPct val="80000"/>
              </a:lnSpc>
              <a:buFont typeface="Wingdings" pitchFamily="2" charset="2"/>
              <a:buNone/>
              <a:defRPr/>
            </a:pPr>
            <a:r>
              <a:rPr lang="en-US" sz="2400" dirty="0" err="1" smtClean="0">
                <a:solidFill>
                  <a:srgbClr val="33CC33"/>
                </a:solidFill>
              </a:rPr>
              <a:t>Bacteremia</a:t>
            </a:r>
            <a:endParaRPr lang="en-US" sz="2400" dirty="0" smtClean="0">
              <a:solidFill>
                <a:srgbClr val="33CC33"/>
              </a:solidFill>
            </a:endParaRPr>
          </a:p>
          <a:p>
            <a:pPr>
              <a:lnSpc>
                <a:spcPct val="80000"/>
              </a:lnSpc>
              <a:buFontTx/>
              <a:buNone/>
              <a:defRPr/>
            </a:pPr>
            <a:r>
              <a:rPr lang="en-US" sz="2400" dirty="0" smtClean="0"/>
              <a:t> Invasion of the bloodstream with a </a:t>
            </a:r>
            <a:r>
              <a:rPr lang="en-US" sz="2400" dirty="0" smtClean="0">
                <a:solidFill>
                  <a:srgbClr val="FF0000"/>
                </a:solidFill>
              </a:rPr>
              <a:t>microbial species </a:t>
            </a:r>
            <a:r>
              <a:rPr lang="en-US" sz="2400" dirty="0" smtClean="0"/>
              <a:t>that has the pathogenic potential to colonize this site can then result in Proliferation of bacteria within a vegetation and form </a:t>
            </a:r>
            <a:r>
              <a:rPr lang="en-US" sz="2400" dirty="0" smtClean="0">
                <a:solidFill>
                  <a:srgbClr val="FF0000"/>
                </a:solidFill>
              </a:rPr>
              <a:t>IE</a:t>
            </a:r>
            <a:r>
              <a:rPr lang="en-US" sz="2400" dirty="0" smtClean="0"/>
              <a:t>.</a:t>
            </a:r>
          </a:p>
          <a:p>
            <a:pPr>
              <a:lnSpc>
                <a:spcPct val="80000"/>
              </a:lnSpc>
              <a:buFont typeface="Wingdings" pitchFamily="2" charset="2"/>
              <a:buNone/>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1143000"/>
          </a:xfrm>
          <a:ln>
            <a:solidFill>
              <a:srgbClr val="FFFF00"/>
            </a:solidFill>
          </a:ln>
        </p:spPr>
        <p:txBody>
          <a:bodyPr>
            <a:normAutofit fontScale="90000"/>
          </a:bodyPr>
          <a:lstStyle/>
          <a:p>
            <a:pPr>
              <a:defRPr/>
            </a:pPr>
            <a:r>
              <a:rPr lang="en-US" sz="4000" b="1" dirty="0">
                <a:solidFill>
                  <a:srgbClr val="FF0000"/>
                </a:solidFill>
              </a:rPr>
              <a:t>Pathogenesis of </a:t>
            </a:r>
            <a:r>
              <a:rPr lang="en-US" sz="4000" b="1" dirty="0" smtClean="0">
                <a:solidFill>
                  <a:srgbClr val="FF0000"/>
                </a:solidFill>
              </a:rPr>
              <a:t>IE-3</a:t>
            </a:r>
            <a:r>
              <a:rPr lang="en-US" sz="4000" b="1" dirty="0">
                <a:solidFill>
                  <a:srgbClr val="FF0000"/>
                </a:solidFill>
              </a:rPr>
              <a:t/>
            </a:r>
            <a:br>
              <a:rPr lang="en-US" sz="4000" b="1" dirty="0">
                <a:solidFill>
                  <a:srgbClr val="FF0000"/>
                </a:solidFill>
              </a:rPr>
            </a:br>
            <a:endParaRPr lang="en-US" sz="4000" b="1" dirty="0">
              <a:solidFill>
                <a:srgbClr val="FF0000"/>
              </a:solidFill>
            </a:endParaRPr>
          </a:p>
        </p:txBody>
      </p:sp>
      <p:sp>
        <p:nvSpPr>
          <p:cNvPr id="12291" name="Rectangle 3"/>
          <p:cNvSpPr>
            <a:spLocks noGrp="1" noChangeArrowheads="1"/>
          </p:cNvSpPr>
          <p:nvPr>
            <p:ph type="body" idx="1"/>
          </p:nvPr>
        </p:nvSpPr>
        <p:spPr>
          <a:xfrm>
            <a:off x="381000" y="914400"/>
            <a:ext cx="8305800" cy="5638800"/>
          </a:xfrm>
        </p:spPr>
        <p:txBody>
          <a:bodyPr/>
          <a:lstStyle/>
          <a:p>
            <a:pPr>
              <a:lnSpc>
                <a:spcPct val="80000"/>
              </a:lnSpc>
              <a:buFontTx/>
              <a:buNone/>
              <a:defRPr/>
            </a:pPr>
            <a:r>
              <a:rPr lang="en-US" sz="2000" b="1" dirty="0"/>
              <a:t>Transient </a:t>
            </a:r>
            <a:r>
              <a:rPr lang="en-US" sz="2000" b="1" dirty="0" err="1" smtClean="0"/>
              <a:t>Bacteremia</a:t>
            </a:r>
            <a:endParaRPr lang="en-US" sz="2000" b="1" dirty="0" smtClean="0"/>
          </a:p>
          <a:p>
            <a:pPr>
              <a:lnSpc>
                <a:spcPct val="80000"/>
              </a:lnSpc>
              <a:buFontTx/>
              <a:buNone/>
              <a:defRPr/>
            </a:pPr>
            <a:endParaRPr lang="en-US" sz="2000" b="1" dirty="0"/>
          </a:p>
          <a:p>
            <a:pPr>
              <a:lnSpc>
                <a:spcPct val="80000"/>
              </a:lnSpc>
              <a:buFontTx/>
              <a:buNone/>
              <a:defRPr/>
            </a:pPr>
            <a:r>
              <a:rPr lang="en-US" sz="2400" dirty="0" smtClean="0"/>
              <a:t>Mucosal </a:t>
            </a:r>
            <a:r>
              <a:rPr lang="en-US" sz="2400" dirty="0"/>
              <a:t>surfaces are populated by a dense endogenous </a:t>
            </a:r>
            <a:r>
              <a:rPr lang="en-US" sz="2400" dirty="0" err="1" smtClean="0"/>
              <a:t>microflora</a:t>
            </a:r>
            <a:r>
              <a:rPr lang="en-US" sz="2400" dirty="0" smtClean="0"/>
              <a:t>.</a:t>
            </a:r>
          </a:p>
          <a:p>
            <a:pPr>
              <a:lnSpc>
                <a:spcPct val="80000"/>
              </a:lnSpc>
              <a:buFontTx/>
              <a:buNone/>
              <a:defRPr/>
            </a:pPr>
            <a:r>
              <a:rPr lang="en-US" sz="2400" dirty="0" smtClean="0"/>
              <a:t>Trauma </a:t>
            </a:r>
            <a:r>
              <a:rPr lang="en-US" sz="2400" dirty="0"/>
              <a:t>to a mucosal </a:t>
            </a:r>
            <a:r>
              <a:rPr lang="en-US" sz="2400" dirty="0" smtClean="0"/>
              <a:t>surface like</a:t>
            </a:r>
          </a:p>
          <a:p>
            <a:pPr>
              <a:lnSpc>
                <a:spcPct val="80000"/>
              </a:lnSpc>
              <a:buFontTx/>
              <a:buNone/>
              <a:defRPr/>
            </a:pPr>
            <a:r>
              <a:rPr lang="en-US" sz="2400" dirty="0" smtClean="0"/>
              <a:t> </a:t>
            </a:r>
            <a:r>
              <a:rPr lang="en-US" sz="2400" dirty="0" err="1" smtClean="0"/>
              <a:t>Gingiva</a:t>
            </a:r>
            <a:r>
              <a:rPr lang="en-US" sz="2400" dirty="0" smtClean="0"/>
              <a:t> around </a:t>
            </a:r>
            <a:r>
              <a:rPr lang="en-US" sz="2400" dirty="0"/>
              <a:t>teeth</a:t>
            </a:r>
            <a:r>
              <a:rPr lang="en-US" sz="2400" dirty="0" smtClean="0"/>
              <a:t>,</a:t>
            </a:r>
          </a:p>
          <a:p>
            <a:pPr>
              <a:lnSpc>
                <a:spcPct val="80000"/>
              </a:lnSpc>
              <a:buFontTx/>
              <a:buNone/>
              <a:defRPr/>
            </a:pPr>
            <a:r>
              <a:rPr lang="en-US" sz="2400" dirty="0" smtClean="0"/>
              <a:t> </a:t>
            </a:r>
            <a:r>
              <a:rPr lang="en-US" sz="2400" dirty="0" err="1" smtClean="0"/>
              <a:t>Oropharynx</a:t>
            </a:r>
            <a:r>
              <a:rPr lang="en-US" sz="2400" dirty="0" smtClean="0"/>
              <a:t>,</a:t>
            </a:r>
          </a:p>
          <a:p>
            <a:pPr>
              <a:lnSpc>
                <a:spcPct val="80000"/>
              </a:lnSpc>
              <a:buFontTx/>
              <a:buNone/>
              <a:defRPr/>
            </a:pPr>
            <a:r>
              <a:rPr lang="en-US" sz="2400" dirty="0" smtClean="0"/>
              <a:t> </a:t>
            </a:r>
            <a:r>
              <a:rPr lang="en-US" sz="2400" dirty="0"/>
              <a:t>GI tract</a:t>
            </a:r>
            <a:r>
              <a:rPr lang="en-US" sz="2400" dirty="0" smtClean="0"/>
              <a:t>,</a:t>
            </a:r>
          </a:p>
          <a:p>
            <a:pPr>
              <a:lnSpc>
                <a:spcPct val="80000"/>
              </a:lnSpc>
              <a:buFontTx/>
              <a:buNone/>
              <a:defRPr/>
            </a:pPr>
            <a:r>
              <a:rPr lang="en-US" sz="2400" dirty="0" smtClean="0"/>
              <a:t> Urethra</a:t>
            </a:r>
            <a:r>
              <a:rPr lang="en-US" sz="2400" dirty="0"/>
              <a:t>, </a:t>
            </a:r>
            <a:endParaRPr lang="en-US" sz="2400" dirty="0" smtClean="0"/>
          </a:p>
          <a:p>
            <a:pPr>
              <a:lnSpc>
                <a:spcPct val="80000"/>
              </a:lnSpc>
              <a:buFontTx/>
              <a:buNone/>
              <a:defRPr/>
            </a:pPr>
            <a:r>
              <a:rPr lang="en-US" sz="2400" dirty="0" smtClean="0"/>
              <a:t> Vagina</a:t>
            </a:r>
            <a:r>
              <a:rPr lang="en-US" sz="2400" dirty="0"/>
              <a:t>, </a:t>
            </a:r>
            <a:endParaRPr lang="en-US" sz="2400" dirty="0" smtClean="0"/>
          </a:p>
          <a:p>
            <a:pPr>
              <a:lnSpc>
                <a:spcPct val="80000"/>
              </a:lnSpc>
              <a:buFontTx/>
              <a:buNone/>
              <a:defRPr/>
            </a:pPr>
            <a:endParaRPr lang="en-US" sz="2400" dirty="0" smtClean="0"/>
          </a:p>
          <a:p>
            <a:pPr>
              <a:lnSpc>
                <a:spcPct val="80000"/>
              </a:lnSpc>
              <a:buFontTx/>
              <a:buNone/>
              <a:defRPr/>
            </a:pPr>
            <a:r>
              <a:rPr lang="en-US" sz="2400" dirty="0" smtClean="0"/>
              <a:t>This will releases </a:t>
            </a:r>
            <a:r>
              <a:rPr lang="en-US" sz="2400" dirty="0"/>
              <a:t>many different microbial species transiently into the </a:t>
            </a:r>
            <a:r>
              <a:rPr lang="en-US" sz="2400" dirty="0" smtClean="0"/>
              <a:t>bloodstream which will leads to Transient </a:t>
            </a:r>
            <a:r>
              <a:rPr lang="en-US" sz="2400" dirty="0" err="1"/>
              <a:t>bacteremia</a:t>
            </a:r>
            <a:r>
              <a:rPr lang="en-US" sz="2400" dirty="0"/>
              <a:t> caused </a:t>
            </a:r>
            <a:r>
              <a:rPr lang="en-US" sz="2400" dirty="0" smtClean="0"/>
              <a:t>by organism </a:t>
            </a:r>
            <a:r>
              <a:rPr lang="en-US" sz="2400" dirty="0" err="1" smtClean="0"/>
              <a:t>e,g</a:t>
            </a:r>
            <a:r>
              <a:rPr lang="en-US" sz="2400" dirty="0" smtClean="0"/>
              <a:t> </a:t>
            </a:r>
            <a:r>
              <a:rPr lang="en-US" sz="2400" dirty="0" err="1" smtClean="0"/>
              <a:t>viridans</a:t>
            </a:r>
            <a:r>
              <a:rPr lang="en-US" sz="2400" dirty="0" smtClean="0"/>
              <a:t> </a:t>
            </a:r>
            <a:r>
              <a:rPr lang="en-US" sz="2400" dirty="0"/>
              <a:t>group streptococci </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43213" y="1989138"/>
            <a:ext cx="2514600" cy="457200"/>
          </a:xfrm>
          <a:prstGeom prst="rect">
            <a:avLst/>
          </a:prstGeom>
          <a:noFill/>
          <a:ln w="9525">
            <a:noFill/>
            <a:miter lim="800000"/>
            <a:headEnd/>
            <a:tailEnd/>
          </a:ln>
        </p:spPr>
        <p:txBody>
          <a:bodyPr>
            <a:spAutoFit/>
          </a:bodyPr>
          <a:lstStyle/>
          <a:p>
            <a:pPr>
              <a:spcBef>
                <a:spcPct val="50000"/>
              </a:spcBef>
            </a:pPr>
            <a:endParaRPr lang="ar-SA"/>
          </a:p>
        </p:txBody>
      </p:sp>
      <p:sp>
        <p:nvSpPr>
          <p:cNvPr id="11267" name="Text Box 3"/>
          <p:cNvSpPr txBox="1">
            <a:spLocks noChangeArrowheads="1"/>
          </p:cNvSpPr>
          <p:nvPr/>
        </p:nvSpPr>
        <p:spPr bwMode="auto">
          <a:xfrm>
            <a:off x="250824" y="1196974"/>
            <a:ext cx="4321176" cy="369332"/>
          </a:xfrm>
          <a:prstGeom prst="rect">
            <a:avLst/>
          </a:prstGeom>
          <a:noFill/>
          <a:ln w="9525">
            <a:solidFill>
              <a:srgbClr val="FFFF00"/>
            </a:solidFill>
            <a:miter lim="800000"/>
            <a:headEnd/>
            <a:tailEnd/>
          </a:ln>
        </p:spPr>
        <p:txBody>
          <a:bodyPr wrap="square">
            <a:spAutoFit/>
          </a:bodyPr>
          <a:lstStyle/>
          <a:p>
            <a:pPr>
              <a:spcBef>
                <a:spcPct val="50000"/>
              </a:spcBef>
            </a:pPr>
            <a:r>
              <a:rPr lang="en-US" b="1" dirty="0"/>
              <a:t>      </a:t>
            </a:r>
            <a:r>
              <a:rPr lang="en-US" b="1" dirty="0">
                <a:solidFill>
                  <a:srgbClr val="FFFF00"/>
                </a:solidFill>
                <a:cs typeface="Times New Roman" pitchFamily="18" charset="0"/>
              </a:rPr>
              <a:t>Endothelial  damage</a:t>
            </a:r>
          </a:p>
        </p:txBody>
      </p:sp>
      <p:sp>
        <p:nvSpPr>
          <p:cNvPr id="81924" name="Text Box 4"/>
          <p:cNvSpPr txBox="1">
            <a:spLocks noChangeArrowheads="1"/>
          </p:cNvSpPr>
          <p:nvPr/>
        </p:nvSpPr>
        <p:spPr bwMode="auto">
          <a:xfrm>
            <a:off x="250825" y="2420938"/>
            <a:ext cx="4321175" cy="830262"/>
          </a:xfrm>
          <a:prstGeom prst="rect">
            <a:avLst/>
          </a:prstGeom>
          <a:noFill/>
          <a:ln w="9525">
            <a:solidFill>
              <a:srgbClr val="FFFF00"/>
            </a:solidFill>
            <a:miter lim="800000"/>
            <a:headEnd/>
            <a:tailEnd/>
          </a:ln>
          <a:effectLst/>
        </p:spPr>
        <p:txBody>
          <a:bodyPr>
            <a:spAutoFit/>
          </a:bodyPr>
          <a:lstStyle/>
          <a:p>
            <a:pPr>
              <a:spcBef>
                <a:spcPct val="50000"/>
              </a:spcBef>
              <a:defRPr/>
            </a:pPr>
            <a:r>
              <a:rPr lang="en-US" b="1" dirty="0">
                <a:cs typeface="Arial" pitchFamily="34" charset="0"/>
              </a:rPr>
              <a:t>  </a:t>
            </a:r>
            <a:r>
              <a:rPr lang="en-US" b="1" dirty="0">
                <a:solidFill>
                  <a:srgbClr val="FFFF00"/>
                </a:solidFill>
                <a:cs typeface="Times New Roman" pitchFamily="18" charset="0"/>
              </a:rPr>
              <a:t>Platelet-fibrin thrombi</a:t>
            </a:r>
            <a:r>
              <a:rPr lang="en-US" dirty="0">
                <a:solidFill>
                  <a:srgbClr val="FFFF00"/>
                </a:solidFill>
                <a:cs typeface="Times New Roman" pitchFamily="18" charset="0"/>
              </a:rPr>
              <a:t>        (</a:t>
            </a:r>
            <a:r>
              <a:rPr lang="en-US" b="1" dirty="0">
                <a:solidFill>
                  <a:srgbClr val="FFFF00"/>
                </a:solidFill>
                <a:effectLst>
                  <a:outerShdw blurRad="38100" dist="38100" dir="2700000" algn="tl">
                    <a:srgbClr val="000000"/>
                  </a:outerShdw>
                </a:effectLst>
                <a:cs typeface="Times New Roman" pitchFamily="18" charset="0"/>
              </a:rPr>
              <a:t>Nonbacterial Thrombotic </a:t>
            </a:r>
            <a:r>
              <a:rPr lang="en-US" b="1" dirty="0" err="1">
                <a:solidFill>
                  <a:srgbClr val="FFFF00"/>
                </a:solidFill>
                <a:effectLst>
                  <a:outerShdw blurRad="38100" dist="38100" dir="2700000" algn="tl">
                    <a:srgbClr val="000000"/>
                  </a:outerShdw>
                </a:effectLst>
                <a:cs typeface="Times New Roman" pitchFamily="18" charset="0"/>
              </a:rPr>
              <a:t>endocarditis</a:t>
            </a:r>
            <a:r>
              <a:rPr lang="en-US" b="1" dirty="0">
                <a:solidFill>
                  <a:srgbClr val="FFFF00"/>
                </a:solidFill>
                <a:effectLst>
                  <a:outerShdw blurRad="38100" dist="38100" dir="2700000" algn="tl">
                    <a:srgbClr val="000000"/>
                  </a:outerShdw>
                </a:effectLst>
                <a:cs typeface="Times New Roman" pitchFamily="18" charset="0"/>
              </a:rPr>
              <a:t>)</a:t>
            </a:r>
          </a:p>
        </p:txBody>
      </p:sp>
      <p:sp>
        <p:nvSpPr>
          <p:cNvPr id="11269" name="Text Box 5"/>
          <p:cNvSpPr txBox="1">
            <a:spLocks noChangeArrowheads="1"/>
          </p:cNvSpPr>
          <p:nvPr/>
        </p:nvSpPr>
        <p:spPr bwMode="auto">
          <a:xfrm>
            <a:off x="228600" y="4922728"/>
            <a:ext cx="4343400" cy="1554272"/>
          </a:xfrm>
          <a:prstGeom prst="rect">
            <a:avLst/>
          </a:prstGeom>
          <a:noFill/>
          <a:ln w="9525">
            <a:solidFill>
              <a:srgbClr val="FFFF00"/>
            </a:solidFill>
            <a:miter lim="800000"/>
            <a:headEnd/>
            <a:tailEnd/>
          </a:ln>
        </p:spPr>
        <p:txBody>
          <a:bodyPr wrap="square">
            <a:spAutoFit/>
          </a:bodyPr>
          <a:lstStyle/>
          <a:p>
            <a:pPr>
              <a:spcBef>
                <a:spcPct val="50000"/>
              </a:spcBef>
            </a:pPr>
            <a:r>
              <a:rPr lang="en-US" dirty="0"/>
              <a:t>    </a:t>
            </a:r>
            <a:r>
              <a:rPr lang="en-US" dirty="0">
                <a:solidFill>
                  <a:srgbClr val="FFFF00"/>
                </a:solidFill>
                <a:cs typeface="Times New Roman" pitchFamily="18" charset="0"/>
              </a:rPr>
              <a:t>Microorganism adherence (BTE)</a:t>
            </a:r>
            <a:r>
              <a:rPr lang="en-US" dirty="0"/>
              <a:t>  </a:t>
            </a:r>
          </a:p>
          <a:p>
            <a:pPr>
              <a:spcBef>
                <a:spcPct val="50000"/>
              </a:spcBef>
            </a:pPr>
            <a:r>
              <a:rPr lang="en-US" dirty="0"/>
              <a:t>     </a:t>
            </a:r>
            <a:r>
              <a:rPr lang="en-US" b="1" dirty="0">
                <a:solidFill>
                  <a:srgbClr val="FF0000"/>
                </a:solidFill>
              </a:rPr>
              <a:t>Local vegetation</a:t>
            </a:r>
            <a:r>
              <a:rPr lang="en-US" dirty="0">
                <a:solidFill>
                  <a:srgbClr val="FF0000"/>
                </a:solidFill>
              </a:rPr>
              <a:t> </a:t>
            </a:r>
          </a:p>
          <a:p>
            <a:pPr>
              <a:spcBef>
                <a:spcPct val="50000"/>
              </a:spcBef>
            </a:pPr>
            <a:r>
              <a:rPr lang="en-US" b="1" dirty="0"/>
              <a:t> </a:t>
            </a:r>
            <a:r>
              <a:rPr lang="en-US" sz="2000" b="1" dirty="0" smtClean="0"/>
              <a:t>EXTENSON </a:t>
            </a:r>
            <a:r>
              <a:rPr lang="en-US" sz="2000" b="1" dirty="0"/>
              <a:t>,  </a:t>
            </a:r>
            <a:r>
              <a:rPr lang="en-US" sz="2000" b="1" dirty="0" err="1"/>
              <a:t>Perivalvular</a:t>
            </a:r>
            <a:r>
              <a:rPr lang="en-US" sz="2000" b="1" dirty="0"/>
              <a:t> ,Destructive </a:t>
            </a:r>
            <a:r>
              <a:rPr lang="en-US" sz="2000" dirty="0" smtClean="0"/>
              <a:t>valve, fistula</a:t>
            </a:r>
            <a:r>
              <a:rPr lang="en-US" sz="2000" b="1" dirty="0" smtClean="0"/>
              <a:t> and </a:t>
            </a:r>
            <a:r>
              <a:rPr lang="en-US" sz="2000" b="1" dirty="0" err="1"/>
              <a:t>embolization</a:t>
            </a:r>
            <a:r>
              <a:rPr lang="en-US" sz="1400" b="1" dirty="0"/>
              <a:t>.</a:t>
            </a:r>
            <a:endParaRPr lang="en-US" b="1" dirty="0"/>
          </a:p>
        </p:txBody>
      </p:sp>
      <p:sp>
        <p:nvSpPr>
          <p:cNvPr id="11270" name="AutoShape 6"/>
          <p:cNvSpPr>
            <a:spLocks noChangeArrowheads="1"/>
          </p:cNvSpPr>
          <p:nvPr/>
        </p:nvSpPr>
        <p:spPr bwMode="auto">
          <a:xfrm>
            <a:off x="2124075" y="1628775"/>
            <a:ext cx="304800" cy="685800"/>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11271" name="AutoShape 7"/>
          <p:cNvSpPr>
            <a:spLocks noChangeArrowheads="1"/>
          </p:cNvSpPr>
          <p:nvPr/>
        </p:nvSpPr>
        <p:spPr bwMode="auto">
          <a:xfrm>
            <a:off x="2133600" y="3286124"/>
            <a:ext cx="314325" cy="1590675"/>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81929" name="Rectangle 9"/>
          <p:cNvSpPr>
            <a:spLocks noChangeArrowheads="1"/>
          </p:cNvSpPr>
          <p:nvPr/>
        </p:nvSpPr>
        <p:spPr bwMode="auto">
          <a:xfrm>
            <a:off x="4572000" y="1187450"/>
            <a:ext cx="4214813" cy="1631950"/>
          </a:xfrm>
          <a:prstGeom prst="rect">
            <a:avLst/>
          </a:prstGeom>
          <a:solidFill>
            <a:srgbClr val="FFFF00"/>
          </a:solidFill>
          <a:ln w="9525">
            <a:noFill/>
            <a:miter lim="800000"/>
            <a:headEnd/>
            <a:tailEnd/>
          </a:ln>
          <a:effectLst/>
        </p:spPr>
        <p:txBody>
          <a:bodyPr>
            <a:spAutoFit/>
          </a:bodyPr>
          <a:lstStyle/>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1.High velocity jet</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2.Flow from high pressure to low pressure chamber</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3.Flow across narrow orifice of high velocity</a:t>
            </a:r>
          </a:p>
        </p:txBody>
      </p:sp>
      <p:pic>
        <p:nvPicPr>
          <p:cNvPr id="11279" name="Picture 16" descr="screenshot_14"/>
          <p:cNvPicPr>
            <a:picLocks noChangeAspect="1" noChangeArrowheads="1"/>
          </p:cNvPicPr>
          <p:nvPr/>
        </p:nvPicPr>
        <p:blipFill>
          <a:blip r:embed="rId2" cstate="print"/>
          <a:srcRect/>
          <a:stretch>
            <a:fillRect/>
          </a:stretch>
        </p:blipFill>
        <p:spPr bwMode="auto">
          <a:xfrm>
            <a:off x="4606925" y="4757738"/>
            <a:ext cx="4232275" cy="1871662"/>
          </a:xfrm>
          <a:prstGeom prst="rect">
            <a:avLst/>
          </a:prstGeom>
          <a:noFill/>
          <a:ln w="9525">
            <a:noFill/>
            <a:miter lim="800000"/>
            <a:headEnd/>
            <a:tailEnd/>
          </a:ln>
        </p:spPr>
      </p:pic>
      <p:sp>
        <p:nvSpPr>
          <p:cNvPr id="11274" name="TextBox 16"/>
          <p:cNvSpPr txBox="1">
            <a:spLocks noChangeArrowheads="1"/>
          </p:cNvSpPr>
          <p:nvPr/>
        </p:nvSpPr>
        <p:spPr bwMode="auto">
          <a:xfrm>
            <a:off x="304800" y="68262"/>
            <a:ext cx="8458200" cy="769441"/>
          </a:xfrm>
          <a:prstGeom prst="rect">
            <a:avLst/>
          </a:prstGeom>
          <a:noFill/>
          <a:ln w="9525">
            <a:solidFill>
              <a:srgbClr val="FFFF00"/>
            </a:solidFill>
            <a:miter lim="800000"/>
            <a:headEnd/>
            <a:tailEnd/>
          </a:ln>
        </p:spPr>
        <p:txBody>
          <a:bodyPr wrap="square">
            <a:spAutoFit/>
          </a:bodyPr>
          <a:lstStyle/>
          <a:p>
            <a:r>
              <a:rPr lang="en-US" sz="4400" dirty="0">
                <a:solidFill>
                  <a:srgbClr val="FF0000"/>
                </a:solidFill>
              </a:rPr>
              <a:t>Pathogenesis: </a:t>
            </a:r>
            <a:r>
              <a:rPr lang="en-US" sz="4400" dirty="0" smtClean="0">
                <a:solidFill>
                  <a:srgbClr val="FF0000"/>
                </a:solidFill>
              </a:rPr>
              <a:t>summery-1 </a:t>
            </a:r>
            <a:endParaRPr lang="en-US" sz="4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slide(fromBottom)">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down)">
                                      <p:cBhvr>
                                        <p:cTn id="17" dur="580">
                                          <p:stCondLst>
                                            <p:cond delay="0"/>
                                          </p:stCondLst>
                                        </p:cTn>
                                        <p:tgtEl>
                                          <p:spTgt spid="81929"/>
                                        </p:tgtEl>
                                      </p:cBhvr>
                                    </p:animEffect>
                                    <p:anim calcmode="lin" valueType="num">
                                      <p:cBhvr>
                                        <p:cTn id="18" dur="1822" tmFilter="0,0; 0.14,0.36; 0.43,0.73; 0.71,0.91; 1.0,1.0">
                                          <p:stCondLst>
                                            <p:cond delay="0"/>
                                          </p:stCondLst>
                                        </p:cTn>
                                        <p:tgtEl>
                                          <p:spTgt spid="819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19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19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19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1929"/>
                                        </p:tgtEl>
                                        <p:attrNameLst>
                                          <p:attrName>ppt_y</p:attrName>
                                        </p:attrNameLst>
                                      </p:cBhvr>
                                      <p:tavLst>
                                        <p:tav tm="0" fmla="#ppt_y-sin(pi*$)/81">
                                          <p:val>
                                            <p:fltVal val="0"/>
                                          </p:val>
                                        </p:tav>
                                        <p:tav tm="100000">
                                          <p:val>
                                            <p:fltVal val="1"/>
                                          </p:val>
                                        </p:tav>
                                      </p:tavLst>
                                    </p:anim>
                                    <p:animScale>
                                      <p:cBhvr>
                                        <p:cTn id="23" dur="26">
                                          <p:stCondLst>
                                            <p:cond delay="650"/>
                                          </p:stCondLst>
                                        </p:cTn>
                                        <p:tgtEl>
                                          <p:spTgt spid="81929"/>
                                        </p:tgtEl>
                                      </p:cBhvr>
                                      <p:to x="100000" y="60000"/>
                                    </p:animScale>
                                    <p:animScale>
                                      <p:cBhvr>
                                        <p:cTn id="24" dur="166" decel="50000">
                                          <p:stCondLst>
                                            <p:cond delay="676"/>
                                          </p:stCondLst>
                                        </p:cTn>
                                        <p:tgtEl>
                                          <p:spTgt spid="81929"/>
                                        </p:tgtEl>
                                      </p:cBhvr>
                                      <p:to x="100000" y="100000"/>
                                    </p:animScale>
                                    <p:animScale>
                                      <p:cBhvr>
                                        <p:cTn id="25" dur="26">
                                          <p:stCondLst>
                                            <p:cond delay="1312"/>
                                          </p:stCondLst>
                                        </p:cTn>
                                        <p:tgtEl>
                                          <p:spTgt spid="81929"/>
                                        </p:tgtEl>
                                      </p:cBhvr>
                                      <p:to x="100000" y="80000"/>
                                    </p:animScale>
                                    <p:animScale>
                                      <p:cBhvr>
                                        <p:cTn id="26" dur="166" decel="50000">
                                          <p:stCondLst>
                                            <p:cond delay="1338"/>
                                          </p:stCondLst>
                                        </p:cTn>
                                        <p:tgtEl>
                                          <p:spTgt spid="81929"/>
                                        </p:tgtEl>
                                      </p:cBhvr>
                                      <p:to x="100000" y="100000"/>
                                    </p:animScale>
                                    <p:animScale>
                                      <p:cBhvr>
                                        <p:cTn id="27" dur="26">
                                          <p:stCondLst>
                                            <p:cond delay="1642"/>
                                          </p:stCondLst>
                                        </p:cTn>
                                        <p:tgtEl>
                                          <p:spTgt spid="81929"/>
                                        </p:tgtEl>
                                      </p:cBhvr>
                                      <p:to x="100000" y="90000"/>
                                    </p:animScale>
                                    <p:animScale>
                                      <p:cBhvr>
                                        <p:cTn id="28" dur="166" decel="50000">
                                          <p:stCondLst>
                                            <p:cond delay="1668"/>
                                          </p:stCondLst>
                                        </p:cTn>
                                        <p:tgtEl>
                                          <p:spTgt spid="81929"/>
                                        </p:tgtEl>
                                      </p:cBhvr>
                                      <p:to x="100000" y="100000"/>
                                    </p:animScale>
                                    <p:animScale>
                                      <p:cBhvr>
                                        <p:cTn id="29" dur="26">
                                          <p:stCondLst>
                                            <p:cond delay="1808"/>
                                          </p:stCondLst>
                                        </p:cTn>
                                        <p:tgtEl>
                                          <p:spTgt spid="81929"/>
                                        </p:tgtEl>
                                      </p:cBhvr>
                                      <p:to x="100000" y="95000"/>
                                    </p:animScale>
                                    <p:animScale>
                                      <p:cBhvr>
                                        <p:cTn id="30" dur="166" decel="50000">
                                          <p:stCondLst>
                                            <p:cond delay="1834"/>
                                          </p:stCondLst>
                                        </p:cTn>
                                        <p:tgtEl>
                                          <p:spTgt spid="8192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1924"/>
                                        </p:tgtEl>
                                        <p:attrNameLst>
                                          <p:attrName>style.visibility</p:attrName>
                                        </p:attrNameLst>
                                      </p:cBhvr>
                                      <p:to>
                                        <p:strVal val="visible"/>
                                      </p:to>
                                    </p:set>
                                    <p:animEffect transition="in" filter="slide(fromBottom)">
                                      <p:cBhvr>
                                        <p:cTn id="35" dur="500"/>
                                        <p:tgtEl>
                                          <p:spTgt spid="8192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1271"/>
                                        </p:tgtEl>
                                        <p:attrNameLst>
                                          <p:attrName>style.visibility</p:attrName>
                                        </p:attrNameLst>
                                      </p:cBhvr>
                                      <p:to>
                                        <p:strVal val="visible"/>
                                      </p:to>
                                    </p:set>
                                    <p:animEffect transition="in" filter="slide(fromBottom)">
                                      <p:cBhvr>
                                        <p:cTn id="38" dur="500"/>
                                        <p:tgtEl>
                                          <p:spTgt spid="1127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fade">
                                      <p:cBhvr>
                                        <p:cTn id="43" dur="1000"/>
                                        <p:tgtEl>
                                          <p:spTgt spid="11269"/>
                                        </p:tgtEl>
                                      </p:cBhvr>
                                    </p:animEffect>
                                    <p:anim calcmode="lin" valueType="num">
                                      <p:cBhvr>
                                        <p:cTn id="44" dur="1000" fill="hold"/>
                                        <p:tgtEl>
                                          <p:spTgt spid="11269"/>
                                        </p:tgtEl>
                                        <p:attrNameLst>
                                          <p:attrName>ppt_x</p:attrName>
                                        </p:attrNameLst>
                                      </p:cBhvr>
                                      <p:tavLst>
                                        <p:tav tm="0">
                                          <p:val>
                                            <p:strVal val="#ppt_x"/>
                                          </p:val>
                                        </p:tav>
                                        <p:tav tm="100000">
                                          <p:val>
                                            <p:strVal val="#ppt_x"/>
                                          </p:val>
                                        </p:tav>
                                      </p:tavLst>
                                    </p:anim>
                                    <p:anim calcmode="lin" valueType="num">
                                      <p:cBhvr>
                                        <p:cTn id="45"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fade">
                                      <p:cBhvr>
                                        <p:cTn id="50" dur="1000"/>
                                        <p:tgtEl>
                                          <p:spTgt spid="11279"/>
                                        </p:tgtEl>
                                      </p:cBhvr>
                                    </p:animEffect>
                                    <p:anim calcmode="lin" valueType="num">
                                      <p:cBhvr>
                                        <p:cTn id="51" dur="1000" fill="hold"/>
                                        <p:tgtEl>
                                          <p:spTgt spid="11279"/>
                                        </p:tgtEl>
                                        <p:attrNameLst>
                                          <p:attrName>ppt_x</p:attrName>
                                        </p:attrNameLst>
                                      </p:cBhvr>
                                      <p:tavLst>
                                        <p:tav tm="0">
                                          <p:val>
                                            <p:strVal val="#ppt_x"/>
                                          </p:val>
                                        </p:tav>
                                        <p:tav tm="100000">
                                          <p:val>
                                            <p:strVal val="#ppt_x"/>
                                          </p:val>
                                        </p:tav>
                                      </p:tavLst>
                                    </p:anim>
                                    <p:anim calcmode="lin" valueType="num">
                                      <p:cBhvr>
                                        <p:cTn id="52"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11269" grpId="0" animBg="1"/>
      <p:bldP spid="11270" grpId="0" animBg="1"/>
      <p:bldP spid="11271" grpId="0" animBg="1"/>
      <p:bldP spid="819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38200" y="1066800"/>
            <a:ext cx="7696200" cy="5495925"/>
          </a:xfrm>
          <a:prstGeom prst="rect">
            <a:avLst/>
          </a:prstGeom>
          <a:noFill/>
          <a:ln w="9525">
            <a:noFill/>
            <a:miter lim="800000"/>
            <a:headEnd/>
            <a:tailEnd/>
          </a:ln>
        </p:spPr>
      </p:pic>
      <p:sp>
        <p:nvSpPr>
          <p:cNvPr id="12291" name="Rectangle 2"/>
          <p:cNvSpPr>
            <a:spLocks noChangeArrowheads="1"/>
          </p:cNvSpPr>
          <p:nvPr/>
        </p:nvSpPr>
        <p:spPr bwMode="auto">
          <a:xfrm>
            <a:off x="609600" y="228601"/>
            <a:ext cx="7924800" cy="707886"/>
          </a:xfrm>
          <a:prstGeom prst="rect">
            <a:avLst/>
          </a:prstGeom>
          <a:noFill/>
          <a:ln w="9525">
            <a:solidFill>
              <a:srgbClr val="FFFF00"/>
            </a:solidFill>
            <a:miter lim="800000"/>
            <a:headEnd/>
            <a:tailEnd/>
          </a:ln>
        </p:spPr>
        <p:txBody>
          <a:bodyPr wrap="square">
            <a:spAutoFit/>
          </a:bodyPr>
          <a:lstStyle/>
          <a:p>
            <a:r>
              <a:rPr lang="en-US" sz="4000" dirty="0">
                <a:solidFill>
                  <a:srgbClr val="FF0000"/>
                </a:solidFill>
              </a:rPr>
              <a:t>Pathogenesis: </a:t>
            </a:r>
            <a:r>
              <a:rPr lang="en-US" sz="4000" dirty="0" smtClean="0">
                <a:solidFill>
                  <a:srgbClr val="FF0000"/>
                </a:solidFill>
              </a:rPr>
              <a:t>summery-2 </a:t>
            </a:r>
            <a:endParaRPr lang="en-US" sz="4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457200" y="228600"/>
            <a:ext cx="8229600" cy="1143000"/>
          </a:xfrm>
          <a:ln>
            <a:solidFill>
              <a:srgbClr val="FFFF00"/>
            </a:solidFill>
          </a:ln>
        </p:spPr>
        <p:txBody>
          <a:bodyPr>
            <a:normAutofit fontScale="90000"/>
          </a:bodyPr>
          <a:lstStyle/>
          <a:p>
            <a:pPr>
              <a:defRPr/>
            </a:pPr>
            <a:r>
              <a:rPr lang="en-GB" sz="3100" dirty="0">
                <a:solidFill>
                  <a:srgbClr val="FF0000"/>
                </a:solidFill>
              </a:rPr>
              <a:t>Structural cardiac conditions that make adults and children at risk </a:t>
            </a:r>
            <a:r>
              <a:rPr lang="en-GB" sz="3200" dirty="0">
                <a:solidFill>
                  <a:srgbClr val="FF0000"/>
                </a:solidFill>
              </a:rPr>
              <a:t/>
            </a:r>
            <a:br>
              <a:rPr lang="en-GB" sz="3200" dirty="0">
                <a:solidFill>
                  <a:srgbClr val="FF0000"/>
                </a:solidFill>
              </a:rPr>
            </a:br>
            <a:endParaRPr lang="en-GB" sz="3200" dirty="0">
              <a:solidFill>
                <a:srgbClr val="FF0000"/>
              </a:solidFill>
            </a:endParaRPr>
          </a:p>
        </p:txBody>
      </p:sp>
      <p:sp>
        <p:nvSpPr>
          <p:cNvPr id="483331" name="Rectangle 3"/>
          <p:cNvSpPr>
            <a:spLocks noGrp="1" noChangeArrowheads="1"/>
          </p:cNvSpPr>
          <p:nvPr>
            <p:ph type="body" idx="1"/>
          </p:nvPr>
        </p:nvSpPr>
        <p:spPr>
          <a:ln>
            <a:solidFill>
              <a:srgbClr val="FFFF00"/>
            </a:solidFill>
          </a:ln>
        </p:spPr>
        <p:txBody>
          <a:bodyPr/>
          <a:lstStyle/>
          <a:p>
            <a:pPr>
              <a:buFontTx/>
              <a:buChar char="•"/>
              <a:defRPr/>
            </a:pPr>
            <a:r>
              <a:rPr lang="en-GB" dirty="0" smtClean="0"/>
              <a:t>Acquired </a:t>
            </a:r>
            <a:r>
              <a:rPr lang="en-GB" dirty="0" err="1"/>
              <a:t>valvular</a:t>
            </a:r>
            <a:r>
              <a:rPr lang="en-GB" dirty="0"/>
              <a:t> heart disease with </a:t>
            </a:r>
            <a:r>
              <a:rPr lang="en-GB" dirty="0" err="1"/>
              <a:t>stenosis</a:t>
            </a:r>
            <a:r>
              <a:rPr lang="en-GB" dirty="0"/>
              <a:t> or </a:t>
            </a:r>
            <a:r>
              <a:rPr lang="en-GB" dirty="0" smtClean="0"/>
              <a:t>regurgitation</a:t>
            </a:r>
            <a:endParaRPr lang="en-GB" dirty="0"/>
          </a:p>
          <a:p>
            <a:pPr>
              <a:buFontTx/>
              <a:buChar char="•"/>
              <a:defRPr/>
            </a:pPr>
            <a:r>
              <a:rPr lang="en-GB" dirty="0" smtClean="0"/>
              <a:t>Valve </a:t>
            </a:r>
            <a:r>
              <a:rPr lang="en-GB" dirty="0"/>
              <a:t>replacement</a:t>
            </a:r>
          </a:p>
          <a:p>
            <a:pPr>
              <a:buFontTx/>
              <a:buChar char="•"/>
              <a:defRPr/>
            </a:pPr>
            <a:r>
              <a:rPr lang="en-GB" dirty="0" smtClean="0"/>
              <a:t>Structural </a:t>
            </a:r>
            <a:r>
              <a:rPr lang="en-GB" dirty="0"/>
              <a:t>congenital heart disease</a:t>
            </a:r>
          </a:p>
          <a:p>
            <a:pPr>
              <a:buFontTx/>
              <a:buChar char="•"/>
              <a:defRPr/>
            </a:pPr>
            <a:r>
              <a:rPr lang="en-GB" dirty="0" smtClean="0"/>
              <a:t>Hypertrophic cardio-</a:t>
            </a:r>
            <a:r>
              <a:rPr lang="en-GB" dirty="0" err="1" smtClean="0"/>
              <a:t>myopathy</a:t>
            </a:r>
            <a:endParaRPr lang="en-GB" dirty="0"/>
          </a:p>
          <a:p>
            <a:pPr>
              <a:buFontTx/>
              <a:buChar char="•"/>
              <a:defRPr/>
            </a:pPr>
            <a:r>
              <a:rPr lang="en-GB" dirty="0" smtClean="0"/>
              <a:t>Previous </a:t>
            </a:r>
            <a:r>
              <a:rPr lang="en-GB" dirty="0"/>
              <a:t>infective </a:t>
            </a:r>
            <a:r>
              <a:rPr lang="en-GB" dirty="0" err="1" smtClean="0"/>
              <a:t>endocarditis</a:t>
            </a:r>
            <a:endParaRPr lang="en-GB" dirty="0" smtClean="0"/>
          </a:p>
          <a:p>
            <a:pPr>
              <a:buFontTx/>
              <a:buChar char="•"/>
              <a:defRPr/>
            </a:pPr>
            <a:r>
              <a:rPr lang="en-GB" dirty="0" smtClean="0"/>
              <a:t>Iv drug abuser.</a:t>
            </a:r>
            <a:endParaRPr lang="en-GB" dirty="0"/>
          </a:p>
          <a:p>
            <a:pPr>
              <a:defRPr/>
            </a:pPr>
            <a:endParaRPr lang="en-GB"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TotalTime>
  <Words>1275</Words>
  <Application>Microsoft Office PowerPoint</Application>
  <PresentationFormat>عرض على الشاشة (3:4)‏</PresentationFormat>
  <Paragraphs>302</Paragraphs>
  <Slides>42</Slides>
  <Notes>4</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42</vt:i4>
      </vt:variant>
    </vt:vector>
  </HeadingPairs>
  <TitlesOfParts>
    <vt:vector size="44" baseType="lpstr">
      <vt:lpstr>Office Theme</vt:lpstr>
      <vt:lpstr>MS Org Chart</vt:lpstr>
      <vt:lpstr>Infective Endocarditis</vt:lpstr>
      <vt:lpstr>AGENDA</vt:lpstr>
      <vt:lpstr>الشريحة 3</vt:lpstr>
      <vt:lpstr>Pathogenesis of IE-1</vt:lpstr>
      <vt:lpstr>Pathogenesis of IE-2</vt:lpstr>
      <vt:lpstr>Pathogenesis of IE-3 </vt:lpstr>
      <vt:lpstr>الشريحة 7</vt:lpstr>
      <vt:lpstr>الشريحة 8</vt:lpstr>
      <vt:lpstr>Structural cardiac conditions that make adults and children at risk  </vt:lpstr>
      <vt:lpstr>Determining Risk</vt:lpstr>
      <vt:lpstr>Cardiac conditions predispose IE</vt:lpstr>
      <vt:lpstr>Cardiac Conditions – High Risk1</vt:lpstr>
      <vt:lpstr>Cardiac Conditions - Moderate Risk1</vt:lpstr>
      <vt:lpstr>Negligible Risk (no prophylaxis)</vt:lpstr>
      <vt:lpstr>Procedures</vt:lpstr>
      <vt:lpstr>الشريحة 16</vt:lpstr>
      <vt:lpstr>ORIGINAL  CLASSIFICATION (Prior to Antibiotic era)</vt:lpstr>
      <vt:lpstr>Clinical Features-1</vt:lpstr>
      <vt:lpstr>Other Clinical Features-2</vt:lpstr>
      <vt:lpstr>Clinical features</vt:lpstr>
      <vt:lpstr>Janeway lesions non tender</vt:lpstr>
      <vt:lpstr>Splinter hg</vt:lpstr>
      <vt:lpstr>الشريحة 23</vt:lpstr>
      <vt:lpstr>TEE</vt:lpstr>
      <vt:lpstr>Native Valve Endo-carditis  Microbiology</vt:lpstr>
      <vt:lpstr>IE in IV Drug Abusers </vt:lpstr>
      <vt:lpstr>Prosthetic Valve Endocarditis Classification</vt:lpstr>
      <vt:lpstr>الشريحة 28</vt:lpstr>
      <vt:lpstr>Diagnostic (Duke) Criteria</vt:lpstr>
      <vt:lpstr>Diagnostic (Duke) Criteria</vt:lpstr>
      <vt:lpstr>Diagnostic (Duke) Criteria</vt:lpstr>
      <vt:lpstr>الشريحة 32</vt:lpstr>
      <vt:lpstr>Principles of Medical Management</vt:lpstr>
      <vt:lpstr>Indications for Surgery Left sided native valve endocarditis</vt:lpstr>
      <vt:lpstr>Complications-1</vt:lpstr>
      <vt:lpstr>الشريحة 36</vt:lpstr>
      <vt:lpstr>Complications-2</vt:lpstr>
      <vt:lpstr>Prevention</vt:lpstr>
      <vt:lpstr>الشريحة 39</vt:lpstr>
      <vt:lpstr>الشريحة 40</vt:lpstr>
      <vt:lpstr>الشريحة 41</vt:lpstr>
      <vt:lpstr>Treatment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Infective Endocarditis</dc:title>
  <dc:creator>Dr.Mustafa</dc:creator>
  <cp:lastModifiedBy>AA</cp:lastModifiedBy>
  <cp:revision>13</cp:revision>
  <dcterms:created xsi:type="dcterms:W3CDTF">2013-10-01T04:04:00Z</dcterms:created>
  <dcterms:modified xsi:type="dcterms:W3CDTF">2013-10-01T17:24:53Z</dcterms:modified>
</cp:coreProperties>
</file>