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78" r:id="rId2"/>
    <p:sldId id="379" r:id="rId3"/>
    <p:sldId id="385" r:id="rId4"/>
    <p:sldId id="272" r:id="rId5"/>
    <p:sldId id="326" r:id="rId6"/>
    <p:sldId id="387" r:id="rId7"/>
    <p:sldId id="258" r:id="rId8"/>
    <p:sldId id="380" r:id="rId9"/>
    <p:sldId id="259" r:id="rId10"/>
    <p:sldId id="260" r:id="rId11"/>
    <p:sldId id="381" r:id="rId12"/>
    <p:sldId id="389" r:id="rId13"/>
    <p:sldId id="386" r:id="rId14"/>
    <p:sldId id="270" r:id="rId15"/>
    <p:sldId id="268" r:id="rId16"/>
    <p:sldId id="355" r:id="rId17"/>
    <p:sldId id="370" r:id="rId18"/>
    <p:sldId id="320" r:id="rId19"/>
    <p:sldId id="322" r:id="rId20"/>
    <p:sldId id="324" r:id="rId21"/>
    <p:sldId id="383" r:id="rId22"/>
    <p:sldId id="384" r:id="rId23"/>
    <p:sldId id="388" r:id="rId24"/>
    <p:sldId id="382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397" r:id="rId33"/>
    <p:sldId id="398" r:id="rId34"/>
    <p:sldId id="399" r:id="rId35"/>
    <p:sldId id="401" r:id="rId36"/>
    <p:sldId id="400" r:id="rId3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0EB76-0313-465D-8F30-FDA3768595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61619-6776-4341-93ED-0508A09B7E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6C72F-404D-4EB2-8208-0454019F2C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7BF2-1B97-4959-B6F5-70513B2DC6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7EA2C-42FA-4D8A-9BFC-D173496413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BD629-13AB-467B-9473-9CEE389779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CFFF-2A5B-412B-8E93-48724211A3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AD626-5269-4BB5-8EE5-E4744E37C8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D3323-85EB-4FFC-9ED2-B17A31DBE6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81094-941F-4B06-B1E5-15DD66E1192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BB246-8707-4BD8-9D5E-DD5CB6C68B2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341BDE9F-4BA7-47FA-878E-7121764956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1336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Ali …. 65 years old </a:t>
            </a:r>
          </a:p>
          <a:p>
            <a:pPr eaLnBrk="1" hangingPunct="1"/>
            <a:r>
              <a:rPr lang="en-US" smtClean="0"/>
              <a:t>C/O exercise intolerance for 2 years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827088" y="981075"/>
            <a:ext cx="7543800" cy="914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endParaRPr lang="en-US" sz="2400" b="1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 rtl="0"/>
            <a:r>
              <a:rPr lang="en-US" sz="24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DEFINITION OF EMPHYSEMA </a:t>
            </a:r>
          </a:p>
          <a:p>
            <a:pPr algn="ctr" rtl="0"/>
            <a:endParaRPr lang="en-US" b="1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693738" y="2733675"/>
            <a:ext cx="7762875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>
                <a:latin typeface="Tahoma" pitchFamily="34" charset="0"/>
                <a:cs typeface="Tahoma" pitchFamily="34" charset="0"/>
              </a:rPr>
              <a:t>   “Permanent destructive enlargement of airspaces  </a:t>
            </a:r>
          </a:p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>
                <a:latin typeface="Tahoma" pitchFamily="34" charset="0"/>
                <a:cs typeface="Tahoma" pitchFamily="34" charset="0"/>
              </a:rPr>
              <a:t>   distal to the terminal bronchioles without obvious</a:t>
            </a:r>
          </a:p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>
                <a:latin typeface="Tahoma" pitchFamily="34" charset="0"/>
                <a:cs typeface="Tahoma" pitchFamily="34" charset="0"/>
              </a:rPr>
              <a:t>   fibrosis</a:t>
            </a:r>
            <a:r>
              <a:rPr lang="en-US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”.</a:t>
            </a:r>
          </a:p>
          <a:p>
            <a:pPr algn="l" rtl="0">
              <a:lnSpc>
                <a:spcPct val="150000"/>
              </a:lnSpc>
              <a:spcBef>
                <a:spcPct val="5000"/>
              </a:spcBef>
            </a:pPr>
            <a:endParaRPr lang="en-US" sz="240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 b="1" i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en-US" b="1" i="1">
                <a:solidFill>
                  <a:srgbClr val="FF3300"/>
                </a:solidFill>
                <a:latin typeface="Tahoma" pitchFamily="34" charset="0"/>
              </a:rPr>
              <a:t>Workshop of NHLBI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Pictur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162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Low  </a:t>
            </a:r>
            <a:r>
              <a:rPr lang="en-US" smtClean="0">
                <a:solidFill>
                  <a:srgbClr val="FF0000"/>
                </a:solidFill>
              </a:rPr>
              <a:t>PaO</a:t>
            </a:r>
            <a:r>
              <a:rPr lang="en-US" sz="2000" smtClean="0">
                <a:solidFill>
                  <a:srgbClr val="FF0000"/>
                </a:solidFill>
              </a:rPr>
              <a:t>2 </a:t>
            </a:r>
            <a:r>
              <a:rPr lang="en-US" sz="2000" smtClean="0"/>
              <a:t>                                     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Normal   </a:t>
            </a:r>
            <a:r>
              <a:rPr lang="en-US" sz="2800" smtClean="0">
                <a:solidFill>
                  <a:srgbClr val="FF0000"/>
                </a:solidFill>
              </a:rPr>
              <a:t>PaCO</a:t>
            </a:r>
            <a:r>
              <a:rPr lang="en-US" sz="2000" smtClean="0">
                <a:solidFill>
                  <a:srgbClr val="FF0000"/>
                </a:solidFill>
              </a:rPr>
              <a:t>2  </a:t>
            </a:r>
            <a:r>
              <a:rPr lang="en-US" sz="2000" smtClean="0"/>
              <a:t>                                     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800" smtClean="0"/>
              <a:t>Low   </a:t>
            </a:r>
            <a:r>
              <a:rPr lang="en-US" sz="2800" smtClean="0">
                <a:solidFill>
                  <a:schemeClr val="hlink"/>
                </a:solidFill>
              </a:rPr>
              <a:t>PaO</a:t>
            </a:r>
            <a:r>
              <a:rPr lang="en-US" sz="2000" smtClean="0">
                <a:solidFill>
                  <a:schemeClr val="hlink"/>
                </a:solidFill>
              </a:rPr>
              <a:t>2  </a:t>
            </a:r>
            <a:r>
              <a:rPr lang="en-US" sz="2000" smtClean="0"/>
              <a:t>                                          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High  </a:t>
            </a:r>
            <a:r>
              <a:rPr lang="en-US" sz="2800" smtClean="0">
                <a:solidFill>
                  <a:schemeClr val="hlink"/>
                </a:solidFill>
              </a:rPr>
              <a:t>PaCO</a:t>
            </a:r>
            <a:r>
              <a:rPr lang="en-US" sz="2000" smtClean="0">
                <a:solidFill>
                  <a:schemeClr val="hlink"/>
                </a:solidFill>
              </a:rPr>
              <a:t>2</a:t>
            </a:r>
            <a:r>
              <a:rPr lang="en-US" sz="2000" smtClean="0"/>
              <a:t>                                          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pH </a:t>
            </a:r>
            <a:r>
              <a:rPr lang="en-US" sz="2800" smtClean="0"/>
              <a:t> acidotic or low normal                   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HCO</a:t>
            </a:r>
            <a:r>
              <a:rPr lang="en-US" sz="2000" smtClean="0">
                <a:solidFill>
                  <a:schemeClr val="hlink"/>
                </a:solidFill>
              </a:rPr>
              <a:t> 3</a:t>
            </a:r>
            <a:r>
              <a:rPr lang="en-US" sz="2000" smtClean="0"/>
              <a:t>    </a:t>
            </a:r>
            <a:r>
              <a:rPr lang="en-US" sz="2800" smtClean="0"/>
              <a:t>raised                              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</a:rPr>
              <a:t>COMPLICATIONS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908175" y="1628775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Respiratory failure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Cor pulmonale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Bacterial colonisation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Hemoptysis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Pneumothorax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Extrapulmonary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066800" y="2286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CC00"/>
                </a:solidFill>
              </a:rPr>
              <a:t>Summary of management 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600200" y="990600"/>
            <a:ext cx="6858000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solidFill>
                  <a:schemeClr val="hlink"/>
                </a:solidFill>
              </a:rPr>
              <a:t>Bronchodilation </a:t>
            </a:r>
            <a:r>
              <a:rPr lang="en-US">
                <a:solidFill>
                  <a:srgbClr val="FF0000"/>
                </a:solidFill>
              </a:rPr>
              <a:t>         ipratropium  40 to 80 µcg  q 6 hourly</a:t>
            </a:r>
          </a:p>
          <a:p>
            <a:pPr algn="l" rtl="0"/>
            <a:r>
              <a:rPr lang="en-US">
                <a:solidFill>
                  <a:srgbClr val="000099"/>
                </a:solidFill>
              </a:rPr>
              <a:t>                                                     0r Combivent</a:t>
            </a:r>
          </a:p>
          <a:p>
            <a:pPr algn="l" rtl="0"/>
            <a:endParaRPr lang="en-US">
              <a:solidFill>
                <a:srgbClr val="FF0000"/>
              </a:solidFill>
            </a:endParaRPr>
          </a:p>
          <a:p>
            <a:pPr algn="l" rtl="0"/>
            <a:r>
              <a:rPr lang="en-US">
                <a:solidFill>
                  <a:srgbClr val="FF0000"/>
                </a:solidFill>
              </a:rPr>
              <a:t>                                   Tiotropium   18 µcg q   24 hrs</a:t>
            </a:r>
          </a:p>
          <a:p>
            <a:pPr algn="l" rtl="0"/>
            <a:r>
              <a:rPr lang="en-US">
                <a:solidFill>
                  <a:srgbClr val="FF0000"/>
                </a:solidFill>
              </a:rPr>
              <a:t>                                   Salmetrol     50 µcg q   12 hrs</a:t>
            </a:r>
          </a:p>
          <a:p>
            <a:pPr algn="l" rtl="0"/>
            <a:r>
              <a:rPr lang="en-US">
                <a:solidFill>
                  <a:srgbClr val="FF0000"/>
                </a:solidFill>
              </a:rPr>
              <a:t>                                   Formoterol     9 µcg q   12 hrs</a:t>
            </a:r>
          </a:p>
          <a:p>
            <a:pPr algn="l" rtl="0"/>
            <a:endParaRPr lang="en-US">
              <a:solidFill>
                <a:srgbClr val="FF0000"/>
              </a:solidFill>
            </a:endParaRPr>
          </a:p>
          <a:p>
            <a:pPr algn="l" rtl="0"/>
            <a:r>
              <a:rPr lang="en-US">
                <a:solidFill>
                  <a:schemeClr val="hlink"/>
                </a:solidFill>
              </a:rPr>
              <a:t>Influenzae</a:t>
            </a:r>
            <a:r>
              <a:rPr lang="en-US">
                <a:solidFill>
                  <a:srgbClr val="FF0000"/>
                </a:solidFill>
              </a:rPr>
              <a:t> vaccine yearly</a:t>
            </a:r>
          </a:p>
          <a:p>
            <a:pPr algn="l" rtl="0"/>
            <a:endParaRPr lang="en-US">
              <a:solidFill>
                <a:srgbClr val="FF0000"/>
              </a:solidFill>
            </a:endParaRPr>
          </a:p>
          <a:p>
            <a:pPr algn="l" rtl="0"/>
            <a:r>
              <a:rPr lang="en-US">
                <a:solidFill>
                  <a:schemeClr val="hlink"/>
                </a:solidFill>
              </a:rPr>
              <a:t>Rehabilitation</a:t>
            </a:r>
            <a:r>
              <a:rPr lang="en-US">
                <a:solidFill>
                  <a:srgbClr val="FF0000"/>
                </a:solidFill>
              </a:rPr>
              <a:t>:  Grade 3-5   S.O.B.</a:t>
            </a:r>
          </a:p>
          <a:p>
            <a:pPr algn="l" rtl="0"/>
            <a:endParaRPr lang="en-US">
              <a:solidFill>
                <a:schemeClr val="hlink"/>
              </a:solidFill>
            </a:endParaRPr>
          </a:p>
          <a:p>
            <a:pPr algn="l" rtl="0"/>
            <a:r>
              <a:rPr lang="en-US">
                <a:solidFill>
                  <a:schemeClr val="hlink"/>
                </a:solidFill>
              </a:rPr>
              <a:t>?? Nebulise</a:t>
            </a:r>
            <a:r>
              <a:rPr lang="en-US">
                <a:solidFill>
                  <a:srgbClr val="FF0000"/>
                </a:solidFill>
              </a:rPr>
              <a:t> higher doses of Salbutamol + Ipratropium</a:t>
            </a:r>
          </a:p>
          <a:p>
            <a:pPr algn="l" rtl="0"/>
            <a:r>
              <a:rPr lang="en-US">
                <a:solidFill>
                  <a:srgbClr val="FF0000"/>
                </a:solidFill>
              </a:rPr>
              <a:t>Spacer as effective</a:t>
            </a:r>
          </a:p>
          <a:p>
            <a:pPr algn="l" rtl="0"/>
            <a:endParaRPr lang="en-US">
              <a:solidFill>
                <a:srgbClr val="FF0000"/>
              </a:solidFill>
            </a:endParaRPr>
          </a:p>
          <a:p>
            <a:pPr algn="l" rtl="0"/>
            <a:r>
              <a:rPr lang="en-US">
                <a:solidFill>
                  <a:srgbClr val="FF0000"/>
                </a:solidFill>
              </a:rPr>
              <a:t>Inhaled corticosteroids </a:t>
            </a:r>
            <a:r>
              <a:rPr lang="en-US">
                <a:solidFill>
                  <a:schemeClr val="hlink"/>
                </a:solidFill>
              </a:rPr>
              <a:t>for “frequent exacerbations”</a:t>
            </a:r>
          </a:p>
          <a:p>
            <a:pPr algn="l" rtl="0"/>
            <a:r>
              <a:rPr lang="en-US">
                <a:solidFill>
                  <a:srgbClr val="FF0000"/>
                </a:solidFill>
              </a:rPr>
              <a:t>                     500 µcg fluticasone HFA (Seretide)</a:t>
            </a:r>
          </a:p>
          <a:p>
            <a:pPr algn="l" rtl="0"/>
            <a:r>
              <a:rPr lang="en-US">
                <a:solidFill>
                  <a:srgbClr val="FF0000"/>
                </a:solidFill>
              </a:rPr>
              <a:t>                     800 µcg busesonide         (Symbicort)</a:t>
            </a:r>
          </a:p>
          <a:p>
            <a:pPr algn="l" rtl="0"/>
            <a:r>
              <a:rPr lang="en-US">
                <a:solidFill>
                  <a:srgbClr val="FF0000"/>
                </a:solidFill>
              </a:rPr>
              <a:t>                 Rinse throat</a:t>
            </a:r>
          </a:p>
          <a:p>
            <a:pPr algn="l" rtl="0"/>
            <a:r>
              <a:rPr lang="en-US">
                <a:solidFill>
                  <a:srgbClr val="FF0000"/>
                </a:solidFill>
              </a:rPr>
              <a:t>                 Spacer</a:t>
            </a:r>
          </a:p>
          <a:p>
            <a:pPr algn="l" rtl="0"/>
            <a:endParaRPr lang="en-US">
              <a:solidFill>
                <a:srgbClr val="FF0000"/>
              </a:solidFill>
            </a:endParaRPr>
          </a:p>
          <a:p>
            <a:pPr algn="l" rtl="0"/>
            <a:r>
              <a:rPr lang="en-US">
                <a:solidFill>
                  <a:schemeClr val="hlink"/>
                </a:solidFill>
              </a:rPr>
              <a:t> Mucolytics</a:t>
            </a:r>
            <a:r>
              <a:rPr lang="en-US">
                <a:solidFill>
                  <a:srgbClr val="FF0000"/>
                </a:solidFill>
              </a:rPr>
              <a:t> every winter</a:t>
            </a:r>
          </a:p>
          <a:p>
            <a:pPr algn="l" rtl="0"/>
            <a:r>
              <a:rPr lang="en-US">
                <a:solidFill>
                  <a:srgbClr val="F6FAA4"/>
                </a:solidFill>
              </a:rPr>
              <a:t>                                               </a:t>
            </a:r>
          </a:p>
          <a:p>
            <a:pPr algn="l" rtl="0"/>
            <a:endParaRPr lang="en-US">
              <a:solidFill>
                <a:schemeClr val="tx2"/>
              </a:solidFill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/>
          </a:p>
        </p:txBody>
      </p:sp>
      <p:sp>
        <p:nvSpPr>
          <p:cNvPr id="15365" name="AutoShape 7"/>
          <p:cNvSpPr>
            <a:spLocks noChangeArrowheads="1"/>
          </p:cNvSpPr>
          <p:nvPr/>
        </p:nvSpPr>
        <p:spPr bwMode="auto">
          <a:xfrm>
            <a:off x="4191000" y="14478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3399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2743200" y="5181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638300" y="381000"/>
            <a:ext cx="7200900" cy="838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en-US" sz="2800" b="1" u="sng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LONG –TERM REHABILITATION 1</a:t>
            </a:r>
            <a:endParaRPr lang="en-US" sz="2000" b="1" u="sng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533400" y="1371600"/>
            <a:ext cx="9753600" cy="548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Benefit independent of age, FEV</a:t>
            </a:r>
            <a:r>
              <a:rPr lang="en-US" sz="2400" baseline="-25000">
                <a:latin typeface="Tahoma" pitchFamily="34" charset="0"/>
                <a:cs typeface="Tahoma" pitchFamily="34" charset="0"/>
              </a:rPr>
              <a:t>1</a:t>
            </a:r>
            <a:r>
              <a:rPr lang="en-US" sz="2400">
                <a:latin typeface="Tahoma" pitchFamily="34" charset="0"/>
                <a:cs typeface="Tahoma" pitchFamily="34" charset="0"/>
              </a:rPr>
              <a:t>,</a:t>
            </a:r>
          </a:p>
          <a:p>
            <a:pPr algn="l" rtl="0">
              <a:buClr>
                <a:srgbClr val="0000FF"/>
              </a:buClr>
              <a:buFont typeface="Wingdings" pitchFamily="2" charset="2"/>
              <a:buNone/>
            </a:pPr>
            <a:r>
              <a:rPr lang="en-US" sz="2400">
                <a:latin typeface="Tahoma" pitchFamily="34" charset="0"/>
                <a:cs typeface="Tahoma" pitchFamily="34" charset="0"/>
              </a:rPr>
              <a:t>          exercise capacity, PaO</a:t>
            </a:r>
            <a:r>
              <a:rPr lang="en-US" sz="2400" baseline="-25000">
                <a:latin typeface="Tahoma" pitchFamily="34" charset="0"/>
                <a:cs typeface="Tahoma" pitchFamily="34" charset="0"/>
              </a:rPr>
              <a:t>2</a:t>
            </a:r>
          </a:p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     walk test 25-40%</a:t>
            </a:r>
          </a:p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6 minutes walk  +   60 metres</a:t>
            </a:r>
          </a:p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Only modest  rise   VO</a:t>
            </a:r>
            <a:r>
              <a:rPr lang="en-US" sz="2400" baseline="-25000">
                <a:latin typeface="Tahoma" pitchFamily="34" charset="0"/>
                <a:cs typeface="Tahoma" pitchFamily="34" charset="0"/>
              </a:rPr>
              <a:t>2 </a:t>
            </a:r>
            <a:r>
              <a:rPr lang="en-US" sz="2400">
                <a:latin typeface="Tahoma" pitchFamily="34" charset="0"/>
                <a:cs typeface="Tahoma" pitchFamily="34" charset="0"/>
              </a:rPr>
              <a:t>peak</a:t>
            </a:r>
          </a:p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Well being   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92263" y="838200"/>
            <a:ext cx="6061075" cy="838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en-US" sz="2800" b="1" u="sng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LONG –TERM REHABILITATION 2</a:t>
            </a:r>
            <a:endParaRPr lang="en-US" sz="2000" b="1" u="sng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74663" y="1676400"/>
            <a:ext cx="7653337" cy="518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2 supervised + 1 unsupervised session </a:t>
            </a:r>
            <a:endParaRPr lang="en-US" sz="2400" baseline="-25000">
              <a:latin typeface="Tahoma" pitchFamily="34" charset="0"/>
              <a:cs typeface="Tahoma" pitchFamily="34" charset="0"/>
            </a:endParaRPr>
          </a:p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As little as 6 weeks (Max. 12 weeks)</a:t>
            </a:r>
          </a:p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20-30 min</a:t>
            </a:r>
          </a:p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Anaerobic (cycle, brisk walking)</a:t>
            </a:r>
          </a:p>
          <a:p>
            <a:pPr algn="l" rtl="0">
              <a:buClr>
                <a:srgbClr val="0000FF"/>
              </a:buClr>
              <a:buFont typeface="Wingdings" pitchFamily="2" charset="2"/>
              <a:buNone/>
            </a:pPr>
            <a:r>
              <a:rPr lang="en-US" sz="2400">
                <a:latin typeface="Tahoma" pitchFamily="34" charset="0"/>
                <a:cs typeface="Tahoma" pitchFamily="34" charset="0"/>
              </a:rPr>
              <a:t>          ?? Strength exercises</a:t>
            </a:r>
          </a:p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Lower limbs &gt; upper limbs</a:t>
            </a:r>
          </a:p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Respiratory muscles: no effect</a:t>
            </a:r>
          </a:p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60 – 85% peak performance</a:t>
            </a:r>
          </a:p>
          <a:p>
            <a:pPr lvl="1" algn="l" rtl="0"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400">
                <a:latin typeface="Tahoma" pitchFamily="34" charset="0"/>
                <a:cs typeface="Tahoma" pitchFamily="34" charset="0"/>
              </a:rPr>
              <a:t>  Benefit maintained 12-18 months without </a:t>
            </a:r>
          </a:p>
          <a:p>
            <a:pPr algn="l" rtl="0">
              <a:buClr>
                <a:srgbClr val="0000FF"/>
              </a:buClr>
              <a:buFont typeface="Wingdings" pitchFamily="2" charset="2"/>
              <a:buNone/>
            </a:pPr>
            <a:r>
              <a:rPr lang="en-US" sz="2400">
                <a:latin typeface="Tahoma" pitchFamily="34" charset="0"/>
                <a:cs typeface="Tahoma" pitchFamily="34" charset="0"/>
              </a:rPr>
              <a:t>          formal maintenance regimen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03250"/>
            <a:ext cx="9144000" cy="74612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5" name="Picture 3" descr="chesC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2450" y="1322388"/>
            <a:ext cx="4584700" cy="4525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hest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8788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Bullectomy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FEV</a:t>
            </a:r>
            <a:r>
              <a:rPr lang="en-US" sz="2400"/>
              <a:t>1  </a:t>
            </a:r>
            <a:r>
              <a:rPr lang="en-US" sz="3600"/>
              <a:t>&gt;  40%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6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/>
              <a:t>PaO</a:t>
            </a:r>
            <a:r>
              <a:rPr lang="en-US" sz="2800"/>
              <a:t>2</a:t>
            </a:r>
            <a:r>
              <a:rPr lang="en-US" sz="3600"/>
              <a:t>,  PaCO</a:t>
            </a:r>
            <a:r>
              <a:rPr lang="en-US" sz="2800"/>
              <a:t>2     </a:t>
            </a:r>
            <a:r>
              <a:rPr lang="en-US" sz="3600"/>
              <a:t>near normal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6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/>
              <a:t>Normal V/Q scan in the surrounding lung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occasional wheeze</a:t>
            </a:r>
          </a:p>
          <a:p>
            <a:pPr eaLnBrk="1" hangingPunct="1"/>
            <a:r>
              <a:rPr lang="en-US" smtClean="0"/>
              <a:t>“</a:t>
            </a:r>
            <a:r>
              <a:rPr lang="en-US" smtClean="0">
                <a:solidFill>
                  <a:srgbClr val="FF0000"/>
                </a:solidFill>
              </a:rPr>
              <a:t>slight cough for a while”     “5 may be 10 years”</a:t>
            </a:r>
          </a:p>
          <a:p>
            <a:pPr eaLnBrk="1" hangingPunct="1"/>
            <a:r>
              <a:rPr lang="en-US" smtClean="0"/>
              <a:t> Morning sputum most of the time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Smoked on and off for 40 years / 1.5 packs</a:t>
            </a:r>
          </a:p>
          <a:p>
            <a:pPr eaLnBrk="1" hangingPunct="1"/>
            <a:r>
              <a:rPr lang="en-US" smtClean="0"/>
              <a:t>No clubbing 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Wheeze and hyperinflation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Lung volume reduction surgery  LVRS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FEV</a:t>
            </a:r>
            <a:r>
              <a:rPr lang="en-US" sz="2400"/>
              <a:t>1</a:t>
            </a:r>
            <a:r>
              <a:rPr lang="en-US" sz="3200"/>
              <a:t>  and  D</a:t>
            </a:r>
            <a:r>
              <a:rPr lang="en-US" sz="2400"/>
              <a:t>LCO  </a:t>
            </a:r>
            <a:r>
              <a:rPr lang="en-US" sz="3200"/>
              <a:t>above  20%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Predominantly upper lobe emphysema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Exacerbations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914400" y="1219200"/>
            <a:ext cx="6553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1400">
                <a:solidFill>
                  <a:srgbClr val="FF3399"/>
                </a:solidFill>
              </a:rPr>
              <a:t>Viral infection followed by bacterial activity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400">
              <a:solidFill>
                <a:srgbClr val="FF3399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            </a:t>
            </a:r>
            <a:r>
              <a:rPr lang="en-US" sz="1400">
                <a:solidFill>
                  <a:srgbClr val="6666FF"/>
                </a:solidFill>
              </a:rPr>
              <a:t>one third associated with virus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                  (rhinovirus  or  influenza)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>
                <a:solidFill>
                  <a:srgbClr val="6666FF"/>
                </a:solidFill>
              </a:rPr>
              <a:t>            bacterial colonisation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                  (20 to 30% during remissions)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                  (30 to 50%  during exacerb.)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                       Haemophilus influenzae &amp; parainfluenzae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                       Streptococcus pneumoniae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                       Branhamella catarrhalis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1400">
                <a:solidFill>
                  <a:srgbClr val="FF3399"/>
                </a:solidFill>
              </a:rPr>
              <a:t>Bronchospasm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400"/>
              <a:t>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6666FF"/>
                </a:solidFill>
              </a:rPr>
              <a:t>            pollution or occupational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400">
              <a:solidFill>
                <a:srgbClr val="6666FF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400"/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1400">
                <a:solidFill>
                  <a:srgbClr val="FF3399"/>
                </a:solidFill>
              </a:rPr>
              <a:t>MINOR CAUSES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400"/>
              <a:t>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6666FF"/>
                </a:solidFill>
              </a:rPr>
              <a:t>            pneumonia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6666FF"/>
                </a:solidFill>
              </a:rPr>
              <a:t>            Lt or Rt cardiac failure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400"/>
              <a:t>            </a:t>
            </a:r>
            <a:r>
              <a:rPr lang="en-US" sz="1400">
                <a:solidFill>
                  <a:srgbClr val="6666FF"/>
                </a:solidFill>
              </a:rPr>
              <a:t>pneumothorax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Life-threatening exacerbations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FF3399"/>
                </a:solidFill>
              </a:rPr>
              <a:t>Deterioration of consciousness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FF3399"/>
                </a:solidFill>
              </a:rPr>
              <a:t>Marked distress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FF3399"/>
                </a:solidFill>
              </a:rPr>
              <a:t>Paradoxical thoracoabdominal movement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FF3399"/>
                </a:solidFill>
              </a:rPr>
              <a:t>Worsening  ABGs in spite of oxygen and</a:t>
            </a:r>
            <a:r>
              <a:rPr lang="en-US" sz="3200"/>
              <a:t>    </a:t>
            </a:r>
            <a:r>
              <a:rPr lang="en-US" sz="3200">
                <a:solidFill>
                  <a:srgbClr val="FF3399"/>
                </a:solidFill>
              </a:rPr>
              <a:t>bronchodilators</a:t>
            </a:r>
            <a:r>
              <a:rPr lang="en-US" sz="3200"/>
              <a:t> ( 50 – 70 – 7.3 )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FF3399"/>
                </a:solidFill>
              </a:rPr>
              <a:t>Other comorbidities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FF3399"/>
                </a:solidFill>
              </a:rPr>
              <a:t>Social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MANAGEMENT OF EXACERBATIONS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Nebulize Ipratropium 250 ucg     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Salbutamol 5 mg</a:t>
            </a:r>
            <a:r>
              <a:rPr lang="en-US" sz="2800" smtClean="0"/>
              <a:t>             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smtClean="0"/>
              <a:t>O</a:t>
            </a:r>
            <a:r>
              <a:rPr lang="en-US" sz="2000" smtClean="0"/>
              <a:t>2 </a:t>
            </a:r>
            <a:r>
              <a:rPr lang="en-US" sz="2800" smtClean="0"/>
              <a:t> 24%    or  2 l / min               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Prednisolone  40 mg daily  ?</a:t>
            </a:r>
            <a:r>
              <a:rPr lang="en-US" sz="2800" smtClean="0"/>
              <a:t>        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smtClean="0"/>
              <a:t>         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smtClean="0"/>
              <a:t>Antibiotics ?                       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Non-invasive ventilatory support ?</a:t>
            </a:r>
            <a:r>
              <a:rPr lang="en-US" sz="2400" smtClean="0"/>
              <a:t>       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 smtClean="0"/>
              <a:t>                          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Antibiotics for exacerbations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400">
                <a:solidFill>
                  <a:srgbClr val="6666FF"/>
                </a:solidFill>
              </a:rPr>
              <a:t>Worsening of 2 out of 3 of the following 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/>
              <a:t>        </a:t>
            </a:r>
            <a:r>
              <a:rPr lang="en-US" sz="2400">
                <a:solidFill>
                  <a:srgbClr val="00CC00"/>
                </a:solidFill>
              </a:rPr>
              <a:t>shortness of breath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/>
              <a:t>        </a:t>
            </a:r>
            <a:r>
              <a:rPr lang="en-US" sz="2400">
                <a:solidFill>
                  <a:srgbClr val="00CC00"/>
                </a:solidFill>
              </a:rPr>
              <a:t>amount of sputum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/>
              <a:t>        </a:t>
            </a:r>
            <a:r>
              <a:rPr lang="en-US" sz="2400">
                <a:solidFill>
                  <a:srgbClr val="00CC00"/>
                </a:solidFill>
              </a:rPr>
              <a:t>purulency of sputum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solidFill>
                <a:srgbClr val="00CC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400">
                <a:solidFill>
                  <a:srgbClr val="FF3399"/>
                </a:solidFill>
              </a:rPr>
              <a:t>Amoxycillin / clavunate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endParaRPr lang="en-US" sz="2400">
              <a:solidFill>
                <a:srgbClr val="FF3399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400">
                <a:solidFill>
                  <a:srgbClr val="FF3399"/>
                </a:solidFill>
              </a:rPr>
              <a:t>Cephalosporin (eg. Cefuroxime)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endParaRPr lang="en-US" sz="2400">
              <a:solidFill>
                <a:srgbClr val="FF3399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400"/>
              <a:t>Quinolone  ---Ciprofloxacin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/>
              <a:t>                      ---</a:t>
            </a:r>
            <a:r>
              <a:rPr lang="en-US" sz="2400">
                <a:solidFill>
                  <a:srgbClr val="00CC00"/>
                </a:solidFill>
              </a:rPr>
              <a:t>Levofloxacin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/>
              <a:t>                      ---</a:t>
            </a:r>
            <a:r>
              <a:rPr lang="en-US" sz="2400" u="sng">
                <a:solidFill>
                  <a:srgbClr val="FF3399"/>
                </a:solidFill>
              </a:rPr>
              <a:t>Moxifloxacin (Avalox)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PROFKASSIMI\My Documents\My Pictures\336139-354167-5917t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60350"/>
            <a:ext cx="6192837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PROFKASSIMI\My Documents\My Pictures\bronchiestasis\CYLINDRIC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0"/>
            <a:ext cx="48006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PROFKASSIMI\My Documents\My Pictures\bronchiestasis\CYST AND CY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5300" y="622300"/>
            <a:ext cx="561340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PROFKASSIMI\My Documents\My Pictures\bronchiestasis\93d1ab4afc533222a43743db82ea68_big_galle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700" y="428625"/>
            <a:ext cx="48006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PROFKASSIMI\My Documents\My Pictures\bronchiestasis\KATAGE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428625"/>
            <a:ext cx="55721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FEV1 / FVC</a:t>
            </a:r>
            <a:r>
              <a:rPr lang="en-US" smtClean="0"/>
              <a:t>   &lt;    70 %        </a:t>
            </a:r>
          </a:p>
          <a:p>
            <a:pPr eaLnBrk="1" hangingPunct="1"/>
            <a:r>
              <a:rPr lang="en-US" smtClean="0"/>
              <a:t>           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Diffusing capacity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(DLco)</a:t>
            </a:r>
            <a:r>
              <a:rPr lang="en-US" smtClean="0"/>
              <a:t>     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Kco </a:t>
            </a:r>
            <a:r>
              <a:rPr lang="en-US" smtClean="0"/>
              <a:t>    reduced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88913"/>
            <a:ext cx="57245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PROFKASSIMI\My Documents\My Pictures\bronchiestasis\KARTAGENER'S SY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428625"/>
            <a:ext cx="60007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404813"/>
            <a:ext cx="32512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BRONCHIECTASIS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Permanent dilatation of the bronchi</a:t>
            </a: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Cough</a:t>
            </a:r>
          </a:p>
          <a:p>
            <a:pPr>
              <a:defRPr/>
            </a:pPr>
            <a:r>
              <a:rPr lang="en-US" dirty="0" smtClean="0"/>
              <a:t>Usually </a:t>
            </a:r>
            <a:r>
              <a:rPr lang="en-US" dirty="0" err="1" smtClean="0"/>
              <a:t>mucopurulent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sputum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Hemoptysis</a:t>
            </a:r>
            <a:r>
              <a:rPr lang="en-US" dirty="0" smtClean="0"/>
              <a:t> is common</a:t>
            </a: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Clubbing</a:t>
            </a:r>
            <a:r>
              <a:rPr lang="en-US" dirty="0" smtClean="0"/>
              <a:t> uncommon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Wheeze</a:t>
            </a:r>
            <a:r>
              <a:rPr lang="en-US" dirty="0" smtClean="0"/>
              <a:t> similar to asthma and COPD</a:t>
            </a: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Crackles</a:t>
            </a:r>
            <a:r>
              <a:rPr lang="en-US" dirty="0" smtClean="0"/>
              <a:t> common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584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FB or adenoma</a:t>
            </a:r>
          </a:p>
          <a:p>
            <a:r>
              <a:rPr lang="en-US" smtClean="0"/>
              <a:t>INFECTION</a:t>
            </a:r>
          </a:p>
          <a:p>
            <a:r>
              <a:rPr lang="en-US" smtClean="0"/>
              <a:t>HYPOGAMMAGLOBULINEMIA</a:t>
            </a:r>
          </a:p>
          <a:p>
            <a:r>
              <a:rPr lang="en-US" smtClean="0"/>
              <a:t>1RY CILIARY DYSKINESIA : sinusitis + male infertility</a:t>
            </a:r>
          </a:p>
          <a:p>
            <a:r>
              <a:rPr lang="en-US" smtClean="0"/>
              <a:t>CYSTIC FIBROSIS</a:t>
            </a:r>
          </a:p>
          <a:p>
            <a:endParaRPr lang="en-US" smtClean="0"/>
          </a:p>
          <a:p>
            <a:r>
              <a:rPr lang="en-US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H. Influenzae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K.pneumoniae</a:t>
            </a:r>
          </a:p>
          <a:p>
            <a:r>
              <a:rPr lang="en-US" smtClean="0"/>
              <a:t>S.pneumoniae</a:t>
            </a:r>
          </a:p>
          <a:p>
            <a:r>
              <a:rPr lang="en-US" smtClean="0"/>
              <a:t>P.aeruginosa (associated with rapid decline of FEV1</a:t>
            </a:r>
          </a:p>
          <a:p>
            <a:r>
              <a:rPr lang="en-US" smtClean="0"/>
              <a:t>S.aurius (cystic fibrosis)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755650" y="476250"/>
            <a:ext cx="7772400" cy="1470025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Nebulized antibiotic therapy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813" y="23495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Gentamycin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tobramycin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dirty="0" smtClean="0"/>
              <a:t>Twice daily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95288" y="787400"/>
            <a:ext cx="8137525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Saleh  55 years</a:t>
            </a:r>
          </a:p>
          <a:p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smoked 60 since age 16</a:t>
            </a: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Barrel-shaped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Liver 6th space</a:t>
            </a: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Cough, expectoration, SOB 2 years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FEV1 44%  FEF 19%   RV%TLC 200%</a:t>
            </a:r>
          </a:p>
          <a:p>
            <a:r>
              <a:rPr lang="en-US" sz="2800">
                <a:solidFill>
                  <a:srgbClr val="FF0000"/>
                </a:solidFill>
              </a:rPr>
              <a:t>FEV1 / FVC  60%</a:t>
            </a: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Ventolin neb. 5mg----FEV1 INCREASED 140 ml (10%) </a:t>
            </a:r>
          </a:p>
          <a:p>
            <a:r>
              <a:rPr lang="en-US" sz="2800">
                <a:solidFill>
                  <a:schemeClr val="tx2"/>
                </a:solidFill>
              </a:rPr>
              <a:t> 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KCO  98%</a:t>
            </a:r>
            <a:br>
              <a:rPr lang="en-US" sz="4000" smtClean="0"/>
            </a:br>
            <a:r>
              <a:rPr lang="en-US" sz="2800" smtClean="0">
                <a:solidFill>
                  <a:srgbClr val="FF0000"/>
                </a:solidFill>
              </a:rPr>
              <a:t>Allergic rhinitis and hypret. Turbinates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SOB triggered strongly by dust and irritants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trial of Symbicort for 3 weeks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FEV1  and  FEF50  rose to 80%</a:t>
            </a:r>
          </a:p>
          <a:p>
            <a:pPr eaLnBrk="1" hangingPunct="1"/>
            <a:r>
              <a:rPr lang="en-US" smtClean="0"/>
              <a:t>FEV1 relapsed to 64% but recovered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D.D. with asthma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 of onset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History of atopy</a:t>
            </a:r>
          </a:p>
          <a:p>
            <a:pPr eaLnBrk="1" hangingPunct="1"/>
            <a:r>
              <a:rPr lang="en-US" smtClean="0"/>
              <a:t>Eosinophilia and IgE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Bullae</a:t>
            </a:r>
          </a:p>
          <a:p>
            <a:pPr eaLnBrk="1" hangingPunct="1"/>
            <a:r>
              <a:rPr lang="en-US" smtClean="0"/>
              <a:t>Chronic respiratory failure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Diffusing capacity</a:t>
            </a:r>
          </a:p>
          <a:p>
            <a:pPr eaLnBrk="1" hangingPunct="1"/>
            <a:r>
              <a:rPr lang="en-US" smtClean="0"/>
              <a:t>Trial of inhaled corticosteroids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042988" y="549275"/>
            <a:ext cx="7029450" cy="1219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4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GOLD DEFINITION </a:t>
            </a:r>
          </a:p>
          <a:p>
            <a:pPr algn="ctr" rtl="0"/>
            <a:r>
              <a:rPr lang="en-US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(2001)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509588" y="2378075"/>
            <a:ext cx="8067675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>
                <a:latin typeface="Tahoma" pitchFamily="34" charset="0"/>
                <a:cs typeface="Tahoma" pitchFamily="34" charset="0"/>
              </a:rPr>
              <a:t>   “Is a disease state characterized by airflow limitation </a:t>
            </a:r>
          </a:p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>
                <a:latin typeface="Tahoma" pitchFamily="34" charset="0"/>
                <a:cs typeface="Tahoma" pitchFamily="34" charset="0"/>
              </a:rPr>
              <a:t>   that is not fully reversible.  The airflow limitation is</a:t>
            </a:r>
            <a:r>
              <a:rPr lang="en-US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usually both progressive and associated with an  </a:t>
            </a:r>
          </a:p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abnormal </a:t>
            </a:r>
            <a:r>
              <a:rPr lang="en-US" sz="2400" b="1" i="1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inflammatory</a:t>
            </a:r>
            <a:r>
              <a:rPr lang="en-US" sz="240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response of the lungs to</a:t>
            </a:r>
          </a:p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b="1" i="1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noxious</a:t>
            </a:r>
            <a:r>
              <a:rPr lang="en-US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particles or gases”.</a:t>
            </a:r>
            <a:endParaRPr lang="en-US" sz="2400" b="1" i="1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</a:rPr>
              <a:t>GOLD Definition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>
                <a:solidFill>
                  <a:srgbClr val="FF0000"/>
                </a:solidFill>
              </a:rPr>
              <a:t>(2007)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3850" y="1600200"/>
            <a:ext cx="90106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Incorporates the extrapulmonary manifestations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Muscle wasting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Cachexia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Cardiac deconditioning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Osteoporosis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Depression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Social isolation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611188" y="533400"/>
            <a:ext cx="8218487" cy="914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endParaRPr lang="en-US" sz="2400" b="1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 rtl="0"/>
            <a:r>
              <a:rPr lang="en-US" sz="24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DEFINITION OF CHRONIC BRONCHITIS </a:t>
            </a:r>
          </a:p>
          <a:p>
            <a:pPr algn="ctr" rtl="0"/>
            <a:endParaRPr lang="en-US" b="1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382588" y="2362200"/>
            <a:ext cx="8456612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>
                <a:latin typeface="Tahoma" pitchFamily="34" charset="0"/>
                <a:cs typeface="Tahoma" pitchFamily="34" charset="0"/>
              </a:rPr>
              <a:t>   “Chronic or recurrent expectoration which is present </a:t>
            </a:r>
          </a:p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>
                <a:latin typeface="Tahoma" pitchFamily="34" charset="0"/>
                <a:cs typeface="Tahoma" pitchFamily="34" charset="0"/>
              </a:rPr>
              <a:t>   on most days for a minimum of 3 months a year for  </a:t>
            </a:r>
          </a:p>
          <a:p>
            <a:pPr algn="l" rtl="0">
              <a:lnSpc>
                <a:spcPct val="150000"/>
              </a:lnSpc>
              <a:spcBef>
                <a:spcPct val="5000"/>
              </a:spcBef>
            </a:pPr>
            <a:r>
              <a:rPr lang="en-US" sz="2400">
                <a:latin typeface="Tahoma" pitchFamily="34" charset="0"/>
                <a:cs typeface="Tahoma" pitchFamily="34" charset="0"/>
              </a:rPr>
              <a:t>   at least 2 successive years</a:t>
            </a:r>
            <a:r>
              <a:rPr lang="en-US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”.</a:t>
            </a:r>
            <a:endParaRPr lang="en-US" sz="2400" b="1" i="1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738</Words>
  <Application>Microsoft Office PowerPoint</Application>
  <PresentationFormat>عرض على الشاشة (3:4)‏</PresentationFormat>
  <Paragraphs>207</Paragraphs>
  <Slides>36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36</vt:i4>
      </vt:variant>
    </vt:vector>
  </HeadingPairs>
  <TitlesOfParts>
    <vt:vector size="41" baseType="lpstr">
      <vt:lpstr>Arial</vt:lpstr>
      <vt:lpstr>Calibri</vt:lpstr>
      <vt:lpstr>Tahoma</vt:lpstr>
      <vt:lpstr>Wingdings</vt:lpstr>
      <vt:lpstr>Default Design</vt:lpstr>
      <vt:lpstr>الشريحة 1</vt:lpstr>
      <vt:lpstr>الشريحة 2</vt:lpstr>
      <vt:lpstr>الشريحة 3</vt:lpstr>
      <vt:lpstr>الشريحة 4</vt:lpstr>
      <vt:lpstr>KCO  98% Allergic rhinitis and hypret. Turbinates SOB triggered strongly by dust and irritants </vt:lpstr>
      <vt:lpstr>D.D. with asthma</vt:lpstr>
      <vt:lpstr>الشريحة 7</vt:lpstr>
      <vt:lpstr>GOLD Definition (2007)</vt:lpstr>
      <vt:lpstr>الشريحة 9</vt:lpstr>
      <vt:lpstr>الشريحة 10</vt:lpstr>
      <vt:lpstr>الشريحة 11</vt:lpstr>
      <vt:lpstr>الشريحة 12</vt:lpstr>
      <vt:lpstr>COMPLICATIONS 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MANAGEMENT OF EXACERBATIONS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BRONCHIECTASIS</vt:lpstr>
      <vt:lpstr>الشريحة 34</vt:lpstr>
      <vt:lpstr>H. Influenzae</vt:lpstr>
      <vt:lpstr>Nebulized antibiotic therapy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Dr.Feisal</dc:creator>
  <cp:lastModifiedBy>AA</cp:lastModifiedBy>
  <cp:revision>49</cp:revision>
  <dcterms:created xsi:type="dcterms:W3CDTF">2006-12-27T07:13:24Z</dcterms:created>
  <dcterms:modified xsi:type="dcterms:W3CDTF">2013-10-08T17:21:16Z</dcterms:modified>
</cp:coreProperties>
</file>