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9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99"/>
    <a:srgbClr val="009999"/>
    <a:srgbClr val="9933FF"/>
    <a:srgbClr val="CC99FF"/>
    <a:srgbClr val="FF5050"/>
    <a:srgbClr val="00808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DD9B35-00EE-47B3-AFB9-EBF8BFA7B12D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7D23778-B8D6-42A4-B9A8-0DB3CE9C73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77A5-0B07-4616-BD0C-79547CC7EA3B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fld id="{51AB8D1F-EA15-4CFC-A081-84872907B5D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5024-8AD0-4615-B36E-45B1D67E831B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AAC8-A37C-4AF0-859C-C561B57D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000C-132A-49D1-957B-E61D3F3684DA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2A4AB-AAF7-4C36-A7EE-610538A2C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Majalla UI"/>
                <a:cs typeface="Majalla UI"/>
              </a:defRPr>
            </a:lvl1pPr>
          </a:lstStyle>
          <a:p>
            <a:fld id="{596AFD84-4393-42B3-A0CA-71F82E9F354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52E0-5A78-4E71-B053-4C6E75552072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46D48-BF53-4CD5-A75C-36A98442A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390A5-86CF-4FEE-B243-C39417A3F16D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fld id="{1D7B2E2B-FA07-4D6C-9AAF-B7A2AE1429E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1B44-444B-4F78-888D-2F071E8FAB04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46300-17EF-4F07-A1D2-9D738EC1A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E332-69E5-4DF7-AD84-C063D10E7369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2605-3722-4798-9B04-A338ED464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BB745-7306-41DE-A1B8-1C2D2F759D07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53ABE-CA9D-4B8C-8B95-2C89B4521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2EC8-B96A-4DE3-8AC4-DDC63DB70F9B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EE513-7A90-4020-ADAF-6AC6939EE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1AD3-C0CF-43B5-AF3F-9D0165902DE1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602E5-6974-4529-9675-0A26108C3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6E0A-E643-4DFB-BA59-4C213869453E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D57EEAF-8356-48CF-9818-823997B52D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CE860-CEF4-445D-B486-FE8C3768DECC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1D4577"/>
                </a:solidFill>
                <a:latin typeface="Constantia" pitchFamily="18" charset="0"/>
              </a:defRPr>
            </a:lvl1pPr>
          </a:lstStyle>
          <a:p>
            <a:fld id="{74B4E61A-66D9-49A3-BEE8-34F532C5DF8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4" r:id="rId2"/>
    <p:sldLayoutId id="2147483783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4" r:id="rId9"/>
    <p:sldLayoutId id="2147483780" r:id="rId10"/>
    <p:sldLayoutId id="2147483781" r:id="rId11"/>
    <p:sldLayoutId id="21474837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223963"/>
          </a:xfrm>
        </p:spPr>
        <p:txBody>
          <a:bodyPr/>
          <a:lstStyle/>
          <a:p>
            <a:pPr marR="0" algn="ctr" eaLnBrk="1" hangingPunct="1"/>
            <a:r>
              <a:rPr lang="en-US" b="1" smtClean="0">
                <a:solidFill>
                  <a:srgbClr val="002060"/>
                </a:solidFill>
                <a:latin typeface="Britannic Bold" pitchFamily="34" charset="0"/>
              </a:rPr>
              <a:t>Dr Akram Askar</a:t>
            </a:r>
          </a:p>
          <a:p>
            <a:pPr marR="0" algn="ctr" eaLnBrk="1" hangingPunct="1"/>
            <a:r>
              <a:rPr lang="en-US" smtClean="0">
                <a:solidFill>
                  <a:srgbClr val="006699"/>
                </a:solidFill>
                <a:latin typeface="Rockwell" pitchFamily="18" charset="0"/>
              </a:rPr>
              <a:t>MRCP, SSC (Nephro)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524000" y="1447800"/>
            <a:ext cx="6324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oper Black"/>
              </a:rPr>
              <a:t>CHRONIC KIDNEY DISEASE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oper Black"/>
              </a:rPr>
              <a:t>(CKD)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/>
              <a:t>Etiology of CKD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8375"/>
            <a:ext cx="8229600" cy="3933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Diabetes mellitus (DM)    			40%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Hypertension					30%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Glomerulonephritis				15%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Hereditary cystic and cong. renal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disease					 4%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Interstitial nephritis/pyelonephritis	 	4%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Tumours						 2%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Miscellaneous					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Uremic syndrome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Uremia results from retention of end products of protein metabolism</a:t>
            </a: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* Administration of urea causes only mild symptoms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*  Other potential uremic toxins:</a:t>
            </a: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Guanidine				- Phenoles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P</a:t>
            </a:r>
            <a:r>
              <a:rPr lang="en-US" sz="2400" baseline="-25000" smtClean="0"/>
              <a:t>2</a:t>
            </a:r>
            <a:r>
              <a:rPr lang="en-US" sz="2400" smtClean="0"/>
              <a:t> microglobulin			- Phosphate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Hipurate				- Polyamines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Homocysteine			- Purines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Parathyroid hormone (PTH)	-Dimethyl arginine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7100"/>
            <a:ext cx="8229600" cy="673100"/>
          </a:xfrm>
        </p:spPr>
        <p:txBody>
          <a:bodyPr/>
          <a:lstStyle/>
          <a:p>
            <a:pPr eaLnBrk="1" hangingPunct="1"/>
            <a:r>
              <a:rPr lang="en-US" sz="2800" smtClean="0"/>
              <a:t>Metabolic and electrolytes abnormalities in CKD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180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A.	Carbohydrate intolerance: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  Insulin is degraded by the liver and kidneys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  The decrease in insulin clearance is offset by peripheral insulin   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 resistance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  Hyperparathyroidism inhibits insulin secretion 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  Decrease in requirements for insulin and OHD in diabetic  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  patients as they develop renal failure.</a:t>
            </a:r>
            <a:endParaRPr lang="en-US" sz="800" smtClean="0"/>
          </a:p>
          <a:p>
            <a:pPr marL="712788" lvl="1" indent="-5334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B.	dyslipidemia: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>
                <a:sym typeface="Symbol" pitchFamily="18" charset="2"/>
              </a:rPr>
              <a:t> HDL cholesterol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>
                <a:sym typeface="Symbol" pitchFamily="18" charset="2"/>
              </a:rPr>
              <a:t> TG and lipoprotein(a)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96925"/>
            <a:ext cx="8229600" cy="550863"/>
          </a:xfrm>
        </p:spPr>
        <p:txBody>
          <a:bodyPr/>
          <a:lstStyle/>
          <a:p>
            <a:pPr eaLnBrk="1" hangingPunct="1"/>
            <a:r>
              <a:rPr lang="en-US" sz="2800" smtClean="0"/>
              <a:t>Metabolic and electrolytes abnormalities in CKD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9938" cy="5181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C.	Fluid and Electrolytes: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* </a:t>
            </a:r>
            <a:r>
              <a:rPr lang="en-US" sz="2000" smtClean="0">
                <a:sym typeface="Symbol" pitchFamily="18" charset="2"/>
              </a:rPr>
              <a:t> GFR and defective tubular function  expansion of plasma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               and ECF volumes, edema, and hypertension.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	*  Hyponatremia can result from failure to excrete free water when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               intakes exceed 1.5 L/day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	*Hypertension is common unless Na</a:t>
            </a:r>
            <a:r>
              <a:rPr lang="en-US" sz="2000" baseline="30000" smtClean="0">
                <a:sym typeface="Symbol" pitchFamily="18" charset="2"/>
              </a:rPr>
              <a:t>+</a:t>
            </a:r>
            <a:r>
              <a:rPr lang="en-US" sz="2000" smtClean="0">
                <a:sym typeface="Symbol" pitchFamily="18" charset="2"/>
              </a:rPr>
              <a:t> intake is restricted to 100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               meq/day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	* Patient with salt lossing nephropathy require stepwise increases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               in Nacl and fluid intake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r>
              <a:rPr lang="en-US" sz="2000" smtClean="0"/>
              <a:t>* K</a:t>
            </a:r>
            <a:r>
              <a:rPr lang="en-US" sz="2000" baseline="30000" smtClean="0"/>
              <a:t>+  </a:t>
            </a:r>
            <a:r>
              <a:rPr lang="en-US" sz="2000" smtClean="0"/>
              <a:t>elimination in CKD is initially maintained by: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</a:t>
            </a:r>
            <a:r>
              <a:rPr lang="en-US" sz="2000" smtClean="0"/>
              <a:t>- enhanced K</a:t>
            </a:r>
            <a:r>
              <a:rPr lang="en-US" sz="2000" baseline="30000" smtClean="0"/>
              <a:t>+</a:t>
            </a:r>
            <a:r>
              <a:rPr lang="en-US" sz="2000" smtClean="0"/>
              <a:t> secretion in surviving nephrons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   </a:t>
            </a:r>
            <a:r>
              <a:rPr lang="en-US" sz="2000" smtClean="0"/>
              <a:t>- colonic K</a:t>
            </a:r>
            <a:r>
              <a:rPr lang="en-US" sz="2000" baseline="30000" smtClean="0"/>
              <a:t>+</a:t>
            </a:r>
            <a:r>
              <a:rPr lang="en-US" sz="2000" smtClean="0"/>
              <a:t> secretion (from aldosterone stimulated by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           hyperkalemia and metabolic acidosis)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However</a:t>
            </a:r>
            <a:r>
              <a:rPr lang="en-US" sz="2000" smtClean="0"/>
              <a:t>, as GFR decreases, K</a:t>
            </a:r>
            <a:r>
              <a:rPr lang="en-US" sz="2000" baseline="30000" smtClean="0"/>
              <a:t>+</a:t>
            </a:r>
            <a:r>
              <a:rPr lang="en-US" sz="2000" smtClean="0"/>
              <a:t> elimination is curtailed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hyperkalemia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Metabolic and electrolytes abnormalities in CKD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3322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D. Acid-Base abnormalities – metabolic acidosis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     - </a:t>
            </a:r>
            <a:r>
              <a:rPr lang="en-US" sz="2000" smtClean="0"/>
              <a:t>The body produces about 80 mmol of non-volatile acids from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metabolism everyday.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- These acids accumulates as renal failure progresses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- Production of ammonia NH</a:t>
            </a:r>
            <a:r>
              <a:rPr lang="en-US" sz="2000" baseline="-25000" smtClean="0"/>
              <a:t>3</a:t>
            </a:r>
            <a:r>
              <a:rPr lang="en-US" sz="2000" smtClean="0"/>
              <a:t> (in distal and CD cells) decreases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limits distal tubular H</a:t>
            </a:r>
            <a:r>
              <a:rPr lang="en-US" sz="2000" baseline="30000" smtClean="0"/>
              <a:t>+</a:t>
            </a:r>
            <a:r>
              <a:rPr lang="en-US" sz="2000" smtClean="0"/>
              <a:t> trapping as NH</a:t>
            </a:r>
            <a:r>
              <a:rPr lang="en-US" sz="2000" baseline="-25000" smtClean="0"/>
              <a:t>4</a:t>
            </a:r>
            <a:r>
              <a:rPr lang="en-US" sz="2000" smtClean="0"/>
              <a:t> and hence, decreases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renal bicarbonate regeneration.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- Additionally, there may be proximal HCO</a:t>
            </a:r>
            <a:r>
              <a:rPr lang="en-US" sz="2000" baseline="-25000" smtClean="0"/>
              <a:t>3</a:t>
            </a:r>
            <a:r>
              <a:rPr lang="en-US" sz="2000" smtClean="0"/>
              <a:t> wasting or reduced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distal H</a:t>
            </a:r>
            <a:r>
              <a:rPr lang="en-US" sz="2000" baseline="30000" smtClean="0"/>
              <a:t>+ </a:t>
            </a:r>
            <a:r>
              <a:rPr lang="en-US" sz="2000" smtClean="0"/>
              <a:t>secretion.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424862" cy="5327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lphaUcPeriod" startAt="5"/>
            </a:pPr>
            <a:r>
              <a:rPr lang="en-US" sz="1800" b="1" smtClean="0"/>
              <a:t>Calcium and phosphate abnormalities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900" smtClean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sym typeface="Symbol" pitchFamily="18" charset="2"/>
              </a:rPr>
              <a:t>GFR &lt; 25 ml / minute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600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9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900" smtClean="0">
                <a:sym typeface="Symbol" pitchFamily="18" charset="2"/>
              </a:rPr>
              <a:t>                        </a:t>
            </a:r>
            <a:r>
              <a:rPr lang="en-US" sz="1600" smtClean="0">
                <a:sym typeface="Symbol" pitchFamily="18" charset="2"/>
              </a:rPr>
              <a:t>Phosphate retention                                                           Metabolic acidosis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     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                                                                              </a:t>
            </a:r>
            <a:r>
              <a:rPr lang="en-US" sz="1600" smtClean="0">
                <a:sym typeface="Symbol" pitchFamily="18" charset="2"/>
              </a:rPr>
              <a:t>Increase bone resorption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6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ym typeface="Symbol" pitchFamily="18" charset="2"/>
              </a:rPr>
              <a:t>Hyperphosphatemia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 </a:t>
            </a:r>
            <a:r>
              <a:rPr lang="en-US" sz="1800" smtClean="0">
                <a:sym typeface="Symbol" pitchFamily="18" charset="2"/>
              </a:rPr>
              <a:t>PTH secretion                   Ionized Ca</a:t>
            </a:r>
            <a:r>
              <a:rPr lang="en-US" sz="1800" baseline="30000" smtClean="0">
                <a:sym typeface="Symbol" pitchFamily="18" charset="2"/>
              </a:rPr>
              <a:t>++</a:t>
            </a:r>
            <a:r>
              <a:rPr lang="en-US" sz="1800" smtClean="0">
                <a:sym typeface="Symbol" pitchFamily="18" charset="2"/>
              </a:rPr>
              <a:t>                               Calcitriol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</a:t>
            </a:r>
            <a:r>
              <a:rPr lang="en-US" sz="1800" smtClean="0">
                <a:sym typeface="Symbol" pitchFamily="18" charset="2"/>
              </a:rPr>
              <a:t>(Hyperparathyroidism)                                                          (1, 25[OH], D</a:t>
            </a:r>
            <a:r>
              <a:rPr lang="en-US" sz="1800" baseline="-25000" smtClean="0">
                <a:sym typeface="Symbol" pitchFamily="18" charset="2"/>
              </a:rPr>
              <a:t>3</a:t>
            </a:r>
            <a:r>
              <a:rPr lang="en-US" sz="1800" smtClean="0">
                <a:sym typeface="Symbol" pitchFamily="18" charset="2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    </a:t>
            </a:r>
            <a:r>
              <a:rPr lang="en-US" sz="1800" smtClean="0">
                <a:sym typeface="Symbol" pitchFamily="18" charset="2"/>
              </a:rPr>
              <a:t>Hypocalcemia               Intestinal absorption of calcium</a:t>
            </a:r>
            <a:endParaRPr lang="en-US" sz="12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                                     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baseline="-250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500" baseline="-250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5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500" smtClean="0">
                <a:sym typeface="Symbol" pitchFamily="18" charset="2"/>
              </a:rPr>
              <a:t> </a:t>
            </a:r>
            <a:endParaRPr lang="ar-SA" sz="500" smtClean="0">
              <a:ea typeface="Majalla UI"/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500" smtClean="0">
              <a:sym typeface="Symbol" pitchFamily="18" charset="2"/>
            </a:endParaRP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5651500" y="1844675"/>
            <a:ext cx="10810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6948488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H="1">
            <a:off x="4787900" y="3213100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5148263" y="3860800"/>
            <a:ext cx="20161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4500563" y="3860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 flipH="1">
            <a:off x="1835150" y="3789363"/>
            <a:ext cx="165735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>
            <a:off x="2124075" y="1773238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1763713" y="2492375"/>
            <a:ext cx="23034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7667625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H="1">
            <a:off x="4140200" y="54451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 flipH="1" flipV="1">
            <a:off x="1692275" y="4941888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1004887"/>
          </a:xfrm>
        </p:spPr>
        <p:txBody>
          <a:bodyPr/>
          <a:lstStyle/>
          <a:p>
            <a:pPr eaLnBrk="1" hangingPunct="1"/>
            <a:r>
              <a:rPr lang="en-US" sz="3200" smtClean="0"/>
              <a:t>Hyperphosphatemia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751387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400" smtClean="0"/>
              <a:t>Independent risk factor in the increased morbidity and mortality of stage-5 CKD from cardiovascular events.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</a:pPr>
            <a:r>
              <a:rPr lang="en-US" sz="2400" smtClean="0"/>
              <a:t>Hyperphosphatemia, </a:t>
            </a:r>
            <a:r>
              <a:rPr lang="en-US" sz="2400" smtClean="0">
                <a:sym typeface="Symbol" pitchFamily="18" charset="2"/>
              </a:rPr>
              <a:t> ca * po4 product (&gt;55 mg/dl), and  calcium load (dietary + dialysate) predict coronary artery calcifications (&gt; 50% of stage 5 CKD patients) as evaluated by electron beam computed tomography.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Renal Osteodystrophy (ROD)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i="1" smtClean="0"/>
              <a:t>is a complex disorders of bones in uremic patient resulting from abnormalities of mineral ions (Ca, pon, Mg) ,PTH and Vit-D metabolism in the presence of factors related to the uremic state.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i="1" smtClean="0"/>
          </a:p>
          <a:p>
            <a:pPr eaLnBrk="1" hangingPunct="1"/>
            <a:r>
              <a:rPr lang="en-US" sz="2000" i="1" smtClean="0"/>
              <a:t>Spectrum of bone abnormalities in ROD: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/>
              <a:t>	1.  Osteitis fibrosa cystica (high bone turnover)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/>
              <a:t>		due to:	a.  </a:t>
            </a:r>
            <a:r>
              <a:rPr lang="en-US" sz="2000" i="1" smtClean="0">
                <a:sym typeface="Symbol" pitchFamily="18" charset="2"/>
              </a:rPr>
              <a:t> PTH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		b.   activity of both osteoclast and osteoblast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2.  Osteomalacia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3.  Adynamic bone disease (low bone tumour)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4.  Combination of the above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Renal Osteodystrophy (ROD)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Adynamic bone</a:t>
            </a:r>
          </a:p>
          <a:p>
            <a:pPr marL="522288" lvl="1" indent="-65088" eaLnBrk="1" hangingPunct="1"/>
            <a:r>
              <a:rPr lang="en-US" sz="1800" smtClean="0"/>
              <a:t> Risk factors:</a:t>
            </a:r>
          </a:p>
          <a:p>
            <a:pPr lvl="2" indent="-152400" eaLnBrk="1" hangingPunct="1"/>
            <a:r>
              <a:rPr lang="en-US" sz="1800" smtClean="0"/>
              <a:t>Advanced age</a:t>
            </a:r>
          </a:p>
          <a:p>
            <a:pPr lvl="2" indent="-152400" eaLnBrk="1" hangingPunct="1"/>
            <a:r>
              <a:rPr lang="en-US" sz="1800" smtClean="0"/>
              <a:t>CAPD</a:t>
            </a:r>
          </a:p>
          <a:p>
            <a:pPr lvl="2" indent="-152400" eaLnBrk="1" hangingPunct="1"/>
            <a:r>
              <a:rPr lang="en-US" sz="1800" smtClean="0"/>
              <a:t>Diabetes mellitus</a:t>
            </a:r>
          </a:p>
          <a:p>
            <a:pPr lvl="2" indent="-152400" eaLnBrk="1" hangingPunct="1"/>
            <a:r>
              <a:rPr lang="en-US" sz="1800" smtClean="0"/>
              <a:t>Calcitriol therapy</a:t>
            </a:r>
          </a:p>
          <a:p>
            <a:pPr lvl="2" indent="-152400" eaLnBrk="1" hangingPunct="1"/>
            <a:r>
              <a:rPr lang="en-US" sz="1800" smtClean="0"/>
              <a:t>Parathyroidectomy</a:t>
            </a:r>
          </a:p>
          <a:p>
            <a:pPr lvl="2" indent="-152400" eaLnBrk="1" hangingPunct="1"/>
            <a:r>
              <a:rPr lang="en-US" sz="1800" smtClean="0"/>
              <a:t>Flouride and iron intoxication</a:t>
            </a:r>
            <a:endParaRPr lang="ar-SA" sz="1800" smtClean="0">
              <a:ea typeface="Majalla UI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marL="522288" lvl="1" indent="-65088" eaLnBrk="1" hangingPunct="1"/>
            <a:r>
              <a:rPr lang="en-US" sz="1800" smtClean="0"/>
              <a:t> Mechanism:</a:t>
            </a:r>
          </a:p>
          <a:p>
            <a:pPr lvl="2" indent="-152400" eaLnBrk="1" hangingPunct="1"/>
            <a:r>
              <a:rPr lang="en-US" sz="1800" smtClean="0"/>
              <a:t>Defect in osteoplast development or activity caused by factors related to the uremic state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4688"/>
            <a:ext cx="8229600" cy="849312"/>
          </a:xfrm>
        </p:spPr>
        <p:txBody>
          <a:bodyPr/>
          <a:lstStyle/>
          <a:p>
            <a:pPr eaLnBrk="1" hangingPunct="1"/>
            <a:r>
              <a:rPr lang="en-US" sz="2800" b="1" smtClean="0"/>
              <a:t>Cardiovascular abnormalities of ESRD (CKD-5)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8975"/>
            <a:ext cx="8229600" cy="4518025"/>
          </a:xfrm>
        </p:spPr>
        <p:txBody>
          <a:bodyPr/>
          <a:lstStyle/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smtClean="0"/>
              <a:t>1.	Hypertension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Occurs in 90% of patients with ESRD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Causes:  * Salt and water retention (the 1</a:t>
            </a:r>
            <a:r>
              <a:rPr lang="en-US" sz="1800" baseline="30000" smtClean="0"/>
              <a:t>o</a:t>
            </a:r>
            <a:r>
              <a:rPr lang="en-US" sz="1800" smtClean="0"/>
              <a:t>my cause)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400" smtClean="0"/>
              <a:t>   </a:t>
            </a:r>
            <a:r>
              <a:rPr lang="en-US" sz="1800" smtClean="0"/>
              <a:t>* Inappropriate secretion of RAA system		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800" smtClean="0"/>
              <a:t>  *  </a:t>
            </a:r>
            <a:r>
              <a:rPr lang="en-US" sz="1800" smtClean="0">
                <a:sym typeface="Symbol" pitchFamily="18" charset="2"/>
              </a:rPr>
              <a:t> sympathetic tone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800" smtClean="0">
                <a:sym typeface="Symbol" pitchFamily="18" charset="2"/>
              </a:rPr>
              <a:t>  *  generation of vasoconstrictors (endothelin)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800" smtClean="0">
                <a:sym typeface="Symbol" pitchFamily="18" charset="2"/>
              </a:rPr>
              <a:t>  *  generation of vasodilators (nitric oxide)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800" smtClean="0"/>
              <a:t>	</a:t>
            </a: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smtClean="0"/>
              <a:t>2.	Cardiomyopathy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left ventricular hypertrophy (LVH)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Coronary artery disease (CAD)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Congestive heart failure (CHF)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Diastolic dysfunction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8675"/>
            <a:ext cx="8229600" cy="847725"/>
          </a:xfrm>
        </p:spPr>
        <p:txBody>
          <a:bodyPr/>
          <a:lstStyle/>
          <a:p>
            <a:pPr algn="ctr" eaLnBrk="1" hangingPunct="1"/>
            <a:r>
              <a:rPr lang="en-US" sz="4000" b="1" smtClean="0"/>
              <a:t>Normal Kidney Function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847850"/>
            <a:ext cx="7416800" cy="4857750"/>
          </a:xfrm>
        </p:spPr>
        <p:txBody>
          <a:bodyPr/>
          <a:lstStyle/>
          <a:p>
            <a:pPr eaLnBrk="1" hangingPunct="1"/>
            <a:r>
              <a:rPr lang="en-US" smtClean="0"/>
              <a:t>Fluid balance</a:t>
            </a:r>
          </a:p>
          <a:p>
            <a:pPr eaLnBrk="1" hangingPunct="1"/>
            <a:r>
              <a:rPr lang="en-US" smtClean="0"/>
              <a:t>Electrolyte regulation</a:t>
            </a:r>
          </a:p>
          <a:p>
            <a:pPr eaLnBrk="1" hangingPunct="1"/>
            <a:r>
              <a:rPr lang="en-US" smtClean="0"/>
              <a:t>Control acid base balance</a:t>
            </a:r>
          </a:p>
          <a:p>
            <a:pPr eaLnBrk="1" hangingPunct="1"/>
            <a:r>
              <a:rPr lang="en-US" smtClean="0"/>
              <a:t>Waste removal</a:t>
            </a:r>
          </a:p>
          <a:p>
            <a:pPr eaLnBrk="1" hangingPunct="1"/>
            <a:r>
              <a:rPr lang="en-US" smtClean="0"/>
              <a:t>Hormonal function</a:t>
            </a:r>
          </a:p>
          <a:p>
            <a:pPr lvl="1" eaLnBrk="1" hangingPunct="1"/>
            <a:r>
              <a:rPr lang="en-US" smtClean="0"/>
              <a:t>Erythropoietin</a:t>
            </a:r>
          </a:p>
          <a:p>
            <a:pPr lvl="1" eaLnBrk="1" hangingPunct="1"/>
            <a:r>
              <a:rPr lang="en-US" smtClean="0"/>
              <a:t>Renin</a:t>
            </a:r>
          </a:p>
          <a:p>
            <a:pPr lvl="1" eaLnBrk="1" hangingPunct="1"/>
            <a:r>
              <a:rPr lang="en-US" smtClean="0"/>
              <a:t>Prostaglandins</a:t>
            </a:r>
          </a:p>
          <a:p>
            <a:pPr lvl="1" eaLnBrk="1" hangingPunct="1"/>
            <a:r>
              <a:rPr lang="en-US" smtClean="0"/>
              <a:t>Active vitamin D</a:t>
            </a:r>
            <a:r>
              <a:rPr lang="en-US" baseline="-25000" smtClean="0"/>
              <a:t>3</a:t>
            </a:r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929188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These abnormalities increase 2-5 folds in ESRD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About one-half of all hemodialysis patients have significant ischemic heart disease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Dyslipidemia, HTN, </a:t>
            </a:r>
            <a:r>
              <a:rPr lang="en-US" sz="2000" smtClean="0">
                <a:sym typeface="Symbol" pitchFamily="18" charset="2"/>
              </a:rPr>
              <a:t>homocystin, DM, and insulin resistance contribute to atherosclerosis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>
                <a:sym typeface="Symbol" pitchFamily="18" charset="2"/>
              </a:rPr>
              <a:t>Anemia aggravates LVH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>
                <a:sym typeface="Symbol" pitchFamily="18" charset="2"/>
              </a:rPr>
              <a:t>Hyperparathyroidism amyloidosis, and iron overload cause also cardiac dysfunction.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en-US" sz="2000" smtClean="0">
                <a:sym typeface="Symbol" pitchFamily="18" charset="2"/>
              </a:rPr>
              <a:t>Pericarditis and pericardial effusion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1800" smtClean="0">
              <a:sym typeface="Symbol" pitchFamily="18" charset="2"/>
            </a:endParaRP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en-US" sz="20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Neuromuscular abnormalities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027238"/>
            <a:ext cx="793115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000" dirty="0" smtClean="0"/>
              <a:t>CNS dysfunction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Decreased attention, agitation, confusion, insomnia, and impaired memory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 May develop also:  depression, hallucinations, delusions, hiccups, cramps, flapping tremor, </a:t>
            </a:r>
            <a:r>
              <a:rPr lang="en-US" sz="1800" dirty="0" err="1" smtClean="0"/>
              <a:t>myocloms</a:t>
            </a:r>
            <a:r>
              <a:rPr lang="en-US" sz="1800" dirty="0" smtClean="0"/>
              <a:t>, fasciculation, and seizures.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000" dirty="0" smtClean="0"/>
              <a:t>Peripheral neuropathy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  usually symmetric, lower limbs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Sensory precedes motor dysfunction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Restless leg syndrome and burning feet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Postural </a:t>
            </a:r>
            <a:r>
              <a:rPr lang="en-US" sz="1800" dirty="0" err="1" smtClean="0"/>
              <a:t>hypotention</a:t>
            </a:r>
            <a:r>
              <a:rPr lang="en-US" sz="1800" dirty="0" smtClean="0"/>
              <a:t> (autonomic dysfunction)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Hematologic abnormalities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smtClean="0"/>
              <a:t>a.	Anemia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Develops as serum creatinine increases &gt; 180 mcm/L and GFR declines to &lt; 30 ml/minute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Nomocystic, nomochrome anemia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Main cause:  decrease production of EPO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None/>
            </a:pPr>
            <a:endParaRPr lang="en-US" sz="2000" smtClean="0"/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smtClean="0"/>
              <a:t>b.	Platelet Dysfunction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Bruising, ecchymoses, bleeding from mm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Platelets dysfunction (count is normal):   </a:t>
            </a:r>
            <a:r>
              <a:rPr lang="en-US" sz="2000" smtClean="0">
                <a:sym typeface="Symbol" pitchFamily="18" charset="2"/>
              </a:rPr>
              <a:t>VWF, which facilitate the interaction between platelets and endothelium through its binding to platelet glycoprotein (IIb, IIIa) receptors.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Gastrointestinal abnormalities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209800"/>
            <a:ext cx="7488237" cy="243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400" smtClean="0"/>
              <a:t>Anorexia, nausia, and vomiting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400" smtClean="0"/>
              <a:t>Uremic faetor, stomatitis, esophagitis, gatritis, and peptic ulcer disease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400" smtClean="0">
                <a:sym typeface="Symbol" pitchFamily="18" charset="2"/>
              </a:rPr>
              <a:t> Gastrin in CKD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Dermatologic abnormalities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06438" y="2408238"/>
            <a:ext cx="7786687" cy="3230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Uremic pruritus is related to: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Calcium and phosph deposition (2</a:t>
            </a:r>
            <a:r>
              <a:rPr lang="en-US" sz="2000" baseline="30000" smtClean="0"/>
              <a:t>o</a:t>
            </a:r>
            <a:r>
              <a:rPr lang="en-US" sz="2000" smtClean="0"/>
              <a:t> </a:t>
            </a:r>
            <a:r>
              <a:rPr lang="en-US" sz="2400" smtClean="0">
                <a:sym typeface="Symbol" pitchFamily="18" charset="2"/>
              </a:rPr>
              <a:t></a:t>
            </a:r>
            <a:r>
              <a:rPr lang="en-US" sz="2000" smtClean="0"/>
              <a:t> PTH)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Hypercalcemia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Peripheral neuropathy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Dry skin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Anemia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Inadequate dialysis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9813"/>
            <a:ext cx="8229600" cy="8651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Evaluation of Patients with CKD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165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The history should document the presence of uremic symptoms and possible etiology from:  Diabetes Mellitus, Hypertension, congestive Heart Failure, MM, NSAID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Family history can suggest PCKD or hereditary nephritis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Volume depletion and obstructive nephropathy should be identified and treated promptly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Ultrasound – small, shrunken kidneys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Normal kidney size with CKD:  DM, amyloid, MM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5975"/>
            <a:ext cx="8229600" cy="631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Management of Patients with CKD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14475"/>
            <a:ext cx="8229600" cy="51911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b="1" smtClean="0"/>
              <a:t>Fluid and electrolytes disorders: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-  Salt intake restriction – daily Na</a:t>
            </a:r>
            <a:r>
              <a:rPr lang="en-US" sz="1800" baseline="30000" smtClean="0"/>
              <a:t>+ </a:t>
            </a:r>
            <a:r>
              <a:rPr lang="en-US" sz="1800" smtClean="0"/>
              <a:t> &lt; 100 meq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-  Loop diuretics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- Hyponatremia – fluid restriction 1 – 1.5 L/day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- </a:t>
            </a:r>
            <a:r>
              <a:rPr lang="en-US" sz="1800" b="1" smtClean="0"/>
              <a:t>Hyperkalemia: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* Exogenous sources of K</a:t>
            </a:r>
            <a:r>
              <a:rPr lang="en-US" sz="1800" baseline="30000" smtClean="0"/>
              <a:t>+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aseline="30000" smtClean="0"/>
              <a:t>			</a:t>
            </a:r>
            <a:r>
              <a:rPr lang="en-US" sz="1800" smtClean="0"/>
              <a:t>dates, dried fruits, citrus fruits, banana, chocolate, salt 		substitute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*  Medications that </a:t>
            </a:r>
            <a:r>
              <a:rPr lang="en-US" sz="1800" smtClean="0">
                <a:sym typeface="Symbol" pitchFamily="18" charset="2"/>
              </a:rPr>
              <a:t> K</a:t>
            </a:r>
            <a:r>
              <a:rPr lang="en-US" sz="1800" baseline="30000" smtClean="0">
                <a:sym typeface="Symbol" pitchFamily="18" charset="2"/>
              </a:rPr>
              <a:t>+</a:t>
            </a: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ACEI, ARB, NSAID, K</a:t>
            </a:r>
            <a:r>
              <a:rPr lang="en-US" sz="1800" baseline="30000" smtClean="0"/>
              <a:t>+</a:t>
            </a:r>
            <a:r>
              <a:rPr lang="en-US" sz="1800" smtClean="0"/>
              <a:t>- sparing diuretics, B-Blockers,  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                                and heparin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*  Treatment of hyperkalemia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-  IV calcium gluconate 10 cc of 10%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- Followed by 25 ml of 50% dextrose solution with 5-10 units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                                       regular insulin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- B2-adrenergic agonist nebulizer (salbutamol)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- NaHCO</a:t>
            </a:r>
            <a:r>
              <a:rPr lang="en-US" sz="1800" baseline="-25000" smtClean="0"/>
              <a:t>3</a:t>
            </a:r>
            <a:r>
              <a:rPr lang="en-US" sz="1800" smtClean="0"/>
              <a:t> IV/oral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smtClean="0"/>
              <a:t>	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65175"/>
            <a:ext cx="8229600" cy="55435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100" b="1" smtClean="0"/>
              <a:t>2.	Hyperphosphatemia and secondary hyperparathyroidism: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a.  Reduce phosphate intake to &lt; 10 mg/kg/day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b.  Phosphate binders:	Calcium carbonate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			Sevelamer (Renagel)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			Lanthanum carbonate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c.  Vitamin D (Calcitriol) 0.125 mcq/day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- Must be withheld until s. phosphate concentration have been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     	controlled to &lt; 6 mg/dl because it may cause severe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	soft tissue calcifications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- Vitamin D compounds can cause hypercalcemia and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  hyperphosphatemia, which may increase coronary calcification,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  so:  </a:t>
            </a:r>
            <a:r>
              <a:rPr lang="en-US" sz="1800" u="sng" smtClean="0"/>
              <a:t>parcicalcitrol </a:t>
            </a:r>
            <a:r>
              <a:rPr lang="en-US" sz="1800" smtClean="0"/>
              <a:t>(Zemplar) is an analogue that inhibits PTH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      synthesis without elevation of calcium/phos.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d.  Indication for parathyroidectomy: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PTH &gt; 800 pg/ml with symptoms of bone disease (myopathy,  bone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    pain) persistent hyperphosphatemia soft tissue calcifications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smtClean="0"/>
              <a:t>3</a:t>
            </a:r>
            <a:r>
              <a:rPr lang="en-US" sz="2000" b="1" smtClean="0"/>
              <a:t>. Hyperlipidemia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smtClean="0"/>
              <a:t>		the goal is to keep low density lipoprotein cholesterol &lt; 100 mg/dl by diet control and statin group.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b="1" smtClean="0"/>
              <a:t>4.	Anemia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smtClean="0"/>
              <a:t>*  Target Hb/Hct: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	- K DOQI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  	Hb 11-12 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			Hct  33-36%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	- Anemia:  	</a:t>
            </a:r>
            <a:r>
              <a:rPr lang="en-US" sz="2000" smtClean="0">
                <a:sym typeface="Symbol" pitchFamily="18" charset="2"/>
              </a:rPr>
              <a:t> LVH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		 quality of life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		reduces survival in patients on HD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- Conversely:	Hb &gt; 13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		Hct &gt; 42  associated with more coronary events and increased mortality as evidenced by CHOIR (USA) and CREATE (Europe) studies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ar-SA" sz="2000" smtClean="0">
                <a:ea typeface="Majalla UI"/>
              </a:rPr>
              <a:t>	</a:t>
            </a:r>
            <a:endParaRPr lang="en-US" sz="20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</a:t>
            </a:r>
            <a:r>
              <a:rPr lang="en-US" sz="2000" b="1" smtClean="0"/>
              <a:t>* target iron levels: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	</a:t>
            </a:r>
            <a:r>
              <a:rPr lang="en-US" sz="2000" smtClean="0"/>
              <a:t>- percent transferrin saturation (T-SAT) reflects iron available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   for erythopoiesis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 serum ferritin reflects overall iron stores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 in CKD, target T-Sat &gt; 20 (20 – 50)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                target S. ferritin &gt; 100 ng/ml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 iron supp should be withheld, if T-sat &gt; 50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		              S. ferritin &gt; 800 ng/ml</a:t>
            </a:r>
            <a:endParaRPr lang="en-US" sz="20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Bones  can break, muscles can atrophy,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  glands can loaf, even the brain can go to sleep without immediate danger to survival.   But – should kidneys fail… neither bone, muscle, nor brain could carry-on.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b="1" i="1" smtClean="0"/>
              <a:t>Hamer Smith</a:t>
            </a:r>
            <a:r>
              <a:rPr lang="en-US" b="1" smtClean="0"/>
              <a:t>, </a:t>
            </a:r>
            <a:r>
              <a:rPr lang="en-US" b="1" i="1" smtClean="0"/>
              <a:t>PhD</a:t>
            </a:r>
            <a:r>
              <a:rPr lang="en-US" i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/>
            <a:r>
              <a:rPr lang="en-US" sz="2400" b="1" smtClean="0"/>
              <a:t>Treatment Guidelines (Anemia)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smtClean="0"/>
              <a:t>A. Oral iron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- in non-dialysis patients (CKD 1-4):  100-200 mg elemental iron should be given daily in 2-3 days, either one hour before meals or two hours post.  (1 tab Ferrous fumerate, 200 mg contains 66 mg elemental iron)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- In dialysis patients (CKD 5):  IV iron should be given as on-going iron losses tends to be higher</a:t>
            </a: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smtClean="0"/>
              <a:t>B.	IV iron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- 1 gr of iron saccharate (ferrosac) divided into 10 doses of 100 mg given with each dialysis session.</a:t>
            </a:r>
          </a:p>
          <a:p>
            <a:pPr marL="609600" indent="-609600"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31825"/>
          </a:xfrm>
        </p:spPr>
        <p:txBody>
          <a:bodyPr/>
          <a:lstStyle/>
          <a:p>
            <a:pPr eaLnBrk="1" hangingPunct="1"/>
            <a:r>
              <a:rPr lang="en-US" sz="2400" b="1" smtClean="0"/>
              <a:t>Treatment Guidelin</a:t>
            </a:r>
            <a:r>
              <a:rPr lang="en-US" sz="2400" i="1" smtClean="0"/>
              <a:t>HD</a:t>
            </a:r>
            <a:r>
              <a:rPr lang="en-US" sz="2400" b="1" smtClean="0"/>
              <a:t>es (Anemia)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87538"/>
            <a:ext cx="8596313" cy="466566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C. </a:t>
            </a:r>
            <a:r>
              <a:rPr lang="en-US" sz="2000" b="1" dirty="0" smtClean="0"/>
              <a:t>Recombinant  </a:t>
            </a:r>
            <a:r>
              <a:rPr lang="en-US" sz="2000" b="1" dirty="0" err="1" smtClean="0"/>
              <a:t>Erythropoeitin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epoeitin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alfa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eprex</a:t>
            </a:r>
            <a:r>
              <a:rPr lang="en-US" sz="2000" b="1" dirty="0" smtClean="0"/>
              <a:t>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800" dirty="0" smtClean="0"/>
              <a:t>	- </a:t>
            </a:r>
            <a:r>
              <a:rPr lang="en-US" sz="1900" i="1" dirty="0" smtClean="0"/>
              <a:t>patients on </a:t>
            </a:r>
            <a:r>
              <a:rPr lang="en-US" sz="1900" dirty="0" smtClean="0"/>
              <a:t>:  starting dose 120 – 180 IU/kg/week, IV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- </a:t>
            </a:r>
            <a:r>
              <a:rPr lang="en-US" sz="1900" i="1" dirty="0" smtClean="0"/>
              <a:t>pre-dialysis patients and PD patients</a:t>
            </a:r>
            <a:r>
              <a:rPr lang="en-US" sz="1900" dirty="0" smtClean="0"/>
              <a:t>:  80-120 IU/kg/week subcutaneously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        weekly dose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- </a:t>
            </a:r>
            <a:r>
              <a:rPr lang="en-US" sz="1900" i="1" dirty="0" err="1" smtClean="0"/>
              <a:t>Hb</a:t>
            </a:r>
            <a:r>
              <a:rPr lang="en-US" sz="1900" i="1" dirty="0" smtClean="0"/>
              <a:t>/</a:t>
            </a:r>
            <a:r>
              <a:rPr lang="en-US" sz="1900" i="1" dirty="0" err="1" smtClean="0"/>
              <a:t>Hct</a:t>
            </a:r>
            <a:r>
              <a:rPr lang="en-US" sz="1900" i="1" dirty="0" smtClean="0"/>
              <a:t> monitoring</a:t>
            </a:r>
            <a:r>
              <a:rPr lang="en-US" sz="1900" dirty="0" smtClean="0"/>
              <a:t> every 4 weeks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- </a:t>
            </a:r>
            <a:r>
              <a:rPr lang="en-US" sz="1900" i="1" dirty="0" smtClean="0"/>
              <a:t>the most common side effects</a:t>
            </a:r>
            <a:r>
              <a:rPr lang="en-US" sz="1900" dirty="0" smtClean="0"/>
              <a:t>:   headache, HTN, </a:t>
            </a:r>
            <a:r>
              <a:rPr lang="en-US" sz="1900" dirty="0" err="1" smtClean="0"/>
              <a:t>arthralgia</a:t>
            </a:r>
            <a:r>
              <a:rPr lang="en-US" sz="1900" dirty="0" smtClean="0"/>
              <a:t>, and diarrhea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- </a:t>
            </a:r>
            <a:r>
              <a:rPr lang="en-US" sz="1900" i="1" dirty="0" smtClean="0"/>
              <a:t>resistance to </a:t>
            </a:r>
            <a:r>
              <a:rPr lang="en-US" sz="1900" i="1" dirty="0" err="1" smtClean="0"/>
              <a:t>epoeitin</a:t>
            </a:r>
            <a:r>
              <a:rPr lang="en-US" sz="1900" i="1" dirty="0" smtClean="0"/>
              <a:t>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900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i="1" dirty="0" smtClean="0"/>
              <a:t>		</a:t>
            </a:r>
            <a:r>
              <a:rPr lang="en-US" sz="1900" dirty="0" smtClean="0"/>
              <a:t>1.  inadequate </a:t>
            </a:r>
            <a:r>
              <a:rPr lang="en-US" sz="1900" dirty="0" err="1" smtClean="0"/>
              <a:t>Epo</a:t>
            </a:r>
            <a:r>
              <a:rPr lang="en-US" sz="1900" dirty="0" smtClean="0"/>
              <a:t> dose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2.  anemia of chronic disease (infection, inflammation)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3.  functional iron deficiency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4.  secondary to hyperparathyroidism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5.  </a:t>
            </a:r>
            <a:r>
              <a:rPr lang="en-US" sz="1900" dirty="0" err="1" smtClean="0"/>
              <a:t>carnitine</a:t>
            </a:r>
            <a:r>
              <a:rPr lang="en-US" sz="1900" dirty="0" smtClean="0"/>
              <a:t> deficiency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6.  </a:t>
            </a:r>
            <a:r>
              <a:rPr lang="en-US" sz="1900" dirty="0" err="1" smtClean="0"/>
              <a:t>hemoglobinopathies</a:t>
            </a:r>
            <a:endParaRPr lang="en-US" sz="19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7.  aluminum toxicity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8.  B</a:t>
            </a:r>
            <a:r>
              <a:rPr lang="en-US" sz="1900" baseline="-25000" dirty="0" smtClean="0"/>
              <a:t>12</a:t>
            </a:r>
            <a:r>
              <a:rPr lang="en-US" sz="1900" dirty="0" smtClean="0"/>
              <a:t>/</a:t>
            </a:r>
            <a:r>
              <a:rPr lang="en-US" sz="1900" dirty="0" err="1" smtClean="0"/>
              <a:t>folate</a:t>
            </a:r>
            <a:r>
              <a:rPr lang="en-US" sz="1900" dirty="0" smtClean="0"/>
              <a:t> deficiency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9.  malnutrition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563"/>
            <a:ext cx="8229600" cy="2255837"/>
          </a:xfrm>
        </p:spPr>
        <p:txBody>
          <a:bodyPr>
            <a:normAutofit fontScale="92500"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b="1" dirty="0" smtClean="0"/>
              <a:t>D.	</a:t>
            </a:r>
            <a:r>
              <a:rPr lang="en-US" sz="1900" b="1" dirty="0" err="1" smtClean="0"/>
              <a:t>Darbepoetin</a:t>
            </a:r>
            <a:r>
              <a:rPr lang="en-US" sz="1900" b="1" dirty="0" smtClean="0"/>
              <a:t> Alfa (</a:t>
            </a:r>
            <a:r>
              <a:rPr lang="en-US" sz="1900" b="1" dirty="0" err="1" smtClean="0"/>
              <a:t>Aranesp</a:t>
            </a:r>
            <a:r>
              <a:rPr lang="en-US" sz="1900" b="1" dirty="0" smtClean="0"/>
              <a:t>)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lphaUcPeriod" startAt="4"/>
              <a:defRPr/>
            </a:pPr>
            <a:endParaRPr lang="en-US" sz="1900" b="1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1800" dirty="0" smtClean="0"/>
              <a:t>- Recombinant </a:t>
            </a:r>
            <a:r>
              <a:rPr lang="en-US" sz="1800" dirty="0" err="1" smtClean="0"/>
              <a:t>Epo</a:t>
            </a:r>
            <a:endParaRPr lang="en-US" sz="18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/>
              <a:t>	- Half-life:  threefold longer IV and twofold longer S/C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/>
              <a:t>              than that of </a:t>
            </a:r>
            <a:r>
              <a:rPr lang="en-US" sz="1800" dirty="0" err="1" smtClean="0"/>
              <a:t>epoetin</a:t>
            </a:r>
            <a:endParaRPr lang="en-US" sz="18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/>
              <a:t>	- Recommended starting dose 0.45 mcg/kg S/C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/>
              <a:t>	      weekly or double the dose every 2 weeks.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8000" b="1" smtClean="0">
                <a:solidFill>
                  <a:srgbClr val="000099"/>
                </a:solidFill>
                <a:latin typeface="CommercialScript BT"/>
              </a:rPr>
              <a:t>Thank You!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r>
              <a:rPr lang="en-US" smtClean="0"/>
              <a:t>CKD (CRF): chronic progressive irreversible loss of renal function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ESRD:  advanced CKD (Stage-5) requiring dialysis or kidney transplantation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Chronic Kidney Disease - Stages</a:t>
            </a:r>
          </a:p>
        </p:txBody>
      </p:sp>
      <p:graphicFrame>
        <p:nvGraphicFramePr>
          <p:cNvPr id="121951" name="Group 95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07375" cy="4705944"/>
        </p:xfrm>
        <a:graphic>
          <a:graphicData uri="http://schemas.openxmlformats.org/drawingml/2006/table">
            <a:tbl>
              <a:tblPr rtl="1"/>
              <a:tblGrid>
                <a:gridCol w="2524125"/>
                <a:gridCol w="4595813"/>
                <a:gridCol w="1087437"/>
              </a:tblGrid>
              <a:tr h="895969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GFR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(ml/min/1.73m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Kidney damage with normal or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 GFR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89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 GFR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30 - 59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Moderate  GFR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– 29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Severe  GFR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&lt;15 or dialysis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Kidney failure, ESRD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7" name="Text Box 96"/>
          <p:cNvSpPr txBox="1">
            <a:spLocks noChangeArrowheads="1"/>
          </p:cNvSpPr>
          <p:nvPr/>
        </p:nvSpPr>
        <p:spPr bwMode="auto">
          <a:xfrm>
            <a:off x="611188" y="6453188"/>
            <a:ext cx="792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nstantia" pitchFamily="18" charset="0"/>
              </a:rPr>
              <a:t>Adapted from Am J Kidney Dis, 2002; 39 (2 Suppl. 1):  S46-S75)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776287"/>
          </a:xfrm>
        </p:spPr>
        <p:txBody>
          <a:bodyPr/>
          <a:lstStyle/>
          <a:p>
            <a:pPr eaLnBrk="1" hangingPunct="1"/>
            <a:r>
              <a:rPr lang="en-US" sz="4000" smtClean="0"/>
              <a:t>Pathophysiology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255838"/>
            <a:ext cx="8329612" cy="42973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Loss of </a:t>
            </a:r>
            <a:r>
              <a:rPr lang="en-US" sz="2800" dirty="0" err="1" smtClean="0"/>
              <a:t>nephron</a:t>
            </a:r>
            <a:r>
              <a:rPr lang="en-US" sz="2800" dirty="0" smtClean="0"/>
              <a:t> mass </a:t>
            </a:r>
            <a:r>
              <a:rPr lang="en-US" sz="2800" dirty="0" smtClean="0">
                <a:sym typeface="Symbol" pitchFamily="18" charset="2"/>
              </a:rPr>
              <a:t></a:t>
            </a:r>
            <a:r>
              <a:rPr lang="en-US" sz="2800" dirty="0" smtClean="0"/>
              <a:t> hypertrophy of the remaining </a:t>
            </a:r>
            <a:r>
              <a:rPr lang="en-US" sz="2800" dirty="0" err="1" smtClean="0"/>
              <a:t>nephrons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en-US" dirty="0" smtClean="0"/>
              <a:t>The hypertrophied </a:t>
            </a:r>
            <a:r>
              <a:rPr lang="en-US" dirty="0" err="1" smtClean="0"/>
              <a:t>nephron</a:t>
            </a:r>
            <a:r>
              <a:rPr lang="en-US" dirty="0" smtClean="0"/>
              <a:t> plasma flow and </a:t>
            </a:r>
            <a:r>
              <a:rPr lang="en-US" dirty="0" err="1" smtClean="0"/>
              <a:t>glomerular</a:t>
            </a:r>
            <a:r>
              <a:rPr lang="en-US" dirty="0" smtClean="0"/>
              <a:t> pressure increase (vasodilatation of the </a:t>
            </a:r>
            <a:r>
              <a:rPr lang="en-US" dirty="0" err="1" smtClean="0"/>
              <a:t>aff</a:t>
            </a:r>
            <a:r>
              <a:rPr lang="en-US" dirty="0" smtClean="0"/>
              <a:t>. Arterioles)</a:t>
            </a:r>
          </a:p>
          <a:p>
            <a:pPr lvl="1" eaLnBrk="1" hangingPunct="1">
              <a:defRPr/>
            </a:pPr>
            <a:r>
              <a:rPr lang="en-US" dirty="0" smtClean="0"/>
              <a:t>Proximal </a:t>
            </a:r>
            <a:r>
              <a:rPr lang="en-US" dirty="0" err="1" smtClean="0"/>
              <a:t>reab</a:t>
            </a:r>
            <a:r>
              <a:rPr lang="en-US" dirty="0" smtClean="0"/>
              <a:t>. of </a:t>
            </a:r>
            <a:r>
              <a:rPr lang="en-US" dirty="0" err="1" smtClean="0"/>
              <a:t>NaCl</a:t>
            </a:r>
            <a:r>
              <a:rPr lang="en-US" dirty="0" smtClean="0"/>
              <a:t>, Fluids and PO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   Collecting ducts secretion of K</a:t>
            </a:r>
            <a:r>
              <a:rPr lang="en-US" baseline="30000" dirty="0" smtClean="0"/>
              <a:t>+</a:t>
            </a:r>
            <a:r>
              <a:rPr lang="en-US" dirty="0" smtClean="0"/>
              <a:t> and H</a:t>
            </a:r>
            <a:r>
              <a:rPr lang="en-US" baseline="30000" dirty="0" smtClean="0"/>
              <a:t>+</a:t>
            </a:r>
            <a:r>
              <a:rPr lang="en-US" dirty="0" smtClean="0"/>
              <a:t>     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enhanced</a:t>
            </a:r>
          </a:p>
          <a:p>
            <a:pPr lvl="1" eaLnBrk="1" hangingPunct="1">
              <a:defRPr/>
            </a:pPr>
            <a:r>
              <a:rPr lang="en-US" dirty="0" smtClean="0"/>
              <a:t>These adaptations initially restore </a:t>
            </a:r>
            <a:r>
              <a:rPr lang="en-US" dirty="0" err="1" smtClean="0"/>
              <a:t>hemeostasis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But  </a:t>
            </a:r>
            <a:r>
              <a:rPr lang="en-US" dirty="0" err="1" smtClean="0"/>
              <a:t>glomerular</a:t>
            </a:r>
            <a:r>
              <a:rPr lang="en-US" dirty="0" smtClean="0"/>
              <a:t> </a:t>
            </a:r>
            <a:r>
              <a:rPr lang="en-US" dirty="0" err="1" smtClean="0"/>
              <a:t>hyperfiltration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glomerular</a:t>
            </a:r>
            <a:r>
              <a:rPr lang="en-US" dirty="0" smtClean="0"/>
              <a:t> injury, </a:t>
            </a:r>
            <a:r>
              <a:rPr lang="en-US" dirty="0" err="1" smtClean="0"/>
              <a:t>glomerulosclerosis</a:t>
            </a:r>
            <a:r>
              <a:rPr lang="en-US" dirty="0" smtClean="0"/>
              <a:t> and further loss of renal function.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cxnSp>
        <p:nvCxnSpPr>
          <p:cNvPr id="13316" name="Straight Arrow Connector 4"/>
          <p:cNvCxnSpPr>
            <a:cxnSpLocks noChangeShapeType="1"/>
          </p:cNvCxnSpPr>
          <p:nvPr/>
        </p:nvCxnSpPr>
        <p:spPr bwMode="auto">
          <a:xfrm>
            <a:off x="6172200" y="4191000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7" name="Straight Arrow Connector 6"/>
          <p:cNvCxnSpPr>
            <a:cxnSpLocks noChangeShapeType="1"/>
          </p:cNvCxnSpPr>
          <p:nvPr/>
        </p:nvCxnSpPr>
        <p:spPr bwMode="auto">
          <a:xfrm flipV="1">
            <a:off x="6172200" y="4572000"/>
            <a:ext cx="304800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6013"/>
            <a:ext cx="8229600" cy="788987"/>
          </a:xfrm>
        </p:spPr>
        <p:txBody>
          <a:bodyPr/>
          <a:lstStyle/>
          <a:p>
            <a:pPr eaLnBrk="1" hangingPunct="1"/>
            <a:r>
              <a:rPr lang="en-US" sz="4000" smtClean="0"/>
              <a:t>Pathophysiology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35238"/>
            <a:ext cx="8389937" cy="2722562"/>
          </a:xfrm>
        </p:spPr>
        <p:txBody>
          <a:bodyPr/>
          <a:lstStyle/>
          <a:p>
            <a:pPr eaLnBrk="1" hangingPunct="1"/>
            <a:r>
              <a:rPr lang="en-US" smtClean="0"/>
              <a:t>Growth factors:</a:t>
            </a:r>
          </a:p>
          <a:p>
            <a:pPr lvl="1" eaLnBrk="1" hangingPunct="1"/>
            <a:r>
              <a:rPr lang="en-US" smtClean="0"/>
              <a:t>Transforming growth factor-B                </a:t>
            </a:r>
          </a:p>
          <a:p>
            <a:pPr lvl="1" eaLnBrk="1" hangingPunct="1"/>
            <a:r>
              <a:rPr lang="en-US" smtClean="0"/>
              <a:t>Platelets derived growth factors         Interstitial</a:t>
            </a:r>
          </a:p>
          <a:p>
            <a:pPr lvl="1" eaLnBrk="1" hangingPunct="1"/>
            <a:r>
              <a:rPr lang="en-US" smtClean="0"/>
              <a:t>Osteopontin, angiotensin-II                fibrosis</a:t>
            </a:r>
          </a:p>
          <a:p>
            <a:pPr lvl="1" eaLnBrk="1" hangingPunct="1"/>
            <a:r>
              <a:rPr lang="en-US" smtClean="0"/>
              <a:t>Endothelin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14340" name="Group 5"/>
          <p:cNvGrpSpPr>
            <a:grpSpLocks/>
          </p:cNvGrpSpPr>
          <p:nvPr/>
        </p:nvGrpSpPr>
        <p:grpSpPr bwMode="auto">
          <a:xfrm>
            <a:off x="5403850" y="2995613"/>
            <a:ext cx="504825" cy="1728787"/>
            <a:chOff x="5334000" y="2286000"/>
            <a:chExt cx="505690" cy="1728788"/>
          </a:xfrm>
        </p:grpSpPr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>
              <a:off x="5334000" y="2286000"/>
              <a:ext cx="0" cy="1728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342" name="Straight Arrow Connector 5"/>
            <p:cNvCxnSpPr>
              <a:cxnSpLocks noChangeShapeType="1"/>
            </p:cNvCxnSpPr>
            <p:nvPr/>
          </p:nvCxnSpPr>
          <p:spPr bwMode="auto">
            <a:xfrm>
              <a:off x="5339628" y="3124200"/>
              <a:ext cx="500062" cy="158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76288"/>
          </a:xfrm>
        </p:spPr>
        <p:txBody>
          <a:bodyPr/>
          <a:lstStyle/>
          <a:p>
            <a:pPr eaLnBrk="1" hangingPunct="1"/>
            <a:r>
              <a:rPr lang="en-US" sz="3200" b="1" smtClean="0"/>
              <a:t>Viscious cycle of CKD that leads to ESRD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4513"/>
            <a:ext cx="8229600" cy="49672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000" b="1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                                                                      </a:t>
            </a:r>
          </a:p>
        </p:txBody>
      </p:sp>
      <p:grpSp>
        <p:nvGrpSpPr>
          <p:cNvPr id="15364" name="Group 14"/>
          <p:cNvGrpSpPr>
            <a:grpSpLocks/>
          </p:cNvGrpSpPr>
          <p:nvPr/>
        </p:nvGrpSpPr>
        <p:grpSpPr bwMode="auto">
          <a:xfrm>
            <a:off x="685800" y="1371600"/>
            <a:ext cx="8072438" cy="5172075"/>
            <a:chOff x="755650" y="898074"/>
            <a:chExt cx="7920038" cy="5358852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3132138" y="898074"/>
              <a:ext cx="2808287" cy="1243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Kidney disease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|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Nephron loss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755650" y="3357563"/>
              <a:ext cx="2520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Glomerulosclerosis</a:t>
              </a:r>
            </a:p>
          </p:txBody>
        </p:sp>
        <p:sp>
          <p:nvSpPr>
            <p:cNvPr id="15367" name="Text Box 9"/>
            <p:cNvSpPr txBox="1">
              <a:spLocks noChangeArrowheads="1"/>
            </p:cNvSpPr>
            <p:nvPr/>
          </p:nvSpPr>
          <p:spPr bwMode="auto">
            <a:xfrm>
              <a:off x="5076825" y="3201988"/>
              <a:ext cx="2016125" cy="623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latin typeface="Constantia" pitchFamily="18" charset="0"/>
                </a:rPr>
                <a:t>Hypertrophy of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latin typeface="Constantia" pitchFamily="18" charset="0"/>
                </a:rPr>
                <a:t>Remaining nephrons</a:t>
              </a:r>
            </a:p>
          </p:txBody>
        </p:sp>
        <p:sp>
          <p:nvSpPr>
            <p:cNvPr id="15368" name="Text Box 10"/>
            <p:cNvSpPr txBox="1">
              <a:spLocks noChangeArrowheads="1"/>
            </p:cNvSpPr>
            <p:nvPr/>
          </p:nvSpPr>
          <p:spPr bwMode="auto">
            <a:xfrm>
              <a:off x="7451725" y="4210050"/>
              <a:ext cx="12239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↑BP</a:t>
              </a:r>
            </a:p>
          </p:txBody>
        </p:sp>
        <p:sp>
          <p:nvSpPr>
            <p:cNvPr id="15369" name="Text Box 11"/>
            <p:cNvSpPr txBox="1">
              <a:spLocks noChangeArrowheads="1"/>
            </p:cNvSpPr>
            <p:nvPr/>
          </p:nvSpPr>
          <p:spPr bwMode="auto">
            <a:xfrm>
              <a:off x="2923731" y="5013325"/>
              <a:ext cx="2305050" cy="1243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↑ IG Pressure</a:t>
              </a:r>
              <a:endParaRPr lang="ar-SA" b="1">
                <a:latin typeface="Constantia" pitchFamily="18" charset="0"/>
                <a:ea typeface="Majalla UI"/>
                <a:cs typeface="Majalla UI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↑ Filtration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(↑ SNGFR)</a:t>
              </a:r>
            </a:p>
          </p:txBody>
        </p:sp>
        <p:sp>
          <p:nvSpPr>
            <p:cNvPr id="15370" name="Line 13"/>
            <p:cNvSpPr>
              <a:spLocks noChangeShapeType="1"/>
            </p:cNvSpPr>
            <p:nvPr/>
          </p:nvSpPr>
          <p:spPr bwMode="auto">
            <a:xfrm flipV="1">
              <a:off x="1619250" y="1700213"/>
              <a:ext cx="1873250" cy="158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4"/>
            <p:cNvSpPr>
              <a:spLocks noChangeShapeType="1"/>
            </p:cNvSpPr>
            <p:nvPr/>
          </p:nvSpPr>
          <p:spPr bwMode="auto">
            <a:xfrm>
              <a:off x="5435600" y="1700213"/>
              <a:ext cx="649288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5"/>
            <p:cNvSpPr>
              <a:spLocks noChangeShapeType="1"/>
            </p:cNvSpPr>
            <p:nvPr/>
          </p:nvSpPr>
          <p:spPr bwMode="auto">
            <a:xfrm>
              <a:off x="5435600" y="1700213"/>
              <a:ext cx="2449513" cy="2376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6"/>
            <p:cNvSpPr>
              <a:spLocks noChangeShapeType="1"/>
            </p:cNvSpPr>
            <p:nvPr/>
          </p:nvSpPr>
          <p:spPr bwMode="auto">
            <a:xfrm flipH="1">
              <a:off x="4868862" y="3860800"/>
              <a:ext cx="1223963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7"/>
            <p:cNvSpPr>
              <a:spLocks noChangeShapeType="1"/>
            </p:cNvSpPr>
            <p:nvPr/>
          </p:nvSpPr>
          <p:spPr bwMode="auto">
            <a:xfrm flipH="1">
              <a:off x="4724400" y="4508500"/>
              <a:ext cx="3313112" cy="108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8"/>
            <p:cNvSpPr>
              <a:spLocks noChangeShapeType="1"/>
            </p:cNvSpPr>
            <p:nvPr/>
          </p:nvSpPr>
          <p:spPr bwMode="auto">
            <a:xfrm flipH="1" flipV="1">
              <a:off x="1619250" y="3789363"/>
              <a:ext cx="1584325" cy="1655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65175"/>
            <a:ext cx="8643937" cy="1139825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Factors contributing to the Progression of CKD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Degree of hypertension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Severity of proteinuria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Hyperlipidemia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Drugs (NSAID)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High protein diet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Persistent metabolic  acidosis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Extent of tubulointerstitial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832</Words>
  <Application>Microsoft Office PowerPoint</Application>
  <PresentationFormat>On-screen Show (4:3)</PresentationFormat>
  <Paragraphs>368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Slide 1</vt:lpstr>
      <vt:lpstr>Normal Kidney Function</vt:lpstr>
      <vt:lpstr>Slide 3</vt:lpstr>
      <vt:lpstr>Slide 4</vt:lpstr>
      <vt:lpstr>Chronic Kidney Disease - Stages</vt:lpstr>
      <vt:lpstr>Pathophysiology</vt:lpstr>
      <vt:lpstr>Pathophysiology</vt:lpstr>
      <vt:lpstr>Viscious cycle of CKD that leads to ESRD</vt:lpstr>
      <vt:lpstr>Factors contributing to the Progression of CKD</vt:lpstr>
      <vt:lpstr>Etiology of CKD</vt:lpstr>
      <vt:lpstr>Uremic syndrome</vt:lpstr>
      <vt:lpstr>Metabolic and electrolytes abnormalities in CKD</vt:lpstr>
      <vt:lpstr>Metabolic and electrolytes abnormalities in CKD</vt:lpstr>
      <vt:lpstr>Metabolic and electrolytes abnormalities in CKD</vt:lpstr>
      <vt:lpstr>Slide 15</vt:lpstr>
      <vt:lpstr>Hyperphosphatemia</vt:lpstr>
      <vt:lpstr>Renal Osteodystrophy (ROD)</vt:lpstr>
      <vt:lpstr>Renal Osteodystrophy (ROD)</vt:lpstr>
      <vt:lpstr>Cardiovascular abnormalities of ESRD (CKD-5)</vt:lpstr>
      <vt:lpstr>Slide 20</vt:lpstr>
      <vt:lpstr>Neuromuscular abnormalities</vt:lpstr>
      <vt:lpstr>Hematologic abnormalities</vt:lpstr>
      <vt:lpstr>Gastrointestinal abnormalities</vt:lpstr>
      <vt:lpstr>Dermatologic abnormalities</vt:lpstr>
      <vt:lpstr> Evaluation of Patients with CKD </vt:lpstr>
      <vt:lpstr>Management of Patients with CKD</vt:lpstr>
      <vt:lpstr>Slide 27</vt:lpstr>
      <vt:lpstr>Slide 28</vt:lpstr>
      <vt:lpstr>Slide 29</vt:lpstr>
      <vt:lpstr>Treatment Guidelines (Anemia)</vt:lpstr>
      <vt:lpstr>Treatment GuidelinHDes (Anemia)</vt:lpstr>
      <vt:lpstr>Slide 32</vt:lpstr>
      <vt:lpstr>Slide 33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Dr.Akram Askar</dc:creator>
  <cp:lastModifiedBy>User</cp:lastModifiedBy>
  <cp:revision>33</cp:revision>
  <dcterms:created xsi:type="dcterms:W3CDTF">2008-11-11T08:27:12Z</dcterms:created>
  <dcterms:modified xsi:type="dcterms:W3CDTF">2013-11-21T13:20:07Z</dcterms:modified>
</cp:coreProperties>
</file>