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7"/>
  </p:notesMasterIdLst>
  <p:sldIdLst>
    <p:sldId id="256" r:id="rId2"/>
    <p:sldId id="302" r:id="rId3"/>
    <p:sldId id="259" r:id="rId4"/>
    <p:sldId id="257" r:id="rId5"/>
    <p:sldId id="297" r:id="rId6"/>
    <p:sldId id="260" r:id="rId7"/>
    <p:sldId id="298" r:id="rId8"/>
    <p:sldId id="277" r:id="rId9"/>
    <p:sldId id="293" r:id="rId10"/>
    <p:sldId id="280" r:id="rId11"/>
    <p:sldId id="279" r:id="rId12"/>
    <p:sldId id="278" r:id="rId13"/>
    <p:sldId id="281" r:id="rId14"/>
    <p:sldId id="282" r:id="rId15"/>
    <p:sldId id="283" r:id="rId16"/>
    <p:sldId id="284" r:id="rId17"/>
    <p:sldId id="289" r:id="rId18"/>
    <p:sldId id="303" r:id="rId19"/>
    <p:sldId id="285" r:id="rId20"/>
    <p:sldId id="287" r:id="rId21"/>
    <p:sldId id="296" r:id="rId22"/>
    <p:sldId id="288" r:id="rId23"/>
    <p:sldId id="291" r:id="rId24"/>
    <p:sldId id="258" r:id="rId25"/>
    <p:sldId id="270" r:id="rId26"/>
    <p:sldId id="261" r:id="rId27"/>
    <p:sldId id="262" r:id="rId28"/>
    <p:sldId id="263" r:id="rId29"/>
    <p:sldId id="266" r:id="rId30"/>
    <p:sldId id="271" r:id="rId31"/>
    <p:sldId id="268" r:id="rId32"/>
    <p:sldId id="294" r:id="rId33"/>
    <p:sldId id="304" r:id="rId34"/>
    <p:sldId id="272" r:id="rId35"/>
    <p:sldId id="273" r:id="rId36"/>
    <p:sldId id="269" r:id="rId37"/>
    <p:sldId id="274" r:id="rId38"/>
    <p:sldId id="275" r:id="rId39"/>
    <p:sldId id="290" r:id="rId40"/>
    <p:sldId id="276" r:id="rId41"/>
    <p:sldId id="292" r:id="rId42"/>
    <p:sldId id="299" r:id="rId43"/>
    <p:sldId id="300" r:id="rId44"/>
    <p:sldId id="301" r:id="rId45"/>
    <p:sldId id="30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6" d="100"/>
          <a:sy n="76" d="100"/>
        </p:scale>
        <p:origin x="-1194"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045D2-5A7D-4580-8248-E8A7036DB8E2}" type="datetimeFigureOut">
              <a:rPr lang="en-US" smtClean="0"/>
              <a:pPr/>
              <a:t>11/25/2013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E99E3-5AA2-4885-935D-A6B6805EDFEF}" type="slidenum">
              <a:rPr lang="en-US" smtClean="0"/>
              <a:pPr/>
              <a:t>‹#›</a:t>
            </a:fld>
            <a:endParaRPr lang="en-US"/>
          </a:p>
        </p:txBody>
      </p:sp>
    </p:spTree>
    <p:extLst>
      <p:ext uri="{BB962C8B-B14F-4D97-AF65-F5344CB8AC3E}">
        <p14:creationId xmlns:p14="http://schemas.microsoft.com/office/powerpoint/2010/main" xmlns="" val="289704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uptodate.com/contents/clinical-manifestations-diagnosis-and-prognosis-of-crohns-disease-in-adults/abstract/8" TargetMode="External"/><Relationship Id="rId13" Type="http://schemas.openxmlformats.org/officeDocument/2006/relationships/hyperlink" Target="http://www.uptodate.com/contents/clinical-manifestations-diagnosis-and-prognosis-of-crohns-disease-in-adults/abstract/15" TargetMode="External"/><Relationship Id="rId18" Type="http://schemas.openxmlformats.org/officeDocument/2006/relationships/hyperlink" Target="http://www.uptodate.com/contents/clinical-manifestations-diagnosis-and-prognosis-of-crohns-disease-in-adults/abstract/18" TargetMode="External"/><Relationship Id="rId3" Type="http://schemas.openxmlformats.org/officeDocument/2006/relationships/hyperlink" Target="http://www.uptodate.com/contents/arthritis-associated-with-gastrointestinal-disease?source=see_link" TargetMode="External"/><Relationship Id="rId7" Type="http://schemas.openxmlformats.org/officeDocument/2006/relationships/hyperlink" Target="http://www.uptodate.com/contents/clinical-manifestations-and-diagnosis-of-primary-sclerosing-cholangitis?source=see_link" TargetMode="External"/><Relationship Id="rId12" Type="http://schemas.openxmlformats.org/officeDocument/2006/relationships/hyperlink" Target="http://www.uptodate.com/contents/overview-of-the-medical-management-of-severe-or-refractory-crohns-disease-in-adults?source=see_link&amp;anchor=H286979610" TargetMode="External"/><Relationship Id="rId17" Type="http://schemas.openxmlformats.org/officeDocument/2006/relationships/hyperlink" Target="http://www.uptodate.com/contents/metabolic-bone-disease-in-inflammatory-bowel-disease?source=see_link" TargetMode="External"/><Relationship Id="rId2" Type="http://schemas.openxmlformats.org/officeDocument/2006/relationships/slide" Target="../slides/slide29.xml"/><Relationship Id="rId16" Type="http://schemas.openxmlformats.org/officeDocument/2006/relationships/hyperlink" Target="http://www.uptodate.com/contents/clinical-manifestations-diagnosis-and-prognosis-of-crohns-disease-in-adults/abstract/16,17" TargetMode="External"/><Relationship Id="rId1" Type="http://schemas.openxmlformats.org/officeDocument/2006/relationships/notesMaster" Target="../notesMasters/notesMaster1.xml"/><Relationship Id="rId6" Type="http://schemas.openxmlformats.org/officeDocument/2006/relationships/hyperlink" Target="http://www.uptodate.com/contents/image?imageKey=GAST/6749~RHEUM/27231~GAST/7626&amp;topicKey=GAST/4070&amp;source=see_link" TargetMode="External"/><Relationship Id="rId11" Type="http://schemas.openxmlformats.org/officeDocument/2006/relationships/hyperlink" Target="http://www.uptodate.com/contents/clinical-manifestations-diagnosis-and-prognosis-of-crohns-disease-in-adults/abstract/9-14" TargetMode="External"/><Relationship Id="rId5" Type="http://schemas.openxmlformats.org/officeDocument/2006/relationships/hyperlink" Target="http://www.uptodate.com/contents/skin-and-eye-manifestations-of-inflammatory-bowel-disease?source=see_link" TargetMode="External"/><Relationship Id="rId15" Type="http://schemas.openxmlformats.org/officeDocument/2006/relationships/hyperlink" Target="http://www.uptodate.com/contents/uric-acid-nephrolithiasis?source=see_link" TargetMode="External"/><Relationship Id="rId10" Type="http://schemas.openxmlformats.org/officeDocument/2006/relationships/hyperlink" Target="http://www.uptodate.com/contents/image?imageKey=GAST/7058&amp;topicKey=GAST/4070&amp;source=see_link" TargetMode="External"/><Relationship Id="rId19" Type="http://schemas.openxmlformats.org/officeDocument/2006/relationships/hyperlink" Target="http://www.uptodate.com/contents/diagnosis-and-treatment-of-vitamin-b12-and-folic-acid-deficiency?source=see_link" TargetMode="External"/><Relationship Id="rId4" Type="http://schemas.openxmlformats.org/officeDocument/2006/relationships/hyperlink" Target="http://www.uptodate.com/contents/image?imageKey=GAST/6180~GAST/6743&amp;topicKey=GAST/4070&amp;source=see_link" TargetMode="External"/><Relationship Id="rId9" Type="http://schemas.openxmlformats.org/officeDocument/2006/relationships/hyperlink" Target="http://www.uptodate.com/contents/causes-and-diagnosis-of-secondary-aa-amyloidosis-and-relation-to-rheumatic-diseases?source=see_link" TargetMode="External"/><Relationship Id="rId14" Type="http://schemas.openxmlformats.org/officeDocument/2006/relationships/hyperlink" Target="http://www.uptodate.com/contents/risk-factors-for-calcium-stones-in-adults?source=see_lin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Inflammatory bowel disease (IBD) is comprised of two major disorders: ulcerative colitis (UC) and </a:t>
            </a:r>
            <a:r>
              <a:rPr lang="en-US" dirty="0" err="1" smtClean="0"/>
              <a:t>Crohn's</a:t>
            </a:r>
            <a:r>
              <a:rPr lang="en-US" dirty="0" smtClean="0"/>
              <a:t> disease (CD). </a:t>
            </a:r>
            <a:endParaRPr lang="en-US" dirty="0"/>
          </a:p>
        </p:txBody>
      </p:sp>
      <p:sp>
        <p:nvSpPr>
          <p:cNvPr id="4" name="Slide Number Placeholder 3"/>
          <p:cNvSpPr>
            <a:spLocks noGrp="1"/>
          </p:cNvSpPr>
          <p:nvPr>
            <p:ph type="sldNum" sz="quarter" idx="10"/>
          </p:nvPr>
        </p:nvSpPr>
        <p:spPr/>
        <p:txBody>
          <a:bodyPr/>
          <a:lstStyle/>
          <a:p>
            <a:fld id="{BFAE99E3-5AA2-4885-935D-A6B6805EDFEF}"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p>
        </p:txBody>
      </p:sp>
      <p:sp>
        <p:nvSpPr>
          <p:cNvPr id="66564" name="Slide Number Placeholder 3"/>
          <p:cNvSpPr>
            <a:spLocks noGrp="1"/>
          </p:cNvSpPr>
          <p:nvPr>
            <p:ph type="sldNum" sz="quarter" idx="5"/>
          </p:nvPr>
        </p:nvSpPr>
        <p:spPr>
          <a:noFill/>
        </p:spPr>
        <p:txBody>
          <a:bodyPr/>
          <a:lstStyle/>
          <a:p>
            <a:fld id="{3252E71C-037C-4BFC-B4CC-CDCDD13A942F}" type="slidenum">
              <a:rPr lang="ar-SA"/>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These manifestations, which tend to be more frequent with colonic involvement, include:</a:t>
            </a:r>
          </a:p>
          <a:p>
            <a:pPr lvl="0"/>
            <a:r>
              <a:rPr lang="en-US" sz="1200" b="1" kern="1200" dirty="0" smtClean="0">
                <a:solidFill>
                  <a:schemeClr val="tx1"/>
                </a:solidFill>
                <a:latin typeface="+mn-lt"/>
                <a:ea typeface="+mn-ea"/>
                <a:cs typeface="+mn-cs"/>
              </a:rPr>
              <a:t>Arthritis</a:t>
            </a:r>
            <a:r>
              <a:rPr lang="en-US" sz="1200" kern="1200" dirty="0" smtClean="0">
                <a:solidFill>
                  <a:schemeClr val="tx1"/>
                </a:solidFill>
                <a:latin typeface="+mn-lt"/>
                <a:ea typeface="+mn-ea"/>
                <a:cs typeface="+mn-cs"/>
              </a:rPr>
              <a:t> – Primarily involving large joints in approximately 20 percent of patients without synovial destruction, arthritis is the most common </a:t>
            </a:r>
            <a:r>
              <a:rPr lang="en-US" sz="1200" kern="1200" dirty="0" err="1" smtClean="0">
                <a:solidFill>
                  <a:schemeClr val="tx1"/>
                </a:solidFill>
                <a:latin typeface="+mn-lt"/>
                <a:ea typeface="+mn-ea"/>
                <a:cs typeface="+mn-cs"/>
              </a:rPr>
              <a:t>extraintestinal</a:t>
            </a:r>
            <a:r>
              <a:rPr lang="en-US" sz="1200" kern="1200" dirty="0" smtClean="0">
                <a:solidFill>
                  <a:schemeClr val="tx1"/>
                </a:solidFill>
                <a:latin typeface="+mn-lt"/>
                <a:ea typeface="+mn-ea"/>
                <a:cs typeface="+mn-cs"/>
              </a:rPr>
              <a:t> manifestation. Central or axial arthritis, such as </a:t>
            </a:r>
            <a:r>
              <a:rPr lang="en-US" sz="1200" kern="1200" dirty="0" err="1" smtClean="0">
                <a:solidFill>
                  <a:schemeClr val="tx1"/>
                </a:solidFill>
                <a:latin typeface="+mn-lt"/>
                <a:ea typeface="+mn-ea"/>
                <a:cs typeface="+mn-cs"/>
              </a:rPr>
              <a:t>sacroiliitis</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ankylosing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spondylitis</a:t>
            </a:r>
            <a:r>
              <a:rPr lang="en-US" sz="1200" kern="1200" dirty="0" smtClean="0">
                <a:solidFill>
                  <a:schemeClr val="tx1"/>
                </a:solidFill>
                <a:latin typeface="+mn-lt"/>
                <a:ea typeface="+mn-ea"/>
                <a:cs typeface="+mn-cs"/>
              </a:rPr>
              <a:t>, may also occur. An undifferentiated </a:t>
            </a:r>
            <a:r>
              <a:rPr lang="en-US" sz="1200" kern="1200" dirty="0" err="1" smtClean="0">
                <a:solidFill>
                  <a:schemeClr val="tx1"/>
                </a:solidFill>
                <a:latin typeface="+mn-lt"/>
                <a:ea typeface="+mn-ea"/>
                <a:cs typeface="+mn-cs"/>
              </a:rPr>
              <a:t>spondyloarthropathy</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ankylosing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spondylitis</a:t>
            </a:r>
            <a:r>
              <a:rPr lang="en-US" sz="1200" kern="1200" dirty="0" smtClean="0">
                <a:solidFill>
                  <a:schemeClr val="tx1"/>
                </a:solidFill>
                <a:latin typeface="+mn-lt"/>
                <a:ea typeface="+mn-ea"/>
                <a:cs typeface="+mn-cs"/>
              </a:rPr>
              <a:t> may be the presenting manifestation of CD. (See </a:t>
            </a:r>
            <a:r>
              <a:rPr lang="en-US" sz="1200" kern="1200" dirty="0" smtClean="0">
                <a:solidFill>
                  <a:schemeClr val="tx1"/>
                </a:solidFill>
                <a:latin typeface="+mn-lt"/>
                <a:ea typeface="+mn-ea"/>
                <a:cs typeface="+mn-cs"/>
                <a:hlinkClick r:id="rId3"/>
              </a:rPr>
              <a:t>"Arthritis associated with gastrointestinal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Eye involvement</a:t>
            </a:r>
            <a:r>
              <a:rPr lang="en-US" sz="1200" kern="1200" dirty="0" smtClean="0">
                <a:solidFill>
                  <a:schemeClr val="tx1"/>
                </a:solidFill>
                <a:latin typeface="+mn-lt"/>
                <a:ea typeface="+mn-ea"/>
                <a:cs typeface="+mn-cs"/>
              </a:rPr>
              <a:t> – Eye manifestations in approximately 5 percent of patients include </a:t>
            </a:r>
            <a:r>
              <a:rPr lang="en-US" sz="1200" kern="1200" dirty="0" err="1" smtClean="0">
                <a:solidFill>
                  <a:schemeClr val="tx1"/>
                </a:solidFill>
                <a:latin typeface="+mn-lt"/>
                <a:ea typeface="+mn-ea"/>
                <a:cs typeface="+mn-cs"/>
              </a:rPr>
              <a:t>uveitis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iritis</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episcleritis</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4"/>
              </a:rPr>
              <a:t>picture 1A-B</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5"/>
              </a:rPr>
              <a:t>"Skin and eye manifestations of inflammatory bowel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Skin disorders</a:t>
            </a:r>
            <a:r>
              <a:rPr lang="en-US" sz="1200" kern="1200" dirty="0" smtClean="0">
                <a:solidFill>
                  <a:schemeClr val="tx1"/>
                </a:solidFill>
                <a:latin typeface="+mn-lt"/>
                <a:ea typeface="+mn-ea"/>
                <a:cs typeface="+mn-cs"/>
              </a:rPr>
              <a:t> – Dermatologic manifestations occur in approximately 10 percent of patients and include </a:t>
            </a:r>
            <a:r>
              <a:rPr lang="en-US" sz="1200" kern="1200" dirty="0" err="1" smtClean="0">
                <a:solidFill>
                  <a:schemeClr val="tx1"/>
                </a:solidFill>
                <a:latin typeface="+mn-lt"/>
                <a:ea typeface="+mn-ea"/>
                <a:cs typeface="+mn-cs"/>
              </a:rPr>
              <a:t>erythema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nodosum</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pyoderma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gangrenosum</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6"/>
              </a:rPr>
              <a:t>picture 2A-C</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Primary </a:t>
            </a:r>
            <a:r>
              <a:rPr lang="en-US" sz="1200" b="1" kern="1200" dirty="0" err="1" smtClean="0">
                <a:solidFill>
                  <a:schemeClr val="tx1"/>
                </a:solidFill>
                <a:latin typeface="+mn-lt"/>
                <a:ea typeface="+mn-ea"/>
                <a:cs typeface="+mn-cs"/>
              </a:rPr>
              <a:t>sclerosing</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cholangitis</a:t>
            </a:r>
            <a:r>
              <a:rPr lang="en-US" sz="1200" kern="1200" dirty="0" smtClean="0">
                <a:solidFill>
                  <a:schemeClr val="tx1"/>
                </a:solidFill>
                <a:latin typeface="+mn-lt"/>
                <a:ea typeface="+mn-ea"/>
                <a:cs typeface="+mn-cs"/>
              </a:rPr>
              <a:t> – This typically presents in approximately 5 percent of patients with an elevation in the serum alkaline </a:t>
            </a:r>
            <a:r>
              <a:rPr lang="en-US" sz="1200" kern="1200" dirty="0" err="1" smtClean="0">
                <a:solidFill>
                  <a:schemeClr val="tx1"/>
                </a:solidFill>
                <a:latin typeface="+mn-lt"/>
                <a:ea typeface="+mn-ea"/>
                <a:cs typeface="+mn-cs"/>
              </a:rPr>
              <a:t>phosphatase</a:t>
            </a:r>
            <a:r>
              <a:rPr lang="en-US" sz="1200" kern="1200" dirty="0" smtClean="0">
                <a:solidFill>
                  <a:schemeClr val="tx1"/>
                </a:solidFill>
                <a:latin typeface="+mn-lt"/>
                <a:ea typeface="+mn-ea"/>
                <a:cs typeface="+mn-cs"/>
              </a:rPr>
              <a:t> or gamma </a:t>
            </a:r>
            <a:r>
              <a:rPr lang="en-US" sz="1200" kern="1200" dirty="0" err="1" smtClean="0">
                <a:solidFill>
                  <a:schemeClr val="tx1"/>
                </a:solidFill>
                <a:latin typeface="+mn-lt"/>
                <a:ea typeface="+mn-ea"/>
                <a:cs typeface="+mn-cs"/>
              </a:rPr>
              <a:t>glutamyl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transpeptidase</a:t>
            </a:r>
            <a:r>
              <a:rPr lang="en-US" sz="1200" kern="1200" dirty="0" smtClean="0">
                <a:solidFill>
                  <a:schemeClr val="tx1"/>
                </a:solidFill>
                <a:latin typeface="+mn-lt"/>
                <a:ea typeface="+mn-ea"/>
                <a:cs typeface="+mn-cs"/>
              </a:rPr>
              <a:t> (GGT) concentration. (See </a:t>
            </a:r>
            <a:r>
              <a:rPr lang="en-US" sz="1200" kern="1200" dirty="0" smtClean="0">
                <a:solidFill>
                  <a:schemeClr val="tx1"/>
                </a:solidFill>
                <a:latin typeface="+mn-lt"/>
                <a:ea typeface="+mn-ea"/>
                <a:cs typeface="+mn-cs"/>
                <a:hlinkClick r:id="rId7"/>
              </a:rPr>
              <a:t>"Clinical manifestations and diagnosis of primary </a:t>
            </a:r>
            <a:r>
              <a:rPr lang="en-US" sz="1200" kern="1200" dirty="0" err="1" smtClean="0">
                <a:solidFill>
                  <a:schemeClr val="tx1"/>
                </a:solidFill>
                <a:latin typeface="+mn-lt"/>
                <a:ea typeface="+mn-ea"/>
                <a:cs typeface="+mn-cs"/>
                <a:hlinkClick r:id="rId7"/>
              </a:rPr>
              <a:t>sclerosing</a:t>
            </a:r>
            <a:r>
              <a:rPr lang="en-US" sz="1200" kern="1200" dirty="0" smtClean="0">
                <a:solidFill>
                  <a:schemeClr val="tx1"/>
                </a:solidFill>
                <a:latin typeface="+mn-lt"/>
                <a:ea typeface="+mn-ea"/>
                <a:cs typeface="+mn-cs"/>
                <a:hlinkClick r:id="rId7"/>
              </a:rPr>
              <a:t> </a:t>
            </a:r>
            <a:r>
              <a:rPr lang="en-US" sz="1200" kern="1200" dirty="0" err="1" smtClean="0">
                <a:solidFill>
                  <a:schemeClr val="tx1"/>
                </a:solidFill>
                <a:latin typeface="+mn-lt"/>
                <a:ea typeface="+mn-ea"/>
                <a:cs typeface="+mn-cs"/>
                <a:hlinkClick r:id="rId7"/>
              </a:rPr>
              <a:t>cholangitis</a:t>
            </a:r>
            <a:r>
              <a:rPr lang="en-US" sz="1200" kern="1200" dirty="0" smtClean="0">
                <a:solidFill>
                  <a:schemeClr val="tx1"/>
                </a:solidFill>
                <a:latin typeface="+mn-lt"/>
                <a:ea typeface="+mn-ea"/>
                <a:cs typeface="+mn-cs"/>
                <a:hlinkClick r:id="rId7"/>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Secondary </a:t>
            </a:r>
            <a:r>
              <a:rPr lang="en-US" sz="1200" b="1" kern="1200" dirty="0" err="1" smtClean="0">
                <a:solidFill>
                  <a:schemeClr val="tx1"/>
                </a:solidFill>
                <a:latin typeface="+mn-lt"/>
                <a:ea typeface="+mn-ea"/>
                <a:cs typeface="+mn-cs"/>
              </a:rPr>
              <a:t>amyloidosis</a:t>
            </a:r>
            <a:r>
              <a:rPr lang="en-US" sz="1200" kern="1200" dirty="0" smtClean="0">
                <a:solidFill>
                  <a:schemeClr val="tx1"/>
                </a:solidFill>
                <a:latin typeface="+mn-lt"/>
                <a:ea typeface="+mn-ea"/>
                <a:cs typeface="+mn-cs"/>
              </a:rPr>
              <a:t> is very rare but may lead to renal failure and other organ system involvement [</a:t>
            </a:r>
            <a:r>
              <a:rPr lang="en-US" sz="1200" kern="1200" dirty="0" smtClean="0">
                <a:solidFill>
                  <a:schemeClr val="tx1"/>
                </a:solidFill>
                <a:latin typeface="+mn-lt"/>
                <a:ea typeface="+mn-ea"/>
                <a:cs typeface="+mn-cs"/>
                <a:hlinkClick r:id="rId8"/>
              </a:rPr>
              <a:t>8</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9"/>
              </a:rPr>
              <a:t>"Causes and diagnosis of secondary (AA) </a:t>
            </a:r>
            <a:r>
              <a:rPr lang="en-US" sz="1200" kern="1200" dirty="0" err="1" smtClean="0">
                <a:solidFill>
                  <a:schemeClr val="tx1"/>
                </a:solidFill>
                <a:latin typeface="+mn-lt"/>
                <a:ea typeface="+mn-ea"/>
                <a:cs typeface="+mn-cs"/>
                <a:hlinkClick r:id="rId9"/>
              </a:rPr>
              <a:t>amyloidosis</a:t>
            </a:r>
            <a:r>
              <a:rPr lang="en-US" sz="1200" kern="1200" dirty="0" smtClean="0">
                <a:solidFill>
                  <a:schemeClr val="tx1"/>
                </a:solidFill>
                <a:latin typeface="+mn-lt"/>
                <a:ea typeface="+mn-ea"/>
                <a:cs typeface="+mn-cs"/>
                <a:hlinkClick r:id="rId9"/>
              </a:rPr>
              <a:t> and relation to rheumatic diseases"</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Venous and arterial </a:t>
            </a:r>
            <a:r>
              <a:rPr lang="en-US" sz="1200" b="1" kern="1200" dirty="0" err="1" smtClean="0">
                <a:solidFill>
                  <a:schemeClr val="tx1"/>
                </a:solidFill>
                <a:latin typeface="+mn-lt"/>
                <a:ea typeface="+mn-ea"/>
                <a:cs typeface="+mn-cs"/>
              </a:rPr>
              <a:t>thromboembolism</a:t>
            </a:r>
            <a:r>
              <a:rPr lang="en-US" sz="1200" kern="1200" dirty="0" smtClean="0">
                <a:solidFill>
                  <a:schemeClr val="tx1"/>
                </a:solidFill>
                <a:latin typeface="+mn-lt"/>
                <a:ea typeface="+mn-ea"/>
                <a:cs typeface="+mn-cs"/>
              </a:rPr>
              <a:t> resulting from </a:t>
            </a:r>
            <a:r>
              <a:rPr lang="en-US" sz="1200" kern="1200" dirty="0" err="1" smtClean="0">
                <a:solidFill>
                  <a:schemeClr val="tx1"/>
                </a:solidFill>
                <a:latin typeface="+mn-lt"/>
                <a:ea typeface="+mn-ea"/>
                <a:cs typeface="+mn-cs"/>
              </a:rPr>
              <a:t>hypercoagulability</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0"/>
              </a:rPr>
              <a:t>table 2</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1"/>
              </a:rPr>
              <a:t>9-14</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2"/>
              </a:rPr>
              <a:t>"Overview of the medical management of severe or refractory </a:t>
            </a:r>
            <a:r>
              <a:rPr lang="en-US" sz="1200" kern="1200" dirty="0" err="1" smtClean="0">
                <a:solidFill>
                  <a:schemeClr val="tx1"/>
                </a:solidFill>
                <a:latin typeface="+mn-lt"/>
                <a:ea typeface="+mn-ea"/>
                <a:cs typeface="+mn-cs"/>
                <a:hlinkClick r:id="rId12"/>
              </a:rPr>
              <a:t>Crohn's</a:t>
            </a:r>
            <a:r>
              <a:rPr lang="en-US" sz="1200" kern="1200" dirty="0" smtClean="0">
                <a:solidFill>
                  <a:schemeClr val="tx1"/>
                </a:solidFill>
                <a:latin typeface="+mn-lt"/>
                <a:ea typeface="+mn-ea"/>
                <a:cs typeface="+mn-cs"/>
                <a:hlinkClick r:id="rId12"/>
              </a:rPr>
              <a:t> disease in adults", section on 'Venous </a:t>
            </a:r>
            <a:r>
              <a:rPr lang="en-US" sz="1200" kern="1200" dirty="0" err="1" smtClean="0">
                <a:solidFill>
                  <a:schemeClr val="tx1"/>
                </a:solidFill>
                <a:latin typeface="+mn-lt"/>
                <a:ea typeface="+mn-ea"/>
                <a:cs typeface="+mn-cs"/>
                <a:hlinkClick r:id="rId12"/>
              </a:rPr>
              <a:t>thromboembolism</a:t>
            </a:r>
            <a:r>
              <a:rPr lang="en-US" sz="1200" kern="1200" dirty="0" smtClean="0">
                <a:solidFill>
                  <a:schemeClr val="tx1"/>
                </a:solidFill>
                <a:latin typeface="+mn-lt"/>
                <a:ea typeface="+mn-ea"/>
                <a:cs typeface="+mn-cs"/>
                <a:hlinkClick r:id="rId12"/>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Renal stones</a:t>
            </a:r>
            <a:r>
              <a:rPr lang="en-US" sz="1200" kern="1200" dirty="0" smtClean="0">
                <a:solidFill>
                  <a:schemeClr val="tx1"/>
                </a:solidFill>
                <a:latin typeface="+mn-lt"/>
                <a:ea typeface="+mn-ea"/>
                <a:cs typeface="+mn-cs"/>
              </a:rPr>
              <a:t> – Calcium oxalate and uric acid kidney stones can result from </a:t>
            </a:r>
            <a:r>
              <a:rPr lang="en-US" sz="1200" kern="1200" dirty="0" err="1" smtClean="0">
                <a:solidFill>
                  <a:schemeClr val="tx1"/>
                </a:solidFill>
                <a:latin typeface="+mn-lt"/>
                <a:ea typeface="+mn-ea"/>
                <a:cs typeface="+mn-cs"/>
              </a:rPr>
              <a:t>steatorrhea</a:t>
            </a:r>
            <a:r>
              <a:rPr lang="en-US" sz="1200" kern="1200" dirty="0" smtClean="0">
                <a:solidFill>
                  <a:schemeClr val="tx1"/>
                </a:solidFill>
                <a:latin typeface="+mn-lt"/>
                <a:ea typeface="+mn-ea"/>
                <a:cs typeface="+mn-cs"/>
              </a:rPr>
              <a:t> and diarrhea [</a:t>
            </a:r>
            <a:r>
              <a:rPr lang="en-US" sz="1200" kern="1200" dirty="0" smtClean="0">
                <a:solidFill>
                  <a:schemeClr val="tx1"/>
                </a:solidFill>
                <a:latin typeface="+mn-lt"/>
                <a:ea typeface="+mn-ea"/>
                <a:cs typeface="+mn-cs"/>
                <a:hlinkClick r:id="rId13"/>
              </a:rPr>
              <a:t>15</a:t>
            </a:r>
            <a:r>
              <a:rPr lang="en-US" sz="1200" kern="1200" dirty="0" smtClean="0">
                <a:solidFill>
                  <a:schemeClr val="tx1"/>
                </a:solidFill>
                <a:latin typeface="+mn-lt"/>
                <a:ea typeface="+mn-ea"/>
                <a:cs typeface="+mn-cs"/>
              </a:rPr>
              <a:t>]. Uric acid stones can result from dehydration and metabolic acidosis. (See </a:t>
            </a:r>
            <a:r>
              <a:rPr lang="en-US" sz="1200" kern="1200" dirty="0" smtClean="0">
                <a:solidFill>
                  <a:schemeClr val="tx1"/>
                </a:solidFill>
                <a:latin typeface="+mn-lt"/>
                <a:ea typeface="+mn-ea"/>
                <a:cs typeface="+mn-cs"/>
                <a:hlinkClick r:id="rId14"/>
              </a:rPr>
              <a:t>"Risk factors for calcium stones in adults"</a:t>
            </a:r>
            <a:r>
              <a:rPr lang="en-US" sz="1200" kern="1200" dirty="0" smtClean="0">
                <a:solidFill>
                  <a:schemeClr val="tx1"/>
                </a:solidFill>
                <a:latin typeface="+mn-lt"/>
                <a:ea typeface="+mn-ea"/>
                <a:cs typeface="+mn-cs"/>
              </a:rPr>
              <a:t> and </a:t>
            </a:r>
            <a:r>
              <a:rPr lang="en-US" sz="1200" kern="1200" dirty="0" smtClean="0">
                <a:solidFill>
                  <a:schemeClr val="tx1"/>
                </a:solidFill>
                <a:latin typeface="+mn-lt"/>
                <a:ea typeface="+mn-ea"/>
                <a:cs typeface="+mn-cs"/>
                <a:hlinkClick r:id="rId15"/>
              </a:rPr>
              <a:t>"Uric acid </a:t>
            </a:r>
            <a:r>
              <a:rPr lang="en-US" sz="1200" kern="1200" dirty="0" err="1" smtClean="0">
                <a:solidFill>
                  <a:schemeClr val="tx1"/>
                </a:solidFill>
                <a:latin typeface="+mn-lt"/>
                <a:ea typeface="+mn-ea"/>
                <a:cs typeface="+mn-cs"/>
                <a:hlinkClick r:id="rId15"/>
              </a:rPr>
              <a:t>nephrolithiasis</a:t>
            </a:r>
            <a:r>
              <a:rPr lang="en-US" sz="1200" kern="1200" dirty="0" smtClean="0">
                <a:solidFill>
                  <a:schemeClr val="tx1"/>
                </a:solidFill>
                <a:latin typeface="+mn-lt"/>
                <a:ea typeface="+mn-ea"/>
                <a:cs typeface="+mn-cs"/>
                <a:hlinkClick r:id="rId15"/>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Bone loss and osteoporosis</a:t>
            </a:r>
            <a:r>
              <a:rPr lang="en-US" sz="1200" kern="1200" dirty="0" smtClean="0">
                <a:solidFill>
                  <a:schemeClr val="tx1"/>
                </a:solidFill>
                <a:latin typeface="+mn-lt"/>
                <a:ea typeface="+mn-ea"/>
                <a:cs typeface="+mn-cs"/>
              </a:rPr>
              <a:t> may result related to </a:t>
            </a:r>
            <a:r>
              <a:rPr lang="en-US" sz="1200" kern="1200" dirty="0" err="1" smtClean="0">
                <a:solidFill>
                  <a:schemeClr val="tx1"/>
                </a:solidFill>
                <a:latin typeface="+mn-lt"/>
                <a:ea typeface="+mn-ea"/>
                <a:cs typeface="+mn-cs"/>
              </a:rPr>
              <a:t>glucocorticoid</a:t>
            </a:r>
            <a:r>
              <a:rPr lang="en-US" sz="1200" kern="1200" dirty="0" smtClean="0">
                <a:solidFill>
                  <a:schemeClr val="tx1"/>
                </a:solidFill>
                <a:latin typeface="+mn-lt"/>
                <a:ea typeface="+mn-ea"/>
                <a:cs typeface="+mn-cs"/>
              </a:rPr>
              <a:t> use and impaired vitamin D and calcium absorption [</a:t>
            </a:r>
            <a:r>
              <a:rPr lang="en-US" sz="1200" kern="1200" dirty="0" smtClean="0">
                <a:solidFill>
                  <a:schemeClr val="tx1"/>
                </a:solidFill>
                <a:latin typeface="+mn-lt"/>
                <a:ea typeface="+mn-ea"/>
                <a:cs typeface="+mn-cs"/>
                <a:hlinkClick r:id="rId16"/>
              </a:rPr>
              <a:t>16,17</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7"/>
              </a:rPr>
              <a:t>"Metabolic bone disease in inflammatory bowel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Vitamin B12 deficiency</a:t>
            </a:r>
            <a:r>
              <a:rPr lang="en-US" sz="1200" kern="1200" dirty="0" smtClean="0">
                <a:solidFill>
                  <a:schemeClr val="tx1"/>
                </a:solidFill>
                <a:latin typeface="+mn-lt"/>
                <a:ea typeface="+mn-ea"/>
                <a:cs typeface="+mn-cs"/>
              </a:rPr>
              <a:t> – A clinical picture of pernicious anemia can result from severe </a:t>
            </a:r>
            <a:r>
              <a:rPr lang="en-US" sz="1200" kern="1200" dirty="0" err="1" smtClean="0">
                <a:solidFill>
                  <a:schemeClr val="tx1"/>
                </a:solidFill>
                <a:latin typeface="+mn-lt"/>
                <a:ea typeface="+mn-ea"/>
                <a:cs typeface="+mn-cs"/>
              </a:rPr>
              <a:t>ileal</a:t>
            </a:r>
            <a:r>
              <a:rPr lang="en-US" sz="1200" kern="1200" dirty="0" smtClean="0">
                <a:solidFill>
                  <a:schemeClr val="tx1"/>
                </a:solidFill>
                <a:latin typeface="+mn-lt"/>
                <a:ea typeface="+mn-ea"/>
                <a:cs typeface="+mn-cs"/>
              </a:rPr>
              <a:t> disease since vitamin B12 is absorbed in the distal 50 to 60 cm of ileum [</a:t>
            </a:r>
            <a:r>
              <a:rPr lang="en-US" sz="1200" kern="1200" dirty="0" smtClean="0">
                <a:solidFill>
                  <a:schemeClr val="tx1"/>
                </a:solidFill>
                <a:latin typeface="+mn-lt"/>
                <a:ea typeface="+mn-ea"/>
                <a:cs typeface="+mn-cs"/>
                <a:hlinkClick r:id="rId18"/>
              </a:rPr>
              <a:t>18</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9"/>
              </a:rPr>
              <a:t>"Diagnosis and treatment of vitamin B12 and folic acid deficiency"</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FAE99E3-5AA2-4885-935D-A6B6805EDFEF}" type="slidenum">
              <a:rPr lang="en-US" smtClean="0"/>
              <a:pPr/>
              <a:t>29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smtClean="0"/>
          </a:p>
        </p:txBody>
      </p:sp>
      <p:sp>
        <p:nvSpPr>
          <p:cNvPr id="68612" name="Slide Number Placeholder 3"/>
          <p:cNvSpPr>
            <a:spLocks noGrp="1"/>
          </p:cNvSpPr>
          <p:nvPr>
            <p:ph type="sldNum" sz="quarter" idx="5"/>
          </p:nvPr>
        </p:nvSpPr>
        <p:spPr>
          <a:noFill/>
        </p:spPr>
        <p:txBody>
          <a:bodyPr/>
          <a:lstStyle/>
          <a:p>
            <a:fld id="{30AC5827-3C79-4861-9562-44861C6C9AE1}" type="slidenum">
              <a:rPr lang="ar-SA"/>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p>
        </p:txBody>
      </p:sp>
      <p:sp>
        <p:nvSpPr>
          <p:cNvPr id="69636" name="Slide Number Placeholder 3"/>
          <p:cNvSpPr>
            <a:spLocks noGrp="1"/>
          </p:cNvSpPr>
          <p:nvPr>
            <p:ph type="sldNum" sz="quarter" idx="5"/>
          </p:nvPr>
        </p:nvSpPr>
        <p:spPr>
          <a:noFill/>
        </p:spPr>
        <p:txBody>
          <a:bodyPr/>
          <a:lstStyle/>
          <a:p>
            <a:fld id="{4AC4C7BB-7977-4ED3-8C71-3085478C247A}" type="slidenum">
              <a:rPr lang="ar-SA"/>
              <a:pPr/>
              <a:t>43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a:noFill/>
        </p:spPr>
        <p:txBody>
          <a:bodyPr/>
          <a:lstStyle/>
          <a:p>
            <a:fld id="{D5595ECB-4E8D-4FED-8C43-2E9367DBF9DD}" type="slidenum">
              <a:rPr lang="ar-SA"/>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F278914-D3B1-461B-B0EB-302D9C89805D}" type="datetimeFigureOut">
              <a:rPr lang="en-US" smtClean="0"/>
              <a:pPr/>
              <a:t>11/25/2013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5E84A2E-457E-4F89-8C8E-3A263B06CE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B4C6D24-6064-47C1-8260-3D8035DADFF4}"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278914-D3B1-461B-B0EB-302D9C89805D}"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278914-D3B1-461B-B0EB-302D9C89805D}" type="datetimeFigureOut">
              <a:rPr lang="en-US" smtClean="0"/>
              <a:pPr/>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278914-D3B1-461B-B0EB-302D9C89805D}" type="datetimeFigureOut">
              <a:rPr lang="en-US" smtClean="0"/>
              <a:pPr/>
              <a:t>11/25/2013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278914-D3B1-461B-B0EB-302D9C89805D}" type="datetimeFigureOut">
              <a:rPr lang="en-US" smtClean="0"/>
              <a:pPr/>
              <a:t>11/25/2013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78914-D3B1-461B-B0EB-302D9C89805D}" type="datetimeFigureOut">
              <a:rPr lang="en-US" smtClean="0"/>
              <a:pPr/>
              <a:t>11/25/2013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278914-D3B1-461B-B0EB-302D9C89805D}" type="datetimeFigureOut">
              <a:rPr lang="en-US" smtClean="0"/>
              <a:pPr/>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278914-D3B1-461B-B0EB-302D9C89805D}" type="datetimeFigureOut">
              <a:rPr lang="en-US" smtClean="0"/>
              <a:pPr/>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5E84A2E-457E-4F89-8C8E-3A263B06CEA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278914-D3B1-461B-B0EB-302D9C89805D}" type="datetimeFigureOut">
              <a:rPr lang="en-US" smtClean="0"/>
              <a:pPr/>
              <a:t>11/25/2013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E84A2E-457E-4F89-8C8E-3A263B06CEA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astrointestinalatlas.com/Colonoscopy2.mpg"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astrointestinalatlas.com/Colonoscopy2.mpg"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Inflammatory Bowel Disease</a:t>
            </a:r>
            <a:endParaRPr lang="en-US" dirty="0"/>
          </a:p>
        </p:txBody>
      </p:sp>
      <p:sp>
        <p:nvSpPr>
          <p:cNvPr id="3" name="Subtitle 2"/>
          <p:cNvSpPr>
            <a:spLocks noGrp="1"/>
          </p:cNvSpPr>
          <p:nvPr>
            <p:ph type="subTitle" idx="1"/>
          </p:nvPr>
        </p:nvSpPr>
        <p:spPr/>
        <p:txBody>
          <a:bodyPr/>
          <a:lstStyle/>
          <a:p>
            <a:r>
              <a:rPr lang="en-US" dirty="0" smtClean="0"/>
              <a:t>Othman </a:t>
            </a:r>
            <a:r>
              <a:rPr lang="en-US" dirty="0" err="1" smtClean="0"/>
              <a:t>alharbi</a:t>
            </a:r>
            <a:r>
              <a:rPr lang="en-US" dirty="0" smtClean="0"/>
              <a:t>, FRCPC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5842" name="Picture 2" descr="http://www.hopkins-gi.org/Upload/200710261337_41896_000.jpg"/>
          <p:cNvPicPr>
            <a:picLocks noChangeAspect="1" noChangeArrowheads="1"/>
          </p:cNvPicPr>
          <p:nvPr/>
        </p:nvPicPr>
        <p:blipFill>
          <a:blip r:embed="rId2" cstate="print"/>
          <a:srcRect/>
          <a:stretch>
            <a:fillRect/>
          </a:stretch>
        </p:blipFill>
        <p:spPr bwMode="auto">
          <a:xfrm>
            <a:off x="304800" y="1828800"/>
            <a:ext cx="8596313" cy="358024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pl-PL" dirty="0" smtClean="0"/>
              <a:t>40-50% of patients have disease limited to the rectum and rectosigmoid</a:t>
            </a:r>
            <a:endParaRPr lang="en-US" dirty="0" smtClean="0"/>
          </a:p>
          <a:p>
            <a:endParaRPr lang="pl-PL" dirty="0" smtClean="0"/>
          </a:p>
          <a:p>
            <a:r>
              <a:rPr lang="pl-PL" dirty="0" smtClean="0"/>
              <a:t>30-40% of patients have disease extending beyond the sigmoid</a:t>
            </a:r>
            <a:endParaRPr lang="en-US" dirty="0" smtClean="0"/>
          </a:p>
          <a:p>
            <a:endParaRPr lang="pl-PL" dirty="0" smtClean="0"/>
          </a:p>
          <a:p>
            <a:r>
              <a:rPr lang="pl-PL" dirty="0" smtClean="0"/>
              <a:t>20% of patients have  </a:t>
            </a:r>
            <a:r>
              <a:rPr lang="en-US" dirty="0" smtClean="0"/>
              <a:t>pan</a:t>
            </a:r>
            <a:r>
              <a:rPr lang="pl-PL" dirty="0" smtClean="0"/>
              <a:t>colitis</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pl-PL" dirty="0" smtClean="0"/>
              <a:t>The major symptoms of UC are:</a:t>
            </a:r>
          </a:p>
          <a:p>
            <a:pPr>
              <a:buFont typeface="Wingdings" pitchFamily="2" charset="2"/>
              <a:buNone/>
            </a:pPr>
            <a:r>
              <a:rPr lang="pl-PL" dirty="0" smtClean="0"/>
              <a:t>- diarrhea</a:t>
            </a:r>
          </a:p>
          <a:p>
            <a:pPr>
              <a:buFont typeface="Wingdings" pitchFamily="2" charset="2"/>
              <a:buNone/>
            </a:pPr>
            <a:r>
              <a:rPr lang="pl-PL" dirty="0" smtClean="0"/>
              <a:t>- rectal bleeding</a:t>
            </a:r>
          </a:p>
          <a:p>
            <a:pPr>
              <a:buFont typeface="Wingdings" pitchFamily="2" charset="2"/>
              <a:buNone/>
            </a:pPr>
            <a:r>
              <a:rPr lang="pl-PL" dirty="0" smtClean="0"/>
              <a:t>- tenesmus</a:t>
            </a:r>
          </a:p>
          <a:p>
            <a:pPr>
              <a:buFont typeface="Wingdings" pitchFamily="2" charset="2"/>
              <a:buNone/>
            </a:pPr>
            <a:r>
              <a:rPr lang="pl-PL" dirty="0" smtClean="0"/>
              <a:t>- passage of mucus</a:t>
            </a:r>
          </a:p>
          <a:p>
            <a:pPr>
              <a:buFont typeface="Wingdings" pitchFamily="2" charset="2"/>
              <a:buNone/>
            </a:pPr>
            <a:r>
              <a:rPr lang="pl-PL" dirty="0" smtClean="0"/>
              <a:t>- crampy abdominal pain</a:t>
            </a: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nSpc>
                <a:spcPct val="90000"/>
              </a:lnSpc>
            </a:pPr>
            <a:r>
              <a:rPr lang="pl-PL" dirty="0" smtClean="0"/>
              <a:t>Patients with proctitis usually pass </a:t>
            </a:r>
            <a:r>
              <a:rPr lang="pl-PL" b="1" dirty="0" smtClean="0"/>
              <a:t>fresh blood or blood-stained mucus</a:t>
            </a:r>
            <a:r>
              <a:rPr lang="pl-PL" dirty="0" smtClean="0"/>
              <a:t> </a:t>
            </a:r>
            <a:r>
              <a:rPr lang="pl-PL" b="1" dirty="0" smtClean="0"/>
              <a:t>either mixed with stool or streaked onto the surface</a:t>
            </a:r>
            <a:r>
              <a:rPr lang="pl-PL" dirty="0" smtClean="0"/>
              <a:t> of normal or hard stool</a:t>
            </a:r>
          </a:p>
          <a:p>
            <a:pPr>
              <a:lnSpc>
                <a:spcPct val="90000"/>
              </a:lnSpc>
            </a:pPr>
            <a:endParaRPr lang="pl-PL" dirty="0" smtClean="0"/>
          </a:p>
          <a:p>
            <a:pPr>
              <a:lnSpc>
                <a:spcPct val="90000"/>
              </a:lnSpc>
            </a:pPr>
            <a:r>
              <a:rPr lang="pl-PL" dirty="0" smtClean="0"/>
              <a:t>When the disease extends beyond the rectum, blood is usually mixed with stool or grossly bloody diarrhea may be noted</a:t>
            </a:r>
          </a:p>
          <a:p>
            <a:pPr>
              <a:lnSpc>
                <a:spcPct val="90000"/>
              </a:lnSpc>
            </a:pPr>
            <a:endParaRPr lang="pl-PL" dirty="0" smtClean="0"/>
          </a:p>
          <a:p>
            <a:pPr>
              <a:lnSpc>
                <a:spcPct val="90000"/>
              </a:lnSpc>
            </a:pPr>
            <a:r>
              <a:rPr lang="pl-PL" dirty="0" smtClean="0"/>
              <a:t>When the disease is severe, patients pass a liquid stool containing blood, pus, fecal matter</a:t>
            </a:r>
          </a:p>
          <a:p>
            <a:pPr>
              <a:lnSpc>
                <a:spcPct val="90000"/>
              </a:lnSpc>
            </a:pPr>
            <a:endParaRPr lang="pl-PL" dirty="0" smtClean="0"/>
          </a:p>
          <a:p>
            <a:pPr>
              <a:lnSpc>
                <a:spcPct val="90000"/>
              </a:lnSpc>
            </a:pPr>
            <a:r>
              <a:rPr lang="pl-PL" dirty="0" smtClean="0"/>
              <a:t>Other symptoms in moderate to severe disease include: anorexia, nausea, vomitting, fever, weight loss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DIAGNOSIS</a:t>
            </a:r>
            <a:r>
              <a:rPr lang="en-US" dirty="0"/>
              <a:t> — </a:t>
            </a:r>
            <a:endParaRPr lang="en-US" dirty="0" smtClean="0"/>
          </a:p>
          <a:p>
            <a:pPr lvl="1"/>
            <a:r>
              <a:rPr lang="en-US" dirty="0" smtClean="0"/>
              <a:t>No single modalities is enough for Diagnosis.</a:t>
            </a:r>
          </a:p>
          <a:p>
            <a:pPr lvl="1"/>
            <a:r>
              <a:rPr lang="en-US" dirty="0" smtClean="0"/>
              <a:t>Combination of Clinical picture, laboratory,  Endoscopy, pathology.</a:t>
            </a:r>
          </a:p>
          <a:p>
            <a:pPr lvl="1"/>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Colonoscopy</a:t>
            </a:r>
            <a:endParaRPr lang="en-US" dirty="0"/>
          </a:p>
        </p:txBody>
      </p:sp>
      <p:sp>
        <p:nvSpPr>
          <p:cNvPr id="3" name="Content Placeholder 2"/>
          <p:cNvSpPr>
            <a:spLocks noGrp="1"/>
          </p:cNvSpPr>
          <p:nvPr>
            <p:ph idx="1"/>
          </p:nvPr>
        </p:nvSpPr>
        <p:spPr/>
        <p:txBody>
          <a:bodyPr>
            <a:normAutofit/>
          </a:bodyPr>
          <a:lstStyle/>
          <a:p>
            <a:pPr lvl="0"/>
            <a:r>
              <a:rPr lang="en-US" dirty="0" smtClean="0"/>
              <a:t>The </a:t>
            </a:r>
            <a:r>
              <a:rPr lang="en-US" dirty="0"/>
              <a:t>vascular markings are </a:t>
            </a:r>
            <a:r>
              <a:rPr lang="en-US" dirty="0" smtClean="0"/>
              <a:t>lost, </a:t>
            </a:r>
            <a:r>
              <a:rPr lang="en-US" dirty="0" err="1"/>
              <a:t>petechiae</a:t>
            </a:r>
            <a:r>
              <a:rPr lang="en-US" dirty="0"/>
              <a:t>, exudates, touch friability, and frank hemorrhage may be present</a:t>
            </a:r>
            <a:r>
              <a:rPr lang="en-US" dirty="0" smtClean="0"/>
              <a:t>.</a:t>
            </a:r>
          </a:p>
          <a:p>
            <a:pPr lvl="0"/>
            <a:endParaRPr lang="en-US" dirty="0"/>
          </a:p>
          <a:p>
            <a:pPr lvl="0"/>
            <a:r>
              <a:rPr lang="en-US" dirty="0" smtClean="0"/>
              <a:t>Colonic </a:t>
            </a:r>
            <a:r>
              <a:rPr lang="en-US" dirty="0"/>
              <a:t>involvement is continuous in ulcerative colitis, in contrast to the patchy nature of </a:t>
            </a:r>
            <a:r>
              <a:rPr lang="en-US" dirty="0" err="1"/>
              <a:t>Crohn's</a:t>
            </a:r>
            <a:r>
              <a:rPr lang="en-US" dirty="0"/>
              <a:t> </a:t>
            </a:r>
            <a:r>
              <a:rPr lang="en-US" dirty="0" smtClean="0"/>
              <a:t>disease.</a:t>
            </a:r>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Pathology:</a:t>
            </a:r>
          </a:p>
          <a:p>
            <a:pPr lvl="1"/>
            <a:r>
              <a:rPr lang="en-US" dirty="0" smtClean="0"/>
              <a:t>crypt abscesses.</a:t>
            </a:r>
          </a:p>
          <a:p>
            <a:pPr lvl="1"/>
            <a:r>
              <a:rPr lang="en-US" dirty="0" smtClean="0"/>
              <a:t>chronic </a:t>
            </a:r>
            <a:r>
              <a:rPr lang="en-US" dirty="0"/>
              <a:t>changes including branching of crypts, atrophy of glands, and loss of </a:t>
            </a:r>
            <a:r>
              <a:rPr lang="en-US" dirty="0" err="1"/>
              <a:t>mucin</a:t>
            </a:r>
            <a:r>
              <a:rPr lang="en-US" dirty="0"/>
              <a:t> in goblet cells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microscopic uc1"/>
          <p:cNvPicPr>
            <a:picLocks noChangeAspect="1" noChangeArrowheads="1"/>
          </p:cNvPicPr>
          <p:nvPr/>
        </p:nvPicPr>
        <p:blipFill>
          <a:blip r:embed="rId3" cstate="print"/>
          <a:srcRect/>
          <a:stretch>
            <a:fillRect/>
          </a:stretch>
        </p:blipFill>
        <p:spPr bwMode="auto">
          <a:xfrm>
            <a:off x="228600" y="1981200"/>
            <a:ext cx="4419600" cy="4419600"/>
          </a:xfrm>
          <a:prstGeom prst="rect">
            <a:avLst/>
          </a:prstGeom>
          <a:noFill/>
          <a:ln w="9525">
            <a:noFill/>
            <a:miter lim="800000"/>
            <a:headEnd/>
            <a:tailEnd/>
          </a:ln>
        </p:spPr>
      </p:pic>
      <p:pic>
        <p:nvPicPr>
          <p:cNvPr id="15363" name="Picture 10" descr="microscopic uc2"/>
          <p:cNvPicPr>
            <a:picLocks noChangeAspect="1" noChangeArrowheads="1"/>
          </p:cNvPicPr>
          <p:nvPr/>
        </p:nvPicPr>
        <p:blipFill>
          <a:blip r:embed="rId4" cstate="print"/>
          <a:srcRect/>
          <a:stretch>
            <a:fillRect/>
          </a:stretch>
        </p:blipFill>
        <p:spPr bwMode="auto">
          <a:xfrm>
            <a:off x="4724400" y="1981200"/>
            <a:ext cx="4191000" cy="4419600"/>
          </a:xfrm>
          <a:prstGeom prst="rect">
            <a:avLst/>
          </a:prstGeom>
          <a:noFill/>
          <a:ln w="9525">
            <a:noFill/>
            <a:miter lim="800000"/>
            <a:headEnd/>
            <a:tailEnd/>
          </a:ln>
        </p:spPr>
      </p:pic>
      <p:sp>
        <p:nvSpPr>
          <p:cNvPr id="14347" name="Rectangle 11"/>
          <p:cNvSpPr>
            <a:spLocks noGrp="1" noRot="1" noChangeArrowheads="1"/>
          </p:cNvSpPr>
          <p:nvPr>
            <p:ph type="title"/>
          </p:nvPr>
        </p:nvSpPr>
        <p:spPr>
          <a:xfrm>
            <a:off x="2819400" y="533400"/>
            <a:ext cx="3505200" cy="1143000"/>
          </a:xfrm>
        </p:spPr>
        <p:txBody>
          <a:bodyPr/>
          <a:lstStyle/>
          <a:p>
            <a:pPr rtl="0" eaLnBrk="1" hangingPunct="1">
              <a:defRPr/>
            </a:pPr>
            <a:r>
              <a:rPr lang="en-US" smtClean="0"/>
              <a:t>UC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descr="Normal Video Colonoscopy. Showing characteristic triangular folds of the transverse colon. With the patient in left lateral decubitus position, a long, flexible, lighted viewing tube (colonoscope) is inserted through the rectum into the colon. The scope is advanced and maneuvered while the lumen and walls of the colon are visualized by projections onto a monitor screen. The colonoscope has channels through which instruments can be passed in order to perform biopsies, remove polyps, or cauterize bleeding. Air, water, and suction can be applied to help provide a clearer visual field for inspection.                                                                  ">
            <a:hlinkClick r:id="rId2"/>
          </p:cNvPr>
          <p:cNvPicPr>
            <a:picLocks noChangeAspect="1" noChangeArrowheads="1"/>
          </p:cNvPicPr>
          <p:nvPr/>
        </p:nvPicPr>
        <p:blipFill>
          <a:blip r:embed="rId3" cstate="print"/>
          <a:srcRect/>
          <a:stretch>
            <a:fillRect/>
          </a:stretch>
        </p:blipFill>
        <p:spPr bwMode="auto">
          <a:xfrm>
            <a:off x="4495800" y="381000"/>
            <a:ext cx="4114800" cy="3124200"/>
          </a:xfrm>
          <a:prstGeom prst="rect">
            <a:avLst/>
          </a:prstGeom>
          <a:noFill/>
        </p:spPr>
      </p:pic>
      <p:pic>
        <p:nvPicPr>
          <p:cNvPr id="162821" name="Picture 5" descr="yn0322"/>
          <p:cNvPicPr>
            <a:picLocks noChangeAspect="1" noChangeArrowheads="1"/>
          </p:cNvPicPr>
          <p:nvPr/>
        </p:nvPicPr>
        <p:blipFill>
          <a:blip r:embed="rId4" cstate="print"/>
          <a:srcRect/>
          <a:stretch>
            <a:fillRect/>
          </a:stretch>
        </p:blipFill>
        <p:spPr bwMode="auto">
          <a:xfrm>
            <a:off x="533400" y="381000"/>
            <a:ext cx="3505200" cy="3130550"/>
          </a:xfrm>
          <a:prstGeom prst="rect">
            <a:avLst/>
          </a:prstGeom>
          <a:noFill/>
        </p:spPr>
      </p:pic>
      <p:pic>
        <p:nvPicPr>
          <p:cNvPr id="162823" name="Picture 7" descr="y0151"/>
          <p:cNvPicPr>
            <a:picLocks noChangeAspect="1" noChangeArrowheads="1"/>
          </p:cNvPicPr>
          <p:nvPr/>
        </p:nvPicPr>
        <p:blipFill>
          <a:blip r:embed="rId5" cstate="print"/>
          <a:srcRect/>
          <a:stretch>
            <a:fillRect/>
          </a:stretch>
        </p:blipFill>
        <p:spPr bwMode="auto">
          <a:xfrm>
            <a:off x="4495800" y="3611563"/>
            <a:ext cx="4114800" cy="2971800"/>
          </a:xfrm>
          <a:prstGeom prst="rect">
            <a:avLst/>
          </a:prstGeom>
          <a:noFill/>
        </p:spPr>
      </p:pic>
      <p:pic>
        <p:nvPicPr>
          <p:cNvPr id="162825" name="Picture 9" descr="ya0198x"/>
          <p:cNvPicPr>
            <a:picLocks noChangeAspect="1" noChangeArrowheads="1"/>
          </p:cNvPicPr>
          <p:nvPr/>
        </p:nvPicPr>
        <p:blipFill>
          <a:blip r:embed="rId6" cstate="print"/>
          <a:srcRect/>
          <a:stretch>
            <a:fillRect/>
          </a:stretch>
        </p:blipFill>
        <p:spPr bwMode="auto">
          <a:xfrm>
            <a:off x="533400" y="3609975"/>
            <a:ext cx="3505200" cy="29432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p:cNvPicPr>
            <a:picLocks noGrp="1"/>
          </p:cNvPicPr>
          <p:nvPr>
            <p:ph idx="1"/>
          </p:nvPr>
        </p:nvPicPr>
        <p:blipFill>
          <a:blip r:embed="rId2" cstate="print"/>
          <a:srcRect/>
          <a:stretch>
            <a:fillRect/>
          </a:stretch>
        </p:blipFill>
        <p:spPr bwMode="auto">
          <a:xfrm>
            <a:off x="914400" y="1371600"/>
            <a:ext cx="7848599" cy="419099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 Inflammatory bowel disease (IBD) is comprised of two major disorders: </a:t>
            </a:r>
          </a:p>
          <a:p>
            <a:pPr lvl="1"/>
            <a:r>
              <a:rPr lang="en-US" dirty="0" smtClean="0"/>
              <a:t>Ulcerative colitis (UC).</a:t>
            </a:r>
          </a:p>
          <a:p>
            <a:pPr lvl="1"/>
            <a:r>
              <a:rPr lang="en-US" dirty="0" err="1" smtClean="0"/>
              <a:t>Crohn's</a:t>
            </a:r>
            <a:r>
              <a:rPr lang="en-US" dirty="0" smtClean="0"/>
              <a:t> disease (CD).</a:t>
            </a:r>
          </a:p>
          <a:p>
            <a:pPr lvl="1"/>
            <a:endParaRPr lang="en-US" dirty="0" smtClean="0"/>
          </a:p>
          <a:p>
            <a:r>
              <a:rPr lang="en-US" dirty="0" smtClean="0"/>
              <a:t>These disorders have both distinct and overlapping pathologic and clinical characteristics.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pl-PL" sz="4000" i="1"/>
              <a:t>Ulcerative colitis - complication</a:t>
            </a:r>
          </a:p>
        </p:txBody>
      </p:sp>
      <p:sp>
        <p:nvSpPr>
          <p:cNvPr id="343043" name="Rectangle 3"/>
          <p:cNvSpPr>
            <a:spLocks noGrp="1" noChangeArrowheads="1"/>
          </p:cNvSpPr>
          <p:nvPr>
            <p:ph idx="1"/>
          </p:nvPr>
        </p:nvSpPr>
        <p:spPr/>
        <p:txBody>
          <a:bodyPr/>
          <a:lstStyle/>
          <a:p>
            <a:r>
              <a:rPr lang="pl-PL" dirty="0"/>
              <a:t>Hemorrhage</a:t>
            </a:r>
          </a:p>
          <a:p>
            <a:r>
              <a:rPr lang="pl-PL" dirty="0"/>
              <a:t>Perforation</a:t>
            </a:r>
          </a:p>
          <a:p>
            <a:r>
              <a:rPr lang="pl-PL" dirty="0" smtClean="0"/>
              <a:t>Toxic </a:t>
            </a:r>
            <a:r>
              <a:rPr lang="pl-PL" dirty="0"/>
              <a:t>megacolon (transverse colon with a diameter of more than 5,0 cm to 6,0 cm with loss of haustration</a:t>
            </a:r>
            <a:r>
              <a:rPr lang="pl-PL" dirty="0" smtClean="0"/>
              <a:t>)</a:t>
            </a:r>
            <a:endParaRPr lang="en-US" dirty="0" smtClean="0"/>
          </a:p>
          <a:p>
            <a:r>
              <a:rPr lang="en-US" dirty="0" smtClean="0"/>
              <a:t>Colon cancer</a:t>
            </a: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managements</a:t>
            </a:r>
            <a:endParaRPr lang="en-US" dirty="0"/>
          </a:p>
        </p:txBody>
      </p:sp>
      <p:sp>
        <p:nvSpPr>
          <p:cNvPr id="3" name="Content Placeholder 2"/>
          <p:cNvSpPr>
            <a:spLocks noGrp="1"/>
          </p:cNvSpPr>
          <p:nvPr>
            <p:ph idx="1"/>
          </p:nvPr>
        </p:nvSpPr>
        <p:spPr/>
        <p:txBody>
          <a:bodyPr/>
          <a:lstStyle/>
          <a:p>
            <a:pPr>
              <a:defRPr/>
            </a:pPr>
            <a:r>
              <a:rPr lang="en-US" dirty="0" smtClean="0"/>
              <a:t>Goals of therapy</a:t>
            </a:r>
          </a:p>
          <a:p>
            <a:pPr lvl="1">
              <a:defRPr/>
            </a:pPr>
            <a:r>
              <a:rPr lang="en-US" dirty="0" smtClean="0"/>
              <a:t>Induce and maintain remission.</a:t>
            </a:r>
          </a:p>
          <a:p>
            <a:pPr lvl="1">
              <a:defRPr/>
            </a:pPr>
            <a:r>
              <a:rPr lang="en-US" dirty="0" smtClean="0"/>
              <a:t>Ameliorate symptoms</a:t>
            </a:r>
          </a:p>
          <a:p>
            <a:pPr lvl="1">
              <a:defRPr/>
            </a:pPr>
            <a:r>
              <a:rPr lang="en-US" dirty="0" smtClean="0"/>
              <a:t>Improve pts quality of life</a:t>
            </a:r>
          </a:p>
          <a:p>
            <a:pPr lvl="1">
              <a:defRPr/>
            </a:pPr>
            <a:r>
              <a:rPr lang="en-US" dirty="0" smtClean="0"/>
              <a:t>Adequate nutrition</a:t>
            </a:r>
          </a:p>
          <a:p>
            <a:pPr lvl="1">
              <a:defRPr/>
            </a:pPr>
            <a:r>
              <a:rPr lang="en-US" dirty="0" smtClean="0"/>
              <a:t>Prevent complication of both the disease and medications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Role out infection</a:t>
            </a:r>
          </a:p>
          <a:p>
            <a:r>
              <a:rPr lang="en-US" dirty="0" smtClean="0"/>
              <a:t>5 ASA therapy:</a:t>
            </a:r>
          </a:p>
          <a:p>
            <a:pPr lvl="1"/>
            <a:r>
              <a:rPr lang="en-US" dirty="0" smtClean="0"/>
              <a:t>Oral</a:t>
            </a:r>
          </a:p>
          <a:p>
            <a:pPr lvl="1"/>
            <a:r>
              <a:rPr lang="en-US" dirty="0"/>
              <a:t>R</a:t>
            </a:r>
            <a:r>
              <a:rPr lang="en-US" dirty="0" smtClean="0"/>
              <a:t>ectal</a:t>
            </a:r>
          </a:p>
          <a:p>
            <a:r>
              <a:rPr lang="en-US" dirty="0" smtClean="0"/>
              <a:t>Corticosteroids:	</a:t>
            </a:r>
          </a:p>
          <a:p>
            <a:pPr lvl="1"/>
            <a:r>
              <a:rPr lang="en-US" dirty="0" smtClean="0"/>
              <a:t>Systemic: Prednisolone</a:t>
            </a:r>
          </a:p>
          <a:p>
            <a:pPr lvl="1"/>
            <a:r>
              <a:rPr lang="en-US" dirty="0" smtClean="0"/>
              <a:t>Local acting: enema.</a:t>
            </a:r>
          </a:p>
          <a:p>
            <a:r>
              <a:rPr lang="en-US" dirty="0" smtClean="0"/>
              <a:t>Immunomodulators :</a:t>
            </a:r>
          </a:p>
          <a:p>
            <a:pPr lvl="1"/>
            <a:r>
              <a:rPr lang="en-US" dirty="0"/>
              <a:t>A</a:t>
            </a:r>
            <a:r>
              <a:rPr lang="en-US" dirty="0" smtClean="0"/>
              <a:t>zithyoprine</a:t>
            </a:r>
          </a:p>
          <a:p>
            <a:pPr lvl="1"/>
            <a:r>
              <a:rPr lang="en-US" dirty="0" smtClean="0"/>
              <a:t>Methotrexate</a:t>
            </a:r>
          </a:p>
          <a:p>
            <a:r>
              <a:rPr lang="en-US" dirty="0" smtClean="0"/>
              <a:t>Anti TNF therapy</a:t>
            </a:r>
          </a:p>
          <a:p>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sz="2800" dirty="0" smtClean="0"/>
              <a:t>Surgery:</a:t>
            </a:r>
          </a:p>
          <a:p>
            <a:pPr lvl="1">
              <a:defRPr/>
            </a:pPr>
            <a:r>
              <a:rPr lang="en-US" sz="2400" dirty="0" smtClean="0"/>
              <a:t>Severe attacks that fail to respond to medical therapy. </a:t>
            </a:r>
          </a:p>
          <a:p>
            <a:pPr lvl="1">
              <a:defRPr/>
            </a:pPr>
            <a:r>
              <a:rPr lang="en-US" sz="2400" dirty="0" smtClean="0"/>
              <a:t>Complications of a severe attack (e.g., perforation, acute dilatation). </a:t>
            </a:r>
          </a:p>
          <a:p>
            <a:pPr lvl="1">
              <a:defRPr/>
            </a:pPr>
            <a:r>
              <a:rPr lang="en-US" sz="2400" dirty="0" smtClean="0"/>
              <a:t>Chronic continuous disease with an impaired quality of life. </a:t>
            </a:r>
          </a:p>
          <a:p>
            <a:pPr lvl="1">
              <a:defRPr/>
            </a:pPr>
            <a:r>
              <a:rPr lang="en-US" sz="2400" dirty="0" smtClean="0"/>
              <a:t>Dysplasia or carcinoma.</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a:t>
            </a:r>
            <a:endParaRPr lang="en-US" dirty="0"/>
          </a:p>
        </p:txBody>
      </p:sp>
      <p:sp>
        <p:nvSpPr>
          <p:cNvPr id="3" name="Content Placeholder 2"/>
          <p:cNvSpPr>
            <a:spLocks noGrp="1"/>
          </p:cNvSpPr>
          <p:nvPr>
            <p:ph idx="1"/>
          </p:nvPr>
        </p:nvSpPr>
        <p:spPr>
          <a:xfrm>
            <a:off x="457200" y="1905000"/>
            <a:ext cx="8229600" cy="4221163"/>
          </a:xfrm>
        </p:spPr>
        <p:txBody>
          <a:bodyPr>
            <a:normAutofit lnSpcReduction="10000"/>
          </a:bodyPr>
          <a:lstStyle/>
          <a:p>
            <a:r>
              <a:rPr lang="en-US" dirty="0" err="1"/>
              <a:t>Crohn's</a:t>
            </a:r>
            <a:r>
              <a:rPr lang="en-US" dirty="0"/>
              <a:t> disease (CD) is a disorder of uncertain etiology that is characterized by </a:t>
            </a:r>
            <a:r>
              <a:rPr lang="en-US" dirty="0" err="1"/>
              <a:t>transmural</a:t>
            </a:r>
            <a:r>
              <a:rPr lang="en-US" dirty="0"/>
              <a:t> inflammation of the gastrointestinal tract. </a:t>
            </a:r>
            <a:endParaRPr lang="en-US" dirty="0" smtClean="0"/>
          </a:p>
          <a:p>
            <a:r>
              <a:rPr lang="en-US" dirty="0" smtClean="0"/>
              <a:t>CD </a:t>
            </a:r>
            <a:r>
              <a:rPr lang="en-US" dirty="0"/>
              <a:t>may involve the entire gastrointestinal tract from mouth to the </a:t>
            </a:r>
            <a:r>
              <a:rPr lang="en-US" dirty="0" err="1"/>
              <a:t>perianal</a:t>
            </a:r>
            <a:r>
              <a:rPr lang="en-US" dirty="0"/>
              <a:t> </a:t>
            </a:r>
            <a:r>
              <a:rPr lang="en-US" dirty="0" smtClean="0"/>
              <a:t>area.</a:t>
            </a:r>
          </a:p>
          <a:p>
            <a:pPr lvl="1"/>
            <a:r>
              <a:rPr lang="en-US" dirty="0" smtClean="0"/>
              <a:t>80%  Small bowel.</a:t>
            </a:r>
            <a:endParaRPr lang="en-US" dirty="0"/>
          </a:p>
          <a:p>
            <a:pPr lvl="1"/>
            <a:r>
              <a:rPr lang="en-US" dirty="0" smtClean="0"/>
              <a:t>50 %  </a:t>
            </a:r>
            <a:r>
              <a:rPr lang="en-US" dirty="0" err="1" smtClean="0"/>
              <a:t>ileocolitis</a:t>
            </a:r>
            <a:r>
              <a:rPr lang="en-US" dirty="0" smtClean="0"/>
              <a:t>.</a:t>
            </a:r>
            <a:endParaRPr lang="en-US" dirty="0"/>
          </a:p>
          <a:p>
            <a:pPr lvl="1"/>
            <a:r>
              <a:rPr lang="en-US" dirty="0" smtClean="0"/>
              <a:t>20 % colon</a:t>
            </a:r>
            <a:r>
              <a:rPr lang="en-US" dirty="0"/>
              <a:t>. </a:t>
            </a:r>
          </a:p>
          <a:p>
            <a:pPr lvl="1"/>
            <a:r>
              <a:rPr lang="en-US" dirty="0" smtClean="0"/>
              <a:t>30%  </a:t>
            </a:r>
            <a:r>
              <a:rPr lang="en-US" dirty="0" err="1" smtClean="0"/>
              <a:t>perianal</a:t>
            </a:r>
            <a:r>
              <a:rPr lang="en-US" dirty="0" smtClean="0"/>
              <a:t> </a:t>
            </a:r>
            <a:r>
              <a:rPr lang="en-US" dirty="0"/>
              <a:t>disease.</a:t>
            </a:r>
          </a:p>
          <a:p>
            <a:pPr lvl="1"/>
            <a:r>
              <a:rPr lang="en-US" dirty="0" smtClean="0"/>
              <a:t>UGI &lt; 5 %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Distribution of CD.svg"/>
          <p:cNvPicPr>
            <a:picLocks noChangeAspect="1" noChangeArrowheads="1"/>
          </p:cNvPicPr>
          <p:nvPr/>
        </p:nvPicPr>
        <p:blipFill>
          <a:blip r:embed="rId2" cstate="print"/>
          <a:srcRect/>
          <a:stretch>
            <a:fillRect/>
          </a:stretch>
        </p:blipFill>
        <p:spPr bwMode="auto">
          <a:xfrm>
            <a:off x="838200" y="1600200"/>
            <a:ext cx="7381875" cy="45148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r>
              <a:rPr lang="en-US" dirty="0"/>
              <a:t> </a:t>
            </a:r>
          </a:p>
        </p:txBody>
      </p:sp>
      <p:sp>
        <p:nvSpPr>
          <p:cNvPr id="3" name="Content Placeholder 2"/>
          <p:cNvSpPr>
            <a:spLocks noGrp="1"/>
          </p:cNvSpPr>
          <p:nvPr>
            <p:ph idx="1"/>
          </p:nvPr>
        </p:nvSpPr>
        <p:spPr/>
        <p:txBody>
          <a:bodyPr/>
          <a:lstStyle/>
          <a:p>
            <a:r>
              <a:rPr lang="en-US" dirty="0" smtClean="0"/>
              <a:t>Fatigue.</a:t>
            </a:r>
          </a:p>
          <a:p>
            <a:r>
              <a:rPr lang="en-US" dirty="0" smtClean="0"/>
              <a:t>Diarrhea.</a:t>
            </a:r>
          </a:p>
          <a:p>
            <a:r>
              <a:rPr lang="en-US" dirty="0" smtClean="0"/>
              <a:t>Abdominal pain.</a:t>
            </a:r>
          </a:p>
          <a:p>
            <a:r>
              <a:rPr lang="en-US" dirty="0" smtClean="0"/>
              <a:t>Weight loss.</a:t>
            </a:r>
            <a:endParaRPr lang="en-US" dirty="0"/>
          </a:p>
          <a:p>
            <a:r>
              <a:rPr lang="en-US" dirty="0" smtClean="0"/>
              <a:t> Fever</a:t>
            </a:r>
            <a:r>
              <a:rPr lang="en-US"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47800"/>
            <a:ext cx="8229600" cy="4678363"/>
          </a:xfrm>
        </p:spPr>
        <p:txBody>
          <a:bodyPr>
            <a:normAutofit/>
          </a:bodyPr>
          <a:lstStyle/>
          <a:p>
            <a:r>
              <a:rPr lang="en-US" b="1" dirty="0" err="1" smtClean="0"/>
              <a:t>Phlegmon</a:t>
            </a:r>
            <a:r>
              <a:rPr lang="en-US" b="1" dirty="0" smtClean="0"/>
              <a:t>/abscess</a:t>
            </a:r>
            <a:r>
              <a:rPr lang="en-US" dirty="0" smtClean="0"/>
              <a:t> :</a:t>
            </a:r>
          </a:p>
          <a:p>
            <a:pPr lvl="1"/>
            <a:r>
              <a:rPr lang="en-US" dirty="0" smtClean="0"/>
              <a:t>walled off inflammatory mass without bacterial infection </a:t>
            </a:r>
            <a:endParaRPr lang="en-US" b="1" dirty="0" smtClean="0"/>
          </a:p>
          <a:p>
            <a:r>
              <a:rPr lang="en-US" b="1" dirty="0" smtClean="0"/>
              <a:t>Fistulas</a:t>
            </a:r>
            <a:r>
              <a:rPr lang="en-US" dirty="0" smtClean="0"/>
              <a:t> :</a:t>
            </a:r>
          </a:p>
          <a:p>
            <a:pPr lvl="1"/>
            <a:r>
              <a:rPr lang="en-US" dirty="0" smtClean="0"/>
              <a:t>Fistulas are tracts or communications that connect two epithelial-lined organs.</a:t>
            </a:r>
          </a:p>
          <a:p>
            <a:pPr lvl="2"/>
            <a:r>
              <a:rPr lang="en-US" dirty="0" err="1" smtClean="0"/>
              <a:t>Enterovesical</a:t>
            </a:r>
            <a:endParaRPr lang="en-US" dirty="0"/>
          </a:p>
          <a:p>
            <a:pPr lvl="2"/>
            <a:r>
              <a:rPr lang="en-US" dirty="0" err="1" smtClean="0"/>
              <a:t>Enterocutaneous</a:t>
            </a:r>
            <a:r>
              <a:rPr lang="en-US" dirty="0"/>
              <a:t>	</a:t>
            </a:r>
            <a:endParaRPr lang="en-US" dirty="0" smtClean="0"/>
          </a:p>
          <a:p>
            <a:pPr lvl="2"/>
            <a:r>
              <a:rPr lang="en-US" dirty="0" err="1" smtClean="0"/>
              <a:t>Enteroenteric</a:t>
            </a:r>
            <a:r>
              <a:rPr lang="en-US" dirty="0" smtClean="0"/>
              <a:t>	</a:t>
            </a:r>
          </a:p>
          <a:p>
            <a:pPr lvl="2"/>
            <a:r>
              <a:rPr lang="en-US" dirty="0" err="1"/>
              <a:t>e</a:t>
            </a:r>
            <a:r>
              <a:rPr lang="en-US" dirty="0" err="1" smtClean="0"/>
              <a:t>nterovaginal</a:t>
            </a:r>
            <a:endParaRPr lang="en-US" dirty="0" smtClean="0"/>
          </a:p>
          <a:p>
            <a:r>
              <a:rPr lang="en-US" b="1" dirty="0" err="1"/>
              <a:t>Perianal</a:t>
            </a:r>
            <a:r>
              <a:rPr lang="en-US" b="1" dirty="0"/>
              <a:t> disease</a:t>
            </a:r>
            <a:r>
              <a:rPr lang="en-US" dirty="0"/>
              <a:t> </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8229600" cy="4373563"/>
          </a:xfrm>
        </p:spPr>
        <p:txBody>
          <a:bodyPr>
            <a:normAutofit/>
          </a:bodyPr>
          <a:lstStyle/>
          <a:p>
            <a:pPr lvl="0"/>
            <a:r>
              <a:rPr lang="en-US" dirty="0"/>
              <a:t>Severe oral involvement </a:t>
            </a:r>
            <a:endParaRPr lang="en-US" dirty="0" smtClean="0"/>
          </a:p>
          <a:p>
            <a:pPr lvl="1"/>
            <a:r>
              <a:rPr lang="en-US" dirty="0" err="1" smtClean="0"/>
              <a:t>aphthous</a:t>
            </a:r>
            <a:r>
              <a:rPr lang="en-US" dirty="0" smtClean="0"/>
              <a:t> ulcers.</a:t>
            </a:r>
            <a:endParaRPr lang="en-US" dirty="0"/>
          </a:p>
          <a:p>
            <a:pPr lvl="0"/>
            <a:r>
              <a:rPr lang="en-US" dirty="0"/>
              <a:t>Esophageal involvement </a:t>
            </a:r>
            <a:endParaRPr lang="en-US" dirty="0" smtClean="0"/>
          </a:p>
          <a:p>
            <a:pPr lvl="1"/>
            <a:r>
              <a:rPr lang="en-US" dirty="0" err="1" smtClean="0"/>
              <a:t>odynophagia</a:t>
            </a:r>
            <a:r>
              <a:rPr lang="en-US" dirty="0" smtClean="0"/>
              <a:t> </a:t>
            </a:r>
            <a:r>
              <a:rPr lang="en-US" dirty="0"/>
              <a:t>and </a:t>
            </a:r>
            <a:r>
              <a:rPr lang="en-US" dirty="0" err="1"/>
              <a:t>dysphagia</a:t>
            </a:r>
            <a:r>
              <a:rPr lang="en-US" dirty="0"/>
              <a:t>.</a:t>
            </a:r>
          </a:p>
          <a:p>
            <a:pPr lvl="0"/>
            <a:r>
              <a:rPr lang="en-US" dirty="0" err="1"/>
              <a:t>Gastroduodenal</a:t>
            </a:r>
            <a:r>
              <a:rPr lang="en-US" dirty="0"/>
              <a:t> </a:t>
            </a:r>
            <a:r>
              <a:rPr lang="en-US" dirty="0" smtClean="0"/>
              <a:t>CD</a:t>
            </a:r>
          </a:p>
          <a:p>
            <a:pPr lvl="1"/>
            <a:r>
              <a:rPr lang="en-US" dirty="0" smtClean="0"/>
              <a:t> upper </a:t>
            </a:r>
            <a:r>
              <a:rPr lang="en-US" dirty="0"/>
              <a:t>abdominal pain and </a:t>
            </a:r>
            <a:r>
              <a:rPr lang="en-US" dirty="0" smtClean="0"/>
              <a:t>symptoms </a:t>
            </a:r>
            <a:r>
              <a:rPr lang="en-US" dirty="0"/>
              <a:t>of gastric outlet obstruction.</a:t>
            </a:r>
          </a:p>
          <a:p>
            <a:r>
              <a:rPr lang="en-US" dirty="0"/>
              <a:t>Gallstones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Extraintestinal</a:t>
            </a:r>
            <a:r>
              <a:rPr lang="en-US" b="1" dirty="0"/>
              <a:t> manifestations</a:t>
            </a:r>
            <a:r>
              <a:rPr lang="en-US" dirty="0"/>
              <a:t> </a:t>
            </a:r>
          </a:p>
        </p:txBody>
      </p:sp>
      <p:sp>
        <p:nvSpPr>
          <p:cNvPr id="3" name="Content Placeholder 2"/>
          <p:cNvSpPr>
            <a:spLocks noGrp="1"/>
          </p:cNvSpPr>
          <p:nvPr>
            <p:ph idx="1"/>
          </p:nvPr>
        </p:nvSpPr>
        <p:spPr>
          <a:xfrm>
            <a:off x="457200" y="1447800"/>
            <a:ext cx="8229600" cy="4678363"/>
          </a:xfrm>
        </p:spPr>
        <p:txBody>
          <a:bodyPr>
            <a:normAutofit/>
          </a:bodyPr>
          <a:lstStyle/>
          <a:p>
            <a:r>
              <a:rPr lang="en-US" dirty="0"/>
              <a:t>CD and ulcerative colitis share a number of </a:t>
            </a:r>
            <a:r>
              <a:rPr lang="en-US" dirty="0" err="1"/>
              <a:t>extraintestinal</a:t>
            </a:r>
            <a:r>
              <a:rPr lang="en-US" dirty="0"/>
              <a:t> </a:t>
            </a:r>
            <a:r>
              <a:rPr lang="en-US" dirty="0" smtClean="0"/>
              <a:t>manifestations</a:t>
            </a:r>
          </a:p>
          <a:p>
            <a:pPr lvl="0"/>
            <a:r>
              <a:rPr lang="en-US" b="1" dirty="0" smtClean="0"/>
              <a:t>Arthritis</a:t>
            </a:r>
            <a:endParaRPr lang="en-US" dirty="0"/>
          </a:p>
          <a:p>
            <a:pPr lvl="0"/>
            <a:r>
              <a:rPr lang="en-US" b="1" dirty="0"/>
              <a:t>Eye involvement</a:t>
            </a:r>
            <a:r>
              <a:rPr lang="en-US" dirty="0"/>
              <a:t> </a:t>
            </a:r>
            <a:r>
              <a:rPr lang="en-US" dirty="0" smtClean="0"/>
              <a:t>–</a:t>
            </a:r>
            <a:r>
              <a:rPr lang="en-US" dirty="0" err="1" smtClean="0"/>
              <a:t>uveitis</a:t>
            </a:r>
            <a:r>
              <a:rPr lang="en-US" dirty="0"/>
              <a:t>, </a:t>
            </a:r>
            <a:r>
              <a:rPr lang="en-US" dirty="0" err="1"/>
              <a:t>iritis</a:t>
            </a:r>
            <a:r>
              <a:rPr lang="en-US" dirty="0"/>
              <a:t>, and </a:t>
            </a:r>
            <a:r>
              <a:rPr lang="en-US" dirty="0" err="1" smtClean="0"/>
              <a:t>episcleritis</a:t>
            </a:r>
            <a:r>
              <a:rPr lang="en-US" dirty="0" smtClean="0"/>
              <a:t> </a:t>
            </a:r>
            <a:endParaRPr lang="en-US" dirty="0"/>
          </a:p>
          <a:p>
            <a:pPr lvl="0"/>
            <a:r>
              <a:rPr lang="en-US" b="1" dirty="0"/>
              <a:t>Skin </a:t>
            </a:r>
            <a:r>
              <a:rPr lang="en-US" b="1" dirty="0" smtClean="0"/>
              <a:t>disorders.</a:t>
            </a:r>
            <a:r>
              <a:rPr lang="en-US" dirty="0"/>
              <a:t> </a:t>
            </a:r>
          </a:p>
          <a:p>
            <a:pPr lvl="0"/>
            <a:r>
              <a:rPr lang="en-US" b="1" dirty="0" smtClean="0"/>
              <a:t>Others:</a:t>
            </a:r>
          </a:p>
          <a:p>
            <a:pPr lvl="1"/>
            <a:r>
              <a:rPr lang="en-US" b="1" dirty="0" smtClean="0"/>
              <a:t>Primary </a:t>
            </a:r>
            <a:r>
              <a:rPr lang="en-US" b="1" dirty="0" err="1" smtClean="0"/>
              <a:t>sclerosing</a:t>
            </a:r>
            <a:r>
              <a:rPr lang="en-US" b="1" dirty="0" smtClean="0"/>
              <a:t> </a:t>
            </a:r>
            <a:r>
              <a:rPr lang="en-US" b="1" dirty="0" err="1" smtClean="0"/>
              <a:t>cholangitis</a:t>
            </a:r>
            <a:r>
              <a:rPr lang="en-US" dirty="0" smtClean="0"/>
              <a:t>, </a:t>
            </a:r>
            <a:r>
              <a:rPr lang="en-US" b="1" dirty="0" smtClean="0"/>
              <a:t>Venous and arterial </a:t>
            </a:r>
            <a:r>
              <a:rPr lang="en-US" b="1" dirty="0" err="1" smtClean="0"/>
              <a:t>thromboembolism</a:t>
            </a:r>
            <a:r>
              <a:rPr lang="en-US" dirty="0" smtClean="0"/>
              <a:t> ,</a:t>
            </a:r>
            <a:r>
              <a:rPr lang="en-US" b="1" dirty="0" smtClean="0"/>
              <a:t>Renal stones</a:t>
            </a:r>
            <a:r>
              <a:rPr lang="en-US" dirty="0" smtClean="0"/>
              <a:t> ,</a:t>
            </a:r>
            <a:r>
              <a:rPr lang="en-US" b="1" dirty="0" smtClean="0"/>
              <a:t>Bone loss and osteoporosis</a:t>
            </a:r>
            <a:r>
              <a:rPr lang="en-US" dirty="0" smtClean="0"/>
              <a:t> ,</a:t>
            </a:r>
            <a:r>
              <a:rPr lang="en-US" b="1" dirty="0" smtClean="0"/>
              <a:t>Vitamin B12 deficiency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a:bodyPr>
          <a:lstStyle/>
          <a:p>
            <a:r>
              <a:rPr lang="en-US" dirty="0" smtClean="0"/>
              <a:t>IBD is more common in the West, but the incidence is increasing  in the developing countries including Saudi Arabia.</a:t>
            </a:r>
          </a:p>
          <a:p>
            <a:endParaRPr lang="en-US" dirty="0" smtClean="0"/>
          </a:p>
          <a:p>
            <a:r>
              <a:rPr lang="en-US" dirty="0" smtClean="0"/>
              <a:t>IBD can present at any age:</a:t>
            </a:r>
          </a:p>
          <a:p>
            <a:pPr lvl="1"/>
            <a:r>
              <a:rPr lang="en-US" dirty="0" smtClean="0"/>
              <a:t>The peak :15 - 30 years. </a:t>
            </a:r>
          </a:p>
          <a:p>
            <a:pPr lvl="1"/>
            <a:r>
              <a:rPr lang="en-US" dirty="0" smtClean="0"/>
              <a:t> A second peak 50</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609600" y="762000"/>
            <a:ext cx="4419600" cy="4648200"/>
          </a:xfrm>
          <a:prstGeom prst="rect">
            <a:avLst/>
          </a:prstGeom>
          <a:noFill/>
          <a:ln w="9525">
            <a:noFill/>
            <a:miter lim="800000"/>
            <a:headEnd/>
            <a:tailEnd/>
          </a:ln>
        </p:spPr>
      </p:pic>
      <p:pic>
        <p:nvPicPr>
          <p:cNvPr id="5" name="Picture 4" descr="Image"/>
          <p:cNvPicPr/>
          <p:nvPr/>
        </p:nvPicPr>
        <p:blipFill>
          <a:blip r:embed="rId3" cstate="print"/>
          <a:srcRect/>
          <a:stretch>
            <a:fillRect/>
          </a:stretch>
        </p:blipFill>
        <p:spPr bwMode="auto">
          <a:xfrm>
            <a:off x="5181600" y="1600200"/>
            <a:ext cx="3427095" cy="237236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a:t>
            </a:r>
            <a:endParaRPr lang="en-US" dirty="0"/>
          </a:p>
        </p:txBody>
      </p:sp>
      <p:sp>
        <p:nvSpPr>
          <p:cNvPr id="3" name="Content Placeholder 2"/>
          <p:cNvSpPr>
            <a:spLocks noGrp="1"/>
          </p:cNvSpPr>
          <p:nvPr>
            <p:ph idx="1"/>
          </p:nvPr>
        </p:nvSpPr>
        <p:spPr/>
        <p:txBody>
          <a:bodyPr/>
          <a:lstStyle/>
          <a:p>
            <a:r>
              <a:rPr lang="en-US" dirty="0"/>
              <a:t> The diagnosis of CD is usually established with endoscopic findings or imaging studies in a patient with a compatible clinical history</a:t>
            </a:r>
            <a:r>
              <a:rPr lang="en-US" dirty="0" smtClean="0"/>
              <a:t>.</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Colonoscopy</a:t>
            </a:r>
            <a:r>
              <a:rPr lang="en-US" dirty="0" smtClean="0"/>
              <a:t>:</a:t>
            </a:r>
          </a:p>
          <a:p>
            <a:pPr lvl="1"/>
            <a:r>
              <a:rPr lang="en-US" dirty="0" smtClean="0"/>
              <a:t> Endoscopic features include focal ulcerations adjacent to areas of normal appearing mucosa along with </a:t>
            </a:r>
            <a:r>
              <a:rPr lang="en-US" dirty="0" err="1" smtClean="0"/>
              <a:t>polypoid</a:t>
            </a:r>
            <a:r>
              <a:rPr lang="en-US" dirty="0" smtClean="0"/>
              <a:t> mucosal changes that give a cobblestone </a:t>
            </a:r>
          </a:p>
          <a:p>
            <a:endParaRPr lang="en-US" b="1" dirty="0" smtClean="0"/>
          </a:p>
          <a:p>
            <a:r>
              <a:rPr lang="en-US" b="1" dirty="0" smtClean="0"/>
              <a:t>Wireless capsule endoscopy</a:t>
            </a:r>
            <a:r>
              <a:rPr lang="en-US" dirty="0" smtClean="0"/>
              <a:t>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descr="Normal Video Colonoscopy. Showing characteristic triangular folds of the transverse colon. With the patient in left lateral decubitus position, a long, flexible, lighted viewing tube (colonoscope) is inserted through the rectum into the colon. The scope is advanced and maneuvered while the lumen and walls of the colon are visualized by projections onto a monitor screen. The colonoscope has channels through which instruments can be passed in order to perform biopsies, remove polyps, or cauterize bleeding. Air, water, and suction can be applied to help provide a clearer visual field for inspection.                                                                  ">
            <a:hlinkClick r:id="rId2"/>
          </p:cNvPr>
          <p:cNvPicPr>
            <a:picLocks noChangeAspect="1" noChangeArrowheads="1"/>
          </p:cNvPicPr>
          <p:nvPr/>
        </p:nvPicPr>
        <p:blipFill>
          <a:blip r:embed="rId3" cstate="print"/>
          <a:srcRect/>
          <a:stretch>
            <a:fillRect/>
          </a:stretch>
        </p:blipFill>
        <p:spPr bwMode="auto">
          <a:xfrm>
            <a:off x="4495800" y="381000"/>
            <a:ext cx="4114800" cy="3124200"/>
          </a:xfrm>
          <a:prstGeom prst="rect">
            <a:avLst/>
          </a:prstGeom>
          <a:noFill/>
        </p:spPr>
      </p:pic>
      <p:pic>
        <p:nvPicPr>
          <p:cNvPr id="162821" name="Picture 5" descr="yn0322"/>
          <p:cNvPicPr>
            <a:picLocks noChangeAspect="1" noChangeArrowheads="1"/>
          </p:cNvPicPr>
          <p:nvPr/>
        </p:nvPicPr>
        <p:blipFill>
          <a:blip r:embed="rId4" cstate="print"/>
          <a:srcRect/>
          <a:stretch>
            <a:fillRect/>
          </a:stretch>
        </p:blipFill>
        <p:spPr bwMode="auto">
          <a:xfrm>
            <a:off x="533400" y="381000"/>
            <a:ext cx="3505200" cy="3130550"/>
          </a:xfrm>
          <a:prstGeom prst="rect">
            <a:avLst/>
          </a:prstGeom>
          <a:noFill/>
        </p:spPr>
      </p:pic>
      <p:pic>
        <p:nvPicPr>
          <p:cNvPr id="162823" name="Picture 7" descr="y0151"/>
          <p:cNvPicPr>
            <a:picLocks noChangeAspect="1" noChangeArrowheads="1"/>
          </p:cNvPicPr>
          <p:nvPr/>
        </p:nvPicPr>
        <p:blipFill>
          <a:blip r:embed="rId5" cstate="print"/>
          <a:srcRect/>
          <a:stretch>
            <a:fillRect/>
          </a:stretch>
        </p:blipFill>
        <p:spPr bwMode="auto">
          <a:xfrm>
            <a:off x="4495800" y="3611563"/>
            <a:ext cx="4114800" cy="2971800"/>
          </a:xfrm>
          <a:prstGeom prst="rect">
            <a:avLst/>
          </a:prstGeom>
          <a:noFill/>
        </p:spPr>
      </p:pic>
      <p:pic>
        <p:nvPicPr>
          <p:cNvPr id="162825" name="Picture 9" descr="ya0198x"/>
          <p:cNvPicPr>
            <a:picLocks noChangeAspect="1" noChangeArrowheads="1"/>
          </p:cNvPicPr>
          <p:nvPr/>
        </p:nvPicPr>
        <p:blipFill>
          <a:blip r:embed="rId6" cstate="print"/>
          <a:srcRect/>
          <a:stretch>
            <a:fillRect/>
          </a:stretch>
        </p:blipFill>
        <p:spPr bwMode="auto">
          <a:xfrm>
            <a:off x="533400" y="3609975"/>
            <a:ext cx="3505200" cy="29432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0" y="0"/>
            <a:ext cx="8686800"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p:cNvPicPr/>
          <p:nvPr/>
        </p:nvPicPr>
        <p:blipFill>
          <a:blip r:embed="rId2" cstate="print"/>
          <a:srcRect/>
          <a:stretch>
            <a:fillRect/>
          </a:stretch>
        </p:blipFill>
        <p:spPr bwMode="auto">
          <a:xfrm>
            <a:off x="457200" y="1447800"/>
            <a:ext cx="4953000" cy="4724400"/>
          </a:xfrm>
          <a:prstGeom prst="rect">
            <a:avLst/>
          </a:prstGeom>
          <a:noFill/>
          <a:ln w="9525">
            <a:noFill/>
            <a:miter lim="800000"/>
            <a:headEnd/>
            <a:tailEnd/>
          </a:ln>
        </p:spPr>
      </p:pic>
      <p:sp>
        <p:nvSpPr>
          <p:cNvPr id="3" name="Title 2"/>
          <p:cNvSpPr>
            <a:spLocks noGrp="1"/>
          </p:cNvSpPr>
          <p:nvPr>
            <p:ph type="title"/>
          </p:nvPr>
        </p:nvSpPr>
        <p:spPr>
          <a:xfrm>
            <a:off x="457200" y="704088"/>
            <a:ext cx="8305800" cy="743712"/>
          </a:xfrm>
        </p:spPr>
        <p:txBody>
          <a:bodyPr>
            <a:normAutofit fontScale="90000"/>
          </a:bodyPr>
          <a:lstStyle/>
          <a:p>
            <a:r>
              <a:rPr lang="en-US" b="1" dirty="0" smtClean="0"/>
              <a:t>Wireless capsule endoscopy</a:t>
            </a:r>
            <a:endParaRPr lang="en-US" dirty="0"/>
          </a:p>
        </p:txBody>
      </p:sp>
      <p:sp>
        <p:nvSpPr>
          <p:cNvPr id="2050" name="AutoShape 2" descr="data:image/jpeg;base64,/9j/4AAQSkZJRgABAQAAAQABAAD/2wCEAAkGBhQSERUSEhIVFRUUFBAQFBUVFBQVFhQUFhYVFBUVFRQXHCYeFxklGRYWHzEgIycpLCwsFR4xNTAqNiYrLCkBCQoKDgwOGg8PGiwfHCQsLCwpMCksLC80Lyk1LCwpLCwpLCwpKS8sLCwpKS8tKSw1LywpKTUpKTUqLCwqLCopKf/AABEIAK8BIQMBIgACEQEDEQH/xAAcAAEAAgMBAQEAAAAAAAAAAAAABQYDBAcCAQj/xABBEAABAwIEAwUFBgQFAwUAAAABAAIDBBEFEiExBkFREyJhcYEHFDKRoSNCUrHB0WJygvAVJDOy4TSS8RYlc6LC/8QAGQEBAAMBAQAAAAAAAAAAAAAAAAECAwQF/8QALhEAAgIBAwIFAwIHAAAAAAAAAAECEQMSITFBYQQyUXHBgZHwE+EFIlJiobHR/9oADAMBAAIRAxEAPwDuKIiAIiIAiIgCIiAIiIAiIgCIvhKA+ovDpAvBqAgMyLUfiLBu4DzICwjHoOc0f/e390BIoscU7XC7SD5EH8lkQBERAEREAREQBERAEREAREQBERAEREAREQBERAEREAREQBERAEREARF8cUAc5adTV2XyrqbBVrGMXEbS4nkT8uaA28U4hbELk69L/ryUFhfERrJCxp7oNi65DB4X+848gqMKiTEJja/YtOUkbuP4Wnr1PL5LqXCHDTImBzmi4+FvJo8AoLVRsHCC34Yo783SAyfK2g+SzMonPblc2Nw65G2+QU6QllJWyGZgrGHMBr8gPIDRbbJiFtuZdYnwoAyrHNZ2vutJ0K8WI2QEki0mVRG6zsqQUBmRfAV9QBERAEREAREQBERAEREAREQBERAEReXPsgPV14MgC1J6wDmo6XEiTZupUOSirZKTfBMmcLx74OqjoWX+Ik+HJb8MfgFh+unwWcK5Mgqh/YKyteDsvFkyq6yFaMqwVElgvVyPFaGIT2HMK6kmQRtdUXK5txzWOklZTRHvPLQ7+EHUk+Abc+oV3r6iwJuqLwzGZ6uWc66mNvgXEE/JoaPVSyyLrwlw+2ONoa2zWjKP1PmdyrZNO2KPM42aLZjewAva914w+ENaGjYBQHEbjPVwUYPc/wComA2LGnutd5n81bhFeWWiikz/AGmuV1iwHSzeRt47+oUFx5xh7hAHNymV5yxtdtpq5zgCDYD6kKwS1DWMLnENa0FzidAGgXJPhZcSrcQkxGudVe7yz08LmXjjGohBOUW6uIJIHU7brq8Lh1y1S4XP/Dl8TlcFUeWXnDfaWWiP3+mkphKAWTWJidfUE826a87K8NkBAIIIIBB5EHYjqubcR8SOxKH3OlpJgXuZ2j5o8jIWtIN77A6b9L2uvXDeLx1UzaOPtMtNEIxOLFj2RgNzm5BZc7b6W2VsmC46kq9V2KRztPTer06HSC1eXRLn+Eca1FXihipi00rBZ5c292N0MgcLEOc7QDa2tt1YqDjmCasfRsDy9hcMwbeM5R3+8DpY6XNhdYSwTj06X7e5vHNCX3omXQLC6Fb115LFgbGm2QhZmVfVe3QrE+BSDZZKDzXtR5YRsvTahw31QG8iwNrB5LK14OyA9IiIAiIgCIiAIiIAiL4SgPj3WUZW1tlmrKiwVbxGtsCf7ujdbjk+1NYXGwPmslMouCRb9M9eRlyucux3RhpVFgo27Lfaoyll0W62VbYpqJhki2zYsvllAcXcUto6cv0Mjrsiaeb+p/hG5+XNVLAuK8Rip21M8XvFMbku7ola29s9hu3fUjluAvSx4HlhrX07nLLIoujpa8vYCLEXCwYXisdRE2aJ12PFwdiORBHIg6WW1ZYSxtOjRNMgcY4YbKxwY7ISCOo1BH6qqcN8KSUb7TR5mlzyS06HMAL3Go/4XSMq8kKuposQ75OyY5zHueALmN4Jf/Sdz9VB8FMMj56p5LjI/smOcQT2ceg28f8Aari6EH9uXyWlHS9ncBoDbk90WAub7eq0U0yKIziOWnqGSUclR2bnNa5+Q6sbcEdobENaTb4rXWxwnw/HRU4jidnuS90mn2jjz0JFgLDfkoHG+FpCJjTm3vEwmlc2xkFm2yhptcDW2V4Nnu0Kjm1nZSB4c6BrHNZI3SmjiYGB0jxE5oM7S7uxgtJ+K51C9BRuGmL2PPc9M7ktyQ9qXFRhhFLGT2tQCDbdsV8pt4uPdHqq3in/ALXh7aVv/V1gzTEbsj2yD/aPEvK6Phh94gglnibnLY5crmC7H2vcB2rTz8FDcVcD+9Tx1Mc3ZTR5BctztIY7M02voQSfArTDlhGoSVJO33fT6EZccpXNfTsiAlP+DYXYWFXVb7XZpr6MabfzOW3wXQx4XRGsqbiWfKGtAzPLTrHG1vNzviPpfZavFeBTSYvDLNE+amLoWNyC4aANWvH3Rnu433HNWXialdO+mnpskzqSVzzAXBvaAgN7pOgcLXF9Fac04pN+beT/ANIpGNNtLy7JfJibijnSsMlHU0pmcGslBbIM52ErGElnrp1UxBiUgJAdHUBujuzc3O3+ZoO6i8W4xmjii/y3YSzz+7t95e0MYALmR7mE6HYC4JsqxJHlr4z/AJVppr1lTU0rXRgRa5opW3IcXG3MnVYrFr5Vf5NXLS9n8HSKbGY3m18rvwv7p+q3bLnVXxHVClNbPBA6B8gdHE8ubOIXkNjDXAWLj8XU3UrQY00y9jC6eKTIZGwVEbm52DfIXLKWBpWXWfemW50d1jfAvlBWCWMPAtfcdCNCFsFYUdKdq0aEsGlzyWvZ27dOet7nyGl/Wy3Z2Z9L2sb25eBPVYZ5BE27tb/MqknRdKzxDiTx/qMIGwOmvpdSEUwcLtN1VaziSK5YH88uV7HWv5g6ctVo1PEwpwJGuDrEBzLkuyno7mPOyhTsUXxFG4Jj0VVHnjdfqOYPiFJLQqEREAREQBeZDovSw1B0QENiUyqeOVNi1vW7vkrDiD9VSOJp7TNH8A+pKyzP+RmuLzI34apStHNdU+Gr1U7h1QvEdpnf0LdSzLNU4i2ON0j3ZWsBc49AP18FDQVSiKviCjqiaV5c4E7tD8uZvMOb062sujBCWSXDaXNehzZZKC5V9LK1UmoxWofOyLOyLLaMuyjJfSMH8bhcn/wrXV8XVEsJpocOmZK5ph7wtHGCMpsbAWA2vYealsApIqeFscOrNTmuCXk7uJGhP7WUVx1xeYI+wiP20g3G8bDpcfxHUD1PRexHxSz5VihDZeXlV3ZwPD+nBzlLnn9jRwCvjY6PDGZ3uYXF0rO9GZTcyC2hDGbZ9djopTFON3wVUNFSsE7mkRy5iRdx+41w+HKLkk3t6FV+nthNJnNvfKltm3sexZufloT1dYclt8NUrcOpXYhUi80g+yafi7+oGv3n7k8gPNdknB3PlPZf3S6v2OeMWn6Pr2R0SXHIWytgfKxsrmhwYXWJB00v66b6LeIXLeBcFdVTuxKrN+850ebQFw0z67MZaw8R4K5sx4SSH3aohmsNYg9pcLbkWOq5ssIqWhbtc+5vHI61NexOlq8rUpcZY45XXY/8LtPkea37LmljNYzUuDWfAD4HqFhkgPMBwGo0GnldbpYvBCz1SgWpM1WSrJmX2WEO3HqsD4XN21H1Wscy6hx9DOCtaowyN+pbY/ib3T9EbNy2PQr0JVspdUZygnyadTh8mUtOSoj5xzNBv6nQ+qg6nh2kdmY5j6USvgfMxoAjlEV7MsBZrTe5tbUXVsbIvkhBFiAR0IBWkcjXBjLFf7kLW4O+orIpH5PdKZokia1188+wLmgaBg2/5Ufg1R21RLicwLWtDqajjcCHZAe/IWnW7nfIXU47Cm3uxzo/5DYfJbFLhbGuzuLnu5F5zW8gr66Vdq/Pcrok3+fmxmwSnLIhm0JJeR0zG9lp8S44IWZQe+7QWNiBzPnZSdXVtjY57jYNaXHyC5jh1Sa6qu8nK5xLfIX0HQ2XNJnVCNKi4UGJktA11F7nS+vIfRSNSWNbnkaXWBJuCWgDry5+qi46K07NLBg+G4sTa2zunmvPF+OxspnxhwzvGS2umovfobKtbbk9djM7h+GQZ3suXd4akW5jbnsqJjkwZM9guW62B108zvdWSglmqI2/aOLc7c2W7Tlbu0nYX8FHY9Q9lrNGXwkgXDLuYb6Zht02siRZbFVwjHHUFS17CTG494ciL6jzC7jRVjZY2yMN2vAcPVcExCWN5fGQZIxfszfIQBcjlpuR+4XRvZBipko+zJuYnW3vodvyVkRIviIikqEREAWCq2WdYpm6ICsV26ofGTLSsd1bb5H/AJXQcRj1VR4uoc8OYbsN/Q6FVlHUqLwdMqtNJqp+klsqxC6xUpT1dl5coUd1lkjqlHYXhwpXSPYHvzh8dmuDfs3jRrh8QyuAdmYcxtayxx1YWw2o8VfDmyYG9PD5RjlxRyeblGHGsdZTNjFNJ2kxcXSOzXMnUzN5vkcbgWDmZbK1uijkLHvjaXMIc0uALmO30PgVXmzDMHFoLhs6wJHkd1vw1ynxXilk0uMdLXL9SmHA4Xqdo1eI+HJJquKoZkkDTEHxvNhZjr38W66jfzUdxDI6txNtLI7s42OyNB0uMuYuHVz7WHorTDV+KylrHOa9zWl7L5XEDM2+hs7cK+D+IShWtcJpdr6lcnhVK3Hq7ZpcWljRSUzj2VI6TJLY5W5WNHZxudyaTf5KTxOnoWMjkk7KNsT2mJ8ZDSHDZrTHq7xbzWNwNi02kYdCx4Bv891oT4SwmEwZIH075HsY6O8ZLwA67QRY6aOGq3hNSjFantdtfPXt1Rzy2btb9/jofP8A1T2k8bHSQVMM8xhDWMfHPBe5aSHakAbmw2U9R19nObTztlyOMbonOGYOGpa08/TRVOriqRO+VzA6qkd7rTPY09lFFa7573NjYm2Y33X3FMChHYUFOxvb3bNJUW+0iY03dK5w1zOOwvz8iuu4bJPp7ru37cerMdL3dbl/pMZY45XXY/8AC79DzUhZUSiqJX1U1LJKKhkcTZDKWMY6KUnRhczQ6XNlaMJrC6Jpdva1+tiR+ixySUVb/LNMbk3TJFzFp19W2Fhe82A+p5ADmfBbQqBYkmwAufAKs1WO+85mwC4HxSlt2Mb4Dm8rFxjJbG1tEccZkqnuDGPs0ZrMsMoHJ7+bja9tvNfaTG5WgF4D29G3zD1O68Sl8Tbsc5w+I6WB6/CoPEOIX3DDDE7PckAvBaddM1/C99u8oWOS4ZKyRezRfKWsD25mm4+o8CORWdsy49DxDNRzdq1p7Jxs9lySPA3XT8LxWOojbJG64d9PArp36kbEqJF7bItQMKzRsNrqCpUvafjpjhZA096Yku/kb+5/JVPh4WFw7I/4mG9m3+5mPS4Wvx1WmfEXtbqI8sDfMaH/AO11YsO4FM+WORxbH9m91hq5rT8N9hc3VXuy3BF4j7RamOT/AFB2h7NvZBofGGgOu7UfG5x5W0A6qE4x4ofPI2IBt4/9QsFg6R1r2HQbadFLcb8ICkqhOHXjfeRtyMzS2wta1tCRZVCowc3MsbjI0knN94317w5HqpC4P0HwlTAUcJDbFzGvd5kX1UlNA0g3AIIN79FUPZRPKaEdoLNzv7O4sS3c+l9vVWjEqsNaSdgLlXRU5TxRgDYJQYgeze/Y65T0v0Wf2JZmTVERBAs42O4LX2II5LDxPjed2+gu7yAC2vYu4yTVExNyQLnqXOvc+OijqXfB1tECKSgREQBeXBekQELiMCgaiG92nY3BVvqYbhQFbSWKA5Zi+GmGQt5HVp8FqxzLoeKYY2VhY4eR5hULFMJkgdZwu3k4LHJi1bo6Mc+jDKpZ46zxUMZF9bPZczx0a2WOKtW1HUqrx1S24q3xWUoEploirFtxV6rMVetplX4rneMumWiKuC2ROHb2KqrKvxW1FXqiUou0xJKSplkilc34TcdD+hWJmVnbPiAjml7znuzOGcCzSfAdAo6LEVtQV110x8R/Wvt8+pyywNeR177/AGMuD0fZQ9lGSXPJfNKd3vd8TtfkPBT0Ega0NGwFgoiOoXyuxFsMbpXmzGNL3HwH6k6eqtPM8roiGH9Pdvc0uNeIzGzsGHvSA5z+GPb5k6eV1l4U4lh7FsWzQHF7nbE7u19FxeTiSesq33IAe95OY2DGC9hfkAByU/TY3LFAI94nOZKAWtOVt3Mk13F9dOq7McHFmUnZ3TCKyKWISR2yOLrX8PDltey9sweMOkcGtHaaEgDa1l+fMIx2btWtjeWMzfBmdlI2uQNz47rulLPIKXUWs2wcdzfT5+PNdCRU59j9GBnbYOGo01uPNQfA2KGCofTE913fZfmNwR6K64lQHJe2q59jcHYzwTA7PLD5XzD8yoqnRY6xS4l4qXpKsZXE8gXfIXVNo6i9lI1NXanl/wDik/2lUssULAIBJUvkfqS5zt766m4+a6rg1fE2JpLxd1uunIDwH7rmHC0Za97r5ezaXXy5vic1trf1K5YbEJ3BrZo2Am5dGSHZd8rWvF2lzt78hoi5KtFS9qWLiofmjcHMaOz0vpZxve/U6+QUTwThM00oZE37rnuzA5cu2p8Tor3jHBlJSt75c5kjgACbODidxl+IDe2is9HV0lLFaN8bW5Q7Q953K55kq3XcmzQ4ZxeBpNPmLZAQzK8WuQA0BpHd2Hgtrix32D7cm3+So1Rjd583ZMzBxeD3swG9/r5LaxrjFj4iw/gLTqb6+KmxRzfHa8gOJ+93R+tl1f2K4V2dEZCNZX6fyt0H1uuU02Hur6tkUXwkho8vvOPgv0dhOHtghZEwWaxrWD0G/wCqImTNxERSUCIiAIiID4QtSppbrcXwhAVuqoFG1NEHCzhcK4yQArRqMPugObYnwYx2sZynoqpiGCyxHvNNuq7FUYfZR9RR3FnC48UdMlNo44XL62ey6BinBscmrO4foqfifDMsP3bjqFlLEnwaxmajKtbMVf4qJfcb6L52i55YjVSLCzElsRV1+arDahZ4qtYvEW1Frjq/FbtPXKrwV1lvw1QPNYuBNlyoaq6hePcZa2NsF9X99w/hGjQfN2v9Cy4XKbhUXiWpNRUyHlmyjX7jO6Ledif6lbBC5GeV0j1hHDWfNJEwlzrtNmuIA3JJ2GykuK+D6mCmhmeG9lYAtuc4JuQ14I0bvz5lXz2ZFroI4G6Np8z5Cd5JHWIP8oJd/wBoWP2t48zsvdg7X4nD00/P6r1oxOSjnXs7ozJWMc7XvDfzHyX6IqafO3Ly0+i4F7OICa6INuQ09pJbSzG66+tgu61NfYXGw59VZIkgcablOVxsBqbbnwHRcr4wkHcHWY25/wB8l0DHMVLg55Op7rfDxXMcZf2tTBCNycx/qNh62H1Ru2T0L9RxFrW5hbRu+x06qVbHmjew/eY9o8yDZbPuWVoFtgAsIgLT3dPDl8v2VWrJ1ENTYf2b3FosHBp87gG1ttwsdNK5kzGuhjyZgXFrcuaO2ut7Nt4WU7Ycxb6gc1r1FKSLxuGYbbEO/hd0VaDpnnjjG2OEbI7EMBOY/dJAAF+osudVFUSdCTrfzPkp/F6vXJPTuzci0lpv+qrnuj3OPZxv8BubedlNF+BLWmx1OY90m/3bag8z/wAKLfHJO8RQgkk20F7/AN9VcME4Bmm/1rsafK58/BdH4a4QhpR3Gd7m4/EfXklENkd7OuBRRMzvsZXDX+EdAryF8Yyy9KxmEREAREQBERAEREAXwhfUQGGSAFaU+H3UmvhCArk+HrRmo+RFwra+G61ZaEFAc8xThGKW5tld1H7Km4rwdLFq0Zh1C7HUYctCWktyU+5KdHC5Yi02IssWZdexPhqKUHM2x6hU3F+BHsuY+8PD9lRxTLqZVo6kgqQpa3VR1RRvYbOBC9QHW6wyYtjSMy5wYlkhe8btY4jztYfUhQOBxOfdrIhKTcWs4kE7Wym/La2t1lqJv8q4fidG30vm/wDyojBomGQGRzg0EXLfiA8D1WXh4urZTM96Lq+qfAwshgdnkiOeNmctaw3BD26m+/S3nqqTViSQk6khrRu4m53JJ56LvnBdE1jZSwhzA/LG+1nuZka+73feN3EX6BbdPw3B3nPja7MSRmAsG8vXfU6ruRkcs9n8vuYc58eYyZQXbOyjUAX8SfkOiveJYux0d43Ah23h4EciqtiMTTO9sIu3OWstc3G2hK1c5bfXz6aKFNlqR8xquvpewF9egHxO+X5rQ9mmG++Ygagjux3d5WsGhQuOVhlPYxm7pLAjoy+jfEncrs3s84WFFStaRZ77Of4dAkfVkMnZaIFaM2HKcXksUkFafh5WI4Z1H0VnMAXz3cICtjCgd2g+eq26fCgOQHopoQBewxAakFGAttrLL0iAIiIAiIgCIiAIiIAiIgCIiAIiIAvll9RAY3xArVmogVvL5ZAQU+HLQloiFa3MC15aQFAUXEcCjlHfYPMaFVHFOAiLuiN/BdYqMNUdNQ2QcHIf8PcB2crSO+39W6HzKTYRHGGAEhz8ote+ttzfbVdOq8Na8Wc0FV/GeEO1sWOs4Xtf5/mqqNcF3LVyY+HOJKinp30xaNTdsl9r2BAHkPRZJsanezs3SOLR93wHI23HmsJwqUDvNueZHVfWUMuwY7XTY6o1IjYwxVOQkjQ2IvzF9yPG35qpYxxG4v7GAFzttBfX9T4K9N4TfM0teLNO+pH5aqycNcCwU2rIxm/ERc+l0S9Q2Vz2a+zsxkVVULynvAO1y+nVdWY2y8QxWCyqxUIiIAiIgCIiAIiIAiIgCIiAIiIAiIgCIiAIiIAiIgCIiAIiIAiIgPJasMtKCthEBFS4d4LVfhngp4heTGEBAf4YeizR4YpnsgvoaEBpQ0IC22xWXuy+oAiIgCIiAIiIAiIgCIiAIiIAiIgCIiA//9k="/>
          <p:cNvSpPr>
            <a:spLocks noChangeAspect="1" noChangeArrowheads="1"/>
          </p:cNvSpPr>
          <p:nvPr/>
        </p:nvSpPr>
        <p:spPr bwMode="auto">
          <a:xfrm>
            <a:off x="18095913" y="-954088"/>
            <a:ext cx="2752725" cy="1666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hQSERUSEhIVFRUUFBAQFBUVFBQVFhQUFhYVFBUVFRQXHCYeFxklGRYWHzEgIycpLCwsFR4xNTAqNiYrLCkBCQoKDgwOGg8PGiwfHCQsLCwpMCksLC80Lyk1LCwpLCwpLCwpKS8sLCwpKS8tKSw1LywpKTUpKTUqLCwqLCopKf/AABEIAK8BIQMBIgACEQEDEQH/xAAcAAEAAgMBAQEAAAAAAAAAAAAABQYDBAcCAQj/xABBEAABAwIEAwUFBgQFAwUAAAABAAIDBBEFEiExBkFREyJhcYEHFDKRoSNCUrHB0WJygvAVJDOy4TSS8RYlc6LC/8QAGQEBAAMBAQAAAAAAAAAAAAAAAAECAwQF/8QALhEAAgIBAwIFAwIHAAAAAAAAAAECEQMSITFBYQQyUXHBgZHwE+EFIlJiobHR/9oADAMBAAIRAxEAPwDuKIiAIiIAiIgCIiAIiIAiIgCIvhKA+ovDpAvBqAgMyLUfiLBu4DzICwjHoOc0f/e390BIoscU7XC7SD5EH8lkQBERAEREAREQBERAEREAREQBERAEREAREQBERAEREAREQBERAEREARF8cUAc5adTV2XyrqbBVrGMXEbS4nkT8uaA28U4hbELk69L/ryUFhfERrJCxp7oNi65DB4X+848gqMKiTEJja/YtOUkbuP4Wnr1PL5LqXCHDTImBzmi4+FvJo8AoLVRsHCC34Yo783SAyfK2g+SzMonPblc2Nw65G2+QU6QllJWyGZgrGHMBr8gPIDRbbJiFtuZdYnwoAyrHNZ2vutJ0K8WI2QEki0mVRG6zsqQUBmRfAV9QBERAEREAREQBERAEREAREQBERAEReXPsgPV14MgC1J6wDmo6XEiTZupUOSirZKTfBMmcLx74OqjoWX+Ik+HJb8MfgFh+unwWcK5Mgqh/YKyteDsvFkyq6yFaMqwVElgvVyPFaGIT2HMK6kmQRtdUXK5txzWOklZTRHvPLQ7+EHUk+Abc+oV3r6iwJuqLwzGZ6uWc66mNvgXEE/JoaPVSyyLrwlw+2ONoa2zWjKP1PmdyrZNO2KPM42aLZjewAva914w+ENaGjYBQHEbjPVwUYPc/wComA2LGnutd5n81bhFeWWiikz/AGmuV1iwHSzeRt47+oUFx5xh7hAHNymV5yxtdtpq5zgCDYD6kKwS1DWMLnENa0FzidAGgXJPhZcSrcQkxGudVe7yz08LmXjjGohBOUW6uIJIHU7brq8Lh1y1S4XP/Dl8TlcFUeWXnDfaWWiP3+mkphKAWTWJidfUE826a87K8NkBAIIIIBB5EHYjqubcR8SOxKH3OlpJgXuZ2j5o8jIWtIN77A6b9L2uvXDeLx1UzaOPtMtNEIxOLFj2RgNzm5BZc7b6W2VsmC46kq9V2KRztPTer06HSC1eXRLn+Eca1FXihipi00rBZ5c292N0MgcLEOc7QDa2tt1YqDjmCasfRsDy9hcMwbeM5R3+8DpY6XNhdYSwTj06X7e5vHNCX3omXQLC6Fb115LFgbGm2QhZmVfVe3QrE+BSDZZKDzXtR5YRsvTahw31QG8iwNrB5LK14OyA9IiIAiIgCIiAIiIAiL4SgPj3WUZW1tlmrKiwVbxGtsCf7ujdbjk+1NYXGwPmslMouCRb9M9eRlyucux3RhpVFgo27Lfaoyll0W62VbYpqJhki2zYsvllAcXcUto6cv0Mjrsiaeb+p/hG5+XNVLAuK8Rip21M8XvFMbku7ola29s9hu3fUjluAvSx4HlhrX07nLLIoujpa8vYCLEXCwYXisdRE2aJ12PFwdiORBHIg6WW1ZYSxtOjRNMgcY4YbKxwY7ISCOo1BH6qqcN8KSUb7TR5mlzyS06HMAL3Go/4XSMq8kKuposQ75OyY5zHueALmN4Jf/Sdz9VB8FMMj56p5LjI/smOcQT2ceg28f8Aari6EH9uXyWlHS9ncBoDbk90WAub7eq0U0yKIziOWnqGSUclR2bnNa5+Q6sbcEdobENaTb4rXWxwnw/HRU4jidnuS90mn2jjz0JFgLDfkoHG+FpCJjTm3vEwmlc2xkFm2yhptcDW2V4Nnu0Kjm1nZSB4c6BrHNZI3SmjiYGB0jxE5oM7S7uxgtJ+K51C9BRuGmL2PPc9M7ktyQ9qXFRhhFLGT2tQCDbdsV8pt4uPdHqq3in/ALXh7aVv/V1gzTEbsj2yD/aPEvK6Phh94gglnibnLY5crmC7H2vcB2rTz8FDcVcD+9Tx1Mc3ZTR5BctztIY7M02voQSfArTDlhGoSVJO33fT6EZccpXNfTsiAlP+DYXYWFXVb7XZpr6MabfzOW3wXQx4XRGsqbiWfKGtAzPLTrHG1vNzviPpfZavFeBTSYvDLNE+amLoWNyC4aANWvH3Rnu433HNWXialdO+mnpskzqSVzzAXBvaAgN7pOgcLXF9Fac04pN+beT/ANIpGNNtLy7JfJibijnSsMlHU0pmcGslBbIM52ErGElnrp1UxBiUgJAdHUBujuzc3O3+ZoO6i8W4xmjii/y3YSzz+7t95e0MYALmR7mE6HYC4JsqxJHlr4z/AJVppr1lTU0rXRgRa5opW3IcXG3MnVYrFr5Vf5NXLS9n8HSKbGY3m18rvwv7p+q3bLnVXxHVClNbPBA6B8gdHE8ubOIXkNjDXAWLj8XU3UrQY00y9jC6eKTIZGwVEbm52DfIXLKWBpWXWfemW50d1jfAvlBWCWMPAtfcdCNCFsFYUdKdq0aEsGlzyWvZ27dOet7nyGl/Wy3Z2Z9L2sb25eBPVYZ5BE27tb/MqknRdKzxDiTx/qMIGwOmvpdSEUwcLtN1VaziSK5YH88uV7HWv5g6ctVo1PEwpwJGuDrEBzLkuyno7mPOyhTsUXxFG4Jj0VVHnjdfqOYPiFJLQqEREAREQBeZDovSw1B0QENiUyqeOVNi1vW7vkrDiD9VSOJp7TNH8A+pKyzP+RmuLzI34apStHNdU+Gr1U7h1QvEdpnf0LdSzLNU4i2ON0j3ZWsBc49AP18FDQVSiKviCjqiaV5c4E7tD8uZvMOb062sujBCWSXDaXNehzZZKC5V9LK1UmoxWofOyLOyLLaMuyjJfSMH8bhcn/wrXV8XVEsJpocOmZK5ph7wtHGCMpsbAWA2vYealsApIqeFscOrNTmuCXk7uJGhP7WUVx1xeYI+wiP20g3G8bDpcfxHUD1PRexHxSz5VihDZeXlV3ZwPD+nBzlLnn9jRwCvjY6PDGZ3uYXF0rO9GZTcyC2hDGbZ9djopTFON3wVUNFSsE7mkRy5iRdx+41w+HKLkk3t6FV+nthNJnNvfKltm3sexZufloT1dYclt8NUrcOpXYhUi80g+yafi7+oGv3n7k8gPNdknB3PlPZf3S6v2OeMWn6Pr2R0SXHIWytgfKxsrmhwYXWJB00v66b6LeIXLeBcFdVTuxKrN+850ebQFw0z67MZaw8R4K5sx4SSH3aohmsNYg9pcLbkWOq5ssIqWhbtc+5vHI61NexOlq8rUpcZY45XXY/8LtPkea37LmljNYzUuDWfAD4HqFhkgPMBwGo0GnldbpYvBCz1SgWpM1WSrJmX2WEO3HqsD4XN21H1Wscy6hx9DOCtaowyN+pbY/ib3T9EbNy2PQr0JVspdUZygnyadTh8mUtOSoj5xzNBv6nQ+qg6nh2kdmY5j6USvgfMxoAjlEV7MsBZrTe5tbUXVsbIvkhBFiAR0IBWkcjXBjLFf7kLW4O+orIpH5PdKZokia1188+wLmgaBg2/5Ufg1R21RLicwLWtDqajjcCHZAe/IWnW7nfIXU47Cm3uxzo/5DYfJbFLhbGuzuLnu5F5zW8gr66Vdq/Pcrok3+fmxmwSnLIhm0JJeR0zG9lp8S44IWZQe+7QWNiBzPnZSdXVtjY57jYNaXHyC5jh1Sa6qu8nK5xLfIX0HQ2XNJnVCNKi4UGJktA11F7nS+vIfRSNSWNbnkaXWBJuCWgDry5+qi46K07NLBg+G4sTa2zunmvPF+OxspnxhwzvGS2umovfobKtbbk9djM7h+GQZ3suXd4akW5jbnsqJjkwZM9guW62B108zvdWSglmqI2/aOLc7c2W7Tlbu0nYX8FHY9Q9lrNGXwkgXDLuYb6Zht02siRZbFVwjHHUFS17CTG494ciL6jzC7jRVjZY2yMN2vAcPVcExCWN5fGQZIxfszfIQBcjlpuR+4XRvZBipko+zJuYnW3vodvyVkRIviIikqEREAWCq2WdYpm6ICsV26ofGTLSsd1bb5H/AJXQcRj1VR4uoc8OYbsN/Q6FVlHUqLwdMqtNJqp+klsqxC6xUpT1dl5coUd1lkjqlHYXhwpXSPYHvzh8dmuDfs3jRrh8QyuAdmYcxtayxx1YWw2o8VfDmyYG9PD5RjlxRyeblGHGsdZTNjFNJ2kxcXSOzXMnUzN5vkcbgWDmZbK1uijkLHvjaXMIc0uALmO30PgVXmzDMHFoLhs6wJHkd1vw1ynxXilk0uMdLXL9SmHA4Xqdo1eI+HJJquKoZkkDTEHxvNhZjr38W66jfzUdxDI6txNtLI7s42OyNB0uMuYuHVz7WHorTDV+KylrHOa9zWl7L5XEDM2+hs7cK+D+IShWtcJpdr6lcnhVK3Hq7ZpcWljRSUzj2VI6TJLY5W5WNHZxudyaTf5KTxOnoWMjkk7KNsT2mJ8ZDSHDZrTHq7xbzWNwNi02kYdCx4Bv891oT4SwmEwZIH075HsY6O8ZLwA67QRY6aOGq3hNSjFantdtfPXt1Rzy2btb9/jofP8A1T2k8bHSQVMM8xhDWMfHPBe5aSHakAbmw2U9R19nObTztlyOMbonOGYOGpa08/TRVOriqRO+VzA6qkd7rTPY09lFFa7573NjYm2Y33X3FMChHYUFOxvb3bNJUW+0iY03dK5w1zOOwvz8iuu4bJPp7ru37cerMdL3dbl/pMZY45XXY/8AC79DzUhZUSiqJX1U1LJKKhkcTZDKWMY6KUnRhczQ6XNlaMJrC6Jpdva1+tiR+ixySUVb/LNMbk3TJFzFp19W2Fhe82A+p5ADmfBbQqBYkmwAufAKs1WO+85mwC4HxSlt2Mb4Dm8rFxjJbG1tEccZkqnuDGPs0ZrMsMoHJ7+bja9tvNfaTG5WgF4D29G3zD1O68Sl8Tbsc5w+I6WB6/CoPEOIX3DDDE7PckAvBaddM1/C99u8oWOS4ZKyRezRfKWsD25mm4+o8CORWdsy49DxDNRzdq1p7Jxs9lySPA3XT8LxWOojbJG64d9PArp36kbEqJF7bItQMKzRsNrqCpUvafjpjhZA096Yku/kb+5/JVPh4WFw7I/4mG9m3+5mPS4Wvx1WmfEXtbqI8sDfMaH/AO11YsO4FM+WORxbH9m91hq5rT8N9hc3VXuy3BF4j7RamOT/AFB2h7NvZBofGGgOu7UfG5x5W0A6qE4x4ofPI2IBt4/9QsFg6R1r2HQbadFLcb8ICkqhOHXjfeRtyMzS2wta1tCRZVCowc3MsbjI0knN94317w5HqpC4P0HwlTAUcJDbFzGvd5kX1UlNA0g3AIIN79FUPZRPKaEdoLNzv7O4sS3c+l9vVWjEqsNaSdgLlXRU5TxRgDYJQYgeze/Y65T0v0Wf2JZmTVERBAs42O4LX2II5LDxPjed2+gu7yAC2vYu4yTVExNyQLnqXOvc+OijqXfB1tECKSgREQBeXBekQELiMCgaiG92nY3BVvqYbhQFbSWKA5Zi+GmGQt5HVp8FqxzLoeKYY2VhY4eR5hULFMJkgdZwu3k4LHJi1bo6Mc+jDKpZ46zxUMZF9bPZczx0a2WOKtW1HUqrx1S24q3xWUoEploirFtxV6rMVetplX4rneMumWiKuC2ROHb2KqrKvxW1FXqiUou0xJKSplkilc34TcdD+hWJmVnbPiAjml7znuzOGcCzSfAdAo6LEVtQV110x8R/Wvt8+pyywNeR177/AGMuD0fZQ9lGSXPJfNKd3vd8TtfkPBT0Ega0NGwFgoiOoXyuxFsMbpXmzGNL3HwH6k6eqtPM8roiGH9Pdvc0uNeIzGzsGHvSA5z+GPb5k6eV1l4U4lh7FsWzQHF7nbE7u19FxeTiSesq33IAe95OY2DGC9hfkAByU/TY3LFAI94nOZKAWtOVt3Mk13F9dOq7McHFmUnZ3TCKyKWISR2yOLrX8PDltey9sweMOkcGtHaaEgDa1l+fMIx2btWtjeWMzfBmdlI2uQNz47rulLPIKXUWs2wcdzfT5+PNdCRU59j9GBnbYOGo01uPNQfA2KGCofTE913fZfmNwR6K64lQHJe2q59jcHYzwTA7PLD5XzD8yoqnRY6xS4l4qXpKsZXE8gXfIXVNo6i9lI1NXanl/wDik/2lUssULAIBJUvkfqS5zt766m4+a6rg1fE2JpLxd1uunIDwH7rmHC0Za97r5ezaXXy5vic1trf1K5YbEJ3BrZo2Am5dGSHZd8rWvF2lzt78hoi5KtFS9qWLiofmjcHMaOz0vpZxve/U6+QUTwThM00oZE37rnuzA5cu2p8Tor3jHBlJSt75c5kjgACbODidxl+IDe2is9HV0lLFaN8bW5Q7Q953K55kq3XcmzQ4ZxeBpNPmLZAQzK8WuQA0BpHd2Hgtrix32D7cm3+So1Rjd583ZMzBxeD3swG9/r5LaxrjFj4iw/gLTqb6+KmxRzfHa8gOJ+93R+tl1f2K4V2dEZCNZX6fyt0H1uuU02Hur6tkUXwkho8vvOPgv0dhOHtghZEwWaxrWD0G/wCqImTNxERSUCIiAIiID4QtSppbrcXwhAVuqoFG1NEHCzhcK4yQArRqMPugObYnwYx2sZynoqpiGCyxHvNNuq7FUYfZR9RR3FnC48UdMlNo44XL62ey6BinBscmrO4foqfifDMsP3bjqFlLEnwaxmajKtbMVf4qJfcb6L52i55YjVSLCzElsRV1+arDahZ4qtYvEW1Frjq/FbtPXKrwV1lvw1QPNYuBNlyoaq6hePcZa2NsF9X99w/hGjQfN2v9Cy4XKbhUXiWpNRUyHlmyjX7jO6Ledif6lbBC5GeV0j1hHDWfNJEwlzrtNmuIA3JJ2GykuK+D6mCmhmeG9lYAtuc4JuQ14I0bvz5lXz2ZFroI4G6Np8z5Cd5JHWIP8oJd/wBoWP2t48zsvdg7X4nD00/P6r1oxOSjnXs7ozJWMc7XvDfzHyX6IqafO3Ly0+i4F7OICa6INuQ09pJbSzG66+tgu61NfYXGw59VZIkgcablOVxsBqbbnwHRcr4wkHcHWY25/wB8l0DHMVLg55Op7rfDxXMcZf2tTBCNycx/qNh62H1Ru2T0L9RxFrW5hbRu+x06qVbHmjew/eY9o8yDZbPuWVoFtgAsIgLT3dPDl8v2VWrJ1ENTYf2b3FosHBp87gG1ttwsdNK5kzGuhjyZgXFrcuaO2ut7Nt4WU7Ycxb6gc1r1FKSLxuGYbbEO/hd0VaDpnnjjG2OEbI7EMBOY/dJAAF+osudVFUSdCTrfzPkp/F6vXJPTuzci0lpv+qrnuj3OPZxv8BubedlNF+BLWmx1OY90m/3bag8z/wAKLfHJO8RQgkk20F7/AN9VcME4Bmm/1rsafK58/BdH4a4QhpR3Gd7m4/EfXklENkd7OuBRRMzvsZXDX+EdAryF8Yyy9KxmEREAREQBERAEREAXwhfUQGGSAFaU+H3UmvhCArk+HrRmo+RFwra+G61ZaEFAc8xThGKW5tld1H7Km4rwdLFq0Zh1C7HUYctCWktyU+5KdHC5Yi02IssWZdexPhqKUHM2x6hU3F+BHsuY+8PD9lRxTLqZVo6kgqQpa3VR1RRvYbOBC9QHW6wyYtjSMy5wYlkhe8btY4jztYfUhQOBxOfdrIhKTcWs4kE7Wym/La2t1lqJv8q4fidG30vm/wDyojBomGQGRzg0EXLfiA8D1WXh4urZTM96Lq+qfAwshgdnkiOeNmctaw3BD26m+/S3nqqTViSQk6khrRu4m53JJ56LvnBdE1jZSwhzA/LG+1nuZka+73feN3EX6BbdPw3B3nPja7MSRmAsG8vXfU6ruRkcs9n8vuYc58eYyZQXbOyjUAX8SfkOiveJYux0d43Ah23h4EciqtiMTTO9sIu3OWstc3G2hK1c5bfXz6aKFNlqR8xquvpewF9egHxO+X5rQ9mmG++Ygagjux3d5WsGhQuOVhlPYxm7pLAjoy+jfEncrs3s84WFFStaRZ77Of4dAkfVkMnZaIFaM2HKcXksUkFafh5WI4Z1H0VnMAXz3cICtjCgd2g+eq26fCgOQHopoQBewxAakFGAttrLL0iAIiIAiIgCIiAIiIAiIgCIiAIiIAvll9RAY3xArVmogVvL5ZAQU+HLQloiFa3MC15aQFAUXEcCjlHfYPMaFVHFOAiLuiN/BdYqMNUdNQ2QcHIf8PcB2crSO+39W6HzKTYRHGGAEhz8ote+ttzfbVdOq8Na8Wc0FV/GeEO1sWOs4Xtf5/mqqNcF3LVyY+HOJKinp30xaNTdsl9r2BAHkPRZJsanezs3SOLR93wHI23HmsJwqUDvNueZHVfWUMuwY7XTY6o1IjYwxVOQkjQ2IvzF9yPG35qpYxxG4v7GAFzttBfX9T4K9N4TfM0teLNO+pH5aqycNcCwU2rIxm/ERc+l0S9Q2Vz2a+zsxkVVULynvAO1y+nVdWY2y8QxWCyqxUIiIAiIgCIiAIiIAiIgCIiAIiIAiIgCIiAIiIAiIgCIiAIiIAiIgPJasMtKCthEBFS4d4LVfhngp4heTGEBAf4YeizR4YpnsgvoaEBpQ0IC22xWXuy+oAiIgCIiAIiIAiIgCIiAIiIAiIgCIiA//9k="/>
          <p:cNvSpPr>
            <a:spLocks noChangeAspect="1" noChangeArrowheads="1"/>
          </p:cNvSpPr>
          <p:nvPr/>
        </p:nvSpPr>
        <p:spPr bwMode="auto">
          <a:xfrm>
            <a:off x="18095913" y="-954088"/>
            <a:ext cx="2752725" cy="1666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http://esgweb1.nts.jhu.edu/hmn/W08/images/story/subpage/PillCamESO.jpg"/>
          <p:cNvPicPr>
            <a:picLocks noChangeAspect="1" noChangeArrowheads="1"/>
          </p:cNvPicPr>
          <p:nvPr/>
        </p:nvPicPr>
        <p:blipFill>
          <a:blip r:embed="rId3" cstate="print"/>
          <a:srcRect/>
          <a:stretch>
            <a:fillRect/>
          </a:stretch>
        </p:blipFill>
        <p:spPr bwMode="auto">
          <a:xfrm>
            <a:off x="5372679" y="2438400"/>
            <a:ext cx="3505198" cy="25146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6400"/>
            <a:ext cx="8229600" cy="4449763"/>
          </a:xfrm>
        </p:spPr>
        <p:txBody>
          <a:bodyPr>
            <a:normAutofit/>
          </a:bodyPr>
          <a:lstStyle/>
          <a:p>
            <a:r>
              <a:rPr lang="en-US" b="1" dirty="0"/>
              <a:t>Imaging studies</a:t>
            </a:r>
            <a:r>
              <a:rPr lang="en-US" dirty="0"/>
              <a:t> </a:t>
            </a:r>
            <a:endParaRPr lang="en-US" dirty="0" smtClean="0"/>
          </a:p>
          <a:p>
            <a:pPr lvl="1"/>
            <a:r>
              <a:rPr lang="en-US" dirty="0"/>
              <a:t>small bowel follow through (</a:t>
            </a:r>
            <a:r>
              <a:rPr lang="en-US" dirty="0" smtClean="0"/>
              <a:t>SBFT)</a:t>
            </a:r>
          </a:p>
          <a:p>
            <a:pPr lvl="1"/>
            <a:r>
              <a:rPr lang="en-US" dirty="0" smtClean="0"/>
              <a:t>computed tomography: CTS or CT </a:t>
            </a:r>
            <a:r>
              <a:rPr lang="en-US" dirty="0" err="1" smtClean="0"/>
              <a:t>enterography</a:t>
            </a:r>
            <a:endParaRPr lang="en-US" dirty="0" smtClean="0"/>
          </a:p>
          <a:p>
            <a:pPr lvl="1"/>
            <a:r>
              <a:rPr lang="en-US" dirty="0" smtClean="0"/>
              <a:t> Magnetic </a:t>
            </a:r>
            <a:r>
              <a:rPr lang="en-US" dirty="0"/>
              <a:t>resonance imaging (MRI</a:t>
            </a:r>
            <a:r>
              <a:rPr lang="en-US" dirty="0" smtClean="0"/>
              <a:t>) or MR</a:t>
            </a:r>
            <a:r>
              <a:rPr lang="en-US" dirty="0"/>
              <a:t> </a:t>
            </a:r>
            <a:r>
              <a:rPr lang="en-US" dirty="0" err="1"/>
              <a:t>enterography</a:t>
            </a:r>
            <a:r>
              <a:rPr lang="en-US" dirty="0" smtClean="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2133601" y="609600"/>
            <a:ext cx="5105400" cy="52578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Serologic markers</a:t>
            </a:r>
            <a:r>
              <a:rPr lang="en-US" dirty="0" smtClean="0"/>
              <a:t> </a:t>
            </a:r>
          </a:p>
          <a:p>
            <a:pPr lvl="1"/>
            <a:r>
              <a:rPr lang="en-US" dirty="0" err="1" smtClean="0"/>
              <a:t>Inflamatory</a:t>
            </a:r>
            <a:r>
              <a:rPr lang="en-US" dirty="0" smtClean="0"/>
              <a:t> marker : ERS, CRP</a:t>
            </a:r>
          </a:p>
          <a:p>
            <a:pPr lvl="1"/>
            <a:r>
              <a:rPr lang="en-US" b="1" dirty="0" smtClean="0"/>
              <a:t>Antibody tests</a:t>
            </a:r>
            <a:r>
              <a:rPr lang="en-US" dirty="0" smtClean="0"/>
              <a:t> :</a:t>
            </a:r>
          </a:p>
          <a:p>
            <a:pPr lvl="2"/>
            <a:r>
              <a:rPr lang="en-US" b="1" dirty="0" err="1" smtClean="0"/>
              <a:t>Antineutrophil</a:t>
            </a:r>
            <a:r>
              <a:rPr lang="en-US" b="1" dirty="0" smtClean="0"/>
              <a:t> </a:t>
            </a:r>
            <a:r>
              <a:rPr lang="en-US" b="1" dirty="0" err="1" smtClean="0"/>
              <a:t>cytoplasmic</a:t>
            </a:r>
            <a:r>
              <a:rPr lang="en-US" b="1" dirty="0" smtClean="0"/>
              <a:t> antibodies (</a:t>
            </a:r>
            <a:r>
              <a:rPr lang="en-US" b="1" dirty="0" err="1" smtClean="0"/>
              <a:t>pANCA</a:t>
            </a:r>
            <a:r>
              <a:rPr lang="en-US" b="1" dirty="0" smtClean="0"/>
              <a:t>)</a:t>
            </a:r>
          </a:p>
          <a:p>
            <a:pPr lvl="2"/>
            <a:r>
              <a:rPr lang="en-US" b="1" dirty="0" smtClean="0"/>
              <a:t>Anti-</a:t>
            </a:r>
            <a:r>
              <a:rPr lang="en-US" b="1" dirty="0" err="1" smtClean="0"/>
              <a:t>Saccharomyces</a:t>
            </a:r>
            <a:r>
              <a:rPr lang="en-US" b="1" dirty="0" smtClean="0"/>
              <a:t> </a:t>
            </a:r>
            <a:r>
              <a:rPr lang="en-US" b="1" dirty="0" err="1" smtClean="0"/>
              <a:t>cerevisiae</a:t>
            </a:r>
            <a:r>
              <a:rPr lang="en-US" b="1" dirty="0" smtClean="0"/>
              <a:t> antibodies (ASCA)</a:t>
            </a:r>
            <a:r>
              <a:rPr lang="en-US" dirty="0" smtClean="0"/>
              <a:t> </a:t>
            </a:r>
          </a:p>
          <a:p>
            <a:pPr lvl="1"/>
            <a:r>
              <a:rPr lang="en-US" b="1" dirty="0" smtClean="0"/>
              <a:t>Stool markers</a:t>
            </a:r>
            <a:r>
              <a:rPr lang="en-US" dirty="0" smtClean="0"/>
              <a:t> — fecal </a:t>
            </a:r>
            <a:r>
              <a:rPr lang="en-US" dirty="0" err="1" smtClean="0"/>
              <a:t>calprotectin</a:t>
            </a:r>
            <a:endParaRPr lang="en-US"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dirty="0" smtClean="0"/>
              <a:t>Goals of therapy</a:t>
            </a:r>
          </a:p>
          <a:p>
            <a:pPr lvl="1">
              <a:defRPr/>
            </a:pPr>
            <a:r>
              <a:rPr lang="en-US" dirty="0" smtClean="0"/>
              <a:t>Induce and maintain remission.</a:t>
            </a:r>
          </a:p>
          <a:p>
            <a:pPr lvl="1">
              <a:defRPr/>
            </a:pPr>
            <a:r>
              <a:rPr lang="en-US" dirty="0" smtClean="0"/>
              <a:t>Ameliorate symptoms</a:t>
            </a:r>
          </a:p>
          <a:p>
            <a:pPr lvl="1">
              <a:defRPr/>
            </a:pPr>
            <a:r>
              <a:rPr lang="en-US" dirty="0" smtClean="0"/>
              <a:t>Improve pts quality of life</a:t>
            </a:r>
          </a:p>
          <a:p>
            <a:pPr lvl="1">
              <a:defRPr/>
            </a:pPr>
            <a:r>
              <a:rPr lang="en-US" dirty="0" smtClean="0"/>
              <a:t>Adequate nutrition</a:t>
            </a:r>
          </a:p>
          <a:p>
            <a:pPr lvl="1">
              <a:defRPr/>
            </a:pPr>
            <a:r>
              <a:rPr lang="en-US" dirty="0" smtClean="0"/>
              <a:t>Prevent complication of both the disease and medications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Inflammatory bowel disease (IBD) is comprised of two major disorders:</a:t>
            </a:r>
          </a:p>
          <a:p>
            <a:pPr lvl="1"/>
            <a:r>
              <a:rPr lang="en-US" dirty="0" smtClean="0"/>
              <a:t> Ulcerative colitis (UC) </a:t>
            </a:r>
          </a:p>
          <a:p>
            <a:pPr lvl="1"/>
            <a:r>
              <a:rPr lang="en-US" dirty="0" smtClean="0"/>
              <a:t> </a:t>
            </a:r>
            <a:r>
              <a:rPr lang="en-US" dirty="0" err="1" smtClean="0"/>
              <a:t>Crohn's</a:t>
            </a:r>
            <a:r>
              <a:rPr lang="en-US" dirty="0" smtClean="0"/>
              <a:t> disease (CD). </a:t>
            </a:r>
          </a:p>
          <a:p>
            <a:endParaRPr lang="en-US" dirty="0" smtClean="0"/>
          </a:p>
          <a:p>
            <a:r>
              <a:rPr lang="en-US" dirty="0" smtClean="0"/>
              <a:t>These disorders have distinct pathologic and clinical characteristics, but their pathogenesis remains poorly understood</a:t>
            </a:r>
            <a:endParaRPr lang="en-US" dirty="0"/>
          </a:p>
        </p:txBody>
      </p:sp>
      <p:grpSp>
        <p:nvGrpSpPr>
          <p:cNvPr id="4" name="Group 2"/>
          <p:cNvGrpSpPr>
            <a:grpSpLocks/>
          </p:cNvGrpSpPr>
          <p:nvPr/>
        </p:nvGrpSpPr>
        <p:grpSpPr bwMode="auto">
          <a:xfrm>
            <a:off x="0" y="0"/>
            <a:ext cx="9144000" cy="6858000"/>
            <a:chOff x="0" y="672"/>
            <a:chExt cx="5760" cy="3565"/>
          </a:xfrm>
        </p:grpSpPr>
        <p:pic>
          <p:nvPicPr>
            <p:cNvPr id="5" name="Picture 3" descr="world map"/>
            <p:cNvPicPr>
              <a:picLocks noChangeAspect="1" noChangeArrowheads="1"/>
            </p:cNvPicPr>
            <p:nvPr/>
          </p:nvPicPr>
          <p:blipFill>
            <a:blip r:embed="rId3" cstate="print"/>
            <a:srcRect/>
            <a:stretch>
              <a:fillRect/>
            </a:stretch>
          </p:blipFill>
          <p:spPr bwMode="auto">
            <a:xfrm>
              <a:off x="0" y="672"/>
              <a:ext cx="5760" cy="3565"/>
            </a:xfrm>
            <a:prstGeom prst="rect">
              <a:avLst/>
            </a:prstGeom>
            <a:noFill/>
          </p:spPr>
        </p:pic>
        <p:sp>
          <p:nvSpPr>
            <p:cNvPr id="6" name="Text Box 4"/>
            <p:cNvSpPr txBox="1">
              <a:spLocks noChangeArrowheads="1"/>
            </p:cNvSpPr>
            <p:nvPr/>
          </p:nvSpPr>
          <p:spPr bwMode="auto">
            <a:xfrm>
              <a:off x="389" y="3138"/>
              <a:ext cx="512" cy="237"/>
            </a:xfrm>
            <a:prstGeom prst="rect">
              <a:avLst/>
            </a:prstGeom>
            <a:noFill/>
            <a:ln w="9525">
              <a:noFill/>
              <a:miter lim="800000"/>
              <a:headEnd/>
              <a:tailEnd/>
            </a:ln>
            <a:effectLst/>
          </p:spPr>
          <p:txBody>
            <a:bodyPr wrap="none">
              <a:spAutoFit/>
            </a:bodyPr>
            <a:lstStyle/>
            <a:p>
              <a:r>
                <a:rPr lang="en-US" sz="2400">
                  <a:latin typeface="Arial" charset="0"/>
                </a:rPr>
                <a:t>High</a:t>
              </a:r>
            </a:p>
          </p:txBody>
        </p:sp>
        <p:sp>
          <p:nvSpPr>
            <p:cNvPr id="7" name="Text Box 5"/>
            <p:cNvSpPr txBox="1">
              <a:spLocks noChangeArrowheads="1"/>
            </p:cNvSpPr>
            <p:nvPr/>
          </p:nvSpPr>
          <p:spPr bwMode="auto">
            <a:xfrm>
              <a:off x="373" y="3504"/>
              <a:ext cx="800" cy="238"/>
            </a:xfrm>
            <a:prstGeom prst="rect">
              <a:avLst/>
            </a:prstGeom>
            <a:noFill/>
            <a:ln w="9525">
              <a:noFill/>
              <a:miter lim="800000"/>
              <a:headEnd/>
              <a:tailEnd/>
            </a:ln>
            <a:effectLst/>
          </p:spPr>
          <p:txBody>
            <a:bodyPr wrap="none">
              <a:spAutoFit/>
            </a:bodyPr>
            <a:lstStyle/>
            <a:p>
              <a:r>
                <a:rPr lang="en-US" sz="2400">
                  <a:latin typeface="Arial" charset="0"/>
                </a:rPr>
                <a:t>Medium</a:t>
              </a:r>
            </a:p>
          </p:txBody>
        </p:sp>
        <p:sp>
          <p:nvSpPr>
            <p:cNvPr id="8" name="Text Box 6"/>
            <p:cNvSpPr txBox="1">
              <a:spLocks noChangeArrowheads="1"/>
            </p:cNvSpPr>
            <p:nvPr/>
          </p:nvSpPr>
          <p:spPr bwMode="auto">
            <a:xfrm>
              <a:off x="388" y="3870"/>
              <a:ext cx="469" cy="237"/>
            </a:xfrm>
            <a:prstGeom prst="rect">
              <a:avLst/>
            </a:prstGeom>
            <a:noFill/>
            <a:ln w="9525">
              <a:noFill/>
              <a:miter lim="800000"/>
              <a:headEnd/>
              <a:tailEnd/>
            </a:ln>
            <a:effectLst/>
          </p:spPr>
          <p:txBody>
            <a:bodyPr wrap="none">
              <a:spAutoFit/>
            </a:bodyPr>
            <a:lstStyle/>
            <a:p>
              <a:r>
                <a:rPr lang="en-US" sz="2400">
                  <a:latin typeface="Arial" charset="0"/>
                </a:rPr>
                <a:t>Low</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Role out infection</a:t>
            </a:r>
          </a:p>
          <a:p>
            <a:r>
              <a:rPr lang="en-US" dirty="0" smtClean="0"/>
              <a:t>Corticosteroids:	</a:t>
            </a:r>
          </a:p>
          <a:p>
            <a:pPr lvl="1"/>
            <a:r>
              <a:rPr lang="en-US" dirty="0" smtClean="0"/>
              <a:t>Systemic: Prednisolone</a:t>
            </a:r>
          </a:p>
          <a:p>
            <a:pPr lvl="1"/>
            <a:r>
              <a:rPr lang="en-US" dirty="0" smtClean="0"/>
              <a:t>Local acting: Budosonide.</a:t>
            </a:r>
          </a:p>
          <a:p>
            <a:r>
              <a:rPr lang="en-US" dirty="0" smtClean="0"/>
              <a:t>Immunomodulators :</a:t>
            </a:r>
          </a:p>
          <a:p>
            <a:pPr lvl="1"/>
            <a:r>
              <a:rPr lang="en-US" dirty="0" smtClean="0"/>
              <a:t>azithyoprine</a:t>
            </a:r>
          </a:p>
          <a:p>
            <a:pPr lvl="1"/>
            <a:r>
              <a:rPr lang="en-US" dirty="0" smtClean="0"/>
              <a:t>Methotrexate</a:t>
            </a:r>
          </a:p>
          <a:p>
            <a:pPr>
              <a:buNone/>
            </a:pPr>
            <a:endParaRPr lang="en-US" dirty="0" smtClean="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Anti TNF therapy</a:t>
            </a:r>
          </a:p>
          <a:p>
            <a:endParaRPr lang="en-US" dirty="0" smtClean="0"/>
          </a:p>
          <a:p>
            <a:endParaRPr lang="en-US" dirty="0" smtClean="0"/>
          </a:p>
          <a:p>
            <a:r>
              <a:rPr lang="en-US" dirty="0" smtClean="0"/>
              <a:t>Surgery</a:t>
            </a:r>
          </a:p>
          <a:p>
            <a:pPr lvl="1">
              <a:defRPr/>
            </a:pPr>
            <a:r>
              <a:rPr lang="en-US" dirty="0" smtClean="0"/>
              <a:t>Obstruction, severe </a:t>
            </a:r>
            <a:r>
              <a:rPr lang="en-US" dirty="0" err="1" smtClean="0"/>
              <a:t>perianal</a:t>
            </a:r>
            <a:r>
              <a:rPr lang="en-US" dirty="0" smtClean="0"/>
              <a:t> disease unresponsive to medical therapy, difficult fistulas, major bleeding, severe disability</a:t>
            </a:r>
          </a:p>
          <a:p>
            <a:pPr lvl="1">
              <a:defRPr/>
            </a:pPr>
            <a:endParaRPr lang="en-US" dirty="0" smtClean="0"/>
          </a:p>
          <a:p>
            <a:pPr lvl="1"/>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p:txBody>
          <a:bodyPr/>
          <a:lstStyle/>
          <a:p>
            <a:pPr rtl="0" eaLnBrk="1" hangingPunct="1">
              <a:defRPr/>
            </a:pPr>
            <a:r>
              <a:rPr lang="en-US" sz="3600" b="0" smtClean="0"/>
              <a:t>Distinguishing characteristics of CD and UC</a:t>
            </a:r>
          </a:p>
        </p:txBody>
      </p:sp>
      <p:graphicFrame>
        <p:nvGraphicFramePr>
          <p:cNvPr id="96317" name="Group 61"/>
          <p:cNvGraphicFramePr>
            <a:graphicFrameLocks noGrp="1"/>
          </p:cNvGraphicFramePr>
          <p:nvPr>
            <p:ph type="tbl" idx="1"/>
          </p:nvPr>
        </p:nvGraphicFramePr>
        <p:xfrm>
          <a:off x="457200" y="1524000"/>
          <a:ext cx="8229600" cy="5177473"/>
        </p:xfrm>
        <a:graphic>
          <a:graphicData uri="http://schemas.openxmlformats.org/drawingml/2006/table">
            <a:tbl>
              <a:tblPr rtl="1"/>
              <a:tblGrid>
                <a:gridCol w="2743200"/>
                <a:gridCol w="2743200"/>
                <a:gridCol w="2743200"/>
              </a:tblGrid>
              <a:tr h="13716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 colon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SB or colon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Location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Continuous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Skip lesions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Anatomic distribution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Involved in &gt;90%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Rectal spare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Rectal involvement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Universal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Only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Gross bleeding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Peri-anal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Yes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Fistulization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err="1" smtClean="0">
                          <a:ln>
                            <a:noFill/>
                          </a:ln>
                          <a:solidFill>
                            <a:schemeClr val="tx1"/>
                          </a:solidFill>
                          <a:effectLst/>
                          <a:latin typeface="Garamond" pitchFamily="18" charset="0"/>
                          <a:cs typeface="Arial" charset="0"/>
                        </a:rPr>
                        <a:t>Granulomas</a:t>
                      </a:r>
                      <a:r>
                        <a:rPr kumimoji="0" lang="en-US" sz="2800" b="0" i="0" u="none" strike="noStrike" cap="none" normalizeH="0" baseline="0" dirty="0" smtClean="0">
                          <a:ln>
                            <a:noFill/>
                          </a:ln>
                          <a:solidFill>
                            <a:schemeClr val="tx1"/>
                          </a:solidFill>
                          <a:effectLst/>
                          <a:latin typeface="Garamond" pitchFamily="18"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47" name="Rectangle 43"/>
          <p:cNvSpPr>
            <a:spLocks noGrp="1" noRot="1" noChangeArrowheads="1"/>
          </p:cNvSpPr>
          <p:nvPr>
            <p:ph type="title"/>
          </p:nvPr>
        </p:nvSpPr>
        <p:spPr>
          <a:xfrm>
            <a:off x="457200" y="274638"/>
            <a:ext cx="8229600" cy="792162"/>
          </a:xfrm>
        </p:spPr>
        <p:txBody>
          <a:bodyPr/>
          <a:lstStyle/>
          <a:p>
            <a:pPr rtl="0" eaLnBrk="1" hangingPunct="1">
              <a:defRPr/>
            </a:pPr>
            <a:r>
              <a:rPr lang="en-US" sz="4000" smtClean="0"/>
              <a:t>Endoscopic features of CD and UC</a:t>
            </a:r>
          </a:p>
        </p:txBody>
      </p:sp>
      <p:graphicFrame>
        <p:nvGraphicFramePr>
          <p:cNvPr id="98354" name="Group 50"/>
          <p:cNvGraphicFramePr>
            <a:graphicFrameLocks noGrp="1"/>
          </p:cNvGraphicFramePr>
          <p:nvPr>
            <p:ph type="tbl" idx="1"/>
          </p:nvPr>
        </p:nvGraphicFramePr>
        <p:xfrm>
          <a:off x="381000" y="1066800"/>
          <a:ext cx="8229600" cy="5137785"/>
        </p:xfrm>
        <a:graphic>
          <a:graphicData uri="http://schemas.openxmlformats.org/drawingml/2006/table">
            <a:tbl>
              <a:tblPr rtl="1"/>
              <a:tblGrid>
                <a:gridCol w="2743200"/>
                <a:gridCol w="2514600"/>
                <a:gridCol w="2971800"/>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Continuous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Discontinuous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Mucosal involvement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Aphthous ulcers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Abnormal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Relatively normal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Surrounding mucosa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Longitudinal ulcer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In severe cases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Cobble stoning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Mucosal friability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distorted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Normal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Vascular pattern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normAutofit fontScale="90000"/>
          </a:bodyPr>
          <a:lstStyle/>
          <a:p>
            <a:pPr rtl="0" eaLnBrk="1" hangingPunct="1">
              <a:defRPr/>
            </a:pPr>
            <a:r>
              <a:rPr lang="en-US" b="0" smtClean="0"/>
              <a:t>Pathologic features of CD and UC</a:t>
            </a:r>
          </a:p>
        </p:txBody>
      </p:sp>
      <p:graphicFrame>
        <p:nvGraphicFramePr>
          <p:cNvPr id="101428" name="Group 52"/>
          <p:cNvGraphicFramePr>
            <a:graphicFrameLocks noGrp="1"/>
          </p:cNvGraphicFramePr>
          <p:nvPr>
            <p:ph type="tbl" idx="1"/>
          </p:nvPr>
        </p:nvGraphicFramePr>
        <p:xfrm>
          <a:off x="457200" y="1600200"/>
          <a:ext cx="8229600" cy="3348991"/>
        </p:xfrm>
        <a:graphic>
          <a:graphicData uri="http://schemas.openxmlformats.org/drawingml/2006/table">
            <a:tbl>
              <a:tblPr rtl="1"/>
              <a:tblGrid>
                <a:gridCol w="2286000"/>
                <a:gridCol w="2133600"/>
                <a:gridCol w="3810000"/>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Yes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Transmural inflammation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Granulomas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Fissures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Fibrosis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Submucosal inflammation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590800"/>
            <a:ext cx="8305800" cy="1143000"/>
          </a:xfrm>
        </p:spPr>
        <p:txBody>
          <a:bodyPr/>
          <a:lstStyle/>
          <a:p>
            <a:r>
              <a:rPr lang="en-US" dirty="0" smtClean="0"/>
              <a:t>Thank You</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lide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364163"/>
          </a:xfrm>
        </p:spPr>
        <p:txBody>
          <a:bodyPr>
            <a:normAutofit/>
          </a:bodyPr>
          <a:lstStyle/>
          <a:p>
            <a:endParaRPr lang="en-US" dirty="0" smtClean="0"/>
          </a:p>
          <a:p>
            <a:r>
              <a:rPr lang="en-US" dirty="0" smtClean="0"/>
              <a:t>HOST FACTORS</a:t>
            </a:r>
          </a:p>
          <a:p>
            <a:pPr lvl="1"/>
            <a:r>
              <a:rPr lang="en-US" dirty="0" smtClean="0"/>
              <a:t>Genetic factors: NOD2/CARD15</a:t>
            </a:r>
          </a:p>
          <a:p>
            <a:pPr lvl="1"/>
            <a:endParaRPr lang="en-US" dirty="0" smtClean="0"/>
          </a:p>
          <a:p>
            <a:r>
              <a:rPr lang="en-US" dirty="0" smtClean="0"/>
              <a:t>ENVIRONMENTAL FACTORS </a:t>
            </a:r>
          </a:p>
          <a:p>
            <a:pPr lvl="1"/>
            <a:r>
              <a:rPr lang="en-US" dirty="0" smtClean="0"/>
              <a:t>Smoking:</a:t>
            </a:r>
          </a:p>
          <a:p>
            <a:pPr lvl="1"/>
            <a:r>
              <a:rPr lang="en-US" dirty="0" smtClean="0"/>
              <a:t>Appendectomy: protect UC</a:t>
            </a:r>
          </a:p>
          <a:p>
            <a:pPr lvl="1"/>
            <a:endParaRPr lang="en-US" dirty="0" smtClean="0"/>
          </a:p>
          <a:p>
            <a:r>
              <a:rPr lang="en-US" dirty="0" smtClean="0"/>
              <a:t>Diet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Ulcerative colitis</a:t>
            </a:r>
            <a:endParaRPr lang="en-US" dirty="0"/>
          </a:p>
        </p:txBody>
      </p:sp>
      <p:sp>
        <p:nvSpPr>
          <p:cNvPr id="3" name="Content Placeholder 2"/>
          <p:cNvSpPr>
            <a:spLocks noGrp="1"/>
          </p:cNvSpPr>
          <p:nvPr>
            <p:ph idx="1"/>
          </p:nvPr>
        </p:nvSpPr>
        <p:spPr/>
        <p:txBody>
          <a:bodyPr>
            <a:normAutofit/>
          </a:bodyPr>
          <a:lstStyle/>
          <a:p>
            <a:r>
              <a:rPr lang="en-US" dirty="0"/>
              <a:t>Ulcerative colitis is characterized by recurring episodes of inflammation limited to the mucosal layer of the </a:t>
            </a:r>
            <a:r>
              <a:rPr lang="en-US" dirty="0" smtClean="0"/>
              <a:t>colon.</a:t>
            </a:r>
          </a:p>
          <a:p>
            <a:endParaRPr lang="en-US" dirty="0" smtClean="0"/>
          </a:p>
          <a:p>
            <a:r>
              <a:rPr lang="en-US" dirty="0" smtClean="0"/>
              <a:t>Start rectum then extend proximally.</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Ulcerative </a:t>
            </a:r>
            <a:r>
              <a:rPr lang="en-US" dirty="0" err="1" smtClean="0"/>
              <a:t>proctitis</a:t>
            </a:r>
            <a:r>
              <a:rPr lang="en-US" dirty="0" smtClean="0"/>
              <a:t> :rectum.</a:t>
            </a:r>
          </a:p>
          <a:p>
            <a:pPr lvl="0"/>
            <a:r>
              <a:rPr lang="en-US" dirty="0" smtClean="0"/>
              <a:t>Ulcerative </a:t>
            </a:r>
            <a:r>
              <a:rPr lang="en-US" dirty="0" err="1" smtClean="0"/>
              <a:t>proctosigmoiditis</a:t>
            </a:r>
            <a:r>
              <a:rPr lang="en-US" dirty="0" smtClean="0"/>
              <a:t> :rectum and sigmoid colon.</a:t>
            </a:r>
          </a:p>
          <a:p>
            <a:pPr lvl="0"/>
            <a:r>
              <a:rPr lang="en-US" dirty="0" smtClean="0"/>
              <a:t>Left-sided colitis: disease that extends beyond the rectum and as far proximally as the </a:t>
            </a:r>
            <a:r>
              <a:rPr lang="en-US" dirty="0" err="1" smtClean="0"/>
              <a:t>splenic</a:t>
            </a:r>
            <a:r>
              <a:rPr lang="en-US" dirty="0" smtClean="0"/>
              <a:t> flexure.</a:t>
            </a:r>
          </a:p>
          <a:p>
            <a:pPr lvl="0"/>
            <a:r>
              <a:rPr lang="en-US" dirty="0" smtClean="0"/>
              <a:t>Extensive colitis :beyond the </a:t>
            </a:r>
            <a:r>
              <a:rPr lang="en-US" dirty="0" err="1" smtClean="0"/>
              <a:t>splenic</a:t>
            </a:r>
            <a:r>
              <a:rPr lang="en-US" dirty="0" smtClean="0"/>
              <a:t> flexure.</a:t>
            </a:r>
          </a:p>
          <a:p>
            <a:pPr lvl="0"/>
            <a:r>
              <a:rPr lang="en-US" dirty="0" err="1" smtClean="0"/>
              <a:t>Pancolitis</a:t>
            </a:r>
            <a:r>
              <a:rPr lang="en-US" dirty="0" smtClean="0"/>
              <a:t>: whole colon</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283</TotalTime>
  <Words>837</Words>
  <Application>Microsoft Office PowerPoint</Application>
  <PresentationFormat>عرض على الشاشة (3:4)‏</PresentationFormat>
  <Paragraphs>257</Paragraphs>
  <Slides>45</Slides>
  <Notes>6</Notes>
  <HiddenSlides>0</HiddenSlides>
  <MMClips>0</MMClips>
  <ScaleCrop>false</ScaleCrop>
  <HeadingPairs>
    <vt:vector size="4" baseType="variant">
      <vt:variant>
        <vt:lpstr>سمة</vt:lpstr>
      </vt:variant>
      <vt:variant>
        <vt:i4>1</vt:i4>
      </vt:variant>
      <vt:variant>
        <vt:lpstr>عناوين الشرائح</vt:lpstr>
      </vt:variant>
      <vt:variant>
        <vt:i4>45</vt:i4>
      </vt:variant>
    </vt:vector>
  </HeadingPairs>
  <TitlesOfParts>
    <vt:vector size="46" baseType="lpstr">
      <vt:lpstr>Flow</vt:lpstr>
      <vt:lpstr>Inflammatory Bowel Disease</vt:lpstr>
      <vt:lpstr>الشريحة 2</vt:lpstr>
      <vt:lpstr>Epidemiology</vt:lpstr>
      <vt:lpstr>الشريحة 4</vt:lpstr>
      <vt:lpstr>الشريحة 5</vt:lpstr>
      <vt:lpstr>الشريحة 6</vt:lpstr>
      <vt:lpstr>الشريحة 7</vt:lpstr>
      <vt:lpstr>Ulcerative colitis</vt:lpstr>
      <vt:lpstr>الشريحة 9</vt:lpstr>
      <vt:lpstr>الشريحة 10</vt:lpstr>
      <vt:lpstr>الشريحة 11</vt:lpstr>
      <vt:lpstr>الشريحة 12</vt:lpstr>
      <vt:lpstr>الشريحة 13</vt:lpstr>
      <vt:lpstr>الشريحة 14</vt:lpstr>
      <vt:lpstr>Colonoscopy</vt:lpstr>
      <vt:lpstr>الشريحة 16</vt:lpstr>
      <vt:lpstr>UC</vt:lpstr>
      <vt:lpstr>الشريحة 18</vt:lpstr>
      <vt:lpstr>الشريحة 19</vt:lpstr>
      <vt:lpstr>Ulcerative colitis - complication</vt:lpstr>
      <vt:lpstr>managements</vt:lpstr>
      <vt:lpstr>managements</vt:lpstr>
      <vt:lpstr>الشريحة 23</vt:lpstr>
      <vt:lpstr>CD</vt:lpstr>
      <vt:lpstr>الشريحة 25</vt:lpstr>
      <vt:lpstr>CLINICAL MANIFESTATIONS </vt:lpstr>
      <vt:lpstr>الشريحة 27</vt:lpstr>
      <vt:lpstr>الشريحة 28</vt:lpstr>
      <vt:lpstr>Extraintestinal manifestations </vt:lpstr>
      <vt:lpstr>الشريحة 30</vt:lpstr>
      <vt:lpstr>DIAGNOSIS</vt:lpstr>
      <vt:lpstr>الشريحة 32</vt:lpstr>
      <vt:lpstr>الشريحة 33</vt:lpstr>
      <vt:lpstr>الشريحة 34</vt:lpstr>
      <vt:lpstr>Wireless capsule endoscopy</vt:lpstr>
      <vt:lpstr>الشريحة 36</vt:lpstr>
      <vt:lpstr>الشريحة 37</vt:lpstr>
      <vt:lpstr>الشريحة 38</vt:lpstr>
      <vt:lpstr>الشريحة 39</vt:lpstr>
      <vt:lpstr>Management</vt:lpstr>
      <vt:lpstr>الشريحة 41</vt:lpstr>
      <vt:lpstr>Distinguishing characteristics of CD and UC</vt:lpstr>
      <vt:lpstr>Endoscopic features of CD and UC</vt:lpstr>
      <vt:lpstr>Pathologic features of CD and UC</vt:lpstr>
      <vt:lpstr>Thank You</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aishah</dc:creator>
  <cp:lastModifiedBy>AA</cp:lastModifiedBy>
  <cp:revision>27</cp:revision>
  <dcterms:created xsi:type="dcterms:W3CDTF">2011-11-26T19:18:31Z</dcterms:created>
  <dcterms:modified xsi:type="dcterms:W3CDTF">2013-11-25T16:28:21Z</dcterms:modified>
</cp:coreProperties>
</file>