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  <p:sldMasterId id="2147483663" r:id="rId2"/>
    <p:sldMasterId id="2147483678" r:id="rId3"/>
  </p:sldMasterIdLst>
  <p:notesMasterIdLst>
    <p:notesMasterId r:id="rId72"/>
  </p:notesMasterIdLst>
  <p:sldIdLst>
    <p:sldId id="256" r:id="rId4"/>
    <p:sldId id="259" r:id="rId5"/>
    <p:sldId id="327" r:id="rId6"/>
    <p:sldId id="320" r:id="rId7"/>
    <p:sldId id="321" r:id="rId8"/>
    <p:sldId id="322" r:id="rId9"/>
    <p:sldId id="343" r:id="rId10"/>
    <p:sldId id="344" r:id="rId11"/>
    <p:sldId id="353" r:id="rId12"/>
    <p:sldId id="352" r:id="rId13"/>
    <p:sldId id="363" r:id="rId14"/>
    <p:sldId id="346" r:id="rId15"/>
    <p:sldId id="262" r:id="rId16"/>
    <p:sldId id="354" r:id="rId17"/>
    <p:sldId id="355" r:id="rId18"/>
    <p:sldId id="359" r:id="rId19"/>
    <p:sldId id="356" r:id="rId20"/>
    <p:sldId id="358" r:id="rId21"/>
    <p:sldId id="347" r:id="rId22"/>
    <p:sldId id="348" r:id="rId23"/>
    <p:sldId id="362" r:id="rId24"/>
    <p:sldId id="326" r:id="rId25"/>
    <p:sldId id="335" r:id="rId26"/>
    <p:sldId id="261" r:id="rId27"/>
    <p:sldId id="266" r:id="rId28"/>
    <p:sldId id="272" r:id="rId29"/>
    <p:sldId id="271" r:id="rId30"/>
    <p:sldId id="293" r:id="rId31"/>
    <p:sldId id="303" r:id="rId32"/>
    <p:sldId id="304" r:id="rId33"/>
    <p:sldId id="305" r:id="rId34"/>
    <p:sldId id="306" r:id="rId35"/>
    <p:sldId id="302" r:id="rId36"/>
    <p:sldId id="342" r:id="rId37"/>
    <p:sldId id="301" r:id="rId38"/>
    <p:sldId id="307" r:id="rId39"/>
    <p:sldId id="308" r:id="rId40"/>
    <p:sldId id="369" r:id="rId41"/>
    <p:sldId id="370" r:id="rId42"/>
    <p:sldId id="371" r:id="rId43"/>
    <p:sldId id="309" r:id="rId44"/>
    <p:sldId id="341" r:id="rId45"/>
    <p:sldId id="372" r:id="rId46"/>
    <p:sldId id="312" r:id="rId47"/>
    <p:sldId id="280" r:id="rId48"/>
    <p:sldId id="275" r:id="rId49"/>
    <p:sldId id="289" r:id="rId50"/>
    <p:sldId id="288" r:id="rId51"/>
    <p:sldId id="286" r:id="rId52"/>
    <p:sldId id="276" r:id="rId53"/>
    <p:sldId id="340" r:id="rId54"/>
    <p:sldId id="318" r:id="rId55"/>
    <p:sldId id="336" r:id="rId56"/>
    <p:sldId id="294" r:id="rId57"/>
    <p:sldId id="328" r:id="rId58"/>
    <p:sldId id="334" r:id="rId59"/>
    <p:sldId id="332" r:id="rId60"/>
    <p:sldId id="319" r:id="rId61"/>
    <p:sldId id="295" r:id="rId62"/>
    <p:sldId id="296" r:id="rId63"/>
    <p:sldId id="298" r:id="rId64"/>
    <p:sldId id="299" r:id="rId65"/>
    <p:sldId id="300" r:id="rId66"/>
    <p:sldId id="339" r:id="rId67"/>
    <p:sldId id="333" r:id="rId68"/>
    <p:sldId id="331" r:id="rId69"/>
    <p:sldId id="329" r:id="rId70"/>
    <p:sldId id="337" r:id="rId71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7568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0.jpe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6595B998-73AC-4E30-B2D6-920AC6D7E8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410859-0E37-45A4-9F17-DA1E31F288B8}" type="slidenum">
              <a:rPr lang="ar-SA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F9359A-8931-4C56-A022-0277B7D06857}" type="slidenum">
              <a:rPr lang="ar-SA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3D0020-1E82-490A-8ACE-63E4812DA210}" type="slidenum">
              <a:rPr lang="ar-SA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124363-82FF-4B95-A441-27B091F51133}" type="slidenum">
              <a:rPr lang="ar-SA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B4A1FC-121E-4A9D-B7C3-2A7DD4E19368}" type="slidenum">
              <a:rPr lang="ar-SA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048069-BD2A-4117-A77D-917268BF0AEC}" type="slidenum">
              <a:rPr lang="ar-SA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384491-9DFD-4058-B5C3-B9D522A408D9}" type="slidenum">
              <a:rPr lang="ar-SA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B475B6-F469-407A-91A9-A7615A425E7A}" type="slidenum">
              <a:rPr lang="ar-SA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E0E9FB-EC6A-4FEC-865B-83CCC4346F4C}" type="slidenum">
              <a:rPr lang="ar-SA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EA4BC3-DBA9-42F5-97B2-85E1D9431C61}" type="slidenum">
              <a:rPr lang="ar-SA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6C99A8-DEF1-46CB-BD8C-49217910828C}" type="slidenum">
              <a:rPr lang="ar-SA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56F4B-932F-4E53-B225-255FC1A6C6DC}" type="slidenum">
              <a:rPr lang="ar-SA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412262-A4CD-4B5F-900E-3539FB28763F}" type="slidenum">
              <a:rPr lang="ar-SA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586C15-F52D-4C7B-8A64-B9153C9EFC33}" type="slidenum">
              <a:rPr lang="ar-SA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96CF0F47-67FF-4B02-BB15-40938B02EE9D}" type="slidenum">
              <a:rPr lang="ar-SA" altLang="en-US" sz="1200">
                <a:solidFill>
                  <a:srgbClr val="000000"/>
                </a:solidFill>
              </a:rPr>
              <a:pPr rtl="0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249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72D5D7-474F-494C-B641-F73DF78D3096}" type="slidenum">
              <a:rPr lang="ar-SA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C81DB7-8B42-4A70-98DE-63B89E29E59D}" type="slidenum">
              <a:rPr lang="ar-SA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E008BA-77DE-4FE4-A702-21A1A7F38603}" type="slidenum">
              <a:rPr lang="ar-SA" altLang="en-US" smtClean="0"/>
              <a:pPr/>
              <a:t>37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4CF38D-6663-4A64-9AAD-6E463911BA45}" type="slidenum">
              <a:rPr lang="ar-SA" smtClean="0"/>
              <a:pPr/>
              <a:t>38</a:t>
            </a:fld>
            <a:endParaRPr lang="en-US" smtClean="0"/>
          </a:p>
        </p:txBody>
      </p:sp>
      <p:sp>
        <p:nvSpPr>
          <p:cNvPr id="1290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FAAFDB53-8D4D-4BFD-B869-062042A3B409}" type="slidenum">
              <a:rPr lang="ar-SA" sz="1200"/>
              <a:pPr rtl="0"/>
              <a:t>38</a:t>
            </a:fld>
            <a:endParaRPr lang="en-US" sz="120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C19A23-EEB3-4E23-94D4-269A2334B3B0}" type="slidenum">
              <a:rPr lang="ar-SA" smtClean="0"/>
              <a:pPr/>
              <a:t>39</a:t>
            </a:fld>
            <a:endParaRPr lang="en-US" smtClean="0"/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0029755E-78E2-4897-A6C3-012CFDB92CFB}" type="slidenum">
              <a:rPr lang="ar-SA" sz="1200"/>
              <a:pPr rtl="0"/>
              <a:t>39</a:t>
            </a:fld>
            <a:endParaRPr lang="en-US" sz="1200"/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88D9DF-6A47-4ECC-AD1C-BFFF312EA623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B0B260-E3C2-4009-9956-7D200FE63D38}" type="slidenum">
              <a:rPr lang="ar-SA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6003B7-19D7-4729-8281-ACA590BD5DD3}" type="slidenum">
              <a:rPr lang="ar-SA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48099B-88FC-43EE-B832-B79185C144CE}" type="slidenum">
              <a:rPr lang="ar-SA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F20D54-A052-4EF2-AC4B-14D20D1F9917}" type="slidenum">
              <a:rPr lang="ar-SA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62D410-38AF-4BAB-9B71-4E3A7CCB3268}" type="slidenum">
              <a:rPr lang="ar-SA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228B91-6A2D-4528-B9EE-0398D935591C}" type="slidenum">
              <a:rPr lang="ar-SA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ED1119-1B84-483E-B374-90BB3BBCC1EB}" type="slidenum">
              <a:rPr lang="ar-SA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6D0302-0D4C-4C2A-ABD2-700AC22B7643}" type="slidenum">
              <a:rPr lang="ar-SA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B68155-3C6D-4345-A845-126AD5CA7296}" type="slidenum">
              <a:rPr lang="ar-SA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3323FC-8753-4C4F-8D03-5A726630D0F9}" type="slidenum">
              <a:rPr lang="ar-SA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82A8C9-7218-4269-8C7F-02B860A21093}" type="slidenum">
              <a:rPr lang="ar-SA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742290-EBA3-4076-9F02-BBD4111A04D2}" type="slidenum">
              <a:rPr lang="ar-SA" altLang="en-US" smtClean="0"/>
              <a:pPr/>
              <a:t>51</a:t>
            </a:fld>
            <a:endParaRPr lang="en-US" altLang="en-US" smtClean="0"/>
          </a:p>
        </p:txBody>
      </p:sp>
      <p:sp>
        <p:nvSpPr>
          <p:cNvPr id="142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38C61C18-A9C9-4514-989F-69965DC2B22E}" type="slidenum">
              <a:rPr lang="ar-SA" altLang="en-US" sz="1200"/>
              <a:pPr rtl="0"/>
              <a:t>51</a:t>
            </a:fld>
            <a:endParaRPr lang="en-US" altLang="en-US" sz="1200"/>
          </a:p>
        </p:txBody>
      </p:sp>
      <p:sp>
        <p:nvSpPr>
          <p:cNvPr id="1423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4E48A-EC29-4EE5-B273-ADE4BF976579}" type="slidenum">
              <a:rPr lang="ar-SA" altLang="en-US" smtClean="0"/>
              <a:pPr/>
              <a:t>52</a:t>
            </a:fld>
            <a:endParaRPr lang="en-US" altLang="en-US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83D096-7CC5-4E15-ACA6-2F88EE9B1146}" type="slidenum">
              <a:rPr lang="ar-SA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A3F044-CEF3-4FA1-911E-AE783D91E483}" type="slidenum">
              <a:rPr lang="ar-SA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EB2CD0-ACBB-4F95-B795-6A7A17015028}" type="slidenum">
              <a:rPr lang="ar-SA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9B3776-68F7-4532-BD83-4DDFC513E36F}" type="slidenum">
              <a:rPr lang="ar-SA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C5FE97-2AAF-4E70-9FB3-7BF734B190A9}" type="slidenum">
              <a:rPr lang="ar-SA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61FB4A-4B28-4556-854C-C626B24386BF}" type="slidenum">
              <a:rPr lang="ar-SA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B59BD2-059B-4DA8-BBFE-A149D08E4C07}" type="slidenum">
              <a:rPr lang="ar-SA" altLang="en-US" smtClean="0"/>
              <a:pPr/>
              <a:t>58</a:t>
            </a:fld>
            <a:endParaRPr lang="en-US" altLang="en-US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29BC34-341C-4B09-A3A8-D17FD298467D}" type="slidenum">
              <a:rPr lang="ar-SA" altLang="en-US" smtClean="0"/>
              <a:pPr/>
              <a:t>59</a:t>
            </a:fld>
            <a:endParaRPr lang="en-US" altLang="en-US" smtClean="0"/>
          </a:p>
        </p:txBody>
      </p:sp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05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rtl="0" eaLnBrk="0" hangingPunct="0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05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05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0535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05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750369-C14C-4A4E-BF6A-654C6A16835B}" type="slidenum">
              <a:rPr lang="ar-SA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15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rtl="0" eaLnBrk="0" hangingPunct="0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15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15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1559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15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ED8F1B-1FEB-4A5E-9892-F0DAB3D30CF2}" type="slidenum">
              <a:rPr lang="ar-SA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F74917-8D9F-4797-81D9-361F8E64D0DE}" type="slidenum">
              <a:rPr lang="ar-SA" altLang="en-US" smtClean="0"/>
              <a:pPr/>
              <a:t>62</a:t>
            </a:fld>
            <a:endParaRPr lang="en-US" altLang="en-US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C9F38E-AE67-4006-8A10-2DF04434E2D9}" type="slidenum">
              <a:rPr lang="ar-SA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2DBD14-664B-4C6C-AC6E-5F90F774A345}" type="slidenum">
              <a:rPr lang="ar-SA" altLang="en-US" smtClean="0"/>
              <a:pPr/>
              <a:t>63</a:t>
            </a:fld>
            <a:endParaRPr lang="en-US" altLang="en-US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047979-6292-4D26-B89D-052C4A4C13D9}" type="slidenum">
              <a:rPr lang="ar-SA" altLang="en-US" smtClean="0"/>
              <a:pPr/>
              <a:t>64</a:t>
            </a:fld>
            <a:endParaRPr lang="en-US" altLang="en-US" smtClean="0"/>
          </a:p>
        </p:txBody>
      </p:sp>
      <p:sp>
        <p:nvSpPr>
          <p:cNvPr id="155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D3A86159-AC0E-4A48-B5F6-D7C662E074F7}" type="slidenum">
              <a:rPr lang="ar-SA" altLang="en-US" sz="1200"/>
              <a:pPr rtl="0"/>
              <a:t>64</a:t>
            </a:fld>
            <a:endParaRPr lang="en-US" altLang="en-US" sz="1200"/>
          </a:p>
        </p:txBody>
      </p:sp>
      <p:sp>
        <p:nvSpPr>
          <p:cNvPr id="1556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C7E5BD-ABFD-47C0-8947-F2D8FDD358AA}" type="slidenum">
              <a:rPr lang="ar-SA" altLang="en-US" smtClean="0"/>
              <a:pPr/>
              <a:t>65</a:t>
            </a:fld>
            <a:endParaRPr lang="en-US" altLang="en-US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CDCD91-983C-44DE-A122-BBDBA79F04AC}" type="slidenum">
              <a:rPr lang="ar-SA" altLang="en-US" smtClean="0"/>
              <a:pPr/>
              <a:t>66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F2E487-D51C-4BB2-8953-167D521DE9C1}" type="slidenum">
              <a:rPr lang="ar-SA" altLang="en-US" smtClean="0"/>
              <a:pPr/>
              <a:t>67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33029D-1DC6-4E5A-BFB9-C96B67611193}" type="slidenum">
              <a:rPr lang="ar-SA" altLang="en-US" smtClean="0"/>
              <a:pPr/>
              <a:t>68</a:t>
            </a:fld>
            <a:endParaRPr lang="en-US" altLang="en-US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91CEC9-749F-400C-B0C4-A1AAB7012C74}" type="slidenum">
              <a:rPr lang="ar-SA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41EC4E-3BDB-4992-B1EB-EB139E6492DE}" type="slidenum">
              <a:rPr lang="ar-SA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F78088-2693-4854-B872-5E2B0264D73C}" type="slidenum">
              <a:rPr lang="ar-SA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3917A9-38A7-4EFA-9012-A420A9BF9110}" type="slidenum">
              <a:rPr lang="ar-SA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418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13418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2C87-EAC7-44E5-9D47-F6330A8AE2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5D24-9155-4ED6-9518-1B448130F1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1EFB-117C-49A6-BE7C-66EB14BC30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111D-F2EB-4406-89C1-C75CC124BB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322A-54A2-43B3-9E5D-6DEDB97E2C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AE37-E593-4D34-8DFB-C4001B09B4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2D5A-4EE1-429D-8D4C-AB0DCB8486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6B37-49D8-49D6-A071-0DE9A436AF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F90-47D1-4942-BF25-F4FA4C3FBB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8F79-5193-4CBF-97B0-39409398E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F59D9-8D1A-43B1-A6AC-F107ED0600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C7D6-F14D-4D86-9771-E8EC582F76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D4FB-F720-4FAC-9DCE-FFF518D823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AA82-ADD1-4470-9BF8-D50EEB0110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1947-09F7-4B9F-94B1-73BBFB9174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0B81E-D64D-441B-9101-0E7CFF9BE8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648F7-2EAB-4C14-AED3-6FFED03104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46025-CB80-4503-85B4-37C109D2C1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73E-2CEF-4B4E-8630-254C8545A3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3FFFF-7FEC-4EF4-AF93-AC0235C488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79813-CF5D-4BC7-8EEA-8C516CE3C2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0AE5-3F31-411D-9A45-467F99860F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527B-9CD4-4436-B115-FF256F1C16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0925-A2E0-4993-BADB-FCC91E64CD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8ACA-3E6C-4A96-8F25-8426914DD4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6E241-281F-4636-A458-3679D0C50A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50EA-5AED-4736-8EDB-EB62019F4F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F331-58FB-4975-8847-5534915463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5635-84E1-4B0A-8F57-24312114EF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C94A4-E6BF-414C-9B69-F47440FCAB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7D45-9787-44DF-8714-E6CBBC04EC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4C0F-4DD5-4D07-8E05-85FBB852D6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9C57-BA9C-4F0A-AE4C-631FA2A8BC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039D-129D-4D73-A890-0F9C250146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EC59-19ED-4C31-9A4D-2520B680DE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1625-B0CD-4EA0-9E1E-CB2C21466A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6B1F7-079A-4FFC-B24F-A87BC29CA2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85C9-B49C-4F94-A1FD-F27EA22DF2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4C140-FE64-45A0-8A13-D546A12463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8451-7490-4CAC-985F-DC05A904DE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BCB2-640F-47A1-A43C-33FC15FCB8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316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33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3316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C3A85F5-A38D-4BCE-ADC8-8ADA01812E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0ABE2-FB12-4AC4-BE6C-334C348A4F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5D4106-846A-4D21-AE03-A2B835ACB2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6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22960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ACUTE VIRAL HEPATITIS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24257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CLINICAL PRESENTATION.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DIGNOSIS.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EPEDEMOLOGY OF VIRAL HEPATITIS  INFECTION A,B,C IN KSA.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r>
              <a:rPr lang="en-US" sz="3200" smtClean="0"/>
              <a:t>MANAGEMENT</a:t>
            </a:r>
            <a:r>
              <a:rPr lang="en-US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22/2/12</a:t>
            </a:r>
            <a:r>
              <a:rPr lang="en-US" dirty="0" smtClean="0"/>
              <a:t> :ALT 176 U/L(21-72) </a:t>
            </a:r>
          </a:p>
          <a:p>
            <a:pPr algn="l" rtl="0">
              <a:defRPr/>
            </a:pPr>
            <a:r>
              <a:rPr lang="en-US" dirty="0" smtClean="0"/>
              <a:t>AST 61 U/L (17-59)</a:t>
            </a:r>
          </a:p>
          <a:p>
            <a:pPr algn="l" rtl="0">
              <a:defRPr/>
            </a:pPr>
            <a:r>
              <a:rPr lang="en-US" dirty="0" smtClean="0"/>
              <a:t>ALKALINE PHOSPHATASE 47 U/L.</a:t>
            </a:r>
          </a:p>
          <a:p>
            <a:pPr algn="l" rtl="0">
              <a:defRPr/>
            </a:pPr>
            <a:r>
              <a:rPr lang="en-US" dirty="0" smtClean="0"/>
              <a:t>YGT 64U/L(15.0-73)</a:t>
            </a:r>
          </a:p>
          <a:p>
            <a:pPr algn="l" rtl="0">
              <a:defRPr/>
            </a:pPr>
            <a:r>
              <a:rPr lang="en-US" dirty="0" smtClean="0"/>
              <a:t>BIL.2.4MG/DL (0.0-1.4)</a:t>
            </a:r>
          </a:p>
          <a:p>
            <a:pPr algn="l" rtl="0">
              <a:defRPr/>
            </a:pPr>
            <a:r>
              <a:rPr lang="en-US" dirty="0" smtClean="0"/>
              <a:t>ALB.3.7 g/l(3.5-5.0)</a:t>
            </a:r>
          </a:p>
          <a:p>
            <a:pPr algn="l" rtl="0">
              <a:defRPr/>
            </a:pPr>
            <a:r>
              <a:rPr lang="en-US" dirty="0" smtClean="0"/>
              <a:t>PT</a:t>
            </a:r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DD: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ar-SA" dirty="0" smtClean="0"/>
              <a:t> </a:t>
            </a:r>
            <a:r>
              <a:rPr lang="en-US" dirty="0" smtClean="0"/>
              <a:t>Infectious Mononucleosis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Drug Induced Hepatitis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Chronic Hepatitis.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Alcohol Hepatitis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ar-SA" dirty="0" smtClean="0"/>
              <a:t> </a:t>
            </a:r>
            <a:r>
              <a:rPr lang="en-US" dirty="0" smtClean="0"/>
              <a:t>Cholecystitis, Cholelithiasis</a:t>
            </a:r>
            <a:endParaRPr lang="ar-SA" dirty="0" smtClean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6-Auto-immun hepatitis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MARKERS OF VIRAL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4530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>
              <a:defRPr/>
            </a:pPr>
            <a:r>
              <a:rPr lang="en-US" dirty="0" smtClean="0"/>
              <a:t>HBV MARKERS</a:t>
            </a:r>
          </a:p>
          <a:p>
            <a:pPr algn="l" rtl="0">
              <a:defRPr/>
            </a:pPr>
            <a:r>
              <a:rPr lang="en-US" dirty="0" smtClean="0"/>
              <a:t>HCV MARKERS</a:t>
            </a:r>
          </a:p>
          <a:p>
            <a:pPr algn="l" rtl="0">
              <a:defRPr/>
            </a:pPr>
            <a:r>
              <a:rPr lang="en-US" dirty="0" smtClean="0"/>
              <a:t>HAV MARKERS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B Markers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/>
              <a:t>anti-</a:t>
            </a:r>
            <a:r>
              <a:rPr lang="en-US" sz="3600" dirty="0" err="1" smtClean="0"/>
              <a:t>HBc</a:t>
            </a:r>
            <a:r>
              <a:rPr lang="en-US" sz="3600" dirty="0" smtClean="0">
                <a:sym typeface="Symbol" pitchFamily="18" charset="2"/>
              </a:rPr>
              <a:t> exposure (</a:t>
            </a:r>
            <a:r>
              <a:rPr lang="en-US" sz="3600" dirty="0" err="1" smtClean="0">
                <a:sym typeface="Symbol" pitchFamily="18" charset="2"/>
              </a:rPr>
              <a:t>IgM</a:t>
            </a:r>
            <a:r>
              <a:rPr lang="en-US" sz="3600" dirty="0" smtClean="0">
                <a:sym typeface="Symbol" pitchFamily="18" charset="2"/>
              </a:rPr>
              <a:t> = acute) 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err="1" smtClean="0"/>
              <a:t>HBsAg</a:t>
            </a:r>
            <a:r>
              <a:rPr lang="en-US" sz="3600" dirty="0" smtClean="0"/>
              <a:t>	 </a:t>
            </a:r>
            <a:r>
              <a:rPr lang="en-US" sz="3600" dirty="0" smtClean="0">
                <a:sym typeface="Symbol" pitchFamily="18" charset="2"/>
              </a:rPr>
              <a:t>  infection (carrier)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anti-HBs </a:t>
            </a:r>
            <a:r>
              <a:rPr lang="en-US" sz="3600" dirty="0" smtClean="0">
                <a:sym typeface="Symbol" pitchFamily="18" charset="2"/>
              </a:rPr>
              <a:t> immunity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err="1" smtClean="0"/>
              <a:t>HBeAg</a:t>
            </a:r>
            <a:r>
              <a:rPr lang="en-US" sz="3600" dirty="0" smtClean="0"/>
              <a:t>	 </a:t>
            </a:r>
            <a:r>
              <a:rPr lang="en-US" sz="3600" dirty="0" smtClean="0">
                <a:sym typeface="Symbol" pitchFamily="18" charset="2"/>
              </a:rPr>
              <a:t>  viral replication 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anti-</a:t>
            </a:r>
            <a:r>
              <a:rPr lang="en-US" sz="3600" dirty="0" err="1" smtClean="0"/>
              <a:t>HBe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 pitchFamily="18" charset="2"/>
              </a:rPr>
              <a:t> </a:t>
            </a:r>
            <a:r>
              <a:rPr lang="en-US" sz="3600" dirty="0" err="1" smtClean="0">
                <a:sym typeface="Symbol" pitchFamily="18" charset="2"/>
              </a:rPr>
              <a:t>seroconversion</a:t>
            </a:r>
            <a:endParaRPr lang="en-US" sz="3600" dirty="0" smtClean="0"/>
          </a:p>
          <a:p>
            <a:pPr algn="l" rtl="0" eaLnBrk="1" hangingPunct="1">
              <a:defRPr/>
            </a:pPr>
            <a:r>
              <a:rPr lang="en-US" sz="3600" dirty="0" smtClean="0"/>
              <a:t>HBV-DNA </a:t>
            </a:r>
            <a:r>
              <a:rPr lang="en-US" sz="3600" dirty="0" smtClean="0">
                <a:sym typeface="Symbol" pitchFamily="18" charset="2"/>
              </a:rPr>
              <a:t> viral replication </a:t>
            </a:r>
            <a:endParaRPr lang="en-US" sz="36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C Markers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>
              <a:defRPr/>
            </a:pPr>
            <a:r>
              <a:rPr lang="en-US" dirty="0" smtClean="0"/>
              <a:t>ANTI -HCV</a:t>
            </a:r>
          </a:p>
          <a:p>
            <a:pPr algn="l" rtl="0">
              <a:defRPr/>
            </a:pPr>
            <a:r>
              <a:rPr lang="en-US" dirty="0" smtClean="0"/>
              <a:t>PCR-RNA HCV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A Markers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HAV </a:t>
            </a:r>
            <a:r>
              <a:rPr lang="en-US" dirty="0" err="1" smtClean="0"/>
              <a:t>igM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HAV </a:t>
            </a:r>
            <a:r>
              <a:rPr lang="en-US" dirty="0" err="1" smtClean="0"/>
              <a:t>igG</a:t>
            </a:r>
            <a:endParaRPr lang="en-US" dirty="0" smtClean="0"/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Hepatitis E Markers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HEV </a:t>
            </a:r>
            <a:r>
              <a:rPr lang="en-US" dirty="0" err="1" smtClean="0"/>
              <a:t>igM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HEV </a:t>
            </a:r>
            <a:r>
              <a:rPr lang="en-US" dirty="0" err="1" smtClean="0"/>
              <a:t>igG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HEV RNA PCR</a:t>
            </a:r>
          </a:p>
          <a:p>
            <a:pPr marL="0" indent="0" algn="l" rtl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AUTOIMMUN HEPATITIS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ANA</a:t>
            </a:r>
          </a:p>
          <a:p>
            <a:pPr algn="l" rtl="0">
              <a:defRPr/>
            </a:pPr>
            <a:r>
              <a:rPr lang="en-US" dirty="0" smtClean="0"/>
              <a:t>ANTI MITOCHONDRIAL AB</a:t>
            </a:r>
          </a:p>
          <a:p>
            <a:pPr algn="l" rtl="0">
              <a:defRPr/>
            </a:pPr>
            <a:r>
              <a:rPr lang="en-US" dirty="0" smtClean="0"/>
              <a:t>ANTI SMOOTH MUSCLES ABS.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AUTOIMMUN HEPATITIS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ANA (1:1280)</a:t>
            </a:r>
          </a:p>
          <a:p>
            <a:pPr algn="l" rtl="0">
              <a:defRPr/>
            </a:pPr>
            <a:r>
              <a:rPr lang="en-US" dirty="0" smtClean="0"/>
              <a:t>ANTI MITOCHONDRIAL AB(1:400)</a:t>
            </a:r>
          </a:p>
          <a:p>
            <a:pPr algn="l" rtl="0">
              <a:defRPr/>
            </a:pPr>
            <a:r>
              <a:rPr lang="en-US" dirty="0" smtClean="0"/>
              <a:t>ANTI SMOOTH MUSCLES ABS.(1:400)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ACUTE AI HEPATITIS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6524625"/>
        </p:xfrm>
        <a:graphic>
          <a:graphicData uri="http://schemas.openxmlformats.org/presentationml/2006/ole">
            <p:oleObj spid="_x0000_s34818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MANAGMENT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7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INCIDENCE OF ACUTE HEPATITIS IN 5 HEPATOLOGY CLINICS IN </a:t>
            </a:r>
            <a:r>
              <a:rPr lang="en-US" sz="2800" dirty="0" smtClean="0"/>
              <a:t>KSA 2013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9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83429">
                <a:tc>
                  <a:txBody>
                    <a:bodyPr/>
                    <a:lstStyle/>
                    <a:p>
                      <a:r>
                        <a:rPr lang="en-US" dirty="0" smtClean="0"/>
                        <a:t>Causes of Hepatitis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HBV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DILI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9">
                <a:tc>
                  <a:txBody>
                    <a:bodyPr/>
                    <a:lstStyle/>
                    <a:p>
                      <a:r>
                        <a:rPr lang="en-US" dirty="0" smtClean="0"/>
                        <a:t>KKUH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9">
                <a:tc>
                  <a:txBody>
                    <a:bodyPr/>
                    <a:lstStyle/>
                    <a:p>
                      <a:r>
                        <a:rPr lang="en-US" dirty="0" smtClean="0"/>
                        <a:t>NGH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9">
                <a:tc>
                  <a:txBody>
                    <a:bodyPr/>
                    <a:lstStyle/>
                    <a:p>
                      <a:r>
                        <a:rPr lang="en-US" dirty="0" smtClean="0"/>
                        <a:t>AMC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9">
                <a:tc>
                  <a:txBody>
                    <a:bodyPr/>
                    <a:lstStyle/>
                    <a:p>
                      <a:r>
                        <a:rPr lang="en-US" dirty="0" smtClean="0"/>
                        <a:t>KFH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9">
                <a:tc>
                  <a:txBody>
                    <a:bodyPr/>
                    <a:lstStyle/>
                    <a:p>
                      <a:r>
                        <a:rPr lang="en-US" dirty="0" smtClean="0"/>
                        <a:t>DAMMAM UN.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Complications</a:t>
            </a:r>
            <a:r>
              <a:rPr lang="ar-SA" smtClean="0">
                <a:solidFill>
                  <a:srgbClr val="FFFF00"/>
                </a:solidFill>
              </a:rPr>
              <a:t> 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mtClean="0"/>
              <a:t>1.Chronic hepatitis 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ar-SA" smtClean="0">
                <a:sym typeface="Wingdings" pitchFamily="2" charset="2"/>
              </a:rPr>
              <a:t>    </a:t>
            </a:r>
            <a:r>
              <a:rPr lang="en-US" smtClean="0">
                <a:sym typeface="Wingdings" pitchFamily="2" charset="2"/>
              </a:rPr>
              <a:t> cirrhosis- HCC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en-US" smtClean="0"/>
              <a:t>2.Fulmnant hepatitis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FULMINANT HEPATITIS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Definition: Hepatic Failure Within 8 Weeks Of Onset Of Illness.</a:t>
            </a:r>
          </a:p>
          <a:p>
            <a:pPr algn="l" rtl="0" eaLnBrk="1" hangingPunct="1">
              <a:defRPr/>
            </a:pPr>
            <a:r>
              <a:rPr lang="en-US" smtClean="0"/>
              <a:t>Manifestation: Encephalopathy and Prolonged PT</a:t>
            </a:r>
          </a:p>
          <a:p>
            <a:pPr algn="l" rtl="0" eaLnBrk="1" hangingPunct="1">
              <a:defRPr/>
            </a:pPr>
            <a:r>
              <a:rPr lang="en-US" smtClean="0"/>
              <a:t>Histopathology: Massive Hepatic Necrosis.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066800" y="1143000"/>
          <a:ext cx="7620000" cy="5080000"/>
        </p:xfrm>
        <a:graphic>
          <a:graphicData uri="http://schemas.openxmlformats.org/presentationml/2006/ole">
            <p:oleObj spid="_x0000_s57346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owp2389"/>
          <p:cNvPicPr>
            <a:picLocks noChangeAspect="1" noChangeArrowheads="1"/>
          </p:cNvPicPr>
          <p:nvPr/>
        </p:nvPicPr>
        <p:blipFill>
          <a:blip r:embed="rId3"/>
          <a:srcRect l="911" t="1694" r="911" b="1923"/>
          <a:stretch>
            <a:fillRect/>
          </a:stretch>
        </p:blipFill>
        <p:spPr bwMode="auto">
          <a:xfrm>
            <a:off x="0" y="1052513"/>
            <a:ext cx="9144000" cy="53292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Natural History</a:t>
            </a:r>
            <a:endParaRPr lang="en-CA" smtClean="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324600" y="639286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rtl="0"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  <a:latin typeface="Tahoma" pitchFamily="34" charset="0"/>
              </a:rPr>
              <a:t>Gow, </a:t>
            </a:r>
            <a:r>
              <a:rPr lang="en-CA" altLang="en-US" sz="2000">
                <a:solidFill>
                  <a:schemeClr val="folHlink"/>
                </a:solidFill>
                <a:latin typeface="Tahoma" pitchFamily="34" charset="0"/>
              </a:rPr>
              <a:t>BMJ</a:t>
            </a:r>
            <a:r>
              <a:rPr lang="en-US" altLang="en-US" sz="200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en-CA" altLang="en-US" sz="2000">
                <a:solidFill>
                  <a:schemeClr val="folHlink"/>
                </a:solidFill>
                <a:latin typeface="Tahoma" pitchFamily="34" charset="0"/>
              </a:rPr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066800" y="1066800"/>
          <a:ext cx="7543800" cy="5029200"/>
        </p:xfrm>
        <a:graphic>
          <a:graphicData uri="http://schemas.openxmlformats.org/presentationml/2006/ole">
            <p:oleObj spid="_x0000_s59394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066800" y="1066800"/>
          <a:ext cx="7696200" cy="5130800"/>
        </p:xfrm>
        <a:graphic>
          <a:graphicData uri="http://schemas.openxmlformats.org/presentationml/2006/ole">
            <p:oleObj spid="_x0000_s60418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Possible transmission route of HBV in KSA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1-Horisontal transmission (person to person) is the main transmission route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2-Perintal transmission (positive HBSAG mothers) especially if they are HBEAG positive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3- Heterosexual transmission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4-Illegal injection drug use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5- Contaminated equipment used for therapeutic  injections and other health care related procedures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6- Folk medicine practice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7-Blood and blood products transfusion without prior screening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32766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ar-SA" sz="5400" b="1" smtClean="0">
                <a:solidFill>
                  <a:srgbClr val="FFFF00"/>
                </a:solidFill>
              </a:rPr>
              <a:t>HBV INFECTION</a:t>
            </a:r>
            <a:br>
              <a:rPr lang="en-US" altLang="ar-SA" sz="5400" b="1" smtClean="0">
                <a:solidFill>
                  <a:srgbClr val="FFFF00"/>
                </a:solidFill>
              </a:rPr>
            </a:br>
            <a:r>
              <a:rPr lang="en-US" altLang="ar-SA" sz="5400" b="1" smtClean="0">
                <a:solidFill>
                  <a:srgbClr val="FFFF00"/>
                </a:solidFill>
              </a:rPr>
              <a:t>before and after vaccination program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Diagnosis of hepatitis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Patient history</a:t>
            </a:r>
          </a:p>
          <a:p>
            <a:pPr algn="l" rtl="0" eaLnBrk="1" hangingPunct="1">
              <a:defRPr/>
            </a:pPr>
            <a:r>
              <a:rPr lang="en-US" smtClean="0"/>
              <a:t>Physical examination</a:t>
            </a:r>
          </a:p>
          <a:p>
            <a:pPr algn="l" rtl="0" eaLnBrk="1" hangingPunct="1">
              <a:defRPr/>
            </a:pPr>
            <a:r>
              <a:rPr lang="en-US" smtClean="0"/>
              <a:t>Liver function tests</a:t>
            </a:r>
          </a:p>
          <a:p>
            <a:pPr algn="l" rtl="0" eaLnBrk="1" hangingPunct="1">
              <a:defRPr/>
            </a:pPr>
            <a:r>
              <a:rPr lang="en-US" smtClean="0"/>
              <a:t>Serologic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400" b="1" smtClean="0">
                <a:solidFill>
                  <a:srgbClr val="FFFF00"/>
                </a:solidFill>
              </a:rPr>
              <a:t>OVERALL PREVALENCE OF HBsAg AMONG SAUDIS IN THE 80’S ACCORDING TO REGIONS</a:t>
            </a:r>
          </a:p>
        </p:txBody>
      </p:sp>
      <p:graphicFrame>
        <p:nvGraphicFramePr>
          <p:cNvPr id="6349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3850" y="1700213"/>
          <a:ext cx="8640763" cy="4465637"/>
        </p:xfrm>
        <a:graphic>
          <a:graphicData uri="http://schemas.openxmlformats.org/presentationml/2006/ole">
            <p:oleObj spid="_x0000_s63491" name="Chart" r:id="rId4" imgW="7839151" imgH="4172102" progId="MSGraph.Chart.8">
              <p:embed followColorScheme="full"/>
            </p:oleObj>
          </a:graphicData>
        </a:graphic>
      </p:graphicFrame>
      <p:sp>
        <p:nvSpPr>
          <p:cNvPr id="63492" name="Rectangle 4"/>
          <p:cNvSpPr>
            <a:spLocks noChangeArrowheads="1"/>
          </p:cNvSpPr>
          <p:nvPr/>
        </p:nvSpPr>
        <p:spPr bwMode="auto">
          <a:xfrm rot="-5400000">
            <a:off x="113507" y="3620294"/>
            <a:ext cx="18811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 eaLnBrk="0" hangingPunct="0"/>
            <a:r>
              <a:rPr lang="en-US" altLang="ar-SA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Positivity (%)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967038" y="6097588"/>
            <a:ext cx="40735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rtl="0" eaLnBrk="0" hangingPunct="0"/>
            <a:r>
              <a:rPr lang="en-US" altLang="ar-SA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Al-Faleh. Annals of Saudi Medicine, 1988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FFFF00"/>
                </a:solidFill>
              </a:rPr>
              <a:t>PREVALENCE OF HBeAg AMONG HBsAg POSITIVE SAUDIS PREGNANT WOMEN (n = 20920)</a:t>
            </a:r>
          </a:p>
        </p:txBody>
      </p:sp>
      <p:graphicFrame>
        <p:nvGraphicFramePr>
          <p:cNvPr id="64515" name="Object 3" descr="Brown marble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64515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916238" y="6230938"/>
            <a:ext cx="4133850" cy="366712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alt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Al-Faleh,  Annals of Saudi Medicine, 1988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</a:rPr>
              <a:t>FREQUENCY OF HBeAg AMONG HBsAg POSITIVE SAUDI CHILDREN (n=307)</a:t>
            </a:r>
          </a:p>
        </p:txBody>
      </p:sp>
      <p:graphicFrame>
        <p:nvGraphicFramePr>
          <p:cNvPr id="65539" name="Object 3" descr="Brown marble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65539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38475" y="6230938"/>
            <a:ext cx="3930650" cy="366712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alt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Al-Faleh et al. Journal of Infection,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ar-SA" sz="3600" b="1" smtClean="0">
                <a:solidFill>
                  <a:srgbClr val="FFFF00"/>
                </a:solidFill>
              </a:rPr>
              <a:t>PREVENTION STRATEGIES OF MINISTRY OF HEALTH IN KSA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648200"/>
          </a:xfrm>
        </p:spPr>
        <p:txBody>
          <a:bodyPr/>
          <a:lstStyle/>
          <a:p>
            <a:pPr marL="609600" indent="-609600" algn="l" rtl="0" eaLnBrk="1" hangingPunct="1"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altLang="ar-SA" sz="2800" smtClean="0">
                <a:solidFill>
                  <a:schemeClr val="tx2"/>
                </a:solidFill>
              </a:rPr>
              <a:t>Introducing HBV vaccine in EPI program; and</a:t>
            </a:r>
          </a:p>
          <a:p>
            <a:pPr marL="609600" indent="-609600" algn="l" rtl="0" eaLnBrk="1" hangingPunct="1">
              <a:spcAft>
                <a:spcPct val="50000"/>
              </a:spcAft>
              <a:defRPr/>
            </a:pPr>
            <a:r>
              <a:rPr lang="en-US" altLang="ar-SA" smtClean="0"/>
              <a:t>Mandatory screening of blood donors and expatriates.</a:t>
            </a:r>
          </a:p>
          <a:p>
            <a:pPr marL="609600" indent="-609600" algn="l" rtl="0" eaLnBrk="1" hangingPunct="1">
              <a:spcAft>
                <a:spcPct val="50000"/>
              </a:spcAft>
              <a:defRPr/>
            </a:pPr>
            <a:r>
              <a:rPr lang="en-US" altLang="ar-SA" smtClean="0">
                <a:solidFill>
                  <a:srgbClr val="FFFF00"/>
                </a:solidFill>
              </a:rPr>
              <a:t>Vaccination of risk groups.</a:t>
            </a:r>
          </a:p>
          <a:p>
            <a:pPr marL="609600" indent="-609600" algn="l" rtl="0" eaLnBrk="1" hangingPunct="1">
              <a:spcAft>
                <a:spcPct val="50000"/>
              </a:spcAft>
              <a:defRPr/>
            </a:pPr>
            <a:r>
              <a:rPr lang="en-US" altLang="ar-SA" smtClean="0"/>
              <a:t>Health education especially among medical personnel</a:t>
            </a:r>
            <a:r>
              <a:rPr lang="en-US" altLang="ar-SA" sz="4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History of HBV infection control in KSA</a:t>
            </a: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476375" y="27813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3708400" y="27813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5795963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11188" y="3789363"/>
            <a:ext cx="1800225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Vaccination of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All  infants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At birth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2843213" y="3789363"/>
            <a:ext cx="1655762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Vaccination of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all children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 at school entry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4932363" y="3789363"/>
            <a:ext cx="1655762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 vaccination of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All  risk groups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mandatory 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885113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7019925" y="3789363"/>
            <a:ext cx="1800225" cy="13684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Screening of all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Expatriates coming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  <a:latin typeface="Garamond" pitchFamily="18" charset="0"/>
              </a:rPr>
              <a:t>To work in KSA</a:t>
            </a: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684213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1989</a:t>
            </a: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7164388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1990-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until now</a:t>
            </a: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5076825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1990- </a:t>
            </a:r>
          </a:p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 until now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2987675" y="1844675"/>
            <a:ext cx="1441450" cy="9366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99"/>
                </a:solidFill>
              </a:rPr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ar-SA" sz="3600" b="1" smtClean="0">
                <a:solidFill>
                  <a:srgbClr val="FFFF00"/>
                </a:solidFill>
              </a:rPr>
              <a:t>THE CURRENT EPI IN THE KINGDOM OF SAUDI ARABIA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endParaRPr lang="en-US" altLang="en-US" sz="2400" smtClean="0"/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00"/>
                </a:solidFill>
              </a:rPr>
              <a:t>At birth</a:t>
            </a:r>
            <a:r>
              <a:rPr lang="en-US" altLang="ar-SA" sz="2400" smtClean="0">
                <a:solidFill>
                  <a:srgbClr val="FFFFFF"/>
                </a:solidFill>
              </a:rPr>
              <a:t>		BCG +		</a:t>
            </a:r>
            <a:r>
              <a:rPr lang="en-US" altLang="ar-SA" sz="2400" smtClean="0">
                <a:solidFill>
                  <a:srgbClr val="FFFF00"/>
                </a:solidFill>
              </a:rPr>
              <a:t>HB1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00"/>
                </a:solidFill>
              </a:rPr>
              <a:t>At 6 weeks</a:t>
            </a:r>
            <a:r>
              <a:rPr lang="en-US" altLang="ar-SA" sz="2400" smtClean="0">
                <a:solidFill>
                  <a:srgbClr val="FFFFFF"/>
                </a:solidFill>
              </a:rPr>
              <a:t>	DPT1 + OPV1	</a:t>
            </a:r>
            <a:r>
              <a:rPr lang="en-US" altLang="ar-SA" sz="2400" smtClean="0">
                <a:solidFill>
                  <a:srgbClr val="FFFF00"/>
                </a:solidFill>
              </a:rPr>
              <a:t>Hb2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3 months	DPT2 + OPV2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5 months	DPT3 + OPV3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00"/>
                </a:solidFill>
              </a:rPr>
              <a:t>At 5months</a:t>
            </a:r>
            <a:r>
              <a:rPr lang="en-US" altLang="ar-SA" sz="2400" smtClean="0">
                <a:solidFill>
                  <a:srgbClr val="FFFFFF"/>
                </a:solidFill>
              </a:rPr>
              <a:t>	Measles		</a:t>
            </a:r>
            <a:r>
              <a:rPr lang="en-US" altLang="ar-SA" sz="2400" smtClean="0">
                <a:solidFill>
                  <a:srgbClr val="FFFF00"/>
                </a:solidFill>
              </a:rPr>
              <a:t>HB3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12 months	MMR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18 months	(DPT + OPV)		Booster 1</a:t>
            </a:r>
          </a:p>
          <a:p>
            <a:pPr marL="609600" indent="-609600" algn="l" rtl="0">
              <a:buClr>
                <a:schemeClr val="bg1"/>
              </a:buClr>
              <a:buFontTx/>
              <a:buAutoNum type="arabicPeriod"/>
              <a:defRPr/>
            </a:pPr>
            <a:r>
              <a:rPr lang="en-US" altLang="ar-SA" sz="2400" smtClean="0">
                <a:solidFill>
                  <a:srgbClr val="FFFFFF"/>
                </a:solidFill>
              </a:rPr>
              <a:t>At 4-6 years	(DPT + OPV)		Booster 2</a:t>
            </a:r>
            <a:r>
              <a:rPr lang="en-US" altLang="ar-SA" sz="2400" smtClean="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FFF00"/>
                </a:solidFill>
              </a:rPr>
              <a:t>COMPARISON OF PREVALENCE OF HBsAg AMONG SAUDI CHILDREN IN 1989 (n=4575) AND 1997 (n=5355) – ACCORDING TO AGE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0" y="1385888"/>
          <a:ext cx="8964613" cy="5472112"/>
        </p:xfrm>
        <a:graphic>
          <a:graphicData uri="http://schemas.openxmlformats.org/presentationml/2006/ole">
            <p:oleObj spid="_x0000_s69635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553200" y="594995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/>
              <a:t>Al Faleh, J Infect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FFF00"/>
                </a:solidFill>
              </a:rPr>
              <a:t>COMPARISON OF PREVALENCE OF HBsAg AMONG SAUDI CHILDREN IN 1989 (n=4575) AND 1997 (n=5355) – ACCORDING TO REGION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70659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553200" y="60213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/>
              <a:t>Al Faleh, J Infect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Prevalence Of HBsAg  Among Saudi Population Before &amp; After Vaccination over 18 y</a:t>
            </a:r>
            <a:endParaRPr lang="en-US" sz="2800" smtClean="0"/>
          </a:p>
        </p:txBody>
      </p:sp>
      <p:graphicFrame>
        <p:nvGraphicFramePr>
          <p:cNvPr id="716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4875" y="1412875"/>
          <a:ext cx="8239125" cy="4538663"/>
        </p:xfrm>
        <a:graphic>
          <a:graphicData uri="http://schemas.openxmlformats.org/presentationml/2006/ole">
            <p:oleObj spid="_x0000_s71683" name="Chart" r:id="rId4" imgW="8229546" imgH="4533840" progId="MSGraph.Chart.8">
              <p:embed followColorScheme="full"/>
            </p:oleObj>
          </a:graphicData>
        </a:graphic>
      </p:graphicFrame>
      <p:sp>
        <p:nvSpPr>
          <p:cNvPr id="71684" name="AutoShape 4"/>
          <p:cNvSpPr>
            <a:spLocks/>
          </p:cNvSpPr>
          <p:nvPr/>
        </p:nvSpPr>
        <p:spPr bwMode="auto">
          <a:xfrm rot="5400000">
            <a:off x="2232819" y="1951831"/>
            <a:ext cx="358775" cy="576263"/>
          </a:xfrm>
          <a:prstGeom prst="leftBrace">
            <a:avLst>
              <a:gd name="adj1" fmla="val 13385"/>
              <a:gd name="adj2" fmla="val 5003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>
              <a:latin typeface="Garamond" pitchFamily="18" charset="0"/>
            </a:endParaRPr>
          </a:p>
        </p:txBody>
      </p:sp>
      <p:sp>
        <p:nvSpPr>
          <p:cNvPr id="71685" name="AutoShape 5"/>
          <p:cNvSpPr>
            <a:spLocks/>
          </p:cNvSpPr>
          <p:nvPr/>
        </p:nvSpPr>
        <p:spPr bwMode="auto">
          <a:xfrm rot="5400000">
            <a:off x="5507831" y="1701007"/>
            <a:ext cx="503237" cy="3816350"/>
          </a:xfrm>
          <a:prstGeom prst="leftBrace">
            <a:avLst>
              <a:gd name="adj1" fmla="val 63197"/>
              <a:gd name="adj2" fmla="val 50037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>
              <a:latin typeface="Garamond" pitchFamily="18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435600" y="29241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After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Before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1847850" y="57213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1-10yr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4575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578225" y="5721350"/>
            <a:ext cx="73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1-2yr</a:t>
            </a:r>
          </a:p>
          <a:p>
            <a:r>
              <a:rPr lang="en-US" b="1">
                <a:solidFill>
                  <a:srgbClr val="FFFF00"/>
                </a:solidFill>
              </a:rPr>
              <a:t>637</a:t>
            </a:r>
            <a:r>
              <a:rPr lang="en-US">
                <a:latin typeface="Garamond" pitchFamily="18" charset="0"/>
              </a:rPr>
              <a:t>   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953000" y="5721350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1-12yr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   3666</a:t>
            </a:r>
            <a:r>
              <a:rPr lang="en-US">
                <a:latin typeface="Garamond" pitchFamily="18" charset="0"/>
              </a:rPr>
              <a:t>      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27088" y="5734050"/>
            <a:ext cx="119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Age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numbers</a:t>
            </a:r>
            <a:r>
              <a:rPr lang="en-US">
                <a:latin typeface="Garamond" pitchFamily="18" charset="0"/>
              </a:rPr>
              <a:t>  </a:t>
            </a:r>
            <a:r>
              <a:rPr lang="ar-SA">
                <a:latin typeface="Garamond" pitchFamily="18" charset="0"/>
              </a:rPr>
              <a:t>    </a:t>
            </a:r>
            <a:endParaRPr lang="en-US">
              <a:latin typeface="Garamond" pitchFamily="18" charset="0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6664325" y="572135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16-18yr</a:t>
            </a:r>
          </a:p>
          <a:p>
            <a:r>
              <a:rPr lang="en-US" b="1">
                <a:solidFill>
                  <a:srgbClr val="FFFF00"/>
                </a:solidFill>
              </a:rPr>
              <a:t>1365</a:t>
            </a:r>
            <a:r>
              <a:rPr lang="en-US" b="1">
                <a:latin typeface="Garamond" pitchFamily="18" charset="0"/>
              </a:rPr>
              <a:t>   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075613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Long Term Seroconversion Rate Over 18 Years (Anti-HBS)</a:t>
            </a:r>
          </a:p>
        </p:txBody>
      </p:sp>
      <p:graphicFrame>
        <p:nvGraphicFramePr>
          <p:cNvPr id="72707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052513"/>
          <a:ext cx="7473950" cy="4632325"/>
        </p:xfrm>
        <a:graphic>
          <a:graphicData uri="http://schemas.openxmlformats.org/presentationml/2006/ole">
            <p:oleObj spid="_x0000_s72707" name="Chart" r:id="rId4" imgW="3840426" imgH="2385072" progId="MSGraph.Chart.8">
              <p:embed followColorScheme="full"/>
            </p:oleObj>
          </a:graphicData>
        </a:graphic>
      </p:graphicFrame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06738" y="6021388"/>
            <a:ext cx="6037262" cy="5762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smtClean="0"/>
              <a:t>* Al Faleh et al   Annals of  Saudi meds 1993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smtClean="0"/>
              <a:t>** Al Faleh et al Journal of infection 1999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smtClean="0"/>
              <a:t>***  AlFaleh et al journal of infection2008  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195513" y="5373688"/>
            <a:ext cx="73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1-2yr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637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635375" y="5373688"/>
            <a:ext cx="86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1-12yr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3666</a:t>
            </a:r>
            <a:r>
              <a:rPr lang="en-US">
                <a:latin typeface="Garamond" pitchFamily="18" charset="0"/>
              </a:rPr>
              <a:t>   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076825" y="5373688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16-18yr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 1365</a:t>
            </a:r>
            <a:r>
              <a:rPr lang="en-US">
                <a:latin typeface="Garamond" pitchFamily="18" charset="0"/>
              </a:rPr>
              <a:t>      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27088" y="5373688"/>
            <a:ext cx="119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Age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N</a:t>
            </a:r>
            <a:r>
              <a:rPr lang="ar-SA">
                <a:latin typeface="Garamond" pitchFamily="18" charset="0"/>
              </a:rPr>
              <a:t>   </a:t>
            </a:r>
            <a:endParaRPr lang="en-US">
              <a:latin typeface="Garamond" pitchFamily="18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132138" y="1268413"/>
            <a:ext cx="28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*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227763" y="23495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***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716463" y="177323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Symptoms and Signs</a:t>
            </a:r>
            <a:r>
              <a:rPr lang="en-US" smtClean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5661025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Pre-icteric phase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Anorexia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Fatigue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Nausea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Vomiting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Arthralgia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Myalgia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Headache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Photophobia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Pharangitis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 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hlink"/>
                </a:solidFill>
              </a:rPr>
              <a:t>Long-Term protection of HB- vaccine over 18 years ( anti-HBS&gt;10IU/L)(n=1355)</a:t>
            </a:r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798513" y="1270000"/>
          <a:ext cx="8337550" cy="4598988"/>
        </p:xfrm>
        <a:graphic>
          <a:graphicData uri="http://schemas.openxmlformats.org/presentationml/2006/ole">
            <p:oleObj spid="_x0000_s73731" name="Chart" r:id="rId4" imgW="8221982" imgH="4533840" progId="MSGraph.Chart.8">
              <p:embed followColorScheme="full"/>
            </p:oleObj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443163" y="5648325"/>
            <a:ext cx="73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1-2yr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5</a:t>
            </a:r>
            <a:r>
              <a:rPr lang="en-US"/>
              <a:t> 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146550" y="5648325"/>
            <a:ext cx="73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</a:rPr>
              <a:t>1-8yr</a:t>
            </a:r>
          </a:p>
          <a:p>
            <a:r>
              <a:rPr lang="en-US" b="1">
                <a:solidFill>
                  <a:srgbClr val="FFFF00"/>
                </a:solidFill>
              </a:rPr>
              <a:t>13</a:t>
            </a:r>
            <a:r>
              <a:rPr lang="en-US"/>
              <a:t>   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540375" y="5648325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16-18yr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3</a:t>
            </a:r>
            <a:r>
              <a:rPr lang="en-US"/>
              <a:t>     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116013" y="5589588"/>
            <a:ext cx="119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Age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Region</a:t>
            </a:r>
            <a:r>
              <a:rPr lang="en-US"/>
              <a:t>  </a:t>
            </a:r>
            <a:r>
              <a:rPr lang="ar-SA"/>
              <a:t>    </a:t>
            </a:r>
            <a:endParaRPr lang="en-US"/>
          </a:p>
        </p:txBody>
      </p:sp>
      <p:sp>
        <p:nvSpPr>
          <p:cNvPr id="73736" name="TextBox 9"/>
          <p:cNvSpPr txBox="1">
            <a:spLocks noChangeArrowheads="1"/>
          </p:cNvSpPr>
          <p:nvPr/>
        </p:nvSpPr>
        <p:spPr bwMode="auto">
          <a:xfrm>
            <a:off x="6400800" y="653415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 Faleh et al, J Infection 2008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57200" y="2517775"/>
          <a:ext cx="4038600" cy="2693988"/>
        </p:xfrm>
        <a:graphic>
          <a:graphicData uri="http://schemas.openxmlformats.org/presentationml/2006/ole">
            <p:oleObj spid="_x0000_s74754" name="Chart" r:id="rId4" imgW="6096000" imgH="4067251" progId="MSGraph.Chart.8">
              <p:embed followColorScheme="full"/>
            </p:oleObj>
          </a:graphicData>
        </a:graphic>
      </p:graphicFrame>
      <p:sp>
        <p:nvSpPr>
          <p:cNvPr id="1116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6E618"/>
                </a:solidFill>
              </a:rPr>
              <a:t>CHANGING PATTERNS OF HBsAg POSITIVITY AMONG BLOOD DONORS IN MOH,CENTRAL BLOOD BANK 1994-2005</a:t>
            </a:r>
            <a:endParaRPr lang="en-US" sz="2800" b="1" smtClean="0">
              <a:solidFill>
                <a:srgbClr val="F6E618"/>
              </a:solidFill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011863" y="1600200"/>
          <a:ext cx="3132137" cy="2189163"/>
        </p:xfrm>
        <a:graphic>
          <a:graphicData uri="http://schemas.openxmlformats.org/presentationml/2006/ole">
            <p:oleObj spid="_x0000_s74756" name="Chart" r:id="rId5" imgW="6077102" imgH="4248302" progId="MSGraph.Chart.8">
              <p:embed followColorScheme="full"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862638" y="3941763"/>
          <a:ext cx="3281362" cy="2189162"/>
        </p:xfrm>
        <a:graphic>
          <a:graphicData uri="http://schemas.openxmlformats.org/presentationml/2006/ole">
            <p:oleObj spid="_x0000_s74757" name="Chart" r:id="rId6" imgW="6096000" imgH="4067251" progId="MSGraph.Chart.8">
              <p:embed followColorScheme="full"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538163" y="1828800"/>
          <a:ext cx="8488362" cy="4687888"/>
        </p:xfrm>
        <a:graphic>
          <a:graphicData uri="http://schemas.openxmlformats.org/presentationml/2006/ole">
            <p:oleObj spid="_x0000_s74758" name="Chart" r:id="rId7" imgW="8572500" imgH="4733849" progId="MSGraph.Chart.8">
              <p:embed followColorScheme="full"/>
            </p:oleObj>
          </a:graphicData>
        </a:graphic>
      </p:graphicFrame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956550" y="314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>
            <p:ph idx="1"/>
          </p:nvPr>
        </p:nvGraphicFramePr>
        <p:xfrm>
          <a:off x="-576263" y="1412875"/>
          <a:ext cx="10477501" cy="5173663"/>
        </p:xfrm>
        <a:graphic>
          <a:graphicData uri="http://schemas.openxmlformats.org/presentationml/2006/ole">
            <p:oleObj spid="_x0000_s75778" name="Chart" r:id="rId4" imgW="6905549" imgH="3676802" progId="MSGraph.Chart.8">
              <p:embed/>
            </p:oleObj>
          </a:graphicData>
        </a:graphic>
      </p:graphicFrame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ar-SA" sz="2800" b="1" smtClean="0">
                <a:solidFill>
                  <a:srgbClr val="FFFF00"/>
                </a:solidFill>
              </a:rPr>
              <a:t>PREVALENCE OF HBsAg POSITIVITY AMONG BLOOD DONORS IN KKUH FROM 1987 TO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8280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68313" y="5300663"/>
            <a:ext cx="8280400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804" name="Rectangle 1"/>
          <p:cNvSpPr>
            <a:spLocks noChangeArrowheads="1"/>
          </p:cNvSpPr>
          <p:nvPr/>
        </p:nvSpPr>
        <p:spPr bwMode="auto">
          <a:xfrm>
            <a:off x="4608513" y="765175"/>
            <a:ext cx="684212" cy="4824413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819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ar-SA" sz="5400" b="1" smtClean="0">
                <a:solidFill>
                  <a:srgbClr val="FFFF00"/>
                </a:solidFill>
              </a:rPr>
              <a:t>HCV INFECTION</a:t>
            </a:r>
            <a:r>
              <a:rPr lang="en-US" altLang="ar-SA" sz="5400" b="1" smtClean="0"/>
              <a:t/>
            </a:r>
            <a:br>
              <a:rPr lang="en-US" altLang="ar-SA" sz="5400" b="1" smtClean="0"/>
            </a:br>
            <a:endParaRPr lang="en-US" altLang="ar-SA" sz="5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p:oleObj spid="_x0000_s78850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066800" y="1066800"/>
          <a:ext cx="7391400" cy="4927600"/>
        </p:xfrm>
        <a:graphic>
          <a:graphicData uri="http://schemas.openxmlformats.org/presentationml/2006/ole">
            <p:oleObj spid="_x0000_s79874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p:oleObj spid="_x0000_s80898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p:oleObj spid="_x0000_s81922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066800" y="1066800"/>
          <a:ext cx="7620000" cy="5080000"/>
        </p:xfrm>
        <a:graphic>
          <a:graphicData uri="http://schemas.openxmlformats.org/presentationml/2006/ole">
            <p:oleObj spid="_x0000_s82946" name="Slide" r:id="rId4" imgW="51435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mtClean="0"/>
              <a:t>Icteric phase::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Enlarged liver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Tender upper quadrant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Discomfort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Splenomegaly (10-20%)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mtClean="0"/>
              <a:t>General adenopathy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mtClean="0"/>
              <a:t>Post-icteric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1200"/>
            <a:ext cx="6781800" cy="41417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Natural history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638800" y="6248400"/>
            <a:ext cx="32972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  <a:latin typeface="Tahoma" pitchFamily="34" charset="0"/>
              </a:rPr>
              <a:t>Marcellin, J Hepat 1999</a:t>
            </a:r>
            <a:endParaRPr lang="en-US" altLang="en-US" sz="280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Group 2"/>
          <p:cNvGraphicFramePr>
            <a:graphicFrameLocks noGrp="1"/>
          </p:cNvGraphicFramePr>
          <p:nvPr>
            <p:ph idx="4294967295"/>
          </p:nvPr>
        </p:nvGraphicFramePr>
        <p:xfrm>
          <a:off x="395288" y="1628775"/>
          <a:ext cx="8424862" cy="3821113"/>
        </p:xfrm>
        <a:graphic>
          <a:graphicData uri="http://schemas.openxmlformats.org/drawingml/2006/table">
            <a:tbl>
              <a:tblPr/>
              <a:tblGrid>
                <a:gridCol w="1336675"/>
                <a:gridCol w="1474787"/>
                <a:gridCol w="1474788"/>
                <a:gridCol w="1400175"/>
                <a:gridCol w="1327150"/>
                <a:gridCol w="1411287"/>
              </a:tblGrid>
              <a:tr h="50649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1989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1997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702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of children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(%)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of children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(%)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of students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(%)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02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4496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39*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(0.87%)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5350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2**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(0.04%)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1357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(5)3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0.22%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558">
                <a:tc gridSpan="2">
                  <a:txBody>
                    <a:bodyPr/>
                    <a:lstStyle/>
                    <a:p>
                      <a:pPr marL="112713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Diagnostic test only by</a:t>
                      </a:r>
                      <a:b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altLang="ar-S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st-</a:t>
                      </a: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generation EIA kit.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Diagnostic test by</a:t>
                      </a:r>
                      <a:b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altLang="ar-S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-generation EIA kit and confirmatory test by RIBA kit.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Diagnostic test by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PCR for anti- HCV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Positive cases.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45" name="Rectangle 33"/>
          <p:cNvSpPr>
            <a:spLocks noGrp="1" noChangeArrowheads="1"/>
          </p:cNvSpPr>
          <p:nvPr>
            <p:ph type="title" idx="4294967295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altLang="ar-SA" sz="2800" b="1" smtClean="0"/>
              <a:t>Overall prevalence rate of HCV infection in KSA among children and adolescent during the last 18 yrs.</a:t>
            </a:r>
            <a:endParaRPr lang="en-US" altLang="ar-SA" smtClean="0"/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468313" y="5661025"/>
            <a:ext cx="3519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>
                <a:latin typeface="Garamond" pitchFamily="18" charset="0"/>
              </a:rPr>
              <a:t>* ALFaleh et al. Hepatology 1991</a:t>
            </a:r>
          </a:p>
          <a:p>
            <a:pPr algn="l" rtl="0"/>
            <a:r>
              <a:rPr lang="en-US" altLang="en-US" sz="2000">
                <a:latin typeface="Garamond" pitchFamily="18" charset="0"/>
              </a:rPr>
              <a:t>** ALFaleh Ann Saudi Med.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Prevalence of  HCV Positivity Among Different Saudi population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7918450" cy="4184650"/>
        </p:xfrm>
        <a:graphic>
          <a:graphicData uri="http://schemas.openxmlformats.org/drawingml/2006/table">
            <a:tbl>
              <a:tblPr/>
              <a:tblGrid>
                <a:gridCol w="3240087"/>
                <a:gridCol w="2087563"/>
                <a:gridCol w="259080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Type of patient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Prevalence(%)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Children from 1-18y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Pregnant women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Hemodialysis patients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Drug addicts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9137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5795963" y="6165850"/>
            <a:ext cx="2695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 eaLnBrk="0" hangingPunct="0"/>
            <a:r>
              <a:rPr lang="en-US" altLang="ar-SA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Shobokshi et al , SMJ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Prevention Of HCV Transmission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Avoiding shared use of Razors or brushes and any item that pierces the skin.</a:t>
            </a:r>
          </a:p>
          <a:p>
            <a:pPr algn="l" rtl="0" eaLnBrk="1" hangingPunct="1">
              <a:defRPr/>
            </a:pPr>
            <a:r>
              <a:rPr lang="en-US" smtClean="0"/>
              <a:t>Strict adherence  of the universal precautions in health facilities.</a:t>
            </a:r>
          </a:p>
          <a:p>
            <a:pPr algn="l" rtl="0" eaLnBrk="1" hangingPunct="1">
              <a:defRPr/>
            </a:pPr>
            <a:r>
              <a:rPr lang="en-US" smtClean="0"/>
              <a:t>Educating and training of HCW’s to the proper use of standard precautions </a:t>
            </a:r>
          </a:p>
          <a:p>
            <a:pPr algn="l" rtl="0" eaLnBrk="1" hangingPunct="1">
              <a:defRPr/>
            </a:pPr>
            <a:r>
              <a:rPr lang="en-US" smtClean="0"/>
              <a:t>Folk medicine?!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28194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ar-SA" sz="5400" b="1" smtClean="0"/>
              <a:t>HAV INFECTION</a:t>
            </a:r>
            <a:br>
              <a:rPr lang="en-US" altLang="ar-SA" sz="5400" b="1" smtClean="0"/>
            </a:br>
            <a:endParaRPr lang="en-US" altLang="ar-SA" sz="5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831691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000" b="1" smtClean="0"/>
              <a:t>COMPARISON OF PREVALENCE OF ANTI-HAV AMONG SAUDI CHILDREN IN 1989 (n=4375) AND 1997 (n=5255) – ACCORDING TO AGE</a:t>
            </a:r>
          </a:p>
        </p:txBody>
      </p:sp>
      <p:graphicFrame>
        <p:nvGraphicFramePr>
          <p:cNvPr id="9318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981200"/>
          <a:ext cx="7810500" cy="4152900"/>
        </p:xfrm>
        <a:graphic>
          <a:graphicData uri="http://schemas.openxmlformats.org/presentationml/2006/ole">
            <p:oleObj spid="_x0000_s93189" name="Chart" r:id="rId4" imgW="7772400" imgH="4114800" progId="MSGraph.Chart.8">
              <p:embed followColorScheme="full"/>
            </p:oleObj>
          </a:graphicData>
        </a:graphic>
      </p:graphicFrame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971800" y="6248400"/>
            <a:ext cx="4006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altLang="ar-SA" sz="2000">
                <a:solidFill>
                  <a:schemeClr val="tx2"/>
                </a:solidFill>
                <a:cs typeface="Times New Roman" pitchFamily="18" charset="0"/>
              </a:rPr>
              <a:t>Al-Faleh et al. Saudi Med. J, 1999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Lab Findings</a:t>
            </a:r>
            <a:r>
              <a:rPr lang="en-US" smtClean="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 L FT increase  &gt;5-10 times of normal</a:t>
            </a:r>
          </a:p>
          <a:p>
            <a:pPr marL="609600" indent="-609600" algn="l" rtl="0" eaLnBrk="1" hangingPunct="1">
              <a:buFont typeface="Wingdings" pitchFamily="2" charset="2"/>
              <a:buAutoNum type="arabicPeriod"/>
              <a:defRPr/>
            </a:pPr>
            <a:r>
              <a:rPr lang="en-US" smtClean="0"/>
              <a:t>Markers of hepatitis B or C or A might be positive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400" b="1" smtClean="0"/>
              <a:t>COMPARISON OF PREVALENCE OF ANTI-HAV AMONG SAUDI CHILDREN IN 1989 (n=4375) AND 1997 (n=5255) – ACCORDING TO REGION</a:t>
            </a:r>
          </a:p>
        </p:txBody>
      </p:sp>
      <p:graphicFrame>
        <p:nvGraphicFramePr>
          <p:cNvPr id="9421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2938" y="1943100"/>
          <a:ext cx="7896225" cy="4230688"/>
        </p:xfrm>
        <a:graphic>
          <a:graphicData uri="http://schemas.openxmlformats.org/presentationml/2006/ole">
            <p:oleObj spid="_x0000_s94213" name="Chart" r:id="rId4" imgW="7858049" imgH="41910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800" b="1" smtClean="0"/>
              <a:t>PREVALENCE OF ANTI-HAV IN SAUDI CHILDREN IN 1997 ACCORDING TO SEX</a:t>
            </a:r>
          </a:p>
        </p:txBody>
      </p:sp>
      <p:graphicFrame>
        <p:nvGraphicFramePr>
          <p:cNvPr id="952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2239963"/>
          <a:ext cx="7951788" cy="4618037"/>
        </p:xfrm>
        <a:graphic>
          <a:graphicData uri="http://schemas.openxmlformats.org/presentationml/2006/ole">
            <p:oleObj spid="_x0000_s95235" name="Chart" r:id="rId4" imgW="7953451" imgH="461954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000" b="1" smtClean="0"/>
              <a:t>PREVALENCE OF ANTI-HAV IN SAUDI CHILDREN IN 1997 ACCORDING TO LOCATION</a:t>
            </a:r>
          </a:p>
        </p:txBody>
      </p:sp>
      <p:graphicFrame>
        <p:nvGraphicFramePr>
          <p:cNvPr id="962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981200"/>
          <a:ext cx="7951788" cy="4618038"/>
        </p:xfrm>
        <a:graphic>
          <a:graphicData uri="http://schemas.openxmlformats.org/presentationml/2006/ole">
            <p:oleObj spid="_x0000_s96259" name="Chart" r:id="rId4" imgW="7953451" imgH="461954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ar-SA" sz="2400" b="1" smtClean="0"/>
              <a:t>AGE SPECIFIC PREVALENCE OF ANTI-HAV IN SAUDIS FROM RIYADH, CENTRAL REGION</a:t>
            </a:r>
          </a:p>
        </p:txBody>
      </p:sp>
      <p:graphicFrame>
        <p:nvGraphicFramePr>
          <p:cNvPr id="93187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33850"/>
        </p:xfrm>
        <a:graphic>
          <a:graphicData uri="http://schemas.openxmlformats.org/drawingml/2006/table">
            <a:tbl>
              <a:tblPr/>
              <a:tblGrid>
                <a:gridCol w="1143000"/>
                <a:gridCol w="1752600"/>
                <a:gridCol w="838200"/>
                <a:gridCol w="1752600"/>
                <a:gridCol w="838200"/>
                <a:gridCol w="1447800"/>
              </a:tblGrid>
              <a:tr h="6858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Age</a:t>
                      </a:r>
                      <a:b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(Years)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Positive/ No. Tested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Positive/ No. Tested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– 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103/194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53.0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81/210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38.6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3.4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 – 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164/193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110/180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 – 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182/200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188/240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449/587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379/630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</a:t>
                      </a:r>
                      <a:r>
                        <a:rPr kumimoji="0" lang="en-US" alt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 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2041525" y="6183313"/>
            <a:ext cx="48228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altLang="ar-SA" sz="2000">
                <a:solidFill>
                  <a:schemeClr val="tx2"/>
                </a:solidFill>
                <a:cs typeface="Times New Roman" pitchFamily="18" charset="0"/>
              </a:rPr>
              <a:t>Arif et al. Saudi J Gastroenterology,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384175"/>
            <a:ext cx="7010400" cy="6556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Changing pattern of Hepatitis A prevalence within the Saudi population over 18 yrs</a:t>
            </a:r>
          </a:p>
        </p:txBody>
      </p:sp>
      <p:graphicFrame>
        <p:nvGraphicFramePr>
          <p:cNvPr id="98307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447800" y="1143000"/>
          <a:ext cx="6091238" cy="4064000"/>
        </p:xfrm>
        <a:graphic>
          <a:graphicData uri="http://schemas.openxmlformats.org/presentationml/2006/ole">
            <p:oleObj spid="_x0000_s98307" name="Chart" r:id="rId4" imgW="6096000" imgH="4067251" progId="MSGraph.Chart.8">
              <p:embed followColorScheme="full"/>
            </p:oleObj>
          </a:graphicData>
        </a:graphic>
      </p:graphicFrame>
      <p:sp>
        <p:nvSpPr>
          <p:cNvPr id="98308" name="Text Box 7"/>
          <p:cNvSpPr txBox="1">
            <a:spLocks noChangeArrowheads="1"/>
          </p:cNvSpPr>
          <p:nvPr/>
        </p:nvSpPr>
        <p:spPr bwMode="auto">
          <a:xfrm>
            <a:off x="1371600" y="5105400"/>
            <a:ext cx="80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Age </a:t>
            </a:r>
          </a:p>
          <a:p>
            <a:pPr algn="l" rtl="0"/>
            <a:r>
              <a:rPr lang="en-US" altLang="en-US">
                <a:latin typeface="Garamond" pitchFamily="18" charset="0"/>
              </a:rPr>
              <a:t>Region</a:t>
            </a:r>
          </a:p>
        </p:txBody>
      </p:sp>
      <p:sp>
        <p:nvSpPr>
          <p:cNvPr id="98309" name="Text Box 8"/>
          <p:cNvSpPr txBox="1">
            <a:spLocks noChangeArrowheads="1"/>
          </p:cNvSpPr>
          <p:nvPr/>
        </p:nvSpPr>
        <p:spPr bwMode="auto">
          <a:xfrm>
            <a:off x="2286000" y="5105400"/>
            <a:ext cx="1096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1-10 YRS </a:t>
            </a:r>
          </a:p>
          <a:p>
            <a:pPr algn="l" rtl="0"/>
            <a:r>
              <a:rPr lang="en-US" altLang="en-US">
                <a:latin typeface="Garamond" pitchFamily="18" charset="0"/>
              </a:rPr>
              <a:t>     13 </a:t>
            </a:r>
          </a:p>
        </p:txBody>
      </p:sp>
      <p:sp>
        <p:nvSpPr>
          <p:cNvPr id="98310" name="Text Box 9"/>
          <p:cNvSpPr txBox="1">
            <a:spLocks noChangeArrowheads="1"/>
          </p:cNvSpPr>
          <p:nvPr/>
        </p:nvSpPr>
        <p:spPr bwMode="auto">
          <a:xfrm>
            <a:off x="3657600" y="5105400"/>
            <a:ext cx="892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1-12 yrs</a:t>
            </a:r>
            <a:endParaRPr lang="ar-SA" altLang="en-US">
              <a:latin typeface="Garamond" pitchFamily="18" charset="0"/>
            </a:endParaRPr>
          </a:p>
          <a:p>
            <a:pPr algn="l" rtl="0"/>
            <a:r>
              <a:rPr lang="ar-SA" altLang="en-US">
                <a:latin typeface="Garamond" pitchFamily="18" charset="0"/>
              </a:rPr>
              <a:t>    </a:t>
            </a:r>
            <a:r>
              <a:rPr lang="en-US" altLang="en-US">
                <a:latin typeface="Garamond" pitchFamily="18" charset="0"/>
              </a:rPr>
              <a:t>13</a:t>
            </a:r>
          </a:p>
        </p:txBody>
      </p:sp>
      <p:sp>
        <p:nvSpPr>
          <p:cNvPr id="98311" name="Text Box 10"/>
          <p:cNvSpPr txBox="1">
            <a:spLocks noChangeArrowheads="1"/>
          </p:cNvSpPr>
          <p:nvPr/>
        </p:nvSpPr>
        <p:spPr bwMode="auto">
          <a:xfrm>
            <a:off x="4953000" y="5105400"/>
            <a:ext cx="1000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16-18 yrs</a:t>
            </a:r>
          </a:p>
          <a:p>
            <a:pPr algn="l" rtl="0"/>
            <a:r>
              <a:rPr lang="en-US" altLang="en-US">
                <a:latin typeface="Garamond" pitchFamily="18" charset="0"/>
              </a:rPr>
              <a:t>     3 </a:t>
            </a:r>
          </a:p>
        </p:txBody>
      </p:sp>
      <p:sp>
        <p:nvSpPr>
          <p:cNvPr id="98312" name="Text Box 11"/>
          <p:cNvSpPr txBox="1">
            <a:spLocks noChangeArrowheads="1"/>
          </p:cNvSpPr>
          <p:nvPr/>
        </p:nvSpPr>
        <p:spPr bwMode="auto">
          <a:xfrm>
            <a:off x="3124200" y="160020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*</a:t>
            </a:r>
          </a:p>
        </p:txBody>
      </p:sp>
      <p:sp>
        <p:nvSpPr>
          <p:cNvPr id="98313" name="Text Box 12"/>
          <p:cNvSpPr txBox="1">
            <a:spLocks noChangeArrowheads="1"/>
          </p:cNvSpPr>
          <p:nvPr/>
        </p:nvSpPr>
        <p:spPr bwMode="auto">
          <a:xfrm>
            <a:off x="46482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**</a:t>
            </a:r>
          </a:p>
        </p:txBody>
      </p:sp>
      <p:sp>
        <p:nvSpPr>
          <p:cNvPr id="98314" name="Text Box 13"/>
          <p:cNvSpPr txBox="1">
            <a:spLocks noChangeArrowheads="1"/>
          </p:cNvSpPr>
          <p:nvPr/>
        </p:nvSpPr>
        <p:spPr bwMode="auto">
          <a:xfrm>
            <a:off x="5943600" y="3276600"/>
            <a:ext cx="479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***</a:t>
            </a:r>
          </a:p>
        </p:txBody>
      </p:sp>
      <p:sp>
        <p:nvSpPr>
          <p:cNvPr id="98315" name="Text Box 15"/>
          <p:cNvSpPr txBox="1">
            <a:spLocks noChangeArrowheads="1"/>
          </p:cNvSpPr>
          <p:nvPr/>
        </p:nvSpPr>
        <p:spPr bwMode="auto">
          <a:xfrm>
            <a:off x="5562600" y="5934075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>
                <a:latin typeface="Garamond" pitchFamily="18" charset="0"/>
              </a:rPr>
              <a:t>*AlRashed  R.  Ann SM 1997</a:t>
            </a:r>
          </a:p>
          <a:p>
            <a:pPr algn="l" rtl="0"/>
            <a:r>
              <a:rPr lang="en-US" altLang="en-US">
                <a:latin typeface="Garamond" pitchFamily="18" charset="0"/>
              </a:rPr>
              <a:t>** AlFaleh  et al SMJ 1999</a:t>
            </a:r>
          </a:p>
          <a:p>
            <a:pPr algn="l" rtl="0"/>
            <a:r>
              <a:rPr lang="en-US" altLang="en-US">
                <a:latin typeface="Garamond" pitchFamily="18" charset="0"/>
              </a:rPr>
              <a:t>*** AlFaleh et al  WJG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74882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4191000"/>
          </a:xfr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10600" b="1" smtClean="0"/>
              <a:t/>
            </a:r>
            <a:br>
              <a:rPr lang="en-US" altLang="en-US" sz="10600" b="1" smtClean="0"/>
            </a:br>
            <a:r>
              <a:rPr lang="en-US" altLang="ar-SA" sz="10600" b="1" smtClean="0">
                <a:solidFill>
                  <a:srgbClr val="FFFF00"/>
                </a:solidFill>
              </a:rPr>
              <a:t>THANK YOU</a:t>
            </a:r>
            <a:r>
              <a:rPr lang="en-US" altLang="ar-SA" sz="10600" b="1" smtClean="0"/>
              <a:t/>
            </a:r>
            <a:br>
              <a:rPr lang="en-US" altLang="ar-SA" sz="10600" b="1" smtClean="0"/>
            </a:br>
            <a:endParaRPr lang="en-US" altLang="ar-SA" sz="106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Case report.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30/9/13</a:t>
            </a:r>
            <a:r>
              <a:rPr lang="en-US" dirty="0" smtClean="0"/>
              <a:t>Ahamed ,50y.teacher,living in jazan. abdominal discomfort, nausea, lose of appetit,coloration of urine.</a:t>
            </a:r>
          </a:p>
          <a:p>
            <a:pPr algn="l" rtl="0">
              <a:defRPr/>
            </a:pPr>
            <a:r>
              <a:rPr lang="en-US" dirty="0" smtClean="0"/>
              <a:t>Exam. Marked jaundice.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30/9/13</a:t>
            </a:r>
            <a:r>
              <a:rPr lang="en-US" dirty="0" smtClean="0"/>
              <a:t> :</a:t>
            </a:r>
          </a:p>
          <a:p>
            <a:pPr algn="l" rtl="0">
              <a:defRPr/>
            </a:pPr>
            <a:r>
              <a:rPr lang="en-US" dirty="0" smtClean="0"/>
              <a:t>ALT 1745 U/L(40) </a:t>
            </a:r>
          </a:p>
          <a:p>
            <a:pPr algn="l" rtl="0">
              <a:defRPr/>
            </a:pPr>
            <a:r>
              <a:rPr lang="en-US" dirty="0" smtClean="0"/>
              <a:t>AST 990 U/L (17-59)</a:t>
            </a:r>
          </a:p>
          <a:p>
            <a:pPr algn="l" rtl="0">
              <a:defRPr/>
            </a:pPr>
            <a:r>
              <a:rPr lang="en-US" dirty="0" smtClean="0"/>
              <a:t>BIL.9.5MG/DL (0.0-1.4)</a:t>
            </a:r>
          </a:p>
          <a:p>
            <a:pPr algn="l" rtl="0">
              <a:defRPr/>
            </a:pPr>
            <a:r>
              <a:rPr lang="en-US" dirty="0" smtClean="0"/>
              <a:t>PLT:267000(150000-400000)</a:t>
            </a:r>
          </a:p>
          <a:p>
            <a:pPr marL="0" indent="0" algn="l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Lab.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0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>
              <a:defRPr/>
            </a:pPr>
            <a:r>
              <a:rPr lang="en-US" dirty="0" smtClean="0">
                <a:solidFill>
                  <a:srgbClr val="FF0000"/>
                </a:solidFill>
              </a:rPr>
              <a:t>28/10/113</a:t>
            </a:r>
            <a:r>
              <a:rPr lang="en-US" dirty="0" smtClean="0"/>
              <a:t> :</a:t>
            </a:r>
          </a:p>
          <a:p>
            <a:pPr algn="l" rtl="0">
              <a:defRPr/>
            </a:pPr>
            <a:r>
              <a:rPr lang="en-US" dirty="0" smtClean="0"/>
              <a:t>ALT 185U/L(21-72) </a:t>
            </a:r>
          </a:p>
          <a:p>
            <a:pPr algn="l" rtl="0">
              <a:defRPr/>
            </a:pPr>
            <a:r>
              <a:rPr lang="en-US" dirty="0" smtClean="0"/>
              <a:t>AST 41 U/L (17-59)</a:t>
            </a:r>
          </a:p>
          <a:p>
            <a:pPr algn="l" rtl="0">
              <a:defRPr/>
            </a:pPr>
            <a:r>
              <a:rPr lang="en-US" dirty="0" smtClean="0"/>
              <a:t>ALKALINE PHOSPHATASE 247.0 U/L.</a:t>
            </a:r>
          </a:p>
          <a:p>
            <a:pPr algn="l" rtl="0">
              <a:defRPr/>
            </a:pPr>
            <a:r>
              <a:rPr lang="en-US" dirty="0" smtClean="0"/>
              <a:t>YGT 97,0U/L</a:t>
            </a:r>
          </a:p>
          <a:p>
            <a:pPr algn="l" rtl="0">
              <a:defRPr/>
            </a:pPr>
            <a:r>
              <a:rPr lang="en-US" dirty="0" smtClean="0"/>
              <a:t>BIL.1.4MG/DL (0.0-1.4)</a:t>
            </a:r>
          </a:p>
          <a:p>
            <a:pPr algn="l" rtl="0">
              <a:defRPr/>
            </a:pPr>
            <a:r>
              <a:rPr lang="en-US" dirty="0" smtClean="0"/>
              <a:t>ALB.3.6 g/l(3.5-5.0)</a:t>
            </a:r>
          </a:p>
          <a:p>
            <a:pPr algn="l" rtl="0">
              <a:defRPr/>
            </a:pPr>
            <a:r>
              <a:rPr lang="en-US" dirty="0" smtClean="0"/>
              <a:t>PT 14,8.6 (10-14)</a:t>
            </a:r>
          </a:p>
          <a:p>
            <a:pPr algn="l" rtl="0">
              <a:defRPr/>
            </a:pPr>
            <a:endParaRPr lang="en-US" dirty="0" smtClean="0"/>
          </a:p>
          <a:p>
            <a:pPr lvl="8" algn="l">
              <a:defRPr/>
            </a:pPr>
            <a:r>
              <a:rPr lang="en-US" dirty="0" smtClean="0"/>
              <a:t>PLT:88000(150000-400000)</a:t>
            </a:r>
          </a:p>
          <a:p>
            <a:pPr marL="0" indent="0" algn="l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32935</TotalTime>
  <Words>1242</Words>
  <Application>Microsoft Office PowerPoint</Application>
  <PresentationFormat>عرض على الشاشة (3:4)‏</PresentationFormat>
  <Paragraphs>416</Paragraphs>
  <Slides>68</Slides>
  <Notes>55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3</vt:i4>
      </vt:variant>
      <vt:variant>
        <vt:lpstr>خوادم OLE مضمنة</vt:lpstr>
      </vt:variant>
      <vt:variant>
        <vt:i4>5</vt:i4>
      </vt:variant>
      <vt:variant>
        <vt:lpstr>عناوين الشرائح</vt:lpstr>
      </vt:variant>
      <vt:variant>
        <vt:i4>68</vt:i4>
      </vt:variant>
    </vt:vector>
  </HeadingPairs>
  <TitlesOfParts>
    <vt:vector size="82" baseType="lpstr">
      <vt:lpstr>Arial</vt:lpstr>
      <vt:lpstr>Wingdings</vt:lpstr>
      <vt:lpstr>Symbol</vt:lpstr>
      <vt:lpstr>Tahoma</vt:lpstr>
      <vt:lpstr>Times New Roman</vt:lpstr>
      <vt:lpstr>Garamond</vt:lpstr>
      <vt:lpstr>Beam</vt:lpstr>
      <vt:lpstr>1_Beam</vt:lpstr>
      <vt:lpstr>2_Beam</vt:lpstr>
      <vt:lpstr>Microsoft PowerPoint Slide</vt:lpstr>
      <vt:lpstr>Microsoft Graph Chart</vt:lpstr>
      <vt:lpstr>Microsoft Graph 2000 Chart</vt:lpstr>
      <vt:lpstr>Chart</vt:lpstr>
      <vt:lpstr>Microsoft Graph 97 Chart</vt:lpstr>
      <vt:lpstr>ACUTE VIRAL HEPATITIS</vt:lpstr>
      <vt:lpstr>الشريحة 2</vt:lpstr>
      <vt:lpstr>Diagnosis of hepatitis</vt:lpstr>
      <vt:lpstr>Symptoms and Signs </vt:lpstr>
      <vt:lpstr>الشريحة 5</vt:lpstr>
      <vt:lpstr>Lab Findings </vt:lpstr>
      <vt:lpstr>Case report. </vt:lpstr>
      <vt:lpstr>Lab. result</vt:lpstr>
      <vt:lpstr>Lab. result</vt:lpstr>
      <vt:lpstr>Lab. result</vt:lpstr>
      <vt:lpstr>DD:</vt:lpstr>
      <vt:lpstr>MARKERS OF VIRAL HEPATITIS</vt:lpstr>
      <vt:lpstr>Hepatitis B Markers</vt:lpstr>
      <vt:lpstr>Hepatitis C Markers</vt:lpstr>
      <vt:lpstr>Hepatitis A Markers</vt:lpstr>
      <vt:lpstr>Hepatitis E Markers</vt:lpstr>
      <vt:lpstr>AUTOIMMUN HEPATITIS MARKERS</vt:lpstr>
      <vt:lpstr>AUTOIMMUN HEPATITIS MARKERS</vt:lpstr>
      <vt:lpstr>FINAL DIAGNOSIS</vt:lpstr>
      <vt:lpstr>MANAGMENT</vt:lpstr>
      <vt:lpstr>INCIDENCE OF ACUTE HEPATITIS IN 5 HEPATOLOGY CLINICS IN KSA 2013</vt:lpstr>
      <vt:lpstr>Complications </vt:lpstr>
      <vt:lpstr>FULMINANT HEPATITIS</vt:lpstr>
      <vt:lpstr>الشريحة 24</vt:lpstr>
      <vt:lpstr>Natural History</vt:lpstr>
      <vt:lpstr>الشريحة 26</vt:lpstr>
      <vt:lpstr>الشريحة 27</vt:lpstr>
      <vt:lpstr>Possible transmission route of HBV in KSA</vt:lpstr>
      <vt:lpstr> HBV INFECTION before and after vaccination program</vt:lpstr>
      <vt:lpstr>OVERALL PREVALENCE OF HBsAg AMONG SAUDIS IN THE 80’S ACCORDING TO REGIONS</vt:lpstr>
      <vt:lpstr>PREVALENCE OF HBeAg AMONG HBsAg POSITIVE SAUDIS PREGNANT WOMEN (n = 20920)</vt:lpstr>
      <vt:lpstr>FREQUENCY OF HBeAg AMONG HBsAg POSITIVE SAUDI CHILDREN (n=307)</vt:lpstr>
      <vt:lpstr>PREVENTION STRATEGIES OF MINISTRY OF HEALTH IN KSA</vt:lpstr>
      <vt:lpstr>History of HBV infection control in KSA</vt:lpstr>
      <vt:lpstr>THE CURRENT EPI IN THE KINGDOM OF SAUDI ARABIA</vt:lpstr>
      <vt:lpstr>COMPARISON OF PREVALENCE OF HBsAg AMONG SAUDI CHILDREN IN 1989 (n=4575) AND 1997 (n=5355) – ACCORDING TO AGE</vt:lpstr>
      <vt:lpstr>COMPARISON OF PREVALENCE OF HBsAg AMONG SAUDI CHILDREN IN 1989 (n=4575) AND 1997 (n=5355) – ACCORDING TO REGION</vt:lpstr>
      <vt:lpstr>Prevalence Of HBsAg  Among Saudi Population Before &amp; After Vaccination over 18 y</vt:lpstr>
      <vt:lpstr>Long Term Seroconversion Rate Over 18 Years (Anti-HBS)</vt:lpstr>
      <vt:lpstr>Long-Term protection of HB- vaccine over 18 years ( anti-HBS&gt;10IU/L)(n=1355)</vt:lpstr>
      <vt:lpstr>CHANGING PATTERNS OF HBsAg POSITIVITY AMONG BLOOD DONORS IN MOH,CENTRAL BLOOD BANK 1994-2005</vt:lpstr>
      <vt:lpstr>PREVALENCE OF HBsAg POSITIVITY AMONG BLOOD DONORS IN KKUH FROM 1987 TO 2008</vt:lpstr>
      <vt:lpstr>الشريحة 43</vt:lpstr>
      <vt:lpstr> HCV INFECTION </vt:lpstr>
      <vt:lpstr>الشريحة 45</vt:lpstr>
      <vt:lpstr>الشريحة 46</vt:lpstr>
      <vt:lpstr>الشريحة 47</vt:lpstr>
      <vt:lpstr>الشريحة 48</vt:lpstr>
      <vt:lpstr>الشريحة 49</vt:lpstr>
      <vt:lpstr>Natural history</vt:lpstr>
      <vt:lpstr>Overall prevalence rate of HCV infection in KSA among children and adolescent during the last 18 yrs.</vt:lpstr>
      <vt:lpstr>Prevalence of  HCV Positivity Among Different Saudi population</vt:lpstr>
      <vt:lpstr>Prevention Of HCV Transmission</vt:lpstr>
      <vt:lpstr> HAV INFECTION </vt:lpstr>
      <vt:lpstr>الشريحة 55</vt:lpstr>
      <vt:lpstr>الشريحة 56</vt:lpstr>
      <vt:lpstr>الشريحة 57</vt:lpstr>
      <vt:lpstr>الشريحة 58</vt:lpstr>
      <vt:lpstr>COMPARISON OF PREVALENCE OF ANTI-HAV AMONG SAUDI CHILDREN IN 1989 (n=4375) AND 1997 (n=5255) – ACCORDING TO AGE</vt:lpstr>
      <vt:lpstr>COMPARISON OF PREVALENCE OF ANTI-HAV AMONG SAUDI CHILDREN IN 1989 (n=4375) AND 1997 (n=5255) – ACCORDING TO REGION</vt:lpstr>
      <vt:lpstr>PREVALENCE OF ANTI-HAV IN SAUDI CHILDREN IN 1997 ACCORDING TO SEX</vt:lpstr>
      <vt:lpstr>PREVALENCE OF ANTI-HAV IN SAUDI CHILDREN IN 1997 ACCORDING TO LOCATION</vt:lpstr>
      <vt:lpstr>AGE SPECIFIC PREVALENCE OF ANTI-HAV IN SAUDIS FROM RIYADH, CENTRAL REGION</vt:lpstr>
      <vt:lpstr>Changing pattern of Hepatitis A prevalence within the Saudi population over 18 yrs</vt:lpstr>
      <vt:lpstr>الشريحة 65</vt:lpstr>
      <vt:lpstr>الشريحة 66</vt:lpstr>
      <vt:lpstr>الشريحة 67</vt:lpstr>
      <vt:lpstr>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VIRAL HEPATITIS</dc:title>
  <dc:creator>dell</dc:creator>
  <cp:lastModifiedBy>AA</cp:lastModifiedBy>
  <cp:revision>37</cp:revision>
  <dcterms:created xsi:type="dcterms:W3CDTF">2006-09-24T10:13:10Z</dcterms:created>
  <dcterms:modified xsi:type="dcterms:W3CDTF">2013-11-26T15:24:48Z</dcterms:modified>
</cp:coreProperties>
</file>