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1"/>
  </p:notesMasterIdLst>
  <p:sldIdLst>
    <p:sldId id="256" r:id="rId2"/>
    <p:sldId id="257" r:id="rId3"/>
    <p:sldId id="289" r:id="rId4"/>
    <p:sldId id="290" r:id="rId5"/>
    <p:sldId id="291" r:id="rId6"/>
    <p:sldId id="292" r:id="rId7"/>
    <p:sldId id="262" r:id="rId8"/>
    <p:sldId id="276" r:id="rId9"/>
    <p:sldId id="293" r:id="rId10"/>
    <p:sldId id="295" r:id="rId11"/>
    <p:sldId id="296" r:id="rId12"/>
    <p:sldId id="297" r:id="rId13"/>
    <p:sldId id="298" r:id="rId14"/>
    <p:sldId id="264" r:id="rId15"/>
    <p:sldId id="258" r:id="rId16"/>
    <p:sldId id="284" r:id="rId17"/>
    <p:sldId id="270" r:id="rId18"/>
    <p:sldId id="271" r:id="rId19"/>
    <p:sldId id="283" r:id="rId20"/>
    <p:sldId id="272" r:id="rId21"/>
    <p:sldId id="275" r:id="rId22"/>
    <p:sldId id="274" r:id="rId23"/>
    <p:sldId id="261" r:id="rId24"/>
    <p:sldId id="302" r:id="rId25"/>
    <p:sldId id="321" r:id="rId26"/>
    <p:sldId id="335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32" r:id="rId37"/>
    <p:sldId id="333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9" r:id="rId49"/>
    <p:sldId id="320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D5147-7AC8-4F79-81A8-502DD2D9DBB1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12FF8-7FF5-4522-9FCB-5FA1FBA482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15C5-1C46-4E80-B138-CA973EF3B09D}" type="datetime1">
              <a:rPr lang="en-US" smtClean="0"/>
              <a:pPr/>
              <a:t>12/3/2013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6DEDD-BD01-4E9F-B327-63065266F71E}" type="datetime1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E8BD-8C67-48C5-BA34-63333149362A}" type="datetime1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FD4B-0170-44B8-892C-5298B8DDA8AF}" type="datetime1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4C16-887A-43E2-A2D4-F1FF837205E1}" type="datetime1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94D0-23D2-4203-BDDD-FA76C9310B8D}" type="datetime1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8279-4A04-4BA9-9BE6-47FFC6065DF1}" type="datetime1">
              <a:rPr lang="en-US" smtClean="0"/>
              <a:pPr/>
              <a:t>12/3/2013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977B-10F1-4C5A-B3B3-11105F3C1009}" type="datetime1">
              <a:rPr lang="en-US" smtClean="0"/>
              <a:pPr/>
              <a:t>12/3/2013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A60E-0719-48E4-BB48-B7D75BE524A4}" type="datetime1">
              <a:rPr lang="en-US" smtClean="0"/>
              <a:pPr/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DF7F-7D72-45C8-8BCB-AFA01883B09D}" type="datetime1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B890A6A-6A0D-4C73-B85B-B3111E96BDC2}" type="datetime1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A07A488-1ADB-4253-9044-F0913B2B2A24}" type="datetime1">
              <a:rPr lang="en-US" smtClean="0"/>
              <a:pPr/>
              <a:t>12/3/2013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Dierrhea 341-1435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2057400"/>
            <a:ext cx="6480048" cy="2301240"/>
          </a:xfrm>
        </p:spPr>
        <p:txBody>
          <a:bodyPr/>
          <a:lstStyle/>
          <a:p>
            <a:pPr algn="l"/>
            <a:r>
              <a:rPr lang="en-US" dirty="0" smtClean="0"/>
              <a:t>Chronic diarrhea  and </a:t>
            </a:r>
            <a:r>
              <a:rPr lang="en-US" dirty="0" err="1" smtClean="0"/>
              <a:t>malabsorption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50" y="4191000"/>
            <a:ext cx="6480048" cy="1752600"/>
          </a:xfrm>
        </p:spPr>
        <p:txBody>
          <a:bodyPr/>
          <a:lstStyle/>
          <a:p>
            <a:pPr algn="ctr"/>
            <a:r>
              <a:rPr lang="en-US" dirty="0" smtClean="0"/>
              <a:t>Dr Khalid </a:t>
            </a:r>
            <a:r>
              <a:rPr lang="en-US" dirty="0" err="1" smtClean="0"/>
              <a:t>Alswat</a:t>
            </a:r>
            <a:r>
              <a:rPr lang="en-US" dirty="0" smtClean="0"/>
              <a:t>, </a:t>
            </a:r>
          </a:p>
          <a:p>
            <a:pPr algn="ctr"/>
            <a:r>
              <a:rPr lang="en-US" dirty="0" smtClean="0"/>
              <a:t>Associate Professor of medicine , consultant gastroenterologist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</a:rPr>
              <a:t>OSMOTIC DIARRHEA</a:t>
            </a:r>
          </a:p>
        </p:txBody>
      </p:sp>
      <p:pic>
        <p:nvPicPr>
          <p:cNvPr id="33795" name="Picture 4" descr="diarrhea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2057400"/>
            <a:ext cx="4724400" cy="3505200"/>
          </a:xfr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4699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INFLAMMATORY DIARRHEA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3505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000" smtClean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143000"/>
            <a:ext cx="5029200" cy="5562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Inflammatory bowel disease		Ulcerative colitis		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Crohn's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disease			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Infectious diseases	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Pseudomembranous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colitis		Tuberculosis, 			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yersinosis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				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Amebiasis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/other invasive 	parasites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Ischemic colitis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Radiation colitis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Neoplasia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			Colon cancer		Lymphoma</a:t>
            </a:r>
          </a:p>
        </p:txBody>
      </p:sp>
      <p:pic>
        <p:nvPicPr>
          <p:cNvPr id="34821" name="Picture 4" descr="diarrhe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3886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FATTY DIARRHEA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400" smtClean="0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05000"/>
            <a:ext cx="4495800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Fatty diarrhea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Malabsorption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syndromes	Mucosal diseases	Short bowel syndrome	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Postresection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diarrhea	Small bowel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	bacterial  overgrowth	Mesenteric ischemia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Maldigestion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	Pancreatic exocrine 	insufficiency		Inadequate luminal bile 	acid</a:t>
            </a:r>
          </a:p>
        </p:txBody>
      </p:sp>
      <p:pic>
        <p:nvPicPr>
          <p:cNvPr id="35845" name="Picture 4" descr="diarrhea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434340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5" descr="9t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of acute diarrhea is due to infectious cause while chronic is due to noninfectious cause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causes of diarrhea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Developing  countries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Developed countries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Chronic bacterial</a:t>
            </a:r>
          </a:p>
          <a:p>
            <a:r>
              <a:rPr lang="en-US" dirty="0" err="1" smtClean="0"/>
              <a:t>Mycobacterial</a:t>
            </a:r>
            <a:r>
              <a:rPr lang="en-US" dirty="0" smtClean="0"/>
              <a:t>  </a:t>
            </a:r>
          </a:p>
          <a:p>
            <a:r>
              <a:rPr lang="en-US" dirty="0" smtClean="0"/>
              <a:t>Parasitic infections</a:t>
            </a:r>
          </a:p>
          <a:p>
            <a:pPr>
              <a:buNone/>
            </a:pPr>
            <a:r>
              <a:rPr lang="en-US" dirty="0" smtClean="0"/>
              <a:t>Then</a:t>
            </a:r>
          </a:p>
          <a:p>
            <a:r>
              <a:rPr lang="en-US" dirty="0" smtClean="0"/>
              <a:t>Functional disorders,</a:t>
            </a:r>
          </a:p>
          <a:p>
            <a:r>
              <a:rPr lang="en-US" dirty="0" err="1" smtClean="0"/>
              <a:t>Malabsorption</a:t>
            </a:r>
            <a:r>
              <a:rPr lang="en-US" dirty="0" smtClean="0"/>
              <a:t>  </a:t>
            </a:r>
          </a:p>
          <a:p>
            <a:r>
              <a:rPr lang="en-US" dirty="0" smtClean="0"/>
              <a:t>Inflammatory  bowel disease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Irritable  bowel syndrome (IBS)</a:t>
            </a:r>
          </a:p>
          <a:p>
            <a:r>
              <a:rPr lang="en-US" dirty="0" smtClean="0"/>
              <a:t>Inflammatory bowel disease (IBD)</a:t>
            </a:r>
          </a:p>
          <a:p>
            <a:r>
              <a:rPr lang="en-US" dirty="0" err="1" smtClean="0"/>
              <a:t>Malabsorption</a:t>
            </a:r>
            <a:r>
              <a:rPr lang="en-US" dirty="0" smtClean="0"/>
              <a:t> syndromes (such as lactose intolerance and celiac disease)</a:t>
            </a:r>
          </a:p>
          <a:p>
            <a:r>
              <a:rPr lang="en-US" dirty="0" smtClean="0"/>
              <a:t>Chronic infections  (particularly in patients who are </a:t>
            </a:r>
            <a:r>
              <a:rPr lang="en-US" dirty="0" err="1" smtClean="0"/>
              <a:t>immunocompromised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Approach to patient with diarrhea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History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Physical examination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Laboratory tests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Radiology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Endoscopy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What led the patient to complain of diarrhea? (</a:t>
            </a:r>
            <a:r>
              <a:rPr lang="en-US" dirty="0" err="1" smtClean="0"/>
              <a:t>eg</a:t>
            </a:r>
            <a:r>
              <a:rPr lang="en-US" dirty="0" smtClean="0"/>
              <a:t>, consistency or frequency of stools, the presence of urgency or fecal soiling)</a:t>
            </a:r>
          </a:p>
          <a:p>
            <a:endParaRPr lang="en-US" dirty="0" smtClean="0"/>
          </a:p>
          <a:p>
            <a:r>
              <a:rPr lang="en-US" dirty="0" smtClean="0"/>
              <a:t>Stool characteristics: (</a:t>
            </a:r>
            <a:r>
              <a:rPr lang="en-US" dirty="0" err="1" smtClean="0"/>
              <a:t>eg</a:t>
            </a:r>
            <a:r>
              <a:rPr lang="en-US" dirty="0" smtClean="0"/>
              <a:t>, greasy stools that float and are malodorous may suggest fat </a:t>
            </a:r>
            <a:r>
              <a:rPr lang="en-US" dirty="0" err="1" smtClean="0"/>
              <a:t>malabsorption</a:t>
            </a:r>
            <a:r>
              <a:rPr lang="en-US" dirty="0" smtClean="0"/>
              <a:t> while the presence of visible blood may suggest inflammatory bowel disease)</a:t>
            </a:r>
          </a:p>
          <a:p>
            <a:endParaRPr lang="en-US" dirty="0" smtClean="0"/>
          </a:p>
          <a:p>
            <a:r>
              <a:rPr lang="en-US" dirty="0" smtClean="0"/>
              <a:t>The volume of the diarrhea: (</a:t>
            </a:r>
            <a:r>
              <a:rPr lang="en-US" dirty="0" err="1" smtClean="0"/>
              <a:t>eg</a:t>
            </a:r>
            <a:r>
              <a:rPr lang="en-US" dirty="0" smtClean="0"/>
              <a:t>, voluminous watery diarrhea is more likely to be due to a disorder in the small bowel while small-volume frequent diarrhea is more likely to be due to disorders of the colon)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Duration of symptoms, nature of onset (sudden or gradual)</a:t>
            </a:r>
          </a:p>
          <a:p>
            <a:r>
              <a:rPr lang="en-US" dirty="0" smtClean="0"/>
              <a:t>Weight loss, appetite</a:t>
            </a:r>
          </a:p>
          <a:p>
            <a:r>
              <a:rPr lang="en-US" dirty="0" smtClean="0"/>
              <a:t>Occurrence of diarrhea during fasting or at night (suggesting a secretary diarrhea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Systems </a:t>
            </a:r>
            <a:r>
              <a:rPr lang="en-US" dirty="0" err="1" smtClean="0"/>
              <a:t>review:The</a:t>
            </a:r>
            <a:r>
              <a:rPr lang="en-US" dirty="0" smtClean="0"/>
              <a:t> presence of systemic symptoms:(such as fevers, joint pains, mouth ulcers, eye redness)</a:t>
            </a:r>
            <a:r>
              <a:rPr lang="en-US" dirty="0" smtClean="0">
                <a:sym typeface="Wingdings" pitchFamily="2" charset="2"/>
              </a:rPr>
              <a:t> IBD, CTD, thyroid</a:t>
            </a:r>
            <a:endParaRPr lang="en-US" dirty="0" smtClean="0"/>
          </a:p>
          <a:p>
            <a:r>
              <a:rPr lang="en-US" dirty="0" smtClean="0"/>
              <a:t>Association of symptoms with specific food ingestion (such as dairy products or potential food allergens)</a:t>
            </a:r>
          </a:p>
          <a:p>
            <a:r>
              <a:rPr lang="en-US" dirty="0" smtClean="0"/>
              <a:t>A history of recurrent bacterial infections (</a:t>
            </a:r>
            <a:r>
              <a:rPr lang="en-US" dirty="0" err="1" smtClean="0"/>
              <a:t>eg</a:t>
            </a:r>
            <a:r>
              <a:rPr lang="en-US" dirty="0" smtClean="0"/>
              <a:t>, sinusitis, pneumonia), which may indicate a primary immunoglobulin deficiency.</a:t>
            </a:r>
          </a:p>
          <a:p>
            <a:r>
              <a:rPr lang="en-US" dirty="0" smtClean="0"/>
              <a:t>Epidemiological factors, such as travel before the onset of illness</a:t>
            </a:r>
          </a:p>
          <a:p>
            <a:r>
              <a:rPr lang="en-US" dirty="0" smtClean="0"/>
              <a:t>Family history: IBD</a:t>
            </a:r>
          </a:p>
          <a:p>
            <a:r>
              <a:rPr lang="en-US" dirty="0" smtClean="0"/>
              <a:t>Drug </a:t>
            </a:r>
            <a:r>
              <a:rPr lang="en-US" dirty="0" err="1" smtClean="0"/>
              <a:t>Hx</a:t>
            </a:r>
            <a:r>
              <a:rPr lang="en-US" dirty="0" smtClean="0"/>
              <a:t>: including over the counter mediation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7467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Likely cause of diarrhea in certain epidemiologic classifications 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7467600" cy="4525963"/>
          </a:xfrm>
        </p:spPr>
        <p:txBody>
          <a:bodyPr/>
          <a:lstStyle/>
          <a:p>
            <a:pPr algn="l" rtl="0"/>
            <a:r>
              <a:rPr lang="en-US" dirty="0" smtClean="0"/>
              <a:t>Travelers: bacterial, </a:t>
            </a:r>
            <a:r>
              <a:rPr lang="en-US" dirty="0" err="1" smtClean="0"/>
              <a:t>protozoal</a:t>
            </a:r>
            <a:r>
              <a:rPr lang="en-US" dirty="0" smtClean="0"/>
              <a:t>, tropical </a:t>
            </a:r>
            <a:r>
              <a:rPr lang="en-US" dirty="0" err="1" smtClean="0"/>
              <a:t>sprue</a:t>
            </a:r>
            <a:endParaRPr lang="en-US" dirty="0" smtClean="0"/>
          </a:p>
          <a:p>
            <a:pPr algn="l" rtl="0"/>
            <a:r>
              <a:rPr lang="en-US" dirty="0" smtClean="0"/>
              <a:t>Diabetics patients</a:t>
            </a:r>
          </a:p>
          <a:p>
            <a:pPr algn="l" rtl="0"/>
            <a:r>
              <a:rPr lang="en-US" dirty="0" smtClean="0"/>
              <a:t>AIDS patients </a:t>
            </a:r>
            <a:r>
              <a:rPr lang="en-US" dirty="0" err="1" smtClean="0"/>
              <a:t>infections,drugs</a:t>
            </a:r>
            <a:endParaRPr lang="en-US" dirty="0" smtClean="0"/>
          </a:p>
          <a:p>
            <a:pPr algn="l" rtl="0"/>
            <a:r>
              <a:rPr lang="en-US" dirty="0" smtClean="0"/>
              <a:t>Hospitalized patients :drugs, infections, ischemia , C.D toxin </a:t>
            </a:r>
          </a:p>
          <a:p>
            <a:pPr algn="l" rtl="0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Diarrhea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Diarrhea is a common and usually transient symptom</a:t>
            </a:r>
          </a:p>
          <a:p>
            <a:r>
              <a:rPr lang="en-US" b="1" u="sng" dirty="0" smtClean="0"/>
              <a:t>Chronic diarrhea </a:t>
            </a:r>
            <a:r>
              <a:rPr lang="en-US" dirty="0" smtClean="0"/>
              <a:t>(liquid stools lasting more than four weeks) may occur in up to 5% of the population in any given year.</a:t>
            </a:r>
          </a:p>
          <a:p>
            <a:r>
              <a:rPr lang="en-US" dirty="0" smtClean="0"/>
              <a:t>(weight of stool and frequency are not reliable)</a:t>
            </a:r>
          </a:p>
          <a:p>
            <a:r>
              <a:rPr lang="en-US" dirty="0" smtClean="0"/>
              <a:t>Diarrhea </a:t>
            </a:r>
            <a:r>
              <a:rPr lang="en-US" u="sng" dirty="0" smtClean="0"/>
              <a:t>is a symptom, not a disease </a:t>
            </a:r>
            <a:r>
              <a:rPr lang="en-US" dirty="0" smtClean="0"/>
              <a:t>and may occur in many different conditions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Physical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Rarely  provides a specific diagnosis. </a:t>
            </a:r>
          </a:p>
          <a:p>
            <a:endParaRPr lang="en-US" dirty="0" smtClean="0"/>
          </a:p>
          <a:p>
            <a:r>
              <a:rPr lang="en-US" dirty="0" smtClean="0"/>
              <a:t>Findings suggestive of IBD (</a:t>
            </a:r>
            <a:r>
              <a:rPr lang="en-US" dirty="0" err="1" smtClean="0"/>
              <a:t>eg</a:t>
            </a:r>
            <a:r>
              <a:rPr lang="en-US" dirty="0" smtClean="0"/>
              <a:t>, mouth ulcers, a skin rash, </a:t>
            </a:r>
            <a:r>
              <a:rPr lang="en-US" dirty="0" err="1" smtClean="0"/>
              <a:t>episcleritis</a:t>
            </a:r>
            <a:r>
              <a:rPr lang="en-US" dirty="0" smtClean="0"/>
              <a:t>, an anal fissure or fistula, the presence of visible or occult blood on digital examination, abdominal masses or abdominal pain)</a:t>
            </a:r>
          </a:p>
          <a:p>
            <a:endParaRPr lang="en-US" dirty="0" smtClean="0"/>
          </a:p>
          <a:p>
            <a:r>
              <a:rPr lang="en-US" dirty="0" smtClean="0"/>
              <a:t>Evidence of </a:t>
            </a:r>
            <a:r>
              <a:rPr lang="en-US" dirty="0" err="1" smtClean="0"/>
              <a:t>malabsorption</a:t>
            </a:r>
            <a:r>
              <a:rPr lang="en-US" dirty="0" smtClean="0"/>
              <a:t> (wasting, physical signs of anemia, scars indicating prior abdominal surgery)</a:t>
            </a:r>
          </a:p>
          <a:p>
            <a:endParaRPr lang="en-US" dirty="0" smtClean="0"/>
          </a:p>
          <a:p>
            <a:r>
              <a:rPr lang="en-US" dirty="0" err="1" smtClean="0"/>
              <a:t>Lymphadenopathy</a:t>
            </a:r>
            <a:r>
              <a:rPr lang="en-US" dirty="0" smtClean="0"/>
              <a:t> (possibly suggesting HIV infection</a:t>
            </a:r>
          </a:p>
          <a:p>
            <a:endParaRPr lang="en-US" dirty="0" smtClean="0"/>
          </a:p>
          <a:p>
            <a:r>
              <a:rPr lang="en-US" dirty="0" smtClean="0"/>
              <a:t>Palpation of the thyroid and examination for </a:t>
            </a:r>
            <a:r>
              <a:rPr lang="en-US" dirty="0" err="1" smtClean="0"/>
              <a:t>exophthalmos</a:t>
            </a:r>
            <a:r>
              <a:rPr lang="en-US" dirty="0" smtClean="0"/>
              <a:t> and lid retraction may provide support for a diagnosis of hyperthyroidism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Investigations(essential in all)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CBC</a:t>
            </a:r>
          </a:p>
          <a:p>
            <a:r>
              <a:rPr lang="en-US" dirty="0" smtClean="0"/>
              <a:t>ESR</a:t>
            </a:r>
          </a:p>
          <a:p>
            <a:r>
              <a:rPr lang="en-US" dirty="0" smtClean="0"/>
              <a:t>Electrolytes</a:t>
            </a:r>
          </a:p>
          <a:p>
            <a:r>
              <a:rPr lang="en-US" dirty="0" smtClean="0"/>
              <a:t>Total protein and albumin</a:t>
            </a:r>
          </a:p>
          <a:p>
            <a:r>
              <a:rPr lang="en-US" dirty="0" smtClean="0"/>
              <a:t>TFT</a:t>
            </a:r>
          </a:p>
          <a:p>
            <a:r>
              <a:rPr lang="en-US" dirty="0" smtClean="0"/>
              <a:t>Stool  occult blood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history and physical examination may point toward a specific diagnosis for which testing may be indicated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2400"/>
            <a:ext cx="8991600" cy="66294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1: 30 y man with </a:t>
            </a:r>
            <a:r>
              <a:rPr lang="en-US" dirty="0" err="1" smtClean="0"/>
              <a:t>rt</a:t>
            </a:r>
            <a:r>
              <a:rPr lang="en-US" dirty="0" smtClean="0"/>
              <a:t> iliac </a:t>
            </a:r>
            <a:r>
              <a:rPr lang="en-US" dirty="0" err="1" smtClean="0"/>
              <a:t>fossa</a:t>
            </a:r>
            <a:r>
              <a:rPr lang="en-US" dirty="0" smtClean="0"/>
              <a:t> pain, diarrhea/ 5 months, wt loss</a:t>
            </a:r>
          </a:p>
          <a:p>
            <a:endParaRPr lang="en-US" dirty="0" smtClean="0"/>
          </a:p>
          <a:p>
            <a:r>
              <a:rPr lang="en-US" dirty="0" smtClean="0"/>
              <a:t>Case 2: 26 y female with female with bloody diarrhea/ 8 weeks</a:t>
            </a:r>
          </a:p>
          <a:p>
            <a:endParaRPr lang="en-US" dirty="0" smtClean="0"/>
          </a:p>
          <a:p>
            <a:r>
              <a:rPr lang="en-US" dirty="0" smtClean="0"/>
              <a:t>Case 3: 22 F with anemia only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Malabsorption</a:t>
            </a:r>
            <a:r>
              <a:rPr lang="ar-SA" smtClean="0"/>
              <a:t> </a:t>
            </a:r>
            <a:endParaRPr 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absorption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Luminal phase: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dietary fats, proteins, and carbohydrates are hydrolyzed and </a:t>
            </a:r>
            <a:r>
              <a:rPr lang="en-US" sz="3200" dirty="0" err="1" smtClean="0"/>
              <a:t>solubilized</a:t>
            </a:r>
            <a:r>
              <a:rPr lang="en-US" sz="3200" dirty="0" smtClean="0"/>
              <a:t> by secreted digestive enzymes and bile.</a:t>
            </a:r>
          </a:p>
          <a:p>
            <a:r>
              <a:rPr lang="en-US" sz="3200" b="1" u="sng" dirty="0" smtClean="0">
                <a:solidFill>
                  <a:srgbClr val="FF0000"/>
                </a:solidFill>
              </a:rPr>
              <a:t>Mucosal phase: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relies on the integrity of the brush-border membrane of intestinal epithelial cells to transport digested products from the lumen into the cells.</a:t>
            </a:r>
          </a:p>
          <a:p>
            <a:r>
              <a:rPr lang="en-US" sz="3200" b="1" u="sng" dirty="0" err="1" smtClean="0">
                <a:solidFill>
                  <a:srgbClr val="FF0000"/>
                </a:solidFill>
              </a:rPr>
              <a:t>Postabsorptive</a:t>
            </a:r>
            <a:r>
              <a:rPr lang="en-US" sz="3200" b="1" u="sng" dirty="0" smtClean="0">
                <a:solidFill>
                  <a:srgbClr val="FF0000"/>
                </a:solidFill>
              </a:rPr>
              <a:t> phase</a:t>
            </a:r>
            <a:r>
              <a:rPr lang="en-US" sz="3200" dirty="0" smtClean="0">
                <a:solidFill>
                  <a:srgbClr val="FF0000"/>
                </a:solidFill>
              </a:rPr>
              <a:t>:  </a:t>
            </a:r>
            <a:r>
              <a:rPr lang="en-US" sz="3200" dirty="0" smtClean="0"/>
              <a:t>nutrients are transported via </a:t>
            </a:r>
            <a:r>
              <a:rPr lang="en-US" sz="3200" dirty="0" err="1" smtClean="0"/>
              <a:t>lymphatics</a:t>
            </a:r>
            <a:r>
              <a:rPr lang="en-US" sz="3200" dirty="0" smtClean="0"/>
              <a:t> and portal circulation from epithelial cells to other parts of the body</a:t>
            </a:r>
            <a:r>
              <a:rPr lang="ar-SA" sz="3200" dirty="0" smtClean="0"/>
              <a:t>.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b="1" dirty="0" smtClean="0"/>
              <a:t>Causes of </a:t>
            </a:r>
            <a:r>
              <a:rPr lang="en-US" sz="3400" b="1" dirty="0" err="1" smtClean="0"/>
              <a:t>malabsorption</a:t>
            </a:r>
            <a:r>
              <a:rPr lang="ar-SA" sz="3400" b="1" dirty="0" smtClean="0"/>
              <a:t/>
            </a:r>
            <a:br>
              <a:rPr lang="ar-SA" sz="3400" b="1" dirty="0" smtClean="0"/>
            </a:br>
            <a:endParaRPr lang="en-US" sz="3400" b="1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545138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None/>
            </a:pPr>
            <a:r>
              <a:rPr lang="ar-SA" sz="2200" dirty="0" smtClean="0"/>
              <a:t/>
            </a:r>
            <a:br>
              <a:rPr lang="ar-SA" sz="2200" dirty="0" smtClean="0"/>
            </a:br>
            <a:r>
              <a:rPr lang="ar-SA" sz="2200" dirty="0" smtClean="0"/>
              <a:t/>
            </a:r>
            <a:br>
              <a:rPr lang="ar-SA" sz="2200" dirty="0" smtClean="0"/>
            </a:br>
            <a:endParaRPr lang="ar-SA" sz="2200" dirty="0" smtClean="0"/>
          </a:p>
          <a:p>
            <a:pPr algn="l" rtl="0" eaLnBrk="1" hangingPunct="1">
              <a:lnSpc>
                <a:spcPct val="80000"/>
              </a:lnSpc>
            </a:pPr>
            <a:r>
              <a:rPr lang="en-US" sz="2200" b="1" u="sng" dirty="0" smtClean="0">
                <a:solidFill>
                  <a:schemeClr val="folHlink"/>
                </a:solidFill>
              </a:rPr>
              <a:t>Luminal phase</a:t>
            </a:r>
            <a:r>
              <a:rPr lang="ar-SA" sz="2200" b="1" u="sng" dirty="0" smtClean="0"/>
              <a:t> 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Impaired nutrient hydrolysis</a:t>
            </a:r>
            <a:r>
              <a:rPr lang="ar-SA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pPr lvl="3" algn="l" rtl="0" eaLnBrk="1" hangingPunct="1">
              <a:lnSpc>
                <a:spcPct val="80000"/>
              </a:lnSpc>
            </a:pPr>
            <a:r>
              <a:rPr lang="en-US" sz="2200" dirty="0" smtClean="0"/>
              <a:t>The most common cause  is pancreatic insufficiency due to chronic pancreatitis, pancreatic resection, pancreatic cancer, or cystic fibrosis. </a:t>
            </a:r>
          </a:p>
          <a:p>
            <a:pPr lvl="3" algn="l" rtl="0" eaLnBrk="1" hangingPunct="1">
              <a:lnSpc>
                <a:spcPct val="80000"/>
              </a:lnSpc>
            </a:pPr>
            <a:endParaRPr lang="ar-SA" sz="2200" dirty="0" smtClean="0"/>
          </a:p>
          <a:p>
            <a:pPr lvl="1" algn="l" rtl="0" eaLnBrk="1" hangingPunct="1">
              <a:lnSpc>
                <a:spcPct val="80000"/>
              </a:lnSpc>
            </a:pPr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Inactivation of pancreatic enzymes by gastric </a:t>
            </a:r>
            <a:r>
              <a:rPr lang="en-US" sz="2200" dirty="0" err="1" smtClean="0"/>
              <a:t>hypersecretion</a:t>
            </a:r>
            <a:r>
              <a:rPr lang="en-US" sz="2200" dirty="0" smtClean="0"/>
              <a:t>, as seen in </a:t>
            </a:r>
            <a:r>
              <a:rPr lang="en-US" sz="2200" dirty="0" err="1" smtClean="0"/>
              <a:t>Zollinger</a:t>
            </a:r>
            <a:r>
              <a:rPr lang="en-US" sz="2200" dirty="0" smtClean="0"/>
              <a:t>-Ellison syndrome </a:t>
            </a:r>
            <a:r>
              <a:rPr lang="ar-SA" sz="2200" dirty="0" smtClean="0"/>
              <a:t>. 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6112"/>
          </a:xfrm>
        </p:spPr>
        <p:txBody>
          <a:bodyPr/>
          <a:lstStyle/>
          <a:p>
            <a:pPr lvl="1" algn="l" rtl="0" eaLnBrk="1" hangingPunct="1">
              <a:lnSpc>
                <a:spcPct val="80000"/>
              </a:lnSpc>
            </a:pPr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Impaired micelle formation</a:t>
            </a:r>
            <a:endParaRPr lang="ar-SA" sz="22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3" algn="l" rtl="0" eaLnBrk="1" hangingPunct="1">
              <a:lnSpc>
                <a:spcPct val="80000"/>
              </a:lnSpc>
            </a:pPr>
            <a:r>
              <a:rPr lang="en-US" sz="2200" dirty="0" smtClean="0"/>
              <a:t>Impaired micelle formation causes lead to  fat </a:t>
            </a:r>
            <a:r>
              <a:rPr lang="en-US" sz="2200" dirty="0" err="1" smtClean="0"/>
              <a:t>malabsorption</a:t>
            </a:r>
            <a:r>
              <a:rPr lang="en-US" sz="2200" dirty="0" smtClean="0"/>
              <a:t>. This impairment is due to different reasons, including </a:t>
            </a:r>
            <a:endParaRPr lang="ar-SA" sz="2200" dirty="0" smtClean="0"/>
          </a:p>
          <a:p>
            <a:pPr lvl="3" algn="l" rtl="0" eaLnBrk="1" hangingPunct="1">
              <a:lnSpc>
                <a:spcPct val="80000"/>
              </a:lnSpc>
            </a:pPr>
            <a:r>
              <a:rPr lang="en-US" sz="2200" dirty="0" smtClean="0"/>
              <a:t>(1) decreased bile salt synthesis from severe </a:t>
            </a:r>
            <a:r>
              <a:rPr lang="en-US" sz="2200" dirty="0" err="1" smtClean="0"/>
              <a:t>parenchymal</a:t>
            </a:r>
            <a:r>
              <a:rPr lang="en-US" sz="2200" dirty="0" smtClean="0"/>
              <a:t> liver disease (</a:t>
            </a:r>
            <a:r>
              <a:rPr lang="en-US" sz="2200" dirty="0" err="1" smtClean="0"/>
              <a:t>eg</a:t>
            </a:r>
            <a:r>
              <a:rPr lang="en-US" sz="2200" dirty="0" smtClean="0"/>
              <a:t>, cirrhosis); </a:t>
            </a:r>
            <a:endParaRPr lang="ar-SA" sz="2200" dirty="0" smtClean="0"/>
          </a:p>
          <a:p>
            <a:pPr lvl="3" algn="l" rtl="0" eaLnBrk="1" hangingPunct="1">
              <a:lnSpc>
                <a:spcPct val="80000"/>
              </a:lnSpc>
            </a:pPr>
            <a:r>
              <a:rPr lang="en-US" sz="2200" dirty="0" smtClean="0"/>
              <a:t>(2) impaired bile secretion from </a:t>
            </a:r>
            <a:r>
              <a:rPr lang="en-US" sz="2200" dirty="0" err="1" smtClean="0"/>
              <a:t>biliary</a:t>
            </a:r>
            <a:r>
              <a:rPr lang="en-US" sz="2200" dirty="0" smtClean="0"/>
              <a:t> obstruction or </a:t>
            </a:r>
            <a:r>
              <a:rPr lang="en-US" sz="2200" dirty="0" err="1" smtClean="0"/>
              <a:t>cholestatic</a:t>
            </a:r>
            <a:r>
              <a:rPr lang="en-US" sz="2200" dirty="0" smtClean="0"/>
              <a:t> jaundice (</a:t>
            </a:r>
            <a:r>
              <a:rPr lang="en-US" sz="2200" dirty="0" err="1" smtClean="0"/>
              <a:t>eg</a:t>
            </a:r>
            <a:r>
              <a:rPr lang="en-US" sz="2200" dirty="0" smtClean="0"/>
              <a:t>, primary </a:t>
            </a:r>
            <a:r>
              <a:rPr lang="en-US" sz="2200" dirty="0" err="1" smtClean="0"/>
              <a:t>biliary</a:t>
            </a:r>
            <a:r>
              <a:rPr lang="en-US" sz="2200" dirty="0" smtClean="0"/>
              <a:t> cirrhosis, primary </a:t>
            </a:r>
            <a:r>
              <a:rPr lang="en-US" sz="2200" dirty="0" err="1" smtClean="0"/>
              <a:t>sclerosing</a:t>
            </a:r>
            <a:r>
              <a:rPr lang="en-US" sz="2200" dirty="0" smtClean="0"/>
              <a:t> </a:t>
            </a:r>
            <a:r>
              <a:rPr lang="en-US" sz="2200" dirty="0" err="1" smtClean="0"/>
              <a:t>cholangitis</a:t>
            </a:r>
            <a:r>
              <a:rPr lang="en-US" sz="2200" dirty="0" smtClean="0"/>
              <a:t>);</a:t>
            </a:r>
          </a:p>
          <a:p>
            <a:pPr lvl="3" algn="l" rtl="0" eaLnBrk="1" hangingPunct="1">
              <a:lnSpc>
                <a:spcPct val="80000"/>
              </a:lnSpc>
            </a:pPr>
            <a:r>
              <a:rPr lang="en-US" sz="2200" dirty="0" smtClean="0"/>
              <a:t> (3) impaired </a:t>
            </a:r>
            <a:r>
              <a:rPr lang="en-US" sz="2200" dirty="0" err="1" smtClean="0"/>
              <a:t>enterohepatic</a:t>
            </a:r>
            <a:r>
              <a:rPr lang="en-US" sz="2200" dirty="0" smtClean="0"/>
              <a:t> bile circulation, as seen in small bowel resection or regional enteritis; </a:t>
            </a:r>
          </a:p>
          <a:p>
            <a:pPr lvl="3" algn="l" rtl="0" eaLnBrk="1" hangingPunct="1">
              <a:lnSpc>
                <a:spcPct val="80000"/>
              </a:lnSpc>
            </a:pPr>
            <a:r>
              <a:rPr lang="en-US" sz="2200" dirty="0" smtClean="0"/>
              <a:t> (4) bile salt </a:t>
            </a:r>
            <a:r>
              <a:rPr lang="en-US" sz="2200" dirty="0" err="1" smtClean="0"/>
              <a:t>deconjugation</a:t>
            </a:r>
            <a:r>
              <a:rPr lang="en-US" sz="2200" dirty="0" smtClean="0"/>
              <a:t> due to small bowel bacterial overgrowth</a:t>
            </a:r>
            <a:r>
              <a:rPr lang="ar-SA" sz="2200" dirty="0" smtClean="0"/>
              <a:t>. </a:t>
            </a:r>
          </a:p>
          <a:p>
            <a:pPr lvl="2" algn="l" rtl="0" eaLnBrk="1" hangingPunct="1">
              <a:lnSpc>
                <a:spcPct val="80000"/>
              </a:lnSpc>
              <a:buNone/>
            </a:pPr>
            <a:endParaRPr lang="ar-SA" sz="2200" dirty="0" smtClean="0"/>
          </a:p>
          <a:p>
            <a:pPr lvl="1" algn="l" rtl="0" eaLnBrk="1" hangingPunct="1">
              <a:lnSpc>
                <a:spcPct val="80000"/>
              </a:lnSpc>
            </a:pPr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Luminal availability and processing</a:t>
            </a:r>
            <a:r>
              <a:rPr lang="ar-SA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pPr lvl="3" algn="l" rtl="0" eaLnBrk="1" hangingPunct="1">
              <a:lnSpc>
                <a:spcPct val="80000"/>
              </a:lnSpc>
            </a:pPr>
            <a:r>
              <a:rPr lang="en-US" sz="2200" dirty="0" smtClean="0"/>
              <a:t>Luminal bacterial overgrowth can cause a decrease in the availability of substrates, including carbohydrates, proteins, and vitamins </a:t>
            </a:r>
            <a:endParaRPr lang="ar-SA" sz="2200" dirty="0" smtClean="0"/>
          </a:p>
          <a:p>
            <a:pPr algn="l" rtl="0" eaLnBrk="1" hangingPunct="1">
              <a:lnSpc>
                <a:spcPct val="80000"/>
              </a:lnSpc>
            </a:pPr>
            <a:endParaRPr lang="en-US" sz="22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575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sz="2400" b="1" u="sng" dirty="0" smtClean="0">
                <a:solidFill>
                  <a:schemeClr val="folHlink"/>
                </a:solidFill>
              </a:rPr>
              <a:t>Mucosal phase</a:t>
            </a:r>
            <a:r>
              <a:rPr lang="ar-SA" sz="2400" dirty="0" smtClean="0">
                <a:solidFill>
                  <a:srgbClr val="FF0000"/>
                </a:solidFill>
              </a:rPr>
              <a:t> </a:t>
            </a:r>
          </a:p>
          <a:p>
            <a:pPr algn="l" rtl="0" eaLnBrk="1" hangingPunct="1">
              <a:lnSpc>
                <a:spcPct val="90000"/>
              </a:lnSpc>
            </a:pPr>
            <a:endParaRPr lang="en-US" sz="2400" dirty="0" smtClean="0"/>
          </a:p>
          <a:p>
            <a:pPr algn="l" rtl="0" eaLnBrk="1" hangingPunct="1">
              <a:lnSpc>
                <a:spcPct val="90000"/>
              </a:lnSpc>
            </a:pPr>
            <a:endParaRPr lang="en-US" sz="2400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sz="2400" dirty="0" smtClean="0"/>
              <a:t>Impaired brush-border </a:t>
            </a:r>
            <a:r>
              <a:rPr lang="en-US" sz="2400" dirty="0" err="1" smtClean="0"/>
              <a:t>hydrolase</a:t>
            </a:r>
            <a:r>
              <a:rPr lang="en-US" sz="2400" dirty="0" smtClean="0"/>
              <a:t> activity</a:t>
            </a:r>
            <a:r>
              <a:rPr lang="ar-SA" sz="2400" dirty="0" smtClean="0"/>
              <a:t> 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400" dirty="0" err="1" smtClean="0"/>
              <a:t>Disaccharidase</a:t>
            </a:r>
            <a:r>
              <a:rPr lang="en-US" sz="2400" dirty="0" smtClean="0"/>
              <a:t> deficiency </a:t>
            </a:r>
            <a:r>
              <a:rPr lang="ar-SA" sz="2400" dirty="0" smtClean="0"/>
              <a:t>. 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400" dirty="0" smtClean="0"/>
              <a:t>Lactase deficiency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400" dirty="0" smtClean="0"/>
              <a:t>Immunoglobulin A (</a:t>
            </a:r>
            <a:r>
              <a:rPr lang="en-US" sz="2400" dirty="0" err="1" smtClean="0"/>
              <a:t>IgA</a:t>
            </a:r>
            <a:r>
              <a:rPr lang="en-US" sz="2400" dirty="0" smtClean="0"/>
              <a:t>) deficiency </a:t>
            </a:r>
            <a:endParaRPr lang="ar-SA" sz="2400" dirty="0" smtClean="0"/>
          </a:p>
          <a:p>
            <a:pPr lvl="1" algn="l" rtl="0" eaLnBrk="1" hangingPunct="1">
              <a:lnSpc>
                <a:spcPct val="90000"/>
              </a:lnSpc>
              <a:buFont typeface="Wingdings" pitchFamily="2" charset="2"/>
              <a:buNone/>
            </a:pPr>
            <a:endParaRPr lang="ar-SA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Normal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Abnormal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646612" y="1516912"/>
            <a:ext cx="4040188" cy="39417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When infectious agents, toxins, or other noxious substances are present within the gut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fluid secretion and motility are stimulated to expel the unwanted material, thereby producing diarrhea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06425" y="1516912"/>
            <a:ext cx="4041775" cy="39417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gut absorbs most of the fluid that it secretes, and its motility provides a favorable milieu for water, electrolyte, and nutrient absorption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Impaired nutrient absorption</a:t>
            </a:r>
            <a:r>
              <a:rPr lang="ar-SA" sz="2400" dirty="0" smtClean="0">
                <a:solidFill>
                  <a:srgbClr val="FF0000"/>
                </a:solidFill>
              </a:rPr>
              <a:t>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ar-SA" sz="2400" dirty="0" smtClean="0"/>
              <a:t> </a:t>
            </a:r>
            <a:r>
              <a:rPr lang="en-US" sz="2400" dirty="0" smtClean="0"/>
              <a:t>Acquired disorders are far more common and are caused by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    (1) decreased absorptive surface area, as seen in intestinal resection  </a:t>
            </a:r>
            <a:endParaRPr lang="ar-SA" sz="2400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sz="2400" dirty="0" smtClean="0"/>
              <a:t>(2) damaged absorbing surface, as seen in </a:t>
            </a:r>
            <a:r>
              <a:rPr lang="en-US" sz="2400" dirty="0" smtClean="0">
                <a:solidFill>
                  <a:srgbClr val="CC3300"/>
                </a:solidFill>
              </a:rPr>
              <a:t>celiac </a:t>
            </a:r>
            <a:r>
              <a:rPr lang="en-US" sz="2400" dirty="0" err="1" smtClean="0">
                <a:solidFill>
                  <a:srgbClr val="CC3300"/>
                </a:solidFill>
              </a:rPr>
              <a:t>sprue</a:t>
            </a:r>
            <a:r>
              <a:rPr lang="en-US" sz="2400" dirty="0" smtClean="0">
                <a:solidFill>
                  <a:srgbClr val="CC3300"/>
                </a:solidFill>
              </a:rPr>
              <a:t>, tropical </a:t>
            </a:r>
            <a:r>
              <a:rPr lang="en-US" sz="2400" dirty="0" err="1" smtClean="0">
                <a:solidFill>
                  <a:srgbClr val="CC3300"/>
                </a:solidFill>
              </a:rPr>
              <a:t>sprue</a:t>
            </a:r>
            <a:r>
              <a:rPr lang="en-US" sz="2400" dirty="0" smtClean="0">
                <a:solidFill>
                  <a:srgbClr val="CC3300"/>
                </a:solidFill>
              </a:rPr>
              <a:t>, </a:t>
            </a:r>
            <a:r>
              <a:rPr lang="en-US" sz="2400" dirty="0" err="1" smtClean="0">
                <a:solidFill>
                  <a:srgbClr val="CC3300"/>
                </a:solidFill>
              </a:rPr>
              <a:t>giardiasis</a:t>
            </a:r>
            <a:r>
              <a:rPr lang="en-US" sz="2400" dirty="0" smtClean="0">
                <a:solidFill>
                  <a:srgbClr val="CC3300"/>
                </a:solidFill>
              </a:rPr>
              <a:t>, </a:t>
            </a:r>
            <a:r>
              <a:rPr lang="en-US" sz="2400" dirty="0" err="1" smtClean="0">
                <a:solidFill>
                  <a:srgbClr val="CC3300"/>
                </a:solidFill>
              </a:rPr>
              <a:t>Crohn</a:t>
            </a:r>
            <a:r>
              <a:rPr lang="en-US" sz="2400" dirty="0" smtClean="0">
                <a:solidFill>
                  <a:srgbClr val="CC3300"/>
                </a:solidFill>
              </a:rPr>
              <a:t> disease, AIDS </a:t>
            </a:r>
            <a:r>
              <a:rPr lang="en-US" sz="2400" dirty="0" err="1" smtClean="0">
                <a:solidFill>
                  <a:srgbClr val="CC3300"/>
                </a:solidFill>
              </a:rPr>
              <a:t>enteropathy</a:t>
            </a:r>
            <a:r>
              <a:rPr lang="en-US" sz="2400" dirty="0" smtClean="0">
                <a:solidFill>
                  <a:srgbClr val="CC3300"/>
                </a:solidFill>
              </a:rPr>
              <a:t>, chemotherapy, or radiation therapy;  </a:t>
            </a:r>
            <a:endParaRPr lang="ar-SA" sz="2400" dirty="0" smtClean="0">
              <a:solidFill>
                <a:srgbClr val="CC3300"/>
              </a:solidFill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400" dirty="0" smtClean="0"/>
              <a:t>(3) infiltrating disease of the intestinal wall, such as lymphoma and </a:t>
            </a:r>
            <a:r>
              <a:rPr lang="en-US" sz="2400" dirty="0" err="1" smtClean="0"/>
              <a:t>amyloidosis</a:t>
            </a:r>
            <a:endParaRPr lang="ar-SA" sz="2400" dirty="0" smtClean="0"/>
          </a:p>
          <a:p>
            <a:pPr algn="l" rtl="0" eaLnBrk="1" hangingPunct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b="1" u="sng" dirty="0" err="1" smtClean="0">
                <a:solidFill>
                  <a:schemeClr val="folHlink"/>
                </a:solidFill>
              </a:rPr>
              <a:t>Postabsorptive</a:t>
            </a:r>
            <a:r>
              <a:rPr lang="en-US" b="1" u="sng" dirty="0" smtClean="0">
                <a:solidFill>
                  <a:schemeClr val="folHlink"/>
                </a:solidFill>
              </a:rPr>
              <a:t> phase: </a:t>
            </a:r>
          </a:p>
          <a:p>
            <a:pPr algn="l" rtl="0" eaLnBrk="1" hangingPunct="1"/>
            <a:r>
              <a:rPr lang="en-US" dirty="0" smtClean="0"/>
              <a:t>Obstruction of the lymphatic system, both congenital (</a:t>
            </a:r>
            <a:r>
              <a:rPr lang="en-US" dirty="0" err="1" smtClean="0"/>
              <a:t>eg</a:t>
            </a:r>
            <a:r>
              <a:rPr lang="en-US" dirty="0" smtClean="0"/>
              <a:t>, intestinal </a:t>
            </a:r>
            <a:r>
              <a:rPr lang="en-US" dirty="0" err="1" smtClean="0"/>
              <a:t>lymphangiectasia</a:t>
            </a:r>
            <a:r>
              <a:rPr lang="en-US" dirty="0" smtClean="0"/>
              <a:t>) </a:t>
            </a:r>
          </a:p>
          <a:p>
            <a:pPr algn="l" rtl="0" eaLnBrk="1" hangingPunct="1"/>
            <a:r>
              <a:rPr lang="en-US" dirty="0" smtClean="0"/>
              <a:t>Acquired  (</a:t>
            </a:r>
            <a:r>
              <a:rPr lang="en-US" dirty="0" err="1" smtClean="0"/>
              <a:t>eg</a:t>
            </a:r>
            <a:r>
              <a:rPr lang="en-US" dirty="0" smtClean="0"/>
              <a:t>, Whipple diseases , lymphoma, tuberculosis), </a:t>
            </a:r>
            <a:endParaRPr lang="ar-SA" dirty="0" smtClean="0"/>
          </a:p>
          <a:p>
            <a:pPr eaLnBrk="1" hangingPunct="1">
              <a:buNone/>
            </a:pPr>
            <a:r>
              <a:rPr lang="ar-SA" dirty="0" smtClean="0"/>
              <a:t/>
            </a:r>
            <a:br>
              <a:rPr lang="ar-SA" dirty="0" smtClean="0"/>
            </a:b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Clinical presentation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b="1" dirty="0" smtClean="0"/>
              <a:t>History :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Diarrhea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Wt Loss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24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Steatorrhea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, Flatulence and abdominal distention ,Edema, anemia,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Metabolic defects of bones</a:t>
            </a:r>
            <a:r>
              <a:rPr lang="ar-S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</a:t>
            </a:r>
            <a:endParaRPr lang="ar-SA" sz="24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ar-SA" dirty="0" smtClean="0"/>
              <a:t> 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smtClean="0"/>
              <a:t>Physical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    General</a:t>
            </a:r>
            <a:r>
              <a:rPr lang="ar-SA" sz="2400" smtClean="0"/>
              <a:t>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smtClean="0"/>
              <a:t>Patients may have orthostatic hypotension</a:t>
            </a:r>
            <a:r>
              <a:rPr lang="ar-SA" sz="2400" smtClean="0"/>
              <a:t>. </a:t>
            </a:r>
            <a:endParaRPr lang="en-US" sz="2400" smtClean="0"/>
          </a:p>
          <a:p>
            <a:pPr algn="l" rtl="0" eaLnBrk="1" hangingPunct="1">
              <a:lnSpc>
                <a:spcPct val="90000"/>
              </a:lnSpc>
            </a:pPr>
            <a:r>
              <a:rPr lang="en-US" sz="2400" smtClean="0"/>
              <a:t>Signs of weight loss, muscle wasting, or both may be present</a:t>
            </a:r>
            <a:r>
              <a:rPr lang="ar-SA" sz="2400" smtClean="0"/>
              <a:t>.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smtClean="0"/>
              <a:t>Patients may have signs of loss of subcutaneous fat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smtClean="0"/>
              <a:t>Cheilosis, glossitis, or aphthous ulcers of the mouth</a:t>
            </a:r>
            <a:r>
              <a:rPr lang="ar-SA" sz="2400" smtClean="0"/>
              <a:t>.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    Abdominal examination</a:t>
            </a:r>
            <a:r>
              <a:rPr lang="ar-SA" sz="2400" smtClean="0"/>
              <a:t>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smtClean="0"/>
              <a:t>The abdomen may be distended, and bowel sounds may be hyperactive</a:t>
            </a:r>
            <a:r>
              <a:rPr lang="ar-SA" sz="2400" smtClean="0"/>
              <a:t>.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smtClean="0"/>
              <a:t>Ascites may be present in severe hypoproteinemia</a:t>
            </a:r>
            <a:endParaRPr lang="ar-SA" sz="24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rgbClr val="FF0000"/>
                </a:solidFill>
              </a:rPr>
              <a:t>    Dermatological manifestations</a:t>
            </a:r>
            <a:r>
              <a:rPr lang="ar-SA" sz="2800" smtClean="0"/>
              <a:t>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800" smtClean="0"/>
              <a:t>Pale skin </a:t>
            </a:r>
            <a:r>
              <a:rPr lang="ar-SA" sz="2800" smtClean="0"/>
              <a:t> </a:t>
            </a:r>
          </a:p>
          <a:p>
            <a:pPr algn="l" rtl="0" eaLnBrk="1" hangingPunct="1">
              <a:lnSpc>
                <a:spcPct val="80000"/>
              </a:lnSpc>
            </a:pPr>
            <a:endParaRPr lang="en-US" sz="2800" smtClean="0">
              <a:solidFill>
                <a:srgbClr val="FF0000"/>
              </a:solidFill>
            </a:endParaRPr>
          </a:p>
          <a:p>
            <a:pPr algn="l" rtl="0" eaLnBrk="1" hangingPunct="1">
              <a:lnSpc>
                <a:spcPct val="80000"/>
              </a:lnSpc>
            </a:pPr>
            <a:endParaRPr lang="en-US" sz="2800" smtClean="0">
              <a:solidFill>
                <a:srgbClr val="FF0000"/>
              </a:solidFill>
            </a:endParaRPr>
          </a:p>
          <a:p>
            <a:pPr algn="l" rtl="0" eaLnBrk="1" hangingPunct="1">
              <a:lnSpc>
                <a:spcPct val="80000"/>
              </a:lnSpc>
            </a:pPr>
            <a:endParaRPr lang="en-US" sz="2800" smtClean="0">
              <a:solidFill>
                <a:srgbClr val="FF0000"/>
              </a:solidFill>
            </a:endParaRPr>
          </a:p>
          <a:p>
            <a:pPr algn="l" rtl="0" eaLnBrk="1" hangingPunct="1">
              <a:lnSpc>
                <a:spcPct val="80000"/>
              </a:lnSpc>
            </a:pPr>
            <a:endParaRPr lang="en-US" sz="2800" smtClean="0">
              <a:solidFill>
                <a:srgbClr val="FF0000"/>
              </a:solidFill>
            </a:endParaRPr>
          </a:p>
          <a:p>
            <a:pPr algn="l" rtl="0" eaLnBrk="1" hangingPunct="1">
              <a:lnSpc>
                <a:spcPct val="80000"/>
              </a:lnSpc>
            </a:pPr>
            <a:endParaRPr lang="en-US" sz="2800" smtClean="0">
              <a:solidFill>
                <a:srgbClr val="FF0000"/>
              </a:solidFill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FF0000"/>
                </a:solidFill>
              </a:rPr>
              <a:t>Neurological examination</a:t>
            </a:r>
            <a:r>
              <a:rPr lang="ar-SA" sz="2800" smtClean="0"/>
              <a:t>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800" smtClean="0"/>
              <a:t>Motor weakness, peripheral neuropathy, or ataxia may be present</a:t>
            </a:r>
            <a:r>
              <a:rPr lang="ar-SA" sz="2800" smtClean="0"/>
              <a:t>.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800" smtClean="0"/>
              <a:t>The Chvostek sign or the Trousseau sign may be evident due to hypocalcemia </a:t>
            </a:r>
            <a:r>
              <a:rPr lang="ar-SA" sz="2800" smtClean="0"/>
              <a:t>.</a:t>
            </a:r>
          </a:p>
          <a:p>
            <a:pPr algn="l" rtl="0" eaLnBrk="1" hangingPunct="1">
              <a:lnSpc>
                <a:spcPct val="80000"/>
              </a:lnSpc>
            </a:pPr>
            <a:endParaRPr lang="ar-SA" sz="280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smtClean="0"/>
          </a:p>
        </p:txBody>
      </p:sp>
      <p:pic>
        <p:nvPicPr>
          <p:cNvPr id="30724" name="Picture 4" descr="C:\Documents and Settings\Dr.Nehla\My Documents\My Pictures\dermatitis_herpetiform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2205038"/>
            <a:ext cx="34004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C:\Documents and Settings\Dr.Nehla\My Documents\My Pictures\Erythema_nodos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2349500"/>
            <a:ext cx="2808288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b="1" smtClean="0"/>
              <a:t>Lab Studies</a:t>
            </a:r>
            <a:r>
              <a:rPr lang="ar-SA" sz="3400" b="1" smtClean="0"/>
              <a:t/>
            </a:r>
            <a:br>
              <a:rPr lang="ar-SA" sz="3400" b="1" smtClean="0"/>
            </a:br>
            <a:endParaRPr lang="en-US" sz="3400" b="1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22875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sz="2200" smtClean="0">
                <a:solidFill>
                  <a:srgbClr val="FF0000"/>
                </a:solidFill>
              </a:rPr>
              <a:t>Hematological tests</a:t>
            </a:r>
            <a:r>
              <a:rPr lang="ar-SA" sz="2200" smtClean="0"/>
              <a:t> 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z="2200" smtClean="0"/>
              <a:t>A CBC </a:t>
            </a:r>
            <a:endParaRPr lang="ar-SA" sz="2200" smtClean="0"/>
          </a:p>
          <a:p>
            <a:pPr lvl="1" algn="l" rtl="0" eaLnBrk="1" hangingPunct="1">
              <a:lnSpc>
                <a:spcPct val="80000"/>
              </a:lnSpc>
            </a:pPr>
            <a:r>
              <a:rPr lang="en-US" sz="2200" smtClean="0"/>
              <a:t>Serum iron, vitamin B-12, and folate</a:t>
            </a:r>
            <a:endParaRPr lang="ar-SA" sz="2200" smtClean="0"/>
          </a:p>
          <a:p>
            <a:pPr lvl="1" algn="l" rtl="0" eaLnBrk="1" hangingPunct="1">
              <a:lnSpc>
                <a:spcPct val="80000"/>
              </a:lnSpc>
            </a:pPr>
            <a:r>
              <a:rPr lang="en-US" sz="2200" smtClean="0"/>
              <a:t>Prothrombin time</a:t>
            </a:r>
            <a:r>
              <a:rPr lang="ar-SA" sz="2200" smtClean="0"/>
              <a:t>.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200" smtClean="0">
                <a:solidFill>
                  <a:srgbClr val="FF0000"/>
                </a:solidFill>
              </a:rPr>
              <a:t>Electrolytes and chemistries</a:t>
            </a:r>
            <a:r>
              <a:rPr lang="ar-SA" sz="2200" smtClean="0"/>
              <a:t> 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z="2200" smtClean="0"/>
              <a:t> hypokalemia, hypocalcemia, hypomagnesemia, and metabolic acidosis</a:t>
            </a:r>
            <a:r>
              <a:rPr lang="ar-SA" sz="2200" smtClean="0"/>
              <a:t>. 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z="2200" smtClean="0"/>
              <a:t>Protein malabsorption may cause hypoproteinemia and hypoalbuminemia</a:t>
            </a:r>
            <a:r>
              <a:rPr lang="ar-SA" sz="2200" smtClean="0"/>
              <a:t>. 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z="2200" smtClean="0"/>
              <a:t>Fat malabsorption can lead to low serum levels of triglycerides, cholesterol</a:t>
            </a:r>
            <a:endParaRPr lang="ar-SA" sz="2200" smtClean="0"/>
          </a:p>
          <a:p>
            <a:pPr lvl="1" algn="l" rtl="0" eaLnBrk="1" hangingPunct="1">
              <a:lnSpc>
                <a:spcPct val="80000"/>
              </a:lnSpc>
            </a:pPr>
            <a:r>
              <a:rPr lang="ar-SA" sz="2200" smtClean="0"/>
              <a:t> </a:t>
            </a:r>
            <a:r>
              <a:rPr lang="en-US" sz="2200" smtClean="0"/>
              <a:t>ESR  which is elevated in Crohn disease and Whipple disease</a:t>
            </a:r>
            <a:endParaRPr lang="ar-SA" sz="22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Stool analysis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mtClean="0"/>
              <a:t>Stool pH may be assessed. Values of &lt;5.6 are consistent with carbohydrate malabsorption</a:t>
            </a:r>
          </a:p>
          <a:p>
            <a:pPr algn="l" rtl="0" eaLnBrk="1" hangingPunct="1"/>
            <a:endParaRPr lang="en-US" smtClean="0"/>
          </a:p>
          <a:p>
            <a:pPr algn="l" rtl="0" eaLnBrk="1" hangingPunct="1"/>
            <a:r>
              <a:rPr lang="en-US" smtClean="0"/>
              <a:t>Stool C/S</a:t>
            </a:r>
          </a:p>
          <a:p>
            <a:pPr algn="l" rtl="0" eaLnBrk="1" hangingPunct="1"/>
            <a:r>
              <a:rPr lang="en-US" smtClean="0"/>
              <a:t>Pus cell in the stool e.g IBD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mtClean="0">
                <a:solidFill>
                  <a:srgbClr val="FF0000"/>
                </a:solidFill>
              </a:rPr>
              <a:t>Tests of fat malabsorption</a:t>
            </a:r>
            <a:r>
              <a:rPr lang="ar-SA" smtClean="0"/>
              <a:t> </a:t>
            </a:r>
          </a:p>
          <a:p>
            <a:pPr algn="l" rtl="0" eaLnBrk="1" hangingPunct="1">
              <a:buFont typeface="Wingdings" pitchFamily="2" charset="2"/>
              <a:buNone/>
            </a:pPr>
            <a:endParaRPr lang="ar-SA" smtClean="0"/>
          </a:p>
          <a:p>
            <a:pPr algn="l" rtl="0" eaLnBrk="1" hangingPunct="1"/>
            <a:r>
              <a:rPr lang="en-US" smtClean="0"/>
              <a:t>For a quantitative measurement of fat absorption, a 72-hour fecal fat collection </a:t>
            </a:r>
            <a:r>
              <a:rPr lang="ar-SA" smtClean="0"/>
              <a:t> </a:t>
            </a:r>
          </a:p>
          <a:p>
            <a:pPr algn="l" rtl="0" eaLnBrk="1" hangingPunct="1"/>
            <a:r>
              <a:rPr lang="en-US" smtClean="0"/>
              <a:t>Qualitative test Sudan III stain of stool,less reliable</a:t>
            </a:r>
            <a:r>
              <a:rPr lang="ar-SA" smtClean="0"/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Stool --------- fat --------pancreatic, celiac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      inflammatory ------------   IBD ,infection </a:t>
            </a:r>
            <a:endParaRPr lang="ar-SA" dirty="0" smtClean="0"/>
          </a:p>
        </p:txBody>
      </p:sp>
      <p:cxnSp>
        <p:nvCxnSpPr>
          <p:cNvPr id="34820" name="Straight Arrow Connector 4"/>
          <p:cNvCxnSpPr>
            <a:cxnSpLocks noChangeShapeType="1"/>
          </p:cNvCxnSpPr>
          <p:nvPr/>
        </p:nvCxnSpPr>
        <p:spPr bwMode="auto">
          <a:xfrm rot="16200000" flipH="1">
            <a:off x="1548607" y="2348706"/>
            <a:ext cx="1295400" cy="10080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4821" name="Right Arrow 5"/>
          <p:cNvSpPr>
            <a:spLocks noChangeArrowheads="1"/>
          </p:cNvSpPr>
          <p:nvPr/>
        </p:nvSpPr>
        <p:spPr bwMode="auto">
          <a:xfrm>
            <a:off x="1979613" y="1844675"/>
            <a:ext cx="1223962" cy="215900"/>
          </a:xfrm>
          <a:prstGeom prst="rightArrow">
            <a:avLst>
              <a:gd name="adj1" fmla="val 50000"/>
              <a:gd name="adj2" fmla="val 5002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pic>
        <p:nvPicPr>
          <p:cNvPr id="36867" name="Picture 2" descr="C:\Documents and Settings\Dr.Nehla\My Documents\My Pictures\1_1_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-177800"/>
            <a:ext cx="8353425" cy="7035800"/>
          </a:xfr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protective response is valuable acutely but, when chronic, is inappropriate and no longer serves an adaptive purpose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u="sng" dirty="0" smtClean="0"/>
              <a:t>Epithelial </a:t>
            </a:r>
            <a:r>
              <a:rPr lang="en-US" dirty="0" smtClean="0"/>
              <a:t> and </a:t>
            </a:r>
            <a:r>
              <a:rPr lang="en-US" u="sng" dirty="0" smtClean="0"/>
              <a:t>motor functions </a:t>
            </a:r>
            <a:r>
              <a:rPr lang="en-US" dirty="0" smtClean="0"/>
              <a:t>are altered in a coordinated fashion to produce diarrhea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mtClean="0">
                <a:solidFill>
                  <a:srgbClr val="FF0000"/>
                </a:solidFill>
              </a:rPr>
              <a:t>Schilling test</a:t>
            </a:r>
            <a:r>
              <a:rPr lang="ar-SA" smtClean="0"/>
              <a:t> </a:t>
            </a:r>
          </a:p>
          <a:p>
            <a:pPr algn="l" rtl="0" eaLnBrk="1" hangingPunct="1"/>
            <a:r>
              <a:rPr lang="en-US" smtClean="0"/>
              <a:t>Malabsorption of vitamin B-12 may occur as a consequence of deficiency of intrinsic factor (eg, pernicious anemia, gastric resection), pancreatic insufficiency, bacterial overgrowth, ileal resection, or disease</a:t>
            </a:r>
            <a:r>
              <a:rPr lang="ar-SA" smtClean="0"/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 </a:t>
            </a:r>
            <a:r>
              <a:rPr lang="en-US" smtClean="0">
                <a:solidFill>
                  <a:srgbClr val="CC3300"/>
                </a:solidFill>
              </a:rPr>
              <a:t>STEPS  SCHILLING TEST</a:t>
            </a:r>
            <a:r>
              <a:rPr lang="en-US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>
              <a:buFont typeface="Wingdings" pitchFamily="2" charset="2"/>
              <a:buNone/>
              <a:defRPr/>
            </a:pPr>
            <a:r>
              <a:rPr lang="en-US" dirty="0" smtClean="0"/>
              <a:t>    1. Oral  VIT B12 </a:t>
            </a:r>
          </a:p>
          <a:p>
            <a:pPr marL="514350" indent="-514350" algn="l">
              <a:buFont typeface="Wingdings" pitchFamily="2" charset="2"/>
              <a:buNone/>
              <a:defRPr/>
            </a:pPr>
            <a:r>
              <a:rPr lang="en-US" dirty="0" smtClean="0"/>
              <a:t>    2. VIT B12 orally +intrinsic factor </a:t>
            </a:r>
          </a:p>
          <a:p>
            <a:pPr marL="514350" indent="-514350" algn="l">
              <a:buFont typeface="Wingdings" pitchFamily="2" charset="2"/>
              <a:buNone/>
              <a:defRPr/>
            </a:pPr>
            <a:r>
              <a:rPr lang="en-US" dirty="0" smtClean="0"/>
              <a:t>    3. VIT B12 orally +intrinsic factor+ oral  antibiotics </a:t>
            </a:r>
          </a:p>
          <a:p>
            <a:pPr algn="l">
              <a:buFont typeface="Wingdings" pitchFamily="2" charset="2"/>
              <a:buNone/>
              <a:defRPr/>
            </a:pP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Bacterial overgrowth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mtClean="0"/>
              <a:t>Bacterial overgrowth cause an early rise in breath hydrogen</a:t>
            </a:r>
          </a:p>
          <a:p>
            <a:pPr algn="l" rtl="0" eaLnBrk="1" hangingPunct="1"/>
            <a:r>
              <a:rPr lang="en-US" smtClean="0"/>
              <a:t> JEUJENAL CULTURE</a:t>
            </a:r>
          </a:p>
          <a:p>
            <a:pPr algn="l" rtl="0" eaLnBrk="1" hangingPunct="1"/>
            <a:r>
              <a:rPr lang="en-US" smtClean="0"/>
              <a:t> </a:t>
            </a:r>
            <a:r>
              <a:rPr lang="en-US" sz="1400" smtClean="0"/>
              <a:t>14</a:t>
            </a:r>
            <a:r>
              <a:rPr lang="en-US" sz="3600" smtClean="0"/>
              <a:t>c</a:t>
            </a:r>
            <a:r>
              <a:rPr lang="en-US" smtClean="0"/>
              <a:t> D–xylose breath test ,high sensitivity and specificity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8229600" cy="4895850"/>
          </a:xfrm>
        </p:spPr>
        <p:txBody>
          <a:bodyPr/>
          <a:lstStyle/>
          <a:p>
            <a:pPr algn="l" rtl="0" eaLnBrk="1" hangingPunct="1"/>
            <a:r>
              <a:rPr lang="en-US" sz="2500" dirty="0" smtClean="0">
                <a:solidFill>
                  <a:srgbClr val="FF0000"/>
                </a:solidFill>
              </a:rPr>
              <a:t>Serology</a:t>
            </a:r>
            <a:r>
              <a:rPr lang="ar-SA" sz="2500" dirty="0" smtClean="0"/>
              <a:t> </a:t>
            </a:r>
          </a:p>
          <a:p>
            <a:pPr lvl="1" algn="l" rtl="0" eaLnBrk="1" hangingPunct="1"/>
            <a:r>
              <a:rPr lang="en-US" sz="2500" dirty="0" smtClean="0"/>
              <a:t>No serologic tests are specific for </a:t>
            </a:r>
            <a:r>
              <a:rPr lang="en-US" sz="2500" dirty="0" err="1" smtClean="0"/>
              <a:t>malabsorption</a:t>
            </a:r>
            <a:r>
              <a:rPr lang="ar-SA" sz="2500" dirty="0" smtClean="0"/>
              <a:t>. </a:t>
            </a:r>
          </a:p>
          <a:p>
            <a:pPr lvl="1" algn="l" rtl="0" eaLnBrk="1" hangingPunct="1"/>
            <a:r>
              <a:rPr lang="en-US" sz="2500" dirty="0" smtClean="0"/>
              <a:t>Serum Anti-TTG and </a:t>
            </a:r>
            <a:r>
              <a:rPr lang="en-US" sz="2500" dirty="0" err="1" smtClean="0"/>
              <a:t>antiendomysial</a:t>
            </a:r>
            <a:r>
              <a:rPr lang="en-US" sz="2500" dirty="0" smtClean="0"/>
              <a:t> antibodies can be used to help diagnose celiac </a:t>
            </a:r>
            <a:r>
              <a:rPr lang="en-US" sz="2500" dirty="0" err="1" smtClean="0"/>
              <a:t>sprue</a:t>
            </a:r>
            <a:r>
              <a:rPr lang="ar-SA" sz="2500" dirty="0" smtClean="0"/>
              <a:t>. </a:t>
            </a:r>
          </a:p>
          <a:p>
            <a:pPr lvl="1" algn="l" rtl="0" eaLnBrk="1" hangingPunct="1"/>
            <a:r>
              <a:rPr lang="en-US" sz="2500" dirty="0" smtClean="0"/>
              <a:t>Serum </a:t>
            </a:r>
            <a:r>
              <a:rPr lang="en-US" sz="2500" dirty="0" err="1" smtClean="0"/>
              <a:t>IgA</a:t>
            </a:r>
            <a:r>
              <a:rPr lang="en-US" sz="2500" dirty="0" smtClean="0"/>
              <a:t> to rule out </a:t>
            </a:r>
            <a:r>
              <a:rPr lang="en-US" sz="2500" dirty="0" err="1" smtClean="0"/>
              <a:t>IgA</a:t>
            </a:r>
            <a:r>
              <a:rPr lang="en-US" sz="2500" dirty="0" smtClean="0"/>
              <a:t> deficiency</a:t>
            </a:r>
            <a:r>
              <a:rPr lang="ar-SA" sz="2500" dirty="0" smtClean="0"/>
              <a:t> </a:t>
            </a:r>
          </a:p>
          <a:p>
            <a:pPr lvl="1" algn="l" rtl="0" eaLnBrk="1" hangingPunct="1"/>
            <a:r>
              <a:rPr lang="en-US" sz="2500" dirty="0" smtClean="0"/>
              <a:t>Determination of fecal </a:t>
            </a:r>
            <a:r>
              <a:rPr lang="en-US" sz="2500" dirty="0" err="1" smtClean="0"/>
              <a:t>elastase</a:t>
            </a:r>
            <a:r>
              <a:rPr lang="en-US" sz="2500" dirty="0" smtClean="0"/>
              <a:t> and </a:t>
            </a:r>
            <a:r>
              <a:rPr lang="en-US" sz="2500" dirty="0" err="1" smtClean="0"/>
              <a:t>chymotrypsin</a:t>
            </a:r>
            <a:r>
              <a:rPr lang="en-US" sz="2500" dirty="0" smtClean="0"/>
              <a:t> (2 proteases produced by the pancreas) can be used to try to distinguish between pancreatic causes and intestinal causes of </a:t>
            </a:r>
            <a:r>
              <a:rPr lang="en-US" sz="2500" dirty="0" err="1" smtClean="0"/>
              <a:t>malabsorption</a:t>
            </a:r>
            <a:r>
              <a:rPr lang="ar-SA" sz="2500" dirty="0" smtClean="0"/>
              <a:t>.</a:t>
            </a:r>
          </a:p>
          <a:p>
            <a:pPr algn="l" rtl="0" eaLnBrk="1" hangingPunct="1"/>
            <a:endParaRPr lang="ar-SA" sz="25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55588"/>
            <a:ext cx="8229600" cy="581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400" b="1" smtClean="0"/>
              <a:t>Imaging Studies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374063" cy="5832475"/>
          </a:xfrm>
        </p:spPr>
        <p:txBody>
          <a:bodyPr/>
          <a:lstStyle/>
          <a:p>
            <a:pPr algn="l" rtl="0" eaLnBrk="1" hangingPunct="1"/>
            <a:r>
              <a:rPr lang="en-US" sz="3000" smtClean="0">
                <a:solidFill>
                  <a:srgbClr val="FF0000"/>
                </a:solidFill>
              </a:rPr>
              <a:t>Plain abdominal x-ray film</a:t>
            </a:r>
            <a:r>
              <a:rPr lang="en-US" sz="3000" smtClean="0"/>
              <a:t>: Pancreatic calcifications are indicative of chronic pancreatitis</a:t>
            </a:r>
            <a:r>
              <a:rPr lang="ar-SA" sz="3000" smtClean="0"/>
              <a:t>.</a:t>
            </a:r>
          </a:p>
        </p:txBody>
      </p:sp>
      <p:pic>
        <p:nvPicPr>
          <p:cNvPr id="41988" name="Picture 2" descr="C:\Documents and Settings\hesham.PC-STATION\My Documents\My Pictures\Case_43-pres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7050" y="2576513"/>
            <a:ext cx="30099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sz="2100" smtClean="0">
                <a:solidFill>
                  <a:srgbClr val="FF0000"/>
                </a:solidFill>
              </a:rPr>
              <a:t>Small bowel barium studies</a:t>
            </a:r>
            <a:r>
              <a:rPr lang="ar-SA" sz="2700" smtClean="0"/>
              <a:t>. </a:t>
            </a:r>
            <a:endParaRPr lang="ar-SA" sz="2900" smtClean="0"/>
          </a:p>
          <a:p>
            <a:pPr algn="l" rtl="0" eaLnBrk="1" hangingPunct="1">
              <a:lnSpc>
                <a:spcPct val="80000"/>
              </a:lnSpc>
            </a:pPr>
            <a:endParaRPr lang="ar-SA" sz="2900" smtClean="0"/>
          </a:p>
          <a:p>
            <a:pPr lvl="1" algn="l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ar-SA" sz="2300" smtClean="0"/>
          </a:p>
          <a:p>
            <a:pPr algn="l" rtl="0" eaLnBrk="1" hangingPunct="1">
              <a:lnSpc>
                <a:spcPct val="80000"/>
              </a:lnSpc>
            </a:pPr>
            <a:r>
              <a:rPr lang="en-US" sz="2100" smtClean="0">
                <a:solidFill>
                  <a:srgbClr val="FF0000"/>
                </a:solidFill>
              </a:rPr>
              <a:t>CT scan of the abdomen</a:t>
            </a:r>
            <a:r>
              <a:rPr lang="en-US" sz="2100" smtClean="0"/>
              <a:t>:</a:t>
            </a:r>
          </a:p>
          <a:p>
            <a:pPr algn="l" rtl="0" eaLnBrk="1" hangingPunct="1">
              <a:lnSpc>
                <a:spcPct val="80000"/>
              </a:lnSpc>
            </a:pPr>
            <a:endParaRPr lang="ar-SA" sz="2100" smtClean="0">
              <a:solidFill>
                <a:srgbClr val="FF0000"/>
              </a:solidFill>
            </a:endParaRPr>
          </a:p>
          <a:p>
            <a:pPr algn="l" rtl="0" eaLnBrk="1" hangingPunct="1">
              <a:lnSpc>
                <a:spcPct val="80000"/>
              </a:lnSpc>
            </a:pPr>
            <a:endParaRPr lang="en-US" sz="2100" smtClean="0">
              <a:solidFill>
                <a:srgbClr val="FF0000"/>
              </a:solidFill>
            </a:endParaRPr>
          </a:p>
          <a:p>
            <a:pPr algn="l" rtl="0" eaLnBrk="1" hangingPunct="1">
              <a:lnSpc>
                <a:spcPct val="80000"/>
              </a:lnSpc>
            </a:pPr>
            <a:endParaRPr lang="en-US" sz="2100" smtClean="0">
              <a:solidFill>
                <a:srgbClr val="FF0000"/>
              </a:solidFill>
            </a:endParaRPr>
          </a:p>
          <a:p>
            <a:pPr algn="l" rtl="0" eaLnBrk="1" hangingPunct="1">
              <a:lnSpc>
                <a:spcPct val="80000"/>
              </a:lnSpc>
            </a:pPr>
            <a:endParaRPr lang="en-US" sz="2100" smtClean="0">
              <a:solidFill>
                <a:srgbClr val="FF0000"/>
              </a:solidFill>
            </a:endParaRPr>
          </a:p>
          <a:p>
            <a:pPr algn="l" rtl="0" eaLnBrk="1" hangingPunct="1">
              <a:lnSpc>
                <a:spcPct val="80000"/>
              </a:lnSpc>
            </a:pPr>
            <a:endParaRPr lang="en-US" sz="2100" smtClean="0">
              <a:solidFill>
                <a:srgbClr val="FF0000"/>
              </a:solidFill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sz="2100" smtClean="0"/>
              <a:t> (</a:t>
            </a:r>
            <a:r>
              <a:rPr lang="en-US" sz="2100" smtClean="0">
                <a:solidFill>
                  <a:srgbClr val="FF0000"/>
                </a:solidFill>
              </a:rPr>
              <a:t>ERCP): </a:t>
            </a:r>
            <a:r>
              <a:rPr lang="en-US" sz="2100" smtClean="0"/>
              <a:t>pancreatitis </a:t>
            </a:r>
          </a:p>
          <a:p>
            <a:pPr>
              <a:lnSpc>
                <a:spcPct val="80000"/>
              </a:lnSpc>
            </a:pPr>
            <a:endParaRPr lang="en-US" sz="2400" smtClean="0"/>
          </a:p>
        </p:txBody>
      </p:sp>
      <p:pic>
        <p:nvPicPr>
          <p:cNvPr id="43012" name="Picture 4" descr="C:\Documents and Settings\Dr.Nehla\My Documents\My Pictures\phot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484313"/>
            <a:ext cx="20955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 descr="C:\Documents and Settings\Dr.Nehla\My Documents\My Pictures\ercpxr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365625"/>
            <a:ext cx="24288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Endoscopy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  Upper endoscopy with small bowel mucosal biopsy….</a:t>
            </a:r>
            <a:r>
              <a:rPr lang="ar-SA" dirty="0" smtClean="0"/>
              <a:t> </a:t>
            </a:r>
            <a:r>
              <a:rPr lang="en-US" dirty="0" smtClean="0"/>
              <a:t>Examples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dirty="0" smtClean="0"/>
              <a:t>Celiac </a:t>
            </a:r>
            <a:r>
              <a:rPr lang="en-US" dirty="0" err="1" smtClean="0"/>
              <a:t>sprue</a:t>
            </a:r>
            <a:r>
              <a:rPr lang="en-US" dirty="0" smtClean="0"/>
              <a:t>,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dirty="0" err="1" smtClean="0"/>
              <a:t>Giardiasis</a:t>
            </a:r>
            <a:r>
              <a:rPr lang="en-US" dirty="0" smtClean="0"/>
              <a:t>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dirty="0" err="1" smtClean="0"/>
              <a:t>Crohn</a:t>
            </a:r>
            <a:r>
              <a:rPr lang="en-US" dirty="0" smtClean="0"/>
              <a:t> disease,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dirty="0" smtClean="0"/>
              <a:t>Whipple disease 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dirty="0" err="1" smtClean="0"/>
              <a:t>Amyloidosis</a:t>
            </a:r>
            <a:r>
              <a:rPr lang="en-US" dirty="0" smtClean="0"/>
              <a:t> 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dirty="0" smtClean="0"/>
              <a:t>Lymphoma</a:t>
            </a:r>
            <a:r>
              <a:rPr lang="ar-SA" dirty="0" smtClean="0"/>
              <a:t>.</a:t>
            </a:r>
          </a:p>
          <a:p>
            <a:pPr algn="l" rtl="0"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44036" name="Picture 4" descr="C:\Documents and Settings\Dr.Nehla\My Documents\My Pictures\giardia-tr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2955925"/>
            <a:ext cx="1471613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5059" name="Picture 2" descr="C:\Documents and Settings\hesham.PC-STATION\My Documents\My Pictures\coeliac_cell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1900" y="2487613"/>
            <a:ext cx="4140200" cy="2755900"/>
          </a:xfr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rgbClr val="FF0000"/>
                </a:solidFill>
              </a:rPr>
              <a:t>Treatment of causative diseases</a:t>
            </a:r>
            <a:r>
              <a:rPr lang="ar-SA" sz="2800" smtClean="0"/>
              <a:t>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smtClean="0"/>
              <a:t>A gluten-free diet helps treat celiac disease</a:t>
            </a:r>
            <a:r>
              <a:rPr lang="ar-SA" sz="2800" smtClean="0"/>
              <a:t>.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smtClean="0"/>
              <a:t>Similarly, a lactose-free diet</a:t>
            </a:r>
            <a:endParaRPr lang="ar-SA" sz="2800" smtClean="0"/>
          </a:p>
          <a:p>
            <a:pPr algn="l" rtl="0" eaLnBrk="1" hangingPunct="1">
              <a:lnSpc>
                <a:spcPct val="90000"/>
              </a:lnSpc>
            </a:pPr>
            <a:r>
              <a:rPr lang="en-US" sz="2800" smtClean="0"/>
              <a:t>Protease and lipase supplements are the therapy for pancreatic insufficiency</a:t>
            </a:r>
            <a:r>
              <a:rPr lang="ar-SA" sz="2800" smtClean="0"/>
              <a:t>.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smtClean="0"/>
              <a:t>Antibiotics are the therapy for bacterial overgrowth</a:t>
            </a:r>
            <a:r>
              <a:rPr lang="ar-SA" sz="2800" smtClean="0"/>
              <a:t>.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smtClean="0"/>
              <a:t>Corticosteroids, anti-inflammatory agents, such as mesalamine, and other therapies are used to treat CD</a:t>
            </a:r>
            <a:endParaRPr lang="ar-SA" sz="2800" smtClean="0"/>
          </a:p>
          <a:p>
            <a:pPr algn="l" rtl="0" eaLnBrk="1" hangingPunct="1">
              <a:lnSpc>
                <a:spcPct val="90000"/>
              </a:lnSpc>
            </a:pPr>
            <a:endParaRPr lang="en-US" sz="28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</a:rPr>
              <a:t>Nutritional support</a:t>
            </a:r>
            <a:r>
              <a:rPr lang="ar-SA" sz="2800" smtClean="0">
                <a:solidFill>
                  <a:srgbClr val="FF0000"/>
                </a:solidFill>
              </a:rPr>
              <a:t>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smtClean="0"/>
              <a:t>Supplementing various minerals  calcium, magnesium, iron, and vitamins</a:t>
            </a:r>
            <a:r>
              <a:rPr lang="ar-SA" sz="2800" smtClean="0"/>
              <a:t>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smtClean="0"/>
              <a:t>Caloric and protein replacement also is essential</a:t>
            </a:r>
            <a:r>
              <a:rPr lang="ar-SA" sz="2800" smtClean="0"/>
              <a:t>.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smtClean="0"/>
              <a:t>Medium-chain triglycerides can be used for  lymphatic obstruction </a:t>
            </a:r>
            <a:r>
              <a:rPr lang="ar-SA" sz="2800" smtClean="0"/>
              <a:t>.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smtClean="0"/>
              <a:t>In severe intestinal disease, such as massive resection and extensive regional enteritis, </a:t>
            </a:r>
            <a:r>
              <a:rPr lang="en-US" sz="2800" smtClean="0">
                <a:solidFill>
                  <a:srgbClr val="FF0000"/>
                </a:solidFill>
              </a:rPr>
              <a:t>parenteral nutrition</a:t>
            </a:r>
            <a:r>
              <a:rPr lang="en-US" sz="2800" smtClean="0"/>
              <a:t> may become necessary</a:t>
            </a:r>
            <a:endParaRPr lang="ar-SA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Fluid loads along the gastrointestinal tract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2" name="Picture 5" descr="9f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066800"/>
            <a:ext cx="53340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“PINES” regulatory system in the intestine</a:t>
            </a:r>
            <a:endParaRPr lang="en-US" sz="34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6" name="Picture 5" descr="9f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341438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By  time course (acute vs. chronic)</a:t>
            </a:r>
          </a:p>
          <a:p>
            <a:r>
              <a:rPr lang="en-US" dirty="0" smtClean="0"/>
              <a:t>volume (large vs. small)</a:t>
            </a:r>
          </a:p>
          <a:p>
            <a:r>
              <a:rPr lang="en-US" dirty="0" err="1" smtClean="0"/>
              <a:t>Pathophysiology</a:t>
            </a:r>
            <a:r>
              <a:rPr lang="en-US" dirty="0" smtClean="0"/>
              <a:t> (</a:t>
            </a:r>
            <a:r>
              <a:rPr lang="en-US" dirty="0" err="1" smtClean="0"/>
              <a:t>secretory</a:t>
            </a:r>
            <a:r>
              <a:rPr lang="en-US" dirty="0" smtClean="0"/>
              <a:t> vs. osmotic)</a:t>
            </a:r>
          </a:p>
          <a:p>
            <a:r>
              <a:rPr lang="en-US" dirty="0" smtClean="0"/>
              <a:t>Stool characteristics (watery vs. fatty vs. inflammatory). </a:t>
            </a:r>
          </a:p>
          <a:p>
            <a:r>
              <a:rPr lang="en-US" dirty="0" smtClean="0"/>
              <a:t>Epidemiology (epidemic vs. travel-related vs. </a:t>
            </a:r>
            <a:r>
              <a:rPr lang="en-US" dirty="0" err="1" smtClean="0"/>
              <a:t>immunosuppression</a:t>
            </a:r>
            <a:r>
              <a:rPr lang="en-US" dirty="0" smtClean="0"/>
              <a:t>-related)</a:t>
            </a:r>
          </a:p>
          <a:p>
            <a:endParaRPr lang="en-US" dirty="0" smtClean="0"/>
          </a:p>
          <a:p>
            <a:pPr>
              <a:buNone/>
            </a:pPr>
            <a:r>
              <a:rPr lang="en-US" sz="3200" b="1" i="1" u="sng" dirty="0" smtClean="0">
                <a:latin typeface="Times New Roman" pitchFamily="18" charset="0"/>
              </a:rPr>
              <a:t>no single scheme is perfect; the experienced physician uses all of these classifications to expedite patient care</a:t>
            </a:r>
            <a:r>
              <a:rPr lang="en-US" dirty="0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27773"/>
          <a:ext cx="8382000" cy="4387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3200400"/>
                <a:gridCol w="3124200"/>
              </a:tblGrid>
              <a:tr h="225411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Mechanism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Causes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Examples</a:t>
                      </a:r>
                    </a:p>
                  </a:txBody>
                  <a:tcPr marL="19050" marR="19050" marT="19050" marB="19050"/>
                </a:tc>
              </a:tr>
              <a:tr h="423333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Secretory diarrhea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Exogenous secretagogues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Enterotoxins (e.g., cholera)</a:t>
                      </a:r>
                    </a:p>
                  </a:txBody>
                  <a:tcPr marL="19050" marR="19050" marT="19050" marB="19050"/>
                </a:tc>
              </a:tr>
              <a:tr h="621255"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Endogenous secretagogues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Neuroendocrine tumors (e.g., carcinoid syndrome)</a:t>
                      </a:r>
                    </a:p>
                  </a:txBody>
                  <a:tcPr marL="19050" marR="19050" marT="19050" marB="19050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Absence of ion transporter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Congenital chloridorrhea</a:t>
                      </a:r>
                    </a:p>
                  </a:txBody>
                  <a:tcPr marL="19050" marR="19050" marT="19050" marB="19050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Loss of surface area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Intestinal resection, diffuse mucosal disease</a:t>
                      </a:r>
                    </a:p>
                  </a:txBody>
                  <a:tcPr marL="19050" marR="19050" marT="19050" marB="19050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Intestinal ischemia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Chronic mesenteric ischemia</a:t>
                      </a:r>
                    </a:p>
                  </a:txBody>
                  <a:tcPr marL="19050" marR="19050" marT="19050" marB="19050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Rapid intestinal transit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Intestinal hurry following vagotomy</a:t>
                      </a:r>
                    </a:p>
                  </a:txBody>
                  <a:tcPr marL="19050" marR="19050" marT="19050" marB="19050"/>
                </a:tc>
              </a:tr>
              <a:tr h="423333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Osmotic diarrhea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Ingestion of a poorly absorbed agent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Magnesium ingestion</a:t>
                      </a:r>
                    </a:p>
                  </a:txBody>
                  <a:tcPr marL="19050" marR="19050" marT="19050" marB="19050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Loss of a nutrient transporter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Lactase deficiency</a:t>
                      </a:r>
                    </a:p>
                  </a:txBody>
                  <a:tcPr marL="19050" marR="19050" marT="19050" marB="19050"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4699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u="sng" dirty="0" smtClean="0">
                <a:solidFill>
                  <a:srgbClr val="FF0000"/>
                </a:solidFill>
                <a:latin typeface="+mn-lt"/>
              </a:rPr>
              <a:t>SECRETORY DIARRHEA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1400" smtClean="0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609600"/>
            <a:ext cx="4495800" cy="6248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400" b="1" dirty="0" smtClean="0"/>
              <a:t>Laxative abuse 	(</a:t>
            </a:r>
            <a:r>
              <a:rPr lang="en-US" sz="1400" b="1" dirty="0" err="1" smtClean="0"/>
              <a:t>nonosmotic</a:t>
            </a:r>
            <a:r>
              <a:rPr lang="en-US" sz="1400" b="1" dirty="0" smtClean="0"/>
              <a:t> laxatives)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400" b="1" dirty="0" smtClean="0"/>
              <a:t>Post-</a:t>
            </a:r>
            <a:r>
              <a:rPr lang="en-US" sz="1400" b="1" dirty="0" err="1" smtClean="0"/>
              <a:t>cholecystectomy</a:t>
            </a:r>
            <a:r>
              <a:rPr lang="en-US" sz="1400" b="1" dirty="0" smtClean="0"/>
              <a:t> (from bile salts)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400" b="1" dirty="0" smtClean="0"/>
              <a:t>Congenital syndromes (</a:t>
            </a:r>
            <a:r>
              <a:rPr lang="en-US" sz="1400" b="1" dirty="0" err="1" smtClean="0"/>
              <a:t>chloridorrhea</a:t>
            </a:r>
            <a:r>
              <a:rPr lang="en-US" sz="1400" b="1" dirty="0" smtClean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400" b="1" dirty="0" smtClean="0"/>
              <a:t>Bacterial toxins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400" b="1" dirty="0" err="1" smtClean="0"/>
              <a:t>Ileal</a:t>
            </a:r>
            <a:r>
              <a:rPr lang="en-US" sz="1400" b="1" dirty="0" smtClean="0"/>
              <a:t> bile acid </a:t>
            </a:r>
            <a:r>
              <a:rPr lang="en-US" sz="1400" b="1" dirty="0" err="1" smtClean="0"/>
              <a:t>malabsorption</a:t>
            </a:r>
            <a:endParaRPr lang="en-US" sz="14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400" b="1" dirty="0" smtClean="0"/>
              <a:t>Inflammatory bowel disease		Ulcerative colitis			</a:t>
            </a:r>
            <a:r>
              <a:rPr lang="en-US" sz="1400" b="1" dirty="0" err="1" smtClean="0"/>
              <a:t>Crohn's</a:t>
            </a:r>
            <a:r>
              <a:rPr lang="en-US" sz="1400" b="1" dirty="0" smtClean="0"/>
              <a:t> disease		Microscopic (lymphocytic) colitis	</a:t>
            </a:r>
            <a:r>
              <a:rPr lang="en-US" sz="1400" b="1" dirty="0" err="1" smtClean="0"/>
              <a:t>Collagenous</a:t>
            </a:r>
            <a:r>
              <a:rPr lang="en-US" sz="1400" b="1" dirty="0" smtClean="0"/>
              <a:t> colitis		</a:t>
            </a:r>
            <a:r>
              <a:rPr lang="en-US" sz="1400" b="1" dirty="0" err="1" smtClean="0"/>
              <a:t>Vasculitis</a:t>
            </a:r>
            <a:endParaRPr lang="en-US" sz="14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400" b="1" dirty="0" smtClean="0"/>
              <a:t>Drugs and poisons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400" b="1" dirty="0" smtClean="0"/>
              <a:t>Disordered motility		</a:t>
            </a:r>
            <a:r>
              <a:rPr lang="en-US" sz="1400" b="1" dirty="0" err="1" smtClean="0"/>
              <a:t>Postvagotomy</a:t>
            </a:r>
            <a:r>
              <a:rPr lang="en-US" sz="1400" b="1" dirty="0" smtClean="0"/>
              <a:t> diarrhea		</a:t>
            </a:r>
            <a:r>
              <a:rPr lang="en-US" sz="1400" b="1" dirty="0" err="1" smtClean="0"/>
              <a:t>Postsympathectomy</a:t>
            </a:r>
            <a:r>
              <a:rPr lang="en-US" sz="1400" b="1" dirty="0" smtClean="0"/>
              <a:t> diarrhea		Diabetic autonomic neuropathy	Hyperthyroidism			Irritable bowel syndrome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400" b="1" dirty="0" err="1" smtClean="0"/>
              <a:t>Neuroendocrine</a:t>
            </a:r>
            <a:r>
              <a:rPr lang="en-US" sz="1400" b="1" dirty="0" smtClean="0"/>
              <a:t> tumors		</a:t>
            </a:r>
            <a:r>
              <a:rPr lang="en-US" sz="1400" b="1" dirty="0" err="1" smtClean="0"/>
              <a:t>Gastrinoma</a:t>
            </a:r>
            <a:r>
              <a:rPr lang="en-US" sz="1400" b="1" dirty="0" smtClean="0"/>
              <a:t>			</a:t>
            </a:r>
            <a:r>
              <a:rPr lang="en-US" sz="1400" b="1" dirty="0" err="1" smtClean="0"/>
              <a:t>VIPoma</a:t>
            </a:r>
            <a:r>
              <a:rPr lang="en-US" sz="1400" b="1" dirty="0" smtClean="0"/>
              <a:t>			</a:t>
            </a:r>
            <a:r>
              <a:rPr lang="en-US" sz="1400" b="1" dirty="0" err="1" smtClean="0"/>
              <a:t>Somatostatinoma</a:t>
            </a:r>
            <a:r>
              <a:rPr lang="en-US" sz="1400" b="1" dirty="0" smtClean="0"/>
              <a:t>		</a:t>
            </a:r>
            <a:r>
              <a:rPr lang="en-US" sz="1400" b="1" dirty="0" err="1" smtClean="0"/>
              <a:t>Mastocytosis</a:t>
            </a:r>
            <a:r>
              <a:rPr lang="en-US" sz="1400" b="1" dirty="0" smtClean="0"/>
              <a:t>		</a:t>
            </a:r>
            <a:r>
              <a:rPr lang="en-US" sz="1400" b="1" dirty="0" err="1" smtClean="0"/>
              <a:t>Carcinoid</a:t>
            </a:r>
            <a:r>
              <a:rPr lang="en-US" sz="1400" b="1" dirty="0" smtClean="0"/>
              <a:t> syndrome		</a:t>
            </a:r>
            <a:r>
              <a:rPr lang="en-US" sz="1400" b="1" dirty="0" err="1" smtClean="0"/>
              <a:t>Medullary</a:t>
            </a:r>
            <a:r>
              <a:rPr lang="en-US" sz="1400" b="1" dirty="0" smtClean="0"/>
              <a:t> carcinoma of thyroid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400" b="1" dirty="0" err="1" smtClean="0"/>
              <a:t>Neoplasia</a:t>
            </a:r>
            <a:r>
              <a:rPr lang="en-US" sz="1400" b="1" dirty="0" smtClean="0"/>
              <a:t>				Colon carcinoma		Lymphoma						</a:t>
            </a:r>
          </a:p>
        </p:txBody>
      </p:sp>
      <p:pic>
        <p:nvPicPr>
          <p:cNvPr id="32773" name="Picture 4" descr="diarrh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4343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Dierrhea 341-1435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381</TotalTime>
  <Words>1793</Words>
  <Application>Microsoft Office PowerPoint</Application>
  <PresentationFormat>On-screen Show (4:3)</PresentationFormat>
  <Paragraphs>333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Technic</vt:lpstr>
      <vt:lpstr>Chronic diarrhea  and malabsorption </vt:lpstr>
      <vt:lpstr>Diarrhea</vt:lpstr>
      <vt:lpstr>Slide 3</vt:lpstr>
      <vt:lpstr>Slide 4</vt:lpstr>
      <vt:lpstr>Fluid loads along the gastrointestinal tract</vt:lpstr>
      <vt:lpstr>“PINES” regulatory system in the intestine</vt:lpstr>
      <vt:lpstr>Classification </vt:lpstr>
      <vt:lpstr>Slide 8</vt:lpstr>
      <vt:lpstr>SECRETORY DIARRHEA</vt:lpstr>
      <vt:lpstr>OSMOTIC DIARRHEA</vt:lpstr>
      <vt:lpstr>INFLAMMATORY DIARRHEA</vt:lpstr>
      <vt:lpstr>FATTY DIARRHEA</vt:lpstr>
      <vt:lpstr>Slide 13</vt:lpstr>
      <vt:lpstr>Slide 14</vt:lpstr>
      <vt:lpstr>Common causes of diarrhea </vt:lpstr>
      <vt:lpstr>Approach to patient with diarrhea</vt:lpstr>
      <vt:lpstr>History</vt:lpstr>
      <vt:lpstr>History…</vt:lpstr>
      <vt:lpstr>Likely cause of diarrhea in certain epidemiologic classifications   </vt:lpstr>
      <vt:lpstr>Physical examination</vt:lpstr>
      <vt:lpstr>Investigations(essential in all)</vt:lpstr>
      <vt:lpstr>Specific investigations</vt:lpstr>
      <vt:lpstr>Slide 23</vt:lpstr>
      <vt:lpstr>Cases:</vt:lpstr>
      <vt:lpstr>Malabsorption </vt:lpstr>
      <vt:lpstr>Phases of absorption</vt:lpstr>
      <vt:lpstr>Causes of malabsorption </vt:lpstr>
      <vt:lpstr>Slide 28</vt:lpstr>
      <vt:lpstr>Slide 29</vt:lpstr>
      <vt:lpstr>Slide 30</vt:lpstr>
      <vt:lpstr>Slide 31</vt:lpstr>
      <vt:lpstr>Clinical presentation</vt:lpstr>
      <vt:lpstr>Physical </vt:lpstr>
      <vt:lpstr>Slide 34</vt:lpstr>
      <vt:lpstr>Lab Studies </vt:lpstr>
      <vt:lpstr>Stool analysis</vt:lpstr>
      <vt:lpstr>Slide 37</vt:lpstr>
      <vt:lpstr>Slide 38</vt:lpstr>
      <vt:lpstr>Slide 39</vt:lpstr>
      <vt:lpstr>Slide 40</vt:lpstr>
      <vt:lpstr>3 STEPS  SCHILLING TEST </vt:lpstr>
      <vt:lpstr>Bacterial overgrowth </vt:lpstr>
      <vt:lpstr>Slide 43</vt:lpstr>
      <vt:lpstr>Imaging Studies</vt:lpstr>
      <vt:lpstr>Slide 45</vt:lpstr>
      <vt:lpstr>Endoscopy </vt:lpstr>
      <vt:lpstr>Slide 47</vt:lpstr>
      <vt:lpstr>Slide 48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DR.KHALID</dc:creator>
  <cp:lastModifiedBy>User</cp:lastModifiedBy>
  <cp:revision>57</cp:revision>
  <dcterms:created xsi:type="dcterms:W3CDTF">2006-08-16T00:00:00Z</dcterms:created>
  <dcterms:modified xsi:type="dcterms:W3CDTF">2013-12-03T15:06:02Z</dcterms:modified>
</cp:coreProperties>
</file>