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5" r:id="rId2"/>
    <p:sldId id="258" r:id="rId3"/>
    <p:sldId id="287" r:id="rId4"/>
    <p:sldId id="288" r:id="rId5"/>
    <p:sldId id="278" r:id="rId6"/>
    <p:sldId id="259" r:id="rId7"/>
    <p:sldId id="316" r:id="rId8"/>
    <p:sldId id="317" r:id="rId9"/>
    <p:sldId id="318" r:id="rId10"/>
    <p:sldId id="319" r:id="rId11"/>
    <p:sldId id="260" r:id="rId12"/>
    <p:sldId id="261" r:id="rId13"/>
    <p:sldId id="263" r:id="rId14"/>
    <p:sldId id="264" r:id="rId15"/>
    <p:sldId id="256" r:id="rId16"/>
    <p:sldId id="257" r:id="rId17"/>
    <p:sldId id="276" r:id="rId18"/>
    <p:sldId id="265" r:id="rId19"/>
    <p:sldId id="293" r:id="rId20"/>
    <p:sldId id="266" r:id="rId21"/>
    <p:sldId id="280" r:id="rId22"/>
    <p:sldId id="291" r:id="rId23"/>
    <p:sldId id="300" r:id="rId24"/>
    <p:sldId id="283" r:id="rId25"/>
    <p:sldId id="322" r:id="rId26"/>
    <p:sldId id="321" r:id="rId27"/>
    <p:sldId id="323" r:id="rId28"/>
    <p:sldId id="324" r:id="rId29"/>
    <p:sldId id="325" r:id="rId30"/>
    <p:sldId id="285" r:id="rId31"/>
    <p:sldId id="286" r:id="rId32"/>
    <p:sldId id="299" r:id="rId33"/>
    <p:sldId id="303" r:id="rId34"/>
    <p:sldId id="320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</p:sldIdLst>
  <p:sldSz cx="9144000" cy="6858000" type="screen4x3"/>
  <p:notesSz cx="6858000" cy="9199563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66"/>
    <a:srgbClr val="FF0000"/>
    <a:srgbClr val="33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769" autoAdjust="0"/>
    <p:restoredTop sz="87736" autoAdjust="0"/>
  </p:normalViewPr>
  <p:slideViewPr>
    <p:cSldViewPr>
      <p:cViewPr>
        <p:scale>
          <a:sx n="98" d="100"/>
          <a:sy n="98" d="100"/>
        </p:scale>
        <p:origin x="-342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30.xml"/><Relationship Id="rId3" Type="http://schemas.openxmlformats.org/officeDocument/2006/relationships/slide" Target="slides/slide11.xml"/><Relationship Id="rId7" Type="http://schemas.openxmlformats.org/officeDocument/2006/relationships/slide" Target="slides/slide15.xml"/><Relationship Id="rId12" Type="http://schemas.openxmlformats.org/officeDocument/2006/relationships/slide" Target="slides/slide24.xml"/><Relationship Id="rId17" Type="http://schemas.openxmlformats.org/officeDocument/2006/relationships/slide" Target="slides/slide37.xml"/><Relationship Id="rId2" Type="http://schemas.openxmlformats.org/officeDocument/2006/relationships/slide" Target="slides/slide6.xml"/><Relationship Id="rId16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11" Type="http://schemas.openxmlformats.org/officeDocument/2006/relationships/slide" Target="slides/slide21.xml"/><Relationship Id="rId5" Type="http://schemas.openxmlformats.org/officeDocument/2006/relationships/slide" Target="slides/slide13.xml"/><Relationship Id="rId15" Type="http://schemas.openxmlformats.org/officeDocument/2006/relationships/slide" Target="slides/slide35.xml"/><Relationship Id="rId10" Type="http://schemas.openxmlformats.org/officeDocument/2006/relationships/slide" Target="slides/slide20.xml"/><Relationship Id="rId4" Type="http://schemas.openxmlformats.org/officeDocument/2006/relationships/slide" Target="slides/slide12.xml"/><Relationship Id="rId9" Type="http://schemas.openxmlformats.org/officeDocument/2006/relationships/slide" Target="slides/slide18.xml"/><Relationship Id="rId1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CC828E94-9624-48F5-8677-2283754D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91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D7E9990-1058-4FF1-BAC4-23F2B5A3C7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5B90F-8F13-4A60-BBA2-DD1867981FDE}" type="slidenum">
              <a:rPr lang="en-CA" smtClean="0"/>
              <a:pPr/>
              <a:t>7</a:t>
            </a:fld>
            <a:endParaRPr lang="en-CA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Primary follicles are nodules consissting predominantly of small, mature, recirculating B lymphocytes.</a:t>
            </a:r>
          </a:p>
          <a:p>
            <a:pPr>
              <a:spcBef>
                <a:spcPct val="50000"/>
              </a:spcBef>
            </a:pPr>
            <a:r>
              <a:rPr lang="en-US" sz="2400" smtClean="0">
                <a:latin typeface="Arial" charset="0"/>
              </a:rPr>
              <a:t>Y. Yawata,  Atlas of Blood Diseases, Martin Dunitz Ltd. 1996</a:t>
            </a:r>
            <a:endParaRPr lang="en-CA" sz="2400" smtClean="0">
              <a:latin typeface="Arial" charset="0"/>
            </a:endParaRPr>
          </a:p>
          <a:p>
            <a:endParaRPr lang="en-C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4CE41-EC68-4C22-A11C-ECB135F642E5}" type="slidenum">
              <a:rPr lang="en-CA" smtClean="0"/>
              <a:pPr/>
              <a:t>8</a:t>
            </a:fld>
            <a:endParaRPr lang="en-CA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Follicular lymphoma showing replacement of normal nodal architecture by characteristic pattern of neoplastic lymphoid nodules.   </a:t>
            </a:r>
          </a:p>
          <a:p>
            <a:r>
              <a:rPr lang="en-US" smtClean="0">
                <a:latin typeface="Times New Roman" charset="0"/>
              </a:rPr>
              <a:t>Ioachim, </a:t>
            </a:r>
            <a:r>
              <a:rPr lang="en-US" u="sng" smtClean="0">
                <a:latin typeface="Times New Roman" charset="0"/>
              </a:rPr>
              <a:t>Lymph Node Pathology</a:t>
            </a:r>
            <a:r>
              <a:rPr lang="en-US" smtClean="0">
                <a:latin typeface="Times New Roman" charset="0"/>
              </a:rPr>
              <a:t>.  J.B. Lippincott 1994.  Fig 51-1</a:t>
            </a:r>
            <a:endParaRPr lang="en-C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A4E50-F471-4FCE-8FA9-FBA740BE89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D91D-6033-41B5-962E-D107D9AFB9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D862-5AD8-4445-9B7A-329D4467FE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15B4-949D-4403-8607-4128B7730F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4637-CAFF-42CC-825F-0C0958DEB1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F0E5-9ECB-4036-8150-F4707D7C38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FEFA-A87A-4F0E-A35E-1F74502255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356C-37F6-43B3-9358-9D61BE56FA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A3D49-CF18-4691-97F6-A13ABF4C42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682C-634C-4691-8234-DB8CE7F429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BE94-FEA3-4013-B7EF-D81164B827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AC449-FE65-4C3E-BE15-7C78879FEE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D59F7-1C3C-4BA0-85BA-C02C298AF1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8072-F0F9-4440-B48C-5CA7934FBA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B37F210-2E46-44F9-99CA-DD4BC808CF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LYMPHOMA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369050" cy="26384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EYAD ALSAEED ,  MBBS  , FRCPC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CONSULTANT RADIATION ONCOLOGY</a:t>
            </a: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 MEDICINE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sz="3600" smtClean="0"/>
              <a:t>Follicular Lymphoma</a:t>
            </a:r>
            <a:endParaRPr lang="en-CA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sz="2800" smtClean="0"/>
              <a:t>Most patients have disseminated disease at diagnosis:</a:t>
            </a:r>
          </a:p>
          <a:p>
            <a:pPr lvl="1"/>
            <a:r>
              <a:rPr lang="en-US" sz="2400" smtClean="0"/>
              <a:t>Lymph nodes, spleen, bone marrow</a:t>
            </a:r>
          </a:p>
          <a:p>
            <a:pPr lvl="1"/>
            <a:r>
              <a:rPr lang="en-US" sz="2400" smtClean="0"/>
              <a:t> &lt; 20 % Stage I at diagnosis</a:t>
            </a:r>
          </a:p>
          <a:p>
            <a:endParaRPr lang="en-US" sz="2800" smtClean="0"/>
          </a:p>
          <a:p>
            <a:endParaRPr lang="en-CA" smtClean="0"/>
          </a:p>
        </p:txBody>
      </p:sp>
      <p:pic>
        <p:nvPicPr>
          <p:cNvPr id="11268" name="Picture 4" descr="b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657600"/>
            <a:ext cx="2008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spl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57600"/>
            <a:ext cx="210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lymphnod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657600"/>
            <a:ext cx="1978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19200" y="5867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</a:rPr>
              <a:t>Lymph node</a:t>
            </a:r>
            <a:endParaRPr lang="en-CA" sz="1800" b="1">
              <a:solidFill>
                <a:schemeClr val="bg2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91000" y="5867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spleen</a:t>
            </a:r>
            <a:endParaRPr lang="en-CA" sz="2000" b="1">
              <a:solidFill>
                <a:schemeClr val="bg2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477000" y="5867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</a:rPr>
              <a:t>Bone marrow</a:t>
            </a:r>
            <a:endParaRPr lang="en-CA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 Grouping of Lymphomas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724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  <a:tabLst>
                <a:tab pos="7143750" algn="r"/>
              </a:tabLst>
            </a:pPr>
            <a:r>
              <a:rPr lang="en-US" sz="2800" u="sng" smtClean="0">
                <a:solidFill>
                  <a:schemeClr val="tx2"/>
                </a:solidFill>
                <a:latin typeface="Arial" charset="0"/>
              </a:rPr>
              <a:t>Aggressive</a:t>
            </a: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(</a:t>
            </a:r>
            <a:r>
              <a:rPr lang="en-US" sz="2400" smtClean="0">
                <a:latin typeface="Arial" charset="0"/>
                <a:sym typeface="Symbol" pitchFamily="18" charset="2"/>
              </a:rPr>
              <a:t></a:t>
            </a:r>
            <a:r>
              <a:rPr lang="en-US" sz="2400" smtClean="0">
                <a:latin typeface="Arial" charset="0"/>
              </a:rPr>
              <a:t> “intermediate grade”)</a:t>
            </a:r>
          </a:p>
          <a:p>
            <a:pPr marL="533400" indent="-533400" eaLnBrk="1" hangingPunct="1">
              <a:lnSpc>
                <a:spcPct val="90000"/>
              </a:lnSpc>
              <a:tabLst>
                <a:tab pos="7143750" algn="r"/>
              </a:tabLst>
            </a:pPr>
            <a:endParaRPr lang="en-US" sz="2400" smtClean="0"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solidFill>
                  <a:srgbClr val="FFFF66"/>
                </a:solidFill>
                <a:latin typeface="Arial" charset="0"/>
              </a:rPr>
              <a:t>Diffuse large B-cell lymphoma		  21%</a:t>
            </a:r>
          </a:p>
          <a:p>
            <a:pPr marL="533400" indent="-533400" eaLnBrk="1" hangingPunct="1">
              <a:lnSpc>
                <a:spcPct val="90000"/>
              </a:lnSpc>
              <a:tabLst>
                <a:tab pos="7143750" algn="r"/>
              </a:tabLst>
            </a:pPr>
            <a:endParaRPr lang="en-US" sz="2400" b="1" smtClean="0">
              <a:solidFill>
                <a:srgbClr val="FFFF66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latin typeface="Arial" charset="0"/>
              </a:rPr>
              <a:t>Primary mediastinal large B cell lymphoma		  2%</a:t>
            </a: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latin typeface="Arial" charset="0"/>
              </a:rPr>
              <a:t>Anaplastic large T / null cell lymphoma		  2%</a:t>
            </a: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latin typeface="Arial" charset="0"/>
              </a:rPr>
              <a:t>Peripheral T cell lymphoma		  6%</a:t>
            </a: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latin typeface="Arial" charset="0"/>
              </a:rPr>
              <a:t>Extranodal NK / T cell lymphoma, nasal type</a:t>
            </a: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endParaRPr lang="en-US" sz="2400" b="1" smtClean="0"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latin typeface="Arial" charset="0"/>
              </a:rPr>
              <a:t>Follicular lymphoma Gd 3</a:t>
            </a:r>
          </a:p>
          <a:p>
            <a:pPr marL="914400" lvl="1" indent="-457200" eaLnBrk="1" hangingPunct="1">
              <a:lnSpc>
                <a:spcPct val="90000"/>
              </a:lnSpc>
              <a:tabLst>
                <a:tab pos="7143750" algn="r"/>
              </a:tabLst>
            </a:pPr>
            <a:r>
              <a:rPr lang="en-US" sz="2400" b="1" smtClean="0">
                <a:latin typeface="Arial" charset="0"/>
              </a:rPr>
              <a:t>Mantle cell lymphoma	 	  6%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19800" y="1676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Approximate International Incidence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 Grouping of Lymphomas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3"/>
              <a:tabLst>
                <a:tab pos="6854825" algn="r"/>
              </a:tabLst>
            </a:pPr>
            <a:r>
              <a:rPr lang="en-US" sz="2800" u="sng" smtClean="0">
                <a:latin typeface="Arial" charset="0"/>
              </a:rPr>
              <a:t>Highly Aggressive</a:t>
            </a:r>
            <a:r>
              <a:rPr lang="en-US" sz="2400" smtClean="0">
                <a:latin typeface="Arial" charset="0"/>
              </a:rPr>
              <a:t>   (</a:t>
            </a:r>
            <a:r>
              <a:rPr lang="en-US" sz="2400" smtClean="0">
                <a:latin typeface="Arial" charset="0"/>
                <a:sym typeface="Symbol" pitchFamily="18" charset="2"/>
              </a:rPr>
              <a:t> ”High grade”)</a:t>
            </a:r>
            <a:endParaRPr lang="en-US" sz="2400" u="sng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6854825" algn="r"/>
              </a:tabLst>
            </a:pPr>
            <a:endParaRPr lang="en-US" sz="2800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6854825" algn="r"/>
              </a:tabLst>
            </a:pPr>
            <a:endParaRPr lang="en-US" sz="2400" smtClean="0">
              <a:latin typeface="Arial" charset="0"/>
            </a:endParaRPr>
          </a:p>
          <a:p>
            <a:pPr marL="990600" lvl="1" indent="-533400" eaLnBrk="1" hangingPunct="1">
              <a:tabLst>
                <a:tab pos="6854825" algn="r"/>
              </a:tabLst>
            </a:pPr>
            <a:r>
              <a:rPr lang="en-US" sz="2400" smtClean="0">
                <a:latin typeface="Arial" charset="0"/>
              </a:rPr>
              <a:t>Lymphoblastic lymphoma	2%</a:t>
            </a:r>
          </a:p>
          <a:p>
            <a:pPr marL="990600" lvl="1" indent="-533400" eaLnBrk="1" hangingPunct="1">
              <a:tabLst>
                <a:tab pos="6854825" algn="r"/>
              </a:tabLst>
            </a:pPr>
            <a:r>
              <a:rPr lang="en-US" sz="2400" smtClean="0">
                <a:latin typeface="Arial" charset="0"/>
              </a:rPr>
              <a:t>Burkitts lymphoma	1%</a:t>
            </a:r>
          </a:p>
          <a:p>
            <a:pPr marL="990600" lvl="1" indent="-533400" eaLnBrk="1" hangingPunct="1">
              <a:tabLst>
                <a:tab pos="6854825" algn="r"/>
              </a:tabLst>
            </a:pPr>
            <a:r>
              <a:rPr lang="en-US" sz="2400" smtClean="0">
                <a:latin typeface="Arial" charset="0"/>
              </a:rPr>
              <a:t>Burkitt-like lymphoma	2%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2590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Approximate International 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Lymphoma – Staging System</a:t>
            </a:r>
            <a:b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smtClean="0">
                <a:latin typeface="Arial" charset="0"/>
              </a:rPr>
              <a:t>(</a:t>
            </a:r>
            <a:r>
              <a:rPr lang="en-US" sz="2400" smtClean="0">
                <a:latin typeface="Arial" charset="0"/>
              </a:rPr>
              <a:t>Cotswold’s Meeting modification of Ann Arbour Classification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 charset="0"/>
              </a:rPr>
              <a:t>I</a:t>
            </a:r>
            <a:r>
              <a:rPr lang="en-US" sz="2400" smtClean="0">
                <a:latin typeface="Arial" charset="0"/>
              </a:rPr>
              <a:t>		</a:t>
            </a:r>
            <a:r>
              <a:rPr lang="en-US" sz="2800" smtClean="0">
                <a:latin typeface="Arial" charset="0"/>
              </a:rPr>
              <a:t>Single lymph node region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Arial" charset="0"/>
              </a:rPr>
              <a:t>		(or lymphoid 	structure) </a:t>
            </a: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 charset="0"/>
              </a:rPr>
              <a:t>II</a:t>
            </a:r>
            <a:r>
              <a:rPr lang="en-US" sz="2400" smtClean="0">
                <a:latin typeface="Arial" charset="0"/>
              </a:rPr>
              <a:t>		</a:t>
            </a:r>
            <a:r>
              <a:rPr lang="en-US" sz="2800" smtClean="0">
                <a:latin typeface="Arial" charset="0"/>
              </a:rPr>
              <a:t>2 or more lymph node regions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 charset="0"/>
              </a:rPr>
              <a:t>III	</a:t>
            </a:r>
            <a:r>
              <a:rPr lang="en-US" sz="2400" smtClean="0">
                <a:latin typeface="Arial" charset="0"/>
              </a:rPr>
              <a:t>	</a:t>
            </a:r>
            <a:r>
              <a:rPr lang="en-US" sz="2800" smtClean="0">
                <a:latin typeface="Arial" charset="0"/>
              </a:rPr>
              <a:t>Lymph node regions on both sides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 charset="0"/>
              </a:rPr>
              <a:t>		of diaphragm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 charset="0"/>
              </a:rPr>
              <a:t>IV	</a:t>
            </a:r>
            <a:r>
              <a:rPr lang="en-US" sz="2400" smtClean="0">
                <a:latin typeface="Arial" charset="0"/>
              </a:rPr>
              <a:t>	</a:t>
            </a:r>
            <a:r>
              <a:rPr lang="en-US" sz="2800" smtClean="0">
                <a:latin typeface="Arial" charset="0"/>
              </a:rPr>
              <a:t>Extensive extranodal disease</a:t>
            </a:r>
            <a:r>
              <a:rPr lang="en-US" sz="24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Arial" charset="0"/>
              </a:rPr>
              <a:t>		(more extensive then “E”)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Lymphoma – Staging System</a:t>
            </a: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u="sng" smtClean="0">
                <a:latin typeface="Arial" charset="0"/>
              </a:rPr>
              <a:t>Subscripts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A</a:t>
            </a:r>
            <a:r>
              <a:rPr lang="en-US" sz="2400" smtClean="0">
                <a:latin typeface="Arial" charset="0"/>
              </a:rPr>
              <a:t>		Asymptomatic</a:t>
            </a:r>
          </a:p>
          <a:p>
            <a:pPr marL="609600" indent="-609600" eaLnBrk="1" hangingPunct="1">
              <a:buFontTx/>
              <a:buNone/>
            </a:pPr>
            <a:endParaRPr lang="en-US" sz="240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B</a:t>
            </a:r>
            <a:r>
              <a:rPr lang="en-US" sz="2400" smtClean="0">
                <a:latin typeface="Arial" charset="0"/>
              </a:rPr>
              <a:t>		Fever			&gt; 38</a:t>
            </a:r>
            <a:r>
              <a:rPr lang="en-US" sz="2400" baseline="30000" smtClean="0">
                <a:latin typeface="Arial" charset="0"/>
              </a:rPr>
              <a:t>o</a:t>
            </a:r>
            <a:r>
              <a:rPr lang="en-US" sz="2400" smtClean="0">
                <a:latin typeface="Arial" charset="0"/>
              </a:rPr>
              <a:t>, recurrent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	Night sweats		drenching, recurrent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	Weight loss		&gt; 10% body wt in 6 mos</a:t>
            </a:r>
          </a:p>
          <a:p>
            <a:pPr marL="609600" indent="-609600" eaLnBrk="1" hangingPunct="1">
              <a:buFontTx/>
              <a:buNone/>
            </a:pPr>
            <a:endParaRPr lang="en-US" sz="240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X</a:t>
            </a:r>
            <a:r>
              <a:rPr lang="en-US" sz="2400" smtClean="0">
                <a:latin typeface="Arial" charset="0"/>
              </a:rPr>
              <a:t>		Bulky disease	</a:t>
            </a:r>
            <a:r>
              <a:rPr lang="en-US" sz="2400" u="sng" smtClean="0">
                <a:latin typeface="Arial" charset="0"/>
              </a:rPr>
              <a:t>&gt;</a:t>
            </a:r>
            <a:r>
              <a:rPr lang="en-US" sz="2400" smtClean="0">
                <a:latin typeface="Arial" charset="0"/>
              </a:rPr>
              <a:t> 10 cm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		        or	&gt; 1/3 internal transverse 						diameter @ T5/6 on PA CXR</a:t>
            </a:r>
          </a:p>
          <a:p>
            <a:pPr marL="609600" indent="-609600" eaLnBrk="1" hangingPunct="1">
              <a:buFontTx/>
              <a:buNone/>
            </a:pPr>
            <a:endParaRPr lang="en-US" sz="240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E</a:t>
            </a:r>
            <a:r>
              <a:rPr lang="en-US" sz="2400" smtClean="0">
                <a:latin typeface="Arial" charset="0"/>
              </a:rPr>
              <a:t>		</a:t>
            </a:r>
            <a:r>
              <a:rPr lang="en-US" sz="2400" u="sng" smtClean="0">
                <a:latin typeface="Arial" charset="0"/>
              </a:rPr>
              <a:t>Limited</a:t>
            </a:r>
            <a:r>
              <a:rPr lang="en-US" sz="2400" smtClean="0">
                <a:latin typeface="Arial" charset="0"/>
              </a:rPr>
              <a:t> extranodal extension from adjacent nodal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Lymphoma – Essential Staging Investigations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76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Biopsy – pathology review</a:t>
            </a:r>
          </a:p>
          <a:p>
            <a:pPr eaLnBrk="1" hangingPunct="1"/>
            <a:r>
              <a:rPr lang="en-US" smtClean="0">
                <a:latin typeface="Arial" charset="0"/>
              </a:rPr>
              <a:t>History – </a:t>
            </a:r>
            <a:r>
              <a:rPr lang="en-US" sz="2400" smtClean="0">
                <a:latin typeface="Arial" charset="0"/>
              </a:rPr>
              <a:t>B symptoms, PS</a:t>
            </a:r>
          </a:p>
          <a:p>
            <a:pPr eaLnBrk="1" hangingPunct="1"/>
            <a:r>
              <a:rPr lang="en-US" smtClean="0">
                <a:latin typeface="Arial" charset="0"/>
              </a:rPr>
              <a:t>Physical Exam – </a:t>
            </a:r>
            <a:r>
              <a:rPr lang="en-US" sz="2400" smtClean="0">
                <a:latin typeface="Arial" charset="0"/>
              </a:rPr>
              <a:t>nodes, liver, spleen, oropharynx</a:t>
            </a:r>
          </a:p>
          <a:p>
            <a:pPr eaLnBrk="1" hangingPunct="1"/>
            <a:r>
              <a:rPr lang="en-US" smtClean="0">
                <a:latin typeface="Arial" charset="0"/>
              </a:rPr>
              <a:t>CBC</a:t>
            </a:r>
          </a:p>
          <a:p>
            <a:pPr eaLnBrk="1" hangingPunct="1"/>
            <a:r>
              <a:rPr lang="en-US" smtClean="0">
                <a:latin typeface="Arial" charset="0"/>
              </a:rPr>
              <a:t>creatinine, liver function tests, LDH, calcium</a:t>
            </a:r>
          </a:p>
          <a:p>
            <a:pPr eaLnBrk="1" hangingPunct="1"/>
            <a:r>
              <a:rPr lang="en-US" smtClean="0">
                <a:latin typeface="Arial" charset="0"/>
              </a:rPr>
              <a:t>Bone marrow aspiration &amp; biopsy</a:t>
            </a:r>
          </a:p>
          <a:p>
            <a:pPr eaLnBrk="1" hangingPunct="1"/>
            <a:r>
              <a:rPr lang="en-US" smtClean="0">
                <a:latin typeface="Arial" charset="0"/>
              </a:rPr>
              <a:t>CT neck, thorax, abdomen, pelvis</a:t>
            </a:r>
          </a:p>
          <a:p>
            <a:pPr eaLnBrk="1" hangingPunct="1"/>
            <a:endParaRPr lang="en-US" baseline="30000" smtClean="0">
              <a:latin typeface="Arial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Additional Staging Investigations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PET or </a:t>
            </a:r>
            <a:r>
              <a:rPr lang="en-US" b="1" baseline="30000" smtClean="0">
                <a:latin typeface="Arial" charset="0"/>
              </a:rPr>
              <a:t>67</a:t>
            </a:r>
            <a:r>
              <a:rPr lang="en-US" smtClean="0">
                <a:latin typeface="Arial" charset="0"/>
              </a:rPr>
              <a:t>Ga scan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CT / MRI of head &amp; neck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Cytology of effusions, ascites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Endoscopy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Endoscopic U/S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MRI </a:t>
            </a:r>
            <a:r>
              <a:rPr lang="en-US" sz="2400" smtClean="0">
                <a:latin typeface="Arial" charset="0"/>
              </a:rPr>
              <a:t>- CNS, bone, head &amp; neck presentation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HIV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CSF cytology </a:t>
            </a:r>
            <a:r>
              <a:rPr lang="en-US" sz="2400" smtClean="0">
                <a:latin typeface="Arial" charset="0"/>
              </a:rPr>
              <a:t>- testis, paranasal sinus, peri-orbital, paravertebral, CNS, epidural, stage IV with bone marrow involvement</a:t>
            </a: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4724400" y="3276600"/>
            <a:ext cx="3733800" cy="609600"/>
            <a:chOff x="2832" y="2208"/>
            <a:chExt cx="2352" cy="384"/>
          </a:xfrm>
        </p:grpSpPr>
        <p:sp>
          <p:nvSpPr>
            <p:cNvPr id="17414" name="AutoShape 4"/>
            <p:cNvSpPr>
              <a:spLocks/>
            </p:cNvSpPr>
            <p:nvPr/>
          </p:nvSpPr>
          <p:spPr bwMode="auto">
            <a:xfrm>
              <a:off x="2832" y="2208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3024" y="2304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for gastric lymphoma</a:t>
              </a:r>
            </a:p>
          </p:txBody>
        </p:sp>
      </p:grp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0" y="1219200"/>
            <a:ext cx="937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International Prognostic Index for NHL</a:t>
            </a:r>
          </a:p>
        </p:txBody>
      </p:sp>
      <p:graphicFrame>
        <p:nvGraphicFramePr>
          <p:cNvPr id="176222" name="Group 94"/>
          <p:cNvGraphicFramePr>
            <a:graphicFrameLocks noGrp="1"/>
          </p:cNvGraphicFramePr>
          <p:nvPr/>
        </p:nvGraphicFramePr>
        <p:xfrm>
          <a:off x="1295400" y="1066800"/>
          <a:ext cx="6172200" cy="2390775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&gt; 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3, 4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ECOG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LDH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&gt; normal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Extranodal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&gt; 1 site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251" name="Group 123"/>
          <p:cNvGraphicFramePr>
            <a:graphicFrameLocks noGrp="1"/>
          </p:cNvGraphicFramePr>
          <p:nvPr/>
        </p:nvGraphicFramePr>
        <p:xfrm>
          <a:off x="381000" y="3733800"/>
          <a:ext cx="8458200" cy="2346325"/>
        </p:xfrm>
        <a:graphic>
          <a:graphicData uri="http://schemas.openxmlformats.org/drawingml/2006/table">
            <a:tbl>
              <a:tblPr/>
              <a:tblGrid>
                <a:gridCol w="2971800"/>
                <a:gridCol w="3733800"/>
                <a:gridCol w="17526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Risk Factors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yr OS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Risk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Low-Intermediate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High-Intermediate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Risk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99" name="Text Box 71"/>
          <p:cNvSpPr txBox="1">
            <a:spLocks noChangeArrowheads="1"/>
          </p:cNvSpPr>
          <p:nvPr/>
        </p:nvSpPr>
        <p:spPr bwMode="auto">
          <a:xfrm>
            <a:off x="228600" y="62484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000"/>
              <a:t>Diffuse large cell lymphoma</a:t>
            </a:r>
          </a:p>
        </p:txBody>
      </p:sp>
      <p:sp>
        <p:nvSpPr>
          <p:cNvPr id="18463" name="Line 12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</a:rPr>
              <a:t>Indolent Lymphoma</a:t>
            </a:r>
            <a:br>
              <a:rPr lang="en-US" sz="2800" b="1" smtClean="0">
                <a:latin typeface="Arial" charset="0"/>
              </a:rPr>
            </a:br>
            <a:r>
              <a:rPr lang="en-US" sz="2400" smtClean="0">
                <a:solidFill>
                  <a:schemeClr val="tx1"/>
                </a:solidFill>
                <a:latin typeface="Arial" charset="0"/>
              </a:rPr>
              <a:t>e.g. Follicular Gd 1/2, small lymphocytic, marginal zone</a:t>
            </a:r>
            <a:endParaRPr lang="en-US" sz="2400" u="sng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  <a:tabLst>
                <a:tab pos="2279650" algn="l"/>
              </a:tabLst>
              <a:defRPr/>
            </a:pPr>
            <a:r>
              <a:rPr lang="en-US" sz="2800" smtClean="0">
                <a:solidFill>
                  <a:srgbClr val="FFFF66"/>
                </a:solidFill>
                <a:latin typeface="Arial" charset="0"/>
              </a:rPr>
              <a:t>Limited Disease</a:t>
            </a:r>
            <a:r>
              <a:rPr lang="en-US" sz="2800" u="sng" smtClean="0">
                <a:latin typeface="Arial" charset="0"/>
              </a:rPr>
              <a:t> </a:t>
            </a:r>
            <a:r>
              <a:rPr lang="en-US" sz="2800" smtClean="0"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None/>
              <a:tabLst>
                <a:tab pos="2279650" algn="l"/>
              </a:tabLst>
              <a:defRPr/>
            </a:pPr>
            <a:r>
              <a:rPr lang="en-US" sz="2400" smtClean="0">
                <a:latin typeface="Arial" charset="0"/>
              </a:rPr>
              <a:t>( Stage 1A, 2A if 3 or less adjacent node regions)</a:t>
            </a:r>
          </a:p>
          <a:p>
            <a:pPr marL="609600" indent="-609600" eaLnBrk="1" hangingPunct="1">
              <a:buFontTx/>
              <a:buNone/>
              <a:tabLst>
                <a:tab pos="2279650" algn="l"/>
              </a:tabLst>
              <a:defRPr/>
            </a:pPr>
            <a:endParaRPr lang="en-US" sz="2400" smtClean="0">
              <a:latin typeface="Arial" charset="0"/>
            </a:endParaRPr>
          </a:p>
          <a:p>
            <a:pPr marL="609600" indent="-609600" eaLnBrk="1" hangingPunct="1">
              <a:spcBef>
                <a:spcPct val="50000"/>
              </a:spcBef>
              <a:tabLst>
                <a:tab pos="2279650" algn="l"/>
              </a:tabLst>
              <a:defRPr/>
            </a:pPr>
            <a:r>
              <a:rPr lang="en-US" sz="2800" smtClean="0">
                <a:solidFill>
                  <a:srgbClr val="FFFF66"/>
                </a:solidFill>
                <a:latin typeface="Arial" charset="0"/>
              </a:rPr>
              <a:t>IFRT</a:t>
            </a:r>
            <a:r>
              <a:rPr lang="en-US" sz="28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2800" smtClean="0">
                <a:solidFill>
                  <a:srgbClr val="FFFF66"/>
                </a:solidFill>
                <a:latin typeface="Arial" charset="0"/>
              </a:rPr>
              <a:t> 30-35 Gy</a:t>
            </a:r>
            <a:r>
              <a:rPr lang="en-US" sz="2800" smtClean="0">
                <a:latin typeface="Arial" charset="0"/>
              </a:rPr>
              <a:t> </a:t>
            </a:r>
          </a:p>
          <a:p>
            <a:pPr marL="609600" indent="-609600" eaLnBrk="1" hangingPunct="1">
              <a:spcBef>
                <a:spcPct val="50000"/>
              </a:spcBef>
              <a:tabLst>
                <a:tab pos="2279650" algn="l"/>
              </a:tabLst>
              <a:defRPr/>
            </a:pPr>
            <a:r>
              <a:rPr lang="en-US" sz="2800" smtClean="0">
                <a:latin typeface="Arial" charset="0"/>
              </a:rPr>
              <a:t>Expect ~ 40% long term FFR</a:t>
            </a:r>
          </a:p>
          <a:p>
            <a:pPr marL="609600" indent="-609600" eaLnBrk="1" hangingPunct="1">
              <a:spcBef>
                <a:spcPct val="50000"/>
              </a:spcBef>
              <a:tabLst>
                <a:tab pos="2279650" algn="l"/>
              </a:tabLst>
              <a:defRPr/>
            </a:pPr>
            <a:r>
              <a:rPr lang="en-US" sz="2800" smtClean="0">
                <a:latin typeface="Arial" charset="0"/>
              </a:rPr>
              <a:t>Alternate:	</a:t>
            </a:r>
          </a:p>
          <a:p>
            <a:pPr marL="1371600" lvl="2" indent="-457200" eaLnBrk="1" hangingPunct="1">
              <a:spcBef>
                <a:spcPct val="50000"/>
              </a:spcBef>
              <a:tabLst>
                <a:tab pos="2279650" algn="l"/>
              </a:tabLst>
              <a:defRPr/>
            </a:pPr>
            <a:r>
              <a:rPr lang="en-US" smtClean="0">
                <a:latin typeface="Arial" charset="0"/>
              </a:rPr>
              <a:t>CMT</a:t>
            </a:r>
          </a:p>
          <a:p>
            <a:pPr marL="1371600" lvl="2" indent="-457200" eaLnBrk="1" hangingPunct="1">
              <a:spcBef>
                <a:spcPct val="50000"/>
              </a:spcBef>
              <a:tabLst>
                <a:tab pos="2279650" algn="l"/>
              </a:tabLst>
              <a:defRPr/>
            </a:pPr>
            <a:r>
              <a:rPr lang="en-US" smtClean="0">
                <a:latin typeface="Arial" charset="0"/>
              </a:rPr>
              <a:t>Observation.  Treat when symptomatic.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/>
              <a:t> </a:t>
            </a:r>
            <a:r>
              <a:rPr lang="en-US" sz="1800">
                <a:solidFill>
                  <a:schemeClr val="accent2"/>
                </a:solidFill>
              </a:rPr>
              <a:t>Involved Field Radiotherapy.  Use 35 Gy for follicular.  30 Gy for SLL, marginal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</a:rPr>
              <a:t>Indolent Lymphoma</a:t>
            </a:r>
            <a:br>
              <a:rPr lang="en-US" sz="2800" b="1" smtClean="0">
                <a:latin typeface="Arial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e.g. Follicular Gd 1/2, small lymphocytic, marginal zone</a:t>
            </a:r>
            <a:endParaRPr lang="en-US" sz="2000" u="sng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191000"/>
          </a:xfrm>
        </p:spPr>
        <p:txBody>
          <a:bodyPr/>
          <a:lstStyle/>
          <a:p>
            <a:pPr marL="609600" indent="-609600" eaLnBrk="1" hangingPunct="1">
              <a:buFontTx/>
              <a:buNone/>
              <a:tabLst>
                <a:tab pos="2279650" algn="l"/>
              </a:tabLst>
            </a:pPr>
            <a:r>
              <a:rPr lang="en-US" sz="2800" smtClean="0">
                <a:solidFill>
                  <a:srgbClr val="FFFF66"/>
                </a:solidFill>
                <a:latin typeface="Arial" charset="0"/>
              </a:rPr>
              <a:t>Advanced Stage</a:t>
            </a:r>
            <a:endParaRPr lang="en-US" sz="2800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2279650" algn="l"/>
              </a:tabLst>
            </a:pPr>
            <a:r>
              <a:rPr lang="en-US" sz="2400" smtClean="0">
                <a:latin typeface="Arial" charset="0"/>
              </a:rPr>
              <a:t>( some Stage 2, Stage 3, 4 )</a:t>
            </a:r>
          </a:p>
          <a:p>
            <a:pPr marL="609600" indent="-609600" eaLnBrk="1" hangingPunct="1">
              <a:buFontTx/>
              <a:buNone/>
              <a:tabLst>
                <a:tab pos="2279650" algn="l"/>
              </a:tabLst>
            </a:pPr>
            <a:endParaRPr lang="en-US" sz="24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tabLst>
                <a:tab pos="2279650" algn="l"/>
              </a:tabLst>
            </a:pPr>
            <a:r>
              <a:rPr lang="en-US" sz="2800" smtClean="0">
                <a:latin typeface="Arial" charset="0"/>
              </a:rPr>
              <a:t>Palliative RT* for localized symptomatic disease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tabLst>
                <a:tab pos="2279650" algn="l"/>
              </a:tabLst>
            </a:pPr>
            <a:r>
              <a:rPr lang="en-US" sz="2800" smtClean="0">
                <a:latin typeface="Arial" charset="0"/>
              </a:rPr>
              <a:t>Palliative chemotherapy** for disseminated symptomatic disease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tabLst>
                <a:tab pos="2279650" algn="l"/>
              </a:tabLst>
            </a:pPr>
            <a:r>
              <a:rPr lang="en-US" sz="2800" smtClean="0">
                <a:latin typeface="Arial" charset="0"/>
              </a:rPr>
              <a:t>Observation only if low bulk, asymptomatic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0000"/>
              </a:spcBef>
              <a:tabLst>
                <a:tab pos="2279650" algn="l"/>
              </a:tabLst>
            </a:pPr>
            <a:r>
              <a:rPr lang="en-US" sz="2400" smtClean="0">
                <a:latin typeface="Arial" charset="0"/>
              </a:rPr>
              <a:t>Treat when symptomatic</a:t>
            </a:r>
          </a:p>
          <a:p>
            <a:pPr marL="609600" indent="-609600" eaLnBrk="1" hangingPunct="1">
              <a:buFontTx/>
              <a:buNone/>
              <a:tabLst>
                <a:tab pos="2279650" algn="l"/>
              </a:tabLst>
            </a:pPr>
            <a:endParaRPr lang="en-US" sz="2400" smtClean="0">
              <a:latin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8458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CA">
                <a:solidFill>
                  <a:schemeClr val="accent2"/>
                </a:solidFill>
              </a:rPr>
              <a:t>*  </a:t>
            </a:r>
            <a:r>
              <a:rPr lang="en-CA" sz="2400">
                <a:solidFill>
                  <a:schemeClr val="accent2"/>
                </a:solidFill>
              </a:rPr>
              <a:t>IFRT 15 – 20 Gy / 5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CA" sz="2400">
                <a:solidFill>
                  <a:schemeClr val="accent2"/>
                </a:solidFill>
              </a:rPr>
              <a:t>**  CVP, chlorambucil</a:t>
            </a:r>
            <a:r>
              <a:rPr lang="en-CA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915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Classification of Hematological Neoplasms</a:t>
            </a:r>
          </a:p>
        </p:txBody>
      </p:sp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533400" y="1828800"/>
            <a:ext cx="8153400" cy="519113"/>
            <a:chOff x="336" y="1680"/>
            <a:chExt cx="5136" cy="311"/>
          </a:xfrm>
        </p:grpSpPr>
        <p:sp>
          <p:nvSpPr>
            <p:cNvPr id="3079" name="Text Box 3"/>
            <p:cNvSpPr txBox="1">
              <a:spLocks noChangeArrowheads="1"/>
            </p:cNvSpPr>
            <p:nvPr/>
          </p:nvSpPr>
          <p:spPr bwMode="auto">
            <a:xfrm>
              <a:off x="336" y="1680"/>
              <a:ext cx="105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Myeloid</a:t>
              </a:r>
            </a:p>
          </p:txBody>
        </p:sp>
        <p:sp>
          <p:nvSpPr>
            <p:cNvPr id="3080" name="Text Box 5"/>
            <p:cNvSpPr txBox="1">
              <a:spLocks noChangeArrowheads="1"/>
            </p:cNvSpPr>
            <p:nvPr/>
          </p:nvSpPr>
          <p:spPr bwMode="auto">
            <a:xfrm>
              <a:off x="1536" y="1680"/>
              <a:ext cx="124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Lymphoid</a:t>
              </a: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928" y="1680"/>
              <a:ext cx="129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Histiocytic</a:t>
              </a:r>
            </a:p>
          </p:txBody>
        </p:sp>
        <p:sp>
          <p:nvSpPr>
            <p:cNvPr id="3082" name="Text Box 7"/>
            <p:cNvSpPr txBox="1">
              <a:spLocks noChangeArrowheads="1"/>
            </p:cNvSpPr>
            <p:nvPr/>
          </p:nvSpPr>
          <p:spPr bwMode="auto">
            <a:xfrm>
              <a:off x="4416" y="1680"/>
              <a:ext cx="105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Mast Cell</a:t>
              </a:r>
            </a:p>
          </p:txBody>
        </p:sp>
      </p:grp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1981200" y="3733800"/>
            <a:ext cx="388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B cell neoplasms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  <a:p>
            <a:pPr>
              <a:spcBef>
                <a:spcPct val="50000"/>
              </a:spcBef>
              <a:defRPr/>
            </a:pPr>
            <a:r>
              <a:rPr lang="en-US"/>
              <a:t>T cell neoplasms</a:t>
            </a:r>
          </a:p>
          <a:p>
            <a:pPr>
              <a:spcBef>
                <a:spcPct val="50000"/>
              </a:spcBef>
              <a:defRPr/>
            </a:pPr>
            <a:r>
              <a:rPr lang="en-US"/>
              <a:t>Hodgkin’s lymphoma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381000" y="60198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/>
              <a:t> </a:t>
            </a:r>
            <a:r>
              <a:rPr lang="en-US" sz="2000"/>
              <a:t>Includes plasma cell myeloma</a:t>
            </a:r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32766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Aggressive Lymphoma</a:t>
            </a:r>
            <a:r>
              <a:rPr lang="en-US" smtClean="0"/>
              <a:t>  </a:t>
            </a:r>
            <a:r>
              <a:rPr lang="en-US" sz="2000" smtClean="0">
                <a:latin typeface="Arial" charset="0"/>
              </a:rPr>
              <a:t>(e.g. Diffuse large B cell)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r>
              <a:rPr lang="en-US" sz="2400" u="sng" smtClean="0">
                <a:latin typeface="Arial" charset="0"/>
              </a:rPr>
              <a:t>Stage I, some Stage II </a:t>
            </a:r>
            <a:endParaRPr lang="en-US" sz="2400" smtClean="0">
              <a:latin typeface="Arial" charset="0"/>
            </a:endParaRPr>
          </a:p>
          <a:p>
            <a:pPr marL="609600" indent="-609600" eaLnBrk="1" hangingPunct="1">
              <a:tabLst>
                <a:tab pos="2006600" algn="l"/>
              </a:tabLst>
              <a:defRPr/>
            </a:pPr>
            <a:r>
              <a:rPr lang="en-US" sz="2400" smtClean="0">
                <a:solidFill>
                  <a:srgbClr val="FFFF66"/>
                </a:solidFill>
                <a:latin typeface="Arial" charset="0"/>
              </a:rPr>
              <a:t>CHOP</a:t>
            </a:r>
            <a:r>
              <a:rPr lang="en-US" sz="2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2400" smtClean="0">
                <a:solidFill>
                  <a:srgbClr val="FFFF66"/>
                </a:solidFill>
                <a:latin typeface="Arial" charset="0"/>
              </a:rPr>
              <a:t> x 3 + IFRT (35-45 Gy)**</a:t>
            </a: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r>
              <a:rPr lang="en-US" sz="2400" smtClean="0">
                <a:latin typeface="Arial" charset="0"/>
              </a:rPr>
              <a:t>	Expect ~ 75% long term FFR</a:t>
            </a: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endParaRPr lang="en-US" sz="2400" u="sng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endParaRPr lang="en-US" sz="2400" u="sng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r>
              <a:rPr lang="en-US" sz="2400" u="sng" smtClean="0">
                <a:latin typeface="Arial" charset="0"/>
              </a:rPr>
              <a:t>Stage III, IV, B symptoms, or bulky disease</a:t>
            </a: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r>
              <a:rPr lang="en-US" sz="2400" smtClean="0">
                <a:latin typeface="Arial" charset="0"/>
              </a:rPr>
              <a:t>	</a:t>
            </a:r>
            <a:r>
              <a:rPr lang="en-US" sz="2400" smtClean="0">
                <a:solidFill>
                  <a:srgbClr val="FFFF66"/>
                </a:solidFill>
                <a:latin typeface="Arial" charset="0"/>
              </a:rPr>
              <a:t>CHOP</a:t>
            </a:r>
            <a:r>
              <a:rPr lang="en-US" sz="2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2400" smtClean="0">
                <a:solidFill>
                  <a:srgbClr val="FFFF66"/>
                </a:solidFill>
                <a:latin typeface="Arial" charset="0"/>
              </a:rPr>
              <a:t> x 6-8</a:t>
            </a: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r>
              <a:rPr lang="en-US" sz="2400" smtClean="0">
                <a:latin typeface="Arial" charset="0"/>
              </a:rPr>
              <a:t>	IFRT (35-45 Gy) to	- sites of initial bulk</a:t>
            </a: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  <a:defRPr/>
            </a:pPr>
            <a:r>
              <a:rPr lang="en-US" sz="2400" smtClean="0">
                <a:latin typeface="Arial" charset="0"/>
              </a:rPr>
              <a:t>				- residual disease (i.e. PR)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000">
                <a:solidFill>
                  <a:schemeClr val="accent2"/>
                </a:solidFill>
              </a:rPr>
              <a:t>or CHOP-R (see next slide)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accent2"/>
                </a:solidFill>
              </a:rPr>
              <a:t>** </a:t>
            </a:r>
            <a:r>
              <a:rPr lang="en-US" sz="2000">
                <a:solidFill>
                  <a:schemeClr val="accent2"/>
                </a:solidFill>
              </a:rPr>
              <a:t> higher radiation dose if residual disease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0" y="1143000"/>
            <a:ext cx="937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Aggressive Lymphoma</a:t>
            </a:r>
            <a:r>
              <a:rPr lang="en-US" smtClean="0"/>
              <a:t>  </a:t>
            </a:r>
            <a:r>
              <a:rPr lang="en-US" sz="2000" smtClean="0">
                <a:latin typeface="Arial" charset="0"/>
              </a:rPr>
              <a:t>(e.g. Diffuse large B cell)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266700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CHOP  q 21 days</a:t>
            </a:r>
          </a:p>
          <a:p>
            <a:pPr marL="990600" lvl="1" indent="-533400" eaLnBrk="1" hangingPunct="1">
              <a:buFontTx/>
              <a:buChar char="•"/>
              <a:tabLst>
                <a:tab pos="2006600" algn="l"/>
              </a:tabLst>
            </a:pPr>
            <a:r>
              <a:rPr lang="en-US" smtClean="0">
                <a:solidFill>
                  <a:srgbClr val="FFFF66"/>
                </a:solidFill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yclophosphamide</a:t>
            </a:r>
          </a:p>
          <a:p>
            <a:pPr marL="990600" lvl="1" indent="-533400" eaLnBrk="1" hangingPunct="1">
              <a:buFontTx/>
              <a:buChar char="•"/>
              <a:tabLst>
                <a:tab pos="2006600" algn="l"/>
              </a:tabLst>
            </a:pPr>
            <a:r>
              <a:rPr lang="en-US" smtClean="0">
                <a:latin typeface="Arial" charset="0"/>
              </a:rPr>
              <a:t>doxorubicin </a:t>
            </a:r>
            <a:r>
              <a:rPr lang="en-US" sz="2400" smtClean="0">
                <a:latin typeface="Arial" charset="0"/>
              </a:rPr>
              <a:t>(formerly </a:t>
            </a:r>
            <a:r>
              <a:rPr lang="en-US" sz="2400" smtClean="0">
                <a:solidFill>
                  <a:srgbClr val="FFFF66"/>
                </a:solidFill>
                <a:latin typeface="Arial" charset="0"/>
              </a:rPr>
              <a:t>H</a:t>
            </a:r>
            <a:r>
              <a:rPr lang="en-US" sz="2400" smtClean="0">
                <a:latin typeface="Arial" charset="0"/>
              </a:rPr>
              <a:t>ydroxydaunorubicin)</a:t>
            </a:r>
          </a:p>
          <a:p>
            <a:pPr marL="990600" lvl="1" indent="-533400" eaLnBrk="1" hangingPunct="1">
              <a:buFontTx/>
              <a:buChar char="•"/>
              <a:tabLst>
                <a:tab pos="2006600" algn="l"/>
              </a:tabLst>
            </a:pPr>
            <a:r>
              <a:rPr lang="en-US" smtClean="0">
                <a:latin typeface="Arial" charset="0"/>
              </a:rPr>
              <a:t>vincristine 	</a:t>
            </a:r>
            <a:r>
              <a:rPr lang="en-US" sz="2400" smtClean="0">
                <a:latin typeface="Arial" charset="0"/>
              </a:rPr>
              <a:t>(“</a:t>
            </a:r>
            <a:r>
              <a:rPr lang="en-US" sz="2400" smtClean="0">
                <a:solidFill>
                  <a:srgbClr val="FFFF66"/>
                </a:solidFill>
                <a:latin typeface="Arial" charset="0"/>
              </a:rPr>
              <a:t>O</a:t>
            </a:r>
            <a:r>
              <a:rPr lang="en-US" sz="2400" smtClean="0">
                <a:latin typeface="Arial" charset="0"/>
              </a:rPr>
              <a:t>ncovin”)</a:t>
            </a:r>
          </a:p>
          <a:p>
            <a:pPr marL="990600" lvl="1" indent="-533400" eaLnBrk="1" hangingPunct="1">
              <a:buFontTx/>
              <a:buChar char="•"/>
              <a:tabLst>
                <a:tab pos="2006600" algn="l"/>
              </a:tabLst>
            </a:pPr>
            <a:r>
              <a:rPr lang="en-US" smtClean="0">
                <a:solidFill>
                  <a:srgbClr val="FFFF66"/>
                </a:solidFill>
                <a:latin typeface="Arial" charset="0"/>
              </a:rPr>
              <a:t>P</a:t>
            </a:r>
            <a:r>
              <a:rPr lang="en-US" smtClean="0">
                <a:latin typeface="Arial" charset="0"/>
              </a:rPr>
              <a:t>rednisone (p.o. x 5 days)</a:t>
            </a:r>
          </a:p>
          <a:p>
            <a:pPr marL="609600" indent="-609600" eaLnBrk="1" hangingPunct="1">
              <a:tabLst>
                <a:tab pos="2006600" algn="l"/>
              </a:tabLst>
            </a:pPr>
            <a:endParaRPr lang="en-US" sz="2800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</a:pPr>
            <a:endParaRPr lang="en-US" sz="2800" smtClean="0">
              <a:latin typeface="Arial" charset="0"/>
            </a:endParaRPr>
          </a:p>
          <a:p>
            <a:pPr marL="609600" indent="-609600" eaLnBrk="1" hangingPunct="1">
              <a:tabLst>
                <a:tab pos="2006600" algn="l"/>
              </a:tabLst>
            </a:pPr>
            <a:endParaRPr lang="en-US" sz="2800" smtClean="0">
              <a:latin typeface="Arial" charset="0"/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0" y="1143000"/>
            <a:ext cx="937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09600" y="43434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295400" y="6096000"/>
            <a:ext cx="723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CA" sz="2000"/>
              <a:t>CHOP-R x 8  </a:t>
            </a:r>
            <a:r>
              <a:rPr lang="en-CA" sz="2000">
                <a:sym typeface="Symbol" pitchFamily="18" charset="2"/>
              </a:rPr>
              <a:t>  ~40 % </a:t>
            </a:r>
            <a:r>
              <a:rPr lang="en-CA" sz="2000"/>
              <a:t> 3 yr EFS, OS  (vs. CHOP x 8)</a:t>
            </a:r>
          </a:p>
          <a:p>
            <a:pPr>
              <a:spcBef>
                <a:spcPct val="50000"/>
              </a:spcBef>
            </a:pPr>
            <a:endParaRPr lang="en-C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CA" sz="3600" smtClean="0">
                <a:latin typeface="Arial" charset="0"/>
              </a:rPr>
              <a:t>Rituximab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524000"/>
            <a:ext cx="5486400" cy="4572000"/>
          </a:xfrm>
        </p:spPr>
        <p:txBody>
          <a:bodyPr/>
          <a:lstStyle/>
          <a:p>
            <a:pPr eaLnBrk="1" hangingPunct="1"/>
            <a:r>
              <a:rPr lang="en-CA" sz="2800" b="1" smtClean="0">
                <a:latin typeface="Arial" charset="0"/>
              </a:rPr>
              <a:t>Chimeric anti-CD20 mAb</a:t>
            </a:r>
          </a:p>
          <a:p>
            <a:pPr lvl="1" eaLnBrk="1" hangingPunct="1"/>
            <a:r>
              <a:rPr lang="en-CA" sz="2400" b="1" smtClean="0">
                <a:solidFill>
                  <a:schemeClr val="tx2"/>
                </a:solidFill>
                <a:latin typeface="Arial" charset="0"/>
              </a:rPr>
              <a:t>Mouse</a:t>
            </a:r>
            <a:r>
              <a:rPr lang="en-CA" sz="2400" b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CA" sz="2400" b="1" smtClean="0">
                <a:latin typeface="Arial" charset="0"/>
              </a:rPr>
              <a:t>variable region</a:t>
            </a:r>
          </a:p>
          <a:p>
            <a:pPr lvl="1" eaLnBrk="1" hangingPunct="1"/>
            <a:r>
              <a:rPr lang="en-CA" sz="2400" b="1" smtClean="0">
                <a:solidFill>
                  <a:srgbClr val="FF0000"/>
                </a:solidFill>
                <a:latin typeface="Arial" charset="0"/>
              </a:rPr>
              <a:t>Human</a:t>
            </a:r>
            <a:r>
              <a:rPr lang="en-CA" sz="2400" b="1" smtClean="0">
                <a:solidFill>
                  <a:srgbClr val="FE0000"/>
                </a:solidFill>
                <a:latin typeface="Arial" charset="0"/>
              </a:rPr>
              <a:t> </a:t>
            </a:r>
            <a:r>
              <a:rPr lang="en-CA" sz="2400" b="1" smtClean="0">
                <a:latin typeface="Arial" charset="0"/>
              </a:rPr>
              <a:t>constant region (I</a:t>
            </a:r>
            <a:r>
              <a:rPr lang="en-CA" sz="2400" b="1" baseline="-25000" smtClean="0">
                <a:latin typeface="Arial" charset="0"/>
              </a:rPr>
              <a:t>g</a:t>
            </a:r>
            <a:r>
              <a:rPr lang="en-CA" sz="2400" b="1" smtClean="0">
                <a:latin typeface="Arial" charset="0"/>
              </a:rPr>
              <a:t>G</a:t>
            </a:r>
            <a:r>
              <a:rPr lang="en-CA" sz="2400" b="1" baseline="-25000" smtClean="0">
                <a:latin typeface="Arial" charset="0"/>
              </a:rPr>
              <a:t>1</a:t>
            </a:r>
            <a:r>
              <a:rPr lang="en-CA" sz="2400" b="1" smtClean="0">
                <a:latin typeface="Arial" charset="0"/>
              </a:rPr>
              <a:t>)</a:t>
            </a:r>
          </a:p>
          <a:p>
            <a:pPr lvl="1" eaLnBrk="1" hangingPunct="1"/>
            <a:endParaRPr lang="en-CA" sz="2400" b="1" smtClean="0">
              <a:latin typeface="Arial" charset="0"/>
            </a:endParaRPr>
          </a:p>
          <a:p>
            <a:pPr eaLnBrk="1" hangingPunct="1"/>
            <a:r>
              <a:rPr lang="en-CA" sz="2800" b="1" smtClean="0">
                <a:latin typeface="Arial" charset="0"/>
              </a:rPr>
              <a:t>Direct antitumor effects</a:t>
            </a:r>
          </a:p>
          <a:p>
            <a:pPr lvl="1" eaLnBrk="1" hangingPunct="1"/>
            <a:r>
              <a:rPr lang="en-CA" sz="2000" smtClean="0">
                <a:latin typeface="Arial" charset="0"/>
              </a:rPr>
              <a:t>Complement-mediated cytotoxicity</a:t>
            </a:r>
          </a:p>
          <a:p>
            <a:pPr lvl="1" eaLnBrk="1" hangingPunct="1"/>
            <a:r>
              <a:rPr lang="en-CA" sz="2000" smtClean="0">
                <a:latin typeface="Arial" charset="0"/>
              </a:rPr>
              <a:t>Antibody dependent cellular cytotoxicity</a:t>
            </a:r>
          </a:p>
          <a:p>
            <a:pPr lvl="1" eaLnBrk="1" hangingPunct="1"/>
            <a:endParaRPr lang="en-CA" sz="2000" smtClean="0">
              <a:latin typeface="Arial" charset="0"/>
            </a:endParaRPr>
          </a:p>
          <a:p>
            <a:pPr eaLnBrk="1" hangingPunct="1"/>
            <a:r>
              <a:rPr lang="en-CA" sz="2800" b="1" smtClean="0">
                <a:latin typeface="Arial" charset="0"/>
              </a:rPr>
              <a:t>Synergistic activity with chemotherapy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-1512965">
            <a:off x="1258888" y="3448050"/>
            <a:ext cx="868362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52600" y="4038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/>
              <a:t>B cell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/>
              <a:t>CD20</a:t>
            </a:r>
          </a:p>
        </p:txBody>
      </p:sp>
      <p:grpSp>
        <p:nvGrpSpPr>
          <p:cNvPr id="23559" name="Group 25"/>
          <p:cNvGrpSpPr>
            <a:grpSpLocks/>
          </p:cNvGrpSpPr>
          <p:nvPr/>
        </p:nvGrpSpPr>
        <p:grpSpPr bwMode="auto">
          <a:xfrm>
            <a:off x="881063" y="2054225"/>
            <a:ext cx="1247775" cy="1547813"/>
            <a:chOff x="555" y="1294"/>
            <a:chExt cx="786" cy="975"/>
          </a:xfrm>
        </p:grpSpPr>
        <p:sp>
          <p:nvSpPr>
            <p:cNvPr id="23576" name="Line 7"/>
            <p:cNvSpPr>
              <a:spLocks noChangeShapeType="1"/>
            </p:cNvSpPr>
            <p:nvPr/>
          </p:nvSpPr>
          <p:spPr bwMode="auto">
            <a:xfrm rot="-1549372">
              <a:off x="699" y="1312"/>
              <a:ext cx="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8"/>
            <p:cNvSpPr>
              <a:spLocks noChangeShapeType="1"/>
            </p:cNvSpPr>
            <p:nvPr/>
          </p:nvSpPr>
          <p:spPr bwMode="auto">
            <a:xfrm rot="18993495" flipH="1">
              <a:off x="709" y="2006"/>
              <a:ext cx="193" cy="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9"/>
            <p:cNvSpPr>
              <a:spLocks noChangeShapeType="1"/>
            </p:cNvSpPr>
            <p:nvPr/>
          </p:nvSpPr>
          <p:spPr bwMode="auto">
            <a:xfrm rot="18993495" flipH="1">
              <a:off x="619" y="2196"/>
              <a:ext cx="194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10"/>
            <p:cNvSpPr>
              <a:spLocks noChangeShapeType="1"/>
            </p:cNvSpPr>
            <p:nvPr/>
          </p:nvSpPr>
          <p:spPr bwMode="auto">
            <a:xfrm rot="18993495" flipH="1">
              <a:off x="638" y="2000"/>
              <a:ext cx="193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11"/>
            <p:cNvSpPr>
              <a:spLocks noChangeShapeType="1"/>
            </p:cNvSpPr>
            <p:nvPr/>
          </p:nvSpPr>
          <p:spPr bwMode="auto">
            <a:xfrm rot="18993495" flipH="1">
              <a:off x="555" y="2173"/>
              <a:ext cx="193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12"/>
            <p:cNvSpPr>
              <a:spLocks noChangeShapeType="1"/>
            </p:cNvSpPr>
            <p:nvPr/>
          </p:nvSpPr>
          <p:spPr bwMode="auto">
            <a:xfrm rot="-1549372">
              <a:off x="763" y="1294"/>
              <a:ext cx="14" cy="6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13"/>
            <p:cNvSpPr>
              <a:spLocks noChangeShapeType="1"/>
            </p:cNvSpPr>
            <p:nvPr/>
          </p:nvSpPr>
          <p:spPr bwMode="auto">
            <a:xfrm rot="-492238">
              <a:off x="922" y="1903"/>
              <a:ext cx="193" cy="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4"/>
            <p:cNvSpPr>
              <a:spLocks noChangeShapeType="1"/>
            </p:cNvSpPr>
            <p:nvPr/>
          </p:nvSpPr>
          <p:spPr bwMode="auto">
            <a:xfrm rot="-492238">
              <a:off x="1126" y="1950"/>
              <a:ext cx="194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5"/>
            <p:cNvSpPr>
              <a:spLocks noChangeShapeType="1"/>
            </p:cNvSpPr>
            <p:nvPr/>
          </p:nvSpPr>
          <p:spPr bwMode="auto">
            <a:xfrm rot="-492238">
              <a:off x="961" y="1844"/>
              <a:ext cx="193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16"/>
            <p:cNvSpPr>
              <a:spLocks noChangeShapeType="1"/>
            </p:cNvSpPr>
            <p:nvPr/>
          </p:nvSpPr>
          <p:spPr bwMode="auto">
            <a:xfrm rot="-492238">
              <a:off x="1148" y="1886"/>
              <a:ext cx="193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" name="Arc 17"/>
          <p:cNvSpPr>
            <a:spLocks/>
          </p:cNvSpPr>
          <p:nvPr/>
        </p:nvSpPr>
        <p:spPr bwMode="auto">
          <a:xfrm rot="6911241" flipH="1" flipV="1">
            <a:off x="1362075" y="3533775"/>
            <a:ext cx="1295400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8"/>
          <p:cNvSpPr>
            <a:spLocks noChangeShapeType="1"/>
          </p:cNvSpPr>
          <p:nvPr/>
        </p:nvSpPr>
        <p:spPr bwMode="auto">
          <a:xfrm rot="-869306">
            <a:off x="2105025" y="36115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AutoShape 19"/>
          <p:cNvSpPr>
            <a:spLocks noChangeArrowheads="1"/>
          </p:cNvSpPr>
          <p:nvPr/>
        </p:nvSpPr>
        <p:spPr bwMode="auto">
          <a:xfrm rot="-472348">
            <a:off x="1924050" y="3665538"/>
            <a:ext cx="392113" cy="920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20"/>
          <p:cNvSpPr>
            <a:spLocks noChangeShapeType="1"/>
          </p:cNvSpPr>
          <p:nvPr/>
        </p:nvSpPr>
        <p:spPr bwMode="auto">
          <a:xfrm rot="20521614" flipV="1">
            <a:off x="1304925" y="4043363"/>
            <a:ext cx="1206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AutoShape 21"/>
          <p:cNvSpPr>
            <a:spLocks noChangeArrowheads="1"/>
          </p:cNvSpPr>
          <p:nvPr/>
        </p:nvSpPr>
        <p:spPr bwMode="auto">
          <a:xfrm rot="-2811390">
            <a:off x="1222375" y="4000500"/>
            <a:ext cx="457200" cy="76200"/>
          </a:xfrm>
          <a:prstGeom prst="triangle">
            <a:avLst>
              <a:gd name="adj" fmla="val 5059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5" name="Group 38"/>
          <p:cNvGrpSpPr>
            <a:grpSpLocks/>
          </p:cNvGrpSpPr>
          <p:nvPr/>
        </p:nvGrpSpPr>
        <p:grpSpPr bwMode="auto">
          <a:xfrm rot="1592986">
            <a:off x="1905000" y="381000"/>
            <a:ext cx="1247775" cy="1547813"/>
            <a:chOff x="555" y="1294"/>
            <a:chExt cx="786" cy="975"/>
          </a:xfrm>
        </p:grpSpPr>
        <p:sp>
          <p:nvSpPr>
            <p:cNvPr id="23566" name="Line 39"/>
            <p:cNvSpPr>
              <a:spLocks noChangeShapeType="1"/>
            </p:cNvSpPr>
            <p:nvPr/>
          </p:nvSpPr>
          <p:spPr bwMode="auto">
            <a:xfrm rot="-1549372">
              <a:off x="699" y="1312"/>
              <a:ext cx="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40"/>
            <p:cNvSpPr>
              <a:spLocks noChangeShapeType="1"/>
            </p:cNvSpPr>
            <p:nvPr/>
          </p:nvSpPr>
          <p:spPr bwMode="auto">
            <a:xfrm rot="18993495" flipH="1">
              <a:off x="709" y="2006"/>
              <a:ext cx="193" cy="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41"/>
            <p:cNvSpPr>
              <a:spLocks noChangeShapeType="1"/>
            </p:cNvSpPr>
            <p:nvPr/>
          </p:nvSpPr>
          <p:spPr bwMode="auto">
            <a:xfrm rot="18993495" flipH="1">
              <a:off x="619" y="2196"/>
              <a:ext cx="194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2"/>
            <p:cNvSpPr>
              <a:spLocks noChangeShapeType="1"/>
            </p:cNvSpPr>
            <p:nvPr/>
          </p:nvSpPr>
          <p:spPr bwMode="auto">
            <a:xfrm rot="18993495" flipH="1">
              <a:off x="638" y="2000"/>
              <a:ext cx="193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43"/>
            <p:cNvSpPr>
              <a:spLocks noChangeShapeType="1"/>
            </p:cNvSpPr>
            <p:nvPr/>
          </p:nvSpPr>
          <p:spPr bwMode="auto">
            <a:xfrm rot="18993495" flipH="1">
              <a:off x="555" y="2173"/>
              <a:ext cx="193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44"/>
            <p:cNvSpPr>
              <a:spLocks noChangeShapeType="1"/>
            </p:cNvSpPr>
            <p:nvPr/>
          </p:nvSpPr>
          <p:spPr bwMode="auto">
            <a:xfrm rot="-1549372">
              <a:off x="763" y="1294"/>
              <a:ext cx="14" cy="6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45"/>
            <p:cNvSpPr>
              <a:spLocks noChangeShapeType="1"/>
            </p:cNvSpPr>
            <p:nvPr/>
          </p:nvSpPr>
          <p:spPr bwMode="auto">
            <a:xfrm rot="-492238">
              <a:off x="922" y="1903"/>
              <a:ext cx="193" cy="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46"/>
            <p:cNvSpPr>
              <a:spLocks noChangeShapeType="1"/>
            </p:cNvSpPr>
            <p:nvPr/>
          </p:nvSpPr>
          <p:spPr bwMode="auto">
            <a:xfrm rot="-492238">
              <a:off x="1126" y="1950"/>
              <a:ext cx="194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47"/>
            <p:cNvSpPr>
              <a:spLocks noChangeShapeType="1"/>
            </p:cNvSpPr>
            <p:nvPr/>
          </p:nvSpPr>
          <p:spPr bwMode="auto">
            <a:xfrm rot="-492238">
              <a:off x="961" y="1844"/>
              <a:ext cx="193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48"/>
            <p:cNvSpPr>
              <a:spLocks noChangeShapeType="1"/>
            </p:cNvSpPr>
            <p:nvPr/>
          </p:nvSpPr>
          <p:spPr bwMode="auto">
            <a:xfrm rot="-492238">
              <a:off x="1148" y="1886"/>
              <a:ext cx="193" cy="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CA" sz="3200" smtClean="0">
                <a:latin typeface="Arial" charset="0"/>
              </a:rPr>
              <a:t>Chemotherapy – Rituximab Combinations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029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sz="2800" smtClean="0">
                <a:latin typeface="Arial" charset="0"/>
              </a:rPr>
              <a:t>CHOP – 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CA" smtClean="0">
                <a:latin typeface="Arial" charset="0"/>
              </a:rPr>
              <a:t>	CHOP + rituximab (on day 1)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CA" smtClean="0">
                <a:latin typeface="Arial" charset="0"/>
              </a:rPr>
              <a:t>	</a:t>
            </a:r>
            <a:r>
              <a:rPr lang="en-CA" sz="2000" smtClean="0">
                <a:latin typeface="Arial" charset="0"/>
              </a:rPr>
              <a:t>GELA study: elderly aggressive NHL .  Improved EFS, OS at 3yrs with CHOP-R x 8 vs CHOP x 8.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CA" sz="2000" smtClean="0">
                <a:latin typeface="Arial" charset="0"/>
              </a:rPr>
              <a:t>MInT study:  </a:t>
            </a:r>
            <a:r>
              <a:rPr lang="en-CA" sz="2000" u="sng" smtClean="0">
                <a:latin typeface="Arial" charset="0"/>
              </a:rPr>
              <a:t>Interim</a:t>
            </a:r>
            <a:r>
              <a:rPr lang="en-CA" sz="2000" smtClean="0">
                <a:latin typeface="Arial" charset="0"/>
              </a:rPr>
              <a:t> results suggest superiority of CHOP-R over CHOP in younger (&lt;60) patients.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CA" sz="200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CA" sz="2800" smtClean="0">
                <a:latin typeface="Arial" charset="0"/>
              </a:rPr>
              <a:t>CVP – R</a:t>
            </a:r>
            <a:r>
              <a:rPr lang="en-CA" sz="2400" smtClean="0">
                <a:latin typeface="Arial" charset="0"/>
              </a:rPr>
              <a:t> 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CA" sz="2000" smtClean="0">
                <a:latin typeface="Arial" charset="0"/>
              </a:rPr>
              <a:t>Prolonged TTR in Indolent lymphoma.  Probably not covered by most provincial plans</a:t>
            </a:r>
          </a:p>
          <a:p>
            <a:pPr eaLnBrk="1" hangingPunct="1"/>
            <a:endParaRPr lang="en-CA" smtClean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Extranodal Lymphoma</a:t>
            </a:r>
            <a:endParaRPr lang="en-US" sz="240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114800"/>
          </a:xfrm>
          <a:noFill/>
        </p:spPr>
        <p:txBody>
          <a:bodyPr/>
          <a:lstStyle/>
          <a:p>
            <a:pPr marL="609600" indent="-609600" eaLnBrk="1" hangingPunct="1">
              <a:tabLst>
                <a:tab pos="2006600" algn="l"/>
              </a:tabLst>
            </a:pPr>
            <a:r>
              <a:rPr lang="en-US" smtClean="0">
                <a:solidFill>
                  <a:srgbClr val="FFFF66"/>
                </a:solidFill>
                <a:latin typeface="Arial" charset="0"/>
              </a:rPr>
              <a:t>Same treatment as nodal lymphoma</a:t>
            </a: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</a:pPr>
            <a:endParaRPr lang="en-US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tabLst>
                <a:tab pos="2006600" algn="l"/>
              </a:tabLst>
            </a:pPr>
            <a:r>
              <a:rPr lang="en-US" sz="2800" u="sng" smtClean="0">
                <a:latin typeface="Arial" charset="0"/>
              </a:rPr>
              <a:t>Notable Exceptions:</a:t>
            </a:r>
          </a:p>
          <a:p>
            <a:pPr marL="609600" indent="-609600" eaLnBrk="1" hangingPunct="1"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Gastric MALT</a:t>
            </a:r>
          </a:p>
          <a:p>
            <a:pPr marL="609600" indent="-609600" eaLnBrk="1" hangingPunct="1"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Testis</a:t>
            </a:r>
          </a:p>
          <a:p>
            <a:pPr marL="609600" indent="-609600" eaLnBrk="1" hangingPunct="1"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CNS</a:t>
            </a:r>
          </a:p>
          <a:p>
            <a:pPr marL="609600" indent="-609600" eaLnBrk="1" hangingPunct="1"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Skin</a:t>
            </a:r>
          </a:p>
          <a:p>
            <a:pPr marL="609600" indent="-609600" eaLnBrk="1" hangingPunct="1">
              <a:tabLst>
                <a:tab pos="2006600" algn="l"/>
              </a:tabLst>
            </a:pPr>
            <a:endParaRPr lang="en-US" sz="2800" smtClean="0">
              <a:latin typeface="Arial" charset="0"/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0" y="1143000"/>
            <a:ext cx="937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sz="3600" smtClean="0"/>
              <a:t>MALT lymphoma</a:t>
            </a:r>
            <a:r>
              <a:rPr lang="en-US" smtClean="0"/>
              <a:t/>
            </a:r>
            <a:br>
              <a:rPr lang="en-US" smtClean="0"/>
            </a:br>
            <a:endParaRPr lang="en-CA" sz="24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648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mtClean="0"/>
              <a:t>Stomach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Lung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Ocular adnexa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Thyroid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Salivary glands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800" smtClean="0"/>
              <a:t>Most localized ( Stage I, II 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History of chronic antigen stimulation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Autoimmune disease e.g. Sjogren’s, Hashimoto’s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H. pylori infection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 sz="2400" smtClean="0"/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4267200" y="1752600"/>
            <a:ext cx="228600" cy="2362200"/>
          </a:xfrm>
          <a:prstGeom prst="rightBrace">
            <a:avLst>
              <a:gd name="adj1" fmla="val 8611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48200" y="25146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Most low grade lymphomas at these sites are MALT type</a:t>
            </a:r>
            <a:endParaRPr lang="en-CA" sz="2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819400" y="609600"/>
            <a:ext cx="35814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MALT lymphoma</a:t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2400" b="1" smtClean="0">
                <a:solidFill>
                  <a:srgbClr val="FFFF00"/>
                </a:solidFill>
              </a:rPr>
              <a:t>Extranodal marginal zone B cell lymphoma of MALT type</a:t>
            </a:r>
            <a:endParaRPr lang="en-CA" sz="2400" b="1" smtClean="0">
              <a:solidFill>
                <a:srgbClr val="FFFF00"/>
              </a:solidFill>
            </a:endParaRP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sz="2800" smtClean="0"/>
              <a:t>Presumed to arise in                                           mucosa associated lymphoid tissue (MALT)</a:t>
            </a:r>
            <a:endParaRPr lang="en-CA" sz="2800" smtClean="0"/>
          </a:p>
        </p:txBody>
      </p:sp>
      <p:pic>
        <p:nvPicPr>
          <p:cNvPr id="27652" name="Picture 1028" descr="mal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29" descr="mal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2293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762000" y="5791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TONSIL</a:t>
            </a:r>
            <a:endParaRPr lang="en-CA" sz="2000"/>
          </a:p>
        </p:txBody>
      </p:sp>
      <p:sp>
        <p:nvSpPr>
          <p:cNvPr id="27655" name="Text Box 1031"/>
          <p:cNvSpPr txBox="1">
            <a:spLocks noChangeArrowheads="1"/>
          </p:cNvSpPr>
          <p:nvPr/>
        </p:nvSpPr>
        <p:spPr bwMode="auto">
          <a:xfrm>
            <a:off x="7620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LUNG</a:t>
            </a:r>
            <a:endParaRPr lang="en-CA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smtClean="0"/>
              <a:t>Treatment of MALT lymphomas</a:t>
            </a:r>
            <a:endParaRPr lang="en-CA" sz="36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smtClean="0"/>
              <a:t>Local treatment for Localized disease</a:t>
            </a:r>
          </a:p>
          <a:p>
            <a:r>
              <a:rPr lang="en-US" smtClean="0"/>
              <a:t>radiotherapy</a:t>
            </a:r>
          </a:p>
          <a:p>
            <a:pPr lvl="1"/>
            <a:r>
              <a:rPr lang="en-US" smtClean="0"/>
              <a:t>local / regional:    30 Gy / 20</a:t>
            </a:r>
          </a:p>
          <a:p>
            <a:pPr lvl="1"/>
            <a:endParaRPr lang="en-US" smtClean="0"/>
          </a:p>
          <a:p>
            <a:r>
              <a:rPr lang="en-US" smtClean="0"/>
              <a:t>surgery</a:t>
            </a:r>
          </a:p>
          <a:p>
            <a:r>
              <a:rPr lang="en-US" smtClean="0"/>
              <a:t>antibiotics for gastric MALT lymphoma</a:t>
            </a:r>
          </a:p>
          <a:p>
            <a:r>
              <a:rPr lang="en-US" smtClean="0"/>
              <a:t>cyclophosphamide / chlorambucil</a:t>
            </a:r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Treatment of MALT lymphomas - 2</a:t>
            </a:r>
            <a:endParaRPr lang="en-CA" sz="36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smtClean="0"/>
              <a:t>Disseminated disease</a:t>
            </a:r>
          </a:p>
          <a:p>
            <a:endParaRPr lang="en-US" u="sng" smtClean="0"/>
          </a:p>
          <a:p>
            <a:pPr lvl="1">
              <a:buFontTx/>
              <a:buNone/>
            </a:pPr>
            <a:r>
              <a:rPr lang="en-US" sz="3200" smtClean="0"/>
              <a:t>~ 30 % of cases</a:t>
            </a:r>
          </a:p>
          <a:p>
            <a:pPr lvl="1">
              <a:buFontTx/>
              <a:buNone/>
            </a:pPr>
            <a:endParaRPr lang="en-US" sz="3200" smtClean="0"/>
          </a:p>
          <a:p>
            <a:pPr lvl="1">
              <a:buFontTx/>
              <a:buChar char="•"/>
            </a:pPr>
            <a:r>
              <a:rPr lang="en-US" sz="3200" smtClean="0"/>
              <a:t>Treatment similar to </a:t>
            </a:r>
          </a:p>
          <a:p>
            <a:pPr lvl="1">
              <a:buFontTx/>
              <a:buNone/>
            </a:pPr>
            <a:r>
              <a:rPr lang="en-US" sz="3200" smtClean="0"/>
              <a:t>	Stage III, IV  follicular lymphomas</a:t>
            </a:r>
            <a:endParaRPr lang="en-CA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smtClean="0"/>
              <a:t>Gastric MALT Lymphoma	</a:t>
            </a:r>
            <a:endParaRPr lang="en-CA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2590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~ </a:t>
            </a:r>
            <a:r>
              <a:rPr lang="en-US" smtClean="0">
                <a:cs typeface="Times New Roman" charset="0"/>
              </a:rPr>
              <a:t>½ of gastric lymphomas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charset="0"/>
              </a:rPr>
              <a:t>association with: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cs typeface="Times New Roman" charset="0"/>
              </a:rPr>
              <a:t>chronic gastritis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cs typeface="Times New Roman" charset="0"/>
              </a:rPr>
              <a:t>helicobacter pylori infection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cs typeface="Times New Roman" charset="0"/>
              </a:rPr>
              <a:t>     </a:t>
            </a:r>
          </a:p>
          <a:p>
            <a:pPr>
              <a:lnSpc>
                <a:spcPct val="90000"/>
              </a:lnSpc>
            </a:pPr>
            <a:endParaRPr lang="en-CA" sz="2800" smtClean="0"/>
          </a:p>
        </p:txBody>
      </p:sp>
      <p:grpSp>
        <p:nvGrpSpPr>
          <p:cNvPr id="30724" name="Group 14"/>
          <p:cNvGrpSpPr>
            <a:grpSpLocks/>
          </p:cNvGrpSpPr>
          <p:nvPr/>
        </p:nvGrpSpPr>
        <p:grpSpPr bwMode="auto">
          <a:xfrm>
            <a:off x="381000" y="4648200"/>
            <a:ext cx="1752600" cy="1066800"/>
            <a:chOff x="384" y="2928"/>
            <a:chExt cx="1056" cy="672"/>
          </a:xfrm>
        </p:grpSpPr>
        <p:sp>
          <p:nvSpPr>
            <p:cNvPr id="30733" name="Text Box 4"/>
            <p:cNvSpPr txBox="1">
              <a:spLocks noChangeArrowheads="1"/>
            </p:cNvSpPr>
            <p:nvPr/>
          </p:nvSpPr>
          <p:spPr bwMode="auto">
            <a:xfrm>
              <a:off x="384" y="3024"/>
              <a:ext cx="10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H. Pylori infection</a:t>
              </a:r>
              <a:endParaRPr lang="en-CA" sz="2400" b="1"/>
            </a:p>
          </p:txBody>
        </p:sp>
        <p:sp>
          <p:nvSpPr>
            <p:cNvPr id="30734" name="Rectangle 7"/>
            <p:cNvSpPr>
              <a:spLocks noChangeArrowheads="1"/>
            </p:cNvSpPr>
            <p:nvPr/>
          </p:nvSpPr>
          <p:spPr bwMode="auto">
            <a:xfrm>
              <a:off x="384" y="2928"/>
              <a:ext cx="91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2819400" y="4648200"/>
            <a:ext cx="2362200" cy="1066800"/>
            <a:chOff x="1824" y="2928"/>
            <a:chExt cx="1488" cy="672"/>
          </a:xfrm>
        </p:grpSpPr>
        <p:sp>
          <p:nvSpPr>
            <p:cNvPr id="30731" name="Text Box 5"/>
            <p:cNvSpPr txBox="1">
              <a:spLocks noChangeArrowheads="1"/>
            </p:cNvSpPr>
            <p:nvPr/>
          </p:nvSpPr>
          <p:spPr bwMode="auto">
            <a:xfrm>
              <a:off x="1872" y="3024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Accumulation of MALT</a:t>
              </a:r>
              <a:endParaRPr lang="en-CA" sz="2400" b="1"/>
            </a:p>
          </p:txBody>
        </p:sp>
        <p:sp>
          <p:nvSpPr>
            <p:cNvPr id="30732" name="Rectangle 8"/>
            <p:cNvSpPr>
              <a:spLocks noChangeArrowheads="1"/>
            </p:cNvSpPr>
            <p:nvPr/>
          </p:nvSpPr>
          <p:spPr bwMode="auto">
            <a:xfrm>
              <a:off x="1824" y="2928"/>
              <a:ext cx="148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16"/>
          <p:cNvGrpSpPr>
            <a:grpSpLocks/>
          </p:cNvGrpSpPr>
          <p:nvPr/>
        </p:nvGrpSpPr>
        <p:grpSpPr bwMode="auto">
          <a:xfrm>
            <a:off x="5943600" y="4648200"/>
            <a:ext cx="3200400" cy="1066800"/>
            <a:chOff x="3744" y="2928"/>
            <a:chExt cx="2016" cy="672"/>
          </a:xfrm>
        </p:grpSpPr>
        <p:sp>
          <p:nvSpPr>
            <p:cNvPr id="30729" name="Text Box 6"/>
            <p:cNvSpPr txBox="1">
              <a:spLocks noChangeArrowheads="1"/>
            </p:cNvSpPr>
            <p:nvPr/>
          </p:nvSpPr>
          <p:spPr bwMode="auto">
            <a:xfrm>
              <a:off x="3792" y="3024"/>
              <a:ext cx="19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Lymphoma arises in acquired MALT</a:t>
              </a:r>
              <a:endParaRPr lang="en-CA" sz="2400" b="1"/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3744" y="2928"/>
              <a:ext cx="182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7" name="AutoShape 11"/>
          <p:cNvSpPr>
            <a:spLocks noChangeArrowheads="1"/>
          </p:cNvSpPr>
          <p:nvPr/>
        </p:nvSpPr>
        <p:spPr bwMode="auto">
          <a:xfrm>
            <a:off x="5334000" y="5029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AutoShape 13"/>
          <p:cNvSpPr>
            <a:spLocks noChangeArrowheads="1"/>
          </p:cNvSpPr>
          <p:nvPr/>
        </p:nvSpPr>
        <p:spPr bwMode="auto">
          <a:xfrm>
            <a:off x="2133600" y="5029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sz="1600" smtClean="0">
                <a:latin typeface="Tahoma" pitchFamily="34" charset="0"/>
                <a:cs typeface="Times New Roman" charset="0"/>
              </a:rPr>
              <a:t>Proposed WHO Classification of. Lymphoid Neoplasms - 1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400" b="1" u="sng" smtClean="0">
                <a:solidFill>
                  <a:schemeClr val="tx2"/>
                </a:solidFill>
                <a:latin typeface="Tahoma" pitchFamily="34" charset="0"/>
                <a:cs typeface="Times New Roman" charset="0"/>
              </a:rPr>
              <a:t>B-Cell neoplasms</a:t>
            </a:r>
          </a:p>
          <a:p>
            <a:pPr marL="114300" lvl="1" indent="0" eaLnBrk="1" hangingPunct="1">
              <a:buFontTx/>
              <a:buNone/>
            </a:pPr>
            <a:r>
              <a:rPr lang="en-US" sz="1400" b="1" u="sng" smtClean="0">
                <a:latin typeface="Tahoma" pitchFamily="34" charset="0"/>
                <a:cs typeface="Times New Roman" charset="0"/>
              </a:rPr>
              <a:t>Precursor B-cell neoplasm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Precursor B-lymphoblastic leukemia/Iymphoma (precursor B-cell acute lymphoblastic leukemia)</a:t>
            </a:r>
          </a:p>
          <a:p>
            <a:pPr marL="114300" lvl="1" indent="0" eaLnBrk="1" hangingPunct="1">
              <a:buFontTx/>
              <a:buNone/>
            </a:pPr>
            <a:r>
              <a:rPr lang="en-US" sz="1400" b="1" u="sng" smtClean="0">
                <a:latin typeface="Tahoma" pitchFamily="34" charset="0"/>
                <a:cs typeface="Times New Roman" charset="0"/>
              </a:rPr>
              <a:t>Mature (peripheral) B-cell neoplasm*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B-cell chronic lymphocytic leukemia/small lymphocytic lymphoma</a:t>
            </a:r>
          </a:p>
          <a:p>
            <a:pPr marL="228600" lvl="2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B-cell prolymphocytic leukemia</a:t>
            </a:r>
          </a:p>
          <a:p>
            <a:pPr marL="228600" lvl="2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Lymphoplasmacytic lymphoma</a:t>
            </a:r>
          </a:p>
          <a:p>
            <a:pPr marL="228600" lvl="2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Splenic marginal zone B-cell lymphoma (+/— villous lymphocytes)</a:t>
            </a:r>
          </a:p>
          <a:p>
            <a:pPr marL="228600" lvl="2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Hairy cell leukemia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Plasma cell myeloma</a:t>
            </a:r>
            <a:r>
              <a:rPr lang="en-US" sz="1400" b="1" smtClean="0">
                <a:latin typeface="Tahoma" pitchFamily="34" charset="0"/>
                <a:cs typeface="Times New Roman" charset="0"/>
              </a:rPr>
              <a:t>/plasmacytoma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Extranodal marginal zone B-cell lymphama of MALT type</a:t>
            </a:r>
          </a:p>
          <a:p>
            <a:pPr marL="228600" lvl="2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Nodal marginal zone B-cell lymphoma </a:t>
            </a:r>
            <a:r>
              <a:rPr lang="en-US" sz="1400" b="1" i="1" smtClean="0">
                <a:latin typeface="Tahoma" pitchFamily="34" charset="0"/>
                <a:cs typeface="Times New Roman" charset="0"/>
              </a:rPr>
              <a:t>(+1— </a:t>
            </a:r>
            <a:r>
              <a:rPr lang="en-US" sz="1400" b="1" smtClean="0">
                <a:latin typeface="Tahoma" pitchFamily="34" charset="0"/>
                <a:cs typeface="Times New Roman" charset="0"/>
              </a:rPr>
              <a:t>monocytoid B cells)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Follicular lymphoma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Mantle-cell lymphoma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Diffuse large B-cell lymphama</a:t>
            </a:r>
          </a:p>
          <a:p>
            <a:pPr marL="342900" lvl="3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Mediastinal large B-cell lymphoma</a:t>
            </a:r>
          </a:p>
          <a:p>
            <a:pPr marL="342900" lvl="3" indent="0" eaLnBrk="1" hangingPunct="1">
              <a:buFontTx/>
              <a:buNone/>
            </a:pPr>
            <a:r>
              <a:rPr lang="en-US" sz="1400" b="1" smtClean="0">
                <a:latin typeface="Tahoma" pitchFamily="34" charset="0"/>
                <a:cs typeface="Times New Roman" charset="0"/>
              </a:rPr>
              <a:t>Primary effusion lymphoma</a:t>
            </a:r>
          </a:p>
          <a:p>
            <a:pPr marL="228600" lvl="2" indent="0" eaLnBrk="1" hangingPunct="1">
              <a:buFontTx/>
              <a:buNone/>
            </a:pPr>
            <a:r>
              <a:rPr lang="en-US" sz="1400" smtClean="0">
                <a:latin typeface="Tahoma" pitchFamily="34" charset="0"/>
                <a:cs typeface="Times New Roman" charset="0"/>
              </a:rPr>
              <a:t>Burkitt’s lymphoma/Burlcitt cell leukemia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533400"/>
            <a:ext cx="8839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Testis Lymphoma</a:t>
            </a:r>
            <a:endParaRPr lang="en-US" sz="2400" smtClean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114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usually aggressive histology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elderly patients, less tolerant of chemo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high risk relapse  </a:t>
            </a:r>
            <a:r>
              <a:rPr lang="en-US" b="1" smtClean="0">
                <a:latin typeface="Arial" charset="0"/>
                <a:sym typeface="Symbol" pitchFamily="18" charset="2"/>
              </a:rPr>
              <a:t></a:t>
            </a:r>
            <a:r>
              <a:rPr lang="en-US" sz="2800" smtClean="0">
                <a:latin typeface="Arial" charset="0"/>
              </a:rPr>
              <a:t>  need aggressive Tx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endParaRPr lang="en-US" sz="28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r>
              <a:rPr lang="en-US" sz="2800" u="sng" smtClean="0">
                <a:latin typeface="Arial" charset="0"/>
              </a:rPr>
              <a:t>High risk of: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extranodal relapse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contralateral testis relapse   </a:t>
            </a:r>
            <a:r>
              <a:rPr lang="en-US" sz="2000" smtClean="0">
                <a:latin typeface="Arial" charset="0"/>
              </a:rPr>
              <a:t>&gt; 40% by 15yrs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006600" algn="l"/>
              </a:tabLst>
            </a:pPr>
            <a:r>
              <a:rPr lang="en-US" sz="2800" smtClean="0">
                <a:latin typeface="Arial" charset="0"/>
              </a:rPr>
              <a:t>CNS relapse   </a:t>
            </a:r>
            <a:r>
              <a:rPr lang="en-US" sz="2000" smtClean="0">
                <a:latin typeface="Arial" charset="0"/>
              </a:rPr>
              <a:t>&gt; 30% 10yr actuarial risk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1143000"/>
            <a:ext cx="937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Testis Lymphoma - Treatment</a:t>
            </a:r>
            <a:endParaRPr lang="en-US" sz="2400" smtClean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1828800" cy="4114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r>
              <a:rPr lang="en-US" sz="3200" smtClean="0">
                <a:solidFill>
                  <a:srgbClr val="FFFF66"/>
                </a:solidFill>
                <a:latin typeface="Arial" charset="0"/>
              </a:rPr>
              <a:t>All pts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endParaRPr lang="en-US" sz="3200" smtClean="0">
              <a:solidFill>
                <a:srgbClr val="FFFF66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r>
              <a:rPr lang="en-US" sz="3200" smtClean="0">
                <a:solidFill>
                  <a:srgbClr val="FFFF66"/>
                </a:solidFill>
                <a:latin typeface="Arial" charset="0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endParaRPr lang="en-US" sz="3200" smtClean="0">
              <a:solidFill>
                <a:srgbClr val="FFFF66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endParaRPr lang="en-US" sz="3200" smtClean="0">
              <a:solidFill>
                <a:srgbClr val="FFFF66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r>
              <a:rPr lang="en-US" sz="3200" smtClean="0">
                <a:solidFill>
                  <a:srgbClr val="FFFF66"/>
                </a:solidFill>
                <a:latin typeface="Arial" charset="0"/>
              </a:rPr>
              <a:t>Stage 2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endParaRPr lang="en-US" sz="3200" smtClean="0">
              <a:solidFill>
                <a:srgbClr val="FFFF66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2006600" algn="l"/>
              </a:tabLst>
            </a:pPr>
            <a:r>
              <a:rPr lang="en-US" sz="3200" smtClean="0">
                <a:solidFill>
                  <a:srgbClr val="FFFF66"/>
                </a:solidFill>
                <a:latin typeface="Arial" charset="0"/>
              </a:rPr>
              <a:t>       3,4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1600200"/>
            <a:ext cx="6705600" cy="495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Orchidectomy </a:t>
            </a:r>
            <a:r>
              <a:rPr lang="en-US" sz="2400" smtClean="0">
                <a:latin typeface="Arial" charset="0"/>
              </a:rPr>
              <a:t>(diagnostic &amp; therapeutic)</a:t>
            </a:r>
          </a:p>
          <a:p>
            <a:pPr eaLnBrk="1" hangingPunct="1"/>
            <a:r>
              <a:rPr lang="en-US" sz="3200" smtClean="0">
                <a:latin typeface="Arial" charset="0"/>
              </a:rPr>
              <a:t>CHOP-R x 6</a:t>
            </a:r>
          </a:p>
          <a:p>
            <a:pPr eaLnBrk="1" hangingPunct="1"/>
            <a:r>
              <a:rPr lang="en-US" sz="3200" smtClean="0">
                <a:latin typeface="Arial" charset="0"/>
              </a:rPr>
              <a:t>Scrotal radiation   </a:t>
            </a:r>
            <a:r>
              <a:rPr lang="en-US" smtClean="0">
                <a:latin typeface="Arial" charset="0"/>
              </a:rPr>
              <a:t>30 Gy / 15</a:t>
            </a:r>
          </a:p>
          <a:p>
            <a:pPr lvl="1" eaLnBrk="1" hangingPunct="1">
              <a:buFontTx/>
              <a:buChar char="-"/>
            </a:pPr>
            <a:r>
              <a:rPr lang="en-US" smtClean="0">
                <a:latin typeface="Arial" charset="0"/>
              </a:rPr>
              <a:t>reduces risk testis recurrence to </a:t>
            </a:r>
            <a:r>
              <a:rPr lang="en-US" smtClean="0">
                <a:latin typeface="Arial" charset="0"/>
                <a:cs typeface="Arial" charset="0"/>
              </a:rPr>
              <a:t>&lt; 10%</a:t>
            </a:r>
          </a:p>
          <a:p>
            <a:pPr eaLnBrk="1" hangingPunct="1">
              <a:buFontTx/>
              <a:buChar char="-"/>
            </a:pPr>
            <a:endParaRPr lang="en-US" smtClean="0">
              <a:latin typeface="Arial" charset="0"/>
            </a:endParaRPr>
          </a:p>
          <a:p>
            <a:pPr eaLnBrk="1" hangingPunct="1"/>
            <a:r>
              <a:rPr lang="en-US" sz="3200" smtClean="0">
                <a:latin typeface="Arial" charset="0"/>
              </a:rPr>
              <a:t>involved field nodal RT</a:t>
            </a:r>
          </a:p>
          <a:p>
            <a:pPr eaLnBrk="1" hangingPunct="1"/>
            <a:endParaRPr lang="en-US" sz="3200" smtClean="0">
              <a:latin typeface="Arial" charset="0"/>
            </a:endParaRPr>
          </a:p>
          <a:p>
            <a:pPr eaLnBrk="1" hangingPunct="1"/>
            <a:r>
              <a:rPr lang="en-US" sz="3200" smtClean="0">
                <a:latin typeface="Arial" charset="0"/>
              </a:rPr>
              <a:t>CNS chemoprophylaxis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intrathecal MTX</a:t>
            </a:r>
          </a:p>
          <a:p>
            <a:pPr eaLnBrk="1" hangingPunct="1"/>
            <a:endParaRPr lang="en-CA" smtClean="0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0" y="1143000"/>
            <a:ext cx="937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sz="3600" smtClean="0">
                <a:latin typeface="Arial" charset="0"/>
              </a:rPr>
              <a:t>Lymphoma Follow-up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CA" sz="2800" smtClean="0">
                <a:latin typeface="Arial" charset="0"/>
              </a:rPr>
              <a:t>Hx, Px q3mo for 2 yrs, then q6mo to 5 yrs and then annually. </a:t>
            </a:r>
          </a:p>
          <a:p>
            <a:pPr eaLnBrk="1" hangingPunct="1">
              <a:spcBef>
                <a:spcPct val="40000"/>
              </a:spcBef>
            </a:pPr>
            <a:r>
              <a:rPr lang="en-CA" sz="2800" smtClean="0">
                <a:latin typeface="Arial" charset="0"/>
              </a:rPr>
              <a:t>CBC, LDH </a:t>
            </a:r>
          </a:p>
          <a:p>
            <a:pPr eaLnBrk="1" hangingPunct="1">
              <a:spcBef>
                <a:spcPct val="40000"/>
              </a:spcBef>
            </a:pPr>
            <a:r>
              <a:rPr lang="en-CA" sz="2800" smtClean="0">
                <a:latin typeface="Arial" charset="0"/>
              </a:rPr>
              <a:t>CT chest, abdo, pelvis q6mo to 5 yrs</a:t>
            </a:r>
          </a:p>
          <a:p>
            <a:pPr eaLnBrk="1" hangingPunct="1">
              <a:spcBef>
                <a:spcPct val="40000"/>
              </a:spcBef>
            </a:pPr>
            <a:r>
              <a:rPr lang="en-CA" sz="2800" smtClean="0">
                <a:latin typeface="Arial" charset="0"/>
              </a:rPr>
              <a:t>TSH at least annually after neck irradiation</a:t>
            </a:r>
          </a:p>
          <a:p>
            <a:pPr eaLnBrk="1" hangingPunct="1">
              <a:spcBef>
                <a:spcPct val="40000"/>
              </a:spcBef>
            </a:pPr>
            <a:r>
              <a:rPr lang="en-CA" sz="2800" smtClean="0">
                <a:latin typeface="Arial" charset="0"/>
              </a:rPr>
              <a:t>Breast cancer screening for women treated with chest radiation 10 yrs post RT </a:t>
            </a:r>
          </a:p>
          <a:p>
            <a:pPr eaLnBrk="1" hangingPunct="1"/>
            <a:endParaRPr lang="en-CA" sz="2800" smtClean="0">
              <a:latin typeface="Arial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orbus-hodgkin.de/infoserv/tomh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533400"/>
            <a:ext cx="4778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90800" y="5715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Hodgkin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052" descr="annarb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3419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66"/>
                </a:solidFill>
                <a:latin typeface="Arial" charset="0"/>
              </a:rPr>
              <a:t>WHO Classification of Lymphoid Neoplasms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>
                <a:latin typeface="Arial" charset="0"/>
              </a:rPr>
              <a:t>Nodular lymphocyte-predominant HL</a:t>
            </a: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>
                <a:latin typeface="Arial" charset="0"/>
              </a:rPr>
              <a:t>Classical HL</a:t>
            </a:r>
          </a:p>
          <a:p>
            <a:pPr marL="1739900" lvl="2" indent="-457200" eaLnBrk="1" hangingPunct="1">
              <a:defRPr/>
            </a:pPr>
            <a:r>
              <a:rPr lang="en-US" sz="3200" smtClean="0">
                <a:latin typeface="Arial" charset="0"/>
              </a:rPr>
              <a:t>Nodular sclerosis HL</a:t>
            </a:r>
          </a:p>
          <a:p>
            <a:pPr marL="1739900" lvl="2" indent="-457200" eaLnBrk="1" hangingPunct="1">
              <a:defRPr/>
            </a:pPr>
            <a:r>
              <a:rPr lang="en-US" sz="3200" smtClean="0">
                <a:latin typeface="Arial" charset="0"/>
              </a:rPr>
              <a:t>Lymphocyte-rich classical HL</a:t>
            </a: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</a:p>
          <a:p>
            <a:pPr marL="1739900" lvl="2" indent="-457200" eaLnBrk="1" hangingPunct="1">
              <a:defRPr/>
            </a:pPr>
            <a:r>
              <a:rPr lang="en-US" sz="3200" smtClean="0">
                <a:latin typeface="Arial" charset="0"/>
              </a:rPr>
              <a:t>Mixed cellularity HL</a:t>
            </a:r>
          </a:p>
          <a:p>
            <a:pPr marL="1739900" lvl="2" indent="-457200" eaLnBrk="1" hangingPunct="1">
              <a:defRPr/>
            </a:pPr>
            <a:r>
              <a:rPr lang="en-US" sz="3200" smtClean="0">
                <a:latin typeface="Arial" charset="0"/>
              </a:rPr>
              <a:t>Lymphocyte depletion HL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mtClean="0">
              <a:latin typeface="Arial" charset="0"/>
            </a:endParaRP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8305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400"/>
              <a:t> </a:t>
            </a:r>
            <a:r>
              <a:rPr lang="en-US" sz="1800"/>
              <a:t>formerly, both of these were classified as </a:t>
            </a:r>
            <a:r>
              <a:rPr lang="en-US" sz="1800" u="sng"/>
              <a:t>lymphocyte predominance Hodgkin’s Disease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10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</a:rPr>
              <a:t>Hodgkin’s Lymphoma  (</a:t>
            </a:r>
            <a:r>
              <a:rPr lang="en-US" sz="3600">
                <a:solidFill>
                  <a:srgbClr val="FFFF00"/>
                </a:solidFill>
                <a:sym typeface="Symbol" pitchFamily="18" charset="2"/>
              </a:rPr>
              <a:t></a:t>
            </a:r>
            <a:r>
              <a:rPr lang="en-US" sz="3200">
                <a:solidFill>
                  <a:srgbClr val="FFFF00"/>
                </a:solidFill>
              </a:rPr>
              <a:t> Hodgkin’s disease)</a:t>
            </a:r>
          </a:p>
          <a:p>
            <a:pPr>
              <a:spcBef>
                <a:spcPct val="50000"/>
              </a:spcBef>
            </a:pPr>
            <a:endParaRPr lang="en-CA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latin typeface="Arial" charset="0"/>
              </a:rPr>
              <a:t>Hodgkin’s Disease -  Staging Investigations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Biopsy – pathology review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History – </a:t>
            </a:r>
            <a:r>
              <a:rPr lang="en-US" sz="2400" smtClean="0">
                <a:latin typeface="Arial" charset="0"/>
              </a:rPr>
              <a:t>B symptoms, pruritis, alcohol pain, PS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Physical Exam – </a:t>
            </a:r>
            <a:r>
              <a:rPr lang="en-US" sz="2400" smtClean="0">
                <a:latin typeface="Arial" charset="0"/>
              </a:rPr>
              <a:t>nodes, liver, spleen, oropharynx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CBC, ESR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creatinine, liver function tests, LDH, calcium, albumin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Bone marrow aspiration &amp; biopsy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if abnormal CBC, Stage 2B or higher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CT thorax, abdomen, pelvis</a:t>
            </a:r>
          </a:p>
          <a:p>
            <a:pPr eaLnBrk="1" hangingPunct="1">
              <a:lnSpc>
                <a:spcPct val="90000"/>
              </a:lnSpc>
            </a:pPr>
            <a:endParaRPr lang="en-US" baseline="30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latin typeface="Arial" charset="0"/>
              </a:rPr>
              <a:t>Hodgkin’s Disease -  Other Investigations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876800"/>
          </a:xfrm>
        </p:spPr>
        <p:txBody>
          <a:bodyPr/>
          <a:lstStyle/>
          <a:p>
            <a:pPr eaLnBrk="1" hangingPunct="1"/>
            <a:endParaRPr lang="en-US" sz="2800" baseline="300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PET scan</a:t>
            </a:r>
          </a:p>
          <a:p>
            <a:pPr eaLnBrk="1" hangingPunct="1"/>
            <a:r>
              <a:rPr lang="en-US" sz="2800" b="1" baseline="30000" smtClean="0">
                <a:latin typeface="Arial" charset="0"/>
              </a:rPr>
              <a:t>67</a:t>
            </a:r>
            <a:r>
              <a:rPr lang="en-US" sz="2800" smtClean="0">
                <a:latin typeface="Arial" charset="0"/>
              </a:rPr>
              <a:t>Ga scan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Lymphangiogram – </a:t>
            </a:r>
            <a:r>
              <a:rPr lang="en-US" sz="2400" smtClean="0">
                <a:latin typeface="Arial" charset="0"/>
              </a:rPr>
              <a:t>if expertise available, no PET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Pregnancy test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oophoropexy / semen cryopreservation 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if chemotherapy or pelvic RT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Dental assessment – </a:t>
            </a:r>
            <a:r>
              <a:rPr lang="en-US" sz="2400" smtClean="0">
                <a:latin typeface="Arial" charset="0"/>
              </a:rPr>
              <a:t>if oropharyngeal RT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Hodgkin’s Lymphoma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5257800" y="1800225"/>
            <a:ext cx="2819400" cy="162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66"/>
                </a:solidFill>
              </a:rPr>
              <a:t>Advanced</a:t>
            </a:r>
          </a:p>
          <a:p>
            <a:pPr algn="ctr">
              <a:defRPr/>
            </a:pPr>
            <a:r>
              <a:rPr lang="en-US" sz="2400"/>
              <a:t>III, IV</a:t>
            </a:r>
          </a:p>
          <a:p>
            <a:pPr algn="ctr">
              <a:defRPr/>
            </a:pPr>
            <a:r>
              <a:rPr lang="en-US" sz="2400"/>
              <a:t>Bulky Disease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/>
              <a:t>B Symptoms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1800225"/>
            <a:ext cx="2743200" cy="144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Early Stage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1A, 2A</a:t>
            </a:r>
            <a:endParaRPr lang="en-US" sz="2400" baseline="-25000"/>
          </a:p>
          <a:p>
            <a:pPr algn="ctr">
              <a:spcBef>
                <a:spcPct val="50000"/>
              </a:spcBef>
            </a:pPr>
            <a:endParaRPr lang="en-US" sz="2400" baseline="-25000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905000" y="14954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6629400" y="14954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1905000" y="1495425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4419600" y="1066800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	Hodgkin’s Lymphoma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5943600" y="1828800"/>
            <a:ext cx="2819400" cy="1230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folHlink"/>
                </a:solidFill>
              </a:rPr>
              <a:t>Advanced</a:t>
            </a:r>
          </a:p>
          <a:p>
            <a:pPr algn="ctr">
              <a:defRPr/>
            </a:pPr>
            <a:r>
              <a:rPr lang="en-US" sz="1800">
                <a:solidFill>
                  <a:schemeClr val="folHlink"/>
                </a:solidFill>
              </a:rPr>
              <a:t>III, IV</a:t>
            </a:r>
          </a:p>
          <a:p>
            <a:pPr algn="ctr">
              <a:defRPr/>
            </a:pPr>
            <a:r>
              <a:rPr lang="en-US" sz="1800">
                <a:solidFill>
                  <a:schemeClr val="folHlink"/>
                </a:solidFill>
              </a:rPr>
              <a:t>Bulky Disease </a:t>
            </a:r>
          </a:p>
          <a:p>
            <a:pPr algn="ctr">
              <a:defRPr/>
            </a:pPr>
            <a:r>
              <a:rPr lang="en-US" sz="1800">
                <a:solidFill>
                  <a:schemeClr val="folHlink"/>
                </a:solidFill>
              </a:rPr>
              <a:t>B Symptoms </a:t>
            </a:r>
            <a:endParaRPr 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05000" y="1828800"/>
            <a:ext cx="2743200" cy="1352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b="1">
                <a:solidFill>
                  <a:srgbClr val="FFFF00"/>
                </a:solidFill>
              </a:rPr>
              <a:t>Early Stage</a:t>
            </a:r>
          </a:p>
          <a:p>
            <a:pPr algn="ctr">
              <a:spcBef>
                <a:spcPct val="25000"/>
              </a:spcBef>
            </a:pPr>
            <a:r>
              <a:rPr lang="en-US" sz="2400"/>
              <a:t>1A, 2A</a:t>
            </a:r>
            <a:endParaRPr lang="en-US" sz="2400" baseline="-25000"/>
          </a:p>
          <a:p>
            <a:pPr algn="ctr">
              <a:spcBef>
                <a:spcPct val="50000"/>
              </a:spcBef>
            </a:pPr>
            <a:endParaRPr lang="en-US" sz="2400" baseline="-250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2766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73914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276600" y="14954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5029200" y="1066800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57200" y="3962400"/>
            <a:ext cx="2209800" cy="2235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FAVOURABLE*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1-3 sites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Age </a:t>
            </a:r>
            <a:r>
              <a:rPr lang="en-US" sz="2400" b="1">
                <a:sym typeface="Symbol" pitchFamily="18" charset="2"/>
              </a:rPr>
              <a:t></a:t>
            </a:r>
            <a:r>
              <a:rPr lang="en-US" sz="2400" b="1"/>
              <a:t> </a:t>
            </a:r>
            <a:r>
              <a:rPr lang="en-US" sz="2400"/>
              <a:t>40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ESR </a:t>
            </a:r>
            <a:r>
              <a:rPr lang="en-US" sz="2400" b="1">
                <a:sym typeface="Symbol" pitchFamily="18" charset="2"/>
              </a:rPr>
              <a:t></a:t>
            </a:r>
            <a:r>
              <a:rPr lang="en-US" sz="2400"/>
              <a:t> 50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NS, LRCHL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505200" y="3962400"/>
            <a:ext cx="2590800" cy="2235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UNFAVOURABLE*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&gt; 3 sites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Age &gt; 40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ESR &gt; 50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Mixed cellularity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28600" y="64770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*NCIC HD6 Study Criteria reflecting prognosis when treated with radiation only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2766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1524000" y="3505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524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47244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sz="1600" smtClean="0">
                <a:latin typeface="Tahoma" pitchFamily="34" charset="0"/>
                <a:cs typeface="Times New Roman" charset="0"/>
              </a:rPr>
              <a:t>Proposed WHO Classification of. Lymphoid Neoplasms (cont’d)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8001000" cy="6172200"/>
          </a:xfrm>
        </p:spPr>
        <p:txBody>
          <a:bodyPr/>
          <a:lstStyle/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u="sng" smtClean="0">
                <a:solidFill>
                  <a:schemeClr val="tx2"/>
                </a:solidFill>
                <a:latin typeface="Tahoma" pitchFamily="34" charset="0"/>
                <a:cs typeface="Times New Roman" charset="0"/>
              </a:rPr>
              <a:t>T-cell and NK-cell neoplasms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u="sng" smtClean="0">
                <a:latin typeface="Tahoma" pitchFamily="34" charset="0"/>
                <a:cs typeface="Times New Roman" charset="0"/>
              </a:rPr>
              <a:t>Precursor T-cell neoplasm</a:t>
            </a:r>
          </a:p>
          <a:p>
            <a:pPr marL="342900" lvl="3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Precursor T-lymnphoblastic lymphoma/leukemia (precursor T-cell acute lymphoblastic leukemia)</a:t>
            </a:r>
            <a:endParaRPr lang="en-US" sz="800" b="1" u="sng" smtClean="0">
              <a:latin typeface="Tahoma" pitchFamily="34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u="sng" smtClean="0">
                <a:latin typeface="Tahoma" pitchFamily="34" charset="0"/>
                <a:cs typeface="Times New Roman" charset="0"/>
              </a:rPr>
              <a:t>Mature (peripheral) T-cell neoplasms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T-cell prolymphocytic leukemia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T-cell granular lymphocytic leukemia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Aggressive NK-cell leukemia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Adult T-cell lymphoma/leukemia (HTLV1 +)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Extranodal NK/T-cell lymphoma, nasal type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Enteropathy-type T-cell lymphoma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Hepotosplenic gamma-delta T-cell lymphoma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Subcutaneous panniculitis-like T-cell lymphoma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Mycosis fungoides</a:t>
            </a:r>
            <a:r>
              <a:rPr lang="en-US" sz="1200" b="1" smtClean="0">
                <a:latin typeface="Tahoma" pitchFamily="34" charset="0"/>
                <a:cs typeface="Times New Roman" charset="0"/>
              </a:rPr>
              <a:t>/Sezary syndrome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Anaplastic large-cell lymphoma, T/null cell, primary cutaneous type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Peripheral T-cell lymphoma, not otherwise characterized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Angioimmunoblastic T-celllymphoma</a:t>
            </a:r>
          </a:p>
          <a:p>
            <a:pPr marL="114300" lvl="1" indent="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Amaplastic large-cell lymphoma, T/null cell, primary systemic type</a:t>
            </a:r>
            <a:r>
              <a:rPr lang="en-US" sz="1200" smtClean="0">
                <a:latin typeface="Tahoma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u="sng" smtClean="0">
                <a:solidFill>
                  <a:schemeClr val="tx2"/>
                </a:solidFill>
                <a:latin typeface="Tahoma" pitchFamily="34" charset="0"/>
                <a:cs typeface="Times New Roman" charset="0"/>
              </a:rPr>
              <a:t>Hodgkin’s lymphoma (Hodgkin’s disease</a:t>
            </a:r>
            <a:r>
              <a:rPr lang="en-US" sz="1200" b="1" smtClean="0">
                <a:solidFill>
                  <a:schemeClr val="tx2"/>
                </a:solidFill>
                <a:latin typeface="Tahoma" pitchFamily="34" charset="0"/>
                <a:cs typeface="Times New Roman" charset="0"/>
              </a:rPr>
              <a:t>)</a:t>
            </a:r>
          </a:p>
          <a:p>
            <a:pPr marL="114300" lvl="1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Nodular lymphocyte-predominant Hodgkin’s )ymphoma</a:t>
            </a:r>
          </a:p>
          <a:p>
            <a:pPr marL="114300" lvl="1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Classical Hodgkin’s lymphoma</a:t>
            </a:r>
          </a:p>
          <a:p>
            <a:pPr marL="228600" lvl="2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Nodular sclerosis Hodgkin’s Iymphoma (grades 1 and 2)</a:t>
            </a:r>
          </a:p>
          <a:p>
            <a:pPr marL="228600" lvl="2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Lymphocyte-rich classical Hodgkin’s lymphoma</a:t>
            </a:r>
          </a:p>
          <a:p>
            <a:pPr marL="228600" lvl="2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smtClean="0">
                <a:latin typeface="Tahoma" pitchFamily="34" charset="0"/>
                <a:cs typeface="Times New Roman" charset="0"/>
              </a:rPr>
              <a:t>Mixed cellularity Hodgkin’s lymphoma</a:t>
            </a:r>
          </a:p>
          <a:p>
            <a:pPr marL="228600" lvl="2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Lymphocyte depletion Hodgkin’s lymphoma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 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200" b="1" smtClean="0">
                <a:latin typeface="Tahoma" pitchFamily="34" charset="0"/>
                <a:cs typeface="Times New Roman" charset="0"/>
              </a:rPr>
              <a:t>	</a:t>
            </a:r>
            <a:r>
              <a:rPr lang="en-US" sz="1000" b="1" smtClean="0">
                <a:latin typeface="Tahoma" pitchFamily="34" charset="0"/>
                <a:cs typeface="Times New Roman" charset="0"/>
              </a:rPr>
              <a:t>NOTE: Only major categories are included.  Subtypes and variants will be discussed in the WHO book</a:t>
            </a:r>
            <a:r>
              <a:rPr lang="en-US" sz="1000" b="1" baseline="30000" smtClean="0">
                <a:latin typeface="Tahoma" pitchFamily="34" charset="0"/>
                <a:cs typeface="Times New Roman" charset="0"/>
              </a:rPr>
              <a:t>2 </a:t>
            </a:r>
            <a:r>
              <a:rPr lang="en-US" sz="1000" b="1" smtClean="0">
                <a:latin typeface="Tahoma" pitchFamily="34" charset="0"/>
                <a:cs typeface="Times New Roman" charset="0"/>
              </a:rPr>
              <a:t>and are listed in Tables </a:t>
            </a:r>
            <a:r>
              <a:rPr lang="en-US" sz="1000" b="1" i="1" smtClean="0">
                <a:latin typeface="Tahoma" pitchFamily="34" charset="0"/>
                <a:cs typeface="Times New Roman" charset="0"/>
              </a:rPr>
              <a:t>7 through</a:t>
            </a:r>
            <a:r>
              <a:rPr lang="en-US" sz="1000" b="1" smtClean="0">
                <a:latin typeface="Tahoma" pitchFamily="34" charset="0"/>
                <a:cs typeface="Times New Roman" charset="0"/>
              </a:rPr>
              <a:t> 16. Common entities are shown in boldface type.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000" b="1" smtClean="0">
                <a:latin typeface="Tahoma" pitchFamily="34" charset="0"/>
                <a:cs typeface="Times New Roman" charset="0"/>
              </a:rPr>
              <a:t>	Abbreviations: HTLV1 +, human T-cell leukemia virus; MALT, mucosa­-associated lymphoid tissue; NK, natural killer.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1000" b="1" smtClean="0">
                <a:latin typeface="Tahoma" pitchFamily="34" charset="0"/>
                <a:cs typeface="Times New Roman" charset="0"/>
              </a:rPr>
              <a:t>	*B-and T-/NK-cell neoplasms are grouped according to major clinical presentations (predominantly disseminated/leukemic, primary extranodal, predominantly nodal).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533400"/>
            <a:ext cx="8839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800" smtClean="0">
                <a:latin typeface="Arial" charset="0"/>
              </a:rPr>
              <a:t>Early Stage Hodgkin’s Lymphoma</a:t>
            </a:r>
            <a:r>
              <a:rPr lang="en-CA" sz="3600" smtClean="0">
                <a:latin typeface="Arial" charset="0"/>
              </a:rPr>
              <a:t/>
            </a:r>
            <a:br>
              <a:rPr lang="en-CA" sz="3600" smtClean="0">
                <a:latin typeface="Arial" charset="0"/>
              </a:rPr>
            </a:br>
            <a:r>
              <a:rPr lang="en-CA" sz="3600" smtClean="0">
                <a:latin typeface="Arial" charset="0"/>
              </a:rPr>
              <a:t>Favourable Prognosis</a:t>
            </a:r>
            <a:br>
              <a:rPr lang="en-CA" sz="3600" smtClean="0">
                <a:latin typeface="Arial" charset="0"/>
              </a:rPr>
            </a:br>
            <a:endParaRPr lang="en-CA" sz="36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828800"/>
            <a:ext cx="4267200" cy="1524000"/>
          </a:xfrm>
        </p:spPr>
        <p:txBody>
          <a:bodyPr/>
          <a:lstStyle/>
          <a:p>
            <a:pPr eaLnBrk="1" hangingPunct="1"/>
            <a:r>
              <a:rPr lang="en-CA" smtClean="0">
                <a:latin typeface="Arial" charset="0"/>
              </a:rPr>
              <a:t>ABVD X  3 - 4</a:t>
            </a:r>
          </a:p>
          <a:p>
            <a:pPr eaLnBrk="1" hangingPunct="1"/>
            <a:r>
              <a:rPr lang="en-CA" smtClean="0">
                <a:latin typeface="Arial" charset="0"/>
              </a:rPr>
              <a:t>IFRT 30 Gy / 20</a:t>
            </a:r>
          </a:p>
          <a:p>
            <a:pPr eaLnBrk="1" hangingPunct="1"/>
            <a:endParaRPr lang="en-CA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8077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400" b="1"/>
              <a:t> </a:t>
            </a:r>
            <a:r>
              <a:rPr lang="en-CA" sz="2400" b="1">
                <a:solidFill>
                  <a:schemeClr val="accent2"/>
                </a:solidFill>
              </a:rPr>
              <a:t>Fewer cycles ABVD may be adequate</a:t>
            </a:r>
            <a:r>
              <a:rPr lang="en-CA" sz="2400">
                <a:solidFill>
                  <a:schemeClr val="accent2"/>
                </a:solidFill>
              </a:rPr>
              <a:t>.  GHSG HD10 study, in progress, compares ABVD x 2 vs. ABVD x 4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CA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400" b="1">
                <a:solidFill>
                  <a:schemeClr val="accent2"/>
                </a:solidFill>
              </a:rPr>
              <a:t> Lower radiation dose may be adequate</a:t>
            </a:r>
            <a:r>
              <a:rPr lang="en-CA" sz="2400">
                <a:solidFill>
                  <a:schemeClr val="accent2"/>
                </a:solidFill>
              </a:rPr>
              <a:t>.  GHSG HD10 study and EORTC H9 study, in progress, compare IFRT 20 Gy with 30 Gy (HD10) and 36 Gy (H9)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CA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400">
                <a:solidFill>
                  <a:schemeClr val="accent2"/>
                </a:solidFill>
              </a:rPr>
              <a:t> </a:t>
            </a:r>
            <a:r>
              <a:rPr lang="en-CA" sz="2400" b="1">
                <a:solidFill>
                  <a:srgbClr val="FFFF66"/>
                </a:solidFill>
              </a:rPr>
              <a:t>Caution</a:t>
            </a:r>
            <a:r>
              <a:rPr lang="en-CA">
                <a:solidFill>
                  <a:srgbClr val="FFFF66"/>
                </a:solidFill>
              </a:rPr>
              <a:t>:</a:t>
            </a:r>
            <a:r>
              <a:rPr lang="en-CA" sz="2400">
                <a:solidFill>
                  <a:srgbClr val="FFFF66"/>
                </a:solidFill>
              </a:rPr>
              <a:t>  </a:t>
            </a:r>
            <a:r>
              <a:rPr lang="en-CA" sz="2400" b="1">
                <a:solidFill>
                  <a:srgbClr val="FFFF66"/>
                </a:solidFill>
              </a:rPr>
              <a:t>late toxicity data awaited</a:t>
            </a:r>
          </a:p>
          <a:p>
            <a:pPr>
              <a:spcBef>
                <a:spcPct val="50000"/>
              </a:spcBef>
            </a:pPr>
            <a:endParaRPr lang="en-CA" sz="2400" b="1">
              <a:solidFill>
                <a:srgbClr val="FFFF66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CA" sz="1800" b="1" smtClean="0">
                <a:latin typeface="Arial" charset="0"/>
              </a:rPr>
              <a:t>Favourable Prognosis</a:t>
            </a:r>
            <a:r>
              <a:rPr lang="en-CA" sz="2400" b="1" smtClean="0">
                <a:latin typeface="Arial" charset="0"/>
              </a:rPr>
              <a:t> – </a:t>
            </a:r>
            <a:r>
              <a:rPr lang="en-CA" sz="1800" b="1" smtClean="0">
                <a:latin typeface="Arial" charset="0"/>
              </a:rPr>
              <a:t>Early Stage Hodgkin’s Lymphoma</a:t>
            </a:r>
            <a:r>
              <a:rPr lang="en-CA" sz="2400" b="1" smtClean="0">
                <a:latin typeface="Arial" charset="0"/>
              </a:rPr>
              <a:t/>
            </a:r>
            <a:br>
              <a:rPr lang="en-CA" sz="2400" b="1" smtClean="0">
                <a:latin typeface="Arial" charset="0"/>
              </a:rPr>
            </a:br>
            <a:r>
              <a:rPr lang="en-CA" sz="2400" b="1" smtClean="0">
                <a:latin typeface="Arial" charset="0"/>
              </a:rPr>
              <a:t>Some Other Treatment Options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5334000"/>
          </a:xfrm>
        </p:spPr>
        <p:txBody>
          <a:bodyPr/>
          <a:lstStyle/>
          <a:p>
            <a:pPr eaLnBrk="1" hangingPunct="1"/>
            <a:endParaRPr lang="en-CA" b="1" u="sng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r>
              <a:rPr lang="en-CA" sz="3200" smtClean="0">
                <a:solidFill>
                  <a:srgbClr val="FFFF66"/>
                </a:solidFill>
                <a:latin typeface="Arial" charset="0"/>
              </a:rPr>
              <a:t>STNI</a:t>
            </a:r>
          </a:p>
          <a:p>
            <a:pPr eaLnBrk="1" hangingPunct="1"/>
            <a:endParaRPr lang="en-CA" sz="3200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endParaRPr lang="en-CA" sz="3200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endParaRPr lang="en-CA" sz="3200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r>
              <a:rPr lang="en-CA" sz="3200" smtClean="0">
                <a:solidFill>
                  <a:srgbClr val="FFFF66"/>
                </a:solidFill>
                <a:latin typeface="Arial" charset="0"/>
              </a:rPr>
              <a:t>ABVD x 2 + IFRT</a:t>
            </a:r>
          </a:p>
          <a:p>
            <a:pPr eaLnBrk="1" hangingPunct="1"/>
            <a:endParaRPr lang="en-CA" sz="3200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endParaRPr lang="en-CA" sz="3200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r>
              <a:rPr lang="en-CA" sz="3200" smtClean="0">
                <a:solidFill>
                  <a:srgbClr val="FFFF66"/>
                </a:solidFill>
                <a:latin typeface="Arial" charset="0"/>
              </a:rPr>
              <a:t>ABVD x 6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572000" cy="5562600"/>
          </a:xfrm>
        </p:spPr>
        <p:txBody>
          <a:bodyPr/>
          <a:lstStyle/>
          <a:p>
            <a:pPr eaLnBrk="1" hangingPunct="1"/>
            <a:endParaRPr lang="en-CA" sz="2400" b="1" u="sng" smtClean="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r>
              <a:rPr lang="en-CA" sz="2400" b="1" smtClean="0">
                <a:latin typeface="Arial" charset="0"/>
              </a:rPr>
              <a:t>historical gold standard</a:t>
            </a:r>
          </a:p>
          <a:p>
            <a:pPr eaLnBrk="1" hangingPunct="1"/>
            <a:r>
              <a:rPr lang="en-CA" sz="2400" b="1" smtClean="0">
                <a:latin typeface="Arial" charset="0"/>
              </a:rPr>
              <a:t>survival </a:t>
            </a:r>
            <a:r>
              <a:rPr lang="en-US" sz="2400" smtClean="0">
                <a:latin typeface="Arial" charset="0"/>
                <a:sym typeface="Symbol" pitchFamily="18" charset="2"/>
              </a:rPr>
              <a:t> </a:t>
            </a:r>
            <a:r>
              <a:rPr lang="en-US" sz="2400" b="1" smtClean="0">
                <a:latin typeface="Arial" charset="0"/>
                <a:sym typeface="Symbol" pitchFamily="18" charset="2"/>
              </a:rPr>
              <a:t>CMT</a:t>
            </a:r>
            <a:endParaRPr lang="en-CA" sz="2400" b="1" smtClean="0">
              <a:latin typeface="Arial" charset="0"/>
            </a:endParaRPr>
          </a:p>
          <a:p>
            <a:pPr eaLnBrk="1" hangingPunct="1"/>
            <a:r>
              <a:rPr lang="en-CA" sz="2400" b="1" smtClean="0">
                <a:latin typeface="Arial" charset="0"/>
              </a:rPr>
              <a:t>use if CTx containdicated</a:t>
            </a:r>
          </a:p>
          <a:p>
            <a:pPr eaLnBrk="1" hangingPunct="1"/>
            <a:r>
              <a:rPr lang="en-CA" sz="2400" b="1" u="sng" smtClean="0">
                <a:solidFill>
                  <a:srgbClr val="FFFF66"/>
                </a:solidFill>
                <a:latin typeface="Arial" charset="0"/>
              </a:rPr>
              <a:t>but</a:t>
            </a:r>
            <a:r>
              <a:rPr lang="en-CA" sz="2400" b="1" smtClean="0">
                <a:solidFill>
                  <a:srgbClr val="FFFF66"/>
                </a:solidFill>
                <a:latin typeface="Arial" charset="0"/>
              </a:rPr>
              <a:t>: high risk late toxicity</a:t>
            </a:r>
          </a:p>
          <a:p>
            <a:pPr eaLnBrk="1" hangingPunct="1"/>
            <a:endParaRPr lang="en-CA" sz="2400" b="1" smtClean="0">
              <a:latin typeface="Arial" charset="0"/>
            </a:endParaRPr>
          </a:p>
          <a:p>
            <a:pPr eaLnBrk="1" hangingPunct="1"/>
            <a:r>
              <a:rPr lang="en-CA" sz="2400" b="1" smtClean="0">
                <a:latin typeface="Arial" charset="0"/>
              </a:rPr>
              <a:t>as per BCCA guidelines</a:t>
            </a:r>
          </a:p>
          <a:p>
            <a:pPr eaLnBrk="1" hangingPunct="1"/>
            <a:r>
              <a:rPr lang="en-CA" sz="2400" b="1" smtClean="0">
                <a:latin typeface="Arial" charset="0"/>
              </a:rPr>
              <a:t>awaiting clinical trial results </a:t>
            </a:r>
            <a:r>
              <a:rPr lang="en-CA" sz="2400" smtClean="0">
                <a:latin typeface="Arial" charset="0"/>
              </a:rPr>
              <a:t>(GHSG HD10)</a:t>
            </a:r>
          </a:p>
          <a:p>
            <a:pPr eaLnBrk="1" hangingPunct="1"/>
            <a:endParaRPr lang="en-CA" sz="2400" smtClean="0">
              <a:latin typeface="Arial" charset="0"/>
            </a:endParaRPr>
          </a:p>
          <a:p>
            <a:pPr eaLnBrk="1" hangingPunct="1"/>
            <a:r>
              <a:rPr lang="en-CA" sz="2400" b="1" smtClean="0">
                <a:latin typeface="Arial" charset="0"/>
              </a:rPr>
              <a:t>awaiting NCIC HD.6 results</a:t>
            </a:r>
          </a:p>
          <a:p>
            <a:pPr eaLnBrk="1" hangingPunct="1"/>
            <a:endParaRPr lang="en-CA" sz="2400" b="1" smtClean="0">
              <a:latin typeface="Arial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38200" y="2286000"/>
            <a:ext cx="3276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>
                <a:solidFill>
                  <a:srgbClr val="FFFF66"/>
                </a:solidFill>
              </a:rPr>
              <a:t>Mantle + Para-aortic nodes,spleen 35 Gy/20</a:t>
            </a:r>
          </a:p>
          <a:p>
            <a:pPr>
              <a:spcBef>
                <a:spcPct val="50000"/>
              </a:spcBef>
            </a:pPr>
            <a:endParaRPr lang="en-CA" sz="20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800" smtClean="0">
                <a:latin typeface="Arial" charset="0"/>
              </a:rPr>
              <a:t>Early Stage Hodgkin’s Lymphoma</a:t>
            </a:r>
            <a:r>
              <a:rPr lang="en-CA" sz="3600" smtClean="0">
                <a:latin typeface="Arial" charset="0"/>
              </a:rPr>
              <a:t/>
            </a:r>
            <a:br>
              <a:rPr lang="en-CA" sz="3600" smtClean="0">
                <a:latin typeface="Arial" charset="0"/>
              </a:rPr>
            </a:br>
            <a:r>
              <a:rPr lang="en-CA" sz="3600" smtClean="0">
                <a:latin typeface="Arial" charset="0"/>
              </a:rPr>
              <a:t>Unfavourable Prognosis</a:t>
            </a:r>
            <a:br>
              <a:rPr lang="en-CA" sz="3600" smtClean="0">
                <a:latin typeface="Arial" charset="0"/>
              </a:rPr>
            </a:br>
            <a:endParaRPr lang="en-CA" sz="3600" smtClean="0">
              <a:latin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828800"/>
            <a:ext cx="4267200" cy="1524000"/>
          </a:xfrm>
        </p:spPr>
        <p:txBody>
          <a:bodyPr/>
          <a:lstStyle/>
          <a:p>
            <a:pPr eaLnBrk="1" hangingPunct="1"/>
            <a:r>
              <a:rPr lang="en-CA" smtClean="0">
                <a:latin typeface="Arial" charset="0"/>
              </a:rPr>
              <a:t>ABVD X  4 - 6</a:t>
            </a:r>
          </a:p>
          <a:p>
            <a:pPr eaLnBrk="1" hangingPunct="1"/>
            <a:r>
              <a:rPr lang="en-CA" smtClean="0">
                <a:latin typeface="Arial" charset="0"/>
              </a:rPr>
              <a:t>IFRT 30 Gy / 20</a:t>
            </a:r>
          </a:p>
          <a:p>
            <a:pPr eaLnBrk="1" hangingPunct="1"/>
            <a:endParaRPr lang="en-CA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807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400" b="1"/>
              <a:t> </a:t>
            </a:r>
            <a:r>
              <a:rPr lang="en-CA" sz="2400" b="1">
                <a:solidFill>
                  <a:schemeClr val="accent2"/>
                </a:solidFill>
              </a:rPr>
              <a:t>NB: Overlap with favourable prognosis ESHL</a:t>
            </a:r>
            <a:endParaRPr lang="en-CA" sz="2400">
              <a:solidFill>
                <a:schemeClr val="accent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800" smtClean="0">
                <a:latin typeface="Arial" charset="0"/>
              </a:rPr>
              <a:t>Advanced Stage Hodgkin’s Lymphoma</a:t>
            </a:r>
            <a:r>
              <a:rPr lang="en-CA" sz="3600" smtClean="0">
                <a:latin typeface="Arial" charset="0"/>
              </a:rPr>
              <a:t/>
            </a:r>
            <a:br>
              <a:rPr lang="en-CA" sz="3600" smtClean="0">
                <a:latin typeface="Arial" charset="0"/>
              </a:rPr>
            </a:br>
            <a:r>
              <a:rPr lang="en-CA" sz="3600" smtClean="0">
                <a:latin typeface="Arial" charset="0"/>
              </a:rPr>
              <a:t> </a:t>
            </a:r>
            <a:r>
              <a:rPr lang="en-CA" sz="3200" smtClean="0">
                <a:solidFill>
                  <a:srgbClr val="FFFF66"/>
                </a:solidFill>
                <a:latin typeface="Arial" charset="0"/>
              </a:rPr>
              <a:t>Stage 3, 4, B symptoms, bulky disease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286000"/>
            <a:ext cx="7086600" cy="3048000"/>
          </a:xfrm>
        </p:spPr>
        <p:txBody>
          <a:bodyPr/>
          <a:lstStyle/>
          <a:p>
            <a:pPr eaLnBrk="1" hangingPunct="1"/>
            <a:r>
              <a:rPr lang="en-CA" smtClean="0">
                <a:latin typeface="Arial" charset="0"/>
              </a:rPr>
              <a:t>ABVD X  6 – 8*</a:t>
            </a:r>
          </a:p>
          <a:p>
            <a:pPr eaLnBrk="1" hangingPunct="1"/>
            <a:r>
              <a:rPr lang="en-CA" smtClean="0">
                <a:latin typeface="Arial" charset="0"/>
              </a:rPr>
              <a:t>IFRT  </a:t>
            </a:r>
          </a:p>
          <a:p>
            <a:pPr lvl="1" eaLnBrk="1" hangingPunct="1"/>
            <a:r>
              <a:rPr lang="en-CA" smtClean="0">
                <a:latin typeface="Arial" charset="0"/>
              </a:rPr>
              <a:t>sites of bulky disease</a:t>
            </a:r>
          </a:p>
          <a:p>
            <a:pPr lvl="1" eaLnBrk="1" hangingPunct="1"/>
            <a:r>
              <a:rPr lang="en-CA" smtClean="0">
                <a:latin typeface="Arial" charset="0"/>
              </a:rPr>
              <a:t>sites of residual disease  (35 Gy / 20)</a:t>
            </a:r>
          </a:p>
          <a:p>
            <a:pPr eaLnBrk="1" hangingPunct="1"/>
            <a:endParaRPr lang="en-CA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solidFill>
                  <a:schemeClr val="accent2"/>
                </a:solidFill>
              </a:rPr>
              <a:t>* ABVD until 2 cycles past maximum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smtClean="0">
                <a:latin typeface="Arial" charset="0"/>
              </a:rPr>
              <a:t>ABVD</a:t>
            </a:r>
            <a:endParaRPr lang="en-CA" sz="400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05000"/>
            <a:ext cx="4800600" cy="4114800"/>
          </a:xfrm>
        </p:spPr>
        <p:txBody>
          <a:bodyPr/>
          <a:lstStyle/>
          <a:p>
            <a:pPr eaLnBrk="1" hangingPunct="1"/>
            <a:r>
              <a:rPr lang="en-CA" sz="2800" smtClean="0">
                <a:latin typeface="Arial" charset="0"/>
              </a:rPr>
              <a:t>doxorubicin (</a:t>
            </a:r>
            <a:r>
              <a:rPr lang="en-CA" sz="2800" smtClean="0">
                <a:solidFill>
                  <a:srgbClr val="FFFF66"/>
                </a:solidFill>
                <a:latin typeface="Arial" charset="0"/>
              </a:rPr>
              <a:t>A</a:t>
            </a:r>
            <a:r>
              <a:rPr lang="en-CA" sz="2800" smtClean="0">
                <a:latin typeface="Arial" charset="0"/>
              </a:rPr>
              <a:t>driamycin)</a:t>
            </a:r>
          </a:p>
          <a:p>
            <a:pPr eaLnBrk="1" hangingPunct="1"/>
            <a:r>
              <a:rPr lang="en-CA" sz="2800" smtClean="0">
                <a:solidFill>
                  <a:srgbClr val="FFFF66"/>
                </a:solidFill>
                <a:latin typeface="Arial" charset="0"/>
              </a:rPr>
              <a:t>B</a:t>
            </a:r>
            <a:r>
              <a:rPr lang="en-CA" sz="2800" smtClean="0">
                <a:latin typeface="Arial" charset="0"/>
              </a:rPr>
              <a:t>leomycin</a:t>
            </a:r>
          </a:p>
          <a:p>
            <a:pPr eaLnBrk="1" hangingPunct="1"/>
            <a:r>
              <a:rPr lang="en-CA" sz="2800" smtClean="0">
                <a:solidFill>
                  <a:srgbClr val="FFFF66"/>
                </a:solidFill>
                <a:latin typeface="Arial" charset="0"/>
              </a:rPr>
              <a:t>V</a:t>
            </a:r>
            <a:r>
              <a:rPr lang="en-CA" sz="2800" smtClean="0">
                <a:latin typeface="Arial" charset="0"/>
              </a:rPr>
              <a:t>inblastine</a:t>
            </a:r>
          </a:p>
          <a:p>
            <a:pPr eaLnBrk="1" hangingPunct="1"/>
            <a:r>
              <a:rPr lang="en-CA" sz="2800" smtClean="0">
                <a:solidFill>
                  <a:srgbClr val="FFFF66"/>
                </a:solidFill>
                <a:latin typeface="Arial" charset="0"/>
              </a:rPr>
              <a:t>D</a:t>
            </a:r>
            <a:r>
              <a:rPr lang="en-CA" sz="2800" smtClean="0">
                <a:latin typeface="Arial" charset="0"/>
              </a:rPr>
              <a:t>acarbazine</a:t>
            </a:r>
          </a:p>
          <a:p>
            <a:pPr eaLnBrk="1" hangingPunct="1"/>
            <a:endParaRPr lang="en-CA" sz="2800" smtClean="0">
              <a:latin typeface="Arial" charset="0"/>
            </a:endParaRPr>
          </a:p>
          <a:p>
            <a:pPr eaLnBrk="1" hangingPunct="1"/>
            <a:endParaRPr lang="en-CA" sz="2800" smtClean="0"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46086" name="AutoShape 6"/>
          <p:cNvSpPr>
            <a:spLocks/>
          </p:cNvSpPr>
          <p:nvPr/>
        </p:nvSpPr>
        <p:spPr bwMode="auto">
          <a:xfrm>
            <a:off x="5867400" y="2057400"/>
            <a:ext cx="381000" cy="1981200"/>
          </a:xfrm>
          <a:prstGeom prst="rightBrace">
            <a:avLst>
              <a:gd name="adj1" fmla="val 4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705600" y="2819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/>
              <a:t>IV Days 1,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CA" sz="3600" smtClean="0">
                <a:latin typeface="Arial" charset="0"/>
              </a:rPr>
              <a:t>Very Favourable Prognosis Hodgkin’s Lymphoma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77200" cy="2590800"/>
          </a:xfrm>
        </p:spPr>
        <p:txBody>
          <a:bodyPr/>
          <a:lstStyle/>
          <a:p>
            <a:pPr eaLnBrk="1" hangingPunct="1"/>
            <a:r>
              <a:rPr lang="en-CA" smtClean="0">
                <a:latin typeface="Arial" charset="0"/>
              </a:rPr>
              <a:t>Stage 1A NLPHL*</a:t>
            </a:r>
          </a:p>
          <a:p>
            <a:pPr eaLnBrk="1" hangingPunct="1"/>
            <a:r>
              <a:rPr lang="en-CA" smtClean="0">
                <a:latin typeface="Arial" charset="0"/>
              </a:rPr>
              <a:t>Stage 1A high neck NS, LRCHL</a:t>
            </a:r>
          </a:p>
          <a:p>
            <a:pPr eaLnBrk="1" hangingPunct="1"/>
            <a:endParaRPr lang="en-CA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CA" smtClean="0">
                <a:latin typeface="Arial" charset="0"/>
                <a:sym typeface="Symbol" pitchFamily="18" charset="2"/>
              </a:rPr>
              <a:t>  IFRT 35 Gy / 20</a:t>
            </a:r>
            <a:endParaRPr lang="en-CA" smtClean="0">
              <a:latin typeface="Arial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5438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CA">
                <a:latin typeface="Times New Roman" charset="0"/>
              </a:rPr>
              <a:t>*</a:t>
            </a:r>
            <a:r>
              <a:rPr lang="en-CA"/>
              <a:t>Nodular Lymphocyte Predominant HL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400"/>
              <a:t>usually localized, peripheral nodal sites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400"/>
              <a:t>good prognosis, but some late relapses (&gt;10yr)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CA" sz="2400" smtClean="0">
                <a:latin typeface="Arial" charset="0"/>
              </a:rPr>
              <a:t>Hodgkin’s Lymphoma</a:t>
            </a:r>
            <a:r>
              <a:rPr lang="en-CA" sz="3200" smtClean="0">
                <a:latin typeface="Arial" charset="0"/>
              </a:rPr>
              <a:t> </a:t>
            </a:r>
            <a:br>
              <a:rPr lang="en-CA" sz="3200" smtClean="0">
                <a:latin typeface="Arial" charset="0"/>
              </a:rPr>
            </a:br>
            <a:r>
              <a:rPr lang="en-CA" sz="2800" smtClean="0">
                <a:latin typeface="Arial" charset="0"/>
              </a:rPr>
              <a:t>Rough Approximation of Prognosis</a:t>
            </a:r>
          </a:p>
        </p:txBody>
      </p:sp>
      <p:graphicFrame>
        <p:nvGraphicFramePr>
          <p:cNvPr id="222211" name="Group 3"/>
          <p:cNvGraphicFramePr>
            <a:graphicFrameLocks noGrp="1"/>
          </p:cNvGraphicFramePr>
          <p:nvPr/>
        </p:nvGraphicFramePr>
        <p:xfrm>
          <a:off x="838200" y="1752600"/>
          <a:ext cx="7391400" cy="2516188"/>
        </p:xfrm>
        <a:graphic>
          <a:graphicData uri="http://schemas.openxmlformats.org/drawingml/2006/table">
            <a:tbl>
              <a:tblPr/>
              <a:tblGrid>
                <a:gridCol w="2514600"/>
                <a:gridCol w="2590800"/>
                <a:gridCol w="22860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FFS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– 90%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– 95%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80%*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04800" y="5867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latin typeface="Times New Roman" charset="0"/>
              </a:rPr>
              <a:t>* </a:t>
            </a:r>
            <a:r>
              <a:rPr lang="en-CA" sz="2000">
                <a:solidFill>
                  <a:schemeClr val="accent2"/>
                </a:solidFill>
              </a:rPr>
              <a:t>Depending on Hasenclever Prognostic Index: based on Age&gt;45, male, Stage 4, albumin &lt; 4, Hb &lt; 10.5, WBC&lt;600 or &gt;15000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838200" y="45720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/>
              <a:t>If RT only (STNI): Deaths from 2</a:t>
            </a:r>
            <a:r>
              <a:rPr lang="en-CA" sz="2400" b="1" baseline="30000"/>
              <a:t>nd</a:t>
            </a:r>
            <a:r>
              <a:rPr lang="en-CA" sz="2400" b="1"/>
              <a:t> malignancy  &gt; deaths from Hodgkin’s disease by 15 – 20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 Grouping of Lymphomas</a:t>
            </a:r>
            <a:endParaRPr lang="en-CA" sz="3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48768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CA" sz="3600" smtClean="0">
                <a:latin typeface="Arial" charset="0"/>
              </a:rPr>
              <a:t>Indolent			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CA" sz="3600" smtClean="0">
                <a:latin typeface="Arial" charset="0"/>
              </a:rPr>
              <a:t>Aggressive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CA" sz="3600" smtClean="0">
                <a:latin typeface="Arial" charset="0"/>
              </a:rPr>
              <a:t>Highly aggressive</a:t>
            </a:r>
            <a:r>
              <a:rPr lang="en-CA" sz="3600" smtClean="0"/>
              <a:t>		</a:t>
            </a:r>
          </a:p>
        </p:txBody>
      </p:sp>
      <p:sp>
        <p:nvSpPr>
          <p:cNvPr id="6148" name="Line 102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 Grouping of Lymphomas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tabLst>
                <a:tab pos="6797675" algn="r"/>
              </a:tabLst>
            </a:pPr>
            <a:r>
              <a:rPr lang="en-US" u="sng" smtClean="0">
                <a:solidFill>
                  <a:schemeClr val="tx2"/>
                </a:solidFill>
                <a:latin typeface="Arial" charset="0"/>
              </a:rPr>
              <a:t>Indolent</a:t>
            </a:r>
            <a:r>
              <a:rPr lang="en-US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(</a:t>
            </a:r>
            <a:r>
              <a:rPr lang="en-US" sz="2400" smtClean="0">
                <a:latin typeface="Arial" charset="0"/>
                <a:sym typeface="Symbol" pitchFamily="18" charset="2"/>
              </a:rPr>
              <a:t></a:t>
            </a:r>
            <a:r>
              <a:rPr lang="en-US" sz="2400" smtClean="0">
                <a:latin typeface="Arial" charset="0"/>
              </a:rPr>
              <a:t> “low grade”)</a:t>
            </a:r>
          </a:p>
          <a:p>
            <a:pPr marL="533400" indent="-533400" eaLnBrk="1" hangingPunct="1">
              <a:buFontTx/>
              <a:buNone/>
              <a:tabLst>
                <a:tab pos="6797675" algn="r"/>
              </a:tabLst>
            </a:pPr>
            <a:endParaRPr lang="en-US" sz="2400" smtClean="0">
              <a:latin typeface="Arial" charset="0"/>
            </a:endParaRPr>
          </a:p>
          <a:p>
            <a:pPr marL="914400" lvl="1" indent="-457200" eaLnBrk="1" hangingPunct="1">
              <a:tabLst>
                <a:tab pos="6797675" algn="r"/>
              </a:tabLst>
            </a:pPr>
            <a:r>
              <a:rPr lang="en-US" smtClean="0">
                <a:solidFill>
                  <a:srgbClr val="FFFF66"/>
                </a:solidFill>
                <a:latin typeface="Arial" charset="0"/>
              </a:rPr>
              <a:t>Follicular lymphoma Grade 1,2	     	22%</a:t>
            </a:r>
          </a:p>
          <a:p>
            <a:pPr marL="914400" lvl="1" indent="-457200" eaLnBrk="1" hangingPunct="1">
              <a:tabLst>
                <a:tab pos="6797675" algn="r"/>
              </a:tabLst>
            </a:pPr>
            <a:r>
              <a:rPr lang="en-US" smtClean="0">
                <a:latin typeface="Arial" charset="0"/>
              </a:rPr>
              <a:t>Marginal zone lymphoma</a:t>
            </a:r>
          </a:p>
          <a:p>
            <a:pPr marL="1295400" lvl="2" indent="-381000" eaLnBrk="1" hangingPunct="1">
              <a:tabLst>
                <a:tab pos="6797675" algn="r"/>
              </a:tabLst>
            </a:pPr>
            <a:r>
              <a:rPr lang="en-US" smtClean="0">
                <a:latin typeface="Arial" charset="0"/>
              </a:rPr>
              <a:t>Nodal</a:t>
            </a:r>
            <a:r>
              <a:rPr lang="en-US" sz="2800" smtClean="0">
                <a:latin typeface="Arial" charset="0"/>
              </a:rPr>
              <a:t>		1%</a:t>
            </a:r>
          </a:p>
          <a:p>
            <a:pPr marL="1295400" lvl="2" indent="-381000" eaLnBrk="1" hangingPunct="1">
              <a:tabLst>
                <a:tab pos="6797675" algn="r"/>
              </a:tabLst>
            </a:pPr>
            <a:r>
              <a:rPr lang="en-US" smtClean="0">
                <a:latin typeface="Arial" charset="0"/>
              </a:rPr>
              <a:t>Extranodal (MALT)</a:t>
            </a:r>
            <a:r>
              <a:rPr lang="en-US" sz="2800" smtClean="0">
                <a:latin typeface="Arial" charset="0"/>
              </a:rPr>
              <a:t>		5%</a:t>
            </a:r>
          </a:p>
          <a:p>
            <a:pPr marL="914400" lvl="1" indent="-457200" eaLnBrk="1" hangingPunct="1">
              <a:tabLst>
                <a:tab pos="6797675" algn="r"/>
              </a:tabLst>
            </a:pPr>
            <a:r>
              <a:rPr lang="en-US" smtClean="0">
                <a:latin typeface="Arial" charset="0"/>
              </a:rPr>
              <a:t>Small lymphocytic lymphoma		6%</a:t>
            </a:r>
          </a:p>
          <a:p>
            <a:pPr marL="914400" lvl="1" indent="-457200" eaLnBrk="1" hangingPunct="1">
              <a:tabLst>
                <a:tab pos="6797675" algn="r"/>
              </a:tabLst>
            </a:pPr>
            <a:r>
              <a:rPr lang="en-US" smtClean="0">
                <a:latin typeface="Arial" charset="0"/>
              </a:rPr>
              <a:t>Lymphoplasmacytic*		1%</a:t>
            </a:r>
            <a:endParaRPr lang="en-US" u="sng" smtClean="0"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638800" y="16764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Approximate International Incidence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*</a:t>
            </a:r>
            <a:r>
              <a:rPr lang="en-CA" sz="2000"/>
              <a:t>association with Waldenstrom’s macroglobulinemia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lymphnod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1371600" y="5029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Normal Lymph Node</a:t>
            </a:r>
            <a:endParaRPr lang="en-CA" sz="2400" b="1">
              <a:solidFill>
                <a:schemeClr val="bg1"/>
              </a:solidFill>
            </a:endParaRP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0" y="6400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llicula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3900" y="39688"/>
            <a:ext cx="98679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Follicular Lymphoma in a lymph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3600" smtClean="0">
                <a:latin typeface="Comic Sans MS" pitchFamily="66" charset="0"/>
              </a:rPr>
              <a:t>Follicular Lymphoma</a:t>
            </a:r>
            <a:endParaRPr lang="en-CA" sz="3600" smtClean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2133600"/>
          </a:xfrm>
        </p:spPr>
        <p:txBody>
          <a:bodyPr/>
          <a:lstStyle/>
          <a:p>
            <a:r>
              <a:rPr lang="en-US" sz="2400" smtClean="0">
                <a:latin typeface="Comic Sans MS" pitchFamily="66" charset="0"/>
                <a:sym typeface="Symbol" pitchFamily="18" charset="2"/>
              </a:rPr>
              <a:t>Little clinical difference between Grades 1 and 2</a:t>
            </a:r>
          </a:p>
          <a:p>
            <a:r>
              <a:rPr lang="en-US" sz="2400" smtClean="0">
                <a:latin typeface="Comic Sans MS" pitchFamily="66" charset="0"/>
                <a:sym typeface="Symbol" pitchFamily="18" charset="2"/>
              </a:rPr>
              <a:t>No difference in treatment of Grades 1 and 2</a:t>
            </a:r>
          </a:p>
        </p:txBody>
      </p:sp>
      <p:grpSp>
        <p:nvGrpSpPr>
          <p:cNvPr id="10244" name="Group 13"/>
          <p:cNvGrpSpPr>
            <a:grpSpLocks/>
          </p:cNvGrpSpPr>
          <p:nvPr/>
        </p:nvGrpSpPr>
        <p:grpSpPr bwMode="auto">
          <a:xfrm>
            <a:off x="2057400" y="1905000"/>
            <a:ext cx="5334000" cy="1600200"/>
            <a:chOff x="1296" y="1440"/>
            <a:chExt cx="3360" cy="1008"/>
          </a:xfrm>
        </p:grpSpPr>
        <p:sp>
          <p:nvSpPr>
            <p:cNvPr id="10251" name="AutoShape 7"/>
            <p:cNvSpPr>
              <a:spLocks noChangeArrowheads="1"/>
            </p:cNvSpPr>
            <p:nvPr/>
          </p:nvSpPr>
          <p:spPr bwMode="auto">
            <a:xfrm>
              <a:off x="1296" y="1440"/>
              <a:ext cx="3360" cy="1008"/>
            </a:xfrm>
            <a:prstGeom prst="rightArrow">
              <a:avLst>
                <a:gd name="adj1" fmla="val 50000"/>
                <a:gd name="adj2" fmla="val 83333"/>
              </a:avLst>
            </a:prstGeom>
            <a:gradFill rotWithShape="0">
              <a:gsLst>
                <a:gs pos="0">
                  <a:srgbClr val="FF00FF"/>
                </a:gs>
                <a:gs pos="100000">
                  <a:srgbClr val="660066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1680" y="1776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</a:rPr>
                <a:t>Number of Large cells</a:t>
              </a:r>
              <a:endParaRPr lang="en-CA" sz="2400">
                <a:latin typeface="Comic Sans MS" pitchFamily="66" charset="0"/>
              </a:endParaRPr>
            </a:p>
          </p:txBody>
        </p:sp>
      </p:grp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13716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Grade 1</a:t>
            </a:r>
            <a:endParaRPr lang="en-CA" sz="2400">
              <a:latin typeface="Comic Sans MS" pitchFamily="66" charset="0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9624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Grade 2</a:t>
            </a:r>
            <a:endParaRPr lang="en-CA" sz="2400">
              <a:latin typeface="Comic Sans MS" pitchFamily="66" charset="0"/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65532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Grade 3</a:t>
            </a:r>
            <a:endParaRPr lang="en-CA" sz="2400">
              <a:latin typeface="Comic Sans MS" pitchFamily="66" charset="0"/>
            </a:endParaRP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1143000" y="3733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0 – 5 / hpf</a:t>
            </a:r>
            <a:endParaRPr lang="en-CA" sz="2400">
              <a:latin typeface="Comic Sans MS" pitchFamily="66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657600" y="3733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6 - 15 / hpf</a:t>
            </a:r>
            <a:endParaRPr lang="en-CA" sz="2400">
              <a:latin typeface="Comic Sans MS" pitchFamily="66" charset="0"/>
            </a:endParaRP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6324600" y="3733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&gt;15 / hpf</a:t>
            </a:r>
            <a:endParaRPr lang="en-CA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1666</Words>
  <Application>Microsoft Office PowerPoint</Application>
  <PresentationFormat>عرض على الشاشة (3:4)‏</PresentationFormat>
  <Paragraphs>455</Paragraphs>
  <Slides>46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2" baseType="lpstr">
      <vt:lpstr>Arial</vt:lpstr>
      <vt:lpstr>Times New Roman</vt:lpstr>
      <vt:lpstr>Comic Sans MS</vt:lpstr>
      <vt:lpstr>Tahoma</vt:lpstr>
      <vt:lpstr>Symbol</vt:lpstr>
      <vt:lpstr>Default Design</vt:lpstr>
      <vt:lpstr>LYMPHOMA</vt:lpstr>
      <vt:lpstr>WHO Classification of Hematological Neoplasms</vt:lpstr>
      <vt:lpstr>Proposed WHO Classification of. Lymphoid Neoplasms - 1</vt:lpstr>
      <vt:lpstr>Proposed WHO Classification of. Lymphoid Neoplasms (cont’d)</vt:lpstr>
      <vt:lpstr>Clinical Grouping of Lymphomas</vt:lpstr>
      <vt:lpstr>Clinical Grouping of Lymphomas</vt:lpstr>
      <vt:lpstr>الشريحة 7</vt:lpstr>
      <vt:lpstr>الشريحة 8</vt:lpstr>
      <vt:lpstr>Follicular Lymphoma</vt:lpstr>
      <vt:lpstr>Follicular Lymphoma</vt:lpstr>
      <vt:lpstr>Clinical Grouping of Lymphomas</vt:lpstr>
      <vt:lpstr>Clinical Grouping of Lymphomas</vt:lpstr>
      <vt:lpstr>Lymphoma – Staging System (Cotswold’s Meeting modification of Ann Arbour Classification</vt:lpstr>
      <vt:lpstr>Lymphoma – Staging System Subscripts</vt:lpstr>
      <vt:lpstr>Lymphoma – Essential Staging Investigations</vt:lpstr>
      <vt:lpstr>Additional Staging Investigations</vt:lpstr>
      <vt:lpstr>International Prognostic Index for NHL</vt:lpstr>
      <vt:lpstr>Indolent Lymphoma e.g. Follicular Gd 1/2, small lymphocytic, marginal zone</vt:lpstr>
      <vt:lpstr>Indolent Lymphoma e.g. Follicular Gd 1/2, small lymphocytic, marginal zone</vt:lpstr>
      <vt:lpstr>Aggressive Lymphoma  (e.g. Diffuse large B cell)</vt:lpstr>
      <vt:lpstr>Aggressive Lymphoma  (e.g. Diffuse large B cell)</vt:lpstr>
      <vt:lpstr>Rituximab</vt:lpstr>
      <vt:lpstr>Chemotherapy – Rituximab Combinations</vt:lpstr>
      <vt:lpstr>Extranodal Lymphoma</vt:lpstr>
      <vt:lpstr>MALT lymphoma </vt:lpstr>
      <vt:lpstr>MALT lymphoma Extranodal marginal zone B cell lymphoma of MALT type</vt:lpstr>
      <vt:lpstr>Treatment of MALT lymphomas</vt:lpstr>
      <vt:lpstr>Treatment of MALT lymphomas - 2</vt:lpstr>
      <vt:lpstr>Gastric MALT Lymphoma </vt:lpstr>
      <vt:lpstr>Testis Lymphoma</vt:lpstr>
      <vt:lpstr>Testis Lymphoma - Treatment</vt:lpstr>
      <vt:lpstr>Lymphoma Follow-up</vt:lpstr>
      <vt:lpstr>الشريحة 33</vt:lpstr>
      <vt:lpstr>الشريحة 34</vt:lpstr>
      <vt:lpstr>WHO Classification of Lymphoid Neoplasms</vt:lpstr>
      <vt:lpstr>Hodgkin’s Disease -  Staging Investigations</vt:lpstr>
      <vt:lpstr>Hodgkin’s Disease -  Other Investigations</vt:lpstr>
      <vt:lpstr>Hodgkin’s Lymphoma</vt:lpstr>
      <vt:lpstr> Hodgkin’s Lymphoma</vt:lpstr>
      <vt:lpstr>Early Stage Hodgkin’s Lymphoma Favourable Prognosis </vt:lpstr>
      <vt:lpstr>Favourable Prognosis – Early Stage Hodgkin’s Lymphoma Some Other Treatment Options</vt:lpstr>
      <vt:lpstr>Early Stage Hodgkin’s Lymphoma Unfavourable Prognosis </vt:lpstr>
      <vt:lpstr>Advanced Stage Hodgkin’s Lymphoma  Stage 3, 4, B symptoms, bulky disease</vt:lpstr>
      <vt:lpstr>ABVD</vt:lpstr>
      <vt:lpstr>Very Favourable Prognosis Hodgkin’s Lymphoma</vt:lpstr>
      <vt:lpstr>Hodgkin’s Lymphoma  Rough Approximation of Prognosis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Indolent Lymphomas</dc:title>
  <dc:creator>Peter Cross</dc:creator>
  <cp:lastModifiedBy>AA</cp:lastModifiedBy>
  <cp:revision>84</cp:revision>
  <dcterms:created xsi:type="dcterms:W3CDTF">2002-03-20T04:17:52Z</dcterms:created>
  <dcterms:modified xsi:type="dcterms:W3CDTF">2014-02-04T12:42:06Z</dcterms:modified>
</cp:coreProperties>
</file>