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303" r:id="rId2"/>
    <p:sldId id="257" r:id="rId3"/>
    <p:sldId id="258" r:id="rId4"/>
    <p:sldId id="259" r:id="rId5"/>
    <p:sldId id="260" r:id="rId6"/>
    <p:sldId id="261" r:id="rId7"/>
    <p:sldId id="302" r:id="rId8"/>
    <p:sldId id="304" r:id="rId9"/>
    <p:sldId id="262" r:id="rId10"/>
    <p:sldId id="263" r:id="rId11"/>
    <p:sldId id="264" r:id="rId12"/>
    <p:sldId id="265" r:id="rId13"/>
    <p:sldId id="266" r:id="rId14"/>
    <p:sldId id="267" r:id="rId15"/>
    <p:sldId id="268" r:id="rId16"/>
    <p:sldId id="308" r:id="rId17"/>
    <p:sldId id="269" r:id="rId18"/>
    <p:sldId id="270" r:id="rId19"/>
    <p:sldId id="271" r:id="rId20"/>
    <p:sldId id="272" r:id="rId21"/>
    <p:sldId id="273" r:id="rId22"/>
    <p:sldId id="274" r:id="rId23"/>
    <p:sldId id="275" r:id="rId24"/>
    <p:sldId id="276" r:id="rId25"/>
    <p:sldId id="305" r:id="rId26"/>
    <p:sldId id="277" r:id="rId27"/>
    <p:sldId id="278" r:id="rId28"/>
    <p:sldId id="279" r:id="rId29"/>
    <p:sldId id="280" r:id="rId30"/>
    <p:sldId id="281" r:id="rId31"/>
    <p:sldId id="282" r:id="rId32"/>
    <p:sldId id="283" r:id="rId33"/>
    <p:sldId id="284" r:id="rId34"/>
    <p:sldId id="309"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6" r:id="rId53"/>
    <p:sldId id="307" r:id="rId54"/>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CC"/>
    <a:srgbClr val="CCCC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639" autoAdjust="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9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81D06D-0114-4AF8-9102-838EC9711CEF}"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535FD-134D-4FF7-A0C4-B9DDA15F80D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7C674D-0091-48DA-83E9-F8E0BF4B62B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2AD10F-3C05-48BD-9511-D66BF56CB7DD}"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45FE6A-6285-4D18-9D66-F62B8109744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45D493-7CB2-4F94-A4DC-43563CAEECE2}"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039E2E-A8A9-4002-BF16-A43E0A941155}"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1F3376-FCA8-4042-811C-619529B7F256}"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8BE545-E859-467B-B4CF-3ADEBCDDD30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CF109-5D2E-42A4-9B4F-95EB03CD695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0E65F9-FCBC-4B48-85C1-79226621CB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639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ABBA2955-4D2E-41B2-88BB-27C20F0538B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a:solidFill>
            <a:srgbClr val="FFFF00"/>
          </a:solidFill>
          <a:latin typeface="+mj-lt"/>
          <a:ea typeface="+mj-ea"/>
          <a:cs typeface="+mj-cs"/>
        </a:defRPr>
      </a:lvl1pPr>
      <a:lvl2pPr algn="ctr" rtl="1" eaLnBrk="0" fontAlgn="base" hangingPunct="0">
        <a:spcBef>
          <a:spcPct val="0"/>
        </a:spcBef>
        <a:spcAft>
          <a:spcPct val="0"/>
        </a:spcAft>
        <a:defRPr sz="4400">
          <a:solidFill>
            <a:srgbClr val="FFFF00"/>
          </a:solidFill>
          <a:latin typeface="Arial" charset="0"/>
          <a:cs typeface="Arial" charset="0"/>
        </a:defRPr>
      </a:lvl2pPr>
      <a:lvl3pPr algn="ctr" rtl="1" eaLnBrk="0" fontAlgn="base" hangingPunct="0">
        <a:spcBef>
          <a:spcPct val="0"/>
        </a:spcBef>
        <a:spcAft>
          <a:spcPct val="0"/>
        </a:spcAft>
        <a:defRPr sz="4400">
          <a:solidFill>
            <a:srgbClr val="FFFF00"/>
          </a:solidFill>
          <a:latin typeface="Arial" charset="0"/>
          <a:cs typeface="Arial" charset="0"/>
        </a:defRPr>
      </a:lvl3pPr>
      <a:lvl4pPr algn="ctr" rtl="1" eaLnBrk="0" fontAlgn="base" hangingPunct="0">
        <a:spcBef>
          <a:spcPct val="0"/>
        </a:spcBef>
        <a:spcAft>
          <a:spcPct val="0"/>
        </a:spcAft>
        <a:defRPr sz="4400">
          <a:solidFill>
            <a:srgbClr val="FFFF00"/>
          </a:solidFill>
          <a:latin typeface="Arial" charset="0"/>
          <a:cs typeface="Arial" charset="0"/>
        </a:defRPr>
      </a:lvl4pPr>
      <a:lvl5pPr algn="ctr" rtl="1" eaLnBrk="0" fontAlgn="base" hangingPunct="0">
        <a:spcBef>
          <a:spcPct val="0"/>
        </a:spcBef>
        <a:spcAft>
          <a:spcPct val="0"/>
        </a:spcAft>
        <a:defRPr sz="4400">
          <a:solidFill>
            <a:srgbClr val="FFFF00"/>
          </a:solidFill>
          <a:latin typeface="Arial" charset="0"/>
          <a:cs typeface="Arial" charset="0"/>
        </a:defRPr>
      </a:lvl5pPr>
      <a:lvl6pPr marL="457200" algn="ctr" rtl="1" fontAlgn="base">
        <a:spcBef>
          <a:spcPct val="0"/>
        </a:spcBef>
        <a:spcAft>
          <a:spcPct val="0"/>
        </a:spcAft>
        <a:defRPr sz="4400">
          <a:solidFill>
            <a:srgbClr val="FFFF00"/>
          </a:solidFill>
          <a:latin typeface="Arial" charset="0"/>
          <a:cs typeface="Arial" charset="0"/>
        </a:defRPr>
      </a:lvl6pPr>
      <a:lvl7pPr marL="914400" algn="ctr" rtl="1" fontAlgn="base">
        <a:spcBef>
          <a:spcPct val="0"/>
        </a:spcBef>
        <a:spcAft>
          <a:spcPct val="0"/>
        </a:spcAft>
        <a:defRPr sz="4400">
          <a:solidFill>
            <a:srgbClr val="FFFF00"/>
          </a:solidFill>
          <a:latin typeface="Arial" charset="0"/>
          <a:cs typeface="Arial" charset="0"/>
        </a:defRPr>
      </a:lvl7pPr>
      <a:lvl8pPr marL="1371600" algn="ctr" rtl="1" fontAlgn="base">
        <a:spcBef>
          <a:spcPct val="0"/>
        </a:spcBef>
        <a:spcAft>
          <a:spcPct val="0"/>
        </a:spcAft>
        <a:defRPr sz="4400">
          <a:solidFill>
            <a:srgbClr val="FFFF00"/>
          </a:solidFill>
          <a:latin typeface="Arial" charset="0"/>
          <a:cs typeface="Arial" charset="0"/>
        </a:defRPr>
      </a:lvl8pPr>
      <a:lvl9pPr marL="1828800" algn="ctr" rtl="1" fontAlgn="base">
        <a:spcBef>
          <a:spcPct val="0"/>
        </a:spcBef>
        <a:spcAft>
          <a:spcPct val="0"/>
        </a:spcAft>
        <a:defRPr sz="4400">
          <a:solidFill>
            <a:srgbClr val="FFFF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PowerPoint_Presentation1.ppt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667000"/>
            <a:ext cx="8229600" cy="3657600"/>
          </a:xfrm>
        </p:spPr>
        <p:txBody>
          <a:bodyPr/>
          <a:lstStyle/>
          <a:p>
            <a:pPr eaLnBrk="1" hangingPunct="1"/>
            <a:r>
              <a:rPr lang="en-US" sz="6000" smtClean="0">
                <a:latin typeface="Times New Roman" pitchFamily="18" charset="0"/>
              </a:rPr>
              <a:t>DISORDERS OF THE PARATHYROID GLANDS</a:t>
            </a:r>
          </a:p>
        </p:txBody>
      </p:sp>
      <p:pic>
        <p:nvPicPr>
          <p:cNvPr id="5" name="Picture 4" descr="parathyroid.jpg"/>
          <p:cNvPicPr>
            <a:picLocks noChangeAspect="1"/>
          </p:cNvPicPr>
          <p:nvPr/>
        </p:nvPicPr>
        <p:blipFill>
          <a:blip r:embed="rId2" cstate="print">
            <a:lum bright="44000" contrast="-59000"/>
          </a:blip>
          <a:stretch>
            <a:fillRect/>
          </a:stretch>
        </p:blipFill>
        <p:spPr>
          <a:xfrm>
            <a:off x="5715000" y="0"/>
            <a:ext cx="3124200" cy="3009900"/>
          </a:xfrm>
          <a:prstGeom prst="ellipse">
            <a:avLst/>
          </a:prstGeom>
          <a:ln>
            <a:noFill/>
          </a:ln>
          <a:effectLst>
            <a:reflection blurRad="6350" stA="50000" endA="275" endPos="40000" dist="101600" dir="5400000" sy="-100000" algn="bl" rotWithShape="0"/>
            <a:softEdge rad="127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433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 cause of primary hyperparathyroidism is unknown. A genetic factor may be involved. The clonal origin of most parathyroid adenomas suggests a defect at the level of the gene controlling the regulation and/or expression of parathyroid hormone.</a:t>
            </a:r>
          </a:p>
        </p:txBody>
      </p:sp>
      <p:sp>
        <p:nvSpPr>
          <p:cNvPr id="143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536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incidence of the disease increases dramatically after the age of 50 and it is 2-4 folds more common in women.</a:t>
            </a:r>
          </a:p>
          <a:p>
            <a:pPr eaLnBrk="1" hangingPunct="1">
              <a:buFontTx/>
              <a:buNone/>
            </a:pPr>
            <a:r>
              <a:rPr lang="en-US" sz="2800" dirty="0" smtClean="0"/>
              <a:t>	</a:t>
            </a:r>
            <a:r>
              <a:rPr lang="en-US" sz="2800" dirty="0" smtClean="0">
                <a:solidFill>
                  <a:srgbClr val="C00000"/>
                </a:solidFill>
              </a:rPr>
              <a:t>A single adenoma occurs in about 80% </a:t>
            </a:r>
            <a:r>
              <a:rPr lang="en-US" sz="2800" dirty="0" smtClean="0"/>
              <a:t>of patients with primary hyperparathyroidism.</a:t>
            </a:r>
          </a:p>
          <a:p>
            <a:pPr eaLnBrk="1" hangingPunct="1">
              <a:buFontTx/>
              <a:buNone/>
            </a:pPr>
            <a:r>
              <a:rPr lang="en-US" sz="2800" dirty="0" smtClean="0"/>
              <a:t>    Four glands </a:t>
            </a:r>
            <a:r>
              <a:rPr lang="en-US" sz="2800" dirty="0" err="1" smtClean="0"/>
              <a:t>hyprplasia</a:t>
            </a:r>
            <a:r>
              <a:rPr lang="en-US" sz="2800" dirty="0" smtClean="0"/>
              <a:t> account for 15-20% of cases. </a:t>
            </a:r>
          </a:p>
          <a:p>
            <a:pPr eaLnBrk="1" hangingPunct="1">
              <a:buFontTx/>
              <a:buNone/>
            </a:pPr>
            <a:r>
              <a:rPr lang="en-US" sz="2800" dirty="0" smtClean="0"/>
              <a:t>   A parathyroid carcinoma could be the etiology in a rare incidence of less then 1%.</a:t>
            </a:r>
          </a:p>
        </p:txBody>
      </p:sp>
      <p:sp>
        <p:nvSpPr>
          <p:cNvPr id="153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6387"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two major sites of potential complications are the </a:t>
            </a:r>
            <a:r>
              <a:rPr lang="en-US" sz="2800" dirty="0" smtClean="0">
                <a:solidFill>
                  <a:srgbClr val="C00000"/>
                </a:solidFill>
              </a:rPr>
              <a:t>bones</a:t>
            </a:r>
            <a:r>
              <a:rPr lang="en-US" sz="2800" dirty="0" smtClean="0"/>
              <a:t> and the </a:t>
            </a:r>
            <a:r>
              <a:rPr lang="en-US" sz="2800" dirty="0" smtClean="0">
                <a:solidFill>
                  <a:srgbClr val="C00000"/>
                </a:solidFill>
              </a:rPr>
              <a:t>kidneys</a:t>
            </a:r>
            <a:r>
              <a:rPr lang="en-US" sz="2800" dirty="0" smtClean="0"/>
              <a:t>.</a:t>
            </a:r>
          </a:p>
          <a:p>
            <a:pPr eaLnBrk="1" hangingPunct="1">
              <a:buFontTx/>
              <a:buNone/>
            </a:pPr>
            <a:r>
              <a:rPr lang="en-US" sz="2800" dirty="0" smtClean="0"/>
              <a:t>	The kidneys may have renal stones (</a:t>
            </a:r>
            <a:r>
              <a:rPr lang="en-US" sz="2800" dirty="0" err="1" smtClean="0"/>
              <a:t>nephrolithiasis</a:t>
            </a:r>
            <a:r>
              <a:rPr lang="en-US" sz="2800" dirty="0" smtClean="0"/>
              <a:t>) or diffuse deposition of calcium-phosphate complexes in the </a:t>
            </a:r>
            <a:r>
              <a:rPr lang="en-US" sz="2800" dirty="0" err="1" smtClean="0"/>
              <a:t>parachyma</a:t>
            </a:r>
            <a:r>
              <a:rPr lang="en-US" sz="2800" dirty="0" smtClean="0"/>
              <a:t> (</a:t>
            </a:r>
            <a:r>
              <a:rPr lang="en-US" sz="2800" dirty="0" err="1" smtClean="0"/>
              <a:t>nephrocalcinosis</a:t>
            </a:r>
            <a:r>
              <a:rPr lang="en-US" sz="2800" dirty="0" smtClean="0"/>
              <a:t>). </a:t>
            </a:r>
          </a:p>
          <a:p>
            <a:pPr eaLnBrk="1" hangingPunct="1">
              <a:buFontTx/>
              <a:buNone/>
            </a:pPr>
            <a:r>
              <a:rPr lang="en-US" sz="2800" dirty="0" smtClean="0"/>
              <a:t>    Now a days such complications are seen less commonly and around 20% of patients or less show such complications.</a:t>
            </a:r>
          </a:p>
        </p:txBody>
      </p:sp>
      <p:sp>
        <p:nvSpPr>
          <p:cNvPr id="163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7411"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In skeleton a condition called</a:t>
            </a:r>
            <a:r>
              <a:rPr lang="en-US" sz="2800" dirty="0" smtClean="0">
                <a:solidFill>
                  <a:srgbClr val="C00000"/>
                </a:solidFill>
              </a:rPr>
              <a:t> </a:t>
            </a:r>
            <a:r>
              <a:rPr lang="en-US" sz="2800" dirty="0" err="1" smtClean="0">
                <a:solidFill>
                  <a:srgbClr val="C00000"/>
                </a:solidFill>
              </a:rPr>
              <a:t>osteitis</a:t>
            </a:r>
            <a:r>
              <a:rPr lang="en-US" sz="2800" dirty="0" smtClean="0">
                <a:solidFill>
                  <a:srgbClr val="C00000"/>
                </a:solidFill>
              </a:rPr>
              <a:t> </a:t>
            </a:r>
            <a:r>
              <a:rPr lang="en-US" sz="2800" dirty="0" err="1" smtClean="0">
                <a:solidFill>
                  <a:srgbClr val="C00000"/>
                </a:solidFill>
              </a:rPr>
              <a:t>fibrosa</a:t>
            </a:r>
            <a:r>
              <a:rPr lang="en-US" sz="2800" dirty="0" smtClean="0">
                <a:solidFill>
                  <a:srgbClr val="C00000"/>
                </a:solidFill>
              </a:rPr>
              <a:t> </a:t>
            </a:r>
            <a:r>
              <a:rPr lang="en-US" sz="2800" dirty="0" err="1" smtClean="0">
                <a:solidFill>
                  <a:srgbClr val="C00000"/>
                </a:solidFill>
              </a:rPr>
              <a:t>cystica</a:t>
            </a:r>
            <a:r>
              <a:rPr lang="en-US" sz="2800" dirty="0" smtClean="0">
                <a:solidFill>
                  <a:srgbClr val="C00000"/>
                </a:solidFill>
              </a:rPr>
              <a:t> </a:t>
            </a:r>
            <a:r>
              <a:rPr lang="en-US" sz="2800" dirty="0" smtClean="0"/>
              <a:t>could occur with </a:t>
            </a:r>
            <a:r>
              <a:rPr lang="en-US" sz="2800" dirty="0" err="1" smtClean="0"/>
              <a:t>subperiosteal</a:t>
            </a:r>
            <a:r>
              <a:rPr lang="en-US" sz="2800" dirty="0" smtClean="0"/>
              <a:t> </a:t>
            </a:r>
            <a:r>
              <a:rPr lang="en-US" sz="2800" dirty="0" err="1" smtClean="0"/>
              <a:t>resorption</a:t>
            </a:r>
            <a:r>
              <a:rPr lang="en-US" sz="2800" dirty="0" smtClean="0"/>
              <a:t> of the distal phalanges, distal </a:t>
            </a:r>
            <a:r>
              <a:rPr lang="en-US" sz="2800" dirty="0" err="1" smtClean="0"/>
              <a:t>tappering</a:t>
            </a:r>
            <a:r>
              <a:rPr lang="en-US" sz="2800" dirty="0" smtClean="0"/>
              <a:t> of the clavicles, a “salt and pepper” appearance of the skull as well as bone cysts and brown tumors of the long bones. </a:t>
            </a:r>
          </a:p>
          <a:p>
            <a:pPr eaLnBrk="1" hangingPunct="1">
              <a:buFontTx/>
              <a:buNone/>
            </a:pPr>
            <a:r>
              <a:rPr lang="en-US" sz="2800" dirty="0" smtClean="0"/>
              <a:t>   Such overt bone disease even though typical of primary hyperparathyroidism is very rarely encountered.</a:t>
            </a:r>
          </a:p>
        </p:txBody>
      </p:sp>
      <p:sp>
        <p:nvSpPr>
          <p:cNvPr id="174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843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Now a days almost 90% of diagnosed cases in the developed countries are picked up by </a:t>
            </a:r>
            <a:r>
              <a:rPr lang="en-US" dirty="0" smtClean="0">
                <a:solidFill>
                  <a:srgbClr val="C00000"/>
                </a:solidFill>
              </a:rPr>
              <a:t>routine screening </a:t>
            </a:r>
            <a:r>
              <a:rPr lang="en-US" dirty="0" smtClean="0"/>
              <a:t>for calcium level using the new automated machines.</a:t>
            </a:r>
          </a:p>
        </p:txBody>
      </p:sp>
      <p:sp>
        <p:nvSpPr>
          <p:cNvPr id="184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945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Other symptoms include muscle weakness, easy fatigability, peptic ulcer disease, pancreatitis, hypertension, gout and pseudogout as well as anemia and depression have been associated with primary hyperparathyroidism.</a:t>
            </a:r>
          </a:p>
        </p:txBody>
      </p:sp>
      <p:sp>
        <p:nvSpPr>
          <p:cNvPr id="1946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ParathyroidSymptomsCartoon60.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198438"/>
            <a:ext cx="8229600" cy="411162"/>
          </a:xfrm>
        </p:spPr>
        <p:txBody>
          <a:bodyPr/>
          <a:lstStyle/>
          <a:p>
            <a:pPr algn="l" eaLnBrk="1" hangingPunct="1"/>
            <a:r>
              <a:rPr lang="en-US" sz="3200" smtClean="0"/>
              <a:t>Differential Diagnosis</a:t>
            </a:r>
          </a:p>
        </p:txBody>
      </p:sp>
      <p:sp>
        <p:nvSpPr>
          <p:cNvPr id="20483" name="Rectangle 5"/>
          <p:cNvSpPr>
            <a:spLocks noGrp="1" noChangeArrowheads="1"/>
          </p:cNvSpPr>
          <p:nvPr>
            <p:ph type="body" sz="half" idx="1"/>
          </p:nvPr>
        </p:nvSpPr>
        <p:spPr>
          <a:xfrm>
            <a:off x="457200" y="2103438"/>
            <a:ext cx="4038600" cy="4525962"/>
          </a:xfrm>
        </p:spPr>
        <p:txBody>
          <a:bodyPr/>
          <a:lstStyle/>
          <a:p>
            <a:pPr marL="533400" indent="-533400" eaLnBrk="1" hangingPunct="1">
              <a:buFontTx/>
              <a:buAutoNum type="arabicPeriod"/>
            </a:pPr>
            <a:r>
              <a:rPr lang="en-US" smtClean="0"/>
              <a:t>Primary hyperparathyroidism</a:t>
            </a:r>
          </a:p>
          <a:p>
            <a:pPr marL="914400" lvl="1" indent="-457200" eaLnBrk="1" hangingPunct="1">
              <a:buFontTx/>
              <a:buAutoNum type="alphaUcPeriod"/>
            </a:pPr>
            <a:r>
              <a:rPr lang="en-US" smtClean="0"/>
              <a:t>Solitary adenomas</a:t>
            </a:r>
          </a:p>
          <a:p>
            <a:pPr marL="914400" lvl="1" indent="-457200" eaLnBrk="1" hangingPunct="1">
              <a:buFontTx/>
              <a:buAutoNum type="alphaUcPeriod"/>
            </a:pPr>
            <a:r>
              <a:rPr lang="en-US" smtClean="0"/>
              <a:t>Multiple endocrine neoplasia</a:t>
            </a:r>
          </a:p>
          <a:p>
            <a:pPr marL="533400" indent="-533400" eaLnBrk="1" hangingPunct="1">
              <a:buFontTx/>
              <a:buAutoNum type="arabicPeriod"/>
            </a:pPr>
            <a:r>
              <a:rPr lang="en-US" smtClean="0"/>
              <a:t>Lithium therapy</a:t>
            </a:r>
          </a:p>
          <a:p>
            <a:pPr marL="533400" indent="-533400" eaLnBrk="1" hangingPunct="1">
              <a:buFontTx/>
              <a:buAutoNum type="arabicPeriod"/>
            </a:pPr>
            <a:r>
              <a:rPr lang="en-US" smtClean="0"/>
              <a:t>Familial hypocalciuric hypercalcemia</a:t>
            </a:r>
          </a:p>
        </p:txBody>
      </p:sp>
      <p:sp>
        <p:nvSpPr>
          <p:cNvPr id="20484" name="Rectangle 6"/>
          <p:cNvSpPr>
            <a:spLocks noGrp="1" noChangeArrowheads="1"/>
          </p:cNvSpPr>
          <p:nvPr>
            <p:ph type="body" sz="half" idx="2"/>
          </p:nvPr>
        </p:nvSpPr>
        <p:spPr>
          <a:xfrm>
            <a:off x="4648200" y="2103438"/>
            <a:ext cx="4038600" cy="4525962"/>
          </a:xfrm>
        </p:spPr>
        <p:txBody>
          <a:bodyPr/>
          <a:lstStyle/>
          <a:p>
            <a:pPr marL="533400" indent="-533400" eaLnBrk="1" hangingPunct="1">
              <a:buFontTx/>
              <a:buAutoNum type="arabicPeriod"/>
            </a:pPr>
            <a:r>
              <a:rPr lang="en-US" dirty="0" smtClean="0"/>
              <a:t>Vitamin D intoxication</a:t>
            </a:r>
          </a:p>
          <a:p>
            <a:pPr marL="533400" indent="-533400" eaLnBrk="1" hangingPunct="1">
              <a:buFontTx/>
              <a:buAutoNum type="arabicPeriod"/>
            </a:pPr>
            <a:r>
              <a:rPr lang="en-US" dirty="0" smtClean="0"/>
              <a:t> 1,25(OH)2D; </a:t>
            </a:r>
            <a:r>
              <a:rPr lang="en-US" dirty="0" err="1" smtClean="0"/>
              <a:t>sarcoidosis</a:t>
            </a:r>
            <a:r>
              <a:rPr lang="en-US" dirty="0" smtClean="0"/>
              <a:t> and other </a:t>
            </a:r>
            <a:r>
              <a:rPr lang="en-US" dirty="0" err="1" smtClean="0"/>
              <a:t>granulomatous</a:t>
            </a:r>
            <a:r>
              <a:rPr lang="en-US" dirty="0" smtClean="0"/>
              <a:t> diseases</a:t>
            </a:r>
          </a:p>
          <a:p>
            <a:pPr marL="533400" indent="-533400" eaLnBrk="1" hangingPunct="1">
              <a:buFontTx/>
              <a:buAutoNum type="arabicPeriod"/>
            </a:pPr>
            <a:r>
              <a:rPr lang="en-US" dirty="0" smtClean="0"/>
              <a:t>Idiopathic </a:t>
            </a:r>
            <a:r>
              <a:rPr lang="en-US" dirty="0" err="1" smtClean="0"/>
              <a:t>hypercalcemia</a:t>
            </a:r>
            <a:r>
              <a:rPr lang="en-US" dirty="0" smtClean="0"/>
              <a:t> of infancy</a:t>
            </a:r>
          </a:p>
        </p:txBody>
      </p:sp>
      <p:sp>
        <p:nvSpPr>
          <p:cNvPr id="20485" name="Rectangle 7"/>
          <p:cNvSpPr>
            <a:spLocks noChangeArrowheads="1"/>
          </p:cNvSpPr>
          <p:nvPr/>
        </p:nvSpPr>
        <p:spPr bwMode="auto">
          <a:xfrm>
            <a:off x="457200" y="7620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err="1">
                <a:solidFill>
                  <a:srgbClr val="C00000"/>
                </a:solidFill>
              </a:rPr>
              <a:t>Hypercalcemia</a:t>
            </a:r>
            <a:endParaRPr lang="en-US" sz="3200" dirty="0">
              <a:solidFill>
                <a:srgbClr val="C00000"/>
              </a:solidFill>
            </a:endParaRPr>
          </a:p>
        </p:txBody>
      </p:sp>
      <p:sp>
        <p:nvSpPr>
          <p:cNvPr id="20486" name="Line 8"/>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0487" name="Line 9"/>
          <p:cNvSpPr>
            <a:spLocks noChangeShapeType="1"/>
          </p:cNvSpPr>
          <p:nvPr/>
        </p:nvSpPr>
        <p:spPr bwMode="auto">
          <a:xfrm>
            <a:off x="0" y="1371600"/>
            <a:ext cx="9144000" cy="0"/>
          </a:xfrm>
          <a:prstGeom prst="line">
            <a:avLst/>
          </a:prstGeom>
          <a:noFill/>
          <a:ln w="9525">
            <a:solidFill>
              <a:srgbClr val="FF3300"/>
            </a:solidFill>
            <a:round/>
            <a:headEnd/>
            <a:tailEnd/>
          </a:ln>
        </p:spPr>
        <p:txBody>
          <a:bodyPr/>
          <a:lstStyle/>
          <a:p>
            <a:endParaRPr lang="en-US"/>
          </a:p>
        </p:txBody>
      </p:sp>
      <p:sp>
        <p:nvSpPr>
          <p:cNvPr id="20488" name="Line 10"/>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0489" name="Line 11"/>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0490" name="Text Box 12"/>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Parathyroid - related</a:t>
            </a:r>
          </a:p>
        </p:txBody>
      </p:sp>
      <p:sp>
        <p:nvSpPr>
          <p:cNvPr id="20491" name="Text Box 13"/>
          <p:cNvSpPr txBox="1">
            <a:spLocks noChangeArrowheads="1"/>
          </p:cNvSpPr>
          <p:nvPr/>
        </p:nvSpPr>
        <p:spPr bwMode="auto">
          <a:xfrm>
            <a:off x="5029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Vitamin D – related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98438"/>
            <a:ext cx="8229600" cy="411162"/>
          </a:xfrm>
        </p:spPr>
        <p:txBody>
          <a:bodyPr/>
          <a:lstStyle/>
          <a:p>
            <a:pPr algn="l" eaLnBrk="1" hangingPunct="1"/>
            <a:r>
              <a:rPr lang="en-US" sz="3200" dirty="0" smtClean="0"/>
              <a:t>Differential Diagnosis</a:t>
            </a:r>
          </a:p>
        </p:txBody>
      </p:sp>
      <p:sp>
        <p:nvSpPr>
          <p:cNvPr id="21507" name="Rectangle 3"/>
          <p:cNvSpPr>
            <a:spLocks noGrp="1" noChangeArrowheads="1"/>
          </p:cNvSpPr>
          <p:nvPr>
            <p:ph type="body" sz="half" idx="1"/>
          </p:nvPr>
        </p:nvSpPr>
        <p:spPr>
          <a:xfrm>
            <a:off x="457200" y="1905000"/>
            <a:ext cx="4038600" cy="4525963"/>
          </a:xfrm>
        </p:spPr>
        <p:txBody>
          <a:bodyPr/>
          <a:lstStyle/>
          <a:p>
            <a:pPr marL="533400" indent="-533400" eaLnBrk="1" hangingPunct="1">
              <a:buFontTx/>
              <a:buAutoNum type="arabicPeriod"/>
            </a:pPr>
            <a:r>
              <a:rPr lang="en-US" sz="2400" smtClean="0"/>
              <a:t>Solid tumor with metastases(breast)</a:t>
            </a:r>
          </a:p>
          <a:p>
            <a:pPr marL="533400" indent="-533400" eaLnBrk="1" hangingPunct="1">
              <a:buFontTx/>
              <a:buAutoNum type="arabicPeriod"/>
            </a:pPr>
            <a:r>
              <a:rPr lang="en-US" sz="2400" smtClean="0"/>
              <a:t>Solid tumor with humoral mediation of hypercalcemia (lung kidney)</a:t>
            </a:r>
          </a:p>
          <a:p>
            <a:pPr marL="533400" indent="-533400" eaLnBrk="1" hangingPunct="1">
              <a:buFontTx/>
              <a:buAutoNum type="arabicPeriod"/>
            </a:pPr>
            <a:r>
              <a:rPr lang="en-US" sz="2400" smtClean="0"/>
              <a:t>Hematologic malignancies (multiple myeloma, lymphoma, leukemia)</a:t>
            </a:r>
          </a:p>
        </p:txBody>
      </p:sp>
      <p:sp>
        <p:nvSpPr>
          <p:cNvPr id="21508" name="Rectangle 4"/>
          <p:cNvSpPr>
            <a:spLocks noGrp="1" noChangeArrowheads="1"/>
          </p:cNvSpPr>
          <p:nvPr>
            <p:ph type="body" sz="half" idx="2"/>
          </p:nvPr>
        </p:nvSpPr>
        <p:spPr>
          <a:xfrm>
            <a:off x="4648200" y="1905000"/>
            <a:ext cx="4038600" cy="4525963"/>
          </a:xfrm>
        </p:spPr>
        <p:txBody>
          <a:bodyPr/>
          <a:lstStyle/>
          <a:p>
            <a:pPr marL="533400" indent="-533400" eaLnBrk="1" hangingPunct="1">
              <a:buFontTx/>
              <a:buAutoNum type="arabicPeriod"/>
            </a:pPr>
            <a:r>
              <a:rPr lang="en-US" sz="2400" dirty="0" smtClean="0"/>
              <a:t>Hyperthyroidism</a:t>
            </a:r>
          </a:p>
          <a:p>
            <a:pPr marL="533400" indent="-533400" eaLnBrk="1" hangingPunct="1">
              <a:buFontTx/>
              <a:buAutoNum type="arabicPeriod"/>
            </a:pPr>
            <a:r>
              <a:rPr lang="en-US" sz="2400" dirty="0" smtClean="0"/>
              <a:t>Immobilization</a:t>
            </a:r>
          </a:p>
          <a:p>
            <a:pPr marL="533400" indent="-533400" eaLnBrk="1" hangingPunct="1">
              <a:buFontTx/>
              <a:buAutoNum type="arabicPeriod"/>
            </a:pPr>
            <a:r>
              <a:rPr lang="en-US" sz="2400" dirty="0" err="1" smtClean="0"/>
              <a:t>Thiazides</a:t>
            </a:r>
            <a:endParaRPr lang="en-US" sz="2400" dirty="0" smtClean="0"/>
          </a:p>
          <a:p>
            <a:pPr marL="533400" indent="-533400" eaLnBrk="1" hangingPunct="1">
              <a:buFontTx/>
              <a:buAutoNum type="arabicPeriod"/>
            </a:pPr>
            <a:r>
              <a:rPr lang="en-US" sz="2400" dirty="0" smtClean="0"/>
              <a:t>Vitamin A intoxication</a:t>
            </a:r>
          </a:p>
          <a:p>
            <a:pPr marL="533400" indent="-533400" algn="ctr" eaLnBrk="1" hangingPunct="1">
              <a:buFontTx/>
              <a:buNone/>
            </a:pPr>
            <a:r>
              <a:rPr lang="en-US" sz="2400" dirty="0" err="1" smtClean="0">
                <a:solidFill>
                  <a:srgbClr val="66FF33"/>
                </a:solidFill>
              </a:rPr>
              <a:t>Assocated</a:t>
            </a:r>
            <a:r>
              <a:rPr lang="en-US" sz="2400" dirty="0" smtClean="0">
                <a:solidFill>
                  <a:srgbClr val="66FF33"/>
                </a:solidFill>
              </a:rPr>
              <a:t> with Renal Failure:</a:t>
            </a:r>
          </a:p>
          <a:p>
            <a:pPr marL="533400" indent="-533400" eaLnBrk="1" hangingPunct="1">
              <a:buFontTx/>
              <a:buAutoNum type="arabicPeriod"/>
            </a:pPr>
            <a:r>
              <a:rPr lang="en-US" sz="2400" dirty="0" smtClean="0"/>
              <a:t>Severe secondary hyperparathyroidism</a:t>
            </a:r>
          </a:p>
          <a:p>
            <a:pPr marL="533400" indent="-533400" eaLnBrk="1" hangingPunct="1">
              <a:buFontTx/>
              <a:buAutoNum type="arabicPeriod"/>
            </a:pPr>
            <a:r>
              <a:rPr lang="en-US" sz="2400" dirty="0" smtClean="0"/>
              <a:t>Aluminum intoxication</a:t>
            </a:r>
          </a:p>
          <a:p>
            <a:pPr marL="533400" indent="-533400" eaLnBrk="1" hangingPunct="1">
              <a:buFontTx/>
              <a:buAutoNum type="arabicPeriod"/>
            </a:pPr>
            <a:r>
              <a:rPr lang="en-US" sz="2400" dirty="0" smtClean="0"/>
              <a:t>Milk alkali syndrome</a:t>
            </a:r>
          </a:p>
        </p:txBody>
      </p:sp>
      <p:sp>
        <p:nvSpPr>
          <p:cNvPr id="21509" name="Rectangle 5"/>
          <p:cNvSpPr>
            <a:spLocks noChangeArrowheads="1"/>
          </p:cNvSpPr>
          <p:nvPr/>
        </p:nvSpPr>
        <p:spPr bwMode="auto">
          <a:xfrm>
            <a:off x="457200" y="6096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err="1">
                <a:solidFill>
                  <a:srgbClr val="C00000"/>
                </a:solidFill>
              </a:rPr>
              <a:t>Hypercalcemia</a:t>
            </a:r>
            <a:endParaRPr lang="en-US" sz="3200" dirty="0">
              <a:solidFill>
                <a:srgbClr val="C00000"/>
              </a:solidFill>
            </a:endParaRPr>
          </a:p>
        </p:txBody>
      </p:sp>
      <p:sp>
        <p:nvSpPr>
          <p:cNvPr id="21510" name="Line 6"/>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1511" name="Line 7"/>
          <p:cNvSpPr>
            <a:spLocks noChangeShapeType="1"/>
          </p:cNvSpPr>
          <p:nvPr/>
        </p:nvSpPr>
        <p:spPr bwMode="auto">
          <a:xfrm>
            <a:off x="0" y="1143000"/>
            <a:ext cx="9144000" cy="0"/>
          </a:xfrm>
          <a:prstGeom prst="line">
            <a:avLst/>
          </a:prstGeom>
          <a:noFill/>
          <a:ln w="9525">
            <a:solidFill>
              <a:srgbClr val="FF3300"/>
            </a:solidFill>
            <a:round/>
            <a:headEnd/>
            <a:tailEnd/>
          </a:ln>
        </p:spPr>
        <p:txBody>
          <a:bodyPr/>
          <a:lstStyle/>
          <a:p>
            <a:endParaRPr lang="en-US"/>
          </a:p>
        </p:txBody>
      </p:sp>
      <p:sp>
        <p:nvSpPr>
          <p:cNvPr id="21512" name="Line 8"/>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1513" name="Line 9"/>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1514" name="Text Box 10"/>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Malignancy - related</a:t>
            </a:r>
          </a:p>
        </p:txBody>
      </p:sp>
      <p:sp>
        <p:nvSpPr>
          <p:cNvPr id="21515" name="Text Box 11"/>
          <p:cNvSpPr txBox="1">
            <a:spLocks noChangeArrowheads="1"/>
          </p:cNvSpPr>
          <p:nvPr/>
        </p:nvSpPr>
        <p:spPr bwMode="auto">
          <a:xfrm>
            <a:off x="5029200" y="1082675"/>
            <a:ext cx="3505200" cy="822325"/>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Associated with high bone turnover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63562"/>
          </a:xfrm>
        </p:spPr>
        <p:txBody>
          <a:bodyPr/>
          <a:lstStyle/>
          <a:p>
            <a:pPr eaLnBrk="1" hangingPunct="1"/>
            <a:r>
              <a:rPr lang="en-US" sz="3600" smtClean="0"/>
              <a:t>Diagnosis</a:t>
            </a:r>
          </a:p>
        </p:txBody>
      </p:sp>
      <p:sp>
        <p:nvSpPr>
          <p:cNvPr id="2253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presence of established </a:t>
            </a:r>
            <a:r>
              <a:rPr lang="en-US" dirty="0" err="1" smtClean="0">
                <a:solidFill>
                  <a:srgbClr val="C00000"/>
                </a:solidFill>
              </a:rPr>
              <a:t>hypercalcaemia</a:t>
            </a:r>
            <a:r>
              <a:rPr lang="en-US" dirty="0" smtClean="0"/>
              <a:t> in more than one serum measurement accompanied by </a:t>
            </a:r>
            <a:r>
              <a:rPr lang="en-US" dirty="0" smtClean="0">
                <a:solidFill>
                  <a:srgbClr val="C00000"/>
                </a:solidFill>
              </a:rPr>
              <a:t>elevated </a:t>
            </a:r>
            <a:r>
              <a:rPr lang="en-US" dirty="0" err="1" smtClean="0">
                <a:solidFill>
                  <a:srgbClr val="C00000"/>
                </a:solidFill>
              </a:rPr>
              <a:t>immunoreactive</a:t>
            </a:r>
            <a:r>
              <a:rPr lang="en-US" dirty="0" smtClean="0">
                <a:solidFill>
                  <a:srgbClr val="C00000"/>
                </a:solidFill>
              </a:rPr>
              <a:t> PTH is characteristic (</a:t>
            </a:r>
            <a:r>
              <a:rPr lang="en-US" dirty="0" err="1" smtClean="0">
                <a:solidFill>
                  <a:srgbClr val="C00000"/>
                </a:solidFill>
              </a:rPr>
              <a:t>iPTH</a:t>
            </a:r>
            <a:r>
              <a:rPr lang="en-US" dirty="0" smtClean="0">
                <a:solidFill>
                  <a:srgbClr val="C00000"/>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409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Maintenance of calcium, phosphate and magnesium homeostasis is under the influence of two polypeptide hormones; </a:t>
            </a:r>
            <a:r>
              <a:rPr lang="en-US" smtClean="0">
                <a:solidFill>
                  <a:schemeClr val="folHlink"/>
                </a:solidFill>
              </a:rPr>
              <a:t>parathyroid hormone(PTH),</a:t>
            </a:r>
            <a:r>
              <a:rPr lang="en-US" smtClean="0"/>
              <a:t> and </a:t>
            </a:r>
            <a:r>
              <a:rPr lang="en-US" smtClean="0">
                <a:solidFill>
                  <a:schemeClr val="folHlink"/>
                </a:solidFill>
              </a:rPr>
              <a:t>calcitonin</a:t>
            </a:r>
            <a:r>
              <a:rPr lang="en-US" smtClean="0"/>
              <a:t> </a:t>
            </a:r>
            <a:r>
              <a:rPr lang="en-US" smtClean="0">
                <a:solidFill>
                  <a:schemeClr val="folHlink"/>
                </a:solidFill>
              </a:rPr>
              <a:t>(CT),</a:t>
            </a:r>
            <a:r>
              <a:rPr lang="en-US" smtClean="0"/>
              <a:t> as well as a </a:t>
            </a:r>
            <a:r>
              <a:rPr lang="en-US" smtClean="0">
                <a:solidFill>
                  <a:schemeClr val="folHlink"/>
                </a:solidFill>
              </a:rPr>
              <a:t>sterol hormone, 1,25</a:t>
            </a:r>
            <a:r>
              <a:rPr lang="en-US" smtClean="0"/>
              <a:t> </a:t>
            </a:r>
            <a:r>
              <a:rPr lang="en-US" smtClean="0">
                <a:solidFill>
                  <a:schemeClr val="folHlink"/>
                </a:solidFill>
              </a:rPr>
              <a:t>dihydroxy cholecalciferol (1,25 (OH)</a:t>
            </a:r>
            <a:r>
              <a:rPr lang="en-US" baseline="-25000" smtClean="0">
                <a:solidFill>
                  <a:schemeClr val="folHlink"/>
                </a:solidFill>
              </a:rPr>
              <a:t>2</a:t>
            </a:r>
            <a:r>
              <a:rPr lang="en-US" smtClean="0">
                <a:solidFill>
                  <a:schemeClr val="folHlink"/>
                </a:solidFill>
              </a:rPr>
              <a:t>D</a:t>
            </a:r>
            <a:r>
              <a:rPr lang="en-US" baseline="-25000" smtClean="0">
                <a:solidFill>
                  <a:schemeClr val="folHlink"/>
                </a:solidFill>
              </a:rPr>
              <a:t>3</a:t>
            </a:r>
            <a:r>
              <a:rPr lang="en-US" smtClean="0">
                <a:solidFill>
                  <a:schemeClr val="folHlink"/>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p:spPr>
        <p:txBody>
          <a:bodyPr/>
          <a:lstStyle/>
          <a:p>
            <a:pPr eaLnBrk="1" hangingPunct="1"/>
            <a:r>
              <a:rPr lang="en-US" sz="3600" smtClean="0"/>
              <a:t>Diagnosis</a:t>
            </a:r>
          </a:p>
        </p:txBody>
      </p:sp>
      <p:sp>
        <p:nvSpPr>
          <p:cNvPr id="23555" name="Rectangle 3"/>
          <p:cNvSpPr>
            <a:spLocks noGrp="1" noChangeArrowheads="1"/>
          </p:cNvSpPr>
          <p:nvPr>
            <p:ph type="body" idx="1"/>
          </p:nvPr>
        </p:nvSpPr>
        <p:spPr/>
        <p:txBody>
          <a:bodyPr/>
          <a:lstStyle/>
          <a:p>
            <a:pPr eaLnBrk="1" hangingPunct="1">
              <a:buFontTx/>
              <a:buNone/>
            </a:pPr>
            <a:r>
              <a:rPr lang="en-US" dirty="0" smtClean="0"/>
              <a:t>	Serum phosphate is usually low but may be normal.</a:t>
            </a:r>
            <a:r>
              <a:rPr lang="en-US" dirty="0" smtClean="0">
                <a:solidFill>
                  <a:srgbClr val="C00000"/>
                </a:solidFill>
              </a:rPr>
              <a:t> </a:t>
            </a:r>
            <a:r>
              <a:rPr lang="en-US" dirty="0" err="1" smtClean="0">
                <a:solidFill>
                  <a:srgbClr val="C00000"/>
                </a:solidFill>
              </a:rPr>
              <a:t>Hypercalcaemia</a:t>
            </a:r>
            <a:r>
              <a:rPr lang="en-US" dirty="0" smtClean="0">
                <a:solidFill>
                  <a:srgbClr val="C00000"/>
                </a:solidFill>
              </a:rPr>
              <a:t> </a:t>
            </a:r>
            <a:r>
              <a:rPr lang="en-US" dirty="0" smtClean="0"/>
              <a:t>is common and blood alkaline </a:t>
            </a:r>
            <a:r>
              <a:rPr lang="en-US" dirty="0" err="1" smtClean="0"/>
              <a:t>phosphatase</a:t>
            </a:r>
            <a:r>
              <a:rPr lang="en-US" dirty="0" smtClean="0"/>
              <a:t> (of bone origin) and the urinary </a:t>
            </a:r>
            <a:r>
              <a:rPr lang="en-US" dirty="0" err="1" smtClean="0"/>
              <a:t>hydroxyproline</a:t>
            </a:r>
            <a:r>
              <a:rPr lang="en-US" dirty="0" smtClean="0"/>
              <a:t> concentrations are commonly elevated when the bones are involved. </a:t>
            </a:r>
            <a:r>
              <a:rPr lang="en-US" dirty="0" err="1" smtClean="0"/>
              <a:t>Nephrogenous</a:t>
            </a:r>
            <a:r>
              <a:rPr lang="en-US" dirty="0" smtClean="0"/>
              <a:t> CAMP is elevated in about 80% of patients but the test is rarely used because of technical difficulties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457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 heypercalcaemic of non-parathyroid origin e.g., vitamin D intoxication, sarcoidosis and lymphoproliferative syndromes generally respond to the administration of prednisolone in a dose of 40-60 mg daily for 10 days by a decrease in serum calcium level.</a:t>
            </a:r>
          </a:p>
        </p:txBody>
      </p:sp>
      <p:sp>
        <p:nvSpPr>
          <p:cNvPr id="2458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The Glucocortisoid suppression test: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560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smtClean="0"/>
              <a:t>	The response is unusual in hypercalcaemia secondary to primary hyperparathyroidism and ectopic PTH production.</a:t>
            </a:r>
          </a:p>
          <a:p>
            <a:pPr eaLnBrk="1" hangingPunct="1">
              <a:buFontTx/>
              <a:buNone/>
            </a:pPr>
            <a:r>
              <a:rPr lang="en-US" sz="2800" smtClean="0"/>
              <a:t>	A positive test result i.e. significant decrease in serum calcium is a contraindication to neck exploration and signals the need for investigation for a non-parathyroid cause of the hypercalcaemia.	 </a:t>
            </a:r>
          </a:p>
        </p:txBody>
      </p:sp>
      <p:sp>
        <p:nvSpPr>
          <p:cNvPr id="2560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The Glucocortisoid suppression test: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6627"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Plain X-ray of hands can be diagnostic showing subperiosteal bone resorption usually on the radial surfacy of the distal phalanx with distal phalangeal tufting as well as cysts formation and generalzed osteopenia.</a:t>
            </a:r>
          </a:p>
        </p:txBody>
      </p:sp>
      <p:sp>
        <p:nvSpPr>
          <p:cNvPr id="2662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00"/>
                </a:solidFill>
              </a:rPr>
              <a:t>Radiograph: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7651" name="Rectangle 3"/>
          <p:cNvSpPr>
            <a:spLocks noGrp="1" noChangeArrowheads="1"/>
          </p:cNvSpPr>
          <p:nvPr>
            <p:ph type="body" idx="1"/>
          </p:nvPr>
        </p:nvSpPr>
        <p:spPr>
          <a:xfrm>
            <a:off x="457200" y="2057400"/>
            <a:ext cx="8229600" cy="4068763"/>
          </a:xfrm>
        </p:spPr>
        <p:txBody>
          <a:bodyPr/>
          <a:lstStyle/>
          <a:p>
            <a:pPr eaLnBrk="1" hangingPunct="1"/>
            <a:r>
              <a:rPr lang="en-US" smtClean="0"/>
              <a:t>Ultrasonography</a:t>
            </a:r>
          </a:p>
          <a:p>
            <a:pPr eaLnBrk="1" hangingPunct="1"/>
            <a:r>
              <a:rPr lang="en-US" smtClean="0"/>
              <a:t>MRI</a:t>
            </a:r>
          </a:p>
          <a:p>
            <a:pPr eaLnBrk="1" hangingPunct="1"/>
            <a:r>
              <a:rPr lang="en-US" smtClean="0"/>
              <a:t>CT</a:t>
            </a:r>
          </a:p>
          <a:p>
            <a:pPr eaLnBrk="1" hangingPunct="1"/>
            <a:r>
              <a:rPr lang="en-US" smtClean="0"/>
              <a:t>Thallium </a:t>
            </a:r>
            <a:r>
              <a:rPr lang="en-US" baseline="30000" smtClean="0"/>
              <a:t>201</a:t>
            </a:r>
            <a:r>
              <a:rPr lang="en-US" smtClean="0"/>
              <a:t> – Tehcnichum</a:t>
            </a:r>
            <a:r>
              <a:rPr lang="en-US" baseline="30000" smtClean="0"/>
              <a:t>99m</a:t>
            </a:r>
            <a:r>
              <a:rPr lang="en-US" smtClean="0"/>
              <a:t> scan (subtraction study)</a:t>
            </a:r>
          </a:p>
        </p:txBody>
      </p:sp>
      <p:sp>
        <p:nvSpPr>
          <p:cNvPr id="2765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3300"/>
                </a:solidFill>
              </a:rPr>
              <a:t>Pre-operative localization of the abnormal parathyroid gland(s):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19200" y="1447800"/>
          <a:ext cx="7086600" cy="4379913"/>
        </p:xfrm>
        <a:graphic>
          <a:graphicData uri="http://schemas.openxmlformats.org/presentationml/2006/ole">
            <mc:AlternateContent xmlns:mc="http://schemas.openxmlformats.org/markup-compatibility/2006">
              <mc:Choice xmlns:v="urn:schemas-microsoft-com:vml" Requires="v">
                <p:oleObj spid="_x0000_s1027" name="Presentation" r:id="rId4" imgW="4570388" imgH="3427437" progId="PowerPoint.Show.12">
                  <p:embed/>
                </p:oleObj>
              </mc:Choice>
              <mc:Fallback>
                <p:oleObj name="Presentation" r:id="rId4" imgW="4570388" imgH="3427437" progId="PowerPoint.Show.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47800"/>
                        <a:ext cx="7086600" cy="4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63562"/>
          </a:xfrm>
        </p:spPr>
        <p:txBody>
          <a:bodyPr/>
          <a:lstStyle/>
          <a:p>
            <a:pPr eaLnBrk="1" hangingPunct="1"/>
            <a:r>
              <a:rPr lang="en-US" sz="3600" smtClean="0"/>
              <a:t>Treatment</a:t>
            </a:r>
          </a:p>
        </p:txBody>
      </p:sp>
      <p:sp>
        <p:nvSpPr>
          <p:cNvPr id="28675" name="Rectangle 3"/>
          <p:cNvSpPr>
            <a:spLocks noGrp="1" noChangeArrowheads="1"/>
          </p:cNvSpPr>
          <p:nvPr>
            <p:ph type="body" idx="1"/>
          </p:nvPr>
        </p:nvSpPr>
        <p:spPr>
          <a:xfrm>
            <a:off x="457200" y="1447800"/>
            <a:ext cx="8229600" cy="4068763"/>
          </a:xfrm>
        </p:spPr>
        <p:txBody>
          <a:bodyPr/>
          <a:lstStyle/>
          <a:p>
            <a:pPr eaLnBrk="1" hangingPunct="1">
              <a:buFontTx/>
              <a:buNone/>
            </a:pPr>
            <a:r>
              <a:rPr lang="en-US" dirty="0" smtClean="0"/>
              <a:t>	A large proportion of patients have “biochemical” hyperparathyroidism but with prolonged follow up they progress to overt clinical presentation. </a:t>
            </a:r>
          </a:p>
          <a:p>
            <a:pPr eaLnBrk="1" hangingPunct="1">
              <a:buFontTx/>
              <a:buNone/>
            </a:pPr>
            <a:r>
              <a:rPr lang="en-US" dirty="0" smtClean="0"/>
              <a:t>   Resection of the parathyroid lesion is curative with recurrences observed mainly in the multiple glandular disease.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50838"/>
            <a:ext cx="8305800" cy="944562"/>
          </a:xfrm>
        </p:spPr>
        <p:txBody>
          <a:bodyPr/>
          <a:lstStyle/>
          <a:p>
            <a:pPr eaLnBrk="1" hangingPunct="1"/>
            <a:r>
              <a:rPr lang="en-US" sz="3600" smtClean="0"/>
              <a:t>Medical Treatment of the hypercalcaemia</a:t>
            </a:r>
          </a:p>
        </p:txBody>
      </p:sp>
      <p:sp>
        <p:nvSpPr>
          <p:cNvPr id="29699"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In acute severe forms the main stay of therapy is adequate </a:t>
            </a:r>
            <a:r>
              <a:rPr lang="en-US" dirty="0" smtClean="0">
                <a:solidFill>
                  <a:srgbClr val="C00000"/>
                </a:solidFill>
              </a:rPr>
              <a:t>hydration</a:t>
            </a:r>
            <a:r>
              <a:rPr lang="en-US" dirty="0" smtClean="0"/>
              <a:t> with saline and </a:t>
            </a:r>
            <a:r>
              <a:rPr lang="en-US" dirty="0" smtClean="0">
                <a:solidFill>
                  <a:srgbClr val="C00000"/>
                </a:solidFill>
              </a:rPr>
              <a:t>forced </a:t>
            </a:r>
            <a:r>
              <a:rPr lang="en-US" dirty="0" err="1" smtClean="0">
                <a:solidFill>
                  <a:srgbClr val="C00000"/>
                </a:solidFill>
              </a:rPr>
              <a:t>diuresis</a:t>
            </a:r>
            <a:r>
              <a:rPr lang="en-US" dirty="0" smtClean="0">
                <a:solidFill>
                  <a:srgbClr val="C00000"/>
                </a:solidFill>
              </a:rPr>
              <a:t> </a:t>
            </a:r>
            <a:r>
              <a:rPr lang="en-US" dirty="0" smtClean="0"/>
              <a:t>by diuretics to increase the urinary excretion of calcium rapidly along with sodium and prevent its </a:t>
            </a:r>
            <a:r>
              <a:rPr lang="en-US" dirty="0" err="1" smtClean="0"/>
              <a:t>reabsorption</a:t>
            </a:r>
            <a:r>
              <a:rPr lang="en-US" dirty="0" smtClean="0"/>
              <a:t> by the renal tubules.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0723" name="Rectangle 3"/>
          <p:cNvSpPr>
            <a:spLocks noGrp="1" noChangeArrowheads="1"/>
          </p:cNvSpPr>
          <p:nvPr>
            <p:ph type="body" idx="1"/>
          </p:nvPr>
        </p:nvSpPr>
        <p:spPr>
          <a:xfrm>
            <a:off x="457200" y="1874838"/>
            <a:ext cx="8229600" cy="4068762"/>
          </a:xfrm>
        </p:spPr>
        <p:txBody>
          <a:bodyPr/>
          <a:lstStyle/>
          <a:p>
            <a:pPr eaLnBrk="1" hangingPunct="1"/>
            <a:r>
              <a:rPr lang="en-US" smtClean="0"/>
              <a:t>Glucocostiroids</a:t>
            </a:r>
          </a:p>
          <a:p>
            <a:pPr lvl="1" eaLnBrk="1" hangingPunct="1"/>
            <a:r>
              <a:rPr lang="en-US" smtClean="0"/>
              <a:t>In hypercalcaemia associated the hematological malignant neoplasms</a:t>
            </a:r>
          </a:p>
          <a:p>
            <a:pPr eaLnBrk="1" hangingPunct="1"/>
            <a:r>
              <a:rPr lang="en-US" smtClean="0"/>
              <a:t>Mythramycin</a:t>
            </a:r>
          </a:p>
          <a:p>
            <a:pPr lvl="1" eaLnBrk="1" hangingPunct="1"/>
            <a:r>
              <a:rPr lang="en-US" smtClean="0"/>
              <a:t>A toxic antibiotics which inhibit bone resorption and is used in hematological and solid neoplasms causing hypercalcaemia.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1747" name="Rectangle 3"/>
          <p:cNvSpPr>
            <a:spLocks noGrp="1" noChangeArrowheads="1"/>
          </p:cNvSpPr>
          <p:nvPr>
            <p:ph type="body" idx="1"/>
          </p:nvPr>
        </p:nvSpPr>
        <p:spPr>
          <a:xfrm>
            <a:off x="457200" y="1874838"/>
            <a:ext cx="8229600" cy="4068762"/>
          </a:xfrm>
        </p:spPr>
        <p:txBody>
          <a:bodyPr/>
          <a:lstStyle/>
          <a:p>
            <a:pPr eaLnBrk="1" hangingPunct="1"/>
            <a:r>
              <a:rPr lang="en-US" smtClean="0"/>
              <a:t>Calcitonin</a:t>
            </a:r>
          </a:p>
          <a:p>
            <a:pPr lvl="1" eaLnBrk="1" hangingPunct="1"/>
            <a:r>
              <a:rPr lang="en-US" smtClean="0"/>
              <a:t>Also inhibit osteoclast activity and prevent bone resorption</a:t>
            </a:r>
          </a:p>
          <a:p>
            <a:pPr eaLnBrk="1" hangingPunct="1"/>
            <a:r>
              <a:rPr lang="en-US" smtClean="0"/>
              <a:t>Bisphosphonates</a:t>
            </a:r>
          </a:p>
          <a:p>
            <a:pPr lvl="1" eaLnBrk="1" hangingPunct="1"/>
            <a:r>
              <a:rPr lang="en-US" smtClean="0"/>
              <a:t>They are given intravenously or orally to prevent bone resorption.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5123"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These hormones regulate the flow of minerals in and out of the extracellular fluid compartments through their actions on </a:t>
            </a:r>
            <a:r>
              <a:rPr lang="en-US" smtClean="0">
                <a:solidFill>
                  <a:schemeClr val="folHlink"/>
                </a:solidFill>
              </a:rPr>
              <a:t>intestine, kidneys, and bones</a:t>
            </a:r>
            <a:r>
              <a:rPr lang="en-US"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277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smtClean="0"/>
              <a:t>Phosphate</a:t>
            </a:r>
          </a:p>
          <a:p>
            <a:pPr lvl="1" eaLnBrk="1" hangingPunct="1">
              <a:lnSpc>
                <a:spcPct val="90000"/>
              </a:lnSpc>
            </a:pPr>
            <a:r>
              <a:rPr lang="en-US" smtClean="0"/>
              <a:t>Oral phosphate can be used as an antihypercalcaemic agent and is commonly used as a temporary measure during diagnostic workup.</a:t>
            </a:r>
          </a:p>
          <a:p>
            <a:pPr eaLnBrk="1" hangingPunct="1">
              <a:lnSpc>
                <a:spcPct val="90000"/>
              </a:lnSpc>
            </a:pPr>
            <a:r>
              <a:rPr lang="en-US" smtClean="0"/>
              <a:t>Estrogen</a:t>
            </a:r>
          </a:p>
          <a:p>
            <a:pPr lvl="1" eaLnBrk="1" hangingPunct="1">
              <a:lnSpc>
                <a:spcPct val="90000"/>
              </a:lnSpc>
            </a:pPr>
            <a:r>
              <a:rPr lang="en-US" smtClean="0"/>
              <a:t>It also decrease bone resorption and can be given to postmenopausal women with primary hyperparathyroidism using medical therapy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50838"/>
            <a:ext cx="8305800" cy="944562"/>
          </a:xfrm>
        </p:spPr>
        <p:txBody>
          <a:bodyPr/>
          <a:lstStyle/>
          <a:p>
            <a:pPr eaLnBrk="1" hangingPunct="1"/>
            <a:r>
              <a:rPr lang="en-US" sz="3600" smtClean="0"/>
              <a:t>Surgery</a:t>
            </a:r>
          </a:p>
        </p:txBody>
      </p:sp>
      <p:sp>
        <p:nvSpPr>
          <p:cNvPr id="33795"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smtClean="0"/>
              <a:t>Surgical treatment should be considered in all cases with established diagnosis of primary hyperparthyroidism.</a:t>
            </a:r>
          </a:p>
          <a:p>
            <a:pPr eaLnBrk="1" hangingPunct="1">
              <a:lnSpc>
                <a:spcPct val="90000"/>
              </a:lnSpc>
            </a:pPr>
            <a:r>
              <a:rPr lang="en-US" smtClean="0"/>
              <a:t>During surgery the surgeon identifies all four parathyroid glands (using biopsy if necessary) followed by the removal of enlarged parathyroid or 3 ½ glands in multiple glandular disease.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50838"/>
            <a:ext cx="8305800" cy="944562"/>
          </a:xfrm>
        </p:spPr>
        <p:txBody>
          <a:bodyPr/>
          <a:lstStyle/>
          <a:p>
            <a:pPr eaLnBrk="1" hangingPunct="1"/>
            <a:r>
              <a:rPr lang="en-US" sz="3600" smtClean="0"/>
              <a:t>Other Complications</a:t>
            </a:r>
          </a:p>
        </p:txBody>
      </p:sp>
      <p:sp>
        <p:nvSpPr>
          <p:cNvPr id="34819" name="Rectangle 3"/>
          <p:cNvSpPr>
            <a:spLocks noGrp="1" noChangeArrowheads="1"/>
          </p:cNvSpPr>
          <p:nvPr>
            <p:ph type="body" idx="1"/>
          </p:nvPr>
        </p:nvSpPr>
        <p:spPr>
          <a:xfrm>
            <a:off x="457200" y="1874838"/>
            <a:ext cx="8229600" cy="4068762"/>
          </a:xfrm>
        </p:spPr>
        <p:txBody>
          <a:bodyPr/>
          <a:lstStyle/>
          <a:p>
            <a:pPr eaLnBrk="1" hangingPunct="1"/>
            <a:r>
              <a:rPr lang="en-US" smtClean="0"/>
              <a:t>Deterioration of renal function</a:t>
            </a:r>
          </a:p>
          <a:p>
            <a:pPr eaLnBrk="1" hangingPunct="1"/>
            <a:r>
              <a:rPr lang="en-US" smtClean="0"/>
              <a:t>Metabolic disturbance e.g. hypomagnesia, pancreatitis, gout or pseudogout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50838"/>
            <a:ext cx="8305800" cy="944562"/>
          </a:xfrm>
        </p:spPr>
        <p:txBody>
          <a:bodyPr/>
          <a:lstStyle/>
          <a:p>
            <a:pPr eaLnBrk="1" hangingPunct="1"/>
            <a:r>
              <a:rPr lang="en-US" sz="3600" dirty="0" smtClean="0"/>
              <a:t>Secondary hyperparathyroidism</a:t>
            </a:r>
          </a:p>
        </p:txBody>
      </p:sp>
      <p:sp>
        <p:nvSpPr>
          <p:cNvPr id="35843"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An increase in PTH secretion which is adaptive and unrelated to intrinsic disease of the parathyroid glands is called secondary hyperparathyroidism. </a:t>
            </a:r>
          </a:p>
          <a:p>
            <a:pPr eaLnBrk="1" hangingPunct="1">
              <a:buFontTx/>
              <a:buNone/>
            </a:pPr>
            <a:r>
              <a:rPr lang="en-US" dirty="0" smtClean="0"/>
              <a:t>   </a:t>
            </a:r>
            <a:r>
              <a:rPr lang="en-US" dirty="0" smtClean="0">
                <a:solidFill>
                  <a:srgbClr val="00B050"/>
                </a:solidFill>
              </a:rPr>
              <a:t>This is due to chronic stimulation of the parathyroid glands by a chronic decrease in the ionic calcium level in the blood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pic>
        <p:nvPicPr>
          <p:cNvPr id="11267" name="Picture 2" descr="C:\Documents and Settings\DR. MONA FOUDA\My Documents\My Pictures\parathroid pic.jpg"/>
          <p:cNvPicPr>
            <a:picLocks noGrp="1" noChangeAspect="1" noChangeArrowheads="1"/>
          </p:cNvPicPr>
          <p:nvPr>
            <p:ph idx="1"/>
          </p:nvPr>
        </p:nvPicPr>
        <p:blipFill>
          <a:blip r:embed="rId2" cstate="print"/>
          <a:srcRect/>
          <a:stretch>
            <a:fillRect/>
          </a:stretch>
        </p:blipFill>
        <p:spPr>
          <a:xfrm>
            <a:off x="0" y="0"/>
            <a:ext cx="4495800" cy="6858000"/>
          </a:xfrm>
          <a:noFill/>
        </p:spPr>
      </p:pic>
      <p:pic>
        <p:nvPicPr>
          <p:cNvPr id="4" name="Picture 3" descr="220px-Calcium_regulation.png"/>
          <p:cNvPicPr>
            <a:picLocks noChangeAspect="1"/>
          </p:cNvPicPr>
          <p:nvPr/>
        </p:nvPicPr>
        <p:blipFill>
          <a:blip r:embed="rId3" cstate="print"/>
          <a:stretch>
            <a:fillRect/>
          </a:stretch>
        </p:blipFill>
        <p:spPr>
          <a:xfrm>
            <a:off x="4572000" y="0"/>
            <a:ext cx="4572000" cy="6858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hypoparathyroidism</a:t>
            </a:r>
          </a:p>
        </p:txBody>
      </p:sp>
      <p:sp>
        <p:nvSpPr>
          <p:cNvPr id="3686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smtClean="0"/>
              <a:t>Dietary deficiency of vitamin D or calcium</a:t>
            </a:r>
          </a:p>
          <a:p>
            <a:pPr eaLnBrk="1" hangingPunct="1">
              <a:lnSpc>
                <a:spcPct val="90000"/>
              </a:lnSpc>
            </a:pPr>
            <a:r>
              <a:rPr lang="en-US" smtClean="0"/>
              <a:t>Decreased intestinal absorption of vitamin D or calcium due to primary small bowel disease, short bowel syndrome, and post-gastrectomy syndrome.</a:t>
            </a:r>
          </a:p>
          <a:p>
            <a:pPr eaLnBrk="1" hangingPunct="1">
              <a:lnSpc>
                <a:spcPct val="90000"/>
              </a:lnSpc>
            </a:pPr>
            <a:r>
              <a:rPr lang="en-US" smtClean="0"/>
              <a:t>Drugs that cause rickets or osteomalacia such as phenytoin, phenobarbital, cholestyramine, and laxative.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parathyroprival hypoparathyroidism</a:t>
            </a:r>
          </a:p>
        </p:txBody>
      </p:sp>
      <p:sp>
        <p:nvSpPr>
          <p:cNvPr id="37891" name="Rectangle 3"/>
          <p:cNvSpPr>
            <a:spLocks noGrp="1" noChangeArrowheads="1"/>
          </p:cNvSpPr>
          <p:nvPr>
            <p:ph type="body" idx="1"/>
          </p:nvPr>
        </p:nvSpPr>
        <p:spPr>
          <a:xfrm>
            <a:off x="457200" y="1874838"/>
            <a:ext cx="8229600" cy="4068762"/>
          </a:xfrm>
        </p:spPr>
        <p:txBody>
          <a:bodyPr/>
          <a:lstStyle/>
          <a:p>
            <a:pPr eaLnBrk="1" hangingPunct="1"/>
            <a:r>
              <a:rPr lang="en-US" smtClean="0"/>
              <a:t>States of tissue resistance to  vitamin D</a:t>
            </a:r>
          </a:p>
          <a:p>
            <a:pPr eaLnBrk="1" hangingPunct="1"/>
            <a:r>
              <a:rPr lang="en-US" smtClean="0"/>
              <a:t>Excessive intake of inorganic phosphate compunds</a:t>
            </a:r>
          </a:p>
          <a:p>
            <a:pPr eaLnBrk="1" hangingPunct="1"/>
            <a:r>
              <a:rPr lang="en-US" smtClean="0"/>
              <a:t>Psudohypoparathyroidism</a:t>
            </a:r>
          </a:p>
          <a:p>
            <a:pPr eaLnBrk="1" hangingPunct="1"/>
            <a:r>
              <a:rPr lang="en-US" smtClean="0"/>
              <a:t>Severe hypomagnesemia</a:t>
            </a:r>
          </a:p>
          <a:p>
            <a:pPr eaLnBrk="1" hangingPunct="1"/>
            <a:r>
              <a:rPr lang="en-US" smtClean="0"/>
              <a:t>Chronic renal failure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8915"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Deficient secretion of PTH which manifests itself biochemically by </a:t>
            </a:r>
            <a:r>
              <a:rPr lang="en-US" dirty="0" err="1" smtClean="0">
                <a:solidFill>
                  <a:srgbClr val="FF0000"/>
                </a:solidFill>
              </a:rPr>
              <a:t>hypocalcemia</a:t>
            </a:r>
            <a:r>
              <a:rPr lang="en-US" dirty="0" smtClean="0"/>
              <a:t>,</a:t>
            </a:r>
            <a:r>
              <a:rPr lang="en-US" dirty="0" smtClean="0">
                <a:solidFill>
                  <a:srgbClr val="FF0000"/>
                </a:solidFill>
              </a:rPr>
              <a:t> </a:t>
            </a:r>
            <a:r>
              <a:rPr lang="en-US" dirty="0" err="1" smtClean="0">
                <a:solidFill>
                  <a:srgbClr val="FF0000"/>
                </a:solidFill>
              </a:rPr>
              <a:t>hyperphospatemia</a:t>
            </a:r>
            <a:r>
              <a:rPr lang="en-US" dirty="0" smtClean="0">
                <a:solidFill>
                  <a:srgbClr val="FF0000"/>
                </a:solidFill>
              </a:rPr>
              <a:t> diminished or absent circulating </a:t>
            </a:r>
            <a:r>
              <a:rPr lang="en-US" dirty="0" err="1" smtClean="0">
                <a:solidFill>
                  <a:srgbClr val="FF0000"/>
                </a:solidFill>
              </a:rPr>
              <a:t>iPTH</a:t>
            </a:r>
            <a:r>
              <a:rPr lang="en-US" dirty="0" smtClean="0">
                <a:solidFill>
                  <a:srgbClr val="FF0000"/>
                </a:solidFill>
              </a:rPr>
              <a:t> </a:t>
            </a:r>
            <a:r>
              <a:rPr lang="en-US" dirty="0" smtClean="0"/>
              <a:t>and clinically the symptoms of neuromuscular hyperactivity.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9939" name="Rectangle 3"/>
          <p:cNvSpPr>
            <a:spLocks noGrp="1" noChangeArrowheads="1"/>
          </p:cNvSpPr>
          <p:nvPr>
            <p:ph type="body" idx="1"/>
          </p:nvPr>
        </p:nvSpPr>
        <p:spPr>
          <a:xfrm>
            <a:off x="457200" y="1874838"/>
            <a:ext cx="8229600" cy="4068762"/>
          </a:xfrm>
        </p:spPr>
        <p:txBody>
          <a:bodyPr/>
          <a:lstStyle/>
          <a:p>
            <a:pPr eaLnBrk="1" hangingPunct="1"/>
            <a:r>
              <a:rPr lang="en-US" smtClean="0">
                <a:solidFill>
                  <a:srgbClr val="FF3300"/>
                </a:solidFill>
              </a:rPr>
              <a:t>Surgical hypoparathyroidism</a:t>
            </a:r>
            <a:r>
              <a:rPr lang="en-US" smtClean="0"/>
              <a:t> – the commonest</a:t>
            </a:r>
          </a:p>
          <a:p>
            <a:pPr lvl="1" eaLnBrk="1" hangingPunct="1"/>
            <a:r>
              <a:rPr lang="en-US" smtClean="0"/>
              <a:t>After anterior neck exploration for thyroidectomy, abnormal parathyroid gland removal, excision of a neck lesion. It could be due to the removal of the parathyroid glands or due to interruption of blood supply to the glands.</a:t>
            </a:r>
          </a:p>
        </p:txBody>
      </p:sp>
      <p:sp>
        <p:nvSpPr>
          <p:cNvPr id="399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0963" name="Rectangle 3"/>
          <p:cNvSpPr>
            <a:spLocks noGrp="1" noChangeArrowheads="1"/>
          </p:cNvSpPr>
          <p:nvPr>
            <p:ph type="body" idx="1"/>
          </p:nvPr>
        </p:nvSpPr>
        <p:spPr>
          <a:xfrm>
            <a:off x="457200" y="1874838"/>
            <a:ext cx="8229600" cy="4068762"/>
          </a:xfrm>
        </p:spPr>
        <p:txBody>
          <a:bodyPr/>
          <a:lstStyle/>
          <a:p>
            <a:pPr eaLnBrk="1" hangingPunct="1"/>
            <a:r>
              <a:rPr lang="en-US" smtClean="0"/>
              <a:t>Idiopathic hypoparathyroidism</a:t>
            </a:r>
          </a:p>
          <a:p>
            <a:pPr lvl="1" eaLnBrk="1" hangingPunct="1"/>
            <a:r>
              <a:rPr lang="en-US" smtClean="0"/>
              <a:t>A form occuring at an early age (genetic origin) with autosomal recessive mode of transmission “multiple endocrine deficiency –autoimmune-candidiasis (MEDAC) syndrome”</a:t>
            </a:r>
          </a:p>
          <a:p>
            <a:pPr lvl="1" eaLnBrk="1" hangingPunct="1"/>
            <a:r>
              <a:rPr lang="en-US" smtClean="0"/>
              <a:t>“Juvenile familial endocrinopathy”</a:t>
            </a:r>
          </a:p>
          <a:p>
            <a:pPr lvl="1" eaLnBrk="1" hangingPunct="1"/>
            <a:r>
              <a:rPr lang="en-US" smtClean="0"/>
              <a:t>“Hypoparathyroidism – Addisson’s disease – mucocutaneous candidiasis (HAM) syndrome”</a:t>
            </a:r>
          </a:p>
        </p:txBody>
      </p:sp>
      <p:sp>
        <p:nvSpPr>
          <p:cNvPr id="409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614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PTH acts directly on the bones and kidneys and indirectly on the intestine through its effect on the synthesis of 1,25 (OH)</a:t>
            </a:r>
            <a:r>
              <a:rPr lang="en-US" baseline="-25000" dirty="0" smtClean="0"/>
              <a:t>2</a:t>
            </a:r>
            <a:r>
              <a:rPr lang="en-US" dirty="0" smtClean="0"/>
              <a:t>D</a:t>
            </a:r>
            <a:r>
              <a:rPr lang="en-US" baseline="-25000" dirty="0" smtClean="0"/>
              <a:t>3</a:t>
            </a:r>
            <a:r>
              <a:rPr lang="en-US" dirty="0" smtClean="0"/>
              <a:t>. </a:t>
            </a:r>
          </a:p>
          <a:p>
            <a:pPr eaLnBrk="1" hangingPunct="1">
              <a:buFontTx/>
              <a:buNone/>
            </a:pPr>
            <a:r>
              <a:rPr lang="en-US" dirty="0" smtClean="0"/>
              <a:t>    Its production is regulated by the concentration of serum ionized calcium. </a:t>
            </a:r>
            <a:r>
              <a:rPr lang="en-US" dirty="0" smtClean="0">
                <a:solidFill>
                  <a:srgbClr val="FFFF00"/>
                </a:solidFill>
              </a:rPr>
              <a:t>Lowering of the serum calcium levels will induce an increased rate of parathyroid hormone secretion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198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smtClean="0"/>
              <a:t>Idiopathic hypoparathyroidism</a:t>
            </a:r>
          </a:p>
          <a:p>
            <a:pPr lvl="1" eaLnBrk="1" hangingPunct="1">
              <a:lnSpc>
                <a:spcPct val="90000"/>
              </a:lnSpc>
            </a:pPr>
            <a:r>
              <a:rPr lang="en-US" smtClean="0"/>
              <a:t>Circulating antibodies for the parathyroid glands and the adrenals are frequently present.</a:t>
            </a:r>
          </a:p>
          <a:p>
            <a:pPr lvl="1" eaLnBrk="1" hangingPunct="1">
              <a:lnSpc>
                <a:spcPct val="90000"/>
              </a:lnSpc>
            </a:pPr>
            <a:r>
              <a:rPr lang="en-US" smtClean="0"/>
              <a:t>Other associated disease:</a:t>
            </a:r>
          </a:p>
          <a:p>
            <a:pPr lvl="2" eaLnBrk="1" hangingPunct="1">
              <a:lnSpc>
                <a:spcPct val="90000"/>
              </a:lnSpc>
            </a:pPr>
            <a:r>
              <a:rPr lang="en-US" smtClean="0"/>
              <a:t>Pernicious anemia</a:t>
            </a:r>
          </a:p>
          <a:p>
            <a:pPr lvl="2" eaLnBrk="1" hangingPunct="1">
              <a:lnSpc>
                <a:spcPct val="90000"/>
              </a:lnSpc>
            </a:pPr>
            <a:r>
              <a:rPr lang="en-US" smtClean="0"/>
              <a:t>Ovarian failure</a:t>
            </a:r>
          </a:p>
          <a:p>
            <a:pPr lvl="2" eaLnBrk="1" hangingPunct="1">
              <a:lnSpc>
                <a:spcPct val="90000"/>
              </a:lnSpc>
            </a:pPr>
            <a:r>
              <a:rPr lang="en-US" smtClean="0"/>
              <a:t>Autoimmune thyroiditis</a:t>
            </a:r>
          </a:p>
          <a:p>
            <a:pPr lvl="2" eaLnBrk="1" hangingPunct="1">
              <a:lnSpc>
                <a:spcPct val="90000"/>
              </a:lnSpc>
            </a:pPr>
            <a:r>
              <a:rPr lang="en-US" smtClean="0"/>
              <a:t>Diabetes mellitus</a:t>
            </a:r>
          </a:p>
        </p:txBody>
      </p:sp>
      <p:sp>
        <p:nvSpPr>
          <p:cNvPr id="419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301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smtClean="0"/>
              <a:t>Idiopathic hypoparathyroidism</a:t>
            </a:r>
          </a:p>
          <a:p>
            <a:pPr lvl="1" eaLnBrk="1" hangingPunct="1">
              <a:lnSpc>
                <a:spcPct val="90000"/>
              </a:lnSpc>
            </a:pPr>
            <a:r>
              <a:rPr lang="en-US" smtClean="0"/>
              <a:t>The late onset form occurs sporadically without circulating grandular autoantibodies.</a:t>
            </a:r>
          </a:p>
          <a:p>
            <a:pPr eaLnBrk="1" hangingPunct="1">
              <a:lnSpc>
                <a:spcPct val="90000"/>
              </a:lnSpc>
            </a:pPr>
            <a:r>
              <a:rPr lang="en-US" smtClean="0"/>
              <a:t>Functional hypoparathyroidism</a:t>
            </a:r>
          </a:p>
          <a:p>
            <a:pPr lvl="1" eaLnBrk="1" hangingPunct="1">
              <a:lnSpc>
                <a:spcPct val="90000"/>
              </a:lnSpc>
            </a:pPr>
            <a:r>
              <a:rPr lang="en-US" smtClean="0"/>
              <a:t>In patients who has chronic hypomagesaemia of various causes.</a:t>
            </a:r>
          </a:p>
          <a:p>
            <a:pPr lvl="1" eaLnBrk="1" hangingPunct="1">
              <a:lnSpc>
                <a:spcPct val="90000"/>
              </a:lnSpc>
            </a:pPr>
            <a:r>
              <a:rPr lang="en-US" smtClean="0"/>
              <a:t>Magnesium is necessary for the PTH release from the glands and also for the peripheral action of the PTH.</a:t>
            </a:r>
          </a:p>
        </p:txBody>
      </p:sp>
      <p:sp>
        <p:nvSpPr>
          <p:cNvPr id="430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4035" name="Rectangle 3"/>
          <p:cNvSpPr>
            <a:spLocks noGrp="1" noChangeArrowheads="1"/>
          </p:cNvSpPr>
          <p:nvPr>
            <p:ph type="body" idx="1"/>
          </p:nvPr>
        </p:nvSpPr>
        <p:spPr>
          <a:xfrm>
            <a:off x="457200" y="1874838"/>
            <a:ext cx="8229600" cy="4449762"/>
          </a:xfrm>
        </p:spPr>
        <p:txBody>
          <a:bodyPr/>
          <a:lstStyle/>
          <a:p>
            <a:pPr marL="609600" indent="-609600" eaLnBrk="1" hangingPunct="1">
              <a:lnSpc>
                <a:spcPct val="90000"/>
              </a:lnSpc>
              <a:buFontTx/>
              <a:buAutoNum type="alphaUcPeriod"/>
            </a:pPr>
            <a:r>
              <a:rPr lang="en-US" dirty="0" smtClean="0">
                <a:solidFill>
                  <a:srgbClr val="FF0000"/>
                </a:solidFill>
              </a:rPr>
              <a:t>Neuromuscular</a:t>
            </a:r>
          </a:p>
          <a:p>
            <a:pPr marL="990600" lvl="1" indent="-533400" eaLnBrk="1" hangingPunct="1">
              <a:lnSpc>
                <a:spcPct val="90000"/>
              </a:lnSpc>
            </a:pPr>
            <a:r>
              <a:rPr lang="en-US" dirty="0" smtClean="0"/>
              <a:t>The rate of decrease in serum calcium is the major determinant for the development of neuromuscular complications.</a:t>
            </a:r>
          </a:p>
          <a:p>
            <a:pPr marL="990600" lvl="1" indent="-533400" eaLnBrk="1" hangingPunct="1">
              <a:lnSpc>
                <a:spcPct val="90000"/>
              </a:lnSpc>
            </a:pPr>
            <a:r>
              <a:rPr lang="en-US" dirty="0" smtClean="0"/>
              <a:t>When nerves are exposed to low levels of calcium they show abnormal neuronal function which may include decrease threshold of excitation, repetitive response to a single stimulus and rarely continuous activity.</a:t>
            </a:r>
          </a:p>
        </p:txBody>
      </p:sp>
      <p:sp>
        <p:nvSpPr>
          <p:cNvPr id="440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5059" name="Rectangle 3"/>
          <p:cNvSpPr>
            <a:spLocks noGrp="1" noChangeArrowheads="1"/>
          </p:cNvSpPr>
          <p:nvPr>
            <p:ph type="body" idx="1"/>
          </p:nvPr>
        </p:nvSpPr>
        <p:spPr>
          <a:xfrm>
            <a:off x="457200" y="1524000"/>
            <a:ext cx="8229600" cy="5029200"/>
          </a:xfrm>
        </p:spPr>
        <p:txBody>
          <a:bodyPr/>
          <a:lstStyle/>
          <a:p>
            <a:pPr marL="609600" indent="-609600" eaLnBrk="1" hangingPunct="1">
              <a:lnSpc>
                <a:spcPct val="90000"/>
              </a:lnSpc>
              <a:buFontTx/>
              <a:buAutoNum type="alphaUcPeriod"/>
            </a:pPr>
            <a:r>
              <a:rPr lang="en-US" sz="2800" dirty="0" smtClean="0">
                <a:solidFill>
                  <a:srgbClr val="FF0000"/>
                </a:solidFill>
              </a:rPr>
              <a:t>Neuromuscular</a:t>
            </a:r>
          </a:p>
          <a:p>
            <a:pPr marL="990600" lvl="1" indent="-533400" eaLnBrk="1" hangingPunct="1">
              <a:lnSpc>
                <a:spcPct val="90000"/>
              </a:lnSpc>
            </a:pPr>
            <a:r>
              <a:rPr lang="en-US" sz="2400" dirty="0" err="1" smtClean="0"/>
              <a:t>Parathesia</a:t>
            </a:r>
            <a:endParaRPr lang="en-US" sz="2400" dirty="0" smtClean="0"/>
          </a:p>
          <a:p>
            <a:pPr marL="990600" lvl="1" indent="-533400" eaLnBrk="1" hangingPunct="1">
              <a:lnSpc>
                <a:spcPct val="90000"/>
              </a:lnSpc>
            </a:pPr>
            <a:r>
              <a:rPr lang="en-US" sz="2400" dirty="0" err="1" smtClean="0"/>
              <a:t>Tetany</a:t>
            </a:r>
            <a:endParaRPr lang="en-US" sz="2400" dirty="0" smtClean="0"/>
          </a:p>
          <a:p>
            <a:pPr marL="990600" lvl="1" indent="-533400" eaLnBrk="1" hangingPunct="1">
              <a:lnSpc>
                <a:spcPct val="90000"/>
              </a:lnSpc>
            </a:pPr>
            <a:r>
              <a:rPr lang="en-US" sz="2400" dirty="0" smtClean="0"/>
              <a:t>Hyperventilation</a:t>
            </a:r>
          </a:p>
          <a:p>
            <a:pPr marL="990600" lvl="1" indent="-533400" eaLnBrk="1" hangingPunct="1">
              <a:lnSpc>
                <a:spcPct val="90000"/>
              </a:lnSpc>
            </a:pPr>
            <a:r>
              <a:rPr lang="en-US" sz="2400" dirty="0" smtClean="0"/>
              <a:t>Adrenergic symptoms</a:t>
            </a:r>
          </a:p>
          <a:p>
            <a:pPr marL="990600" lvl="1" indent="-533400" eaLnBrk="1" hangingPunct="1">
              <a:lnSpc>
                <a:spcPct val="90000"/>
              </a:lnSpc>
            </a:pPr>
            <a:r>
              <a:rPr lang="en-US" sz="2400" dirty="0" smtClean="0"/>
              <a:t>Convulsion (More common in young people and it can take the form of either generalized </a:t>
            </a:r>
            <a:r>
              <a:rPr lang="en-US" sz="2400" dirty="0" err="1" smtClean="0"/>
              <a:t>tetany</a:t>
            </a:r>
            <a:r>
              <a:rPr lang="en-US" sz="2400" dirty="0" smtClean="0"/>
              <a:t> followed by prolonged tonic spasms or the typical </a:t>
            </a:r>
            <a:r>
              <a:rPr lang="en-US" sz="2400" dirty="0" err="1" smtClean="0"/>
              <a:t>epileptiform</a:t>
            </a:r>
            <a:r>
              <a:rPr lang="en-US" sz="2400" dirty="0" smtClean="0"/>
              <a:t> seizures.</a:t>
            </a:r>
          </a:p>
          <a:p>
            <a:pPr marL="990600" lvl="1" indent="-533400" eaLnBrk="1" hangingPunct="1">
              <a:lnSpc>
                <a:spcPct val="90000"/>
              </a:lnSpc>
            </a:pPr>
            <a:r>
              <a:rPr lang="en-US" sz="2400" dirty="0" smtClean="0"/>
              <a:t>Signs of latent </a:t>
            </a:r>
            <a:r>
              <a:rPr lang="en-US" sz="2400" dirty="0" err="1" smtClean="0"/>
              <a:t>tetany</a:t>
            </a:r>
            <a:endParaRPr lang="en-US" sz="2400" dirty="0" smtClean="0"/>
          </a:p>
          <a:p>
            <a:pPr marL="1371600" lvl="2" indent="-457200" eaLnBrk="1" hangingPunct="1">
              <a:lnSpc>
                <a:spcPct val="90000"/>
              </a:lnSpc>
            </a:pPr>
            <a:r>
              <a:rPr lang="en-US" sz="2000" dirty="0" err="1" smtClean="0"/>
              <a:t>Chvostek</a:t>
            </a:r>
            <a:r>
              <a:rPr lang="en-US" sz="2000" dirty="0" smtClean="0"/>
              <a:t> sign</a:t>
            </a:r>
          </a:p>
          <a:p>
            <a:pPr marL="1371600" lvl="2" indent="-457200" eaLnBrk="1" hangingPunct="1">
              <a:lnSpc>
                <a:spcPct val="90000"/>
              </a:lnSpc>
            </a:pPr>
            <a:r>
              <a:rPr lang="en-US" sz="2000" dirty="0" smtClean="0"/>
              <a:t>Trousseau sign</a:t>
            </a:r>
          </a:p>
          <a:p>
            <a:pPr marL="1371600" lvl="2" indent="-457200" eaLnBrk="1" hangingPunct="1">
              <a:lnSpc>
                <a:spcPct val="90000"/>
              </a:lnSpc>
            </a:pPr>
            <a:r>
              <a:rPr lang="en-US" sz="2000" dirty="0" err="1" smtClean="0"/>
              <a:t>Extrapyramidal</a:t>
            </a:r>
            <a:r>
              <a:rPr lang="en-US" sz="2000" dirty="0" smtClean="0"/>
              <a:t> signs (due to basal ganglia calcification)</a:t>
            </a:r>
          </a:p>
        </p:txBody>
      </p:sp>
      <p:sp>
        <p:nvSpPr>
          <p:cNvPr id="45060"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305800" cy="944563"/>
          </a:xfrm>
        </p:spPr>
        <p:txBody>
          <a:bodyPr/>
          <a:lstStyle/>
          <a:p>
            <a:pPr eaLnBrk="1" hangingPunct="1"/>
            <a:r>
              <a:rPr lang="en-US" sz="3200" dirty="0" err="1" smtClean="0"/>
              <a:t>Hypoparathyroidism</a:t>
            </a:r>
            <a:endParaRPr lang="en-US" sz="3200" dirty="0" smtClean="0"/>
          </a:p>
        </p:txBody>
      </p:sp>
      <p:sp>
        <p:nvSpPr>
          <p:cNvPr id="46083"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a:pPr>
            <a:r>
              <a:rPr lang="en-US" dirty="0" err="1" smtClean="0"/>
              <a:t>Posterio</a:t>
            </a:r>
            <a:r>
              <a:rPr lang="en-US" dirty="0" smtClean="0"/>
              <a:t> </a:t>
            </a:r>
            <a:r>
              <a:rPr lang="en-US" dirty="0" err="1" smtClean="0"/>
              <a:t>lenticular</a:t>
            </a:r>
            <a:r>
              <a:rPr lang="en-US" dirty="0" smtClean="0"/>
              <a:t> </a:t>
            </a:r>
            <a:r>
              <a:rPr lang="en-US" dirty="0" smtClean="0">
                <a:solidFill>
                  <a:srgbClr val="FF0000"/>
                </a:solidFill>
              </a:rPr>
              <a:t>cataract</a:t>
            </a:r>
          </a:p>
          <a:p>
            <a:pPr marL="990600" lvl="1" indent="-533400" eaLnBrk="1" hangingPunct="1">
              <a:buFontTx/>
              <a:buAutoNum type="arabicPeriod"/>
            </a:pPr>
            <a:r>
              <a:rPr lang="en-US" dirty="0" smtClean="0">
                <a:solidFill>
                  <a:srgbClr val="FF0000"/>
                </a:solidFill>
              </a:rPr>
              <a:t>Cardiac</a:t>
            </a:r>
            <a:r>
              <a:rPr lang="en-US" dirty="0" smtClean="0"/>
              <a:t> manifestation:</a:t>
            </a:r>
          </a:p>
          <a:p>
            <a:pPr marL="990600" lvl="1" indent="-533400" eaLnBrk="1" hangingPunct="1">
              <a:buFontTx/>
              <a:buNone/>
            </a:pPr>
            <a:r>
              <a:rPr lang="en-US" dirty="0" smtClean="0"/>
              <a:t>	Prolonged QT interval in the ECG</a:t>
            </a:r>
          </a:p>
          <a:p>
            <a:pPr marL="990600" lvl="1" indent="-533400" eaLnBrk="1" hangingPunct="1">
              <a:buFontTx/>
              <a:buNone/>
            </a:pPr>
            <a:r>
              <a:rPr lang="en-US" dirty="0" smtClean="0"/>
              <a:t>	Resistance to digitalis</a:t>
            </a:r>
          </a:p>
          <a:p>
            <a:pPr marL="990600" lvl="1" indent="-533400" eaLnBrk="1" hangingPunct="1">
              <a:buFontTx/>
              <a:buNone/>
            </a:pPr>
            <a:r>
              <a:rPr lang="en-US" dirty="0" smtClean="0"/>
              <a:t>	Hypotension</a:t>
            </a:r>
          </a:p>
          <a:p>
            <a:pPr marL="990600" lvl="1" indent="-533400" eaLnBrk="1" hangingPunct="1">
              <a:buFontTx/>
              <a:buNone/>
            </a:pPr>
            <a:r>
              <a:rPr lang="en-US" dirty="0" smtClean="0"/>
              <a:t>	Refractory heart failure with </a:t>
            </a:r>
            <a:r>
              <a:rPr lang="en-US" dirty="0" err="1" smtClean="0"/>
              <a:t>cardiomegally</a:t>
            </a:r>
            <a:r>
              <a:rPr lang="en-US" dirty="0" smtClean="0"/>
              <a:t> can occur.</a:t>
            </a:r>
          </a:p>
        </p:txBody>
      </p:sp>
      <p:sp>
        <p:nvSpPr>
          <p:cNvPr id="46084"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7107"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startAt="3"/>
            </a:pPr>
            <a:r>
              <a:rPr lang="en-US" dirty="0" smtClean="0">
                <a:solidFill>
                  <a:srgbClr val="FF0000"/>
                </a:solidFill>
              </a:rPr>
              <a:t>Dental</a:t>
            </a:r>
            <a:r>
              <a:rPr lang="en-US" dirty="0" smtClean="0"/>
              <a:t> Manifestation</a:t>
            </a:r>
          </a:p>
          <a:p>
            <a:pPr marL="990600" lvl="1" indent="-533400" eaLnBrk="1" hangingPunct="1">
              <a:buFontTx/>
              <a:buNone/>
            </a:pPr>
            <a:r>
              <a:rPr lang="en-US" dirty="0" smtClean="0"/>
              <a:t>	Abnormal enamel formation with delayed or absent dental eruption and defective dental root formation.</a:t>
            </a:r>
          </a:p>
          <a:p>
            <a:pPr marL="990600" lvl="1" indent="-533400" eaLnBrk="1" hangingPunct="1">
              <a:buFontTx/>
              <a:buAutoNum type="arabicPeriod" startAt="4"/>
            </a:pPr>
            <a:r>
              <a:rPr lang="en-US" dirty="0" err="1" smtClean="0">
                <a:solidFill>
                  <a:srgbClr val="FF0000"/>
                </a:solidFill>
              </a:rPr>
              <a:t>Malabsorption</a:t>
            </a:r>
            <a:r>
              <a:rPr lang="en-US" dirty="0" smtClean="0"/>
              <a:t> syndrome</a:t>
            </a:r>
          </a:p>
          <a:p>
            <a:pPr marL="990600" lvl="1" indent="-533400" eaLnBrk="1" hangingPunct="1">
              <a:buFontTx/>
              <a:buNone/>
            </a:pPr>
            <a:r>
              <a:rPr lang="en-US" dirty="0" smtClean="0"/>
              <a:t>	Presumably secondary to decreased calcium level and may lead to </a:t>
            </a:r>
            <a:r>
              <a:rPr lang="en-US" dirty="0" err="1" smtClean="0"/>
              <a:t>steatorrhoea</a:t>
            </a:r>
            <a:r>
              <a:rPr lang="en-US" dirty="0" smtClean="0"/>
              <a:t> with long standing untreated disease.</a:t>
            </a:r>
          </a:p>
        </p:txBody>
      </p:sp>
      <p:sp>
        <p:nvSpPr>
          <p:cNvPr id="47108"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8131"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In the absence of renal failure the presence of </a:t>
            </a:r>
            <a:r>
              <a:rPr lang="en-US" dirty="0" smtClean="0">
                <a:solidFill>
                  <a:srgbClr val="FF0000"/>
                </a:solidFill>
              </a:rPr>
              <a:t>hypocalcaemia with </a:t>
            </a:r>
            <a:r>
              <a:rPr lang="en-US" dirty="0" err="1" smtClean="0">
                <a:solidFill>
                  <a:srgbClr val="FF0000"/>
                </a:solidFill>
              </a:rPr>
              <a:t>hyperphosphataemia</a:t>
            </a:r>
            <a:r>
              <a:rPr lang="en-US" dirty="0" smtClean="0">
                <a:solidFill>
                  <a:srgbClr val="FF0000"/>
                </a:solidFill>
              </a:rPr>
              <a:t> </a:t>
            </a:r>
            <a:r>
              <a:rPr lang="en-US" dirty="0" smtClean="0"/>
              <a:t>is virtually diagnostic of </a:t>
            </a:r>
            <a:r>
              <a:rPr lang="en-US" dirty="0" err="1" smtClean="0"/>
              <a:t>hypoparathyroidism</a:t>
            </a:r>
            <a:r>
              <a:rPr lang="en-US" dirty="0" smtClean="0"/>
              <a:t>. </a:t>
            </a:r>
            <a:r>
              <a:rPr lang="en-US" dirty="0" smtClean="0">
                <a:solidFill>
                  <a:srgbClr val="FF0000"/>
                </a:solidFill>
              </a:rPr>
              <a:t>Undetectable serum </a:t>
            </a:r>
            <a:r>
              <a:rPr lang="en-US" dirty="0" err="1" smtClean="0">
                <a:solidFill>
                  <a:srgbClr val="FF0000"/>
                </a:solidFill>
              </a:rPr>
              <a:t>iPTH</a:t>
            </a:r>
            <a:r>
              <a:rPr lang="en-US" dirty="0" smtClean="0">
                <a:solidFill>
                  <a:srgbClr val="FF0000"/>
                </a:solidFill>
              </a:rPr>
              <a:t> </a:t>
            </a:r>
            <a:r>
              <a:rPr lang="en-US" dirty="0" smtClean="0"/>
              <a:t>confirms the diagnosis or it can be detectable if the assay is very sensitive. </a:t>
            </a:r>
          </a:p>
        </p:txBody>
      </p:sp>
      <p:sp>
        <p:nvSpPr>
          <p:cNvPr id="48132"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Diagnosis: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9155"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The mainstay of treatment is a combination of oral calcium with pharmacological doses of vitamin D or its potent analogues. </a:t>
            </a:r>
          </a:p>
          <a:p>
            <a:pPr marL="609600" indent="-609600" eaLnBrk="1" hangingPunct="1">
              <a:buFontTx/>
              <a:buNone/>
            </a:pPr>
            <a:r>
              <a:rPr lang="en-US" dirty="0" smtClean="0"/>
              <a:t>      Phosphate restriction in diet may also be useful with or without aluminum hydroxide gel to lower serum phosphate level.</a:t>
            </a:r>
          </a:p>
        </p:txBody>
      </p:sp>
      <p:sp>
        <p:nvSpPr>
          <p:cNvPr id="49156"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Treatment: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0179"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Calcium should be given parenterally till adequate serum calcium level is obtained and then vitamin D supplementation with oral calcium should be initiated.</a:t>
            </a:r>
          </a:p>
        </p:txBody>
      </p:sp>
      <p:sp>
        <p:nvSpPr>
          <p:cNvPr id="50180"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Tetany: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1203"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In patients with hyperparathyroidism and severe bone disease who undergo successful parathyroidectomy hypocalcaemia may be severe and parenteral calcium infusion with later supplementation with oral calcium and vitamin D.</a:t>
            </a:r>
          </a:p>
        </p:txBody>
      </p:sp>
      <p:sp>
        <p:nvSpPr>
          <p:cNvPr id="51204"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Hungry bone syndrome: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dirty="0" smtClean="0"/>
              <a:t>Disorders of the Parathyroid Glands</a:t>
            </a:r>
          </a:p>
        </p:txBody>
      </p:sp>
      <p:sp>
        <p:nvSpPr>
          <p:cNvPr id="717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a:t>
            </a:r>
            <a:r>
              <a:rPr lang="en-US" dirty="0" err="1" smtClean="0"/>
              <a:t>Calcitonin</a:t>
            </a:r>
            <a:r>
              <a:rPr lang="en-US" dirty="0" smtClean="0"/>
              <a:t> is released by the “C” cells </a:t>
            </a:r>
            <a:r>
              <a:rPr lang="en-US" dirty="0" smtClean="0">
                <a:solidFill>
                  <a:srgbClr val="00B050"/>
                </a:solidFill>
              </a:rPr>
              <a:t>(</a:t>
            </a:r>
            <a:r>
              <a:rPr lang="en-US" dirty="0" err="1" smtClean="0">
                <a:solidFill>
                  <a:srgbClr val="00B050"/>
                </a:solidFill>
              </a:rPr>
              <a:t>parafollicular</a:t>
            </a:r>
            <a:r>
              <a:rPr lang="en-US" dirty="0" smtClean="0">
                <a:solidFill>
                  <a:srgbClr val="00B050"/>
                </a:solidFill>
              </a:rPr>
              <a:t> cells in the thyroid gland) </a:t>
            </a:r>
            <a:r>
              <a:rPr lang="en-US" dirty="0" smtClean="0"/>
              <a:t>in response to small increases in plasma ionic calcium. </a:t>
            </a:r>
          </a:p>
          <a:p>
            <a:pPr eaLnBrk="1" hangingPunct="1">
              <a:buFontTx/>
              <a:buNone/>
            </a:pPr>
            <a:r>
              <a:rPr lang="en-US" dirty="0" smtClean="0"/>
              <a:t>    It acts on the kidney and bones to restore the level of calcium to just below a normal set point which in turn inhibits secretion of the hormone.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2227" name="Rectangle 3"/>
          <p:cNvSpPr>
            <a:spLocks noGrp="1" noChangeArrowheads="1"/>
          </p:cNvSpPr>
          <p:nvPr>
            <p:ph type="body" idx="1"/>
          </p:nvPr>
        </p:nvSpPr>
        <p:spPr>
          <a:xfrm>
            <a:off x="457200" y="1752600"/>
            <a:ext cx="8229600" cy="4495800"/>
          </a:xfrm>
        </p:spPr>
        <p:txBody>
          <a:bodyPr/>
          <a:lstStyle/>
          <a:p>
            <a:pPr marL="609600" indent="-609600" eaLnBrk="1" hangingPunct="1">
              <a:buFontTx/>
              <a:buNone/>
            </a:pPr>
            <a:r>
              <a:rPr lang="en-US" dirty="0" smtClean="0"/>
              <a:t>	A rare familial disorders with </a:t>
            </a:r>
            <a:r>
              <a:rPr lang="en-US" dirty="0" smtClean="0">
                <a:solidFill>
                  <a:srgbClr val="FF0000"/>
                </a:solidFill>
              </a:rPr>
              <a:t>target tissue resistance to PTH</a:t>
            </a:r>
            <a:r>
              <a:rPr lang="en-US" dirty="0" smtClean="0"/>
              <a:t>. </a:t>
            </a:r>
          </a:p>
          <a:p>
            <a:pPr marL="609600" indent="-609600" eaLnBrk="1" hangingPunct="1">
              <a:buFontTx/>
              <a:buNone/>
            </a:pPr>
            <a:r>
              <a:rPr lang="en-US" dirty="0" smtClean="0"/>
              <a:t>      There is hypocalcaemia, </a:t>
            </a:r>
            <a:r>
              <a:rPr lang="en-US" dirty="0" err="1" smtClean="0"/>
              <a:t>hyperphosphataemia</a:t>
            </a:r>
            <a:r>
              <a:rPr lang="en-US" dirty="0" smtClean="0"/>
              <a:t>, </a:t>
            </a:r>
            <a:r>
              <a:rPr lang="en-US" dirty="0" smtClean="0">
                <a:solidFill>
                  <a:srgbClr val="FF0000"/>
                </a:solidFill>
              </a:rPr>
              <a:t>with increased parathyroid gland function</a:t>
            </a:r>
            <a:r>
              <a:rPr lang="en-US" dirty="0" smtClean="0"/>
              <a:t>. </a:t>
            </a:r>
          </a:p>
          <a:p>
            <a:pPr marL="609600" indent="-609600" eaLnBrk="1" hangingPunct="1">
              <a:buFontTx/>
              <a:buNone/>
            </a:pPr>
            <a:r>
              <a:rPr lang="en-US" dirty="0" smtClean="0"/>
              <a:t>      There is also a variety of congenital defects in the growth and development of skeleton including:</a:t>
            </a:r>
          </a:p>
          <a:p>
            <a:pPr marL="1371600" lvl="2" indent="-457200" eaLnBrk="1" hangingPunct="1"/>
            <a:r>
              <a:rPr lang="en-US" dirty="0" smtClean="0"/>
              <a:t>Short statue</a:t>
            </a:r>
          </a:p>
          <a:p>
            <a:pPr marL="1371600" lvl="2" indent="-457200" eaLnBrk="1" hangingPunct="1"/>
            <a:r>
              <a:rPr lang="en-US" dirty="0" smtClean="0"/>
              <a:t>Short metacarpal and metatarsal bones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3251" name="Rectangle 3"/>
          <p:cNvSpPr>
            <a:spLocks noGrp="1" noChangeArrowheads="1"/>
          </p:cNvSpPr>
          <p:nvPr>
            <p:ph type="body" idx="1"/>
          </p:nvPr>
        </p:nvSpPr>
        <p:spPr>
          <a:xfrm>
            <a:off x="457200" y="1752600"/>
            <a:ext cx="8229600" cy="4724400"/>
          </a:xfrm>
        </p:spPr>
        <p:txBody>
          <a:bodyPr/>
          <a:lstStyle/>
          <a:p>
            <a:pPr marL="609600" indent="-609600" eaLnBrk="1" hangingPunct="1">
              <a:lnSpc>
                <a:spcPct val="90000"/>
              </a:lnSpc>
              <a:buFontTx/>
              <a:buNone/>
            </a:pPr>
            <a:r>
              <a:rPr lang="en-US" dirty="0" smtClean="0"/>
              <a:t>	</a:t>
            </a:r>
            <a:r>
              <a:rPr lang="en-US" dirty="0" smtClean="0">
                <a:solidFill>
                  <a:srgbClr val="FF0000"/>
                </a:solidFill>
              </a:rPr>
              <a:t>In </a:t>
            </a:r>
            <a:r>
              <a:rPr lang="en-US" dirty="0" err="1" smtClean="0">
                <a:solidFill>
                  <a:srgbClr val="FF0000"/>
                </a:solidFill>
              </a:rPr>
              <a:t>pseudopseudohypoparathyroidism</a:t>
            </a:r>
            <a:r>
              <a:rPr lang="en-US" dirty="0" smtClean="0">
                <a:solidFill>
                  <a:srgbClr val="FF0000"/>
                </a:solidFill>
              </a:rPr>
              <a:t> they have the developmental defects without the biochemical abnormalities</a:t>
            </a:r>
          </a:p>
          <a:p>
            <a:pPr marL="609600" indent="-609600" eaLnBrk="1" hangingPunct="1">
              <a:lnSpc>
                <a:spcPct val="90000"/>
              </a:lnSpc>
              <a:buFontTx/>
              <a:buNone/>
            </a:pPr>
            <a:r>
              <a:rPr lang="en-US" dirty="0" smtClean="0"/>
              <a:t>	The diagnosis is established when low serum calcium level with </a:t>
            </a:r>
            <a:r>
              <a:rPr lang="en-US" dirty="0" err="1" smtClean="0"/>
              <a:t>hyperphosphataemia</a:t>
            </a:r>
            <a:r>
              <a:rPr lang="en-US" dirty="0" smtClean="0"/>
              <a:t> is associated with increased serum </a:t>
            </a:r>
            <a:r>
              <a:rPr lang="en-US" dirty="0" err="1" smtClean="0"/>
              <a:t>iPTH</a:t>
            </a:r>
            <a:r>
              <a:rPr lang="en-US" dirty="0" smtClean="0"/>
              <a:t> as well as diminished </a:t>
            </a:r>
            <a:r>
              <a:rPr lang="en-US" dirty="0" err="1" smtClean="0"/>
              <a:t>nephrogenous</a:t>
            </a:r>
            <a:r>
              <a:rPr lang="en-US" dirty="0" smtClean="0"/>
              <a:t> CAMP and </a:t>
            </a:r>
            <a:r>
              <a:rPr lang="en-US" dirty="0" err="1" smtClean="0"/>
              <a:t>phosphature</a:t>
            </a:r>
            <a:r>
              <a:rPr lang="en-US" dirty="0" smtClean="0"/>
              <a:t> response to PTH administration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Documents and Settings\DR. MONA FOUDA\My Documents\My Pictures\vit 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Documents and Settings\DR. MONA FOUDA\My Documents\My Pictures\220px-Calcium_regulation.png"/>
          <p:cNvPicPr>
            <a:picLocks noChangeAspect="1" noChangeArrowheads="1"/>
          </p:cNvPicPr>
          <p:nvPr/>
        </p:nvPicPr>
        <p:blipFill>
          <a:blip r:embed="rId2" cstate="print"/>
          <a:srcRect/>
          <a:stretch>
            <a:fillRect/>
          </a:stretch>
        </p:blipFill>
        <p:spPr bwMode="auto">
          <a:xfrm>
            <a:off x="990600" y="1066800"/>
            <a:ext cx="67056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8195"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a:t>
            </a:r>
            <a:r>
              <a:rPr lang="en-US" smtClean="0">
                <a:solidFill>
                  <a:srgbClr val="FF3300"/>
                </a:solidFill>
              </a:rPr>
              <a:t>Calcitonin is therefore the physiological antagonist of PTH</a:t>
            </a:r>
            <a:r>
              <a:rPr lang="en-US" smtClean="0"/>
              <a:t>. The two hormones act in concert to maintain normal concentration of calcium ion in the extracellular fluid.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pic>
        <p:nvPicPr>
          <p:cNvPr id="11267" name="Picture 2" descr="C:\Documents and Settings\DR. MONA FOUDA\My Documents\My Pictures\parathroid pic.jpg"/>
          <p:cNvPicPr>
            <a:picLocks noGrp="1" noChangeAspect="1" noChangeArrowheads="1"/>
          </p:cNvPicPr>
          <p:nvPr>
            <p:ph idx="1"/>
          </p:nvPr>
        </p:nvPicPr>
        <p:blipFill>
          <a:blip r:embed="rId2" cstate="print"/>
          <a:srcRect/>
          <a:stretch>
            <a:fillRect/>
          </a:stretch>
        </p:blipFill>
        <p:spPr>
          <a:xfrm>
            <a:off x="0" y="0"/>
            <a:ext cx="4495800" cy="6858000"/>
          </a:xfrm>
          <a:noFill/>
        </p:spPr>
      </p:pic>
      <p:pic>
        <p:nvPicPr>
          <p:cNvPr id="4" name="Picture 3" descr="220px-Calcium_regulation.png"/>
          <p:cNvPicPr>
            <a:picLocks noChangeAspect="1"/>
          </p:cNvPicPr>
          <p:nvPr/>
        </p:nvPicPr>
        <p:blipFill>
          <a:blip r:embed="rId3" cstate="print"/>
          <a:stretch>
            <a:fillRect/>
          </a:stretch>
        </p:blipFill>
        <p:spPr>
          <a:xfrm>
            <a:off x="4572000" y="0"/>
            <a:ext cx="4572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331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Primary </a:t>
            </a:r>
            <a:r>
              <a:rPr lang="en-US" dirty="0" err="1" smtClean="0"/>
              <a:t>hyperparathyroidismis</a:t>
            </a:r>
            <a:r>
              <a:rPr lang="en-US" dirty="0" smtClean="0"/>
              <a:t> due to </a:t>
            </a:r>
            <a:r>
              <a:rPr lang="en-US" dirty="0" smtClean="0">
                <a:solidFill>
                  <a:srgbClr val="C00000"/>
                </a:solidFill>
              </a:rPr>
              <a:t>excessive production of PTH </a:t>
            </a:r>
            <a:r>
              <a:rPr lang="en-US" dirty="0" smtClean="0"/>
              <a:t>by one or more of </a:t>
            </a:r>
            <a:r>
              <a:rPr lang="en-US" dirty="0" err="1" smtClean="0"/>
              <a:t>hyperfunctioning</a:t>
            </a:r>
            <a:r>
              <a:rPr lang="en-US" dirty="0" smtClean="0"/>
              <a:t> parathyroid glands. This leads to</a:t>
            </a:r>
            <a:r>
              <a:rPr lang="en-US" dirty="0" smtClean="0">
                <a:solidFill>
                  <a:srgbClr val="C00000"/>
                </a:solidFill>
              </a:rPr>
              <a:t> </a:t>
            </a:r>
            <a:r>
              <a:rPr lang="en-US" dirty="0" err="1" smtClean="0">
                <a:solidFill>
                  <a:srgbClr val="C00000"/>
                </a:solidFill>
              </a:rPr>
              <a:t>hyprcalcemia</a:t>
            </a:r>
            <a:r>
              <a:rPr lang="en-US" dirty="0" smtClean="0">
                <a:solidFill>
                  <a:srgbClr val="C00000"/>
                </a:solidFill>
              </a:rPr>
              <a:t> </a:t>
            </a:r>
            <a:r>
              <a:rPr lang="en-US" dirty="0" smtClean="0"/>
              <a:t>which fails to inhibit the gland activity in the normal manner.</a:t>
            </a:r>
          </a:p>
        </p:txBody>
      </p:sp>
      <p:sp>
        <p:nvSpPr>
          <p:cNvPr id="1331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blue">
  <a:themeElements>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templateblue</Template>
  <TotalTime>409</TotalTime>
  <Words>810</Words>
  <Application>Microsoft Office PowerPoint</Application>
  <PresentationFormat>On-screen Show (4:3)</PresentationFormat>
  <Paragraphs>209</Paragraphs>
  <Slides>53</Slides>
  <Notes>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templateblue</vt:lpstr>
      <vt:lpstr>Presentation</vt:lpstr>
      <vt:lpstr>DISORDERS OF THE PARATHYROID GLANDS</vt:lpstr>
      <vt:lpstr>Disorders of the Parathyroid Glands</vt:lpstr>
      <vt:lpstr>Disorders of the Parathyroid Glands</vt:lpstr>
      <vt:lpstr>Disorders of the Parathyroid Glands</vt:lpstr>
      <vt:lpstr>Disorders of the Parathyroid Glands</vt:lpstr>
      <vt:lpstr>Disorders of the Parathyroid Glands</vt:lpstr>
      <vt:lpstr>PowerPoint Presentation</vt:lpstr>
      <vt:lpstr>PowerPoint Presentation</vt:lpstr>
      <vt:lpstr>Disorders of the Parathyroid Function</vt:lpstr>
      <vt:lpstr>Disorders of the Parathyroid Function</vt:lpstr>
      <vt:lpstr>Disorders of the Parathyroid Function</vt:lpstr>
      <vt:lpstr>Disorders of the Parathyroid Function</vt:lpstr>
      <vt:lpstr>Disorders of the Parathyroid Function</vt:lpstr>
      <vt:lpstr>Disorders of the Parathyroid Function</vt:lpstr>
      <vt:lpstr>Disorders of the Parathyroid Function</vt:lpstr>
      <vt:lpstr>PowerPoint Presentation</vt:lpstr>
      <vt:lpstr>Differential Diagnosis</vt:lpstr>
      <vt:lpstr>Differential Diagnosis</vt:lpstr>
      <vt:lpstr>Diagnosis</vt:lpstr>
      <vt:lpstr>Diagnosis</vt:lpstr>
      <vt:lpstr>Other Diagnostic tests</vt:lpstr>
      <vt:lpstr>Other Diagnostic tests</vt:lpstr>
      <vt:lpstr>Other Diagnostic tests</vt:lpstr>
      <vt:lpstr>Other Diagnostic tests</vt:lpstr>
      <vt:lpstr>PowerPoint Presentation</vt:lpstr>
      <vt:lpstr>Treatment</vt:lpstr>
      <vt:lpstr>Medical Treatment of the hypercalcaemia</vt:lpstr>
      <vt:lpstr>Other agents</vt:lpstr>
      <vt:lpstr>Other agents</vt:lpstr>
      <vt:lpstr>Other agents</vt:lpstr>
      <vt:lpstr>Surgery</vt:lpstr>
      <vt:lpstr>Other Complications</vt:lpstr>
      <vt:lpstr>Secondary hyperparathyroidism</vt:lpstr>
      <vt:lpstr>PowerPoint Presentation</vt:lpstr>
      <vt:lpstr>Major causes of chronic hypocalcemia other than hypoparathyroidism</vt:lpstr>
      <vt:lpstr>Major causes of chronic hypocalcemia other than parathyroprival 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Emergency Treatment for Hypocalcaemic</vt:lpstr>
      <vt:lpstr>Emergency Treatment for Hypocalcaemic</vt:lpstr>
      <vt:lpstr>Pseudohypoparathysoidism and Pseudopseudohypoparathyroidism</vt:lpstr>
      <vt:lpstr>Pseudohypoparathysoidism and Pseudopseudohypoparathyroidism</vt:lpstr>
      <vt:lpstr>PowerPoint Presentation</vt:lpstr>
      <vt:lpstr>PowerPoint Presentation</vt:lpstr>
    </vt:vector>
  </TitlesOfParts>
  <Company>King Khalid University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Medicine</dc:creator>
  <cp:lastModifiedBy>أحلام.آل سليمان</cp:lastModifiedBy>
  <cp:revision>51</cp:revision>
  <dcterms:created xsi:type="dcterms:W3CDTF">2005-02-20T10:54:23Z</dcterms:created>
  <dcterms:modified xsi:type="dcterms:W3CDTF">2013-02-24T06:55:01Z</dcterms:modified>
</cp:coreProperties>
</file>