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8"/>
  </p:notesMasterIdLst>
  <p:sldIdLst>
    <p:sldId id="256" r:id="rId2"/>
    <p:sldId id="298" r:id="rId3"/>
    <p:sldId id="257" r:id="rId4"/>
    <p:sldId id="258" r:id="rId5"/>
    <p:sldId id="261" r:id="rId6"/>
    <p:sldId id="299" r:id="rId7"/>
    <p:sldId id="291" r:id="rId8"/>
    <p:sldId id="302" r:id="rId9"/>
    <p:sldId id="292" r:id="rId10"/>
    <p:sldId id="284" r:id="rId11"/>
    <p:sldId id="290" r:id="rId12"/>
    <p:sldId id="285" r:id="rId13"/>
    <p:sldId id="281" r:id="rId14"/>
    <p:sldId id="264" r:id="rId15"/>
    <p:sldId id="283" r:id="rId16"/>
    <p:sldId id="286" r:id="rId17"/>
    <p:sldId id="287" r:id="rId18"/>
    <p:sldId id="288" r:id="rId19"/>
    <p:sldId id="260" r:id="rId20"/>
    <p:sldId id="263" r:id="rId21"/>
    <p:sldId id="278" r:id="rId22"/>
    <p:sldId id="265" r:id="rId23"/>
    <p:sldId id="262" r:id="rId24"/>
    <p:sldId id="300" r:id="rId25"/>
    <p:sldId id="296" r:id="rId26"/>
    <p:sldId id="295" r:id="rId27"/>
    <p:sldId id="289" r:id="rId28"/>
    <p:sldId id="279" r:id="rId29"/>
    <p:sldId id="270" r:id="rId30"/>
    <p:sldId id="271" r:id="rId31"/>
    <p:sldId id="303" r:id="rId32"/>
    <p:sldId id="259" r:id="rId33"/>
    <p:sldId id="297" r:id="rId34"/>
    <p:sldId id="293" r:id="rId35"/>
    <p:sldId id="294" r:id="rId36"/>
    <p:sldId id="301"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99"/>
    <a:srgbClr val="FFFFCC"/>
    <a:srgbClr val="FFFF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012418-D801-4835-8A41-B1562543FF04}" type="datetimeFigureOut">
              <a:rPr lang="en-US" smtClean="0"/>
              <a:pPr/>
              <a:t>3/4/2014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95E5E2-CBD2-4E54-8E1B-9AFD05EE0713}" type="slidenum">
              <a:rPr lang="en-US" smtClean="0"/>
              <a:pPr/>
              <a:t>‹#›</a:t>
            </a:fld>
            <a:endParaRPr lang="en-US"/>
          </a:p>
        </p:txBody>
      </p:sp>
    </p:spTree>
    <p:extLst>
      <p:ext uri="{BB962C8B-B14F-4D97-AF65-F5344CB8AC3E}">
        <p14:creationId xmlns:p14="http://schemas.microsoft.com/office/powerpoint/2010/main" val="3030991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C75300-A0DC-46BA-832F-AB0E0BEDB1CF}" type="slidenum">
              <a:rPr lang="en-US"/>
              <a:pPr/>
              <a:t>2</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sz="1000"/>
              <a:t>Lipoprotein metabolism has a key role in atherogenesis. It involves the transport of lipids, particularly cholesterol and triglycerides, in the blood. The intestine absorbs dietary fat and packages it into chylomicrons (large triglyceride-rich lipoproteins), which are transported to peripheral tissues through the blood. In muscle and adipose tissues, the enzyme lipoprotein lipase breaks down chylomicrons, and fatty acids enter these tissues. The chylomicron remnants are subsequently taken up by the liver. The liver loads lipids onto apoB and secretes very-low-density lipoproteins (VLDLs), which undergo lipolysis by lipoprotein lipase to form low-density lipoproteins (LDLs). LDLs are then taken up by the liver through binding to the LDL receptor (LDLR), as well as through other pathways. By contrast, high-density lipoproteins (HDLs) are generated by the intestine and the liver through the secretion of lipid-free apoA-I. ApoA-I then recruits cholesterol from these organs through the actions of the transporter ABCA1, forming nascent HDLs, and this protects apoA-I from being rapidly degraded in the kidneys. In the peripheral tissues, nascent HDLs promote the efflux of cholesterol from tissues, including from macrophages, through the actions of ABCA1. Mature HDLs also promote this efflux but through the actions of ABCG1. (In macrophages, the nuclear receptor LXR upregulates the production of both ABCA1 and ABCG1.) The free (unesterified) cholesterol in nascent HDLs is esterified to cholesteryl ester by the enzyme lecithin cholesterol acyltransferase (LCAT), creating mature HDLs. The cholesterol in HDLs is returned to the liver both directly, through uptake by the receptor SR-BI, and indirectly, by transfer to LDLs and VLDLs through the cholesteryl ester transfer protein (CETP). The lipid content of HDLs is altered by the enzymes hepatic lipase and endothelial lipase and by the transfer proteins CETP and phospholipid transfer protein (PLTP), affecting HDL catabolism.</a:t>
            </a:r>
          </a:p>
        </p:txBody>
      </p:sp>
    </p:spTree>
    <p:extLst>
      <p:ext uri="{BB962C8B-B14F-4D97-AF65-F5344CB8AC3E}">
        <p14:creationId xmlns:p14="http://schemas.microsoft.com/office/powerpoint/2010/main" val="4183085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5EDC89-5379-48BB-BB72-4DA9216ADE87}" type="slidenum">
              <a:rPr lang="hu-HU"/>
              <a:pPr/>
              <a:t>18</a:t>
            </a:fld>
            <a:endParaRPr lang="hu-HU"/>
          </a:p>
        </p:txBody>
      </p:sp>
      <p:sp>
        <p:nvSpPr>
          <p:cNvPr id="95234" name="Rectangle 2"/>
          <p:cNvSpPr>
            <a:spLocks noGrp="1" noRot="1" noChangeAspect="1" noChangeArrowheads="1" noTextEdit="1"/>
          </p:cNvSpPr>
          <p:nvPr>
            <p:ph type="sldImg"/>
          </p:nvPr>
        </p:nvSpPr>
        <p:spPr>
          <a:xfrm>
            <a:off x="1798638" y="685800"/>
            <a:ext cx="3275012" cy="2455863"/>
          </a:xfrm>
          <a:ln/>
        </p:spPr>
      </p:sp>
      <p:sp>
        <p:nvSpPr>
          <p:cNvPr id="95235"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extLst>
      <p:ext uri="{BB962C8B-B14F-4D97-AF65-F5344CB8AC3E}">
        <p14:creationId xmlns:p14="http://schemas.microsoft.com/office/powerpoint/2010/main" val="4263137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FA0E570-8EA9-48A1-81D6-D3E118785AFA}" type="slidenum">
              <a:rPr lang="en-US"/>
              <a:pPr/>
              <a:t>31</a:t>
            </a:fld>
            <a:endParaRPr lang="en-US"/>
          </a:p>
        </p:txBody>
      </p:sp>
      <p:sp>
        <p:nvSpPr>
          <p:cNvPr id="47106" name="Rectangle 2"/>
          <p:cNvSpPr>
            <a:spLocks noGrp="1" noRot="1" noChangeAspect="1" noChangeArrowheads="1" noTextEdit="1"/>
          </p:cNvSpPr>
          <p:nvPr>
            <p:ph type="sldImg"/>
          </p:nvPr>
        </p:nvSpPr>
        <p:spPr>
          <a:xfrm>
            <a:off x="1143000" y="687388"/>
            <a:ext cx="4572000" cy="3429000"/>
          </a:xfrm>
          <a:ln/>
        </p:spPr>
      </p:sp>
      <p:sp>
        <p:nvSpPr>
          <p:cNvPr id="47107" name="Rectangle 3"/>
          <p:cNvSpPr>
            <a:spLocks noGrp="1" noChangeArrowheads="1"/>
          </p:cNvSpPr>
          <p:nvPr>
            <p:ph type="body" idx="1"/>
          </p:nvPr>
        </p:nvSpPr>
        <p:spPr>
          <a:xfrm>
            <a:off x="1022350" y="4202113"/>
            <a:ext cx="4856163" cy="4114800"/>
          </a:xfrm>
        </p:spPr>
        <p:txBody>
          <a:bodyPr/>
          <a:lstStyle/>
          <a:p>
            <a:pPr>
              <a:lnSpc>
                <a:spcPct val="90000"/>
              </a:lnSpc>
            </a:pPr>
            <a:r>
              <a:rPr lang="en-US" b="1" u="sng"/>
              <a:t>Key Point</a:t>
            </a:r>
            <a:r>
              <a:rPr lang="en-US" b="1" u="sng" baseline="30000"/>
              <a:t>1</a:t>
            </a:r>
            <a:r>
              <a:rPr lang="en-US" b="1" u="sng"/>
              <a:t>:</a:t>
            </a:r>
            <a:r>
              <a:rPr lang="en-US"/>
              <a:t> </a:t>
            </a:r>
          </a:p>
          <a:p>
            <a:pPr>
              <a:lnSpc>
                <a:spcPct val="90000"/>
              </a:lnSpc>
            </a:pPr>
            <a:r>
              <a:rPr lang="en-US"/>
              <a:t>This meta-regression analysis found that nonstatin (diet, bile acid sequestrants, and ileal bypass surgery) and statin interventions seemed to reduce CHD risk, consistent with a 1-to-1 relationship described by the National Cholesterol Education Program (NCEP).</a:t>
            </a:r>
          </a:p>
          <a:p>
            <a:pPr>
              <a:lnSpc>
                <a:spcPct val="90000"/>
              </a:lnSpc>
            </a:pPr>
            <a:r>
              <a:rPr lang="en-US" b="1" u="sng"/>
              <a:t>Additional Background Information</a:t>
            </a:r>
            <a:r>
              <a:rPr lang="en-US" b="1" u="sng" baseline="30000"/>
              <a:t>1</a:t>
            </a:r>
            <a:r>
              <a:rPr lang="en-US" b="1" u="sng"/>
              <a:t>:</a:t>
            </a:r>
          </a:p>
          <a:p>
            <a:pPr>
              <a:lnSpc>
                <a:spcPct val="90000"/>
              </a:lnSpc>
            </a:pPr>
            <a:r>
              <a:rPr lang="en-US"/>
              <a:t>Results from a large number of studies with clinical events (eg, CHD, myocardial infarction [MI]) as end points showed that the risk for specific CHD events decreased as LDL-C decreased. </a:t>
            </a:r>
          </a:p>
          <a:p>
            <a:pPr>
              <a:lnSpc>
                <a:spcPct val="90000"/>
              </a:lnSpc>
            </a:pPr>
            <a:r>
              <a:rPr lang="en-US"/>
              <a:t>This relationship is strongly supported by the aggregate clinical trial evidence. </a:t>
            </a:r>
          </a:p>
          <a:p>
            <a:pPr>
              <a:lnSpc>
                <a:spcPct val="90000"/>
              </a:lnSpc>
            </a:pPr>
            <a:r>
              <a:rPr lang="en-US"/>
              <a:t>The figure shows the estimated change in the 5-year relative risk of nonfatal MI or CHD death associated with mean LDL-C reduction for the diet, bile acid sequestrant, surgery, and statin trials (dashed line) along with the 95% probability interval (dotted lines). The solid line has a slope of 1. The crude risk estimates from the individual studies are plotted along with their associated 95% confidence intervals.</a:t>
            </a:r>
          </a:p>
          <a:p>
            <a:pPr>
              <a:lnSpc>
                <a:spcPct val="90000"/>
              </a:lnSpc>
            </a:pPr>
            <a:r>
              <a:rPr lang="en-US"/>
              <a:t>   MRC = Medical Research Council; LRC = Lipid Research Clinics; NHLBI = National Heart, Lung, and Blood Institute; POSCH = Program on the Surgical Control of the Hyperlipidemias; 4S = Scandinavian Simvastatin Survival Study; WOSCOPS = West of Scotland Coronary Prevention Study; CARE = Cholesterol and Recurrent Events study; LIPID = Long-Term Intervention with Pravastatin in Ischemic Disease; AF/TexCAPS = Air Force/Texas Coronary Atherosclerosis Prevention Study; HPS = Heart Protection Study; ALERT = Assessment of LEscol in Renal Transplantation; PROSPER = PROspective Study of Pravastatin in the Elderly at Risk; ASCOT-LLA = Anglo-Scandinavian Cardiac Outcomes Trial–Lipid Lowering Arm; CARDS = Collaborative Atorvastatin Diabetes Study.</a:t>
            </a:r>
          </a:p>
          <a:p>
            <a:pPr>
              <a:lnSpc>
                <a:spcPct val="90000"/>
              </a:lnSpc>
            </a:pPr>
            <a:endParaRPr lang="en-US"/>
          </a:p>
        </p:txBody>
      </p:sp>
      <p:sp>
        <p:nvSpPr>
          <p:cNvPr id="47108" name="Rectangle 4"/>
          <p:cNvSpPr>
            <a:spLocks noChangeArrowheads="1"/>
          </p:cNvSpPr>
          <p:nvPr/>
        </p:nvSpPr>
        <p:spPr bwMode="auto">
          <a:xfrm>
            <a:off x="965200" y="8270875"/>
            <a:ext cx="5588000" cy="712788"/>
          </a:xfrm>
          <a:prstGeom prst="rect">
            <a:avLst/>
          </a:prstGeom>
          <a:noFill/>
          <a:ln w="9525">
            <a:noFill/>
            <a:miter lim="800000"/>
            <a:headEnd/>
            <a:tailEnd/>
          </a:ln>
          <a:effectLst/>
        </p:spPr>
        <p:txBody>
          <a:bodyPr lIns="0" tIns="0" rIns="0" bIns="0" anchor="b">
            <a:spAutoFit/>
          </a:bodyPr>
          <a:lstStyle/>
          <a:p>
            <a:pPr marL="163513" indent="-163513" defTabSz="881063">
              <a:spcBef>
                <a:spcPts val="488"/>
              </a:spcBef>
            </a:pPr>
            <a:r>
              <a:rPr lang="en-US" sz="1000" b="1" u="sng"/>
              <a:t>Reference:</a:t>
            </a:r>
            <a:endParaRPr lang="en-US" sz="1000"/>
          </a:p>
          <a:p>
            <a:pPr marL="163513" indent="-163513" defTabSz="881063">
              <a:spcBef>
                <a:spcPts val="488"/>
              </a:spcBef>
            </a:pPr>
            <a:r>
              <a:rPr lang="en-US" sz="1000" b="1"/>
              <a:t>1. 	</a:t>
            </a:r>
            <a:r>
              <a:rPr lang="en-US" sz="1000"/>
              <a:t>Robinson JG, Smith B, Maheshwari N, Schrott H. Pleiotropic effects of statins: benefit beyond    cholesterol reduction? A meta-regression analysis. </a:t>
            </a:r>
            <a:r>
              <a:rPr lang="en-US" sz="1000" i="1"/>
              <a:t>J Am Coll Cardiol</a:t>
            </a:r>
            <a:r>
              <a:rPr lang="en-US" sz="1000"/>
              <a:t>. 2005;46:1855–1862.</a:t>
            </a:r>
          </a:p>
          <a:p>
            <a:pPr marL="163513" indent="-163513" defTabSz="881063">
              <a:spcBef>
                <a:spcPts val="488"/>
              </a:spcBef>
            </a:pPr>
            <a:endParaRPr lang="en-US" sz="1000"/>
          </a:p>
        </p:txBody>
      </p:sp>
    </p:spTree>
    <p:extLst>
      <p:ext uri="{BB962C8B-B14F-4D97-AF65-F5344CB8AC3E}">
        <p14:creationId xmlns:p14="http://schemas.microsoft.com/office/powerpoint/2010/main" val="1814480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sd</a:t>
            </a:r>
            <a:endParaRPr lang="en-US"/>
          </a:p>
        </p:txBody>
      </p:sp>
      <p:sp>
        <p:nvSpPr>
          <p:cNvPr id="4" name="Slide Number Placeholder 3"/>
          <p:cNvSpPr>
            <a:spLocks noGrp="1"/>
          </p:cNvSpPr>
          <p:nvPr>
            <p:ph type="sldNum" sz="quarter" idx="10"/>
          </p:nvPr>
        </p:nvSpPr>
        <p:spPr/>
        <p:txBody>
          <a:bodyPr/>
          <a:lstStyle/>
          <a:p>
            <a:fld id="{8D95E5E2-CBD2-4E54-8E1B-9AFD05EE0713}" type="slidenum">
              <a:rPr lang="en-US" smtClean="0"/>
              <a:pPr/>
              <a:t>36</a:t>
            </a:fld>
            <a:endParaRPr lang="en-US"/>
          </a:p>
        </p:txBody>
      </p:sp>
    </p:spTree>
    <p:extLst>
      <p:ext uri="{BB962C8B-B14F-4D97-AF65-F5344CB8AC3E}">
        <p14:creationId xmlns:p14="http://schemas.microsoft.com/office/powerpoint/2010/main" val="2343831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C75300-A0DC-46BA-832F-AB0E0BEDB1CF}" type="slidenum">
              <a:rPr lang="en-US"/>
              <a:pPr/>
              <a:t>6</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sz="1000"/>
              <a:t>Lipoprotein metabolism has a key role in atherogenesis. It involves the transport of lipids, particularly cholesterol and triglycerides, in the blood. The intestine absorbs dietary fat and packages it into chylomicrons (large triglyceride-rich lipoproteins), which are transported to peripheral tissues through the blood. In muscle and adipose tissues, the enzyme lipoprotein lipase breaks down chylomicrons, and fatty acids enter these tissues. The chylomicron remnants are subsequently taken up by the liver. The liver loads lipids onto apoB and secretes very-low-density lipoproteins (VLDLs), which undergo lipolysis by lipoprotein lipase to form low-density lipoproteins (LDLs). LDLs are then taken up by the liver through binding to the LDL receptor (LDLR), as well as through other pathways. By contrast, high-density lipoproteins (HDLs) are generated by the intestine and the liver through the secretion of lipid-free apoA-I. ApoA-I then recruits cholesterol from these organs through the actions of the transporter ABCA1, forming nascent HDLs, and this protects apoA-I from being rapidly degraded in the kidneys. In the peripheral tissues, nascent HDLs promote the efflux of cholesterol from tissues, including from macrophages, through the actions of ABCA1. Mature HDLs also promote this efflux but through the actions of ABCG1. (In macrophages, the nuclear receptor LXR upregulates the production of both ABCA1 and ABCG1.) The free (unesterified) cholesterol in nascent HDLs is esterified to cholesteryl ester by the enzyme lecithin cholesterol acyltransferase (LCAT), creating mature HDLs. The cholesterol in HDLs is returned to the liver both directly, through uptake by the receptor SR-BI, and indirectly, by transfer to LDLs and VLDLs through the cholesteryl ester transfer protein (CETP). The lipid content of HDLs is altered by the enzymes hepatic lipase and endothelial lipase and by the transfer proteins CETP and phospholipid transfer protein (PLTP), affecting HDL catabolism.</a:t>
            </a:r>
          </a:p>
        </p:txBody>
      </p:sp>
    </p:spTree>
    <p:extLst>
      <p:ext uri="{BB962C8B-B14F-4D97-AF65-F5344CB8AC3E}">
        <p14:creationId xmlns:p14="http://schemas.microsoft.com/office/powerpoint/2010/main" val="3987685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A1645D5-7B76-47C3-9963-5FC6DA6B6988}" type="slidenum">
              <a:rPr lang="en-US"/>
              <a:pPr/>
              <a:t>8</a:t>
            </a:fld>
            <a:endParaRPr lang="en-US"/>
          </a:p>
        </p:txBody>
      </p:sp>
      <p:sp>
        <p:nvSpPr>
          <p:cNvPr id="108546" name="Rectangle 2"/>
          <p:cNvSpPr>
            <a:spLocks noGrp="1" noRot="1" noChangeAspect="1" noChangeArrowheads="1" noTextEdit="1"/>
          </p:cNvSpPr>
          <p:nvPr>
            <p:ph type="sldImg"/>
          </p:nvPr>
        </p:nvSpPr>
        <p:spPr>
          <a:xfrm>
            <a:off x="1143000" y="687388"/>
            <a:ext cx="4572000" cy="3429000"/>
          </a:xfrm>
          <a:ln/>
        </p:spPr>
      </p:sp>
      <p:sp>
        <p:nvSpPr>
          <p:cNvPr id="108547" name="Rectangle 3"/>
          <p:cNvSpPr>
            <a:spLocks noGrp="1" noChangeArrowheads="1"/>
          </p:cNvSpPr>
          <p:nvPr>
            <p:ph type="body" idx="1"/>
          </p:nvPr>
        </p:nvSpPr>
        <p:spPr>
          <a:xfrm>
            <a:off x="1022350" y="4202113"/>
            <a:ext cx="4856163" cy="4114800"/>
          </a:xfrm>
        </p:spPr>
        <p:txBody>
          <a:bodyPr/>
          <a:lstStyle/>
          <a:p>
            <a:r>
              <a:rPr lang="en-US" b="1" u="sng"/>
              <a:t>Key Point:</a:t>
            </a:r>
          </a:p>
          <a:p>
            <a:r>
              <a:rPr lang="en-US"/>
              <a:t>Plasma cholesterol levels depend on the balance of cholesterol production and intestinal absorption.</a:t>
            </a:r>
            <a:r>
              <a:rPr lang="en-US" baseline="30000"/>
              <a:t>1</a:t>
            </a:r>
          </a:p>
          <a:p>
            <a:r>
              <a:rPr lang="en-US" b="1" u="sng"/>
              <a:t>Additional Background Information:</a:t>
            </a:r>
          </a:p>
          <a:p>
            <a:r>
              <a:rPr lang="en-US" b="1"/>
              <a:t>Cholesterol production:</a:t>
            </a:r>
            <a:r>
              <a:rPr lang="en-US"/>
              <a:t> Approximately 10% of cholesterol is synthesized by the liver, which plays a role in regulating cholesterol balance. The other 90% is synthesized by other cells in the body.</a:t>
            </a:r>
            <a:r>
              <a:rPr lang="en-US" baseline="30000"/>
              <a:t>2</a:t>
            </a:r>
            <a:r>
              <a:rPr lang="en-US"/>
              <a:t> </a:t>
            </a:r>
            <a:endParaRPr lang="en-US">
              <a:sym typeface="Symbol" pitchFamily="18" charset="2"/>
            </a:endParaRPr>
          </a:p>
          <a:p>
            <a:r>
              <a:rPr lang="en-US" b="1"/>
              <a:t>Intestinal cholesterol sources:</a:t>
            </a:r>
            <a:r>
              <a:rPr lang="en-US"/>
              <a:t> Intestinal cholesterol is derived from bile (</a:t>
            </a:r>
            <a:r>
              <a:rPr lang="en-US">
                <a:sym typeface="Symbol" pitchFamily="18" charset="2"/>
              </a:rPr>
              <a:t>75%) and diet (25%).</a:t>
            </a:r>
            <a:r>
              <a:rPr lang="en-US" baseline="30000">
                <a:sym typeface="Symbol" pitchFamily="18" charset="2"/>
              </a:rPr>
              <a:t>3</a:t>
            </a:r>
            <a:r>
              <a:rPr lang="en-US">
                <a:sym typeface="Symbol" pitchFamily="18" charset="2"/>
              </a:rPr>
              <a:t> </a:t>
            </a:r>
          </a:p>
          <a:p>
            <a:r>
              <a:rPr lang="en-US" b="1">
                <a:sym typeface="Symbol" pitchFamily="18" charset="2"/>
              </a:rPr>
              <a:t>Absorption of intestinal cholesterol:</a:t>
            </a:r>
            <a:r>
              <a:rPr lang="en-US">
                <a:sym typeface="Symbol" pitchFamily="18" charset="2"/>
              </a:rPr>
              <a:t> On average, 50% of intestinal cholesterol is absorbed into the plasma.</a:t>
            </a:r>
            <a:r>
              <a:rPr lang="en-US" baseline="30000">
                <a:sym typeface="Symbol" pitchFamily="18" charset="2"/>
              </a:rPr>
              <a:t>2,4</a:t>
            </a:r>
            <a:r>
              <a:rPr lang="en-US">
                <a:sym typeface="Symbol" pitchFamily="18" charset="2"/>
              </a:rPr>
              <a:t> </a:t>
            </a:r>
          </a:p>
          <a:p>
            <a:r>
              <a:rPr lang="en-US" b="1"/>
              <a:t>After absorption from the intestine:</a:t>
            </a:r>
            <a:r>
              <a:rPr lang="en-US"/>
              <a:t> Cholesterol is </a:t>
            </a:r>
            <a:r>
              <a:rPr lang="en-US">
                <a:sym typeface="Symbol" pitchFamily="18" charset="2"/>
              </a:rPr>
              <a:t>esterified and packaged into chylomicrons that circulate in the blood, ultimately reaching the liver.</a:t>
            </a:r>
            <a:r>
              <a:rPr lang="en-US" baseline="30000">
                <a:sym typeface="Symbol" pitchFamily="18" charset="2"/>
              </a:rPr>
              <a:t>1</a:t>
            </a:r>
            <a:r>
              <a:rPr lang="en-US">
                <a:sym typeface="Symbol" pitchFamily="18" charset="2"/>
              </a:rPr>
              <a:t> </a:t>
            </a:r>
          </a:p>
          <a:p>
            <a:r>
              <a:rPr lang="en-US" b="1"/>
              <a:t>Changes in intestinal cholesterol absorption affect blood cholesterol levels.</a:t>
            </a:r>
            <a:r>
              <a:rPr lang="en-US"/>
              <a:t>  Decreasing cholesterol absorption provides a key target for lipid-lowering therapy, especially when combined with statin therapy, which decreases hepatic cholesterol synthesis.</a:t>
            </a:r>
            <a:r>
              <a:rPr lang="en-US" baseline="30000"/>
              <a:t>3</a:t>
            </a:r>
            <a:r>
              <a:rPr lang="en-US"/>
              <a:t> 	</a:t>
            </a:r>
          </a:p>
          <a:p>
            <a:endParaRPr lang="en-US"/>
          </a:p>
        </p:txBody>
      </p:sp>
      <p:sp>
        <p:nvSpPr>
          <p:cNvPr id="108548" name="Rectangle 4"/>
          <p:cNvSpPr>
            <a:spLocks noChangeArrowheads="1"/>
          </p:cNvSpPr>
          <p:nvPr/>
        </p:nvSpPr>
        <p:spPr bwMode="auto">
          <a:xfrm>
            <a:off x="965200" y="7551738"/>
            <a:ext cx="5588000" cy="1303337"/>
          </a:xfrm>
          <a:prstGeom prst="rect">
            <a:avLst/>
          </a:prstGeom>
          <a:noFill/>
          <a:ln w="9525">
            <a:noFill/>
            <a:miter lim="800000"/>
            <a:headEnd/>
            <a:tailEnd/>
          </a:ln>
          <a:effectLst/>
        </p:spPr>
        <p:txBody>
          <a:bodyPr lIns="0" tIns="0" rIns="0" bIns="0" anchor="b">
            <a:spAutoFit/>
          </a:bodyPr>
          <a:lstStyle/>
          <a:p>
            <a:pPr marL="155575" indent="-155575" defTabSz="881063">
              <a:spcBef>
                <a:spcPts val="488"/>
              </a:spcBef>
            </a:pPr>
            <a:r>
              <a:rPr lang="en-US" sz="1000" b="1" u="sng">
                <a:latin typeface="Arial" pitchFamily="34" charset="0"/>
              </a:rPr>
              <a:t>References:</a:t>
            </a:r>
          </a:p>
          <a:p>
            <a:pPr marL="155575" indent="-155575" defTabSz="881063">
              <a:lnSpc>
                <a:spcPct val="50000"/>
              </a:lnSpc>
              <a:spcBef>
                <a:spcPts val="488"/>
              </a:spcBef>
            </a:pPr>
            <a:r>
              <a:rPr lang="en-US" sz="1000" b="1">
                <a:latin typeface="Arial" pitchFamily="34" charset="0"/>
              </a:rPr>
              <a:t>1.</a:t>
            </a:r>
            <a:r>
              <a:rPr lang="en-US" sz="1000">
                <a:latin typeface="Arial" pitchFamily="34" charset="0"/>
              </a:rPr>
              <a:t>	Shepherd J. The role of the exogenous pathway in hypercholesterolemia. </a:t>
            </a:r>
            <a:r>
              <a:rPr lang="en-US" sz="1000" i="1">
                <a:latin typeface="Arial" pitchFamily="34" charset="0"/>
              </a:rPr>
              <a:t>Eur Heart J Suppl</a:t>
            </a:r>
            <a:r>
              <a:rPr lang="en-US" sz="1000">
                <a:latin typeface="Arial" pitchFamily="34" charset="0"/>
              </a:rPr>
              <a:t>. </a:t>
            </a:r>
          </a:p>
          <a:p>
            <a:pPr marL="155575" indent="-155575" defTabSz="881063">
              <a:lnSpc>
                <a:spcPct val="50000"/>
              </a:lnSpc>
              <a:spcBef>
                <a:spcPts val="488"/>
              </a:spcBef>
            </a:pPr>
            <a:r>
              <a:rPr lang="en-US" sz="1000">
                <a:latin typeface="Arial" pitchFamily="34" charset="0"/>
              </a:rPr>
              <a:t>     2001;3 (suppl E):E2–E5.</a:t>
            </a:r>
          </a:p>
          <a:p>
            <a:pPr marL="155575" indent="-155575" defTabSz="881063"/>
            <a:r>
              <a:rPr lang="en-US" sz="1000" b="1">
                <a:latin typeface="Arial" pitchFamily="34" charset="0"/>
              </a:rPr>
              <a:t>2.</a:t>
            </a:r>
            <a:r>
              <a:rPr lang="en-US" sz="1000">
                <a:latin typeface="Arial" pitchFamily="34" charset="0"/>
              </a:rPr>
              <a:t>	Dietschy JM. Theoretical considerations of what regulates low-density-lipoprotein and high-</a:t>
            </a:r>
            <a:br>
              <a:rPr lang="en-US" sz="1000">
                <a:latin typeface="Arial" pitchFamily="34" charset="0"/>
              </a:rPr>
            </a:br>
            <a:r>
              <a:rPr lang="en-US" sz="1000">
                <a:latin typeface="Arial" pitchFamily="34" charset="0"/>
              </a:rPr>
              <a:t>density-lipoprotein cholesterol. </a:t>
            </a:r>
            <a:r>
              <a:rPr lang="en-US" sz="1000" i="1">
                <a:latin typeface="Arial" pitchFamily="34" charset="0"/>
              </a:rPr>
              <a:t>Am J Clin Nutr</a:t>
            </a:r>
            <a:r>
              <a:rPr lang="en-US" sz="1000">
                <a:latin typeface="Arial" pitchFamily="34" charset="0"/>
              </a:rPr>
              <a:t>. 1997;65(suppl):1581S–1589S.</a:t>
            </a:r>
          </a:p>
          <a:p>
            <a:pPr marL="155575" indent="-155575" defTabSz="881063"/>
            <a:r>
              <a:rPr lang="en-US" sz="1000" b="1">
                <a:latin typeface="Arial" pitchFamily="34" charset="0"/>
              </a:rPr>
              <a:t>3.</a:t>
            </a:r>
            <a:r>
              <a:rPr lang="en-US" sz="1000">
                <a:latin typeface="Arial" pitchFamily="34" charset="0"/>
              </a:rPr>
              <a:t>	Turley SD, Dietschy JM.The intestinal absorption of biliary and dietary cholesterol as a </a:t>
            </a:r>
            <a:br>
              <a:rPr lang="en-US" sz="1000">
                <a:latin typeface="Arial" pitchFamily="34" charset="0"/>
              </a:rPr>
            </a:br>
            <a:r>
              <a:rPr lang="en-US" sz="1000">
                <a:latin typeface="Arial" pitchFamily="34" charset="0"/>
              </a:rPr>
              <a:t>drug target for lowering the plasma cholesterol level. </a:t>
            </a:r>
            <a:r>
              <a:rPr lang="en-US" sz="1000" i="1">
                <a:latin typeface="Arial" pitchFamily="34" charset="0"/>
              </a:rPr>
              <a:t>Prev Cardiol</a:t>
            </a:r>
            <a:r>
              <a:rPr lang="en-US" sz="1000">
                <a:latin typeface="Arial" pitchFamily="34" charset="0"/>
              </a:rPr>
              <a:t>. 2003;6:29–33,64.</a:t>
            </a:r>
          </a:p>
          <a:p>
            <a:pPr marL="155575" indent="-155575" defTabSz="881063"/>
            <a:r>
              <a:rPr lang="en-US" sz="1000" b="1">
                <a:latin typeface="Arial" pitchFamily="34" charset="0"/>
              </a:rPr>
              <a:t>4.</a:t>
            </a:r>
            <a:r>
              <a:rPr lang="en-US" sz="1000">
                <a:latin typeface="Arial" pitchFamily="34" charset="0"/>
              </a:rPr>
              <a:t>	Homan R, Krause BR. Established and emerging strategies for inhibition of cholesterol </a:t>
            </a:r>
            <a:br>
              <a:rPr lang="en-US" sz="1000">
                <a:latin typeface="Arial" pitchFamily="34" charset="0"/>
              </a:rPr>
            </a:br>
            <a:r>
              <a:rPr lang="en-US" sz="1000">
                <a:latin typeface="Arial" pitchFamily="34" charset="0"/>
              </a:rPr>
              <a:t>absorption. </a:t>
            </a:r>
            <a:r>
              <a:rPr lang="en-US" sz="1000" i="1">
                <a:latin typeface="Arial" pitchFamily="34" charset="0"/>
              </a:rPr>
              <a:t>Curr Pharm Design</a:t>
            </a:r>
            <a:r>
              <a:rPr lang="en-US" sz="1000">
                <a:latin typeface="Arial" pitchFamily="34" charset="0"/>
              </a:rPr>
              <a:t>. 1997;3:29–44.</a:t>
            </a:r>
          </a:p>
        </p:txBody>
      </p:sp>
    </p:spTree>
    <p:extLst>
      <p:ext uri="{BB962C8B-B14F-4D97-AF65-F5344CB8AC3E}">
        <p14:creationId xmlns:p14="http://schemas.microsoft.com/office/powerpoint/2010/main" val="1820620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E9B06D-C19C-40EA-8C45-63390F001128}" type="slidenum">
              <a:rPr lang="hu-HU"/>
              <a:pPr/>
              <a:t>10</a:t>
            </a:fld>
            <a:endParaRPr lang="hu-HU"/>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xfrm>
            <a:off x="914400" y="4343400"/>
            <a:ext cx="5029200" cy="4114800"/>
          </a:xfrm>
        </p:spPr>
        <p:txBody>
          <a:bodyPr/>
          <a:lstStyle/>
          <a:p>
            <a:r>
              <a:rPr lang="en-US" b="1" dirty="0" err="1"/>
              <a:t>Atherogenic</a:t>
            </a:r>
            <a:r>
              <a:rPr lang="en-US" b="1" dirty="0"/>
              <a:t> particles</a:t>
            </a:r>
          </a:p>
          <a:p>
            <a:r>
              <a:rPr lang="en-US" dirty="0"/>
              <a:t>Not only is LDL-C a risk factor for cardiovascular disease, but triglyceride-rich lipoproteins</a:t>
            </a:r>
            <a:r>
              <a:rPr lang="en-US" dirty="0">
                <a:cs typeface="Times New Roman" pitchFamily="18" charset="0"/>
              </a:rPr>
              <a:t>—very low density lipoprotein (VLDL), VLDL remnants, and intermediate-density lipoprotein (IDL)—</a:t>
            </a:r>
            <a:r>
              <a:rPr lang="en-US" dirty="0"/>
              <a:t>may also increase the risk of heart disease.  The NCEP ATP III uses non-HDL-C principally as a surrogate for these </a:t>
            </a:r>
            <a:r>
              <a:rPr lang="en-US" dirty="0" err="1"/>
              <a:t>atherogenic</a:t>
            </a:r>
            <a:r>
              <a:rPr lang="en-US" dirty="0"/>
              <a:t> particles.</a:t>
            </a:r>
          </a:p>
          <a:p>
            <a:endParaRPr lang="en-US" dirty="0"/>
          </a:p>
        </p:txBody>
      </p:sp>
    </p:spTree>
    <p:extLst>
      <p:ext uri="{BB962C8B-B14F-4D97-AF65-F5344CB8AC3E}">
        <p14:creationId xmlns:p14="http://schemas.microsoft.com/office/powerpoint/2010/main" val="2601842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56EB09-55AF-4D52-841D-CA7F548DC0C9}" type="slidenum">
              <a:rPr lang="hu-HU"/>
              <a:pPr/>
              <a:t>12</a:t>
            </a:fld>
            <a:endParaRPr lang="hu-HU"/>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p:spPr>
        <p:txBody>
          <a:bodyPr/>
          <a:lstStyle/>
          <a:p>
            <a:r>
              <a:rPr lang="en-US" b="1"/>
              <a:t>HDL and reverse cholesterol transport</a:t>
            </a:r>
            <a:endParaRPr lang="en-US" b="1" i="1"/>
          </a:p>
          <a:p>
            <a:r>
              <a:rPr lang="en-US"/>
              <a:t>HDL is believed to protect against atherosclerosis at least in part through the process of reverse cholesterol transport, whereby excess free cholesterol (FC) is removed from cells in peripheral tissues, such as macrophages within the arterial wall, and returned to the liver for excretion in the bile.  FC is generated in part by the hydrolysis of intracellular cholesteryl ester (CE) stores. Several key molecules play a role in reverse cholesterol transport, including ATP-binding cassette protein A1 (ABCA1), lecithin:cholesterol acyltransferase (LCAT), and scavenger receptor class-B, type I (SR-BI).  Promotion of this pathway could in theory help reduce atherosclerosis.</a:t>
            </a:r>
          </a:p>
          <a:p>
            <a:endParaRPr lang="en-US"/>
          </a:p>
        </p:txBody>
      </p:sp>
    </p:spTree>
    <p:extLst>
      <p:ext uri="{BB962C8B-B14F-4D97-AF65-F5344CB8AC3E}">
        <p14:creationId xmlns:p14="http://schemas.microsoft.com/office/powerpoint/2010/main" val="3672778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FC1EE-E670-4BCF-BB5C-9DD77D608205}" type="slidenum">
              <a:rPr lang="hu-HU"/>
              <a:pPr/>
              <a:t>13</a:t>
            </a:fld>
            <a:endParaRPr lang="hu-HU"/>
          </a:p>
        </p:txBody>
      </p:sp>
      <p:sp>
        <p:nvSpPr>
          <p:cNvPr id="149506" name="Rectangle 2"/>
          <p:cNvSpPr>
            <a:spLocks noGrp="1" noRot="1" noChangeAspect="1" noChangeArrowheads="1" noTextEdit="1"/>
          </p:cNvSpPr>
          <p:nvPr>
            <p:ph type="sldImg"/>
          </p:nvPr>
        </p:nvSpPr>
        <p:spPr>
          <a:xfrm>
            <a:off x="1798638" y="685800"/>
            <a:ext cx="3275012" cy="2455863"/>
          </a:xfrm>
          <a:ln/>
        </p:spPr>
      </p:sp>
      <p:sp>
        <p:nvSpPr>
          <p:cNvPr id="149507"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extLst>
      <p:ext uri="{BB962C8B-B14F-4D97-AF65-F5344CB8AC3E}">
        <p14:creationId xmlns:p14="http://schemas.microsoft.com/office/powerpoint/2010/main" val="144066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A91BCB-2728-4EC4-A5FF-812C70A7D4E5}" type="slidenum">
              <a:rPr lang="hu-HU"/>
              <a:pPr/>
              <a:t>15</a:t>
            </a:fld>
            <a:endParaRPr lang="hu-HU"/>
          </a:p>
        </p:txBody>
      </p:sp>
      <p:sp>
        <p:nvSpPr>
          <p:cNvPr id="79874" name="Rectangle 2"/>
          <p:cNvSpPr>
            <a:spLocks noGrp="1" noRot="1" noChangeAspect="1" noChangeArrowheads="1" noTextEdit="1"/>
          </p:cNvSpPr>
          <p:nvPr>
            <p:ph type="sldImg"/>
          </p:nvPr>
        </p:nvSpPr>
        <p:spPr>
          <a:xfrm>
            <a:off x="1798638" y="685800"/>
            <a:ext cx="3275012" cy="2455863"/>
          </a:xfrm>
          <a:ln/>
        </p:spPr>
      </p:sp>
      <p:sp>
        <p:nvSpPr>
          <p:cNvPr id="79875"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extLst>
      <p:ext uri="{BB962C8B-B14F-4D97-AF65-F5344CB8AC3E}">
        <p14:creationId xmlns:p14="http://schemas.microsoft.com/office/powerpoint/2010/main" val="2899669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E2682-FC8F-4037-A5A9-91C853F8DA3B}" type="slidenum">
              <a:rPr lang="hu-HU"/>
              <a:pPr/>
              <a:t>16</a:t>
            </a:fld>
            <a:endParaRPr lang="hu-HU"/>
          </a:p>
        </p:txBody>
      </p:sp>
      <p:sp>
        <p:nvSpPr>
          <p:cNvPr id="91138" name="Rectangle 2"/>
          <p:cNvSpPr>
            <a:spLocks noGrp="1" noRot="1" noChangeAspect="1" noChangeArrowheads="1" noTextEdit="1"/>
          </p:cNvSpPr>
          <p:nvPr>
            <p:ph type="sldImg"/>
          </p:nvPr>
        </p:nvSpPr>
        <p:spPr>
          <a:xfrm>
            <a:off x="1798638" y="685800"/>
            <a:ext cx="3275012" cy="2455863"/>
          </a:xfrm>
          <a:ln/>
        </p:spPr>
      </p:sp>
      <p:sp>
        <p:nvSpPr>
          <p:cNvPr id="91139"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extLst>
      <p:ext uri="{BB962C8B-B14F-4D97-AF65-F5344CB8AC3E}">
        <p14:creationId xmlns:p14="http://schemas.microsoft.com/office/powerpoint/2010/main" val="4218624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B3226-FEF1-48EA-9FFA-DFD1A52DA37A}" type="slidenum">
              <a:rPr lang="hu-HU"/>
              <a:pPr/>
              <a:t>17</a:t>
            </a:fld>
            <a:endParaRPr lang="hu-HU"/>
          </a:p>
        </p:txBody>
      </p:sp>
      <p:sp>
        <p:nvSpPr>
          <p:cNvPr id="93186" name="Rectangle 2"/>
          <p:cNvSpPr>
            <a:spLocks noGrp="1" noRot="1" noChangeAspect="1" noChangeArrowheads="1" noTextEdit="1"/>
          </p:cNvSpPr>
          <p:nvPr>
            <p:ph type="sldImg"/>
          </p:nvPr>
        </p:nvSpPr>
        <p:spPr>
          <a:xfrm>
            <a:off x="1798638" y="685800"/>
            <a:ext cx="3275012" cy="2455863"/>
          </a:xfrm>
          <a:ln/>
        </p:spPr>
      </p:sp>
      <p:sp>
        <p:nvSpPr>
          <p:cNvPr id="93187"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extLst>
      <p:ext uri="{BB962C8B-B14F-4D97-AF65-F5344CB8AC3E}">
        <p14:creationId xmlns:p14="http://schemas.microsoft.com/office/powerpoint/2010/main" val="1201464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338" name="Group 2"/>
          <p:cNvGrpSpPr>
            <a:grpSpLocks/>
          </p:cNvGrpSpPr>
          <p:nvPr/>
        </p:nvGrpSpPr>
        <p:grpSpPr bwMode="auto">
          <a:xfrm>
            <a:off x="381000" y="457200"/>
            <a:ext cx="8397875" cy="5562600"/>
            <a:chOff x="240" y="288"/>
            <a:chExt cx="5290" cy="3504"/>
          </a:xfrm>
        </p:grpSpPr>
        <p:sp>
          <p:nvSpPr>
            <p:cNvPr id="14339"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14340"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14341"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endParaRPr lang="en-US"/>
            </a:p>
          </p:txBody>
        </p:sp>
      </p:grpSp>
      <p:sp>
        <p:nvSpPr>
          <p:cNvPr id="14342"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en-US"/>
              <a:t>Click to edit Master title style</a:t>
            </a:r>
          </a:p>
        </p:txBody>
      </p:sp>
      <p:sp>
        <p:nvSpPr>
          <p:cNvPr id="14343"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en-US"/>
              <a:t>Click to edit Master subtitle style</a:t>
            </a:r>
          </a:p>
        </p:txBody>
      </p:sp>
      <p:sp>
        <p:nvSpPr>
          <p:cNvPr id="14344" name="Rectangle 8"/>
          <p:cNvSpPr>
            <a:spLocks noGrp="1" noChangeArrowheads="1"/>
          </p:cNvSpPr>
          <p:nvPr>
            <p:ph type="dt" sz="half" idx="2"/>
          </p:nvPr>
        </p:nvSpPr>
        <p:spPr>
          <a:xfrm>
            <a:off x="536575" y="6248400"/>
            <a:ext cx="2054225" cy="457200"/>
          </a:xfrm>
        </p:spPr>
        <p:txBody>
          <a:bodyPr/>
          <a:lstStyle>
            <a:lvl1pPr>
              <a:defRPr/>
            </a:lvl1pPr>
          </a:lstStyle>
          <a:p>
            <a:endParaRPr lang="en-US"/>
          </a:p>
        </p:txBody>
      </p:sp>
      <p:sp>
        <p:nvSpPr>
          <p:cNvPr id="14345" name="Rectangle 9"/>
          <p:cNvSpPr>
            <a:spLocks noGrp="1" noChangeArrowheads="1"/>
          </p:cNvSpPr>
          <p:nvPr>
            <p:ph type="ftr" sz="quarter" idx="3"/>
          </p:nvPr>
        </p:nvSpPr>
        <p:spPr>
          <a:xfrm>
            <a:off x="3251200" y="6248400"/>
            <a:ext cx="2887663" cy="457200"/>
          </a:xfrm>
        </p:spPr>
        <p:txBody>
          <a:bodyPr/>
          <a:lstStyle>
            <a:lvl1pPr>
              <a:defRPr/>
            </a:lvl1pPr>
          </a:lstStyle>
          <a:p>
            <a:endParaRPr lang="en-US"/>
          </a:p>
        </p:txBody>
      </p:sp>
      <p:sp>
        <p:nvSpPr>
          <p:cNvPr id="14346" name="Rectangle 10"/>
          <p:cNvSpPr>
            <a:spLocks noGrp="1" noChangeArrowheads="1"/>
          </p:cNvSpPr>
          <p:nvPr>
            <p:ph type="sldNum" sz="quarter" idx="4"/>
          </p:nvPr>
        </p:nvSpPr>
        <p:spPr>
          <a:xfrm>
            <a:off x="6788150" y="6257925"/>
            <a:ext cx="1905000" cy="457200"/>
          </a:xfrm>
        </p:spPr>
        <p:txBody>
          <a:bodyPr/>
          <a:lstStyle>
            <a:lvl1pPr>
              <a:defRPr/>
            </a:lvl1pPr>
          </a:lstStyle>
          <a:p>
            <a:fld id="{19CE1323-4986-433E-B983-22801426F33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60DF08-25F4-4F01-9834-AD31DD64DF6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739A60-3C73-483C-882E-0255A62C04E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828800"/>
            <a:ext cx="8153400" cy="4038600"/>
          </a:xfrm>
        </p:spPr>
        <p:txBody>
          <a:bodyPr/>
          <a:lstStyle/>
          <a:p>
            <a:endParaRPr lang="en-US"/>
          </a:p>
        </p:txBody>
      </p:sp>
      <p:sp>
        <p:nvSpPr>
          <p:cNvPr id="4" name="Date Placeholder 3"/>
          <p:cNvSpPr>
            <a:spLocks noGrp="1"/>
          </p:cNvSpPr>
          <p:nvPr>
            <p:ph type="dt" sz="half" idx="10"/>
          </p:nvPr>
        </p:nvSpPr>
        <p:spPr>
          <a:xfrm>
            <a:off x="533400" y="6248400"/>
            <a:ext cx="2057400" cy="457200"/>
          </a:xfrm>
        </p:spPr>
        <p:txBody>
          <a:bodyPr/>
          <a:lstStyle>
            <a:lvl1pPr>
              <a:defRPr/>
            </a:lvl1pPr>
          </a:lstStyle>
          <a:p>
            <a:endParaRPr lang="en-US"/>
          </a:p>
        </p:txBody>
      </p:sp>
      <p:sp>
        <p:nvSpPr>
          <p:cNvPr id="5" name="Footer Placeholder 4"/>
          <p:cNvSpPr>
            <a:spLocks noGrp="1"/>
          </p:cNvSpPr>
          <p:nvPr>
            <p:ph type="ftr" sz="quarter" idx="11"/>
          </p:nvPr>
        </p:nvSpPr>
        <p:spPr>
          <a:xfrm>
            <a:off x="32385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FD612ED2-2DAA-4B5B-AC71-067C5C8E9C5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F0C123-C9C5-42FF-A5E6-654C2F96E88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F56547-2456-4B50-9D4C-C4017AA233C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22145EC-7617-4157-A00C-083C7D5655E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B6910DA-FFB4-4B57-86FD-1854E733268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32E38E1-01F6-466B-B3EC-DE1EB273624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361DC81-94D1-4589-8132-5F57FB11616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AE9347-8AA1-43C4-9CDE-C198C455C54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FEA5FB4-34D1-40B1-AE07-72B224D4446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228600" y="228600"/>
            <a:ext cx="8686800" cy="5943600"/>
            <a:chOff x="144" y="144"/>
            <a:chExt cx="5472" cy="3744"/>
          </a:xfrm>
        </p:grpSpPr>
        <p:sp>
          <p:nvSpPr>
            <p:cNvPr id="13315"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13316"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13317"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endParaRPr lang="en-US"/>
            </a:p>
          </p:txBody>
        </p:sp>
      </p:grpSp>
      <p:sp>
        <p:nvSpPr>
          <p:cNvPr id="13318"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319"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20"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lvl1pPr>
          </a:lstStyle>
          <a:p>
            <a:endParaRPr lang="en-US"/>
          </a:p>
        </p:txBody>
      </p:sp>
      <p:sp>
        <p:nvSpPr>
          <p:cNvPr id="13321"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lvl1pPr>
          </a:lstStyle>
          <a:p>
            <a:endParaRPr lang="en-US"/>
          </a:p>
        </p:txBody>
      </p:sp>
      <p:sp>
        <p:nvSpPr>
          <p:cNvPr id="13322"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lvl1pPr>
          </a:lstStyle>
          <a:p>
            <a:fld id="{2D25BBE2-A141-4F05-88A2-626D3E65BA9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upload.wikimedia.org/wikipedia/commons/3/39/HMG-CoA_reductase_pathway.png"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mailto:drjammah@gmail.com"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i="1" dirty="0" smtClean="0">
                <a:latin typeface="Albertus Extra Bold" pitchFamily="34" charset="0"/>
              </a:rPr>
              <a:t>Dyslipidemia</a:t>
            </a:r>
            <a:br>
              <a:rPr lang="en-US" i="1" dirty="0" smtClean="0">
                <a:latin typeface="Albertus Extra Bold" pitchFamily="34" charset="0"/>
              </a:rPr>
            </a:br>
            <a:r>
              <a:rPr lang="en-US" sz="2800" dirty="0" smtClean="0"/>
              <a:t>(Med-341)</a:t>
            </a:r>
            <a:endParaRPr lang="en-US" sz="2800" dirty="0"/>
          </a:p>
        </p:txBody>
      </p:sp>
      <p:sp>
        <p:nvSpPr>
          <p:cNvPr id="2051" name="Rectangle 3"/>
          <p:cNvSpPr>
            <a:spLocks noGrp="1" noChangeArrowheads="1"/>
          </p:cNvSpPr>
          <p:nvPr>
            <p:ph type="subTitle" idx="1"/>
          </p:nvPr>
        </p:nvSpPr>
        <p:spPr>
          <a:xfrm>
            <a:off x="685800" y="3733800"/>
            <a:ext cx="7848600" cy="1873250"/>
          </a:xfrm>
        </p:spPr>
        <p:txBody>
          <a:bodyPr/>
          <a:lstStyle/>
          <a:p>
            <a:pPr algn="l"/>
            <a:r>
              <a:rPr lang="en-US" sz="2400" dirty="0" smtClean="0"/>
              <a:t>Dr Anwar A Jammah</a:t>
            </a:r>
            <a:r>
              <a:rPr lang="en-US" sz="2000" dirty="0" smtClean="0"/>
              <a:t>, MD, FRCPC, FACP, CCD, ECNU.</a:t>
            </a:r>
          </a:p>
          <a:p>
            <a:pPr algn="l"/>
            <a:r>
              <a:rPr lang="en-US" sz="2200" dirty="0" smtClean="0"/>
              <a:t>Asst. Professor and Consultant </a:t>
            </a:r>
          </a:p>
          <a:p>
            <a:pPr algn="l"/>
            <a:r>
              <a:rPr lang="en-US" sz="2200" dirty="0" smtClean="0"/>
              <a:t>Medicine, Endocrinology</a:t>
            </a:r>
          </a:p>
          <a:p>
            <a:pPr algn="l"/>
            <a:r>
              <a:rPr lang="en-US" sz="2200" dirty="0" smtClean="0"/>
              <a:t>Department of Medicine, King Saud University</a:t>
            </a:r>
            <a:endParaRPr lang="en-US" sz="2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5599289" y="2457451"/>
            <a:ext cx="2511778" cy="2314575"/>
          </a:xfrm>
          <a:prstGeom prst="roundRect">
            <a:avLst>
              <a:gd name="adj" fmla="val 16667"/>
            </a:avLst>
          </a:prstGeom>
          <a:gradFill rotWithShape="0">
            <a:gsLst>
              <a:gs pos="0">
                <a:srgbClr val="000066"/>
              </a:gs>
              <a:gs pos="100000">
                <a:srgbClr val="0033CC"/>
              </a:gs>
            </a:gsLst>
            <a:lin ang="5400000" scaled="1"/>
          </a:gradFill>
          <a:ln w="9525">
            <a:noFill/>
            <a:round/>
            <a:headEnd/>
            <a:tailEnd/>
          </a:ln>
          <a:effectLst/>
        </p:spPr>
        <p:txBody>
          <a:bodyPr wrap="none" anchor="ctr"/>
          <a:lstStyle/>
          <a:p>
            <a:endParaRPr lang="en-US"/>
          </a:p>
        </p:txBody>
      </p:sp>
      <p:sp>
        <p:nvSpPr>
          <p:cNvPr id="13315" name="AutoShape 3"/>
          <p:cNvSpPr>
            <a:spLocks noChangeArrowheads="1"/>
          </p:cNvSpPr>
          <p:nvPr/>
        </p:nvSpPr>
        <p:spPr bwMode="auto">
          <a:xfrm>
            <a:off x="503768" y="2457451"/>
            <a:ext cx="4817533" cy="2314575"/>
          </a:xfrm>
          <a:prstGeom prst="roundRect">
            <a:avLst>
              <a:gd name="adj" fmla="val 16667"/>
            </a:avLst>
          </a:prstGeom>
          <a:gradFill rotWithShape="0">
            <a:gsLst>
              <a:gs pos="0">
                <a:srgbClr val="000066"/>
              </a:gs>
              <a:gs pos="100000">
                <a:srgbClr val="0033CC"/>
              </a:gs>
            </a:gsLst>
            <a:lin ang="5400000" scaled="1"/>
          </a:gradFill>
          <a:ln w="9525">
            <a:noFill/>
            <a:round/>
            <a:headEnd/>
            <a:tailEnd/>
          </a:ln>
          <a:effectLst/>
        </p:spPr>
        <p:txBody>
          <a:bodyPr wrap="none" anchor="ctr"/>
          <a:lstStyle/>
          <a:p>
            <a:endParaRPr lang="en-US"/>
          </a:p>
        </p:txBody>
      </p:sp>
      <p:sp>
        <p:nvSpPr>
          <p:cNvPr id="13316" name="AutoShape 4"/>
          <p:cNvSpPr>
            <a:spLocks noChangeArrowheads="1"/>
          </p:cNvSpPr>
          <p:nvPr/>
        </p:nvSpPr>
        <p:spPr bwMode="invGray">
          <a:xfrm>
            <a:off x="5664200" y="2527300"/>
            <a:ext cx="2380545" cy="2262188"/>
          </a:xfrm>
          <a:prstGeom prst="roundRect">
            <a:avLst>
              <a:gd name="adj" fmla="val 16667"/>
            </a:avLst>
          </a:prstGeom>
          <a:gradFill rotWithShape="0">
            <a:gsLst>
              <a:gs pos="0">
                <a:srgbClr val="000099"/>
              </a:gs>
              <a:gs pos="100000">
                <a:srgbClr val="0033CC"/>
              </a:gs>
            </a:gsLst>
            <a:lin ang="5400000" scaled="1"/>
          </a:gradFill>
          <a:ln w="9525">
            <a:noFill/>
            <a:round/>
            <a:headEnd/>
            <a:tailEnd/>
          </a:ln>
          <a:effectLst/>
        </p:spPr>
        <p:txBody>
          <a:bodyPr wrap="none" anchor="ctr"/>
          <a:lstStyle/>
          <a:p>
            <a:endParaRPr lang="en-US"/>
          </a:p>
        </p:txBody>
      </p:sp>
      <p:sp>
        <p:nvSpPr>
          <p:cNvPr id="13317" name="AutoShape 5"/>
          <p:cNvSpPr>
            <a:spLocks noChangeArrowheads="1"/>
          </p:cNvSpPr>
          <p:nvPr/>
        </p:nvSpPr>
        <p:spPr bwMode="invGray">
          <a:xfrm>
            <a:off x="584200" y="2527300"/>
            <a:ext cx="4658078" cy="2262188"/>
          </a:xfrm>
          <a:prstGeom prst="roundRect">
            <a:avLst>
              <a:gd name="adj" fmla="val 16667"/>
            </a:avLst>
          </a:prstGeom>
          <a:gradFill rotWithShape="0">
            <a:gsLst>
              <a:gs pos="0">
                <a:srgbClr val="000099"/>
              </a:gs>
              <a:gs pos="100000">
                <a:srgbClr val="0033CC"/>
              </a:gs>
            </a:gsLst>
            <a:lin ang="5400000" scaled="1"/>
          </a:gradFill>
          <a:ln w="9525">
            <a:noFill/>
            <a:round/>
            <a:headEnd/>
            <a:tailEnd/>
          </a:ln>
          <a:effectLst/>
        </p:spPr>
        <p:txBody>
          <a:bodyPr wrap="none" anchor="ctr"/>
          <a:lstStyle/>
          <a:p>
            <a:endParaRPr lang="en-US"/>
          </a:p>
        </p:txBody>
      </p:sp>
      <p:sp>
        <p:nvSpPr>
          <p:cNvPr id="13318" name="Text Box 6"/>
          <p:cNvSpPr txBox="1">
            <a:spLocks noChangeArrowheads="1"/>
          </p:cNvSpPr>
          <p:nvPr/>
        </p:nvSpPr>
        <p:spPr bwMode="auto">
          <a:xfrm>
            <a:off x="1905000" y="533400"/>
            <a:ext cx="4804520" cy="553998"/>
          </a:xfrm>
          <a:prstGeom prst="rect">
            <a:avLst/>
          </a:prstGeom>
          <a:noFill/>
          <a:ln w="25400">
            <a:noFill/>
            <a:miter lim="800000"/>
            <a:headEnd/>
            <a:tailEnd/>
          </a:ln>
          <a:effectLst/>
        </p:spPr>
        <p:txBody>
          <a:bodyPr wrap="none">
            <a:spAutoFit/>
          </a:bodyPr>
          <a:lstStyle/>
          <a:p>
            <a:pPr algn="ctr" eaLnBrk="0" hangingPunct="0"/>
            <a:r>
              <a:rPr lang="en-US" sz="3000" b="1" dirty="0" err="1">
                <a:solidFill>
                  <a:srgbClr val="002060"/>
                </a:solidFill>
                <a:effectLst>
                  <a:outerShdw blurRad="38100" dist="38100" dir="2700000" algn="tl">
                    <a:srgbClr val="000000"/>
                  </a:outerShdw>
                </a:effectLst>
                <a:latin typeface="Verdana" pitchFamily="34" charset="0"/>
              </a:rPr>
              <a:t>Atherogenic</a:t>
            </a:r>
            <a:r>
              <a:rPr lang="en-US" sz="3000" b="1" dirty="0">
                <a:solidFill>
                  <a:srgbClr val="002060"/>
                </a:solidFill>
                <a:effectLst>
                  <a:outerShdw blurRad="38100" dist="38100" dir="2700000" algn="tl">
                    <a:srgbClr val="000000"/>
                  </a:outerShdw>
                </a:effectLst>
                <a:latin typeface="Verdana" pitchFamily="34" charset="0"/>
              </a:rPr>
              <a:t> Particles</a:t>
            </a:r>
          </a:p>
        </p:txBody>
      </p:sp>
      <p:sp>
        <p:nvSpPr>
          <p:cNvPr id="13321" name="Text Box 9"/>
          <p:cNvSpPr txBox="1">
            <a:spLocks noChangeArrowheads="1"/>
          </p:cNvSpPr>
          <p:nvPr/>
        </p:nvSpPr>
        <p:spPr bwMode="auto">
          <a:xfrm>
            <a:off x="1017412" y="1344614"/>
            <a:ext cx="3825471" cy="584775"/>
          </a:xfrm>
          <a:prstGeom prst="rect">
            <a:avLst/>
          </a:prstGeom>
          <a:noFill/>
          <a:ln w="25400">
            <a:noFill/>
            <a:miter lim="800000"/>
            <a:headEnd/>
            <a:tailEnd/>
          </a:ln>
          <a:effectLst/>
        </p:spPr>
        <p:txBody>
          <a:bodyPr wrap="none">
            <a:spAutoFit/>
          </a:bodyPr>
          <a:lstStyle/>
          <a:p>
            <a:pPr eaLnBrk="0" hangingPunct="0"/>
            <a:r>
              <a:rPr lang="en-US" sz="3200">
                <a:effectLst>
                  <a:outerShdw blurRad="38100" dist="38100" dir="2700000" algn="tl">
                    <a:srgbClr val="000000"/>
                  </a:outerShdw>
                </a:effectLst>
                <a:latin typeface="Verdana" pitchFamily="34" charset="0"/>
              </a:rPr>
              <a:t>MEASUREMENTS:</a:t>
            </a:r>
          </a:p>
        </p:txBody>
      </p:sp>
      <p:sp>
        <p:nvSpPr>
          <p:cNvPr id="13322" name="Text Box 10"/>
          <p:cNvSpPr txBox="1">
            <a:spLocks noChangeArrowheads="1"/>
          </p:cNvSpPr>
          <p:nvPr/>
        </p:nvSpPr>
        <p:spPr bwMode="auto">
          <a:xfrm>
            <a:off x="1371600" y="5486400"/>
            <a:ext cx="3736344" cy="523220"/>
          </a:xfrm>
          <a:prstGeom prst="rect">
            <a:avLst/>
          </a:prstGeom>
          <a:noFill/>
          <a:ln w="25400">
            <a:noFill/>
            <a:miter lim="800000"/>
            <a:headEnd/>
            <a:tailEnd/>
          </a:ln>
          <a:effectLst/>
        </p:spPr>
        <p:txBody>
          <a:bodyPr wrap="none">
            <a:spAutoFit/>
          </a:bodyPr>
          <a:lstStyle/>
          <a:p>
            <a:pPr eaLnBrk="0" hangingPunct="0"/>
            <a:r>
              <a:rPr lang="en-US" sz="2800" dirty="0">
                <a:effectLst>
                  <a:outerShdw blurRad="38100" dist="38100" dir="2700000" algn="tl">
                    <a:srgbClr val="000000"/>
                  </a:outerShdw>
                </a:effectLst>
                <a:latin typeface="Verdana" pitchFamily="34" charset="0"/>
              </a:rPr>
              <a:t>TG-rich lipoproteins</a:t>
            </a:r>
          </a:p>
        </p:txBody>
      </p:sp>
      <p:sp>
        <p:nvSpPr>
          <p:cNvPr id="13323" name="AutoShape 11"/>
          <p:cNvSpPr>
            <a:spLocks/>
          </p:cNvSpPr>
          <p:nvPr/>
        </p:nvSpPr>
        <p:spPr bwMode="auto">
          <a:xfrm rot="16200000" flipV="1">
            <a:off x="2790473" y="3779485"/>
            <a:ext cx="457200" cy="3182056"/>
          </a:xfrm>
          <a:prstGeom prst="leftBrace">
            <a:avLst>
              <a:gd name="adj1" fmla="val 65249"/>
              <a:gd name="adj2" fmla="val 50000"/>
            </a:avLst>
          </a:prstGeom>
          <a:noFill/>
          <a:ln w="19050">
            <a:solidFill>
              <a:schemeClr val="tx1"/>
            </a:solidFill>
            <a:round/>
            <a:headEnd/>
            <a:tailEnd/>
          </a:ln>
          <a:effectLst/>
        </p:spPr>
        <p:txBody>
          <a:bodyPr rot="10800000" vert="eaVert" wrap="none" anchor="ctr"/>
          <a:lstStyle/>
          <a:p>
            <a:pPr algn="ctr" eaLnBrk="0" hangingPunct="0"/>
            <a:endParaRPr lang="en-US" sz="2000">
              <a:solidFill>
                <a:schemeClr val="bg1"/>
              </a:solidFill>
              <a:effectLst>
                <a:outerShdw blurRad="38100" dist="38100" dir="2700000" algn="tl">
                  <a:srgbClr val="000000"/>
                </a:outerShdw>
              </a:effectLst>
              <a:latin typeface="Verdana" pitchFamily="34" charset="0"/>
            </a:endParaRPr>
          </a:p>
        </p:txBody>
      </p:sp>
      <p:sp>
        <p:nvSpPr>
          <p:cNvPr id="13324" name="Text Box 12"/>
          <p:cNvSpPr txBox="1">
            <a:spLocks noChangeArrowheads="1"/>
          </p:cNvSpPr>
          <p:nvPr/>
        </p:nvSpPr>
        <p:spPr bwMode="auto">
          <a:xfrm>
            <a:off x="964155" y="4481513"/>
            <a:ext cx="1040670" cy="492443"/>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VLDL</a:t>
            </a:r>
          </a:p>
        </p:txBody>
      </p:sp>
      <p:sp>
        <p:nvSpPr>
          <p:cNvPr id="13325" name="Oval 13"/>
          <p:cNvSpPr>
            <a:spLocks noChangeArrowheads="1"/>
          </p:cNvSpPr>
          <p:nvPr/>
        </p:nvSpPr>
        <p:spPr bwMode="auto">
          <a:xfrm>
            <a:off x="890412" y="4056063"/>
            <a:ext cx="1178277" cy="30480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26" name="Oval 14"/>
          <p:cNvSpPr>
            <a:spLocks noChangeArrowheads="1"/>
          </p:cNvSpPr>
          <p:nvPr/>
        </p:nvSpPr>
        <p:spPr bwMode="auto">
          <a:xfrm>
            <a:off x="944034" y="3160713"/>
            <a:ext cx="1083733" cy="1143000"/>
          </a:xfrm>
          <a:prstGeom prst="ellipse">
            <a:avLst/>
          </a:prstGeom>
          <a:gradFill rotWithShape="0">
            <a:gsLst>
              <a:gs pos="0">
                <a:srgbClr val="00CC00"/>
              </a:gs>
              <a:gs pos="100000">
                <a:srgbClr val="00CC00">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13327" name="Oval 15"/>
          <p:cNvSpPr>
            <a:spLocks noChangeArrowheads="1"/>
          </p:cNvSpPr>
          <p:nvPr/>
        </p:nvSpPr>
        <p:spPr bwMode="auto">
          <a:xfrm>
            <a:off x="2595034" y="4056063"/>
            <a:ext cx="1018822" cy="30480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28" name="Oval 16"/>
          <p:cNvSpPr>
            <a:spLocks noChangeArrowheads="1"/>
          </p:cNvSpPr>
          <p:nvPr/>
        </p:nvSpPr>
        <p:spPr bwMode="auto">
          <a:xfrm>
            <a:off x="4090812" y="4060826"/>
            <a:ext cx="891822" cy="295275"/>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29" name="Oval 17"/>
          <p:cNvSpPr>
            <a:spLocks noChangeArrowheads="1"/>
          </p:cNvSpPr>
          <p:nvPr/>
        </p:nvSpPr>
        <p:spPr bwMode="auto">
          <a:xfrm>
            <a:off x="2674056" y="3389313"/>
            <a:ext cx="880533" cy="914400"/>
          </a:xfrm>
          <a:prstGeom prst="ellipse">
            <a:avLst/>
          </a:prstGeom>
          <a:gradFill rotWithShape="0">
            <a:gsLst>
              <a:gs pos="0">
                <a:srgbClr val="CC0066"/>
              </a:gs>
              <a:gs pos="100000">
                <a:srgbClr val="CC0066">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13330" name="Oval 18"/>
          <p:cNvSpPr>
            <a:spLocks noChangeArrowheads="1"/>
          </p:cNvSpPr>
          <p:nvPr/>
        </p:nvSpPr>
        <p:spPr bwMode="auto">
          <a:xfrm>
            <a:off x="4195234" y="3541713"/>
            <a:ext cx="677333" cy="762000"/>
          </a:xfrm>
          <a:prstGeom prst="ellipse">
            <a:avLst/>
          </a:prstGeom>
          <a:gradFill rotWithShape="0">
            <a:gsLst>
              <a:gs pos="0">
                <a:srgbClr val="FF6600"/>
              </a:gs>
              <a:gs pos="100000">
                <a:srgbClr val="FF6600">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13331" name="Text Box 19"/>
          <p:cNvSpPr txBox="1">
            <a:spLocks noChangeArrowheads="1"/>
          </p:cNvSpPr>
          <p:nvPr/>
        </p:nvSpPr>
        <p:spPr bwMode="auto">
          <a:xfrm>
            <a:off x="2499286" y="4481513"/>
            <a:ext cx="1255473" cy="492443"/>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VLDL</a:t>
            </a:r>
            <a:r>
              <a:rPr lang="en-US" sz="3600" baseline="-25000">
                <a:effectLst>
                  <a:outerShdw blurRad="38100" dist="38100" dir="2700000" algn="tl">
                    <a:srgbClr val="000000"/>
                  </a:outerShdw>
                </a:effectLst>
                <a:latin typeface="Verdana" pitchFamily="34" charset="0"/>
              </a:rPr>
              <a:t>R</a:t>
            </a:r>
          </a:p>
        </p:txBody>
      </p:sp>
      <p:sp>
        <p:nvSpPr>
          <p:cNvPr id="13332" name="Text Box 20"/>
          <p:cNvSpPr txBox="1">
            <a:spLocks noChangeArrowheads="1"/>
          </p:cNvSpPr>
          <p:nvPr/>
        </p:nvSpPr>
        <p:spPr bwMode="auto">
          <a:xfrm>
            <a:off x="4179454" y="4481513"/>
            <a:ext cx="768159" cy="492443"/>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IDL</a:t>
            </a:r>
          </a:p>
        </p:txBody>
      </p:sp>
      <p:sp>
        <p:nvSpPr>
          <p:cNvPr id="13333" name="Text Box 21"/>
          <p:cNvSpPr txBox="1">
            <a:spLocks noChangeArrowheads="1"/>
          </p:cNvSpPr>
          <p:nvPr/>
        </p:nvSpPr>
        <p:spPr bwMode="auto">
          <a:xfrm>
            <a:off x="5762857" y="4481513"/>
            <a:ext cx="813043" cy="492443"/>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LDL</a:t>
            </a:r>
          </a:p>
        </p:txBody>
      </p:sp>
      <p:sp>
        <p:nvSpPr>
          <p:cNvPr id="13334" name="Text Box 22"/>
          <p:cNvSpPr txBox="1">
            <a:spLocks noChangeArrowheads="1"/>
          </p:cNvSpPr>
          <p:nvPr/>
        </p:nvSpPr>
        <p:spPr bwMode="auto">
          <a:xfrm>
            <a:off x="6805450" y="4481513"/>
            <a:ext cx="1241045" cy="1292662"/>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Small,</a:t>
            </a:r>
            <a:br>
              <a:rPr lang="en-US" sz="2600">
                <a:effectLst>
                  <a:outerShdw blurRad="38100" dist="38100" dir="2700000" algn="tl">
                    <a:srgbClr val="000000"/>
                  </a:outerShdw>
                </a:effectLst>
                <a:latin typeface="Verdana" pitchFamily="34" charset="0"/>
              </a:rPr>
            </a:br>
            <a:r>
              <a:rPr lang="en-US" sz="2600">
                <a:effectLst>
                  <a:outerShdw blurRad="38100" dist="38100" dir="2700000" algn="tl">
                    <a:srgbClr val="000000"/>
                  </a:outerShdw>
                </a:effectLst>
                <a:latin typeface="Verdana" pitchFamily="34" charset="0"/>
              </a:rPr>
              <a:t>dense</a:t>
            </a:r>
            <a:br>
              <a:rPr lang="en-US" sz="2600">
                <a:effectLst>
                  <a:outerShdw blurRad="38100" dist="38100" dir="2700000" algn="tl">
                    <a:srgbClr val="000000"/>
                  </a:outerShdw>
                </a:effectLst>
                <a:latin typeface="Verdana" pitchFamily="34" charset="0"/>
              </a:rPr>
            </a:br>
            <a:r>
              <a:rPr lang="en-US" sz="2600">
                <a:effectLst>
                  <a:outerShdw blurRad="38100" dist="38100" dir="2700000" algn="tl">
                    <a:srgbClr val="000000"/>
                  </a:outerShdw>
                </a:effectLst>
                <a:latin typeface="Verdana" pitchFamily="34" charset="0"/>
              </a:rPr>
              <a:t>LDL</a:t>
            </a:r>
          </a:p>
        </p:txBody>
      </p:sp>
      <p:sp>
        <p:nvSpPr>
          <p:cNvPr id="13335" name="Oval 23"/>
          <p:cNvSpPr>
            <a:spLocks noChangeArrowheads="1"/>
          </p:cNvSpPr>
          <p:nvPr/>
        </p:nvSpPr>
        <p:spPr bwMode="auto">
          <a:xfrm>
            <a:off x="5812367" y="4078288"/>
            <a:ext cx="668867" cy="26035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36" name="Oval 24"/>
          <p:cNvSpPr>
            <a:spLocks noChangeArrowheads="1"/>
          </p:cNvSpPr>
          <p:nvPr/>
        </p:nvSpPr>
        <p:spPr bwMode="auto">
          <a:xfrm>
            <a:off x="7182556" y="4186238"/>
            <a:ext cx="476956" cy="13335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37" name="Oval 25"/>
          <p:cNvSpPr>
            <a:spLocks noChangeArrowheads="1"/>
          </p:cNvSpPr>
          <p:nvPr/>
        </p:nvSpPr>
        <p:spPr bwMode="auto">
          <a:xfrm>
            <a:off x="5906911" y="3770313"/>
            <a:ext cx="474133" cy="533400"/>
          </a:xfrm>
          <a:prstGeom prst="ellipse">
            <a:avLst/>
          </a:prstGeom>
          <a:gradFill rotWithShape="0">
            <a:gsLst>
              <a:gs pos="0">
                <a:srgbClr val="66FFFF"/>
              </a:gs>
              <a:gs pos="100000">
                <a:srgbClr val="66FFFF">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13338" name="Oval 26"/>
          <p:cNvSpPr>
            <a:spLocks noChangeArrowheads="1"/>
          </p:cNvSpPr>
          <p:nvPr/>
        </p:nvSpPr>
        <p:spPr bwMode="auto">
          <a:xfrm>
            <a:off x="7284156" y="3998913"/>
            <a:ext cx="270933" cy="304800"/>
          </a:xfrm>
          <a:prstGeom prst="ellipse">
            <a:avLst/>
          </a:prstGeom>
          <a:gradFill rotWithShape="0">
            <a:gsLst>
              <a:gs pos="0">
                <a:srgbClr val="FFFF00"/>
              </a:gs>
              <a:gs pos="100000">
                <a:srgbClr val="FFFF00">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6030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105781"/>
                </a:solidFill>
                <a:effectLst/>
                <a:latin typeface="Arial" pitchFamily="34" charset="0"/>
                <a:cs typeface="Arial" pitchFamily="34" charset="0"/>
              </a:rPr>
              <a:t>[ CLOSE WINDOW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t>
            </a:r>
            <a:r>
              <a:rPr kumimoji="0" lang="en-US" sz="231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descr="Composition of triglyceride-rich lipoproteins."/>
          <p:cNvPicPr>
            <a:picLocks noChangeAspect="1" noChangeArrowheads="1"/>
          </p:cNvPicPr>
          <p:nvPr/>
        </p:nvPicPr>
        <p:blipFill>
          <a:blip r:embed="rId2" cstate="print"/>
          <a:srcRect/>
          <a:stretch>
            <a:fillRect/>
          </a:stretch>
        </p:blipFill>
        <p:spPr bwMode="auto">
          <a:xfrm>
            <a:off x="381000" y="1981200"/>
            <a:ext cx="8382000" cy="359494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529167" y="1114426"/>
            <a:ext cx="8129411" cy="3681413"/>
          </a:xfrm>
          <a:prstGeom prst="roundRect">
            <a:avLst>
              <a:gd name="adj" fmla="val 16667"/>
            </a:avLst>
          </a:prstGeom>
          <a:gradFill rotWithShape="0">
            <a:gsLst>
              <a:gs pos="0">
                <a:srgbClr val="000099"/>
              </a:gs>
              <a:gs pos="100000">
                <a:srgbClr val="0033CC"/>
              </a:gs>
            </a:gsLst>
            <a:lin ang="5400000" scaled="1"/>
          </a:gradFill>
          <a:ln w="9525">
            <a:noFill/>
            <a:round/>
            <a:headEnd/>
            <a:tailEnd/>
          </a:ln>
          <a:effectLst/>
        </p:spPr>
        <p:txBody>
          <a:bodyPr wrap="none" anchor="ctr"/>
          <a:lstStyle/>
          <a:p>
            <a:endParaRPr lang="en-US"/>
          </a:p>
        </p:txBody>
      </p:sp>
      <p:grpSp>
        <p:nvGrpSpPr>
          <p:cNvPr id="2" name="Group 3"/>
          <p:cNvGrpSpPr>
            <a:grpSpLocks/>
          </p:cNvGrpSpPr>
          <p:nvPr/>
        </p:nvGrpSpPr>
        <p:grpSpPr bwMode="auto">
          <a:xfrm>
            <a:off x="5353756" y="2295526"/>
            <a:ext cx="1134533" cy="1058863"/>
            <a:chOff x="3794" y="1446"/>
            <a:chExt cx="804" cy="667"/>
          </a:xfrm>
        </p:grpSpPr>
        <p:sp>
          <p:nvSpPr>
            <p:cNvPr id="19460" name="Oval 4"/>
            <p:cNvSpPr>
              <a:spLocks noChangeArrowheads="1"/>
            </p:cNvSpPr>
            <p:nvPr/>
          </p:nvSpPr>
          <p:spPr bwMode="auto">
            <a:xfrm>
              <a:off x="3794" y="1915"/>
              <a:ext cx="804" cy="198"/>
            </a:xfrm>
            <a:prstGeom prst="ellipse">
              <a:avLst/>
            </a:prstGeom>
            <a:gradFill rotWithShape="0">
              <a:gsLst>
                <a:gs pos="0">
                  <a:srgbClr val="33CCCC"/>
                </a:gs>
                <a:gs pos="100000">
                  <a:srgbClr val="008000"/>
                </a:gs>
              </a:gsLst>
              <a:path path="shape">
                <a:fillToRect l="50000" t="50000" r="50000" b="50000"/>
              </a:path>
            </a:gradFill>
            <a:ln w="12700">
              <a:solidFill>
                <a:schemeClr val="bg2"/>
              </a:solidFill>
              <a:round/>
              <a:headEnd/>
              <a:tailEnd/>
            </a:ln>
            <a:effectLst/>
          </p:spPr>
          <p:txBody>
            <a:bodyPr wrap="none" anchor="ctr"/>
            <a:lstStyle/>
            <a:p>
              <a:endParaRPr lang="en-US"/>
            </a:p>
          </p:txBody>
        </p:sp>
        <p:sp>
          <p:nvSpPr>
            <p:cNvPr id="19461" name="Freeform 5"/>
            <p:cNvSpPr>
              <a:spLocks/>
            </p:cNvSpPr>
            <p:nvPr/>
          </p:nvSpPr>
          <p:spPr bwMode="auto">
            <a:xfrm>
              <a:off x="4109" y="1753"/>
              <a:ext cx="151" cy="244"/>
            </a:xfrm>
            <a:custGeom>
              <a:avLst/>
              <a:gdLst/>
              <a:ahLst/>
              <a:cxnLst>
                <a:cxn ang="0">
                  <a:pos x="0" y="0"/>
                </a:cxn>
                <a:cxn ang="0">
                  <a:pos x="134" y="0"/>
                </a:cxn>
                <a:cxn ang="0">
                  <a:pos x="134" y="194"/>
                </a:cxn>
                <a:cxn ang="0">
                  <a:pos x="67" y="243"/>
                </a:cxn>
                <a:cxn ang="0">
                  <a:pos x="0" y="194"/>
                </a:cxn>
                <a:cxn ang="0">
                  <a:pos x="0" y="0"/>
                </a:cxn>
              </a:cxnLst>
              <a:rect l="0" t="0" r="r" b="b"/>
              <a:pathLst>
                <a:path w="135" h="244">
                  <a:moveTo>
                    <a:pt x="0" y="0"/>
                  </a:moveTo>
                  <a:lnTo>
                    <a:pt x="134" y="0"/>
                  </a:lnTo>
                  <a:lnTo>
                    <a:pt x="134" y="194"/>
                  </a:lnTo>
                  <a:lnTo>
                    <a:pt x="67" y="243"/>
                  </a:lnTo>
                  <a:lnTo>
                    <a:pt x="0" y="194"/>
                  </a:lnTo>
                  <a:lnTo>
                    <a:pt x="0" y="0"/>
                  </a:lnTo>
                </a:path>
              </a:pathLst>
            </a:custGeom>
            <a:gradFill rotWithShape="0">
              <a:gsLst>
                <a:gs pos="0">
                  <a:schemeClr val="tx2">
                    <a:gamma/>
                    <a:shade val="46275"/>
                    <a:invGamma/>
                  </a:schemeClr>
                </a:gs>
                <a:gs pos="50000">
                  <a:schemeClr val="tx2"/>
                </a:gs>
                <a:gs pos="100000">
                  <a:schemeClr val="tx2">
                    <a:gamma/>
                    <a:shade val="46275"/>
                    <a:invGamma/>
                  </a:schemeClr>
                </a:gs>
              </a:gsLst>
              <a:lin ang="0" scaled="1"/>
            </a:gradFill>
            <a:ln w="12700" cap="rnd" cmpd="sng">
              <a:solidFill>
                <a:schemeClr val="bg2"/>
              </a:solidFill>
              <a:prstDash val="solid"/>
              <a:round/>
              <a:headEnd type="none" w="sm" len="sm"/>
              <a:tailEnd type="none" w="sm" len="sm"/>
            </a:ln>
            <a:effectLst/>
          </p:spPr>
          <p:txBody>
            <a:bodyPr/>
            <a:lstStyle/>
            <a:p>
              <a:endParaRPr lang="en-US"/>
            </a:p>
          </p:txBody>
        </p:sp>
        <p:sp>
          <p:nvSpPr>
            <p:cNvPr id="19462" name="Rectangle 6"/>
            <p:cNvSpPr>
              <a:spLocks noChangeArrowheads="1"/>
            </p:cNvSpPr>
            <p:nvPr/>
          </p:nvSpPr>
          <p:spPr bwMode="auto">
            <a:xfrm>
              <a:off x="3865" y="1446"/>
              <a:ext cx="636" cy="291"/>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solidFill>
                    <a:schemeClr val="tx2"/>
                  </a:solidFill>
                  <a:latin typeface="Verdana" pitchFamily="34" charset="0"/>
                </a:rPr>
                <a:t>A-I</a:t>
              </a:r>
            </a:p>
          </p:txBody>
        </p:sp>
      </p:grpSp>
      <p:sp>
        <p:nvSpPr>
          <p:cNvPr id="19463" name="AutoShape 7"/>
          <p:cNvSpPr>
            <a:spLocks noChangeArrowheads="1"/>
          </p:cNvSpPr>
          <p:nvPr/>
        </p:nvSpPr>
        <p:spPr bwMode="auto">
          <a:xfrm flipH="1">
            <a:off x="6561667" y="3078163"/>
            <a:ext cx="1106311" cy="201612"/>
          </a:xfrm>
          <a:prstGeom prst="rightArrow">
            <a:avLst>
              <a:gd name="adj1" fmla="val 34176"/>
              <a:gd name="adj2" fmla="val 71135"/>
            </a:avLst>
          </a:prstGeom>
          <a:gradFill rotWithShape="0">
            <a:gsLst>
              <a:gs pos="0">
                <a:srgbClr val="99CCFF"/>
              </a:gs>
              <a:gs pos="100000">
                <a:srgbClr val="0033CC"/>
              </a:gs>
            </a:gsLst>
            <a:lin ang="0" scaled="1"/>
          </a:gradFill>
          <a:ln w="9525">
            <a:noFill/>
            <a:miter lim="800000"/>
            <a:headEnd/>
            <a:tailEnd/>
          </a:ln>
          <a:effectLst/>
        </p:spPr>
        <p:txBody>
          <a:bodyPr wrap="none" anchor="ctr"/>
          <a:lstStyle/>
          <a:p>
            <a:endParaRPr lang="en-US"/>
          </a:p>
        </p:txBody>
      </p:sp>
      <p:sp>
        <p:nvSpPr>
          <p:cNvPr id="19464" name="AutoShape 8"/>
          <p:cNvSpPr>
            <a:spLocks noChangeArrowheads="1"/>
          </p:cNvSpPr>
          <p:nvPr/>
        </p:nvSpPr>
        <p:spPr bwMode="auto">
          <a:xfrm flipH="1">
            <a:off x="2396067" y="3095626"/>
            <a:ext cx="739422" cy="219075"/>
          </a:xfrm>
          <a:prstGeom prst="rightArrow">
            <a:avLst>
              <a:gd name="adj1" fmla="val 34787"/>
              <a:gd name="adj2" fmla="val 60877"/>
            </a:avLst>
          </a:prstGeom>
          <a:gradFill rotWithShape="0">
            <a:gsLst>
              <a:gs pos="0">
                <a:srgbClr val="99CCFF"/>
              </a:gs>
              <a:gs pos="100000">
                <a:srgbClr val="0033CC"/>
              </a:gs>
            </a:gsLst>
            <a:lin ang="0" scaled="1"/>
          </a:gradFill>
          <a:ln w="9525">
            <a:noFill/>
            <a:miter lim="800000"/>
            <a:headEnd/>
            <a:tailEnd/>
          </a:ln>
          <a:effectLst/>
        </p:spPr>
        <p:txBody>
          <a:bodyPr wrap="none" anchor="ctr"/>
          <a:lstStyle/>
          <a:p>
            <a:endParaRPr lang="en-US"/>
          </a:p>
        </p:txBody>
      </p:sp>
      <p:sp>
        <p:nvSpPr>
          <p:cNvPr id="19465" name="AutoShape 9"/>
          <p:cNvSpPr>
            <a:spLocks noChangeArrowheads="1"/>
          </p:cNvSpPr>
          <p:nvPr/>
        </p:nvSpPr>
        <p:spPr bwMode="auto">
          <a:xfrm flipH="1">
            <a:off x="4260145" y="3113088"/>
            <a:ext cx="1106311" cy="201612"/>
          </a:xfrm>
          <a:prstGeom prst="rightArrow">
            <a:avLst>
              <a:gd name="adj1" fmla="val 34176"/>
              <a:gd name="adj2" fmla="val 71135"/>
            </a:avLst>
          </a:prstGeom>
          <a:gradFill rotWithShape="0">
            <a:gsLst>
              <a:gs pos="0">
                <a:srgbClr val="99CCFF"/>
              </a:gs>
              <a:gs pos="100000">
                <a:srgbClr val="0033CC"/>
              </a:gs>
            </a:gsLst>
            <a:lin ang="0" scaled="1"/>
          </a:gradFill>
          <a:ln w="9525">
            <a:noFill/>
            <a:miter lim="800000"/>
            <a:headEnd/>
            <a:tailEnd/>
          </a:ln>
          <a:effectLst/>
        </p:spPr>
        <p:txBody>
          <a:bodyPr wrap="none" anchor="ctr"/>
          <a:lstStyle/>
          <a:p>
            <a:endParaRPr lang="en-US"/>
          </a:p>
        </p:txBody>
      </p:sp>
      <p:sp>
        <p:nvSpPr>
          <p:cNvPr id="19466" name="Rectangle 10"/>
          <p:cNvSpPr>
            <a:spLocks noGrp="1" noChangeArrowheads="1"/>
          </p:cNvSpPr>
          <p:nvPr>
            <p:ph type="title"/>
          </p:nvPr>
        </p:nvSpPr>
        <p:spPr>
          <a:xfrm>
            <a:off x="479778" y="323850"/>
            <a:ext cx="7936089" cy="1143000"/>
          </a:xfrm>
          <a:noFill/>
          <a:ln/>
        </p:spPr>
        <p:txBody>
          <a:bodyPr anchor="t"/>
          <a:lstStyle/>
          <a:p>
            <a:r>
              <a:rPr lang="en-US" sz="3000">
                <a:cs typeface="Times New Roman" pitchFamily="18" charset="0"/>
              </a:rPr>
              <a:t>HDL and Reverse Cholesterol Transport</a:t>
            </a:r>
          </a:p>
        </p:txBody>
      </p:sp>
      <p:pic>
        <p:nvPicPr>
          <p:cNvPr id="19467" name="Picture 11"/>
          <p:cNvPicPr>
            <a:picLocks noChangeArrowheads="1"/>
          </p:cNvPicPr>
          <p:nvPr/>
        </p:nvPicPr>
        <p:blipFill>
          <a:blip r:embed="rId3" cstate="print"/>
          <a:srcRect/>
          <a:stretch>
            <a:fillRect/>
          </a:stretch>
        </p:blipFill>
        <p:spPr bwMode="auto">
          <a:xfrm>
            <a:off x="544689" y="2436814"/>
            <a:ext cx="1754012" cy="1462087"/>
          </a:xfrm>
          <a:prstGeom prst="rect">
            <a:avLst/>
          </a:prstGeom>
          <a:noFill/>
          <a:ln w="9525">
            <a:noFill/>
            <a:miter lim="800000"/>
            <a:headEnd/>
            <a:tailEnd/>
          </a:ln>
          <a:effectLst/>
        </p:spPr>
      </p:pic>
      <p:sp>
        <p:nvSpPr>
          <p:cNvPr id="19468" name="Rectangle 12"/>
          <p:cNvSpPr>
            <a:spLocks noChangeArrowheads="1"/>
          </p:cNvSpPr>
          <p:nvPr/>
        </p:nvSpPr>
        <p:spPr bwMode="auto">
          <a:xfrm>
            <a:off x="279400" y="3875089"/>
            <a:ext cx="1563511" cy="431529"/>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solidFill>
                  <a:srgbClr val="FFCC99"/>
                </a:solidFill>
                <a:effectLst>
                  <a:outerShdw blurRad="38100" dist="38100" dir="2700000" algn="tl">
                    <a:srgbClr val="000000"/>
                  </a:outerShdw>
                </a:effectLst>
                <a:latin typeface="Verdana" pitchFamily="34" charset="0"/>
              </a:rPr>
              <a:t>Liver</a:t>
            </a:r>
          </a:p>
        </p:txBody>
      </p:sp>
      <p:pic>
        <p:nvPicPr>
          <p:cNvPr id="19469" name="Picture 13"/>
          <p:cNvPicPr>
            <a:picLocks noChangeArrowheads="1"/>
          </p:cNvPicPr>
          <p:nvPr/>
        </p:nvPicPr>
        <p:blipFill>
          <a:blip r:embed="rId4" cstate="print"/>
          <a:srcRect/>
          <a:stretch>
            <a:fillRect/>
          </a:stretch>
        </p:blipFill>
        <p:spPr bwMode="auto">
          <a:xfrm>
            <a:off x="7000523" y="2195513"/>
            <a:ext cx="1780822" cy="1338262"/>
          </a:xfrm>
          <a:prstGeom prst="rect">
            <a:avLst/>
          </a:prstGeom>
          <a:noFill/>
          <a:ln w="9525">
            <a:noFill/>
            <a:miter lim="800000"/>
            <a:headEnd/>
            <a:tailEnd/>
          </a:ln>
          <a:effectLst/>
        </p:spPr>
      </p:pic>
      <p:sp>
        <p:nvSpPr>
          <p:cNvPr id="19470" name="Rectangle 14"/>
          <p:cNvSpPr>
            <a:spLocks noChangeArrowheads="1"/>
          </p:cNvSpPr>
          <p:nvPr/>
        </p:nvSpPr>
        <p:spPr bwMode="auto">
          <a:xfrm>
            <a:off x="7909278" y="2617788"/>
            <a:ext cx="794455" cy="442912"/>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300" b="1">
                <a:solidFill>
                  <a:schemeClr val="bg2"/>
                </a:solidFill>
              </a:rPr>
              <a:t>CE</a:t>
            </a:r>
          </a:p>
        </p:txBody>
      </p:sp>
      <p:sp>
        <p:nvSpPr>
          <p:cNvPr id="19471" name="Rectangle 15"/>
          <p:cNvSpPr>
            <a:spLocks noChangeArrowheads="1"/>
          </p:cNvSpPr>
          <p:nvPr/>
        </p:nvSpPr>
        <p:spPr bwMode="auto">
          <a:xfrm>
            <a:off x="1295400" y="2693989"/>
            <a:ext cx="784578" cy="431529"/>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effectLst>
                  <a:outerShdw blurRad="38100" dist="38100" dir="2700000" algn="tl">
                    <a:srgbClr val="000000"/>
                  </a:outerShdw>
                </a:effectLst>
              </a:rPr>
              <a:t>CE</a:t>
            </a:r>
          </a:p>
        </p:txBody>
      </p:sp>
      <p:sp>
        <p:nvSpPr>
          <p:cNvPr id="19472" name="Rectangle 16"/>
          <p:cNvSpPr>
            <a:spLocks noChangeArrowheads="1"/>
          </p:cNvSpPr>
          <p:nvPr/>
        </p:nvSpPr>
        <p:spPr bwMode="auto">
          <a:xfrm>
            <a:off x="6993467" y="2946401"/>
            <a:ext cx="1298222" cy="44291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300" b="1">
                <a:solidFill>
                  <a:schemeClr val="bg2"/>
                </a:solidFill>
              </a:rPr>
              <a:t>FC</a:t>
            </a:r>
          </a:p>
        </p:txBody>
      </p:sp>
      <p:sp>
        <p:nvSpPr>
          <p:cNvPr id="19473" name="Rectangle 17"/>
          <p:cNvSpPr>
            <a:spLocks noChangeArrowheads="1"/>
          </p:cNvSpPr>
          <p:nvPr/>
        </p:nvSpPr>
        <p:spPr bwMode="auto">
          <a:xfrm>
            <a:off x="4274256" y="2674938"/>
            <a:ext cx="1130300" cy="462307"/>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effectLst>
                  <a:outerShdw blurRad="38100" dist="38100" dir="2700000" algn="tl">
                    <a:srgbClr val="000000"/>
                  </a:outerShdw>
                </a:effectLst>
              </a:rPr>
              <a:t>LCAT</a:t>
            </a:r>
          </a:p>
        </p:txBody>
      </p:sp>
      <p:sp>
        <p:nvSpPr>
          <p:cNvPr id="19474" name="Freeform 18"/>
          <p:cNvSpPr>
            <a:spLocks/>
          </p:cNvSpPr>
          <p:nvPr/>
        </p:nvSpPr>
        <p:spPr bwMode="auto">
          <a:xfrm>
            <a:off x="2246489" y="2971800"/>
            <a:ext cx="224367" cy="488950"/>
          </a:xfrm>
          <a:custGeom>
            <a:avLst/>
            <a:gdLst/>
            <a:ahLst/>
            <a:cxnLst>
              <a:cxn ang="0">
                <a:pos x="140" y="0"/>
              </a:cxn>
              <a:cxn ang="0">
                <a:pos x="0" y="157"/>
              </a:cxn>
              <a:cxn ang="0">
                <a:pos x="134" y="307"/>
              </a:cxn>
            </a:cxnLst>
            <a:rect l="0" t="0" r="r" b="b"/>
            <a:pathLst>
              <a:path w="141" h="308">
                <a:moveTo>
                  <a:pt x="140" y="0"/>
                </a:moveTo>
                <a:lnTo>
                  <a:pt x="0" y="157"/>
                </a:lnTo>
                <a:lnTo>
                  <a:pt x="134" y="307"/>
                </a:lnTo>
              </a:path>
            </a:pathLst>
          </a:custGeom>
          <a:noFill/>
          <a:ln w="28575" cap="rnd" cmpd="sng">
            <a:solidFill>
              <a:srgbClr val="F9E697"/>
            </a:solidFill>
            <a:prstDash val="solid"/>
            <a:round/>
            <a:headEnd type="none" w="sm" len="sm"/>
            <a:tailEnd type="none" w="sm" len="sm"/>
          </a:ln>
          <a:effectLst/>
        </p:spPr>
        <p:txBody>
          <a:bodyPr/>
          <a:lstStyle/>
          <a:p>
            <a:endParaRPr lang="en-US"/>
          </a:p>
        </p:txBody>
      </p:sp>
      <p:sp>
        <p:nvSpPr>
          <p:cNvPr id="19475" name="Line 19"/>
          <p:cNvSpPr>
            <a:spLocks noChangeShapeType="1"/>
          </p:cNvSpPr>
          <p:nvPr/>
        </p:nvSpPr>
        <p:spPr bwMode="auto">
          <a:xfrm flipH="1" flipV="1">
            <a:off x="1711679" y="3130551"/>
            <a:ext cx="539044" cy="92075"/>
          </a:xfrm>
          <a:prstGeom prst="line">
            <a:avLst/>
          </a:prstGeom>
          <a:noFill/>
          <a:ln w="28575">
            <a:solidFill>
              <a:srgbClr val="F9E697"/>
            </a:solidFill>
            <a:round/>
            <a:headEnd type="none" w="sm" len="sm"/>
            <a:tailEnd type="none" w="sm" len="sm"/>
          </a:ln>
          <a:effectLst/>
        </p:spPr>
        <p:txBody>
          <a:bodyPr/>
          <a:lstStyle/>
          <a:p>
            <a:endParaRPr lang="en-US"/>
          </a:p>
        </p:txBody>
      </p:sp>
      <p:sp>
        <p:nvSpPr>
          <p:cNvPr id="19476" name="Line 20"/>
          <p:cNvSpPr>
            <a:spLocks noChangeShapeType="1"/>
          </p:cNvSpPr>
          <p:nvPr/>
        </p:nvSpPr>
        <p:spPr bwMode="auto">
          <a:xfrm flipH="1" flipV="1">
            <a:off x="1049867" y="2763838"/>
            <a:ext cx="258234" cy="157162"/>
          </a:xfrm>
          <a:prstGeom prst="line">
            <a:avLst/>
          </a:prstGeom>
          <a:noFill/>
          <a:ln w="28575">
            <a:solidFill>
              <a:srgbClr val="F9E697"/>
            </a:solidFill>
            <a:round/>
            <a:headEnd type="none" w="sm" len="sm"/>
            <a:tailEnd type="stealth" w="med" len="med"/>
          </a:ln>
          <a:effectLst/>
        </p:spPr>
        <p:txBody>
          <a:bodyPr/>
          <a:lstStyle/>
          <a:p>
            <a:endParaRPr lang="en-US"/>
          </a:p>
        </p:txBody>
      </p:sp>
      <p:sp>
        <p:nvSpPr>
          <p:cNvPr id="19477" name="Rectangle 21"/>
          <p:cNvSpPr>
            <a:spLocks noChangeArrowheads="1"/>
          </p:cNvSpPr>
          <p:nvPr/>
        </p:nvSpPr>
        <p:spPr bwMode="auto">
          <a:xfrm>
            <a:off x="541867" y="2582863"/>
            <a:ext cx="697089" cy="412750"/>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100" b="1">
                <a:effectLst>
                  <a:outerShdw blurRad="38100" dist="38100" dir="2700000" algn="tl">
                    <a:srgbClr val="000000"/>
                  </a:outerShdw>
                </a:effectLst>
              </a:rPr>
              <a:t>FC</a:t>
            </a:r>
          </a:p>
        </p:txBody>
      </p:sp>
      <p:sp>
        <p:nvSpPr>
          <p:cNvPr id="19478" name="Freeform 22"/>
          <p:cNvSpPr>
            <a:spLocks/>
          </p:cNvSpPr>
          <p:nvPr/>
        </p:nvSpPr>
        <p:spPr bwMode="auto">
          <a:xfrm>
            <a:off x="781756" y="1968500"/>
            <a:ext cx="156634" cy="636588"/>
          </a:xfrm>
          <a:custGeom>
            <a:avLst/>
            <a:gdLst/>
            <a:ahLst/>
            <a:cxnLst>
              <a:cxn ang="0">
                <a:pos x="35" y="400"/>
              </a:cxn>
              <a:cxn ang="0">
                <a:pos x="27" y="380"/>
              </a:cxn>
              <a:cxn ang="0">
                <a:pos x="23" y="370"/>
              </a:cxn>
              <a:cxn ang="0">
                <a:pos x="20" y="360"/>
              </a:cxn>
              <a:cxn ang="0">
                <a:pos x="16" y="350"/>
              </a:cxn>
              <a:cxn ang="0">
                <a:pos x="12" y="340"/>
              </a:cxn>
              <a:cxn ang="0">
                <a:pos x="10" y="330"/>
              </a:cxn>
              <a:cxn ang="0">
                <a:pos x="7" y="320"/>
              </a:cxn>
              <a:cxn ang="0">
                <a:pos x="4" y="309"/>
              </a:cxn>
              <a:cxn ang="0">
                <a:pos x="3" y="298"/>
              </a:cxn>
              <a:cxn ang="0">
                <a:pos x="1" y="287"/>
              </a:cxn>
              <a:cxn ang="0">
                <a:pos x="0" y="277"/>
              </a:cxn>
              <a:cxn ang="0">
                <a:pos x="0" y="265"/>
              </a:cxn>
              <a:cxn ang="0">
                <a:pos x="0" y="253"/>
              </a:cxn>
              <a:cxn ang="0">
                <a:pos x="1" y="247"/>
              </a:cxn>
              <a:cxn ang="0">
                <a:pos x="1" y="241"/>
              </a:cxn>
              <a:cxn ang="0">
                <a:pos x="2" y="235"/>
              </a:cxn>
              <a:cxn ang="0">
                <a:pos x="3" y="229"/>
              </a:cxn>
              <a:cxn ang="0">
                <a:pos x="4" y="223"/>
              </a:cxn>
              <a:cxn ang="0">
                <a:pos x="5" y="216"/>
              </a:cxn>
              <a:cxn ang="0">
                <a:pos x="6" y="210"/>
              </a:cxn>
              <a:cxn ang="0">
                <a:pos x="8" y="203"/>
              </a:cxn>
              <a:cxn ang="0">
                <a:pos x="12" y="190"/>
              </a:cxn>
              <a:cxn ang="0">
                <a:pos x="16" y="176"/>
              </a:cxn>
              <a:cxn ang="0">
                <a:pos x="21" y="162"/>
              </a:cxn>
              <a:cxn ang="0">
                <a:pos x="26" y="148"/>
              </a:cxn>
              <a:cxn ang="0">
                <a:pos x="32" y="134"/>
              </a:cxn>
              <a:cxn ang="0">
                <a:pos x="38" y="119"/>
              </a:cxn>
              <a:cxn ang="0">
                <a:pos x="45" y="105"/>
              </a:cxn>
              <a:cxn ang="0">
                <a:pos x="52" y="90"/>
              </a:cxn>
              <a:cxn ang="0">
                <a:pos x="59" y="76"/>
              </a:cxn>
              <a:cxn ang="0">
                <a:pos x="67" y="60"/>
              </a:cxn>
              <a:cxn ang="0">
                <a:pos x="74" y="46"/>
              </a:cxn>
              <a:cxn ang="0">
                <a:pos x="82" y="30"/>
              </a:cxn>
              <a:cxn ang="0">
                <a:pos x="98" y="0"/>
              </a:cxn>
            </a:cxnLst>
            <a:rect l="0" t="0" r="r" b="b"/>
            <a:pathLst>
              <a:path w="99" h="401">
                <a:moveTo>
                  <a:pt x="35" y="400"/>
                </a:moveTo>
                <a:lnTo>
                  <a:pt x="27" y="380"/>
                </a:lnTo>
                <a:lnTo>
                  <a:pt x="23" y="370"/>
                </a:lnTo>
                <a:lnTo>
                  <a:pt x="20" y="360"/>
                </a:lnTo>
                <a:lnTo>
                  <a:pt x="16" y="350"/>
                </a:lnTo>
                <a:lnTo>
                  <a:pt x="12" y="340"/>
                </a:lnTo>
                <a:lnTo>
                  <a:pt x="10" y="330"/>
                </a:lnTo>
                <a:lnTo>
                  <a:pt x="7" y="320"/>
                </a:lnTo>
                <a:lnTo>
                  <a:pt x="4" y="309"/>
                </a:lnTo>
                <a:lnTo>
                  <a:pt x="3" y="298"/>
                </a:lnTo>
                <a:lnTo>
                  <a:pt x="1" y="287"/>
                </a:lnTo>
                <a:lnTo>
                  <a:pt x="0" y="277"/>
                </a:lnTo>
                <a:lnTo>
                  <a:pt x="0" y="265"/>
                </a:lnTo>
                <a:lnTo>
                  <a:pt x="0" y="253"/>
                </a:lnTo>
                <a:lnTo>
                  <a:pt x="1" y="247"/>
                </a:lnTo>
                <a:lnTo>
                  <a:pt x="1" y="241"/>
                </a:lnTo>
                <a:lnTo>
                  <a:pt x="2" y="235"/>
                </a:lnTo>
                <a:lnTo>
                  <a:pt x="3" y="229"/>
                </a:lnTo>
                <a:lnTo>
                  <a:pt x="4" y="223"/>
                </a:lnTo>
                <a:lnTo>
                  <a:pt x="5" y="216"/>
                </a:lnTo>
                <a:lnTo>
                  <a:pt x="6" y="210"/>
                </a:lnTo>
                <a:lnTo>
                  <a:pt x="8" y="203"/>
                </a:lnTo>
                <a:lnTo>
                  <a:pt x="12" y="190"/>
                </a:lnTo>
                <a:lnTo>
                  <a:pt x="16" y="176"/>
                </a:lnTo>
                <a:lnTo>
                  <a:pt x="21" y="162"/>
                </a:lnTo>
                <a:lnTo>
                  <a:pt x="26" y="148"/>
                </a:lnTo>
                <a:lnTo>
                  <a:pt x="32" y="134"/>
                </a:lnTo>
                <a:lnTo>
                  <a:pt x="38" y="119"/>
                </a:lnTo>
                <a:lnTo>
                  <a:pt x="45" y="105"/>
                </a:lnTo>
                <a:lnTo>
                  <a:pt x="52" y="90"/>
                </a:lnTo>
                <a:lnTo>
                  <a:pt x="59" y="76"/>
                </a:lnTo>
                <a:lnTo>
                  <a:pt x="67" y="60"/>
                </a:lnTo>
                <a:lnTo>
                  <a:pt x="74" y="46"/>
                </a:lnTo>
                <a:lnTo>
                  <a:pt x="82" y="30"/>
                </a:lnTo>
                <a:lnTo>
                  <a:pt x="98" y="0"/>
                </a:lnTo>
              </a:path>
            </a:pathLst>
          </a:custGeom>
          <a:noFill/>
          <a:ln w="38100" cap="rnd" cmpd="sng">
            <a:solidFill>
              <a:srgbClr val="F9E697"/>
            </a:solidFill>
            <a:prstDash val="solid"/>
            <a:round/>
            <a:headEnd type="none" w="sm" len="sm"/>
            <a:tailEnd type="stealth" w="med" len="med"/>
          </a:ln>
          <a:effectLst/>
        </p:spPr>
        <p:txBody>
          <a:bodyPr/>
          <a:lstStyle/>
          <a:p>
            <a:endParaRPr lang="en-US"/>
          </a:p>
        </p:txBody>
      </p:sp>
      <p:sp>
        <p:nvSpPr>
          <p:cNvPr id="19479" name="Rectangle 23"/>
          <p:cNvSpPr>
            <a:spLocks noChangeArrowheads="1"/>
          </p:cNvSpPr>
          <p:nvPr/>
        </p:nvSpPr>
        <p:spPr bwMode="auto">
          <a:xfrm>
            <a:off x="769056" y="1555750"/>
            <a:ext cx="977900" cy="462307"/>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effectLst>
                  <a:outerShdw blurRad="38100" dist="38100" dir="2700000" algn="tl">
                    <a:srgbClr val="000000"/>
                  </a:outerShdw>
                </a:effectLst>
              </a:rPr>
              <a:t>Bile</a:t>
            </a:r>
          </a:p>
        </p:txBody>
      </p:sp>
      <p:sp>
        <p:nvSpPr>
          <p:cNvPr id="19480" name="Rectangle 24"/>
          <p:cNvSpPr>
            <a:spLocks noChangeArrowheads="1"/>
          </p:cNvSpPr>
          <p:nvPr/>
        </p:nvSpPr>
        <p:spPr bwMode="auto">
          <a:xfrm>
            <a:off x="1401234" y="3316288"/>
            <a:ext cx="1179689" cy="462307"/>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effectLst>
                  <a:outerShdw blurRad="38100" dist="38100" dir="2700000" algn="tl">
                    <a:srgbClr val="000000"/>
                  </a:outerShdw>
                </a:effectLst>
              </a:rPr>
              <a:t>SR-BI</a:t>
            </a:r>
          </a:p>
        </p:txBody>
      </p:sp>
      <p:sp>
        <p:nvSpPr>
          <p:cNvPr id="19481" name="Line 25"/>
          <p:cNvSpPr>
            <a:spLocks noChangeShapeType="1"/>
          </p:cNvSpPr>
          <p:nvPr/>
        </p:nvSpPr>
        <p:spPr bwMode="auto">
          <a:xfrm flipH="1">
            <a:off x="7823200" y="2928939"/>
            <a:ext cx="270933" cy="236537"/>
          </a:xfrm>
          <a:prstGeom prst="line">
            <a:avLst/>
          </a:prstGeom>
          <a:noFill/>
          <a:ln w="57150">
            <a:solidFill>
              <a:schemeClr val="bg2"/>
            </a:solidFill>
            <a:round/>
            <a:headEnd type="none" w="sm" len="sm"/>
            <a:tailEnd type="stealth" w="med" len="med"/>
          </a:ln>
          <a:effectLst/>
        </p:spPr>
        <p:txBody>
          <a:bodyPr/>
          <a:lstStyle/>
          <a:p>
            <a:endParaRPr lang="en-US"/>
          </a:p>
        </p:txBody>
      </p:sp>
      <p:sp>
        <p:nvSpPr>
          <p:cNvPr id="19482" name="Rectangle 26"/>
          <p:cNvSpPr>
            <a:spLocks noChangeArrowheads="1"/>
          </p:cNvSpPr>
          <p:nvPr/>
        </p:nvSpPr>
        <p:spPr bwMode="auto">
          <a:xfrm>
            <a:off x="6364111" y="3275013"/>
            <a:ext cx="1325034" cy="431529"/>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effectLst>
                  <a:outerShdw blurRad="38100" dist="38100" dir="2700000" algn="tl">
                    <a:srgbClr val="000000"/>
                  </a:outerShdw>
                </a:effectLst>
              </a:rPr>
              <a:t>ABCA1</a:t>
            </a:r>
          </a:p>
        </p:txBody>
      </p:sp>
      <p:sp>
        <p:nvSpPr>
          <p:cNvPr id="19483" name="Rectangle 27"/>
          <p:cNvSpPr>
            <a:spLocks noChangeArrowheads="1"/>
          </p:cNvSpPr>
          <p:nvPr/>
        </p:nvSpPr>
        <p:spPr bwMode="auto">
          <a:xfrm>
            <a:off x="6722534" y="3762375"/>
            <a:ext cx="2109612" cy="431529"/>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solidFill>
                  <a:srgbClr val="FFCC99"/>
                </a:solidFill>
                <a:effectLst>
                  <a:outerShdw blurRad="38100" dist="38100" dir="2700000" algn="tl">
                    <a:srgbClr val="000000"/>
                  </a:outerShdw>
                </a:effectLst>
                <a:latin typeface="Verdana" pitchFamily="34" charset="0"/>
              </a:rPr>
              <a:t>Macrophage</a:t>
            </a:r>
          </a:p>
        </p:txBody>
      </p:sp>
      <p:sp>
        <p:nvSpPr>
          <p:cNvPr id="19484" name="Rectangle 28"/>
          <p:cNvSpPr>
            <a:spLocks noChangeArrowheads="1"/>
          </p:cNvSpPr>
          <p:nvPr/>
        </p:nvSpPr>
        <p:spPr bwMode="auto">
          <a:xfrm>
            <a:off x="3035301" y="3962400"/>
            <a:ext cx="1363133" cy="770084"/>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solidFill>
                  <a:srgbClr val="FFCC99"/>
                </a:solidFill>
                <a:effectLst>
                  <a:outerShdw blurRad="38100" dist="38100" dir="2700000" algn="tl">
                    <a:srgbClr val="000000"/>
                  </a:outerShdw>
                </a:effectLst>
                <a:latin typeface="Verdana" pitchFamily="34" charset="0"/>
              </a:rPr>
              <a:t>Mature </a:t>
            </a:r>
            <a:br>
              <a:rPr lang="en-US" sz="2200" b="1">
                <a:solidFill>
                  <a:srgbClr val="FFCC99"/>
                </a:solidFill>
                <a:effectLst>
                  <a:outerShdw blurRad="38100" dist="38100" dir="2700000" algn="tl">
                    <a:srgbClr val="000000"/>
                  </a:outerShdw>
                </a:effectLst>
                <a:latin typeface="Verdana" pitchFamily="34" charset="0"/>
              </a:rPr>
            </a:br>
            <a:r>
              <a:rPr lang="en-US" sz="2200" b="1">
                <a:solidFill>
                  <a:srgbClr val="FFCC99"/>
                </a:solidFill>
                <a:effectLst>
                  <a:outerShdw blurRad="38100" dist="38100" dir="2700000" algn="tl">
                    <a:srgbClr val="000000"/>
                  </a:outerShdw>
                </a:effectLst>
                <a:latin typeface="Verdana" pitchFamily="34" charset="0"/>
              </a:rPr>
              <a:t>HDL</a:t>
            </a:r>
          </a:p>
        </p:txBody>
      </p:sp>
      <p:sp>
        <p:nvSpPr>
          <p:cNvPr id="19485" name="Rectangle 29"/>
          <p:cNvSpPr>
            <a:spLocks noChangeArrowheads="1"/>
          </p:cNvSpPr>
          <p:nvPr/>
        </p:nvSpPr>
        <p:spPr bwMode="auto">
          <a:xfrm>
            <a:off x="4930423" y="3400425"/>
            <a:ext cx="1951567" cy="770084"/>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solidFill>
                  <a:srgbClr val="FFCC99"/>
                </a:solidFill>
                <a:effectLst>
                  <a:outerShdw blurRad="38100" dist="38100" dir="2700000" algn="tl">
                    <a:srgbClr val="000000"/>
                  </a:outerShdw>
                </a:effectLst>
                <a:latin typeface="Verdana" pitchFamily="34" charset="0"/>
              </a:rPr>
              <a:t>Nascent </a:t>
            </a:r>
            <a:br>
              <a:rPr lang="en-US" sz="2200" b="1">
                <a:solidFill>
                  <a:srgbClr val="FFCC99"/>
                </a:solidFill>
                <a:effectLst>
                  <a:outerShdw blurRad="38100" dist="38100" dir="2700000" algn="tl">
                    <a:srgbClr val="000000"/>
                  </a:outerShdw>
                </a:effectLst>
                <a:latin typeface="Verdana" pitchFamily="34" charset="0"/>
              </a:rPr>
            </a:br>
            <a:r>
              <a:rPr lang="en-US" sz="2200" b="1">
                <a:solidFill>
                  <a:srgbClr val="FFCC99"/>
                </a:solidFill>
                <a:effectLst>
                  <a:outerShdw blurRad="38100" dist="38100" dir="2700000" algn="tl">
                    <a:srgbClr val="000000"/>
                  </a:outerShdw>
                </a:effectLst>
                <a:latin typeface="Verdana" pitchFamily="34" charset="0"/>
              </a:rPr>
              <a:t>HDL</a:t>
            </a:r>
          </a:p>
        </p:txBody>
      </p:sp>
      <p:grpSp>
        <p:nvGrpSpPr>
          <p:cNvPr id="3" name="Group 30"/>
          <p:cNvGrpSpPr>
            <a:grpSpLocks/>
          </p:cNvGrpSpPr>
          <p:nvPr/>
        </p:nvGrpSpPr>
        <p:grpSpPr bwMode="auto">
          <a:xfrm>
            <a:off x="2944990" y="2038351"/>
            <a:ext cx="1329267" cy="1895475"/>
            <a:chOff x="2087" y="1284"/>
            <a:chExt cx="942" cy="1194"/>
          </a:xfrm>
        </p:grpSpPr>
        <p:sp>
          <p:nvSpPr>
            <p:cNvPr id="19487" name="Oval 31"/>
            <p:cNvSpPr>
              <a:spLocks noChangeArrowheads="1"/>
            </p:cNvSpPr>
            <p:nvPr/>
          </p:nvSpPr>
          <p:spPr bwMode="auto">
            <a:xfrm>
              <a:off x="2211" y="2299"/>
              <a:ext cx="818" cy="179"/>
            </a:xfrm>
            <a:prstGeom prst="ellipse">
              <a:avLst/>
            </a:prstGeom>
            <a:solidFill>
              <a:srgbClr val="000099"/>
            </a:solidFill>
            <a:ln w="9525">
              <a:noFill/>
              <a:round/>
              <a:headEnd/>
              <a:tailEnd/>
            </a:ln>
            <a:effectLst/>
          </p:spPr>
          <p:txBody>
            <a:bodyPr wrap="none" anchor="ctr"/>
            <a:lstStyle/>
            <a:p>
              <a:endParaRPr lang="en-US"/>
            </a:p>
          </p:txBody>
        </p:sp>
        <p:sp>
          <p:nvSpPr>
            <p:cNvPr id="19488" name="Oval 32"/>
            <p:cNvSpPr>
              <a:spLocks noChangeArrowheads="1"/>
            </p:cNvSpPr>
            <p:nvPr/>
          </p:nvSpPr>
          <p:spPr bwMode="auto">
            <a:xfrm>
              <a:off x="2249" y="1721"/>
              <a:ext cx="744" cy="744"/>
            </a:xfrm>
            <a:prstGeom prst="ellipse">
              <a:avLst/>
            </a:prstGeom>
            <a:gradFill rotWithShape="0">
              <a:gsLst>
                <a:gs pos="0">
                  <a:srgbClr val="FF0000"/>
                </a:gs>
                <a:gs pos="100000">
                  <a:srgbClr val="FF0000">
                    <a:gamma/>
                    <a:shade val="51373"/>
                    <a:invGamma/>
                  </a:srgbClr>
                </a:gs>
              </a:gsLst>
              <a:path path="shape">
                <a:fillToRect l="50000" t="50000" r="50000" b="50000"/>
              </a:path>
            </a:gradFill>
            <a:ln w="12700">
              <a:solidFill>
                <a:schemeClr val="bg2"/>
              </a:solidFill>
              <a:round/>
              <a:headEnd/>
              <a:tailEnd/>
            </a:ln>
            <a:effectLst/>
          </p:spPr>
          <p:txBody>
            <a:bodyPr wrap="none" anchor="ctr"/>
            <a:lstStyle/>
            <a:p>
              <a:endParaRPr lang="en-US"/>
            </a:p>
          </p:txBody>
        </p:sp>
        <p:sp>
          <p:nvSpPr>
            <p:cNvPr id="19489" name="Freeform 33"/>
            <p:cNvSpPr>
              <a:spLocks/>
            </p:cNvSpPr>
            <p:nvPr/>
          </p:nvSpPr>
          <p:spPr bwMode="auto">
            <a:xfrm>
              <a:off x="2544" y="1573"/>
              <a:ext cx="160" cy="257"/>
            </a:xfrm>
            <a:custGeom>
              <a:avLst/>
              <a:gdLst/>
              <a:ahLst/>
              <a:cxnLst>
                <a:cxn ang="0">
                  <a:pos x="0" y="0"/>
                </a:cxn>
                <a:cxn ang="0">
                  <a:pos x="178" y="0"/>
                </a:cxn>
                <a:cxn ang="0">
                  <a:pos x="178" y="257"/>
                </a:cxn>
                <a:cxn ang="0">
                  <a:pos x="89" y="322"/>
                </a:cxn>
                <a:cxn ang="0">
                  <a:pos x="0" y="257"/>
                </a:cxn>
                <a:cxn ang="0">
                  <a:pos x="0" y="0"/>
                </a:cxn>
              </a:cxnLst>
              <a:rect l="0" t="0" r="r" b="b"/>
              <a:pathLst>
                <a:path w="179" h="323">
                  <a:moveTo>
                    <a:pt x="0" y="0"/>
                  </a:moveTo>
                  <a:lnTo>
                    <a:pt x="178" y="0"/>
                  </a:lnTo>
                  <a:lnTo>
                    <a:pt x="178" y="257"/>
                  </a:lnTo>
                  <a:lnTo>
                    <a:pt x="89" y="322"/>
                  </a:lnTo>
                  <a:lnTo>
                    <a:pt x="0" y="257"/>
                  </a:lnTo>
                  <a:lnTo>
                    <a:pt x="0" y="0"/>
                  </a:lnTo>
                </a:path>
              </a:pathLst>
            </a:custGeom>
            <a:gradFill rotWithShape="0">
              <a:gsLst>
                <a:gs pos="0">
                  <a:schemeClr val="tx2">
                    <a:gamma/>
                    <a:shade val="46275"/>
                    <a:invGamma/>
                  </a:schemeClr>
                </a:gs>
                <a:gs pos="50000">
                  <a:schemeClr val="tx2"/>
                </a:gs>
                <a:gs pos="100000">
                  <a:schemeClr val="tx2">
                    <a:gamma/>
                    <a:shade val="46275"/>
                    <a:invGamma/>
                  </a:schemeClr>
                </a:gs>
              </a:gsLst>
              <a:lin ang="0" scaled="1"/>
            </a:gradFill>
            <a:ln w="12700" cap="rnd" cmpd="sng">
              <a:solidFill>
                <a:schemeClr val="bg2"/>
              </a:solidFill>
              <a:prstDash val="solid"/>
              <a:round/>
              <a:headEnd/>
              <a:tailEnd/>
            </a:ln>
            <a:effectLst/>
          </p:spPr>
          <p:txBody>
            <a:bodyPr/>
            <a:lstStyle/>
            <a:p>
              <a:endParaRPr lang="en-US"/>
            </a:p>
          </p:txBody>
        </p:sp>
        <p:sp>
          <p:nvSpPr>
            <p:cNvPr id="19490" name="Rectangle 34"/>
            <p:cNvSpPr>
              <a:spLocks noChangeArrowheads="1"/>
            </p:cNvSpPr>
            <p:nvPr/>
          </p:nvSpPr>
          <p:spPr bwMode="auto">
            <a:xfrm>
              <a:off x="2371" y="1284"/>
              <a:ext cx="507" cy="543"/>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500" b="1">
                  <a:solidFill>
                    <a:schemeClr val="tx2"/>
                  </a:solidFill>
                  <a:effectLst>
                    <a:outerShdw blurRad="38100" dist="38100" dir="2700000" algn="tl">
                      <a:srgbClr val="000000"/>
                    </a:outerShdw>
                  </a:effectLst>
                  <a:latin typeface="Verdana" pitchFamily="34" charset="0"/>
                </a:rPr>
                <a:t>A-I</a:t>
              </a:r>
            </a:p>
          </p:txBody>
        </p:sp>
        <p:sp>
          <p:nvSpPr>
            <p:cNvPr id="19491" name="Rectangle 35"/>
            <p:cNvSpPr>
              <a:spLocks noChangeArrowheads="1"/>
            </p:cNvSpPr>
            <p:nvPr/>
          </p:nvSpPr>
          <p:spPr bwMode="auto">
            <a:xfrm>
              <a:off x="2087" y="1771"/>
              <a:ext cx="495" cy="252"/>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000" b="1"/>
                <a:t>FC</a:t>
              </a:r>
            </a:p>
          </p:txBody>
        </p:sp>
        <p:sp>
          <p:nvSpPr>
            <p:cNvPr id="19492" name="Rectangle 36"/>
            <p:cNvSpPr>
              <a:spLocks noChangeArrowheads="1"/>
            </p:cNvSpPr>
            <p:nvPr/>
          </p:nvSpPr>
          <p:spPr bwMode="auto">
            <a:xfrm>
              <a:off x="2337" y="1961"/>
              <a:ext cx="557" cy="291"/>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effectLst>
                    <a:outerShdw blurRad="38100" dist="38100" dir="2700000" algn="tl">
                      <a:srgbClr val="000000"/>
                    </a:outerShdw>
                  </a:effectLst>
                </a:rPr>
                <a:t>CE</a:t>
              </a:r>
            </a:p>
          </p:txBody>
        </p:sp>
      </p:grpSp>
      <p:sp>
        <p:nvSpPr>
          <p:cNvPr id="19493" name="Rectangle 37"/>
          <p:cNvSpPr>
            <a:spLocks noChangeArrowheads="1"/>
          </p:cNvSpPr>
          <p:nvPr/>
        </p:nvSpPr>
        <p:spPr bwMode="auto">
          <a:xfrm>
            <a:off x="6033911" y="2997201"/>
            <a:ext cx="527709" cy="400110"/>
          </a:xfrm>
          <a:prstGeom prst="rect">
            <a:avLst/>
          </a:prstGeom>
          <a:noFill/>
          <a:ln w="9525">
            <a:noFill/>
            <a:miter lim="800000"/>
            <a:headEnd/>
            <a:tailEnd/>
          </a:ln>
          <a:effectLst/>
        </p:spPr>
        <p:txBody>
          <a:bodyPr wrap="none">
            <a:spAutoFit/>
          </a:bodyPr>
          <a:lstStyle/>
          <a:p>
            <a:pPr eaLnBrk="0" hangingPunct="0"/>
            <a:r>
              <a:rPr lang="en-US" sz="2000" b="1"/>
              <a:t>FC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283634" y="188913"/>
            <a:ext cx="8513233" cy="576262"/>
          </a:xfrm>
          <a:noFill/>
        </p:spPr>
        <p:txBody>
          <a:bodyPr anchor="ctr"/>
          <a:lstStyle/>
          <a:p>
            <a:pPr>
              <a:lnSpc>
                <a:spcPct val="90000"/>
              </a:lnSpc>
            </a:pPr>
            <a:r>
              <a:rPr lang="hu-HU" sz="2900"/>
              <a:t>Plasma lipoproteins</a:t>
            </a:r>
            <a:endParaRPr lang="en-US" sz="2900"/>
          </a:p>
        </p:txBody>
      </p:sp>
      <p:graphicFrame>
        <p:nvGraphicFramePr>
          <p:cNvPr id="148483" name="Group 3"/>
          <p:cNvGraphicFramePr>
            <a:graphicFrameLocks noGrp="1"/>
          </p:cNvGraphicFramePr>
          <p:nvPr>
            <p:ph type="tbl" idx="1"/>
          </p:nvPr>
        </p:nvGraphicFramePr>
        <p:xfrm>
          <a:off x="283634" y="1125539"/>
          <a:ext cx="8555566" cy="4589461"/>
        </p:xfrm>
        <a:graphic>
          <a:graphicData uri="http://schemas.openxmlformats.org/drawingml/2006/table">
            <a:tbl>
              <a:tblPr/>
              <a:tblGrid>
                <a:gridCol w="1536936"/>
                <a:gridCol w="1470626"/>
                <a:gridCol w="1871438"/>
                <a:gridCol w="1287903"/>
                <a:gridCol w="1106654"/>
                <a:gridCol w="1282009"/>
              </a:tblGrid>
              <a:tr h="1039142">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Arial" charset="0"/>
                        </a:rPr>
                        <a:t>Type</a:t>
                      </a:r>
                      <a:endParaRPr kumimoji="0" lang="en-US" sz="1400" b="1" i="0" u="none" strike="noStrike" cap="none" normalizeH="0" baseline="0" dirty="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rPr>
                        <a:t>Source</a:t>
                      </a:r>
                      <a:endParaRPr kumimoji="0" lang="en-US" sz="1400" b="1"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rPr>
                        <a:t>Major lipid</a:t>
                      </a:r>
                      <a:endParaRPr kumimoji="0" lang="en-US" sz="1400" b="1"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rPr>
                        <a:t>Apoproteins</a:t>
                      </a:r>
                      <a:endParaRPr kumimoji="0" lang="en-US" sz="1400" b="1"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rPr>
                        <a:t>ELFO</a:t>
                      </a:r>
                      <a:endParaRPr kumimoji="0" lang="en-US" sz="1400" b="1"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Athero-genicity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r>
              <a:tr h="1056638">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Chylomicron</a:t>
                      </a:r>
                      <a:r>
                        <a:rPr kumimoji="0" lang="hu-HU" sz="1600" b="0" i="0" u="none" strike="noStrike" cap="none" normalizeH="0" baseline="0" smtClean="0">
                          <a:ln>
                            <a:noFill/>
                          </a:ln>
                          <a:solidFill>
                            <a:schemeClr val="tx1"/>
                          </a:solidFill>
                          <a:effectLst/>
                          <a:latin typeface="Verdana" pitchFamily="34" charset="0"/>
                        </a:rPr>
                        <a:t>s</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Gut</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Dietary TGs</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A-I, B-48, C-I, C-III, E</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no </a:t>
                      </a:r>
                      <a:br>
                        <a:rPr kumimoji="0" lang="hu-HU" sz="1600" b="0" i="0" u="none" strike="noStrike" cap="none" normalizeH="0" baseline="0" smtClean="0">
                          <a:ln>
                            <a:noFill/>
                          </a:ln>
                          <a:solidFill>
                            <a:schemeClr val="tx1"/>
                          </a:solidFill>
                          <a:effectLst/>
                          <a:latin typeface="Arial" charset="0"/>
                          <a:sym typeface="Symbol" pitchFamily="18" charset="2"/>
                        </a:rPr>
                      </a:br>
                      <a:r>
                        <a:rPr kumimoji="0" lang="hu-HU" sz="1600" b="0" i="0" u="none" strike="noStrike" cap="none" normalizeH="0" baseline="0" smtClean="0">
                          <a:ln>
                            <a:noFill/>
                          </a:ln>
                          <a:solidFill>
                            <a:schemeClr val="tx1"/>
                          </a:solidFill>
                          <a:effectLst/>
                          <a:latin typeface="Arial" charset="0"/>
                          <a:sym typeface="Symbol" pitchFamily="18" charset="2"/>
                        </a:rPr>
                        <a:t>mobility</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endParaRPr kumimoji="0" lang="hu-HU" sz="1600" b="0" i="0" u="none" strike="noStrike" cap="none" normalizeH="0" baseline="0" smtClean="0">
                        <a:ln>
                          <a:noFill/>
                        </a:ln>
                        <a:solidFill>
                          <a:schemeClr val="tx1"/>
                        </a:solidFill>
                        <a:effectLst/>
                        <a:latin typeface="Verdana" pitchFamily="34" charset="0"/>
                      </a:endParaRP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Verdana" pitchFamily="34" charset="0"/>
                        </a:rPr>
                        <a:t>(pancreatitis)</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r>
              <a:tr h="652556">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VLDL</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Liver</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Endogenous</a:t>
                      </a:r>
                      <a:br>
                        <a:rPr kumimoji="0" lang="hu-HU" sz="1600" b="0" i="0" u="none" strike="noStrike" cap="none" normalizeH="0" baseline="0" smtClean="0">
                          <a:ln>
                            <a:noFill/>
                          </a:ln>
                          <a:solidFill>
                            <a:schemeClr val="tx1"/>
                          </a:solidFill>
                          <a:effectLst/>
                          <a:latin typeface="Arial" charset="0"/>
                          <a:sym typeface="Symbol" pitchFamily="18" charset="2"/>
                        </a:rPr>
                      </a:br>
                      <a:r>
                        <a:rPr kumimoji="0" lang="hu-HU" sz="1600" b="0" i="0" u="none" strike="noStrike" cap="none" normalizeH="0" baseline="0" smtClean="0">
                          <a:ln>
                            <a:noFill/>
                          </a:ln>
                          <a:solidFill>
                            <a:schemeClr val="tx1"/>
                          </a:solidFill>
                          <a:effectLst/>
                          <a:latin typeface="Arial" charset="0"/>
                          <a:sym typeface="Symbol" pitchFamily="18" charset="2"/>
                        </a:rPr>
                        <a:t> TGs</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Verdana" pitchFamily="34" charset="0"/>
                        </a:rPr>
                        <a:t>B-100, E, C-II, C-III, </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Pre-</a:t>
                      </a:r>
                      <a:r>
                        <a:rPr kumimoji="0" lang="el-GR" sz="1600" b="0" i="0" u="none" strike="noStrike" cap="none" normalizeH="0" baseline="0" smtClean="0">
                          <a:ln>
                            <a:noFill/>
                          </a:ln>
                          <a:solidFill>
                            <a:schemeClr val="tx1"/>
                          </a:solidFill>
                          <a:effectLst/>
                          <a:latin typeface="Arial" charset="0"/>
                          <a:cs typeface="Arial" charset="0"/>
                        </a:rPr>
                        <a:t>β</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r>
              <a:tr h="652556">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IDL</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VLDL remnant</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Ch esters, TGs</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B-100, C-III, E</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Verdana" pitchFamily="34" charset="0"/>
                          <a:sym typeface="Symbol" pitchFamily="18" charset="2"/>
                        </a:rPr>
                        <a:t>Slow </a:t>
                      </a:r>
                      <a:br>
                        <a:rPr kumimoji="0" lang="hu-HU" sz="1600" b="0" i="0" u="none" strike="noStrike" cap="none" normalizeH="0" baseline="0" smtClean="0">
                          <a:ln>
                            <a:noFill/>
                          </a:ln>
                          <a:solidFill>
                            <a:schemeClr val="tx1"/>
                          </a:solidFill>
                          <a:effectLst/>
                          <a:latin typeface="Verdana" pitchFamily="34" charset="0"/>
                          <a:sym typeface="Symbol" pitchFamily="18" charset="2"/>
                        </a:rPr>
                      </a:br>
                      <a:r>
                        <a:rPr kumimoji="0" lang="hu-HU" sz="1600" b="0" i="0" u="none" strike="noStrike" cap="none" normalizeH="0" baseline="0" smtClean="0">
                          <a:ln>
                            <a:noFill/>
                          </a:ln>
                          <a:solidFill>
                            <a:schemeClr val="tx1"/>
                          </a:solidFill>
                          <a:effectLst/>
                          <a:latin typeface="Verdana" pitchFamily="34" charset="0"/>
                          <a:sym typeface="Symbol" pitchFamily="18" charset="2"/>
                        </a:rPr>
                        <a:t>pre- </a:t>
                      </a:r>
                      <a:r>
                        <a:rPr kumimoji="0" lang="el-GR" sz="1600" b="0" i="0" u="none" strike="noStrike" cap="none" normalizeH="0" baseline="0" smtClean="0">
                          <a:ln>
                            <a:noFill/>
                          </a:ln>
                          <a:solidFill>
                            <a:schemeClr val="tx1"/>
                          </a:solidFill>
                          <a:effectLst/>
                          <a:latin typeface="Arial" charset="0"/>
                          <a:cs typeface="Arial" charset="0"/>
                        </a:rPr>
                        <a:t>β</a:t>
                      </a:r>
                      <a:endParaRPr kumimoji="0" lang="en-US" sz="1600" b="0" i="0" u="none" strike="noStrike" cap="none" normalizeH="0" baseline="0" smtClean="0">
                        <a:ln>
                          <a:noFill/>
                        </a:ln>
                        <a:solidFill>
                          <a:schemeClr val="tx1"/>
                        </a:solidFill>
                        <a:effectLst/>
                        <a:latin typeface="Arial" charset="0"/>
                        <a:cs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r>
              <a:tr h="5360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LDL</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VLDL, IDL</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Ch esters</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B-100</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l-GR" sz="1600" b="0" i="0" u="none" strike="noStrike" cap="none" normalizeH="0" baseline="0" smtClean="0">
                          <a:ln>
                            <a:noFill/>
                          </a:ln>
                          <a:solidFill>
                            <a:schemeClr val="tx1"/>
                          </a:solidFill>
                          <a:effectLst/>
                          <a:latin typeface="Arial" charset="0"/>
                          <a:cs typeface="Arial" charset="0"/>
                        </a:rPr>
                        <a:t>β</a:t>
                      </a:r>
                      <a:endParaRPr kumimoji="0" lang="en-US" sz="1600" b="0" i="0" u="none" strike="noStrike" cap="none" normalizeH="0" baseline="0" smtClean="0">
                        <a:ln>
                          <a:noFill/>
                        </a:ln>
                        <a:solidFill>
                          <a:schemeClr val="tx1"/>
                        </a:solidFill>
                        <a:effectLst/>
                        <a:latin typeface="Arial" charset="0"/>
                        <a:cs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r>
              <a:tr h="652556">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HDL</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Gut, liver</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Ch esters, PLs</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A-I, A-II, C-II, C-III, D, E</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α</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dirty="0" smtClean="0">
                          <a:ln>
                            <a:noFill/>
                          </a:ln>
                          <a:solidFill>
                            <a:schemeClr val="tx1"/>
                          </a:solidFill>
                          <a:effectLst/>
                          <a:latin typeface="Verdana" pitchFamily="34" charset="0"/>
                        </a:rPr>
                        <a:t>anti-</a:t>
                      </a:r>
                      <a:br>
                        <a:rPr kumimoji="0" lang="hu-HU" sz="1600" b="0" i="0" u="none" strike="noStrike" cap="none" normalizeH="0" baseline="0" dirty="0" smtClean="0">
                          <a:ln>
                            <a:noFill/>
                          </a:ln>
                          <a:solidFill>
                            <a:schemeClr val="tx1"/>
                          </a:solidFill>
                          <a:effectLst/>
                          <a:latin typeface="Verdana" pitchFamily="34" charset="0"/>
                        </a:rPr>
                      </a:br>
                      <a:r>
                        <a:rPr kumimoji="0" lang="hu-HU" sz="1600" b="0" i="0" u="none" strike="noStrike" cap="none" normalizeH="0" baseline="0" dirty="0" smtClean="0">
                          <a:ln>
                            <a:noFill/>
                          </a:ln>
                          <a:solidFill>
                            <a:schemeClr val="tx1"/>
                          </a:solidFill>
                          <a:effectLst/>
                          <a:latin typeface="Verdana" pitchFamily="34" charset="0"/>
                        </a:rPr>
                        <a:t>atherogenic</a:t>
                      </a:r>
                      <a:endParaRPr kumimoji="0" lang="en-US" sz="1600" b="0"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48000"/>
                      </a:schemeClr>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4000" dirty="0"/>
              <a:t>Hereditary Causes of </a:t>
            </a:r>
            <a:r>
              <a:rPr lang="en-US" sz="4000" dirty="0" err="1"/>
              <a:t>Hyperlipidemia</a:t>
            </a:r>
            <a:endParaRPr lang="en-US" sz="4000" dirty="0"/>
          </a:p>
        </p:txBody>
      </p:sp>
      <p:sp>
        <p:nvSpPr>
          <p:cNvPr id="24579" name="Rectangle 3"/>
          <p:cNvSpPr>
            <a:spLocks noGrp="1" noChangeArrowheads="1"/>
          </p:cNvSpPr>
          <p:nvPr>
            <p:ph type="body" idx="1"/>
          </p:nvPr>
        </p:nvSpPr>
        <p:spPr/>
        <p:txBody>
          <a:bodyPr/>
          <a:lstStyle/>
          <a:p>
            <a:pPr>
              <a:lnSpc>
                <a:spcPct val="80000"/>
              </a:lnSpc>
            </a:pPr>
            <a:r>
              <a:rPr lang="en-US" sz="2000"/>
              <a:t>Familial Hypercholesterolemia</a:t>
            </a:r>
          </a:p>
          <a:p>
            <a:pPr lvl="2">
              <a:lnSpc>
                <a:spcPct val="80000"/>
              </a:lnSpc>
            </a:pPr>
            <a:r>
              <a:rPr lang="en-US" sz="1600"/>
              <a:t>Codominant genetic disorder, coccurs in heterozygous form</a:t>
            </a:r>
          </a:p>
          <a:p>
            <a:pPr lvl="2">
              <a:lnSpc>
                <a:spcPct val="80000"/>
              </a:lnSpc>
            </a:pPr>
            <a:r>
              <a:rPr lang="en-US" sz="1600"/>
              <a:t>Occurs in 1 in 500 individuals</a:t>
            </a:r>
          </a:p>
          <a:p>
            <a:pPr lvl="2">
              <a:lnSpc>
                <a:spcPct val="80000"/>
              </a:lnSpc>
            </a:pPr>
            <a:r>
              <a:rPr lang="en-US" sz="1600"/>
              <a:t>Mutation in LDL receptor, resulting in elevated levels of LDL at birth and throughout life</a:t>
            </a:r>
          </a:p>
          <a:p>
            <a:pPr lvl="2">
              <a:lnSpc>
                <a:spcPct val="80000"/>
              </a:lnSpc>
            </a:pPr>
            <a:r>
              <a:rPr lang="en-US" sz="1600"/>
              <a:t>High risk for atherosclerosis, tendon xanthomas (75% of patients), tuberous xanthomas and xanthelasmas of eyes. </a:t>
            </a:r>
          </a:p>
          <a:p>
            <a:pPr>
              <a:lnSpc>
                <a:spcPct val="80000"/>
              </a:lnSpc>
            </a:pPr>
            <a:r>
              <a:rPr lang="en-US" sz="2000"/>
              <a:t>Familial Combined Hyperlipidemia</a:t>
            </a:r>
          </a:p>
          <a:p>
            <a:pPr lvl="2">
              <a:lnSpc>
                <a:spcPct val="80000"/>
              </a:lnSpc>
            </a:pPr>
            <a:r>
              <a:rPr lang="en-US" sz="1600"/>
              <a:t>Autosomal dominant</a:t>
            </a:r>
          </a:p>
          <a:p>
            <a:pPr lvl="2">
              <a:lnSpc>
                <a:spcPct val="80000"/>
              </a:lnSpc>
            </a:pPr>
            <a:r>
              <a:rPr lang="en-US" sz="1600"/>
              <a:t>Increased secretions of VLDLs</a:t>
            </a:r>
          </a:p>
          <a:p>
            <a:pPr>
              <a:lnSpc>
                <a:spcPct val="80000"/>
              </a:lnSpc>
            </a:pPr>
            <a:r>
              <a:rPr lang="en-US" sz="2000"/>
              <a:t>Dysbetalipoproteinemia</a:t>
            </a:r>
          </a:p>
          <a:p>
            <a:pPr lvl="2">
              <a:lnSpc>
                <a:spcPct val="80000"/>
              </a:lnSpc>
            </a:pPr>
            <a:r>
              <a:rPr lang="en-US" sz="1600"/>
              <a:t>Affects 1 in 10,000</a:t>
            </a:r>
          </a:p>
          <a:p>
            <a:pPr lvl="2">
              <a:lnSpc>
                <a:spcPct val="80000"/>
              </a:lnSpc>
            </a:pPr>
            <a:r>
              <a:rPr lang="en-US" sz="1600"/>
              <a:t>Results in apo E2, a binding-defective form of apoE (which usually plays important role in catabolism of chylomicron and VLDL)</a:t>
            </a:r>
          </a:p>
          <a:p>
            <a:pPr lvl="2">
              <a:lnSpc>
                <a:spcPct val="80000"/>
              </a:lnSpc>
            </a:pPr>
            <a:r>
              <a:rPr lang="en-US" sz="1600"/>
              <a:t>Increased risk for atherosclerosis, peripheral vascular disease</a:t>
            </a:r>
          </a:p>
          <a:p>
            <a:pPr lvl="2">
              <a:lnSpc>
                <a:spcPct val="80000"/>
              </a:lnSpc>
            </a:pPr>
            <a:r>
              <a:rPr lang="en-US" sz="1600"/>
              <a:t>Tuberous xanthomas, striae palmaris</a:t>
            </a:r>
          </a:p>
          <a:p>
            <a:pPr lvl="2">
              <a:lnSpc>
                <a:spcPct val="80000"/>
              </a:lnSpc>
              <a:buFont typeface="Wingdings" pitchFamily="2" charset="2"/>
              <a:buNone/>
            </a:pPr>
            <a:endParaRPr lang="en-US" sz="16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83634" y="188913"/>
            <a:ext cx="8513233" cy="576262"/>
          </a:xfrm>
          <a:noFill/>
        </p:spPr>
        <p:txBody>
          <a:bodyPr anchor="ctr"/>
          <a:lstStyle/>
          <a:p>
            <a:pPr>
              <a:lnSpc>
                <a:spcPct val="90000"/>
              </a:lnSpc>
            </a:pPr>
            <a:r>
              <a:rPr lang="en-US" sz="2900"/>
              <a:t>Fredrickson </a:t>
            </a:r>
            <a:r>
              <a:rPr lang="hu-HU" sz="2900"/>
              <a:t>c</a:t>
            </a:r>
            <a:r>
              <a:rPr lang="en-US" sz="2900"/>
              <a:t>lassification of </a:t>
            </a:r>
            <a:r>
              <a:rPr lang="hu-HU" sz="2900"/>
              <a:t>h</a:t>
            </a:r>
            <a:r>
              <a:rPr lang="en-US" sz="2900"/>
              <a:t>yperlipidemias</a:t>
            </a:r>
          </a:p>
        </p:txBody>
      </p:sp>
      <p:graphicFrame>
        <p:nvGraphicFramePr>
          <p:cNvPr id="78924" name="Group 76"/>
          <p:cNvGraphicFramePr>
            <a:graphicFrameLocks noGrp="1"/>
          </p:cNvGraphicFramePr>
          <p:nvPr>
            <p:ph type="tbl" idx="1"/>
          </p:nvPr>
        </p:nvGraphicFramePr>
        <p:xfrm>
          <a:off x="304800" y="838200"/>
          <a:ext cx="8576733" cy="5364802"/>
        </p:xfrm>
        <a:graphic>
          <a:graphicData uri="http://schemas.openxmlformats.org/drawingml/2006/table">
            <a:tbl>
              <a:tblPr/>
              <a:tblGrid>
                <a:gridCol w="1087966"/>
                <a:gridCol w="1600200"/>
                <a:gridCol w="1216378"/>
                <a:gridCol w="896056"/>
                <a:gridCol w="1151467"/>
                <a:gridCol w="767644"/>
                <a:gridCol w="1857022"/>
              </a:tblGrid>
              <a:tr h="1003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dirty="0" smtClean="0">
                          <a:ln>
                            <a:noFill/>
                          </a:ln>
                          <a:solidFill>
                            <a:schemeClr val="tx1"/>
                          </a:solidFill>
                          <a:effectLst/>
                          <a:latin typeface="Verdana" pitchFamily="34" charset="0"/>
                        </a:rPr>
                        <a:t>Phenotype</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Lipoprotein(s) elevated</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Plasma cholesterol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Plasma </a:t>
                      </a:r>
                      <a:r>
                        <a:rPr kumimoji="0" lang="hu-HU" sz="1400" b="1" i="0" u="none" strike="noStrike" cap="none" normalizeH="0" baseline="0" smtClean="0">
                          <a:ln>
                            <a:noFill/>
                          </a:ln>
                          <a:solidFill>
                            <a:schemeClr val="tx1"/>
                          </a:solidFill>
                          <a:effectLst/>
                          <a:latin typeface="Verdana" pitchFamily="34" charset="0"/>
                        </a:rPr>
                        <a:t/>
                      </a:r>
                      <a:br>
                        <a:rPr kumimoji="0" lang="hu-HU" sz="1400" b="1" i="0" u="none" strike="noStrike" cap="none" normalizeH="0" baseline="0" smtClean="0">
                          <a:ln>
                            <a:noFill/>
                          </a:ln>
                          <a:solidFill>
                            <a:schemeClr val="tx1"/>
                          </a:solidFill>
                          <a:effectLst/>
                          <a:latin typeface="Verdana" pitchFamily="34" charset="0"/>
                        </a:rPr>
                      </a:br>
                      <a:r>
                        <a:rPr kumimoji="0" lang="hu-HU" sz="1400" b="1" i="0" u="none" strike="noStrike" cap="none" normalizeH="0" baseline="0" smtClean="0">
                          <a:ln>
                            <a:noFill/>
                          </a:ln>
                          <a:solidFill>
                            <a:schemeClr val="tx1"/>
                          </a:solidFill>
                          <a:effectLst/>
                          <a:latin typeface="Verdana" pitchFamily="34" charset="0"/>
                        </a:rPr>
                        <a:t>TGs</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dirty="0" err="1" smtClean="0">
                          <a:ln>
                            <a:noFill/>
                          </a:ln>
                          <a:solidFill>
                            <a:schemeClr val="tx1"/>
                          </a:solidFill>
                          <a:effectLst/>
                          <a:latin typeface="Verdana" pitchFamily="34" charset="0"/>
                        </a:rPr>
                        <a:t>Athero-genicity</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Rel</a:t>
                      </a:r>
                      <a:r>
                        <a:rPr kumimoji="0" lang="hu-HU" sz="1400" b="1" i="0" u="none" strike="noStrike" cap="none" normalizeH="0" baseline="0" smtClean="0">
                          <a:ln>
                            <a:noFill/>
                          </a:ln>
                          <a:solidFill>
                            <a:schemeClr val="tx1"/>
                          </a:solidFill>
                          <a:effectLst/>
                          <a:latin typeface="Verdana" pitchFamily="34" charset="0"/>
                        </a:rPr>
                        <a:t>.</a:t>
                      </a:r>
                      <a:r>
                        <a:rPr kumimoji="0" lang="en-US" sz="1400" b="1" i="0" u="none" strike="noStrike" cap="none" normalizeH="0" baseline="0" smtClean="0">
                          <a:ln>
                            <a:noFill/>
                          </a:ln>
                          <a:solidFill>
                            <a:schemeClr val="tx1"/>
                          </a:solidFill>
                          <a:effectLst/>
                          <a:latin typeface="Verdana" pitchFamily="34" charset="0"/>
                        </a:rPr>
                        <a:t> </a:t>
                      </a:r>
                      <a:r>
                        <a:rPr kumimoji="0" lang="hu-HU" sz="1400" b="1" i="0" u="none" strike="noStrike" cap="none" normalizeH="0" baseline="0" smtClean="0">
                          <a:ln>
                            <a:noFill/>
                          </a:ln>
                          <a:solidFill>
                            <a:schemeClr val="tx1"/>
                          </a:solidFill>
                          <a:effectLst/>
                          <a:latin typeface="Verdana" pitchFamily="34" charset="0"/>
                        </a:rPr>
                        <a:t/>
                      </a:r>
                      <a:br>
                        <a:rPr kumimoji="0" lang="hu-HU" sz="1400" b="1" i="0" u="none" strike="noStrike" cap="none" normalizeH="0" baseline="0" smtClean="0">
                          <a:ln>
                            <a:noFill/>
                          </a:ln>
                          <a:solidFill>
                            <a:schemeClr val="tx1"/>
                          </a:solidFill>
                          <a:effectLst/>
                          <a:latin typeface="Verdana" pitchFamily="34" charset="0"/>
                        </a:rPr>
                      </a:br>
                      <a:r>
                        <a:rPr kumimoji="0" lang="en-US" sz="1400" b="1" i="0" u="none" strike="noStrike" cap="none" normalizeH="0" baseline="0" smtClean="0">
                          <a:ln>
                            <a:noFill/>
                          </a:ln>
                          <a:solidFill>
                            <a:schemeClr val="tx1"/>
                          </a:solidFill>
                          <a:effectLst/>
                          <a:latin typeface="Verdana" pitchFamily="34" charset="0"/>
                        </a:rPr>
                        <a:t>freq</a:t>
                      </a:r>
                      <a:r>
                        <a:rPr kumimoji="0" lang="hu-HU" sz="1400" b="1" i="0" u="none" strike="noStrike" cap="none" normalizeH="0" baseline="0" smtClean="0">
                          <a:ln>
                            <a:noFill/>
                          </a:ln>
                          <a:solidFill>
                            <a:schemeClr val="tx1"/>
                          </a:solidFill>
                          <a:effectLst/>
                          <a:latin typeface="Verdana" pitchFamily="34" charset="0"/>
                        </a:rPr>
                        <a:t>.</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Treatment</a:t>
                      </a:r>
                      <a:endParaRPr kumimoji="0" lang="hu-HU"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r>
              <a:tr h="51752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Chylomicrons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Norm</a:t>
                      </a:r>
                      <a:r>
                        <a:rPr kumimoji="0" lang="hu-HU" sz="1600" b="0" i="0" u="none" strike="noStrike" cap="none" normalizeH="0" baseline="0" smtClean="0">
                          <a:ln>
                            <a:noFill/>
                          </a:ln>
                          <a:solidFill>
                            <a:schemeClr val="tx1"/>
                          </a:solidFill>
                          <a:effectLst/>
                          <a:latin typeface="Verdana" pitchFamily="34" charset="0"/>
                        </a:rPr>
                        <a:t>.</a:t>
                      </a:r>
                      <a:r>
                        <a:rPr kumimoji="0" lang="en-US" sz="1600" b="0" i="0" u="none" strike="noStrike" cap="none" normalizeH="0" baseline="0" smtClean="0">
                          <a:ln>
                            <a:noFill/>
                          </a:ln>
                          <a:solidFill>
                            <a:schemeClr val="tx1"/>
                          </a:solidFill>
                          <a:effectLst/>
                          <a:latin typeface="Verdana" pitchFamily="34" charset="0"/>
                        </a:rPr>
                        <a:t> to </a:t>
                      </a:r>
                      <a:r>
                        <a:rPr kumimoji="0" lang="en-US" sz="1600" b="0" i="0" u="none" strike="noStrike" cap="none" normalizeH="0" baseline="0" smtClean="0">
                          <a:ln>
                            <a:noFill/>
                          </a:ln>
                          <a:solidFill>
                            <a:schemeClr val="tx1"/>
                          </a:solidFill>
                          <a:effectLst/>
                          <a:latin typeface="Verdana" pitchFamily="34" charset="0"/>
                          <a:sym typeface="Symbol" pitchFamily="18" charset="2"/>
                        </a:rPr>
                        <a:t></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dirty="0" smtClean="0">
                          <a:ln>
                            <a:noFill/>
                          </a:ln>
                          <a:solidFill>
                            <a:schemeClr val="tx1"/>
                          </a:solidFill>
                          <a:effectLst/>
                          <a:latin typeface="Verdana" pitchFamily="34" charset="0"/>
                        </a:rPr>
                        <a:t>–</a:t>
                      </a:r>
                      <a:r>
                        <a:rPr kumimoji="0" lang="hu-HU" sz="1600" b="0" i="0" u="none" strike="noStrike" cap="none" normalizeH="0" baseline="0" dirty="0" smtClean="0">
                          <a:ln>
                            <a:noFill/>
                          </a:ln>
                          <a:solidFill>
                            <a:schemeClr val="tx1"/>
                          </a:solidFill>
                          <a:effectLst/>
                          <a:latin typeface="Verdana" pitchFamily="34" charset="0"/>
                        </a:rPr>
                        <a:t/>
                      </a:r>
                      <a:br>
                        <a:rPr kumimoji="0" lang="hu-HU" sz="1600" b="0" i="0" u="none" strike="noStrike" cap="none" normalizeH="0" baseline="0" dirty="0" smtClean="0">
                          <a:ln>
                            <a:noFill/>
                          </a:ln>
                          <a:solidFill>
                            <a:schemeClr val="tx1"/>
                          </a:solidFill>
                          <a:effectLst/>
                          <a:latin typeface="Verdana" pitchFamily="34" charset="0"/>
                        </a:rPr>
                      </a:br>
                      <a:r>
                        <a:rPr kumimoji="0" lang="hu-HU" sz="1600" b="0" i="0" u="none" strike="noStrike" cap="none" normalizeH="0" baseline="0" dirty="0" smtClean="0">
                          <a:ln>
                            <a:noFill/>
                          </a:ln>
                          <a:solidFill>
                            <a:schemeClr val="tx1"/>
                          </a:solidFill>
                          <a:effectLst/>
                          <a:latin typeface="Verdana" pitchFamily="34" charset="0"/>
                        </a:rPr>
                        <a:t>pancreatitis</a:t>
                      </a:r>
                      <a:endParaRPr kumimoji="0" lang="en-US" sz="1600" b="0"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&lt;1%</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Verdana" pitchFamily="34" charset="0"/>
                          <a:cs typeface="Times New Roman" pitchFamily="18" charset="0"/>
                        </a:rPr>
                        <a:t>Diet control</a:t>
                      </a:r>
                      <a:endParaRPr kumimoji="0" lang="hu-HU" sz="1600" b="0" i="0" u="none" strike="noStrike" cap="none" normalizeH="0" baseline="0" smtClean="0">
                        <a:ln>
                          <a:noFill/>
                        </a:ln>
                        <a:solidFill>
                          <a:schemeClr val="tx1"/>
                        </a:solidFill>
                        <a:effectLst/>
                        <a:latin typeface="Verdana" pitchFamily="34" charset="0"/>
                      </a:endParaRP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r>
              <a:tr h="5191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IIa</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LDL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Norm</a:t>
                      </a:r>
                      <a:r>
                        <a:rPr kumimoji="0" lang="hu-HU" sz="1600" b="0" i="0" u="none" strike="noStrike" cap="none" normalizeH="0" baseline="0" smtClean="0">
                          <a:ln>
                            <a:noFill/>
                          </a:ln>
                          <a:solidFill>
                            <a:schemeClr val="tx1"/>
                          </a:solidFill>
                          <a:effectLst/>
                          <a:latin typeface="Verdana" pitchFamily="34" charset="0"/>
                        </a:rPr>
                        <a:t>.</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10%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Verdana" pitchFamily="34" charset="0"/>
                          <a:cs typeface="Times New Roman" pitchFamily="18" charset="0"/>
                        </a:rPr>
                        <a:t>Bile acid sequestrants, statins, niacin</a:t>
                      </a: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r>
              <a:tr h="51752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IIb</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LDL and VLDL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40%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Verdana" pitchFamily="34" charset="0"/>
                          <a:cs typeface="Times New Roman" pitchFamily="18" charset="0"/>
                        </a:rPr>
                        <a:t>Statins, niacin, fibrates</a:t>
                      </a:r>
                      <a:endParaRPr kumimoji="0" lang="hu-HU" sz="1600" b="0" i="0" u="none" strike="noStrike" cap="none" normalizeH="0" baseline="0" smtClean="0">
                        <a:ln>
                          <a:noFill/>
                        </a:ln>
                        <a:solidFill>
                          <a:schemeClr val="tx1"/>
                        </a:solidFill>
                        <a:effectLst/>
                        <a:latin typeface="Verdana" pitchFamily="34" charset="0"/>
                      </a:endParaRP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r>
              <a:tr h="51752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III</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&lt;1%</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Verdana" pitchFamily="34" charset="0"/>
                          <a:cs typeface="Times New Roman" pitchFamily="18" charset="0"/>
                        </a:rPr>
                        <a:t>Fibrates</a:t>
                      </a:r>
                      <a:endParaRPr kumimoji="0" lang="hu-HU" sz="1600" b="0" i="0" u="none" strike="noStrike" cap="none" normalizeH="0" baseline="0" smtClean="0">
                        <a:ln>
                          <a:noFill/>
                        </a:ln>
                        <a:solidFill>
                          <a:schemeClr val="tx1"/>
                        </a:solidFill>
                        <a:effectLst/>
                        <a:latin typeface="Verdana" pitchFamily="34" charset="0"/>
                      </a:endParaRP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r>
              <a:tr h="5191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IV</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VLDL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Norm</a:t>
                      </a:r>
                      <a:r>
                        <a:rPr kumimoji="0" lang="hu-HU" sz="1600" b="0" i="0" u="none" strike="noStrike" cap="none" normalizeH="0" baseline="0" smtClean="0">
                          <a:ln>
                            <a:noFill/>
                          </a:ln>
                          <a:solidFill>
                            <a:schemeClr val="tx1"/>
                          </a:solidFill>
                          <a:effectLst/>
                          <a:latin typeface="Verdana" pitchFamily="34" charset="0"/>
                        </a:rPr>
                        <a:t>.</a:t>
                      </a:r>
                      <a:r>
                        <a:rPr kumimoji="0" lang="en-US" sz="1600" b="0" i="0" u="none" strike="noStrike" cap="none" normalizeH="0" baseline="0" smtClean="0">
                          <a:ln>
                            <a:noFill/>
                          </a:ln>
                          <a:solidFill>
                            <a:schemeClr val="tx1"/>
                          </a:solidFill>
                          <a:effectLst/>
                          <a:latin typeface="Verdana" pitchFamily="34" charset="0"/>
                        </a:rPr>
                        <a:t> to </a:t>
                      </a: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45%</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Verdana" pitchFamily="34" charset="0"/>
                          <a:cs typeface="Times New Roman" pitchFamily="18" charset="0"/>
                        </a:rPr>
                        <a:t>Niacin, fibrates</a:t>
                      </a: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r>
              <a:tr h="82867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V</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VLDL and chylomicrons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r>
                        <a:rPr kumimoji="0" lang="en-US" sz="1600" b="0" i="0" u="none" strike="noStrike" cap="none" normalizeH="0" baseline="0" smtClean="0">
                          <a:ln>
                            <a:noFill/>
                          </a:ln>
                          <a:solidFill>
                            <a:schemeClr val="tx1"/>
                          </a:solidFill>
                          <a:effectLst/>
                          <a:latin typeface="Verdana" pitchFamily="34" charset="0"/>
                        </a:rPr>
                        <a:t> to </a:t>
                      </a: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endParaRPr kumimoji="0" lang="hu-HU" sz="1600" b="0" i="0" u="none" strike="noStrike" cap="none" normalizeH="0" baseline="0" smtClean="0">
                        <a:ln>
                          <a:noFill/>
                        </a:ln>
                        <a:solidFill>
                          <a:schemeClr val="tx1"/>
                        </a:solidFill>
                        <a:effectLst/>
                        <a:latin typeface="Verdana" pitchFamily="34" charset="0"/>
                      </a:endParaRP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Verdana" pitchFamily="34" charset="0"/>
                        </a:rPr>
                        <a:t>pancreatitis</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 5%</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dirty="0" smtClean="0">
                          <a:ln>
                            <a:noFill/>
                          </a:ln>
                          <a:solidFill>
                            <a:schemeClr val="tx1"/>
                          </a:solidFill>
                          <a:effectLst/>
                          <a:latin typeface="Verdana" pitchFamily="34" charset="0"/>
                          <a:cs typeface="Times New Roman" pitchFamily="18" charset="0"/>
                        </a:rPr>
                        <a:t>Niacin, fibrates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600" b="0" i="0" u="none" strike="noStrike" cap="none" normalizeH="0" baseline="0" dirty="0" smtClean="0">
                        <a:ln>
                          <a:noFill/>
                        </a:ln>
                        <a:solidFill>
                          <a:schemeClr val="tx1"/>
                        </a:solidFill>
                        <a:effectLst/>
                        <a:latin typeface="Verdana" pitchFamily="34" charset="0"/>
                      </a:endParaRP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83634" y="188913"/>
            <a:ext cx="8513233" cy="576262"/>
          </a:xfrm>
          <a:noFill/>
        </p:spPr>
        <p:txBody>
          <a:bodyPr anchor="ctr"/>
          <a:lstStyle/>
          <a:p>
            <a:pPr>
              <a:lnSpc>
                <a:spcPct val="90000"/>
              </a:lnSpc>
            </a:pPr>
            <a:r>
              <a:rPr lang="hu-HU" sz="3600"/>
              <a:t>Primary hypercholesterolemias</a:t>
            </a:r>
            <a:endParaRPr lang="en-US" sz="3600" b="0"/>
          </a:p>
        </p:txBody>
      </p:sp>
      <p:graphicFrame>
        <p:nvGraphicFramePr>
          <p:cNvPr id="90115" name="Group 3"/>
          <p:cNvGraphicFramePr>
            <a:graphicFrameLocks noGrp="1"/>
          </p:cNvGraphicFramePr>
          <p:nvPr>
            <p:ph type="tbl" idx="1"/>
          </p:nvPr>
        </p:nvGraphicFramePr>
        <p:xfrm>
          <a:off x="283634" y="1125538"/>
          <a:ext cx="8513232" cy="4959670"/>
        </p:xfrm>
        <a:graphic>
          <a:graphicData uri="http://schemas.openxmlformats.org/drawingml/2006/table">
            <a:tbl>
              <a:tblPr/>
              <a:tblGrid>
                <a:gridCol w="1471788"/>
                <a:gridCol w="1408289"/>
                <a:gridCol w="1471789"/>
                <a:gridCol w="1600200"/>
                <a:gridCol w="2561166"/>
              </a:tblGrid>
              <a:tr h="1130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rPr>
                        <a:t>Disorder</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Genetic defect</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Inheritance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Prevalence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Clinical features</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r>
              <a:tr h="10144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Familial hyper-cholesterolemia </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LDL receptor</a:t>
                      </a:r>
                      <a:r>
                        <a:rPr kumimoji="0" lang="hu-HU" sz="2500" b="0" i="0" u="none" strike="noStrike" cap="none" normalizeH="0" baseline="0" smtClean="0">
                          <a:ln>
                            <a:noFill/>
                          </a:ln>
                          <a:solidFill>
                            <a:schemeClr val="tx1"/>
                          </a:solidFill>
                          <a:effectLst/>
                          <a:latin typeface="Verdana" pitchFamily="34" charset="0"/>
                        </a:rPr>
                        <a:t> </a:t>
                      </a:r>
                      <a:endParaRPr kumimoji="0" lang="en-US" sz="25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dominant</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heteroz.:1/500</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5% of MIs </a:t>
                      </a:r>
                      <a:r>
                        <a:rPr kumimoji="0" lang="en-US" sz="1400" b="0" i="0" u="none" strike="noStrike" cap="none" normalizeH="0" baseline="0" smtClean="0">
                          <a:ln>
                            <a:noFill/>
                          </a:ln>
                          <a:solidFill>
                            <a:schemeClr val="tx1"/>
                          </a:solidFill>
                          <a:effectLst/>
                          <a:latin typeface="Verdana" pitchFamily="34" charset="0"/>
                          <a:sym typeface="Symbol" pitchFamily="18" charset="2"/>
                        </a:rPr>
                        <a:t>&lt;</a:t>
                      </a:r>
                      <a:r>
                        <a:rPr kumimoji="0" lang="hu-HU" sz="1400" b="0" i="0" u="none" strike="noStrike" cap="none" normalizeH="0" baseline="0" smtClean="0">
                          <a:ln>
                            <a:noFill/>
                          </a:ln>
                          <a:solidFill>
                            <a:schemeClr val="tx1"/>
                          </a:solidFill>
                          <a:effectLst/>
                          <a:latin typeface="Verdana" pitchFamily="34" charset="0"/>
                          <a:sym typeface="Symbol" pitchFamily="18" charset="2"/>
                        </a:rPr>
                        <a:t>60 yr</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homoz.: </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1/1 million</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premature CAD (ages 30–50) TC: 7-13 mM</a:t>
                      </a: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CAD before age 18</a:t>
                      </a: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TC </a:t>
                      </a:r>
                      <a:r>
                        <a:rPr kumimoji="0" lang="en-US" sz="1400" b="0" i="0" u="none" strike="noStrike" cap="none" normalizeH="0" baseline="0" smtClean="0">
                          <a:ln>
                            <a:noFill/>
                          </a:ln>
                          <a:solidFill>
                            <a:schemeClr val="tx1"/>
                          </a:solidFill>
                          <a:effectLst/>
                          <a:latin typeface="Verdana" pitchFamily="34" charset="0"/>
                          <a:sym typeface="Symbol" pitchFamily="18" charset="2"/>
                        </a:rPr>
                        <a:t>&gt;</a:t>
                      </a:r>
                      <a:r>
                        <a:rPr kumimoji="0" lang="hu-HU" sz="1400" b="0" i="0" u="none" strike="noStrike" cap="none" normalizeH="0" baseline="0" smtClean="0">
                          <a:ln>
                            <a:noFill/>
                          </a:ln>
                          <a:solidFill>
                            <a:schemeClr val="tx1"/>
                          </a:solidFill>
                          <a:effectLst/>
                          <a:latin typeface="Verdana" pitchFamily="34" charset="0"/>
                          <a:sym typeface="Symbol" pitchFamily="18" charset="2"/>
                        </a:rPr>
                        <a:t> 13 mM</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r>
              <a:tr h="749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tab pos="1254125" algn="l"/>
                        </a:tabLst>
                      </a:pPr>
                      <a:r>
                        <a:rPr kumimoji="0" lang="hu-HU" sz="1400" b="0" i="0" u="none" strike="noStrike" cap="none" normalizeH="0" baseline="0" smtClean="0">
                          <a:ln>
                            <a:noFill/>
                          </a:ln>
                          <a:solidFill>
                            <a:schemeClr val="tx1"/>
                          </a:solidFill>
                          <a:effectLst/>
                          <a:latin typeface="Verdana" pitchFamily="34" charset="0"/>
                        </a:rPr>
                        <a:t>Familial defective</a:t>
                      </a:r>
                      <a:br>
                        <a:rPr kumimoji="0" lang="hu-HU" sz="1400" b="0" i="0" u="none" strike="noStrike" cap="none" normalizeH="0" baseline="0" smtClean="0">
                          <a:ln>
                            <a:noFill/>
                          </a:ln>
                          <a:solidFill>
                            <a:schemeClr val="tx1"/>
                          </a:solidFill>
                          <a:effectLst/>
                          <a:latin typeface="Verdana" pitchFamily="34" charset="0"/>
                        </a:rPr>
                      </a:br>
                      <a:r>
                        <a:rPr kumimoji="0" lang="hu-HU" sz="1400" b="0" i="0" u="none" strike="noStrike" cap="none" normalizeH="0" baseline="0" smtClean="0">
                          <a:ln>
                            <a:noFill/>
                          </a:ln>
                          <a:solidFill>
                            <a:schemeClr val="tx1"/>
                          </a:solidFill>
                          <a:effectLst/>
                          <a:latin typeface="Verdana" pitchFamily="34" charset="0"/>
                        </a:rPr>
                        <a:t>apo B-100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apo B-100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dominant</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1/700</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premature CAD</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TC: 7-13 mM</a:t>
                      </a:r>
                      <a:endParaRPr kumimoji="0" lang="el-GR"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r>
              <a:tr h="89217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Polygenic hypercholesterolemia</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multiple defects and mechanisms</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variable</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common</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 10% of MIs </a:t>
                      </a:r>
                      <a:r>
                        <a:rPr kumimoji="0" lang="en-US" sz="1400" b="0" i="0" u="none" strike="noStrike" cap="none" normalizeH="0" baseline="0" smtClean="0">
                          <a:ln>
                            <a:noFill/>
                          </a:ln>
                          <a:solidFill>
                            <a:schemeClr val="tx1"/>
                          </a:solidFill>
                          <a:effectLst/>
                          <a:latin typeface="Verdana" pitchFamily="34" charset="0"/>
                          <a:sym typeface="Symbol" pitchFamily="18" charset="2"/>
                        </a:rPr>
                        <a:t>&lt;</a:t>
                      </a:r>
                      <a:r>
                        <a:rPr kumimoji="0" lang="hu-HU" sz="1400" b="0" i="0" u="none" strike="noStrike" cap="none" normalizeH="0" baseline="0" smtClean="0">
                          <a:ln>
                            <a:noFill/>
                          </a:ln>
                          <a:solidFill>
                            <a:schemeClr val="tx1"/>
                          </a:solidFill>
                          <a:effectLst/>
                          <a:latin typeface="Verdana" pitchFamily="34" charset="0"/>
                          <a:sym typeface="Symbol" pitchFamily="18" charset="2"/>
                        </a:rPr>
                        <a:t>60 yr</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premature CAD</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TC: 6.5-9 mM</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r>
              <a:tr h="89376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Familial hyper-alphalipoproteinemia</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unknown</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variable</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rare</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smtClean="0">
                          <a:ln>
                            <a:noFill/>
                          </a:ln>
                          <a:solidFill>
                            <a:schemeClr val="tx1"/>
                          </a:solidFill>
                          <a:effectLst/>
                          <a:latin typeface="Verdana" pitchFamily="34" charset="0"/>
                          <a:cs typeface="Arial" charset="0"/>
                        </a:rPr>
                        <a:t>less CHD, longer life</a:t>
                      </a:r>
                      <a:br>
                        <a:rPr kumimoji="0" lang="hu-HU" sz="1400" b="0" i="0" u="none" strike="noStrike" cap="none" normalizeH="0" baseline="0" dirty="0" smtClean="0">
                          <a:ln>
                            <a:noFill/>
                          </a:ln>
                          <a:solidFill>
                            <a:schemeClr val="tx1"/>
                          </a:solidFill>
                          <a:effectLst/>
                          <a:latin typeface="Verdana" pitchFamily="34" charset="0"/>
                          <a:cs typeface="Arial" charset="0"/>
                        </a:rPr>
                      </a:br>
                      <a:r>
                        <a:rPr kumimoji="0" lang="hu-HU" sz="1400" b="0" i="0" u="none" strike="noStrike" cap="none" normalizeH="0" baseline="0" dirty="0" smtClean="0">
                          <a:ln>
                            <a:noFill/>
                          </a:ln>
                          <a:solidFill>
                            <a:schemeClr val="tx1"/>
                          </a:solidFill>
                          <a:effectLst/>
                          <a:latin typeface="Verdana" pitchFamily="34" charset="0"/>
                          <a:cs typeface="Arial" charset="0"/>
                        </a:rPr>
                        <a:t>elevated HDL</a:t>
                      </a:r>
                      <a:endParaRPr kumimoji="0" lang="en-US" sz="1400" b="0" i="0" u="none" strike="noStrike" cap="none" normalizeH="0" baseline="0" dirty="0" smtClean="0">
                        <a:ln>
                          <a:noFill/>
                        </a:ln>
                        <a:solidFill>
                          <a:schemeClr val="tx1"/>
                        </a:solidFill>
                        <a:effectLst/>
                        <a:latin typeface="Verdana" pitchFamily="34" charset="0"/>
                        <a:cs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5000"/>
                      </a:schemeClr>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83634" y="260351"/>
            <a:ext cx="8513233" cy="576263"/>
          </a:xfrm>
          <a:noFill/>
        </p:spPr>
        <p:txBody>
          <a:bodyPr anchor="ctr"/>
          <a:lstStyle/>
          <a:p>
            <a:pPr>
              <a:lnSpc>
                <a:spcPct val="90000"/>
              </a:lnSpc>
            </a:pPr>
            <a:r>
              <a:rPr lang="hu-HU" sz="3600"/>
              <a:t>Primary hypertriglyceridemias</a:t>
            </a:r>
            <a:endParaRPr lang="en-US" sz="3600" b="0"/>
          </a:p>
        </p:txBody>
      </p:sp>
      <p:graphicFrame>
        <p:nvGraphicFramePr>
          <p:cNvPr id="92163" name="Group 3"/>
          <p:cNvGraphicFramePr>
            <a:graphicFrameLocks noGrp="1"/>
          </p:cNvGraphicFramePr>
          <p:nvPr>
            <p:ph type="tbl" idx="1"/>
          </p:nvPr>
        </p:nvGraphicFramePr>
        <p:xfrm>
          <a:off x="283634" y="1512888"/>
          <a:ext cx="8513232" cy="3926397"/>
        </p:xfrm>
        <a:graphic>
          <a:graphicData uri="http://schemas.openxmlformats.org/drawingml/2006/table">
            <a:tbl>
              <a:tblPr/>
              <a:tblGrid>
                <a:gridCol w="1471788"/>
                <a:gridCol w="1408289"/>
                <a:gridCol w="1471789"/>
                <a:gridCol w="1553633"/>
                <a:gridCol w="2607733"/>
              </a:tblGrid>
              <a:tr h="1130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rPr>
                        <a:t>Disorder</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rPr>
                        <a:t>Genetic defect</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Inheritance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Prevalence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Clinical features</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r>
              <a:tr h="10144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LPL deficiency</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endothelial LPL</a:t>
                      </a:r>
                      <a:r>
                        <a:rPr kumimoji="0" lang="hu-HU" sz="2500" b="0" i="0" u="none" strike="noStrike" cap="none" normalizeH="0" baseline="0" smtClean="0">
                          <a:ln>
                            <a:noFill/>
                          </a:ln>
                          <a:solidFill>
                            <a:schemeClr val="tx1"/>
                          </a:solidFill>
                          <a:effectLst/>
                          <a:latin typeface="Verdana" pitchFamily="34" charset="0"/>
                        </a:rPr>
                        <a:t> </a:t>
                      </a:r>
                      <a:endParaRPr kumimoji="0" lang="en-US" sz="25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recessive</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rare</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1/1 million</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hepatosplenomegaly</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abd. cramps, pancreatitis</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TG: </a:t>
                      </a:r>
                      <a:r>
                        <a:rPr kumimoji="0" lang="en-US" sz="1400" b="0" i="0" u="none" strike="noStrike" cap="none" normalizeH="0" baseline="0" smtClean="0">
                          <a:ln>
                            <a:noFill/>
                          </a:ln>
                          <a:solidFill>
                            <a:schemeClr val="tx1"/>
                          </a:solidFill>
                          <a:effectLst/>
                          <a:latin typeface="Verdana" pitchFamily="34" charset="0"/>
                          <a:sym typeface="Symbol" pitchFamily="18" charset="2"/>
                        </a:rPr>
                        <a:t>&gt;</a:t>
                      </a:r>
                      <a:r>
                        <a:rPr kumimoji="0" lang="hu-HU" sz="1400" b="0" i="0" u="none" strike="noStrike" cap="none" normalizeH="0" baseline="0" smtClean="0">
                          <a:ln>
                            <a:noFill/>
                          </a:ln>
                          <a:solidFill>
                            <a:schemeClr val="tx1"/>
                          </a:solidFill>
                          <a:effectLst/>
                          <a:latin typeface="Verdana" pitchFamily="34" charset="0"/>
                          <a:sym typeface="Symbol" pitchFamily="18" charset="2"/>
                        </a:rPr>
                        <a:t> 8.5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r>
              <a:tr h="749300">
                <a:tc>
                  <a:txBody>
                    <a:bodyPr/>
                    <a:lstStyle/>
                    <a:p>
                      <a:pPr marL="0" marR="0" lvl="0" indent="0" algn="ctr" defTabSz="914400" rtl="0" eaLnBrk="0" fontAlgn="base" latinLnBrk="0" hangingPunct="0">
                        <a:lnSpc>
                          <a:spcPct val="110000"/>
                        </a:lnSpc>
                        <a:spcBef>
                          <a:spcPct val="0"/>
                        </a:spcBef>
                        <a:spcAft>
                          <a:spcPct val="0"/>
                        </a:spcAft>
                        <a:buClr>
                          <a:srgbClr val="F9E697"/>
                        </a:buClr>
                        <a:buSzPct val="85000"/>
                        <a:buFont typeface="Wingdings" pitchFamily="2" charset="2"/>
                        <a:buNone/>
                        <a:tabLst>
                          <a:tab pos="1254125" algn="l"/>
                        </a:tabLst>
                      </a:pPr>
                      <a:r>
                        <a:rPr kumimoji="0" lang="hu-HU" sz="1400" b="0" i="0" u="none" strike="noStrike" cap="none" normalizeH="0" baseline="0" smtClean="0">
                          <a:ln>
                            <a:noFill/>
                          </a:ln>
                          <a:solidFill>
                            <a:schemeClr val="tx1"/>
                          </a:solidFill>
                          <a:effectLst/>
                          <a:latin typeface="Verdana" pitchFamily="34" charset="0"/>
                        </a:rPr>
                        <a:t>Apo C-II</a:t>
                      </a:r>
                    </a:p>
                    <a:p>
                      <a:pPr marL="0" marR="0" lvl="0" indent="0" algn="ctr" defTabSz="914400" rtl="0" eaLnBrk="0" fontAlgn="base" latinLnBrk="0" hangingPunct="0">
                        <a:lnSpc>
                          <a:spcPct val="110000"/>
                        </a:lnSpc>
                        <a:spcBef>
                          <a:spcPct val="0"/>
                        </a:spcBef>
                        <a:spcAft>
                          <a:spcPct val="0"/>
                        </a:spcAft>
                        <a:buClr>
                          <a:srgbClr val="F9E697"/>
                        </a:buClr>
                        <a:buSzPct val="85000"/>
                        <a:buFont typeface="Wingdings" pitchFamily="2" charset="2"/>
                        <a:buNone/>
                        <a:tabLst>
                          <a:tab pos="1254125" algn="l"/>
                        </a:tabLst>
                      </a:pPr>
                      <a:r>
                        <a:rPr kumimoji="0" lang="hu-HU" sz="1400" b="0" i="0" u="none" strike="noStrike" cap="none" normalizeH="0" baseline="0" smtClean="0">
                          <a:ln>
                            <a:noFill/>
                          </a:ln>
                          <a:solidFill>
                            <a:schemeClr val="tx1"/>
                          </a:solidFill>
                          <a:effectLst/>
                          <a:latin typeface="Verdana" pitchFamily="34" charset="0"/>
                        </a:rPr>
                        <a:t> deficiency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Apo C-II</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recessive</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rare</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1/1 million</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abd. cramps, pancreatitis</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TG: </a:t>
                      </a:r>
                      <a:r>
                        <a:rPr kumimoji="0" lang="en-US" sz="1400" b="0" i="0" u="none" strike="noStrike" cap="none" normalizeH="0" baseline="0" smtClean="0">
                          <a:ln>
                            <a:noFill/>
                          </a:ln>
                          <a:solidFill>
                            <a:schemeClr val="tx1"/>
                          </a:solidFill>
                          <a:effectLst/>
                          <a:latin typeface="Verdana" pitchFamily="34" charset="0"/>
                          <a:sym typeface="Symbol" pitchFamily="18" charset="2"/>
                        </a:rPr>
                        <a:t>&gt;</a:t>
                      </a:r>
                      <a:r>
                        <a:rPr kumimoji="0" lang="hu-HU" sz="1400" b="0" i="0" u="none" strike="noStrike" cap="none" normalizeH="0" baseline="0" smtClean="0">
                          <a:ln>
                            <a:noFill/>
                          </a:ln>
                          <a:solidFill>
                            <a:schemeClr val="tx1"/>
                          </a:solidFill>
                          <a:effectLst/>
                          <a:latin typeface="Verdana" pitchFamily="34" charset="0"/>
                          <a:sym typeface="Symbol" pitchFamily="18" charset="2"/>
                        </a:rPr>
                        <a:t> 8.5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r>
              <a:tr h="89376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Familial hyper-triglyceridemia</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unknown</a:t>
                      </a:r>
                      <a:br>
                        <a:rPr kumimoji="0" lang="hu-HU" sz="1400" b="0" i="0" u="none" strike="noStrike" cap="none" normalizeH="0" baseline="0" smtClean="0">
                          <a:ln>
                            <a:noFill/>
                          </a:ln>
                          <a:solidFill>
                            <a:schemeClr val="tx1"/>
                          </a:solidFill>
                          <a:effectLst/>
                          <a:latin typeface="Verdana" pitchFamily="34" charset="0"/>
                        </a:rPr>
                      </a:br>
                      <a:r>
                        <a:rPr kumimoji="0" lang="hu-HU" sz="1400" b="0" i="0" u="none" strike="noStrike" cap="none" normalizeH="0" baseline="0" smtClean="0">
                          <a:ln>
                            <a:noFill/>
                          </a:ln>
                          <a:solidFill>
                            <a:schemeClr val="tx1"/>
                          </a:solidFill>
                          <a:effectLst/>
                          <a:latin typeface="Verdana" pitchFamily="34" charset="0"/>
                        </a:rPr>
                        <a:t>enhanced hepatic TG-production</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dominant</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1/100</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smtClean="0">
                          <a:ln>
                            <a:noFill/>
                          </a:ln>
                          <a:solidFill>
                            <a:schemeClr val="tx1"/>
                          </a:solidFill>
                          <a:effectLst/>
                          <a:latin typeface="Verdana" pitchFamily="34" charset="0"/>
                          <a:sym typeface="Symbol" pitchFamily="18" charset="2"/>
                        </a:rPr>
                        <a:t>abd. cramps, pancreatitis</a:t>
                      </a:r>
                      <a:br>
                        <a:rPr kumimoji="0" lang="hu-HU" sz="1400" b="0" i="0" u="none" strike="noStrike" cap="none" normalizeH="0" baseline="0" dirty="0" smtClean="0">
                          <a:ln>
                            <a:noFill/>
                          </a:ln>
                          <a:solidFill>
                            <a:schemeClr val="tx1"/>
                          </a:solidFill>
                          <a:effectLst/>
                          <a:latin typeface="Verdana" pitchFamily="34" charset="0"/>
                          <a:sym typeface="Symbol" pitchFamily="18" charset="2"/>
                        </a:rPr>
                      </a:br>
                      <a:r>
                        <a:rPr kumimoji="0" lang="hu-HU" sz="1400" b="0" i="0" u="none" strike="noStrike" cap="none" normalizeH="0" baseline="0" dirty="0" smtClean="0">
                          <a:ln>
                            <a:noFill/>
                          </a:ln>
                          <a:solidFill>
                            <a:schemeClr val="tx1"/>
                          </a:solidFill>
                          <a:effectLst/>
                          <a:latin typeface="Verdana" pitchFamily="34" charset="0"/>
                          <a:sym typeface="Symbol" pitchFamily="18" charset="2"/>
                        </a:rPr>
                        <a:t>TG: 2.3-6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4000"/>
                      </a:schemeClr>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83634" y="260351"/>
            <a:ext cx="8513233" cy="576263"/>
          </a:xfrm>
          <a:noFill/>
        </p:spPr>
        <p:txBody>
          <a:bodyPr anchor="ctr"/>
          <a:lstStyle/>
          <a:p>
            <a:pPr>
              <a:lnSpc>
                <a:spcPct val="90000"/>
              </a:lnSpc>
            </a:pPr>
            <a:r>
              <a:rPr lang="hu-HU" sz="3600"/>
              <a:t>Primary mixed hyperlipidemias</a:t>
            </a:r>
            <a:endParaRPr lang="en-US" sz="3600" b="0"/>
          </a:p>
        </p:txBody>
      </p:sp>
      <p:graphicFrame>
        <p:nvGraphicFramePr>
          <p:cNvPr id="94211" name="Group 3"/>
          <p:cNvGraphicFramePr>
            <a:graphicFrameLocks noGrp="1"/>
          </p:cNvGraphicFramePr>
          <p:nvPr>
            <p:ph type="tbl" idx="1"/>
          </p:nvPr>
        </p:nvGraphicFramePr>
        <p:xfrm>
          <a:off x="283634" y="1700214"/>
          <a:ext cx="8513232" cy="2942401"/>
        </p:xfrm>
        <a:graphic>
          <a:graphicData uri="http://schemas.openxmlformats.org/drawingml/2006/table">
            <a:tbl>
              <a:tblPr/>
              <a:tblGrid>
                <a:gridCol w="1471788"/>
                <a:gridCol w="1408289"/>
                <a:gridCol w="1471789"/>
                <a:gridCol w="1665111"/>
                <a:gridCol w="2496255"/>
              </a:tblGrid>
              <a:tr h="1130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rPr>
                        <a:t>Disorder</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Genetic defect</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Inheritance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Prevalence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Clinical features</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r>
              <a:tr h="10144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Familial dysbeta-lipoproteinemia</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Apo E</a:t>
                      </a: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high VLDL, chylo.</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recessive</a:t>
                      </a:r>
                      <a:br>
                        <a:rPr kumimoji="0" lang="hu-HU" sz="1400" b="0" i="0" u="none" strike="noStrike" cap="none" normalizeH="0" baseline="0" smtClean="0">
                          <a:ln>
                            <a:noFill/>
                          </a:ln>
                          <a:solidFill>
                            <a:schemeClr val="tx1"/>
                          </a:solidFill>
                          <a:effectLst/>
                          <a:latin typeface="Verdana" pitchFamily="34" charset="0"/>
                        </a:rPr>
                      </a:br>
                      <a:r>
                        <a:rPr kumimoji="0" lang="hu-HU" sz="1400" b="0" i="0" u="none" strike="noStrike" cap="none" normalizeH="0" baseline="0" smtClean="0">
                          <a:ln>
                            <a:noFill/>
                          </a:ln>
                          <a:solidFill>
                            <a:schemeClr val="tx1"/>
                          </a:solidFill>
                          <a:effectLst/>
                          <a:latin typeface="Verdana" pitchFamily="34" charset="0"/>
                        </a:rPr>
                        <a:t>rarely dominant</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1/5000</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premature CAD</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TC: 6.5 -13 mM</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TG: 2.8 – 5.6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r>
              <a:tr h="7493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0" i="0" u="none" strike="noStrike" cap="none" normalizeH="0" baseline="0" smtClean="0">
                          <a:ln>
                            <a:noFill/>
                          </a:ln>
                          <a:solidFill>
                            <a:schemeClr val="tx1"/>
                          </a:solidFill>
                          <a:effectLst/>
                          <a:latin typeface="Verdana" pitchFamily="34" charset="0"/>
                        </a:rPr>
                        <a:t>Familial combined</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unknown</a:t>
                      </a: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high Apo B-100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dominant</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1/50 – 1/100</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 15% of MIs </a:t>
                      </a:r>
                      <a:r>
                        <a:rPr kumimoji="0" lang="en-US" sz="1400" b="0" i="0" u="none" strike="noStrike" cap="none" normalizeH="0" baseline="0" smtClean="0">
                          <a:ln>
                            <a:noFill/>
                          </a:ln>
                          <a:solidFill>
                            <a:schemeClr val="tx1"/>
                          </a:solidFill>
                          <a:effectLst/>
                          <a:latin typeface="Verdana" pitchFamily="34" charset="0"/>
                          <a:sym typeface="Symbol" pitchFamily="18" charset="2"/>
                        </a:rPr>
                        <a:t>&lt;</a:t>
                      </a:r>
                      <a:r>
                        <a:rPr kumimoji="0" lang="hu-HU" sz="1400" b="0" i="0" u="none" strike="noStrike" cap="none" normalizeH="0" baseline="0" smtClean="0">
                          <a:ln>
                            <a:noFill/>
                          </a:ln>
                          <a:solidFill>
                            <a:schemeClr val="tx1"/>
                          </a:solidFill>
                          <a:effectLst/>
                          <a:latin typeface="Verdana" pitchFamily="34" charset="0"/>
                          <a:sym typeface="Symbol" pitchFamily="18" charset="2"/>
                        </a:rPr>
                        <a:t>60 yr</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smtClean="0">
                          <a:ln>
                            <a:noFill/>
                          </a:ln>
                          <a:solidFill>
                            <a:schemeClr val="tx1"/>
                          </a:solidFill>
                          <a:effectLst/>
                          <a:latin typeface="Verdana" pitchFamily="34" charset="0"/>
                          <a:sym typeface="Symbol" pitchFamily="18" charset="2"/>
                        </a:rPr>
                        <a:t>premature CAD</a:t>
                      </a:r>
                      <a:br>
                        <a:rPr kumimoji="0" lang="hu-HU" sz="1400" b="0" i="0" u="none" strike="noStrike" cap="none" normalizeH="0" baseline="0" dirty="0" smtClean="0">
                          <a:ln>
                            <a:noFill/>
                          </a:ln>
                          <a:solidFill>
                            <a:schemeClr val="tx1"/>
                          </a:solidFill>
                          <a:effectLst/>
                          <a:latin typeface="Verdana" pitchFamily="34" charset="0"/>
                          <a:sym typeface="Symbol" pitchFamily="18" charset="2"/>
                        </a:rPr>
                      </a:br>
                      <a:r>
                        <a:rPr kumimoji="0" lang="hu-HU" sz="1400" b="0" i="0" u="none" strike="noStrike" cap="none" normalizeH="0" baseline="0" dirty="0" smtClean="0">
                          <a:ln>
                            <a:noFill/>
                          </a:ln>
                          <a:solidFill>
                            <a:schemeClr val="tx1"/>
                          </a:solidFill>
                          <a:effectLst/>
                          <a:latin typeface="Verdana" pitchFamily="34" charset="0"/>
                          <a:sym typeface="Symbol" pitchFamily="18" charset="2"/>
                        </a:rPr>
                        <a:t>TC: 6.5 -13 mM</a:t>
                      </a:r>
                      <a:br>
                        <a:rPr kumimoji="0" lang="hu-HU" sz="1400" b="0" i="0" u="none" strike="noStrike" cap="none" normalizeH="0" baseline="0" dirty="0" smtClean="0">
                          <a:ln>
                            <a:noFill/>
                          </a:ln>
                          <a:solidFill>
                            <a:schemeClr val="tx1"/>
                          </a:solidFill>
                          <a:effectLst/>
                          <a:latin typeface="Verdana" pitchFamily="34" charset="0"/>
                          <a:sym typeface="Symbol" pitchFamily="18" charset="2"/>
                        </a:rPr>
                      </a:br>
                      <a:r>
                        <a:rPr kumimoji="0" lang="hu-HU" sz="1400" b="0" i="0" u="none" strike="noStrike" cap="none" normalizeH="0" baseline="0" dirty="0" smtClean="0">
                          <a:ln>
                            <a:noFill/>
                          </a:ln>
                          <a:solidFill>
                            <a:schemeClr val="tx1"/>
                          </a:solidFill>
                          <a:effectLst/>
                          <a:latin typeface="Verdana" pitchFamily="34" charset="0"/>
                          <a:sym typeface="Symbol" pitchFamily="18" charset="2"/>
                        </a:rPr>
                        <a:t>TG: 2.8 – 8.5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Dietary sources of Cholesterol</a:t>
            </a:r>
          </a:p>
        </p:txBody>
      </p:sp>
      <p:graphicFrame>
        <p:nvGraphicFramePr>
          <p:cNvPr id="17491" name="Group 83"/>
          <p:cNvGraphicFramePr>
            <a:graphicFrameLocks noGrp="1"/>
          </p:cNvGraphicFramePr>
          <p:nvPr>
            <p:ph idx="1"/>
          </p:nvPr>
        </p:nvGraphicFramePr>
        <p:xfrm>
          <a:off x="533400" y="1828800"/>
          <a:ext cx="8153400" cy="4240530"/>
        </p:xfrm>
        <a:graphic>
          <a:graphicData uri="http://schemas.openxmlformats.org/drawingml/2006/table">
            <a:tbl>
              <a:tblPr/>
              <a:tblGrid>
                <a:gridCol w="1981200"/>
                <a:gridCol w="4038600"/>
                <a:gridCol w="2133600"/>
              </a:tblGrid>
              <a:tr h="3810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Type of Fat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Main Source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Effect on Cholesterol levels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803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Monounsaturated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Olives, olive oil, canola oil, peanut oil, cashews, almonds, peanuts and most other nuts; avocados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Lowers LDL, Raises HDL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7620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Polyunsaturated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Corn, soybean, safflower and cottonseed oil; fish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Lowers LDL, Raises HDL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10096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Saturated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Whole milk, butter, cheese, and ice cream; red meat; chocolate; coconuts, coconut milk, coconut oil , egg yolks, chicken skin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Raises both LDL and HDL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94138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Trans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Most margarines; vegetable shortening; partially hydrogenated vegetable oil; deep-fried chips; many fast foods; most commercial baked goods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Raises LDL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533400"/>
            <a:ext cx="8229600" cy="441325"/>
          </a:xfrm>
        </p:spPr>
        <p:txBody>
          <a:bodyPr/>
          <a:lstStyle/>
          <a:p>
            <a:r>
              <a:rPr lang="en-US" dirty="0">
                <a:solidFill>
                  <a:schemeClr val="accent5">
                    <a:lumMod val="25000"/>
                  </a:schemeClr>
                </a:solidFill>
              </a:rPr>
              <a:t>Lipid Transport</a:t>
            </a:r>
          </a:p>
        </p:txBody>
      </p:sp>
      <p:pic>
        <p:nvPicPr>
          <p:cNvPr id="22533" name="Picture 5" descr="nature06796-f2"/>
          <p:cNvPicPr>
            <a:picLocks noChangeAspect="1" noChangeArrowheads="1"/>
          </p:cNvPicPr>
          <p:nvPr/>
        </p:nvPicPr>
        <p:blipFill>
          <a:blip r:embed="rId3" cstate="print"/>
          <a:srcRect/>
          <a:stretch>
            <a:fillRect/>
          </a:stretch>
        </p:blipFill>
        <p:spPr bwMode="auto">
          <a:xfrm>
            <a:off x="304800" y="838200"/>
            <a:ext cx="8517697" cy="5181600"/>
          </a:xfrm>
          <a:prstGeom prst="rect">
            <a:avLst/>
          </a:prstGeom>
          <a:noFill/>
        </p:spPr>
      </p:pic>
      <p:sp>
        <p:nvSpPr>
          <p:cNvPr id="22534" name="Text Box 6"/>
          <p:cNvSpPr txBox="1">
            <a:spLocks noChangeArrowheads="1"/>
          </p:cNvSpPr>
          <p:nvPr/>
        </p:nvSpPr>
        <p:spPr bwMode="auto">
          <a:xfrm>
            <a:off x="228600" y="2514600"/>
            <a:ext cx="1295400" cy="274638"/>
          </a:xfrm>
          <a:prstGeom prst="rect">
            <a:avLst/>
          </a:prstGeom>
          <a:noFill/>
          <a:ln w="9525">
            <a:noFill/>
            <a:miter lim="800000"/>
            <a:headEnd/>
            <a:tailEnd/>
          </a:ln>
          <a:effectLst/>
        </p:spPr>
        <p:txBody>
          <a:bodyPr>
            <a:spAutoFit/>
          </a:bodyPr>
          <a:lstStyle/>
          <a:p>
            <a:pPr>
              <a:spcBef>
                <a:spcPct val="50000"/>
              </a:spcBef>
            </a:pPr>
            <a:r>
              <a:rPr lang="en-US" sz="1200" b="1"/>
              <a:t>LPL/Apo C2</a:t>
            </a:r>
          </a:p>
        </p:txBody>
      </p:sp>
      <p:sp>
        <p:nvSpPr>
          <p:cNvPr id="22538" name="Text Box 10"/>
          <p:cNvSpPr txBox="1">
            <a:spLocks noChangeArrowheads="1"/>
          </p:cNvSpPr>
          <p:nvPr/>
        </p:nvSpPr>
        <p:spPr bwMode="auto">
          <a:xfrm>
            <a:off x="1447800" y="6488668"/>
            <a:ext cx="7696200" cy="369332"/>
          </a:xfrm>
          <a:prstGeom prst="rect">
            <a:avLst/>
          </a:prstGeom>
          <a:noFill/>
          <a:ln w="9525">
            <a:noFill/>
            <a:miter lim="800000"/>
            <a:headEnd/>
            <a:tailEnd/>
          </a:ln>
          <a:effectLst/>
        </p:spPr>
        <p:txBody>
          <a:bodyPr wrap="square">
            <a:spAutoFit/>
          </a:bodyPr>
          <a:lstStyle/>
          <a:p>
            <a:pPr>
              <a:spcBef>
                <a:spcPct val="50000"/>
              </a:spcBef>
            </a:pPr>
            <a:r>
              <a:rPr lang="en-US" i="1" dirty="0"/>
              <a:t>Rader DJ, Daugherty, A Nature 2008; 451:904-913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Causes of Hyperlipidemia	</a:t>
            </a:r>
          </a:p>
        </p:txBody>
      </p:sp>
      <p:sp>
        <p:nvSpPr>
          <p:cNvPr id="22531" name="Rectangle 3"/>
          <p:cNvSpPr>
            <a:spLocks noGrp="1" noChangeArrowheads="1"/>
          </p:cNvSpPr>
          <p:nvPr>
            <p:ph type="body" sz="half" idx="1"/>
          </p:nvPr>
        </p:nvSpPr>
        <p:spPr/>
        <p:txBody>
          <a:bodyPr/>
          <a:lstStyle/>
          <a:p>
            <a:pPr>
              <a:lnSpc>
                <a:spcPct val="90000"/>
              </a:lnSpc>
            </a:pPr>
            <a:r>
              <a:rPr lang="en-US" sz="2700"/>
              <a:t>Diet</a:t>
            </a:r>
          </a:p>
          <a:p>
            <a:pPr>
              <a:lnSpc>
                <a:spcPct val="90000"/>
              </a:lnSpc>
            </a:pPr>
            <a:r>
              <a:rPr lang="en-US" sz="2700"/>
              <a:t>Hypothyroidism</a:t>
            </a:r>
          </a:p>
          <a:p>
            <a:pPr>
              <a:lnSpc>
                <a:spcPct val="90000"/>
              </a:lnSpc>
            </a:pPr>
            <a:r>
              <a:rPr lang="en-US" sz="2700"/>
              <a:t>Nephrotic syndrome</a:t>
            </a:r>
          </a:p>
          <a:p>
            <a:pPr>
              <a:lnSpc>
                <a:spcPct val="90000"/>
              </a:lnSpc>
            </a:pPr>
            <a:r>
              <a:rPr lang="en-US" sz="2700"/>
              <a:t>Anorexia nervosa</a:t>
            </a:r>
          </a:p>
          <a:p>
            <a:pPr>
              <a:lnSpc>
                <a:spcPct val="90000"/>
              </a:lnSpc>
            </a:pPr>
            <a:r>
              <a:rPr lang="en-US" sz="2700"/>
              <a:t>Obstructive liver disease</a:t>
            </a:r>
          </a:p>
          <a:p>
            <a:pPr>
              <a:lnSpc>
                <a:spcPct val="90000"/>
              </a:lnSpc>
            </a:pPr>
            <a:r>
              <a:rPr lang="en-US" sz="2700"/>
              <a:t>Obesity</a:t>
            </a:r>
          </a:p>
          <a:p>
            <a:pPr>
              <a:lnSpc>
                <a:spcPct val="90000"/>
              </a:lnSpc>
            </a:pPr>
            <a:r>
              <a:rPr lang="en-US" sz="2700"/>
              <a:t>Diabetes mellitus</a:t>
            </a:r>
          </a:p>
          <a:p>
            <a:pPr>
              <a:lnSpc>
                <a:spcPct val="90000"/>
              </a:lnSpc>
            </a:pPr>
            <a:r>
              <a:rPr lang="en-US" sz="2700"/>
              <a:t>Pregnancy		</a:t>
            </a:r>
          </a:p>
        </p:txBody>
      </p:sp>
      <p:sp>
        <p:nvSpPr>
          <p:cNvPr id="22532" name="Rectangle 4"/>
          <p:cNvSpPr>
            <a:spLocks noGrp="1" noChangeArrowheads="1"/>
          </p:cNvSpPr>
          <p:nvPr>
            <p:ph type="body" sz="half" idx="2"/>
          </p:nvPr>
        </p:nvSpPr>
        <p:spPr/>
        <p:txBody>
          <a:bodyPr/>
          <a:lstStyle/>
          <a:p>
            <a:pPr>
              <a:lnSpc>
                <a:spcPct val="90000"/>
              </a:lnSpc>
            </a:pPr>
            <a:r>
              <a:rPr lang="en-US" sz="2700"/>
              <a:t>Obstructive liver disease</a:t>
            </a:r>
          </a:p>
          <a:p>
            <a:pPr>
              <a:lnSpc>
                <a:spcPct val="90000"/>
              </a:lnSpc>
            </a:pPr>
            <a:r>
              <a:rPr lang="en-US" sz="2700"/>
              <a:t>Acute heaptitis</a:t>
            </a:r>
          </a:p>
          <a:p>
            <a:pPr>
              <a:lnSpc>
                <a:spcPct val="90000"/>
              </a:lnSpc>
            </a:pPr>
            <a:r>
              <a:rPr lang="en-US" sz="2700"/>
              <a:t>Systemic lupus erythematousus</a:t>
            </a:r>
          </a:p>
          <a:p>
            <a:pPr>
              <a:lnSpc>
                <a:spcPct val="90000"/>
              </a:lnSpc>
            </a:pPr>
            <a:r>
              <a:rPr lang="en-US" sz="2700"/>
              <a:t>AIDS (protease inhibitors)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
          <p:cNvGraphicFramePr>
            <a:graphicFrameLocks noGrp="1"/>
          </p:cNvGraphicFramePr>
          <p:nvPr>
            <p:ph idx="4294967295"/>
          </p:nvPr>
        </p:nvGraphicFramePr>
        <p:xfrm>
          <a:off x="304800" y="762000"/>
          <a:ext cx="8534399" cy="5343623"/>
        </p:xfrm>
        <a:graphic>
          <a:graphicData uri="http://schemas.openxmlformats.org/drawingml/2006/table">
            <a:tbl>
              <a:tblPr/>
              <a:tblGrid>
                <a:gridCol w="1962639"/>
                <a:gridCol w="1216694"/>
                <a:gridCol w="1399132"/>
                <a:gridCol w="1582910"/>
                <a:gridCol w="2373024"/>
              </a:tblGrid>
              <a:tr h="466301">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rPr>
                        <a:t>Disorder</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VLDL</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LDL</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HDL</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Mechanism</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57728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rPr>
                        <a:t>Diabetes mellitus</a:t>
                      </a:r>
                      <a:endParaRPr kumimoji="0" lang="hu-H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 ↑</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dirty="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sym typeface="Symbol" pitchFamily="18" charset="2"/>
                        </a:rPr>
                        <a:t>VLDL production </a:t>
                      </a: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a:t>
                      </a:r>
                      <a:br>
                        <a:rPr kumimoji="0" lang="hu-HU" sz="1400" b="1" i="0" u="none" strike="noStrike" cap="none" normalizeH="0" baseline="0" dirty="0" smtClean="0">
                          <a:ln>
                            <a:noFill/>
                          </a:ln>
                          <a:solidFill>
                            <a:schemeClr val="tx1"/>
                          </a:solidFill>
                          <a:effectLst/>
                          <a:latin typeface="Verdana" pitchFamily="34" charset="0"/>
                          <a:cs typeface="Times New Roman" pitchFamily="18" charset="0"/>
                        </a:rPr>
                      </a:b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LPL</a:t>
                      </a:r>
                      <a:r>
                        <a:rPr kumimoji="0" lang="hu-HU" sz="1400" b="1" i="0" u="none" strike="noStrike" cap="none" normalizeH="0" baseline="0" dirty="0" smtClean="0">
                          <a:ln>
                            <a:noFill/>
                          </a:ln>
                          <a:solidFill>
                            <a:schemeClr val="tx1"/>
                          </a:solidFill>
                          <a:effectLst/>
                          <a:latin typeface="Verdana" pitchFamily="34" charset="0"/>
                          <a:sym typeface="Symbol" pitchFamily="18" charset="2"/>
                        </a:rPr>
                        <a:t> </a:t>
                      </a:r>
                      <a:r>
                        <a:rPr kumimoji="0" lang="hu-HU" sz="1400" b="1" i="0" u="none" strike="noStrike" cap="none" normalizeH="0" baseline="0" dirty="0" smtClean="0">
                          <a:ln>
                            <a:noFill/>
                          </a:ln>
                          <a:solidFill>
                            <a:schemeClr val="tx1"/>
                          </a:solidFill>
                          <a:effectLst/>
                          <a:latin typeface="Arial" charset="0"/>
                          <a:cs typeface="Arial" charset="0"/>
                          <a:sym typeface="Symbol" pitchFamily="18" charset="2"/>
                        </a:rPr>
                        <a:t>↓, </a:t>
                      </a:r>
                      <a:r>
                        <a:rPr kumimoji="0" lang="hu-HU" sz="1400" b="1" i="0" u="none" strike="noStrike" cap="none" normalizeH="0" baseline="0" dirty="0" smtClean="0">
                          <a:ln>
                            <a:noFill/>
                          </a:ln>
                          <a:solidFill>
                            <a:schemeClr val="tx1"/>
                          </a:solidFill>
                          <a:effectLst/>
                          <a:latin typeface="Verdana" pitchFamily="34" charset="0"/>
                          <a:cs typeface="Arial" charset="0"/>
                          <a:sym typeface="Symbol" pitchFamily="18" charset="2"/>
                        </a:rPr>
                        <a:t>altered LDL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336629">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Hypothyr</a:t>
                      </a:r>
                      <a:r>
                        <a:rPr kumimoji="0" lang="en-US" sz="1400" b="1" i="0" u="none" strike="noStrike" cap="none" normalizeH="0" baseline="0" dirty="0" err="1" smtClean="0">
                          <a:ln>
                            <a:noFill/>
                          </a:ln>
                          <a:solidFill>
                            <a:schemeClr val="tx1"/>
                          </a:solidFill>
                          <a:effectLst/>
                          <a:latin typeface="Verdana" pitchFamily="34" charset="0"/>
                          <a:cs typeface="Times New Roman" pitchFamily="18" charset="0"/>
                        </a:rPr>
                        <a:t>oidism</a:t>
                      </a:r>
                      <a:endParaRPr kumimoji="0" lang="hu-HU" sz="1400" b="1" i="0" u="none" strike="noStrike" cap="none" normalizeH="0" baseline="0" dirty="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dirty="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 ↑</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endParaRPr kumimoji="0" lang="hu-HU" sz="1400" b="1" i="0" u="none" strike="noStrike" cap="none" normalizeH="0" baseline="0" smtClean="0">
                        <a:ln>
                          <a:noFill/>
                        </a:ln>
                        <a:solidFill>
                          <a:schemeClr val="tx1"/>
                        </a:solidFill>
                        <a:effectLst/>
                        <a:latin typeface="Verdana" pitchFamily="34"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Arial" charset="0"/>
                          <a:sym typeface="Symbol" pitchFamily="18" charset="2"/>
                        </a:rPr>
                        <a:t>LDL-rec.</a:t>
                      </a:r>
                      <a:r>
                        <a:rPr kumimoji="0" lang="hu-HU" sz="1400" b="1" i="0" u="none" strike="noStrike" cap="none" normalizeH="0" baseline="0" smtClean="0">
                          <a:ln>
                            <a:noFill/>
                          </a:ln>
                          <a:solidFill>
                            <a:schemeClr val="tx1"/>
                          </a:solidFill>
                          <a:effectLst/>
                          <a:latin typeface="Arial" charset="0"/>
                          <a:cs typeface="Arial" charset="0"/>
                          <a:sym typeface="Symbol" pitchFamily="18" charset="2"/>
                        </a:rPr>
                        <a:t>↓, </a:t>
                      </a:r>
                      <a:r>
                        <a:rPr kumimoji="0" lang="hu-HU" sz="1400" b="1" i="0" u="none" strike="noStrike" cap="none" normalizeH="0" baseline="0" smtClean="0">
                          <a:ln>
                            <a:noFill/>
                          </a:ln>
                          <a:solidFill>
                            <a:schemeClr val="tx1"/>
                          </a:solidFill>
                          <a:effectLst/>
                          <a:latin typeface="Verdana" pitchFamily="34" charset="0"/>
                          <a:cs typeface="Times New Roman" pitchFamily="18" charset="0"/>
                        </a:rPr>
                        <a:t>LPL </a:t>
                      </a: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endParaRPr kumimoji="0" lang="hu-HU" sz="1400" b="1" i="0" u="none" strike="noStrike" cap="none" normalizeH="0" baseline="0" smtClean="0">
                        <a:ln>
                          <a:noFill/>
                        </a:ln>
                        <a:solidFill>
                          <a:schemeClr val="tx1"/>
                        </a:solidFill>
                        <a:effectLst/>
                        <a:latin typeface="Verdana" pitchFamily="34"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336629">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Obesity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dirty="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sym typeface="Symbol" pitchFamily="18" charset="2"/>
                        </a:rPr>
                        <a:t>VLDL production </a:t>
                      </a: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57728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Anorexia</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 ↑</a:t>
                      </a:r>
                      <a:endParaRPr kumimoji="0" lang="en-US" sz="1400" b="1" i="0" u="none" strike="noStrike" cap="none" normalizeH="0" baseline="0" dirty="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Arial" charset="0"/>
                          <a:cs typeface="Arial"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bile secretion </a:t>
                      </a:r>
                      <a:r>
                        <a:rPr kumimoji="0" lang="hu-HU" sz="1400" b="1" i="0" u="none" strike="noStrike" cap="none" normalizeH="0" baseline="0" dirty="0" smtClean="0">
                          <a:ln>
                            <a:noFill/>
                          </a:ln>
                          <a:solidFill>
                            <a:schemeClr val="tx1"/>
                          </a:solidFill>
                          <a:effectLst/>
                          <a:latin typeface="Arial" charset="0"/>
                          <a:cs typeface="Arial" charset="0"/>
                          <a:sym typeface="Symbol" pitchFamily="18" charset="2"/>
                        </a:rPr>
                        <a:t>↓, LDL catab. ↓</a:t>
                      </a:r>
                      <a:endParaRPr kumimoji="0" lang="hu-HU" sz="1400" b="1" i="0" u="none" strike="noStrike" cap="none" normalizeH="0" baseline="0" dirty="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57728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Nephrotic sy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 ↑</a:t>
                      </a:r>
                      <a:endParaRPr kumimoji="0" lang="en-US" sz="1400" b="1" i="0" u="none" strike="noStrike" cap="none" normalizeH="0" baseline="0" dirty="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 ↑</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Arial" charset="0"/>
                          <a:cs typeface="Arial" charset="0"/>
                          <a:sym typeface="Symbol" pitchFamily="18" charset="2"/>
                        </a:rPr>
                        <a:t>↓</a:t>
                      </a:r>
                      <a:endParaRPr kumimoji="0" lang="hu-HU" sz="1400" b="1" i="0" u="none" strike="noStrike" cap="none" normalizeH="0" baseline="0" dirty="0" smtClean="0">
                        <a:ln>
                          <a:noFill/>
                        </a:ln>
                        <a:solidFill>
                          <a:schemeClr val="tx1"/>
                        </a:solidFill>
                        <a:effectLst/>
                        <a:latin typeface="Verdana" pitchFamily="34"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Arial" charset="0"/>
                          <a:sym typeface="Symbol" pitchFamily="18" charset="2"/>
                        </a:rPr>
                        <a:t>Apo B-100 </a:t>
                      </a:r>
                      <a:r>
                        <a:rPr kumimoji="0" lang="hu-HU" sz="1400" b="1" i="0" u="none" strike="noStrike" cap="none" normalizeH="0" baseline="0" smtClean="0">
                          <a:ln>
                            <a:noFill/>
                          </a:ln>
                          <a:solidFill>
                            <a:schemeClr val="tx1"/>
                          </a:solidFill>
                          <a:effectLst/>
                          <a:latin typeface="Verdana" pitchFamily="34" charset="0"/>
                          <a:cs typeface="Times New Roman" pitchFamily="18" charset="0"/>
                        </a:rPr>
                        <a:t>↑ LPL </a:t>
                      </a:r>
                      <a:r>
                        <a:rPr kumimoji="0" lang="hu-HU" sz="1400" b="1" i="0" u="none" strike="noStrike" cap="none" normalizeH="0" baseline="0" smtClean="0">
                          <a:ln>
                            <a:noFill/>
                          </a:ln>
                          <a:solidFill>
                            <a:schemeClr val="tx1"/>
                          </a:solidFill>
                          <a:effectLst/>
                          <a:latin typeface="Arial" charset="0"/>
                          <a:cs typeface="Arial" charset="0"/>
                          <a:sym typeface="Symbol" pitchFamily="18" charset="2"/>
                        </a:rPr>
                        <a:t>↓ LDL-rec. ↓</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49971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1" i="0" u="none" strike="noStrike" cap="none" normalizeH="0" baseline="0" smtClean="0">
                          <a:ln>
                            <a:noFill/>
                          </a:ln>
                          <a:solidFill>
                            <a:schemeClr val="tx1"/>
                          </a:solidFill>
                          <a:effectLst/>
                          <a:latin typeface="Verdana" pitchFamily="34" charset="0"/>
                        </a:rPr>
                        <a:t>Uremia, dialysis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 ↑</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sym typeface="Symbol" pitchFamily="18" charset="2"/>
                        </a:rPr>
                        <a:t>-</a:t>
                      </a:r>
                      <a:endParaRPr kumimoji="0" lang="en-US" sz="1400" b="1"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Arial" charset="0"/>
                          <a:cs typeface="Arial" charset="0"/>
                          <a:sym typeface="Symbol" pitchFamily="18" charset="2"/>
                        </a:rPr>
                        <a:t>↓</a:t>
                      </a:r>
                      <a:endParaRPr kumimoji="0" lang="en-US" sz="1400" b="1" i="0" u="none" strike="noStrike" cap="none" normalizeH="0" baseline="0" dirty="0" smtClean="0">
                        <a:ln>
                          <a:noFill/>
                        </a:ln>
                        <a:solidFill>
                          <a:schemeClr val="tx1"/>
                        </a:solidFill>
                        <a:effectLst/>
                        <a:latin typeface="Arial"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LPL</a:t>
                      </a:r>
                      <a:r>
                        <a:rPr kumimoji="0" lang="hu-HU" sz="1400" b="1" i="0" u="none" strike="noStrike" cap="none" normalizeH="0" baseline="0" dirty="0" smtClean="0">
                          <a:ln>
                            <a:noFill/>
                          </a:ln>
                          <a:solidFill>
                            <a:schemeClr val="tx1"/>
                          </a:solidFill>
                          <a:effectLst/>
                          <a:latin typeface="Verdana" pitchFamily="34" charset="0"/>
                          <a:sym typeface="Symbol" pitchFamily="18" charset="2"/>
                        </a:rPr>
                        <a:t> </a:t>
                      </a:r>
                      <a:r>
                        <a:rPr kumimoji="0" lang="hu-HU" sz="1400" b="1" i="0" u="none" strike="noStrike" cap="none" normalizeH="0" baseline="0" dirty="0" smtClean="0">
                          <a:ln>
                            <a:noFill/>
                          </a:ln>
                          <a:solidFill>
                            <a:schemeClr val="tx1"/>
                          </a:solidFill>
                          <a:effectLst/>
                          <a:latin typeface="Arial" charset="0"/>
                          <a:cs typeface="Arial" charset="0"/>
                          <a:sym typeface="Symbol" pitchFamily="18" charset="2"/>
                        </a:rPr>
                        <a:t>↓, HTGL ↓ (inhibitors </a:t>
                      </a: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817936">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1" i="0" u="none" strike="noStrike" cap="none" normalizeH="0" baseline="0" dirty="0" smtClean="0">
                          <a:ln>
                            <a:noFill/>
                          </a:ln>
                          <a:solidFill>
                            <a:schemeClr val="tx1"/>
                          </a:solidFill>
                          <a:effectLst/>
                          <a:latin typeface="Verdana" pitchFamily="34" charset="0"/>
                        </a:rPr>
                        <a:t>Pregnancy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smtClean="0">
                        <a:ln>
                          <a:noFill/>
                        </a:ln>
                        <a:solidFill>
                          <a:schemeClr val="tx1"/>
                        </a:solidFill>
                        <a:effectLst/>
                        <a:latin typeface="Arial"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sym typeface="Symbol" pitchFamily="18" charset="2"/>
                        </a:rPr>
                        <a:t>oestrogen </a:t>
                      </a: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a:t>
                      </a:r>
                      <a:br>
                        <a:rPr kumimoji="0" lang="hu-HU" sz="1400" b="1" i="0" u="none" strike="noStrike" cap="none" normalizeH="0" baseline="0" dirty="0" smtClean="0">
                          <a:ln>
                            <a:noFill/>
                          </a:ln>
                          <a:solidFill>
                            <a:schemeClr val="tx1"/>
                          </a:solidFill>
                          <a:effectLst/>
                          <a:latin typeface="Verdana" pitchFamily="34" charset="0"/>
                          <a:cs typeface="Times New Roman" pitchFamily="18" charset="0"/>
                        </a:rPr>
                      </a:br>
                      <a:r>
                        <a:rPr kumimoji="0" lang="hu-HU" sz="1400" b="1" i="0" u="none" strike="noStrike" cap="none" normalizeH="0" baseline="0" dirty="0" smtClean="0">
                          <a:ln>
                            <a:noFill/>
                          </a:ln>
                          <a:solidFill>
                            <a:schemeClr val="tx1"/>
                          </a:solidFill>
                          <a:effectLst/>
                          <a:latin typeface="Verdana" pitchFamily="34" charset="0"/>
                          <a:sym typeface="Symbol" pitchFamily="18" charset="2"/>
                        </a:rPr>
                        <a:t>VLDL production </a:t>
                      </a: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 LPL</a:t>
                      </a:r>
                      <a:r>
                        <a:rPr kumimoji="0" lang="hu-HU" sz="1400" b="1" i="0" u="none" strike="noStrike" cap="none" normalizeH="0" baseline="0" dirty="0" smtClean="0">
                          <a:ln>
                            <a:noFill/>
                          </a:ln>
                          <a:solidFill>
                            <a:schemeClr val="tx1"/>
                          </a:solidFill>
                          <a:effectLst/>
                          <a:latin typeface="Verdana" pitchFamily="34" charset="0"/>
                          <a:sym typeface="Symbol" pitchFamily="18" charset="2"/>
                        </a:rPr>
                        <a:t> </a:t>
                      </a:r>
                      <a:r>
                        <a:rPr kumimoji="0" lang="hu-HU" sz="1400" b="1" i="0" u="none" strike="noStrike" cap="none" normalizeH="0" baseline="0" dirty="0" smtClean="0">
                          <a:ln>
                            <a:noFill/>
                          </a:ln>
                          <a:solidFill>
                            <a:schemeClr val="tx1"/>
                          </a:solidFill>
                          <a:effectLst/>
                          <a:latin typeface="Arial" charset="0"/>
                          <a:cs typeface="Arial"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57728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1" i="0" u="none" strike="noStrike" cap="none" normalizeH="0" baseline="0" smtClean="0">
                          <a:ln>
                            <a:noFill/>
                          </a:ln>
                          <a:solidFill>
                            <a:schemeClr val="tx1"/>
                          </a:solidFill>
                          <a:effectLst/>
                          <a:latin typeface="Verdana" pitchFamily="34" charset="0"/>
                        </a:rPr>
                        <a:t>Biliary obstruction</a:t>
                      </a:r>
                      <a:br>
                        <a:rPr kumimoji="0" lang="hu-HU" sz="1400" b="1" i="0" u="none" strike="noStrike" cap="none" normalizeH="0" baseline="0" smtClean="0">
                          <a:ln>
                            <a:noFill/>
                          </a:ln>
                          <a:solidFill>
                            <a:schemeClr val="tx1"/>
                          </a:solidFill>
                          <a:effectLst/>
                          <a:latin typeface="Verdana" pitchFamily="34" charset="0"/>
                        </a:rPr>
                      </a:br>
                      <a:r>
                        <a:rPr kumimoji="0" lang="hu-HU" sz="1400" b="1" i="0" u="none" strike="noStrike" cap="none" normalizeH="0" baseline="0" smtClean="0">
                          <a:ln>
                            <a:noFill/>
                          </a:ln>
                          <a:solidFill>
                            <a:schemeClr val="tx1"/>
                          </a:solidFill>
                          <a:effectLst/>
                          <a:latin typeface="Verdana" pitchFamily="34" charset="0"/>
                        </a:rPr>
                        <a:t>PBC</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sym typeface="Symbol" pitchFamily="18" charset="2"/>
                        </a:rPr>
                        <a:t>-</a:t>
                      </a:r>
                      <a:endParaRPr kumimoji="0" lang="en-US" sz="1400" b="1"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endParaRPr kumimoji="0" lang="en-US" sz="1400" b="1" i="0" u="none" strike="noStrike" cap="none" normalizeH="0" baseline="0" smtClean="0">
                        <a:ln>
                          <a:noFill/>
                        </a:ln>
                        <a:solidFill>
                          <a:schemeClr val="tx1"/>
                        </a:solidFill>
                        <a:effectLst/>
                        <a:latin typeface="Arial"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sym typeface="Symbol" pitchFamily="18" charset="2"/>
                        </a:rPr>
                        <a:t>Lp-X </a:t>
                      </a: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 ↑</a:t>
                      </a:r>
                      <a:br>
                        <a:rPr kumimoji="0" lang="hu-HU" sz="1400" b="1" i="0" u="none" strike="noStrike" cap="none" normalizeH="0" baseline="0" dirty="0" smtClean="0">
                          <a:ln>
                            <a:noFill/>
                          </a:ln>
                          <a:solidFill>
                            <a:schemeClr val="tx1"/>
                          </a:solidFill>
                          <a:effectLst/>
                          <a:latin typeface="Verdana" pitchFamily="34" charset="0"/>
                          <a:cs typeface="Times New Roman" pitchFamily="18" charset="0"/>
                        </a:rPr>
                      </a:b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no CAD; xanthomas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57728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1" i="0" u="none" strike="noStrike" cap="none" normalizeH="0" baseline="0" smtClean="0">
                          <a:ln>
                            <a:noFill/>
                          </a:ln>
                          <a:solidFill>
                            <a:schemeClr val="tx1"/>
                          </a:solidFill>
                          <a:effectLst/>
                          <a:latin typeface="Verdana" pitchFamily="34" charset="0"/>
                        </a:rPr>
                        <a:t>Alcohol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br>
                        <a:rPr kumimoji="0" lang="hu-HU" sz="1400" b="1" i="0" u="none" strike="noStrike" cap="none" normalizeH="0" baseline="0" smtClean="0">
                          <a:ln>
                            <a:noFill/>
                          </a:ln>
                          <a:solidFill>
                            <a:schemeClr val="tx1"/>
                          </a:solidFill>
                          <a:effectLst/>
                          <a:latin typeface="Verdana" pitchFamily="34" charset="0"/>
                          <a:cs typeface="Times New Roman" pitchFamily="18" charset="0"/>
                        </a:rPr>
                      </a:br>
                      <a:r>
                        <a:rPr kumimoji="0" lang="hu-HU" sz="1400" b="1" i="0" u="none" strike="noStrike" cap="none" normalizeH="0" baseline="0" smtClean="0">
                          <a:ln>
                            <a:noFill/>
                          </a:ln>
                          <a:solidFill>
                            <a:schemeClr val="tx1"/>
                          </a:solidFill>
                          <a:effectLst/>
                          <a:latin typeface="Verdana" pitchFamily="34" charset="0"/>
                          <a:cs typeface="Times New Roman" pitchFamily="18" charset="0"/>
                        </a:rPr>
                        <a:t>chylomicr. ↑</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sym typeface="Symbol" pitchFamily="18" charset="2"/>
                        </a:rPr>
                        <a:t>-</a:t>
                      </a:r>
                      <a:endParaRPr kumimoji="0" lang="en-US" sz="1400" b="1" i="0" u="none" strike="noStrike" cap="none" normalizeH="0" baseline="0" dirty="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dep. on dose, diet, genetics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bl>
          </a:graphicData>
        </a:graphic>
      </p:graphicFrame>
      <p:sp>
        <p:nvSpPr>
          <p:cNvPr id="5" name="TextBox 4"/>
          <p:cNvSpPr txBox="1"/>
          <p:nvPr/>
        </p:nvSpPr>
        <p:spPr>
          <a:xfrm>
            <a:off x="228600" y="152400"/>
            <a:ext cx="7010400" cy="584775"/>
          </a:xfrm>
          <a:prstGeom prst="rect">
            <a:avLst/>
          </a:prstGeom>
          <a:noFill/>
        </p:spPr>
        <p:txBody>
          <a:bodyPr wrap="square" rtlCol="0">
            <a:spAutoFit/>
          </a:bodyPr>
          <a:lstStyle/>
          <a:p>
            <a:pPr>
              <a:lnSpc>
                <a:spcPct val="80000"/>
              </a:lnSpc>
            </a:pPr>
            <a:r>
              <a:rPr lang="hu-HU" sz="4000" dirty="0">
                <a:solidFill>
                  <a:schemeClr val="tx2"/>
                </a:solidFill>
                <a:latin typeface="+mj-lt"/>
                <a:ea typeface="+mj-ea"/>
                <a:cs typeface="+mj-cs"/>
              </a:rPr>
              <a:t>Secondary hyperlipidemias</a:t>
            </a:r>
            <a:endParaRPr lang="en-US" sz="40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Checking lipids</a:t>
            </a:r>
          </a:p>
        </p:txBody>
      </p:sp>
      <p:sp>
        <p:nvSpPr>
          <p:cNvPr id="25603" name="Rectangle 3"/>
          <p:cNvSpPr>
            <a:spLocks noGrp="1" noChangeArrowheads="1"/>
          </p:cNvSpPr>
          <p:nvPr>
            <p:ph type="body" idx="1"/>
          </p:nvPr>
        </p:nvSpPr>
        <p:spPr/>
        <p:txBody>
          <a:bodyPr/>
          <a:lstStyle/>
          <a:p>
            <a:r>
              <a:rPr lang="en-US"/>
              <a:t>Nonfasting lipid panel</a:t>
            </a:r>
          </a:p>
          <a:p>
            <a:pPr lvl="2"/>
            <a:r>
              <a:rPr lang="en-US"/>
              <a:t>measures HDL and total cholesterol</a:t>
            </a:r>
          </a:p>
          <a:p>
            <a:r>
              <a:rPr lang="en-US"/>
              <a:t>Fasting lipid panel</a:t>
            </a:r>
          </a:p>
          <a:p>
            <a:pPr lvl="2"/>
            <a:r>
              <a:rPr lang="en-US"/>
              <a:t>Measures HDL, total cholesterol and triglycerides</a:t>
            </a:r>
          </a:p>
          <a:p>
            <a:pPr lvl="2"/>
            <a:r>
              <a:rPr lang="en-US"/>
              <a:t>LDL cholesterol is calculated:</a:t>
            </a:r>
          </a:p>
          <a:p>
            <a:pPr lvl="3"/>
            <a:r>
              <a:rPr lang="en-US" sz="1800"/>
              <a:t>LDL cholesterol = total cholesterol – (HDL + triglycerides/5)</a:t>
            </a:r>
          </a:p>
          <a:p>
            <a:pPr lvl="2"/>
            <a:endParaRPr lang="en-US" sz="18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When to check lipid panel	</a:t>
            </a:r>
          </a:p>
        </p:txBody>
      </p:sp>
      <p:sp>
        <p:nvSpPr>
          <p:cNvPr id="21507" name="Rectangle 3"/>
          <p:cNvSpPr>
            <a:spLocks noGrp="1" noChangeArrowheads="1"/>
          </p:cNvSpPr>
          <p:nvPr>
            <p:ph type="body" idx="1"/>
          </p:nvPr>
        </p:nvSpPr>
        <p:spPr/>
        <p:txBody>
          <a:bodyPr/>
          <a:lstStyle/>
          <a:p>
            <a:pPr>
              <a:lnSpc>
                <a:spcPct val="90000"/>
              </a:lnSpc>
            </a:pPr>
            <a:r>
              <a:rPr lang="en-US" sz="2000" dirty="0" smtClean="0"/>
              <a:t>Different </a:t>
            </a:r>
            <a:r>
              <a:rPr lang="en-US" sz="2000" dirty="0"/>
              <a:t>Recommendations</a:t>
            </a:r>
          </a:p>
          <a:p>
            <a:pPr lvl="1">
              <a:lnSpc>
                <a:spcPct val="90000"/>
              </a:lnSpc>
            </a:pPr>
            <a:endParaRPr lang="en-US" sz="2000" dirty="0" smtClean="0"/>
          </a:p>
          <a:p>
            <a:pPr lvl="1">
              <a:lnSpc>
                <a:spcPct val="90000"/>
              </a:lnSpc>
            </a:pPr>
            <a:r>
              <a:rPr lang="en-US" sz="2000" dirty="0" smtClean="0"/>
              <a:t>Adult </a:t>
            </a:r>
            <a:r>
              <a:rPr lang="en-US" sz="2000" dirty="0"/>
              <a:t>Treatment Panel (ATP III) of the National Cholesterol Education Program (NCEP)</a:t>
            </a:r>
          </a:p>
          <a:p>
            <a:pPr lvl="3">
              <a:lnSpc>
                <a:spcPct val="90000"/>
              </a:lnSpc>
            </a:pPr>
            <a:r>
              <a:rPr lang="en-US" dirty="0"/>
              <a:t>Beginning at age 20:  obtain a fasting (9 to 12 hour) serum lipid profile consisting of total cholesterol, LDL, HDL and triglycerides</a:t>
            </a:r>
          </a:p>
          <a:p>
            <a:pPr lvl="3">
              <a:lnSpc>
                <a:spcPct val="90000"/>
              </a:lnSpc>
            </a:pPr>
            <a:r>
              <a:rPr lang="en-US" dirty="0"/>
              <a:t>Repeat testing every 5 years for acceptable </a:t>
            </a:r>
            <a:r>
              <a:rPr lang="en-US" dirty="0" smtClean="0"/>
              <a:t>values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lnSpc>
                <a:spcPct val="90000"/>
              </a:lnSpc>
            </a:pPr>
            <a:r>
              <a:rPr lang="en-US" sz="2000" dirty="0" smtClean="0"/>
              <a:t>United States Preventative Services Task Force</a:t>
            </a:r>
          </a:p>
          <a:p>
            <a:pPr lvl="3">
              <a:lnSpc>
                <a:spcPct val="90000"/>
              </a:lnSpc>
            </a:pPr>
            <a:r>
              <a:rPr lang="en-US" dirty="0" smtClean="0"/>
              <a:t>Women aged 45 years and older, and men ages 35 years and older undergo screening with a total and HDL cholesterol every 5 years.  </a:t>
            </a:r>
          </a:p>
          <a:p>
            <a:pPr lvl="3">
              <a:lnSpc>
                <a:spcPct val="90000"/>
              </a:lnSpc>
            </a:pPr>
            <a:r>
              <a:rPr lang="en-US" dirty="0" smtClean="0"/>
              <a:t>If total cholesterol &gt; 200 or HDL &lt;40, then a fasting panel should be obtained</a:t>
            </a:r>
          </a:p>
          <a:p>
            <a:pPr lvl="3">
              <a:lnSpc>
                <a:spcPct val="90000"/>
              </a:lnSpc>
            </a:pPr>
            <a:r>
              <a:rPr lang="en-US" dirty="0" smtClean="0"/>
              <a:t>Cholesterol screening should begin at 20 years in patients with a history of multiple cardiovascular risk factors, diabetes, or family history of either elevated </a:t>
            </a:r>
            <a:r>
              <a:rPr lang="en-US" dirty="0" err="1" smtClean="0"/>
              <a:t>cholesteral</a:t>
            </a:r>
            <a:r>
              <a:rPr lang="en-US" dirty="0" smtClean="0"/>
              <a:t> levels or premature cardiovascular disease.</a:t>
            </a:r>
          </a:p>
          <a:p>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Targets</a:t>
            </a:r>
            <a:endParaRPr lang="en-US" dirty="0"/>
          </a:p>
        </p:txBody>
      </p:sp>
      <p:sp>
        <p:nvSpPr>
          <p:cNvPr id="3" name="Content Placeholder 2"/>
          <p:cNvSpPr>
            <a:spLocks noGrp="1"/>
          </p:cNvSpPr>
          <p:nvPr>
            <p:ph idx="1"/>
          </p:nvPr>
        </p:nvSpPr>
        <p:spPr/>
        <p:txBody>
          <a:bodyPr/>
          <a:lstStyle/>
          <a:p>
            <a:r>
              <a:rPr lang="en-US" sz="2400" dirty="0" smtClean="0"/>
              <a:t>LDL: To prevent coronary heart disease outcomes (myocardial infarction and coronary death)</a:t>
            </a:r>
          </a:p>
          <a:p>
            <a:pPr>
              <a:buNone/>
            </a:pPr>
            <a:endParaRPr lang="en-US" sz="2400" dirty="0" smtClean="0"/>
          </a:p>
          <a:p>
            <a:r>
              <a:rPr lang="en-US" sz="2400" dirty="0" smtClean="0"/>
              <a:t>Non LDL( TC/HDL): To prevent coronary heart disease outcomes (myocardial infarction and coronary death)</a:t>
            </a:r>
          </a:p>
          <a:p>
            <a:endParaRPr lang="en-US" sz="2400" dirty="0" smtClean="0"/>
          </a:p>
          <a:p>
            <a:r>
              <a:rPr lang="en-US" sz="2400" dirty="0" smtClean="0"/>
              <a:t>Triglyceride: To prevent pancreatitis and may be coronary heart disease outcomes (myocardial infarction and coronary death)</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LDL and Non-LDL(HDL/TC)</a:t>
            </a:r>
            <a:endParaRPr lang="en-US" dirty="0"/>
          </a:p>
        </p:txBody>
      </p:sp>
      <p:sp>
        <p:nvSpPr>
          <p:cNvPr id="3" name="Content Placeholder 2"/>
          <p:cNvSpPr>
            <a:spLocks noGrp="1"/>
          </p:cNvSpPr>
          <p:nvPr>
            <p:ph idx="1"/>
          </p:nvPr>
        </p:nvSpPr>
        <p:spPr>
          <a:xfrm>
            <a:off x="457200" y="1752600"/>
            <a:ext cx="8153400" cy="4267200"/>
          </a:xfrm>
        </p:spPr>
        <p:txBody>
          <a:bodyPr/>
          <a:lstStyle/>
          <a:p>
            <a:pPr>
              <a:buNone/>
            </a:pPr>
            <a:r>
              <a:rPr lang="en-US" sz="1800" b="1" dirty="0" smtClean="0"/>
              <a:t>Risk Assessment Tool for Estimating 10-year Risk of Developing Hard CHD (Myocardial Infarction and Coronary Death)</a:t>
            </a:r>
          </a:p>
          <a:p>
            <a:pPr>
              <a:buNone/>
            </a:pPr>
            <a:r>
              <a:rPr lang="en-US" sz="1800" b="1" dirty="0" smtClean="0"/>
              <a:t>Framingham Heart Study to estimate 10-year risk for coronary heart disease outcomes</a:t>
            </a:r>
          </a:p>
          <a:p>
            <a:pPr>
              <a:buNone/>
            </a:pPr>
            <a:r>
              <a:rPr lang="en-US" sz="1800" i="1" dirty="0" smtClean="0">
                <a:solidFill>
                  <a:srgbClr val="002060"/>
                </a:solidFill>
              </a:rPr>
              <a:t>http://hp2010.nhlbihin.net/atpiii/CALCULATOR.asp?usertype=prof</a:t>
            </a:r>
          </a:p>
          <a:p>
            <a:pPr lvl="1">
              <a:buFont typeface="Wingdings" pitchFamily="2" charset="2"/>
              <a:buChar char="Ø"/>
            </a:pPr>
            <a:r>
              <a:rPr lang="en-US" sz="1800" b="1" dirty="0" smtClean="0">
                <a:solidFill>
                  <a:srgbClr val="002060"/>
                </a:solidFill>
                <a:latin typeface="Berlin Sans FB" pitchFamily="34" charset="0"/>
              </a:rPr>
              <a:t>Age </a:t>
            </a:r>
          </a:p>
          <a:p>
            <a:pPr lvl="1">
              <a:buFont typeface="Wingdings" pitchFamily="2" charset="2"/>
              <a:buChar char="Ø"/>
            </a:pPr>
            <a:r>
              <a:rPr lang="en-US" sz="1800" b="1" dirty="0" smtClean="0">
                <a:solidFill>
                  <a:srgbClr val="002060"/>
                </a:solidFill>
                <a:latin typeface="Berlin Sans FB" pitchFamily="34" charset="0"/>
              </a:rPr>
              <a:t>LDL-C </a:t>
            </a:r>
          </a:p>
          <a:p>
            <a:pPr lvl="1">
              <a:buFont typeface="Wingdings" pitchFamily="2" charset="2"/>
              <a:buChar char="Ø"/>
            </a:pPr>
            <a:r>
              <a:rPr lang="en-US" sz="1800" b="1" dirty="0" smtClean="0">
                <a:solidFill>
                  <a:srgbClr val="002060"/>
                </a:solidFill>
                <a:latin typeface="Berlin Sans FB" pitchFamily="34" charset="0"/>
              </a:rPr>
              <a:t>T. </a:t>
            </a:r>
            <a:r>
              <a:rPr lang="en-US" sz="1800" b="1" dirty="0" err="1" smtClean="0">
                <a:solidFill>
                  <a:srgbClr val="002060"/>
                </a:solidFill>
                <a:latin typeface="Berlin Sans FB" pitchFamily="34" charset="0"/>
              </a:rPr>
              <a:t>Chol</a:t>
            </a:r>
            <a:endParaRPr lang="en-US" sz="1800" b="1" dirty="0" smtClean="0">
              <a:solidFill>
                <a:srgbClr val="002060"/>
              </a:solidFill>
              <a:latin typeface="Berlin Sans FB" pitchFamily="34" charset="0"/>
            </a:endParaRPr>
          </a:p>
          <a:p>
            <a:pPr lvl="1">
              <a:buFont typeface="Wingdings" pitchFamily="2" charset="2"/>
              <a:buChar char="Ø"/>
            </a:pPr>
            <a:r>
              <a:rPr lang="en-US" sz="1800" b="1" dirty="0" smtClean="0">
                <a:solidFill>
                  <a:srgbClr val="002060"/>
                </a:solidFill>
                <a:latin typeface="Berlin Sans FB" pitchFamily="34" charset="0"/>
              </a:rPr>
              <a:t>HDL-C </a:t>
            </a:r>
          </a:p>
          <a:p>
            <a:pPr lvl="1">
              <a:buFont typeface="Wingdings" pitchFamily="2" charset="2"/>
              <a:buChar char="Ø"/>
            </a:pPr>
            <a:r>
              <a:rPr lang="en-US" sz="1800" b="1" dirty="0" smtClean="0">
                <a:solidFill>
                  <a:srgbClr val="002060"/>
                </a:solidFill>
                <a:latin typeface="Berlin Sans FB" pitchFamily="34" charset="0"/>
              </a:rPr>
              <a:t>Blood Pressure</a:t>
            </a:r>
          </a:p>
          <a:p>
            <a:pPr lvl="1">
              <a:buFont typeface="Wingdings" pitchFamily="2" charset="2"/>
              <a:buChar char="Ø"/>
            </a:pPr>
            <a:r>
              <a:rPr lang="en-US" sz="1800" b="1" dirty="0" smtClean="0">
                <a:solidFill>
                  <a:srgbClr val="002060"/>
                </a:solidFill>
                <a:latin typeface="Berlin Sans FB" pitchFamily="34" charset="0"/>
              </a:rPr>
              <a:t>Diabetes</a:t>
            </a:r>
          </a:p>
          <a:p>
            <a:pPr lvl="1">
              <a:buFont typeface="Wingdings" pitchFamily="2" charset="2"/>
              <a:buChar char="Ø"/>
            </a:pPr>
            <a:r>
              <a:rPr lang="en-US" sz="1800" b="1" dirty="0" smtClean="0">
                <a:solidFill>
                  <a:srgbClr val="002060"/>
                </a:solidFill>
                <a:latin typeface="Berlin Sans FB" pitchFamily="34" charset="0"/>
              </a:rPr>
              <a:t>Smoking</a:t>
            </a:r>
            <a:endParaRPr lang="en-US" sz="1800" b="1" dirty="0">
              <a:solidFill>
                <a:srgbClr val="002060"/>
              </a:solidFill>
              <a:latin typeface="Berlin Sans FB"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533400" y="228600"/>
            <a:ext cx="7780867" cy="914400"/>
          </a:xfrm>
          <a:noFill/>
        </p:spPr>
        <p:txBody>
          <a:bodyPr anchor="ctr" anchorCtr="1"/>
          <a:lstStyle/>
          <a:p>
            <a:r>
              <a:rPr lang="hu-HU" sz="2800" dirty="0"/>
              <a:t>Adult Treatment Panel III Guidelines for Treatment of Hyperlipidemia  </a:t>
            </a:r>
          </a:p>
        </p:txBody>
      </p:sp>
      <p:graphicFrame>
        <p:nvGraphicFramePr>
          <p:cNvPr id="98307" name="Group 3"/>
          <p:cNvGraphicFramePr>
            <a:graphicFrameLocks noGrp="1"/>
          </p:cNvGraphicFramePr>
          <p:nvPr/>
        </p:nvGraphicFramePr>
        <p:xfrm>
          <a:off x="304801" y="1143001"/>
          <a:ext cx="8534398" cy="4903181"/>
        </p:xfrm>
        <a:graphic>
          <a:graphicData uri="http://schemas.openxmlformats.org/drawingml/2006/table">
            <a:tbl>
              <a:tblPr/>
              <a:tblGrid>
                <a:gridCol w="1785257"/>
                <a:gridCol w="2483498"/>
                <a:gridCol w="2852056"/>
                <a:gridCol w="1413587"/>
              </a:tblGrid>
              <a:tr h="5988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1" u="sng" strike="noStrike" cap="none" normalizeH="0" baseline="0" dirty="0" smtClean="0">
                          <a:ln>
                            <a:noFill/>
                          </a:ln>
                          <a:solidFill>
                            <a:schemeClr val="tx1"/>
                          </a:solidFill>
                          <a:effectLst/>
                          <a:latin typeface="Verdana" pitchFamily="34" charset="0"/>
                          <a:cs typeface="Times New Roman" pitchFamily="18" charset="0"/>
                        </a:rPr>
                        <a:t>Risk Category </a:t>
                      </a:r>
                      <a:endParaRPr kumimoji="0" lang="hu-HU" sz="1400" b="0" i="1" u="sng" strike="noStrike" cap="none" normalizeH="0" baseline="0" dirty="0" smtClean="0">
                        <a:ln>
                          <a:noFill/>
                        </a:ln>
                        <a:solidFill>
                          <a:schemeClr val="tx1"/>
                        </a:solidFill>
                        <a:effectLst/>
                        <a:latin typeface="Verdana" pitchFamily="34" charset="0"/>
                      </a:endParaRP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1" u="sng" strike="noStrike" cap="none" normalizeH="0" baseline="0" dirty="0" smtClean="0">
                          <a:ln>
                            <a:noFill/>
                          </a:ln>
                          <a:solidFill>
                            <a:schemeClr val="tx1"/>
                          </a:solidFill>
                          <a:effectLst/>
                          <a:latin typeface="Verdana" pitchFamily="34" charset="0"/>
                          <a:cs typeface="Times New Roman" pitchFamily="18" charset="0"/>
                        </a:rPr>
                        <a:t>Begin Lifestyle Changes If: </a:t>
                      </a:r>
                      <a:endParaRPr kumimoji="0" lang="hu-HU" sz="1400" b="0" i="1" u="sng" strike="noStrike" cap="none" normalizeH="0" baseline="0" dirty="0" smtClean="0">
                        <a:ln>
                          <a:noFill/>
                        </a:ln>
                        <a:solidFill>
                          <a:schemeClr val="tx1"/>
                        </a:solidFill>
                        <a:effectLst/>
                        <a:latin typeface="Verdana" pitchFamily="34" charset="0"/>
                      </a:endParaRP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1" u="sng" strike="noStrike" cap="none" normalizeH="0" baseline="0" dirty="0" smtClean="0">
                          <a:ln>
                            <a:noFill/>
                          </a:ln>
                          <a:solidFill>
                            <a:schemeClr val="tx1"/>
                          </a:solidFill>
                          <a:effectLst/>
                          <a:latin typeface="Verdana" pitchFamily="34" charset="0"/>
                          <a:cs typeface="Times New Roman" pitchFamily="18" charset="0"/>
                        </a:rPr>
                        <a:t>Consider Drug Therapy If: </a:t>
                      </a:r>
                      <a:endParaRPr kumimoji="0" lang="hu-HU" sz="1400" b="0" i="1" u="sng" strike="noStrike" cap="none" normalizeH="0" baseline="0" dirty="0" smtClean="0">
                        <a:ln>
                          <a:noFill/>
                        </a:ln>
                        <a:solidFill>
                          <a:schemeClr val="tx1"/>
                        </a:solidFill>
                        <a:effectLst/>
                        <a:latin typeface="Verdana" pitchFamily="34" charset="0"/>
                      </a:endParaRP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1" u="sng" strike="noStrike" cap="none" normalizeH="0" baseline="0" dirty="0" smtClean="0">
                          <a:ln>
                            <a:noFill/>
                          </a:ln>
                          <a:solidFill>
                            <a:schemeClr val="tx1"/>
                          </a:solidFill>
                          <a:effectLst/>
                          <a:latin typeface="Verdana" pitchFamily="34" charset="0"/>
                          <a:cs typeface="Times New Roman" pitchFamily="18" charset="0"/>
                        </a:rPr>
                        <a:t>LDL Goal </a:t>
                      </a:r>
                      <a:endParaRPr kumimoji="0" lang="hu-HU" sz="1400" b="0" i="1" u="sng" strike="noStrike" cap="none" normalizeH="0" baseline="0" dirty="0" smtClean="0">
                        <a:ln>
                          <a:noFill/>
                        </a:ln>
                        <a:solidFill>
                          <a:schemeClr val="tx1"/>
                        </a:solidFill>
                        <a:effectLst/>
                        <a:latin typeface="Verdana" pitchFamily="34" charset="0"/>
                      </a:endParaRP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11318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2"/>
                          </a:solidFill>
                          <a:effectLst/>
                          <a:latin typeface="Verdana" pitchFamily="34" charset="0"/>
                          <a:ea typeface="Times New Roman" pitchFamily="18" charset="0"/>
                          <a:cs typeface="Arial" charset="0"/>
                        </a:rPr>
                        <a:t>High</a:t>
                      </a:r>
                      <a: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t>: CAD or CAD equivalents (10-yr risk &gt; 20%)</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t>LDL ≥ 2.58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LDL ≥ 2.58 mM</a:t>
                      </a:r>
                      <a:b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b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(drug optional if &lt;  2.58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&lt; 2.58 mM;</a:t>
                      </a: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&lt; 1.8 mM optional</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13000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2"/>
                          </a:solidFill>
                          <a:effectLst/>
                          <a:latin typeface="Verdana" pitchFamily="34" charset="0"/>
                          <a:ea typeface="Times New Roman" pitchFamily="18" charset="0"/>
                          <a:cs typeface="Arial" charset="0"/>
                        </a:rPr>
                        <a:t>Moderate high</a:t>
                      </a: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 ≥ 2 risk factors with 10-yr risk 10 to 20%*</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t>LDL ≥ 3.36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rPr>
                        <a:t>LDL ≥ 3.36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&lt; 3.36 mM; </a:t>
                      </a:r>
                      <a:b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b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&lt; 2.58 mM optional</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1112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2"/>
                          </a:solidFill>
                          <a:effectLst/>
                          <a:latin typeface="Verdana" pitchFamily="34" charset="0"/>
                          <a:ea typeface="Times New Roman" pitchFamily="18" charset="0"/>
                          <a:cs typeface="Arial" charset="0"/>
                        </a:rPr>
                        <a:t>Moderate</a:t>
                      </a: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 ≥ 2 risk factors with 10-yr risk &lt; 10%*</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rPr>
                        <a:t>LDL ≥ 3.36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t>LDL ≥ 4.13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&lt; 3.36 mM; &lt; 2.58 mM optional</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7337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2"/>
                          </a:solidFill>
                          <a:effectLst/>
                          <a:latin typeface="Verdana" pitchFamily="34" charset="0"/>
                          <a:ea typeface="Times New Roman" pitchFamily="18" charset="0"/>
                          <a:cs typeface="Arial" charset="0"/>
                        </a:rPr>
                        <a:t>Lower</a:t>
                      </a: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 0–1 risk factor</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LDL ≥ 4.13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t>LDL ≥ 4.91 mM </a:t>
                      </a:r>
                      <a:b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br>
                      <a: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t>(drug optional if </a:t>
                      </a:r>
                      <a:b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br>
                      <a: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t>4.13–4.88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t>&lt; 4.13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bl>
          </a:graphicData>
        </a:graphic>
      </p:graphicFrame>
      <p:sp>
        <p:nvSpPr>
          <p:cNvPr id="98339" name="Text Box 35"/>
          <p:cNvSpPr txBox="1">
            <a:spLocks noChangeArrowheads="1"/>
          </p:cNvSpPr>
          <p:nvPr/>
        </p:nvSpPr>
        <p:spPr bwMode="auto">
          <a:xfrm>
            <a:off x="201790" y="6451600"/>
            <a:ext cx="3655168" cy="307777"/>
          </a:xfrm>
          <a:prstGeom prst="rect">
            <a:avLst/>
          </a:prstGeom>
          <a:noFill/>
          <a:ln w="9525">
            <a:noFill/>
            <a:miter lim="800000"/>
            <a:headEnd/>
            <a:tailEnd/>
          </a:ln>
          <a:effectLst/>
        </p:spPr>
        <p:txBody>
          <a:bodyPr wrap="none">
            <a:spAutoFit/>
          </a:bodyPr>
          <a:lstStyle/>
          <a:p>
            <a:r>
              <a:rPr lang="hu-HU" sz="1400"/>
              <a:t>*For 10-yr risk, see Framingham risk tables </a:t>
            </a:r>
          </a:p>
        </p:txBody>
      </p:sp>
      <p:sp>
        <p:nvSpPr>
          <p:cNvPr id="10242" name="AutoShape 2" descr="https://docs.google.com/?attid=0.1&amp;pid=gmail&amp;thid=1358fce5da69fb21&amp;url=https%3A%2F%2Fmail.google.com%2Fmail%2F%3Fui%3D2%26ik%3D7c02b7628b%26view%3Datt%26th%3D1358fce5da69fb21%26attid%3D0.1%26disp%3Dsafe%26zw&amp;docid=1b8205b32243d0715509f56fc6eb0647%7C3bb6b6d24a7cf307c1f21cbe893d6768&amp;a=bi&amp;pagenumber=2&amp;w=13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https://docs.google.com/?attid=0.1&amp;pid=gmail&amp;thid=1358fce5da69fb21&amp;url=https%3A%2F%2Fmail.google.com%2Fmail%2F%3Fui%3D2%26ik%3D7c02b7628b%26view%3Datt%26th%3D1358fce5da69fb21%26attid%3D0.1%26disp%3Dsafe%26zw&amp;docid=1b8205b32243d0715509f56fc6eb0647%7C3bb6b6d24a7cf307c1f21cbe893d6768&amp;a=bi&amp;pagenumber=2&amp;w=13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304800" y="1219200"/>
            <a:ext cx="8592107" cy="3733800"/>
          </a:xfrm>
          <a:prstGeom prst="rect">
            <a:avLst/>
          </a:prstGeom>
          <a:noFill/>
          <a:ln w="9525">
            <a:noFill/>
            <a:miter lim="800000"/>
            <a:headEnd/>
            <a:tailEnd/>
          </a:ln>
          <a:effectLst/>
        </p:spPr>
      </p:pic>
      <p:sp>
        <p:nvSpPr>
          <p:cNvPr id="5" name="TextBox 4"/>
          <p:cNvSpPr txBox="1"/>
          <p:nvPr/>
        </p:nvSpPr>
        <p:spPr>
          <a:xfrm>
            <a:off x="533400" y="381000"/>
            <a:ext cx="5867400" cy="634020"/>
          </a:xfrm>
          <a:prstGeom prst="rect">
            <a:avLst/>
          </a:prstGeom>
          <a:noFill/>
        </p:spPr>
        <p:txBody>
          <a:bodyPr wrap="square" rtlCol="0">
            <a:spAutoFit/>
          </a:bodyPr>
          <a:lstStyle/>
          <a:p>
            <a:pPr>
              <a:lnSpc>
                <a:spcPct val="80000"/>
              </a:lnSpc>
            </a:pPr>
            <a:r>
              <a:rPr lang="en-US" sz="4400" dirty="0">
                <a:solidFill>
                  <a:schemeClr val="tx2"/>
                </a:solidFill>
                <a:latin typeface="+mj-lt"/>
                <a:ea typeface="+mj-ea"/>
                <a:cs typeface="+mj-cs"/>
              </a:rPr>
              <a:t>Canadian New </a:t>
            </a:r>
            <a:r>
              <a:rPr lang="en-US" sz="4400" dirty="0" smtClean="0">
                <a:solidFill>
                  <a:schemeClr val="tx2"/>
                </a:solidFill>
                <a:latin typeface="+mj-lt"/>
                <a:ea typeface="+mj-ea"/>
                <a:cs typeface="+mj-cs"/>
              </a:rPr>
              <a:t>Guideline</a:t>
            </a:r>
            <a:endParaRPr lang="en-US" sz="44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Treatment of Hyperlipidemia</a:t>
            </a:r>
          </a:p>
        </p:txBody>
      </p:sp>
      <p:sp>
        <p:nvSpPr>
          <p:cNvPr id="31747" name="Rectangle 3"/>
          <p:cNvSpPr>
            <a:spLocks noGrp="1" noChangeArrowheads="1"/>
          </p:cNvSpPr>
          <p:nvPr>
            <p:ph type="body" idx="1"/>
          </p:nvPr>
        </p:nvSpPr>
        <p:spPr/>
        <p:txBody>
          <a:bodyPr/>
          <a:lstStyle/>
          <a:p>
            <a:r>
              <a:rPr lang="en-US"/>
              <a:t>Lifestyle modification</a:t>
            </a:r>
          </a:p>
          <a:p>
            <a:pPr lvl="1"/>
            <a:r>
              <a:rPr lang="en-US"/>
              <a:t>Low-cholesterol diet</a:t>
            </a:r>
          </a:p>
          <a:p>
            <a:pPr lvl="1"/>
            <a:r>
              <a:rPr lang="en-US"/>
              <a:t>Exercise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The story of lipids</a:t>
            </a:r>
          </a:p>
        </p:txBody>
      </p:sp>
      <p:sp>
        <p:nvSpPr>
          <p:cNvPr id="6147" name="Rectangle 3"/>
          <p:cNvSpPr>
            <a:spLocks noGrp="1" noChangeArrowheads="1"/>
          </p:cNvSpPr>
          <p:nvPr>
            <p:ph type="body" idx="1"/>
          </p:nvPr>
        </p:nvSpPr>
        <p:spPr/>
        <p:txBody>
          <a:bodyPr/>
          <a:lstStyle/>
          <a:p>
            <a:pPr>
              <a:lnSpc>
                <a:spcPct val="90000"/>
              </a:lnSpc>
            </a:pPr>
            <a:r>
              <a:rPr lang="en-US" sz="2700"/>
              <a:t>Chylomicrons transport fats from the intestinal mucosa to the liver</a:t>
            </a:r>
          </a:p>
          <a:p>
            <a:pPr>
              <a:lnSpc>
                <a:spcPct val="90000"/>
              </a:lnSpc>
            </a:pPr>
            <a:r>
              <a:rPr lang="en-US" sz="2700"/>
              <a:t>In the liver, the chylomicrons release triglycerides and some cholesterol and become low-density lipoproteins (LDL).</a:t>
            </a:r>
          </a:p>
          <a:p>
            <a:pPr>
              <a:lnSpc>
                <a:spcPct val="90000"/>
              </a:lnSpc>
            </a:pPr>
            <a:r>
              <a:rPr lang="en-US" sz="2700"/>
              <a:t>LDL then carries fat and cholesterol to the body’s cells.</a:t>
            </a:r>
          </a:p>
          <a:p>
            <a:pPr>
              <a:lnSpc>
                <a:spcPct val="90000"/>
              </a:lnSpc>
            </a:pPr>
            <a:r>
              <a:rPr lang="en-US" sz="2700"/>
              <a:t>High-density lipoproteins (HDL) carry fat and cholesterol back to the liver for excretion.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473075"/>
            <a:ext cx="8153400" cy="746125"/>
          </a:xfrm>
        </p:spPr>
        <p:txBody>
          <a:bodyPr/>
          <a:lstStyle/>
          <a:p>
            <a:r>
              <a:rPr lang="en-US" dirty="0"/>
              <a:t>Medications for </a:t>
            </a:r>
            <a:r>
              <a:rPr lang="en-US" dirty="0" err="1"/>
              <a:t>Hyperlipidemia</a:t>
            </a:r>
            <a:endParaRPr lang="en-US" dirty="0"/>
          </a:p>
        </p:txBody>
      </p:sp>
      <p:graphicFrame>
        <p:nvGraphicFramePr>
          <p:cNvPr id="32866" name="Group 98"/>
          <p:cNvGraphicFramePr>
            <a:graphicFrameLocks noGrp="1"/>
          </p:cNvGraphicFramePr>
          <p:nvPr>
            <p:ph idx="1"/>
          </p:nvPr>
        </p:nvGraphicFramePr>
        <p:xfrm>
          <a:off x="381001" y="1219200"/>
          <a:ext cx="8382001" cy="4800600"/>
        </p:xfrm>
        <a:graphic>
          <a:graphicData uri="http://schemas.openxmlformats.org/drawingml/2006/table">
            <a:tbl>
              <a:tblPr/>
              <a:tblGrid>
                <a:gridCol w="1880075"/>
                <a:gridCol w="1488393"/>
                <a:gridCol w="2585103"/>
                <a:gridCol w="2428430"/>
              </a:tblGrid>
              <a:tr h="50215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1" u="sng" strike="noStrike" cap="none" normalizeH="0" baseline="0" dirty="0" smtClean="0">
                          <a:ln>
                            <a:noFill/>
                          </a:ln>
                          <a:solidFill>
                            <a:schemeClr val="tx1"/>
                          </a:solidFill>
                          <a:effectLst/>
                          <a:latin typeface="Arial" charset="0"/>
                        </a:rPr>
                        <a:t>Drug 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1" u="sng" strike="noStrike" cap="none" normalizeH="0" baseline="0" dirty="0" smtClean="0">
                          <a:ln>
                            <a:noFill/>
                          </a:ln>
                          <a:solidFill>
                            <a:schemeClr val="tx1"/>
                          </a:solidFill>
                          <a:effectLst/>
                          <a:latin typeface="Arial" charset="0"/>
                        </a:rPr>
                        <a:t>Agents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1" u="sng" strike="noStrike" cap="none" normalizeH="0" baseline="0" dirty="0" smtClean="0">
                          <a:ln>
                            <a:noFill/>
                          </a:ln>
                          <a:solidFill>
                            <a:schemeClr val="tx1"/>
                          </a:solidFill>
                          <a:effectLst/>
                          <a:latin typeface="Arial" charset="0"/>
                        </a:rPr>
                        <a:t>Effects (%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1" u="sng" strike="noStrike" cap="none" normalizeH="0" baseline="0" dirty="0" smtClean="0">
                          <a:ln>
                            <a:noFill/>
                          </a:ln>
                          <a:solidFill>
                            <a:schemeClr val="tx1"/>
                          </a:solidFill>
                          <a:effectLst/>
                          <a:latin typeface="Arial" charset="0"/>
                        </a:rPr>
                        <a:t>Side Effects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344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chemeClr val="tx2">
                              <a:lumMod val="75000"/>
                            </a:schemeClr>
                          </a:solidFill>
                          <a:effectLst/>
                          <a:latin typeface="Arial" charset="0"/>
                        </a:rPr>
                        <a:t>HMG </a:t>
                      </a:r>
                      <a:r>
                        <a:rPr kumimoji="0" lang="en-US" sz="1400" b="1" i="0" u="none" strike="noStrike" cap="none" normalizeH="0" baseline="0" dirty="0" err="1" smtClean="0">
                          <a:ln>
                            <a:noFill/>
                          </a:ln>
                          <a:solidFill>
                            <a:schemeClr val="tx2">
                              <a:lumMod val="75000"/>
                            </a:schemeClr>
                          </a:solidFill>
                          <a:effectLst/>
                          <a:latin typeface="Arial" charset="0"/>
                        </a:rPr>
                        <a:t>CoA</a:t>
                      </a:r>
                      <a:r>
                        <a:rPr kumimoji="0" lang="en-US" sz="1400" b="1" i="0" u="none" strike="noStrike" cap="none" normalizeH="0" baseline="0" dirty="0" smtClean="0">
                          <a:ln>
                            <a:noFill/>
                          </a:ln>
                          <a:solidFill>
                            <a:schemeClr val="tx2">
                              <a:lumMod val="75000"/>
                            </a:schemeClr>
                          </a:solidFill>
                          <a:effectLst/>
                          <a:latin typeface="Arial" charset="0"/>
                        </a:rPr>
                        <a:t> </a:t>
                      </a:r>
                      <a:r>
                        <a:rPr kumimoji="0" lang="en-US" sz="1400" b="1" i="0" u="none" strike="noStrike" cap="none" normalizeH="0" baseline="0" dirty="0" err="1" smtClean="0">
                          <a:ln>
                            <a:noFill/>
                          </a:ln>
                          <a:solidFill>
                            <a:schemeClr val="tx2">
                              <a:lumMod val="75000"/>
                            </a:schemeClr>
                          </a:solidFill>
                          <a:effectLst/>
                          <a:latin typeface="Arial" charset="0"/>
                        </a:rPr>
                        <a:t>reductase</a:t>
                      </a:r>
                      <a:r>
                        <a:rPr kumimoji="0" lang="en-US" sz="1400" b="1" i="0" u="none" strike="noStrike" cap="none" normalizeH="0" baseline="0" dirty="0" smtClean="0">
                          <a:ln>
                            <a:noFill/>
                          </a:ln>
                          <a:solidFill>
                            <a:schemeClr val="tx2">
                              <a:lumMod val="75000"/>
                            </a:schemeClr>
                          </a:solidFill>
                          <a:effectLst/>
                          <a:latin typeface="Arial" charset="0"/>
                        </a:rPr>
                        <a:t> inhibitors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tx2">
                              <a:lumMod val="75000"/>
                            </a:schemeClr>
                          </a:solidFill>
                          <a:effectLst/>
                          <a:latin typeface="Arial" charset="0"/>
                        </a:rPr>
                        <a:t>Statins</a:t>
                      </a:r>
                      <a:endParaRPr kumimoji="0" lang="en-US" sz="1400" b="1" i="0" u="none" strike="noStrike" cap="none" normalizeH="0" baseline="0" dirty="0" smtClean="0">
                        <a:ln>
                          <a:noFill/>
                        </a:ln>
                        <a:solidFill>
                          <a:schemeClr val="tx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tx2">
                              <a:lumMod val="75000"/>
                            </a:schemeClr>
                          </a:solidFill>
                          <a:effectLst/>
                          <a:latin typeface="Arial" charset="0"/>
                          <a:sym typeface="Symbol" pitchFamily="18" charset="2"/>
                        </a:rPr>
                        <a:t>LDL (18-55), HDL (5-15)</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tx2">
                              <a:lumMod val="75000"/>
                            </a:schemeClr>
                          </a:solidFill>
                          <a:effectLst/>
                          <a:latin typeface="Arial" charset="0"/>
                          <a:sym typeface="Symbol" pitchFamily="18" charset="2"/>
                        </a:rPr>
                        <a:t> Triglycerides (7-30)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tx2">
                              <a:lumMod val="75000"/>
                            </a:schemeClr>
                          </a:solidFill>
                          <a:effectLst/>
                          <a:latin typeface="Arial" charset="0"/>
                        </a:rPr>
                        <a:t>Myopathy</a:t>
                      </a:r>
                      <a:r>
                        <a:rPr kumimoji="0" lang="en-US" sz="1400" b="1" i="0" u="none" strike="noStrike" cap="none" normalizeH="0" baseline="0" dirty="0" smtClean="0">
                          <a:ln>
                            <a:noFill/>
                          </a:ln>
                          <a:solidFill>
                            <a:schemeClr val="tx2">
                              <a:lumMod val="75000"/>
                            </a:schemeClr>
                          </a:solidFill>
                          <a:effectLst/>
                          <a:latin typeface="Arial" charset="0"/>
                        </a:rPr>
                        <a:t>, increased liver enzymes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344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charset="0"/>
                        </a:rPr>
                        <a:t>Cholesterol absorption inhibitor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tx1"/>
                          </a:solidFill>
                          <a:effectLst/>
                          <a:latin typeface="Arial" charset="0"/>
                        </a:rPr>
                        <a:t>Ezetimibe</a:t>
                      </a: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smtClean="0">
                          <a:ln>
                            <a:noFill/>
                          </a:ln>
                          <a:solidFill>
                            <a:schemeClr val="tx1"/>
                          </a:solidFill>
                          <a:effectLst/>
                          <a:latin typeface="Arial" charset="0"/>
                          <a:sym typeface="Symbol" pitchFamily="18" charset="2"/>
                        </a:rPr>
                        <a:t> LDL( 14-18),  HDL (1-3)</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smtClean="0">
                          <a:ln>
                            <a:noFill/>
                          </a:ln>
                          <a:solidFill>
                            <a:schemeClr val="tx1"/>
                          </a:solidFill>
                          <a:effectLst/>
                          <a:latin typeface="Arial" charset="0"/>
                          <a:sym typeface="Symbol" pitchFamily="18" charset="2"/>
                        </a:rPr>
                        <a:t>Triglyceride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charset="0"/>
                        </a:rPr>
                        <a:t>Headache, GI distress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031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charset="0"/>
                        </a:rPr>
                        <a:t>Nicotinic Acid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tx1"/>
                          </a:solidFill>
                          <a:effectLst/>
                          <a:latin typeface="Arial" charset="0"/>
                          <a:sym typeface="Symbol" pitchFamily="18" charset="2"/>
                        </a:rPr>
                        <a:t>LDL (15-30), </a:t>
                      </a:r>
                      <a:r>
                        <a:rPr kumimoji="0" lang="en-US" sz="1400" b="1" i="0" u="none" strike="noStrike" cap="none" normalizeH="0" baseline="0" dirty="0" smtClean="0">
                          <a:ln>
                            <a:noFill/>
                          </a:ln>
                          <a:solidFill>
                            <a:schemeClr val="folHlink"/>
                          </a:solidFill>
                          <a:effectLst/>
                          <a:latin typeface="Arial" charset="0"/>
                          <a:sym typeface="Symbol" pitchFamily="18" charset="2"/>
                        </a:rPr>
                        <a:t> HDL (15-35)</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folHlink"/>
                          </a:solidFill>
                          <a:effectLst/>
                          <a:latin typeface="Arial" charset="0"/>
                          <a:sym typeface="Symbol" pitchFamily="18" charset="2"/>
                        </a:rPr>
                        <a:t> Triglyceride (20-50)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Flushing, Hyperglycemia,</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tx1"/>
                          </a:solidFill>
                          <a:effectLst/>
                          <a:latin typeface="Arial" charset="0"/>
                        </a:rPr>
                        <a:t>Hyperuricemia</a:t>
                      </a:r>
                      <a:r>
                        <a:rPr kumimoji="0" lang="en-US" sz="1400" b="1" i="0" u="none" strike="noStrike" cap="none" normalizeH="0" baseline="0" dirty="0" smtClean="0">
                          <a:ln>
                            <a:noFill/>
                          </a:ln>
                          <a:solidFill>
                            <a:schemeClr val="tx1"/>
                          </a:solidFill>
                          <a:effectLst/>
                          <a:latin typeface="Arial" charset="0"/>
                        </a:rPr>
                        <a:t>, GI distress, </a:t>
                      </a:r>
                      <a:r>
                        <a:rPr kumimoji="0" lang="en-US" sz="1400" b="1" i="0" u="none" strike="noStrike" cap="none" normalizeH="0" baseline="0" dirty="0" err="1" smtClean="0">
                          <a:ln>
                            <a:noFill/>
                          </a:ln>
                          <a:solidFill>
                            <a:schemeClr val="tx1"/>
                          </a:solidFill>
                          <a:effectLst/>
                          <a:latin typeface="Arial" charset="0"/>
                        </a:rPr>
                        <a:t>hepatotoxicity</a:t>
                      </a: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0617">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charset="0"/>
                        </a:rPr>
                        <a:t>Fibric Acids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tx1"/>
                          </a:solidFill>
                          <a:effectLst/>
                          <a:latin typeface="Arial" charset="0"/>
                        </a:rPr>
                        <a:t>Gemfibrozil</a:t>
                      </a:r>
                      <a:endParaRPr kumimoji="0" lang="en-US" sz="14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tx1"/>
                          </a:solidFill>
                          <a:effectLst/>
                          <a:latin typeface="Arial" charset="0"/>
                        </a:rPr>
                        <a:t>Fenofibrate</a:t>
                      </a: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tx1"/>
                          </a:solidFill>
                          <a:effectLst/>
                          <a:latin typeface="Arial" charset="0"/>
                          <a:sym typeface="Symbol" pitchFamily="18" charset="2"/>
                        </a:rPr>
                        <a:t>LDL (5-20), HDL (10-20)</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folHlink"/>
                          </a:solidFill>
                          <a:effectLst/>
                          <a:latin typeface="Arial" charset="0"/>
                          <a:sym typeface="Symbol" pitchFamily="18" charset="2"/>
                        </a:rPr>
                        <a:t>Triglyceride (20-50)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Dyspepsia, gallstones, </a:t>
                      </a:r>
                      <a:r>
                        <a:rPr kumimoji="0" lang="en-US" sz="1400" b="1" i="0" u="none" strike="noStrike" cap="none" normalizeH="0" baseline="0" dirty="0" err="1" smtClean="0">
                          <a:ln>
                            <a:noFill/>
                          </a:ln>
                          <a:solidFill>
                            <a:schemeClr val="tx1"/>
                          </a:solidFill>
                          <a:effectLst/>
                          <a:latin typeface="Arial" charset="0"/>
                        </a:rPr>
                        <a:t>myopathy</a:t>
                      </a: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0617">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Bile Acid </a:t>
                      </a:r>
                      <a:r>
                        <a:rPr kumimoji="0" lang="en-US" sz="1400" b="1" i="0" u="none" strike="noStrike" cap="none" normalizeH="0" baseline="0" dirty="0" err="1" smtClean="0">
                          <a:ln>
                            <a:noFill/>
                          </a:ln>
                          <a:solidFill>
                            <a:schemeClr val="tx1"/>
                          </a:solidFill>
                          <a:effectLst/>
                          <a:latin typeface="Arial" charset="0"/>
                        </a:rPr>
                        <a:t>sequestrants</a:t>
                      </a:r>
                      <a:endParaRPr kumimoji="0" lang="en-US" sz="14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tx1"/>
                          </a:solidFill>
                          <a:effectLst/>
                          <a:latin typeface="Arial" charset="0"/>
                        </a:rPr>
                        <a:t>Cholestyramine</a:t>
                      </a: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smtClean="0">
                          <a:ln>
                            <a:noFill/>
                          </a:ln>
                          <a:solidFill>
                            <a:schemeClr val="tx1"/>
                          </a:solidFill>
                          <a:effectLst/>
                          <a:latin typeface="Arial" charset="0"/>
                          <a:sym typeface="Symbol" pitchFamily="18" charset="2"/>
                        </a:rPr>
                        <a:t> LDL</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smtClean="0">
                          <a:ln>
                            <a:noFill/>
                          </a:ln>
                          <a:solidFill>
                            <a:schemeClr val="tx1"/>
                          </a:solidFill>
                          <a:effectLst/>
                          <a:latin typeface="Arial" charset="0"/>
                          <a:sym typeface="Symbol" pitchFamily="18" charset="2"/>
                        </a:rPr>
                        <a:t> HDL</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smtClean="0">
                          <a:ln>
                            <a:noFill/>
                          </a:ln>
                          <a:solidFill>
                            <a:schemeClr val="tx1"/>
                          </a:solidFill>
                          <a:effectLst/>
                          <a:latin typeface="Arial" charset="0"/>
                          <a:sym typeface="Symbol" pitchFamily="18" charset="2"/>
                        </a:rPr>
                        <a:t>No change in triglycerides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GI distress, constipation, decreased absorption of other drugs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Picture1"/>
          <p:cNvPicPr>
            <a:picLocks noChangeAspect="1" noChangeArrowheads="1"/>
          </p:cNvPicPr>
          <p:nvPr/>
        </p:nvPicPr>
        <p:blipFill>
          <a:blip r:embed="rId3" cstate="print"/>
          <a:stretch>
            <a:fillRect/>
          </a:stretch>
        </p:blipFill>
        <p:spPr bwMode="auto">
          <a:xfrm>
            <a:off x="304800" y="533400"/>
            <a:ext cx="8495327" cy="5873593"/>
          </a:xfrm>
          <a:prstGeom prst="rect">
            <a:avLst/>
          </a:prstGeom>
          <a:noFill/>
        </p:spPr>
      </p:pic>
      <p:sp>
        <p:nvSpPr>
          <p:cNvPr id="46084" name="Line 4"/>
          <p:cNvSpPr>
            <a:spLocks noChangeShapeType="1"/>
          </p:cNvSpPr>
          <p:nvPr/>
        </p:nvSpPr>
        <p:spPr bwMode="auto">
          <a:xfrm>
            <a:off x="381000" y="1066800"/>
            <a:ext cx="8229600" cy="0"/>
          </a:xfrm>
          <a:prstGeom prst="line">
            <a:avLst/>
          </a:prstGeom>
          <a:noFill/>
          <a:ln w="38100">
            <a:solidFill>
              <a:schemeClr val="tx1"/>
            </a:solidFill>
            <a:round/>
            <a:headEnd/>
            <a:tailEnd/>
          </a:ln>
          <a:effectLst/>
        </p:spPr>
        <p:txBody>
          <a:bodyPr/>
          <a:lstStyle/>
          <a:p>
            <a:endParaRPr lang="en-US"/>
          </a:p>
        </p:txBody>
      </p:sp>
      <p:sp>
        <p:nvSpPr>
          <p:cNvPr id="46085" name="Rectangle 5"/>
          <p:cNvSpPr>
            <a:spLocks noChangeArrowheads="1"/>
          </p:cNvSpPr>
          <p:nvPr/>
        </p:nvSpPr>
        <p:spPr bwMode="auto">
          <a:xfrm>
            <a:off x="228600" y="6248400"/>
            <a:ext cx="8691563" cy="439738"/>
          </a:xfrm>
          <a:prstGeom prst="rect">
            <a:avLst/>
          </a:prstGeom>
          <a:noFill/>
          <a:ln w="9525" algn="ctr">
            <a:noFill/>
            <a:miter lim="800000"/>
            <a:headEnd/>
            <a:tailEnd/>
          </a:ln>
          <a:effectLst/>
        </p:spPr>
        <p:txBody>
          <a:bodyPr lIns="0" tIns="0" rIns="0" bIns="0" anchor="b"/>
          <a:lstStyle/>
          <a:p>
            <a:pPr eaLnBrk="0" hangingPunct="0">
              <a:lnSpc>
                <a:spcPct val="80000"/>
              </a:lnSpc>
              <a:spcBef>
                <a:spcPct val="25000"/>
              </a:spcBef>
            </a:pPr>
            <a:r>
              <a:rPr lang="en-US" sz="1400">
                <a:solidFill>
                  <a:schemeClr val="bg1"/>
                </a:solidFill>
              </a:rPr>
              <a:t>MI = myocardial infarction.</a:t>
            </a:r>
          </a:p>
          <a:p>
            <a:pPr eaLnBrk="0" hangingPunct="0">
              <a:lnSpc>
                <a:spcPct val="80000"/>
              </a:lnSpc>
              <a:spcBef>
                <a:spcPct val="25000"/>
              </a:spcBef>
            </a:pPr>
            <a:endParaRPr lang="en-US" sz="1400">
              <a:solidFill>
                <a:schemeClr val="bg1"/>
              </a:solidFill>
            </a:endParaRPr>
          </a:p>
          <a:p>
            <a:pPr eaLnBrk="0" hangingPunct="0">
              <a:lnSpc>
                <a:spcPct val="80000"/>
              </a:lnSpc>
              <a:spcBef>
                <a:spcPct val="25000"/>
              </a:spcBef>
            </a:pPr>
            <a:r>
              <a:rPr lang="en-US" sz="1400">
                <a:solidFill>
                  <a:schemeClr val="bg1"/>
                </a:solidFill>
              </a:rPr>
              <a:t>Adapted with permission from Robinson JG et al. </a:t>
            </a:r>
            <a:r>
              <a:rPr lang="en-US" sz="1400" i="1">
                <a:solidFill>
                  <a:schemeClr val="bg1"/>
                </a:solidFill>
              </a:rPr>
              <a:t>J Am Coll Cardiol.</a:t>
            </a:r>
            <a:r>
              <a:rPr lang="en-US" sz="1400">
                <a:solidFill>
                  <a:schemeClr val="bg1"/>
                </a:solidFill>
              </a:rPr>
              <a:t> 2005;46:1855–1862.</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Image:HMG-CoA reductase pathway.png">
            <a:hlinkClick r:id="rId2"/>
          </p:cNvPr>
          <p:cNvPicPr>
            <a:picLocks noChangeAspect="1" noChangeArrowheads="1"/>
          </p:cNvPicPr>
          <p:nvPr/>
        </p:nvPicPr>
        <p:blipFill>
          <a:blip r:embed="rId3" cstate="print"/>
          <a:srcRect/>
          <a:stretch>
            <a:fillRect/>
          </a:stretch>
        </p:blipFill>
        <p:spPr bwMode="auto">
          <a:xfrm>
            <a:off x="2209800" y="304800"/>
            <a:ext cx="4391025" cy="5715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cannedImage-31"/>
          <p:cNvPicPr>
            <a:picLocks noChangeAspect="1" noChangeArrowheads="1"/>
          </p:cNvPicPr>
          <p:nvPr/>
        </p:nvPicPr>
        <p:blipFill>
          <a:blip r:embed="rId2" cstate="print"/>
          <a:srcRect/>
          <a:stretch>
            <a:fillRect/>
          </a:stretch>
        </p:blipFill>
        <p:spPr bwMode="auto">
          <a:xfrm>
            <a:off x="381000" y="304800"/>
            <a:ext cx="8305800" cy="563370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p:cNvPicPr>
            <a:picLocks noChangeAspect="1" noChangeArrowheads="1"/>
          </p:cNvPicPr>
          <p:nvPr/>
        </p:nvPicPr>
        <p:blipFill>
          <a:blip r:embed="rId2" cstate="print"/>
          <a:srcRect/>
          <a:stretch>
            <a:fillRect/>
          </a:stretch>
        </p:blipFill>
        <p:spPr bwMode="auto">
          <a:xfrm>
            <a:off x="1219200" y="1066800"/>
            <a:ext cx="6219825" cy="5032577"/>
          </a:xfrm>
          <a:prstGeom prst="rect">
            <a:avLst/>
          </a:prstGeom>
          <a:noFill/>
          <a:ln w="9525">
            <a:noFill/>
            <a:miter lim="800000"/>
            <a:headEnd/>
            <a:tailEnd/>
          </a:ln>
          <a:effectLst/>
        </p:spPr>
      </p:pic>
      <p:pic>
        <p:nvPicPr>
          <p:cNvPr id="59396" name="Picture 4"/>
          <p:cNvPicPr>
            <a:picLocks noChangeAspect="1" noChangeArrowheads="1"/>
          </p:cNvPicPr>
          <p:nvPr/>
        </p:nvPicPr>
        <p:blipFill>
          <a:blip r:embed="rId3" cstate="print"/>
          <a:srcRect/>
          <a:stretch>
            <a:fillRect/>
          </a:stretch>
        </p:blipFill>
        <p:spPr bwMode="auto">
          <a:xfrm>
            <a:off x="304800" y="304800"/>
            <a:ext cx="8534400"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304800" y="304800"/>
            <a:ext cx="8534400" cy="762000"/>
          </a:xfrm>
          <a:prstGeom prst="rect">
            <a:avLst/>
          </a:prstGeom>
          <a:noFill/>
          <a:ln w="9525">
            <a:noFill/>
            <a:miter lim="800000"/>
            <a:headEnd/>
            <a:tailEnd/>
          </a:ln>
          <a:effectLst/>
        </p:spPr>
      </p:pic>
      <p:pic>
        <p:nvPicPr>
          <p:cNvPr id="60419" name="Picture 3"/>
          <p:cNvPicPr>
            <a:picLocks noChangeAspect="1" noChangeArrowheads="1"/>
          </p:cNvPicPr>
          <p:nvPr/>
        </p:nvPicPr>
        <p:blipFill>
          <a:blip r:embed="rId3" cstate="print"/>
          <a:srcRect/>
          <a:stretch>
            <a:fillRect/>
          </a:stretch>
        </p:blipFill>
        <p:spPr bwMode="auto">
          <a:xfrm>
            <a:off x="990600" y="1066801"/>
            <a:ext cx="6676292" cy="5105399"/>
          </a:xfrm>
          <a:prstGeom prst="rect">
            <a:avLst/>
          </a:prstGeom>
          <a:noFill/>
          <a:ln w="9525">
            <a:noFill/>
            <a:miter lim="800000"/>
            <a:headEnd/>
            <a:tailEnd/>
          </a:ln>
          <a:effectLst/>
        </p:spPr>
      </p:pic>
      <p:sp>
        <p:nvSpPr>
          <p:cNvPr id="4" name="TextBox 3"/>
          <p:cNvSpPr txBox="1"/>
          <p:nvPr/>
        </p:nvSpPr>
        <p:spPr>
          <a:xfrm>
            <a:off x="457200" y="6211669"/>
            <a:ext cx="8153400" cy="523220"/>
          </a:xfrm>
          <a:prstGeom prst="rect">
            <a:avLst/>
          </a:prstGeom>
          <a:noFill/>
        </p:spPr>
        <p:txBody>
          <a:bodyPr wrap="square" rtlCol="0">
            <a:spAutoFit/>
          </a:bodyPr>
          <a:lstStyle/>
          <a:p>
            <a:r>
              <a:rPr lang="nl-NL" sz="1400" b="1" dirty="0" smtClean="0"/>
              <a:t>George Yuan, Khalid Z. Al-Shali, Robert A. Hegele</a:t>
            </a:r>
          </a:p>
          <a:p>
            <a:r>
              <a:rPr lang="en-US" sz="1400" dirty="0" smtClean="0"/>
              <a:t>CMAJ • April 10, 2007 • 176(8)</a:t>
            </a:r>
            <a:endParaRPr lang="en-US" sz="1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 ALL</a:t>
            </a:r>
            <a:endParaRPr lang="en-US" dirty="0"/>
          </a:p>
        </p:txBody>
      </p:sp>
      <p:sp>
        <p:nvSpPr>
          <p:cNvPr id="3" name="Subtitle 2"/>
          <p:cNvSpPr>
            <a:spLocks noGrp="1"/>
          </p:cNvSpPr>
          <p:nvPr>
            <p:ph type="subTitle" idx="1"/>
          </p:nvPr>
        </p:nvSpPr>
        <p:spPr/>
        <p:txBody>
          <a:bodyPr/>
          <a:lstStyle/>
          <a:p>
            <a:r>
              <a:rPr lang="en-US" i="1" dirty="0" smtClean="0">
                <a:hlinkClick r:id="rId3"/>
              </a:rPr>
              <a:t>drjammah@gmail.com</a:t>
            </a:r>
            <a:endParaRPr lang="en-US" i="1" dirty="0" smtClean="0"/>
          </a:p>
          <a:p>
            <a:endParaRPr lang="en-US" dirty="0" smtClean="0"/>
          </a:p>
          <a:p>
            <a:r>
              <a:rPr lang="en-US" dirty="0" smtClean="0"/>
              <a:t>See you in 5</a:t>
            </a:r>
            <a:r>
              <a:rPr lang="en-US" baseline="30000" dirty="0" smtClean="0"/>
              <a:t>th</a:t>
            </a:r>
            <a:r>
              <a:rPr lang="en-US" dirty="0" smtClean="0"/>
              <a:t> year MED-441 Course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The story of lipids (cont.)</a:t>
            </a:r>
          </a:p>
        </p:txBody>
      </p:sp>
      <p:sp>
        <p:nvSpPr>
          <p:cNvPr id="15363" name="Rectangle 3"/>
          <p:cNvSpPr>
            <a:spLocks noGrp="1" noChangeArrowheads="1"/>
          </p:cNvSpPr>
          <p:nvPr>
            <p:ph type="body" idx="1"/>
          </p:nvPr>
        </p:nvSpPr>
        <p:spPr/>
        <p:txBody>
          <a:bodyPr/>
          <a:lstStyle/>
          <a:p>
            <a:r>
              <a:rPr lang="en-US"/>
              <a:t>When oxidized LDL cholesterol gets high, atheroma formation in the walls of arteries occurs, which causes atherosclerosis.</a:t>
            </a:r>
          </a:p>
          <a:p>
            <a:r>
              <a:rPr lang="en-US"/>
              <a:t>HDL cholesterol is able to go and remove cholesterol from the atheroma.</a:t>
            </a:r>
          </a:p>
          <a:p>
            <a:r>
              <a:rPr lang="en-US"/>
              <a:t>Atherogenic cholesterol </a:t>
            </a:r>
            <a:r>
              <a:rPr lang="en-US">
                <a:cs typeface="Arial" charset="0"/>
              </a:rPr>
              <a:t>→ LDL, VLDL, IDL</a:t>
            </a:r>
          </a:p>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r>
              <a:rPr lang="en-US"/>
              <a:t>Atherosclerosis</a:t>
            </a:r>
          </a:p>
        </p:txBody>
      </p:sp>
      <p:pic>
        <p:nvPicPr>
          <p:cNvPr id="19463" name="Picture 7" descr="cholesterol"/>
          <p:cNvPicPr>
            <a:picLocks noChangeAspect="1" noChangeArrowheads="1"/>
          </p:cNvPicPr>
          <p:nvPr/>
        </p:nvPicPr>
        <p:blipFill>
          <a:blip r:embed="rId2" cstate="print"/>
          <a:srcRect/>
          <a:stretch>
            <a:fillRect/>
          </a:stretch>
        </p:blipFill>
        <p:spPr bwMode="auto">
          <a:xfrm>
            <a:off x="1905000" y="1828800"/>
            <a:ext cx="5356225" cy="411638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533400"/>
            <a:ext cx="8229600" cy="441325"/>
          </a:xfrm>
        </p:spPr>
        <p:txBody>
          <a:bodyPr/>
          <a:lstStyle/>
          <a:p>
            <a:r>
              <a:rPr lang="en-US" dirty="0">
                <a:solidFill>
                  <a:schemeClr val="accent5">
                    <a:lumMod val="25000"/>
                  </a:schemeClr>
                </a:solidFill>
              </a:rPr>
              <a:t>Lipid Transport</a:t>
            </a:r>
          </a:p>
        </p:txBody>
      </p:sp>
      <p:pic>
        <p:nvPicPr>
          <p:cNvPr id="22533" name="Picture 5" descr="nature06796-f2"/>
          <p:cNvPicPr>
            <a:picLocks noChangeAspect="1" noChangeArrowheads="1"/>
          </p:cNvPicPr>
          <p:nvPr/>
        </p:nvPicPr>
        <p:blipFill>
          <a:blip r:embed="rId3" cstate="print"/>
          <a:srcRect/>
          <a:stretch>
            <a:fillRect/>
          </a:stretch>
        </p:blipFill>
        <p:spPr bwMode="auto">
          <a:xfrm>
            <a:off x="381000" y="838200"/>
            <a:ext cx="8441497" cy="5181600"/>
          </a:xfrm>
          <a:prstGeom prst="rect">
            <a:avLst/>
          </a:prstGeom>
          <a:noFill/>
        </p:spPr>
      </p:pic>
      <p:sp>
        <p:nvSpPr>
          <p:cNvPr id="22534" name="Text Box 6"/>
          <p:cNvSpPr txBox="1">
            <a:spLocks noChangeArrowheads="1"/>
          </p:cNvSpPr>
          <p:nvPr/>
        </p:nvSpPr>
        <p:spPr bwMode="auto">
          <a:xfrm>
            <a:off x="228600" y="2514600"/>
            <a:ext cx="1295400" cy="274638"/>
          </a:xfrm>
          <a:prstGeom prst="rect">
            <a:avLst/>
          </a:prstGeom>
          <a:noFill/>
          <a:ln w="9525">
            <a:noFill/>
            <a:miter lim="800000"/>
            <a:headEnd/>
            <a:tailEnd/>
          </a:ln>
          <a:effectLst/>
        </p:spPr>
        <p:txBody>
          <a:bodyPr>
            <a:spAutoFit/>
          </a:bodyPr>
          <a:lstStyle/>
          <a:p>
            <a:pPr>
              <a:spcBef>
                <a:spcPct val="50000"/>
              </a:spcBef>
            </a:pPr>
            <a:r>
              <a:rPr lang="en-US" sz="1200" b="1"/>
              <a:t>LPL/Apo C2</a:t>
            </a:r>
          </a:p>
        </p:txBody>
      </p:sp>
      <p:sp>
        <p:nvSpPr>
          <p:cNvPr id="22538" name="Text Box 10"/>
          <p:cNvSpPr txBox="1">
            <a:spLocks noChangeArrowheads="1"/>
          </p:cNvSpPr>
          <p:nvPr/>
        </p:nvSpPr>
        <p:spPr bwMode="auto">
          <a:xfrm>
            <a:off x="1447800" y="6488668"/>
            <a:ext cx="7696200" cy="369332"/>
          </a:xfrm>
          <a:prstGeom prst="rect">
            <a:avLst/>
          </a:prstGeom>
          <a:noFill/>
          <a:ln w="9525">
            <a:noFill/>
            <a:miter lim="800000"/>
            <a:headEnd/>
            <a:tailEnd/>
          </a:ln>
          <a:effectLst/>
        </p:spPr>
        <p:txBody>
          <a:bodyPr wrap="square">
            <a:spAutoFit/>
          </a:bodyPr>
          <a:lstStyle/>
          <a:p>
            <a:pPr>
              <a:spcBef>
                <a:spcPct val="50000"/>
              </a:spcBef>
            </a:pPr>
            <a:r>
              <a:rPr lang="en-US" i="1" dirty="0"/>
              <a:t>Rader DJ, Daugherty, A Nature 2008; 451:904-913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6030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105781"/>
                </a:solidFill>
                <a:effectLst/>
                <a:latin typeface="Arial" pitchFamily="34" charset="0"/>
                <a:cs typeface="Arial" pitchFamily="34" charset="0"/>
              </a:rPr>
              <a:t>[ CLOSE WINDOW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t>
            </a:r>
            <a:r>
              <a:rPr kumimoji="0" lang="en-US" sz="372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8370" name="Picture 2" descr="Lipoprotein lipase (LPL) releases free fatty acid..."/>
          <p:cNvPicPr>
            <a:picLocks noChangeAspect="1" noChangeArrowheads="1"/>
          </p:cNvPicPr>
          <p:nvPr/>
        </p:nvPicPr>
        <p:blipFill>
          <a:blip r:embed="rId2" cstate="print"/>
          <a:srcRect/>
          <a:stretch>
            <a:fillRect/>
          </a:stretch>
        </p:blipFill>
        <p:spPr bwMode="auto">
          <a:xfrm>
            <a:off x="457200" y="685800"/>
            <a:ext cx="8305800" cy="535487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3" name="Picture 3" descr="IntestCholAbsorp_1"/>
          <p:cNvPicPr>
            <a:picLocks noChangeArrowheads="1"/>
          </p:cNvPicPr>
          <p:nvPr/>
        </p:nvPicPr>
        <p:blipFill>
          <a:blip r:embed="rId3" cstate="print"/>
          <a:srcRect/>
          <a:stretch>
            <a:fillRect/>
          </a:stretch>
        </p:blipFill>
        <p:spPr bwMode="auto">
          <a:xfrm>
            <a:off x="1143000" y="1392238"/>
            <a:ext cx="6937375" cy="5229225"/>
          </a:xfrm>
          <a:prstGeom prst="rect">
            <a:avLst/>
          </a:prstGeom>
          <a:noFill/>
        </p:spPr>
      </p:pic>
      <p:pic>
        <p:nvPicPr>
          <p:cNvPr id="107524" name="Picture 4" descr="IntestCholAbsorp_2"/>
          <p:cNvPicPr>
            <a:picLocks noChangeArrowheads="1"/>
          </p:cNvPicPr>
          <p:nvPr/>
        </p:nvPicPr>
        <p:blipFill>
          <a:blip r:embed="rId4" cstate="print"/>
          <a:srcRect/>
          <a:stretch>
            <a:fillRect/>
          </a:stretch>
        </p:blipFill>
        <p:spPr bwMode="auto">
          <a:xfrm>
            <a:off x="1143000" y="1392238"/>
            <a:ext cx="6937375" cy="5229225"/>
          </a:xfrm>
          <a:prstGeom prst="rect">
            <a:avLst/>
          </a:prstGeom>
          <a:noFill/>
        </p:spPr>
      </p:pic>
      <p:pic>
        <p:nvPicPr>
          <p:cNvPr id="107525" name="Picture 5" descr="NPC1L1_3"/>
          <p:cNvPicPr>
            <a:picLocks noChangeAspect="1" noChangeArrowheads="1"/>
          </p:cNvPicPr>
          <p:nvPr/>
        </p:nvPicPr>
        <p:blipFill>
          <a:blip r:embed="rId5" cstate="print"/>
          <a:srcRect/>
          <a:stretch>
            <a:fillRect/>
          </a:stretch>
        </p:blipFill>
        <p:spPr bwMode="auto">
          <a:xfrm>
            <a:off x="1143000" y="1392238"/>
            <a:ext cx="6934200" cy="5227637"/>
          </a:xfrm>
          <a:prstGeom prst="rect">
            <a:avLst/>
          </a:prstGeom>
          <a:noFill/>
        </p:spPr>
      </p:pic>
      <p:pic>
        <p:nvPicPr>
          <p:cNvPr id="107526" name="Picture 6" descr="NPC1L1_2"/>
          <p:cNvPicPr>
            <a:picLocks noChangeAspect="1" noChangeArrowheads="1"/>
          </p:cNvPicPr>
          <p:nvPr/>
        </p:nvPicPr>
        <p:blipFill>
          <a:blip r:embed="rId6" cstate="print"/>
          <a:srcRect/>
          <a:stretch>
            <a:fillRect/>
          </a:stretch>
        </p:blipFill>
        <p:spPr bwMode="auto">
          <a:xfrm>
            <a:off x="1143000" y="1392238"/>
            <a:ext cx="6934200" cy="5227637"/>
          </a:xfrm>
          <a:prstGeom prst="rect">
            <a:avLst/>
          </a:prstGeom>
          <a:noFill/>
        </p:spPr>
      </p:pic>
      <p:pic>
        <p:nvPicPr>
          <p:cNvPr id="107527" name="Picture 7" descr="NPC1L1"/>
          <p:cNvPicPr>
            <a:picLocks noChangeAspect="1" noChangeArrowheads="1"/>
          </p:cNvPicPr>
          <p:nvPr/>
        </p:nvPicPr>
        <p:blipFill>
          <a:blip r:embed="rId7" cstate="print"/>
          <a:srcRect/>
          <a:stretch>
            <a:fillRect/>
          </a:stretch>
        </p:blipFill>
        <p:spPr bwMode="invGray">
          <a:xfrm>
            <a:off x="838200" y="457200"/>
            <a:ext cx="7669104" cy="5781675"/>
          </a:xfrm>
          <a:prstGeom prst="rect">
            <a:avLst/>
          </a:prstGeom>
          <a:noFill/>
        </p:spPr>
      </p:pic>
      <p:sp>
        <p:nvSpPr>
          <p:cNvPr id="107528" name="Oval 8"/>
          <p:cNvSpPr>
            <a:spLocks noChangeArrowheads="1"/>
          </p:cNvSpPr>
          <p:nvPr/>
        </p:nvSpPr>
        <p:spPr bwMode="auto">
          <a:xfrm>
            <a:off x="4114800" y="3124200"/>
            <a:ext cx="1219200" cy="914400"/>
          </a:xfrm>
          <a:prstGeom prst="ellipse">
            <a:avLst/>
          </a:prstGeom>
          <a:noFill/>
          <a:ln w="25400">
            <a:solidFill>
              <a:srgbClr val="00FF00"/>
            </a:solidFill>
            <a:round/>
            <a:headEnd/>
            <a:tailEnd/>
          </a:ln>
          <a:effectLst/>
        </p:spPr>
        <p:txBody>
          <a:bodyPr wrap="none" anchor="ctr"/>
          <a:lstStyle/>
          <a:p>
            <a:endParaRPr lang="en-US"/>
          </a:p>
        </p:txBody>
      </p:sp>
      <p:sp>
        <p:nvSpPr>
          <p:cNvPr id="107529" name="Oval 9"/>
          <p:cNvSpPr>
            <a:spLocks noChangeArrowheads="1"/>
          </p:cNvSpPr>
          <p:nvPr/>
        </p:nvSpPr>
        <p:spPr bwMode="auto">
          <a:xfrm>
            <a:off x="4724400" y="1524000"/>
            <a:ext cx="1219200" cy="914400"/>
          </a:xfrm>
          <a:prstGeom prst="ellipse">
            <a:avLst/>
          </a:prstGeom>
          <a:noFill/>
          <a:ln w="25400">
            <a:solidFill>
              <a:srgbClr val="00FF00"/>
            </a:solidFill>
            <a:round/>
            <a:headEnd/>
            <a:tailEnd/>
          </a:ln>
          <a:effectLst/>
        </p:spPr>
        <p:txBody>
          <a:bodyPr wrap="none" anchor="ctr"/>
          <a:lstStyle/>
          <a:p>
            <a:endParaRPr lang="en-US"/>
          </a:p>
        </p:txBody>
      </p:sp>
      <p:sp>
        <p:nvSpPr>
          <p:cNvPr id="107532" name="Line 12"/>
          <p:cNvSpPr>
            <a:spLocks noChangeShapeType="1"/>
          </p:cNvSpPr>
          <p:nvPr/>
        </p:nvSpPr>
        <p:spPr bwMode="auto">
          <a:xfrm>
            <a:off x="76200" y="1066800"/>
            <a:ext cx="8991600" cy="0"/>
          </a:xfrm>
          <a:prstGeom prst="line">
            <a:avLst/>
          </a:prstGeom>
          <a:noFill/>
          <a:ln w="38100">
            <a:solidFill>
              <a:srgbClr val="FF0000"/>
            </a:solidFill>
            <a:round/>
            <a:headEnd/>
            <a:tailEn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wipe(up)">
                                      <p:cBhvr>
                                        <p:cTn id="7" dur="500"/>
                                        <p:tgtEl>
                                          <p:spTgt spid="1075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7525"/>
                                        </p:tgtEl>
                                        <p:attrNameLst>
                                          <p:attrName>style.visibility</p:attrName>
                                        </p:attrNameLst>
                                      </p:cBhvr>
                                      <p:to>
                                        <p:strVal val="visible"/>
                                      </p:to>
                                    </p:set>
                                    <p:animEffect transition="in" filter="wipe(left)">
                                      <p:cBhvr>
                                        <p:cTn id="12" dur="500"/>
                                        <p:tgtEl>
                                          <p:spTgt spid="1075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07526"/>
                                        </p:tgtEl>
                                        <p:attrNameLst>
                                          <p:attrName>style.visibility</p:attrName>
                                        </p:attrNameLst>
                                      </p:cBhvr>
                                      <p:to>
                                        <p:strVal val="visible"/>
                                      </p:to>
                                    </p:set>
                                    <p:animEffect transition="in" filter="wipe(right)">
                                      <p:cBhvr>
                                        <p:cTn id="17" dur="500"/>
                                        <p:tgtEl>
                                          <p:spTgt spid="1075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7527"/>
                                        </p:tgtEl>
                                        <p:attrNameLst>
                                          <p:attrName>style.visibility</p:attrName>
                                        </p:attrNameLst>
                                      </p:cBhvr>
                                      <p:to>
                                        <p:strVal val="visible"/>
                                      </p:to>
                                    </p:set>
                                    <p:animEffect transition="in" filter="wipe(down)">
                                      <p:cBhvr>
                                        <p:cTn id="22" dur="500"/>
                                        <p:tgtEl>
                                          <p:spTgt spid="10752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7529"/>
                                        </p:tgtEl>
                                        <p:attrNameLst>
                                          <p:attrName>style.visibility</p:attrName>
                                        </p:attrNameLst>
                                      </p:cBhvr>
                                      <p:to>
                                        <p:strVal val="visible"/>
                                      </p:to>
                                    </p:set>
                                    <p:animEffect transition="in" filter="blinds(horizontal)">
                                      <p:cBhvr>
                                        <p:cTn id="27" dur="500"/>
                                        <p:tgtEl>
                                          <p:spTgt spid="10752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7528"/>
                                        </p:tgtEl>
                                        <p:attrNameLst>
                                          <p:attrName>style.visibility</p:attrName>
                                        </p:attrNameLst>
                                      </p:cBhvr>
                                      <p:to>
                                        <p:strVal val="visible"/>
                                      </p:to>
                                    </p:set>
                                    <p:animEffect transition="in" filter="blinds(horizontal)">
                                      <p:cBhvr>
                                        <p:cTn id="32" dur="500"/>
                                        <p:tgtEl>
                                          <p:spTgt spid="107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8" grpId="0" animBg="1"/>
      <p:bldP spid="1075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6030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105781"/>
                </a:solidFill>
                <a:effectLst/>
                <a:latin typeface="Arial" pitchFamily="34" charset="0"/>
                <a:cs typeface="Arial" pitchFamily="34" charset="0"/>
              </a:rPr>
              <a:t>[ CLOSE WINDOW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t>
            </a:r>
            <a:r>
              <a:rPr kumimoji="0" lang="en-US" sz="412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7346" name="Picture 2" descr="Once very low-density lipoprotein (VLDL) has been..."/>
          <p:cNvPicPr>
            <a:picLocks noChangeAspect="1" noChangeArrowheads="1"/>
          </p:cNvPicPr>
          <p:nvPr/>
        </p:nvPicPr>
        <p:blipFill>
          <a:blip r:embed="rId2" cstate="print"/>
          <a:srcRect/>
          <a:stretch>
            <a:fillRect/>
          </a:stretch>
        </p:blipFill>
        <p:spPr bwMode="auto">
          <a:xfrm>
            <a:off x="304800" y="609600"/>
            <a:ext cx="8534400" cy="546296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efined">
  <a:themeElements>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Refined</Template>
  <TotalTime>723</TotalTime>
  <Words>2847</Words>
  <Application>Microsoft Office PowerPoint</Application>
  <PresentationFormat>On-screen Show (4:3)</PresentationFormat>
  <Paragraphs>470</Paragraphs>
  <Slides>36</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Albertus Extra Bold</vt:lpstr>
      <vt:lpstr>Arial</vt:lpstr>
      <vt:lpstr>Berlin Sans FB</vt:lpstr>
      <vt:lpstr>Calibri</vt:lpstr>
      <vt:lpstr>Symbol</vt:lpstr>
      <vt:lpstr>Times New Roman</vt:lpstr>
      <vt:lpstr>Verdana</vt:lpstr>
      <vt:lpstr>Wingdings</vt:lpstr>
      <vt:lpstr>Refined</vt:lpstr>
      <vt:lpstr>Dyslipidemia (Med-341)</vt:lpstr>
      <vt:lpstr>Lipid Transport</vt:lpstr>
      <vt:lpstr>The story of lipids</vt:lpstr>
      <vt:lpstr>The story of lipids (cont.)</vt:lpstr>
      <vt:lpstr>Atherosclerosis</vt:lpstr>
      <vt:lpstr>Lipid Transport</vt:lpstr>
      <vt:lpstr>PowerPoint Presentation</vt:lpstr>
      <vt:lpstr>PowerPoint Presentation</vt:lpstr>
      <vt:lpstr>PowerPoint Presentation</vt:lpstr>
      <vt:lpstr>PowerPoint Presentation</vt:lpstr>
      <vt:lpstr>PowerPoint Presentation</vt:lpstr>
      <vt:lpstr>HDL and Reverse Cholesterol Transport</vt:lpstr>
      <vt:lpstr>Plasma lipoproteins</vt:lpstr>
      <vt:lpstr>Hereditary Causes of Hyperlipidemia</vt:lpstr>
      <vt:lpstr>Fredrickson classification of hyperlipidemias</vt:lpstr>
      <vt:lpstr>Primary hypercholesterolemias</vt:lpstr>
      <vt:lpstr>Primary hypertriglyceridemias</vt:lpstr>
      <vt:lpstr>Primary mixed hyperlipidemias</vt:lpstr>
      <vt:lpstr>Dietary sources of Cholesterol</vt:lpstr>
      <vt:lpstr>Causes of Hyperlipidemia </vt:lpstr>
      <vt:lpstr>PowerPoint Presentation</vt:lpstr>
      <vt:lpstr>Checking lipids</vt:lpstr>
      <vt:lpstr>When to check lipid panel </vt:lpstr>
      <vt:lpstr>PowerPoint Presentation</vt:lpstr>
      <vt:lpstr>Treatment Targets</vt:lpstr>
      <vt:lpstr>LDL and Non-LDL(HDL/TC)</vt:lpstr>
      <vt:lpstr>Adult Treatment Panel III Guidelines for Treatment of Hyperlipidemia  </vt:lpstr>
      <vt:lpstr>PowerPoint Presentation</vt:lpstr>
      <vt:lpstr>Treatment of Hyperlipidemia</vt:lpstr>
      <vt:lpstr>Medications for Hyperlipidemia</vt:lpstr>
      <vt:lpstr>PowerPoint Presentation</vt:lpstr>
      <vt:lpstr>PowerPoint Presentation</vt:lpstr>
      <vt:lpstr>PowerPoint Presentation</vt:lpstr>
      <vt:lpstr>PowerPoint Presentation</vt:lpstr>
      <vt:lpstr>PowerPoint Presentation</vt:lpstr>
      <vt:lpstr>THANK YOU ALL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Hyperlipidemia</dc:title>
  <dc:creator>Michele</dc:creator>
  <cp:lastModifiedBy>User</cp:lastModifiedBy>
  <cp:revision>24</cp:revision>
  <dcterms:created xsi:type="dcterms:W3CDTF">2007-02-01T22:27:52Z</dcterms:created>
  <dcterms:modified xsi:type="dcterms:W3CDTF">2014-03-04T07:17:27Z</dcterms:modified>
</cp:coreProperties>
</file>