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5" r:id="rId9"/>
    <p:sldId id="311" r:id="rId10"/>
    <p:sldId id="312" r:id="rId11"/>
    <p:sldId id="313" r:id="rId12"/>
    <p:sldId id="285" r:id="rId13"/>
    <p:sldId id="273" r:id="rId14"/>
    <p:sldId id="294" r:id="rId15"/>
    <p:sldId id="295" r:id="rId16"/>
    <p:sldId id="266" r:id="rId17"/>
    <p:sldId id="281" r:id="rId18"/>
    <p:sldId id="267" r:id="rId19"/>
    <p:sldId id="269" r:id="rId20"/>
    <p:sldId id="270" r:id="rId21"/>
    <p:sldId id="282" r:id="rId22"/>
    <p:sldId id="303" r:id="rId23"/>
    <p:sldId id="304" r:id="rId24"/>
    <p:sldId id="305" r:id="rId25"/>
    <p:sldId id="306" r:id="rId26"/>
    <p:sldId id="298" r:id="rId27"/>
    <p:sldId id="293" r:id="rId28"/>
    <p:sldId id="299" r:id="rId29"/>
    <p:sldId id="272" r:id="rId30"/>
    <p:sldId id="283" r:id="rId31"/>
    <p:sldId id="284" r:id="rId32"/>
    <p:sldId id="276" r:id="rId33"/>
    <p:sldId id="308" r:id="rId34"/>
    <p:sldId id="280" r:id="rId35"/>
    <p:sldId id="275" r:id="rId36"/>
    <p:sldId id="309" r:id="rId37"/>
    <p:sldId id="277" r:id="rId38"/>
    <p:sldId id="278" r:id="rId39"/>
    <p:sldId id="286" r:id="rId40"/>
    <p:sldId id="287" r:id="rId41"/>
    <p:sldId id="288" r:id="rId42"/>
    <p:sldId id="289" r:id="rId43"/>
    <p:sldId id="291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955A85-CB80-469C-B458-A32407ABBC3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DEMYELINATING DISEASES</a:t>
            </a:r>
            <a:br>
              <a:rPr lang="en-US" dirty="0" smtClean="0"/>
            </a:br>
            <a:r>
              <a:rPr lang="en-US" dirty="0" smtClean="0"/>
              <a:t>(MULTIPLE SCLEROSIS)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73200"/>
          </a:xfrm>
        </p:spPr>
        <p:txBody>
          <a:bodyPr/>
          <a:lstStyle/>
          <a:p>
            <a:r>
              <a:rPr lang="en-US" b="1" dirty="0" err="1" smtClean="0"/>
              <a:t>Nuha</a:t>
            </a:r>
            <a:r>
              <a:rPr lang="en-US" b="1" dirty="0" smtClean="0"/>
              <a:t> </a:t>
            </a:r>
            <a:r>
              <a:rPr lang="en-US" b="1" dirty="0" err="1" smtClean="0"/>
              <a:t>Alkhawajah</a:t>
            </a:r>
            <a:r>
              <a:rPr lang="en-US" b="1" dirty="0" smtClean="0"/>
              <a:t> MD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49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86000"/>
            <a:ext cx="8458200" cy="44195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Infections:</a:t>
            </a:r>
          </a:p>
          <a:p>
            <a:pPr lvl="1"/>
            <a:r>
              <a:rPr lang="en-US" dirty="0" smtClean="0"/>
              <a:t>History of infectious mononucleosis (EBV) is associated with higher susceptibility to MS 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Vitamin D:</a:t>
            </a:r>
          </a:p>
          <a:p>
            <a:pPr lvl="1"/>
            <a:r>
              <a:rPr lang="en-US" dirty="0"/>
              <a:t>sunlight may be </a:t>
            </a:r>
            <a:r>
              <a:rPr lang="en-US" dirty="0" smtClean="0"/>
              <a:t>protective (ultraviolet </a:t>
            </a:r>
            <a:r>
              <a:rPr lang="en-US" dirty="0"/>
              <a:t>radiation or </a:t>
            </a:r>
            <a:r>
              <a:rPr lang="en-US" dirty="0" smtClean="0"/>
              <a:t>vitamin D)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un exposure &amp; </a:t>
            </a:r>
            <a:r>
              <a:rPr lang="en-US" dirty="0"/>
              <a:t>serum vitamin D </a:t>
            </a:r>
            <a:r>
              <a:rPr lang="en-US" dirty="0" smtClean="0"/>
              <a:t>are inversely related to risk/prevalence </a:t>
            </a:r>
            <a:r>
              <a:rPr lang="en-US" dirty="0"/>
              <a:t>of MS </a:t>
            </a:r>
            <a:endParaRPr lang="en-US" dirty="0" smtClean="0"/>
          </a:p>
          <a:p>
            <a:pPr lvl="1"/>
            <a:r>
              <a:rPr lang="en-US" dirty="0"/>
              <a:t>vitamin D levels are inversely related to MS disease </a:t>
            </a:r>
            <a:r>
              <a:rPr lang="en-US" dirty="0" smtClean="0"/>
              <a:t>activity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b="1" i="1" u="sng" dirty="0" smtClean="0"/>
              <a:t>Smoking:</a:t>
            </a:r>
          </a:p>
          <a:p>
            <a:pPr lvl="1"/>
            <a:r>
              <a:rPr lang="en-US" dirty="0"/>
              <a:t>a higher risk of MS in ever-smokers than in never-smokers </a:t>
            </a:r>
            <a:endParaRPr lang="en-US" dirty="0" smtClean="0"/>
          </a:p>
          <a:p>
            <a:pPr lvl="1"/>
            <a:r>
              <a:rPr lang="en-US" dirty="0"/>
              <a:t>Smoking may also be a risk factor for disease progression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Pathologic </a:t>
            </a:r>
            <a:r>
              <a:rPr lang="en-US" dirty="0"/>
              <a:t>hallmark </a:t>
            </a:r>
            <a:r>
              <a:rPr lang="en-US" dirty="0" smtClean="0"/>
              <a:t>is focal </a:t>
            </a:r>
            <a:r>
              <a:rPr lang="en-US" dirty="0"/>
              <a:t>demyelinated </a:t>
            </a:r>
            <a:r>
              <a:rPr lang="en-US" dirty="0" smtClean="0"/>
              <a:t>plaques</a:t>
            </a:r>
          </a:p>
          <a:p>
            <a:endParaRPr lang="en-US" dirty="0"/>
          </a:p>
          <a:p>
            <a:r>
              <a:rPr lang="en-US" dirty="0" smtClean="0"/>
              <a:t>Variable </a:t>
            </a:r>
            <a:r>
              <a:rPr lang="en-US" dirty="0"/>
              <a:t>degrees of inflammation, gliosis, and </a:t>
            </a:r>
            <a:r>
              <a:rPr lang="en-US" dirty="0" err="1" smtClean="0"/>
              <a:t>neurodegeneration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Recurrent relapses lead to permanent myelin damage and </a:t>
            </a:r>
            <a:r>
              <a:rPr lang="en-US" dirty="0" err="1" smtClean="0"/>
              <a:t>oligodendrocytes</a:t>
            </a:r>
            <a:r>
              <a:rPr lang="en-US" dirty="0" smtClean="0"/>
              <a:t> loss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205" y="2674938"/>
            <a:ext cx="439152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COURSE: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908462" y="2971800"/>
            <a:ext cx="1453738" cy="448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Relapsing </a:t>
            </a:r>
            <a:r>
              <a:rPr lang="en-US" dirty="0"/>
              <a:t>remitting, secondary progressive, primary progressive or relapsing progressive </a:t>
            </a:r>
          </a:p>
          <a:p>
            <a:r>
              <a:rPr lang="en-US" dirty="0"/>
              <a:t>80% of the patients will have a relapsing remitting course</a:t>
            </a:r>
          </a:p>
          <a:p>
            <a:r>
              <a:rPr lang="en-US" dirty="0"/>
              <a:t>50% of the RRMS will become secondary progressive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79023"/>
            <a:ext cx="8195733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95600"/>
            <a:ext cx="272614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5" y="3332162"/>
            <a:ext cx="217058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02455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2" y="4492624"/>
            <a:ext cx="2762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SYMPTOMS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5974"/>
            <a:ext cx="4060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1637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Blurred vision</a:t>
            </a:r>
            <a:endParaRPr lang="en-US" dirty="0"/>
          </a:p>
          <a:p>
            <a:r>
              <a:rPr lang="en-US" dirty="0" smtClean="0"/>
              <a:t>Pain exacerbated by eyes movement</a:t>
            </a:r>
          </a:p>
          <a:p>
            <a:r>
              <a:rPr lang="en-US" dirty="0" smtClean="0"/>
              <a:t>Reduced perception of colors</a:t>
            </a:r>
            <a:endParaRPr lang="en-US" dirty="0"/>
          </a:p>
          <a:p>
            <a:r>
              <a:rPr lang="en-US" dirty="0"/>
              <a:t>Flashes of light on moving the </a:t>
            </a:r>
            <a:r>
              <a:rPr lang="en-US" dirty="0" smtClean="0"/>
              <a:t>eyes</a:t>
            </a:r>
          </a:p>
          <a:p>
            <a:r>
              <a:rPr lang="en-US" dirty="0" smtClean="0"/>
              <a:t>Enlarged blind spot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NEURITIS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79932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STEM RELATED MS </a:t>
            </a:r>
            <a:r>
              <a:rPr lang="en-US" dirty="0"/>
              <a:t>SYMPTOMS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44700"/>
            <a:ext cx="3213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3276600"/>
            <a:ext cx="3245644" cy="28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Oscillopsia</a:t>
            </a:r>
            <a:endParaRPr lang="en-US" dirty="0" smtClean="0"/>
          </a:p>
          <a:p>
            <a:r>
              <a:rPr lang="en-US" dirty="0" smtClean="0"/>
              <a:t>Dysarthria</a:t>
            </a:r>
          </a:p>
          <a:p>
            <a:r>
              <a:rPr lang="en-US" dirty="0" smtClean="0"/>
              <a:t>Ataxia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CEREBELLUM RELATED MS SYMPTOMS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3622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7860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lipid dense layer that surrounds the axon of the neuron</a:t>
            </a:r>
          </a:p>
          <a:p>
            <a:r>
              <a:rPr lang="en-US" dirty="0" smtClean="0"/>
              <a:t>Insulates the axon and allows continuous propagation of the electrical impulse</a:t>
            </a:r>
          </a:p>
          <a:p>
            <a:r>
              <a:rPr lang="en-US" dirty="0" smtClean="0"/>
              <a:t>Schwann cells         peripheral nervous system (PNS) neurons</a:t>
            </a:r>
          </a:p>
          <a:p>
            <a:r>
              <a:rPr lang="en-US" dirty="0" err="1" smtClean="0"/>
              <a:t>Oligodendrocytes</a:t>
            </a:r>
            <a:r>
              <a:rPr lang="en-US" dirty="0" smtClean="0"/>
              <a:t>          central nervous system (CNS).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124200" y="44839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26427" y="5288478"/>
            <a:ext cx="48194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dysfunction: memory, concentration, depression, processing speed</a:t>
            </a:r>
          </a:p>
          <a:p>
            <a:r>
              <a:rPr lang="en-US" dirty="0" smtClean="0"/>
              <a:t>Weakness (</a:t>
            </a:r>
            <a:r>
              <a:rPr lang="en-US" dirty="0" err="1" smtClean="0"/>
              <a:t>monoparesis</a:t>
            </a:r>
            <a:r>
              <a:rPr lang="en-US" dirty="0" smtClean="0"/>
              <a:t>, </a:t>
            </a:r>
            <a:r>
              <a:rPr lang="en-US" dirty="0" err="1" smtClean="0"/>
              <a:t>paraparesis</a:t>
            </a:r>
            <a:r>
              <a:rPr lang="en-US" dirty="0" smtClean="0"/>
              <a:t>, </a:t>
            </a:r>
            <a:r>
              <a:rPr lang="en-US" dirty="0" err="1" smtClean="0"/>
              <a:t>quadriparesis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Sensory loss/numbness/pain</a:t>
            </a:r>
          </a:p>
          <a:p>
            <a:r>
              <a:rPr lang="en-US" dirty="0" err="1" smtClean="0"/>
              <a:t>Sphicteric</a:t>
            </a:r>
            <a:r>
              <a:rPr lang="en-US" dirty="0" smtClean="0"/>
              <a:t> dysfunction</a:t>
            </a:r>
          </a:p>
          <a:p>
            <a:r>
              <a:rPr lang="en-US" dirty="0" err="1"/>
              <a:t>Lhermitte’s</a:t>
            </a:r>
            <a:r>
              <a:rPr lang="en-US" dirty="0"/>
              <a:t> Phenomenon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AND SPINAL CORD MS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 general term that indicates inflammation of the spinal cord</a:t>
            </a:r>
          </a:p>
          <a:p>
            <a:r>
              <a:rPr lang="en-US" dirty="0" smtClean="0"/>
              <a:t>Could be caused by MS, NMO, infections, connective tissue diseases…..</a:t>
            </a:r>
          </a:p>
          <a:p>
            <a:r>
              <a:rPr lang="en-US" dirty="0" smtClean="0"/>
              <a:t>Spinal cord related motor, sensory &amp;/or autonomic dysfunction</a:t>
            </a:r>
          </a:p>
          <a:p>
            <a:r>
              <a:rPr lang="en-US" dirty="0" smtClean="0"/>
              <a:t>Sensory level</a:t>
            </a:r>
          </a:p>
          <a:p>
            <a:r>
              <a:rPr lang="en-US" dirty="0" smtClean="0"/>
              <a:t>Unilateral or bilateral</a:t>
            </a:r>
          </a:p>
          <a:p>
            <a:r>
              <a:rPr lang="en-US" dirty="0" smtClean="0"/>
              <a:t>CSF: increased WBC count and proteins</a:t>
            </a:r>
          </a:p>
          <a:p>
            <a:pPr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MYELITITS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Patient-reported symptoms or </a:t>
            </a:r>
            <a:r>
              <a:rPr lang="en-US" dirty="0"/>
              <a:t>objectively observed signs</a:t>
            </a:r>
          </a:p>
          <a:p>
            <a:r>
              <a:rPr lang="en-US" dirty="0" smtClean="0"/>
              <a:t>Typical </a:t>
            </a:r>
            <a:r>
              <a:rPr lang="en-US" dirty="0"/>
              <a:t>of </a:t>
            </a:r>
            <a:r>
              <a:rPr lang="en-US" dirty="0" smtClean="0"/>
              <a:t>CNS </a:t>
            </a:r>
            <a:r>
              <a:rPr lang="en-US" dirty="0"/>
              <a:t>acute inflammatory </a:t>
            </a:r>
            <a:r>
              <a:rPr lang="en-US" dirty="0" smtClean="0"/>
              <a:t>demyelinating </a:t>
            </a:r>
          </a:p>
          <a:p>
            <a:r>
              <a:rPr lang="en-US" dirty="0" smtClean="0"/>
              <a:t>At </a:t>
            </a:r>
            <a:r>
              <a:rPr lang="en-US" dirty="0"/>
              <a:t>least </a:t>
            </a:r>
            <a:r>
              <a:rPr lang="en-US" dirty="0" smtClean="0"/>
              <a:t>24</a:t>
            </a:r>
            <a:r>
              <a:rPr lang="ar-SA" dirty="0" smtClean="0"/>
              <a:t> </a:t>
            </a:r>
            <a:r>
              <a:rPr lang="en-US" dirty="0" err="1" smtClean="0"/>
              <a:t>hrs</a:t>
            </a:r>
            <a:endParaRPr lang="en-US" dirty="0"/>
          </a:p>
          <a:p>
            <a:r>
              <a:rPr lang="en-US" dirty="0" smtClean="0"/>
              <a:t>No fever or 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 or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dysfunction</a:t>
            </a:r>
          </a:p>
          <a:p>
            <a:r>
              <a:rPr lang="en-US" dirty="0" smtClean="0"/>
              <a:t>Stereotyped</a:t>
            </a:r>
          </a:p>
          <a:p>
            <a:r>
              <a:rPr lang="en-US" dirty="0" smtClean="0"/>
              <a:t>Less </a:t>
            </a:r>
            <a:r>
              <a:rPr lang="en-US" dirty="0"/>
              <a:t>than 24 </a:t>
            </a:r>
            <a:r>
              <a:rPr lang="en-US" dirty="0" smtClean="0"/>
              <a:t>h </a:t>
            </a:r>
          </a:p>
          <a:p>
            <a:r>
              <a:rPr lang="en-US" dirty="0" smtClean="0"/>
              <a:t>Reversible</a:t>
            </a:r>
          </a:p>
          <a:p>
            <a:r>
              <a:rPr lang="en-US" dirty="0"/>
              <a:t>R</a:t>
            </a:r>
            <a:r>
              <a:rPr lang="en-US" dirty="0" smtClean="0"/>
              <a:t>elated </a:t>
            </a:r>
            <a:r>
              <a:rPr lang="en-US" dirty="0"/>
              <a:t>to </a:t>
            </a:r>
            <a:r>
              <a:rPr lang="en-US" dirty="0" smtClean="0"/>
              <a:t>fluctuations </a:t>
            </a:r>
            <a:r>
              <a:rPr lang="en-US" dirty="0"/>
              <a:t>in axonal conduction </a:t>
            </a:r>
            <a:r>
              <a:rPr lang="en-US" dirty="0" smtClean="0"/>
              <a:t>properties due to increasing body temperature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Uhthoff’s</a:t>
            </a:r>
            <a:r>
              <a:rPr lang="en-US" dirty="0"/>
              <a:t> </a:t>
            </a:r>
            <a:r>
              <a:rPr lang="en-US" dirty="0" smtClean="0"/>
              <a:t>Phenomena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962400"/>
          </a:xfrm>
        </p:spPr>
        <p:txBody>
          <a:bodyPr/>
          <a:lstStyle/>
          <a:p>
            <a:r>
              <a:rPr lang="en-US" dirty="0" smtClean="0"/>
              <a:t>McDonald diagnostic criteria: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time: history of at least two attacks</a:t>
            </a: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space</a:t>
            </a:r>
            <a:r>
              <a:rPr lang="en-US" dirty="0" smtClean="0"/>
              <a:t>: clinical </a:t>
            </a:r>
            <a:r>
              <a:rPr lang="en-US" dirty="0"/>
              <a:t>evidence of </a:t>
            </a:r>
            <a:r>
              <a:rPr lang="en-US" dirty="0" smtClean="0"/>
              <a:t>involvement of two </a:t>
            </a:r>
            <a:r>
              <a:rPr lang="en-US" dirty="0"/>
              <a:t>CNS sites </a:t>
            </a:r>
            <a:r>
              <a:rPr lang="en-US" i="1" dirty="0"/>
              <a:t>OR</a:t>
            </a:r>
            <a:r>
              <a:rPr lang="en-US" dirty="0"/>
              <a:t> </a:t>
            </a:r>
            <a:r>
              <a:rPr lang="en-US" dirty="0" smtClean="0"/>
              <a:t>of one lesion </a:t>
            </a:r>
            <a:r>
              <a:rPr lang="en-US" dirty="0"/>
              <a:t>with reasonable historical evidence of another site being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MS</a:t>
            </a:r>
          </a:p>
        </p:txBody>
      </p:sp>
    </p:spTree>
    <p:extLst>
      <p:ext uri="{BB962C8B-B14F-4D97-AF65-F5344CB8AC3E}">
        <p14:creationId xmlns:p14="http://schemas.microsoft.com/office/powerpoint/2010/main" val="30468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Imaging:  MRI of the brain and spinal 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1507"/>
            <a:ext cx="3414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6143"/>
            <a:ext cx="27860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0"/>
            <a:ext cx="8153399" cy="45720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Lumbar </a:t>
            </a:r>
            <a:r>
              <a:rPr lang="en-US" b="1" dirty="0"/>
              <a:t>puncture: </a:t>
            </a:r>
            <a:r>
              <a:rPr lang="en-US" b="1" dirty="0" err="1"/>
              <a:t>oligoclonal</a:t>
            </a:r>
            <a:r>
              <a:rPr lang="en-US" b="1" dirty="0"/>
              <a:t> </a:t>
            </a:r>
            <a:r>
              <a:rPr lang="en-US" b="1" dirty="0" smtClean="0"/>
              <a:t>bands and </a:t>
            </a:r>
            <a:r>
              <a:rPr lang="en-US" b="1" dirty="0" err="1"/>
              <a:t>IgG</a:t>
            </a:r>
            <a:r>
              <a:rPr lang="en-US" b="1" dirty="0"/>
              <a:t> </a:t>
            </a:r>
            <a:r>
              <a:rPr lang="en-US" b="1" dirty="0" smtClean="0"/>
              <a:t>index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/>
              <a:t>  Image from Wikipedia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Diagnosis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962400"/>
            <a:ext cx="4648201" cy="2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6400798"/>
            <a:ext cx="281940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Image from WISER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Fifty percent of patients will require a cane 28 years after disease onset</a:t>
            </a:r>
          </a:p>
          <a:p>
            <a:endParaRPr lang="en-US" dirty="0" smtClean="0"/>
          </a:p>
          <a:p>
            <a:r>
              <a:rPr lang="en-US" dirty="0" smtClean="0"/>
              <a:t>Twenty five percent will require a wheelchair 44 years after disease onset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78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5383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124987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0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09800"/>
            <a:ext cx="685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67337"/>
            <a:ext cx="5383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0"/>
            <a:ext cx="1066801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181" y="2973963"/>
            <a:ext cx="6541575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DISABILITY STATUS SCALE (EDSS)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219200" cy="8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752599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treatment of relapses: steroids and </a:t>
            </a:r>
            <a:r>
              <a:rPr lang="en-US" dirty="0" err="1" smtClean="0"/>
              <a:t>plasmaexchange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Prevention of relapses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1980’s: Steroids </a:t>
            </a:r>
            <a:r>
              <a:rPr lang="en-US" dirty="0"/>
              <a:t>for relapses </a:t>
            </a:r>
            <a:r>
              <a:rPr lang="en-US" dirty="0" smtClean="0"/>
              <a:t>only</a:t>
            </a:r>
          </a:p>
          <a:p>
            <a:endParaRPr lang="en-US" dirty="0"/>
          </a:p>
          <a:p>
            <a:r>
              <a:rPr lang="en-US" dirty="0" smtClean="0"/>
              <a:t>1990’s: Disease </a:t>
            </a:r>
            <a:r>
              <a:rPr lang="en-US" dirty="0"/>
              <a:t>modifying therapies (interferon and </a:t>
            </a:r>
            <a:r>
              <a:rPr lang="en-US" dirty="0" err="1"/>
              <a:t>copaxone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2000’s: </a:t>
            </a:r>
            <a:r>
              <a:rPr lang="en-US" dirty="0" err="1" smtClean="0"/>
              <a:t>Mitoxantrone</a:t>
            </a:r>
            <a:r>
              <a:rPr lang="en-US" dirty="0" smtClean="0"/>
              <a:t> </a:t>
            </a:r>
            <a:r>
              <a:rPr lang="en-US" dirty="0"/>
              <a:t>for aggressive MS and </a:t>
            </a:r>
            <a:r>
              <a:rPr lang="en-US" dirty="0" err="1" smtClean="0"/>
              <a:t>Natalizumab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2010’s: Oral medications </a:t>
            </a:r>
            <a:r>
              <a:rPr lang="en-US" dirty="0"/>
              <a:t>now available </a:t>
            </a:r>
            <a:r>
              <a:rPr lang="en-US" dirty="0" smtClean="0"/>
              <a:t>(</a:t>
            </a:r>
            <a:r>
              <a:rPr lang="en-US" dirty="0" err="1" smtClean="0"/>
              <a:t>Fingolimod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More common in females (9:1)</a:t>
            </a:r>
          </a:p>
          <a:p>
            <a:r>
              <a:rPr lang="en-US" dirty="0" smtClean="0"/>
              <a:t>Mean age is 10 years later than MS</a:t>
            </a:r>
          </a:p>
          <a:p>
            <a:r>
              <a:rPr lang="en-US" dirty="0" smtClean="0"/>
              <a:t>More common in Asian and African populations</a:t>
            </a:r>
          </a:p>
          <a:p>
            <a:r>
              <a:rPr lang="en-US" dirty="0" smtClean="0"/>
              <a:t>Affects mainly the optic nerves and the spinal cord</a:t>
            </a:r>
          </a:p>
          <a:p>
            <a:r>
              <a:rPr lang="en-US" dirty="0" smtClean="0"/>
              <a:t>More severe attacks than in 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2-NEUROMYELITIS OPTICA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29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890933" cy="4038600"/>
          </a:xfrm>
        </p:spPr>
        <p:txBody>
          <a:bodyPr/>
          <a:lstStyle/>
          <a:p>
            <a:r>
              <a:rPr lang="en-US" dirty="0" err="1" smtClean="0"/>
              <a:t>Astrocytopathy</a:t>
            </a:r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 err="1" smtClean="0"/>
              <a:t>aquaporine</a:t>
            </a:r>
            <a:r>
              <a:rPr lang="en-US" dirty="0" smtClean="0"/>
              <a:t> 4 (a water channel) rich areas</a:t>
            </a:r>
          </a:p>
          <a:p>
            <a:r>
              <a:rPr lang="en-US" dirty="0" err="1"/>
              <a:t>Vasculocentric</a:t>
            </a:r>
            <a:r>
              <a:rPr lang="en-US" dirty="0"/>
              <a:t> deposition of immunoglobulin and complement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relapse: steroids or plasma exchange</a:t>
            </a:r>
          </a:p>
          <a:p>
            <a:endParaRPr lang="en-US" dirty="0"/>
          </a:p>
          <a:p>
            <a:r>
              <a:rPr lang="en-US" dirty="0" smtClean="0"/>
              <a:t>Relapse prevention: chronic immunosuppression with azathioprine, </a:t>
            </a:r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en-US" dirty="0" smtClean="0"/>
              <a:t>, cyclophosphamide….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disseminated encephalomyelitis</a:t>
            </a:r>
          </a:p>
          <a:p>
            <a:r>
              <a:rPr lang="en-US" dirty="0" smtClean="0"/>
              <a:t>CNS inflammatory demyelinating disease</a:t>
            </a:r>
          </a:p>
          <a:p>
            <a:r>
              <a:rPr lang="en-US" dirty="0" smtClean="0"/>
              <a:t>Frequently preceded by vaccination or infection</a:t>
            </a:r>
          </a:p>
          <a:p>
            <a:r>
              <a:rPr lang="en-US" dirty="0" smtClean="0"/>
              <a:t>More common in children</a:t>
            </a:r>
          </a:p>
          <a:p>
            <a:r>
              <a:rPr lang="en-US" dirty="0" smtClean="0"/>
              <a:t>Usually a monophasic illness (no relapses)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967133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Damage of the myelin</a:t>
            </a:r>
          </a:p>
          <a:p>
            <a:r>
              <a:rPr lang="en-US" dirty="0" smtClean="0"/>
              <a:t>PNS &amp; CNS</a:t>
            </a:r>
          </a:p>
          <a:p>
            <a:r>
              <a:rPr lang="en-US" dirty="0" smtClean="0"/>
              <a:t>Inherited or acquired</a:t>
            </a:r>
          </a:p>
          <a:p>
            <a:r>
              <a:rPr lang="en-US" dirty="0" smtClean="0"/>
              <a:t>CNS: multiple sclerosis, acute </a:t>
            </a:r>
            <a:r>
              <a:rPr lang="en-US" dirty="0" err="1" smtClean="0"/>
              <a:t>dissaminated</a:t>
            </a:r>
            <a:r>
              <a:rPr lang="en-US" dirty="0" smtClean="0"/>
              <a:t> encephalomyelitis, </a:t>
            </a:r>
            <a:r>
              <a:rPr lang="en-US" dirty="0" err="1" smtClean="0"/>
              <a:t>neuromyelitis</a:t>
            </a:r>
            <a:r>
              <a:rPr lang="en-US" dirty="0" smtClean="0"/>
              <a:t> </a:t>
            </a:r>
            <a:r>
              <a:rPr lang="en-US" dirty="0" err="1" smtClean="0"/>
              <a:t>optica</a:t>
            </a:r>
            <a:endParaRPr lang="en-US" dirty="0" smtClean="0"/>
          </a:p>
          <a:p>
            <a:r>
              <a:rPr lang="en-US" dirty="0" smtClean="0"/>
              <a:t>PNS: acute inflammatory demyelinating polyneuropathy (</a:t>
            </a:r>
            <a:r>
              <a:rPr lang="en-US" dirty="0" err="1" smtClean="0"/>
              <a:t>Guillain</a:t>
            </a:r>
            <a:r>
              <a:rPr lang="en-US" dirty="0" smtClean="0"/>
              <a:t> </a:t>
            </a:r>
            <a:r>
              <a:rPr lang="en-US" dirty="0" err="1" smtClean="0"/>
              <a:t>Barre</a:t>
            </a:r>
            <a:r>
              <a:rPr lang="en-US" dirty="0" smtClean="0"/>
              <a:t> syndrome), chronic inflammatory demyelinating polyneuropathy.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DEMYELINATING DISEASAES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perivenous</a:t>
            </a:r>
            <a:r>
              <a:rPr lang="en-US" dirty="0"/>
              <a:t> ‘‘sleeves’’ of </a:t>
            </a:r>
            <a:r>
              <a:rPr lang="en-US" dirty="0" smtClean="0"/>
              <a:t>inflammation and </a:t>
            </a:r>
            <a:r>
              <a:rPr lang="en-US" dirty="0"/>
              <a:t>demyelination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STEROIDS, PLASMA EXCHANGE AND INTRAVENOUS IMMUNOGLOBULINS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05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MS: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Can affect any part of the CNS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disease </a:t>
            </a:r>
            <a:r>
              <a:rPr lang="en-US" dirty="0"/>
              <a:t>of young </a:t>
            </a:r>
            <a:r>
              <a:rPr lang="en-US" dirty="0" smtClean="0"/>
              <a:t>adults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females</a:t>
            </a:r>
            <a:endParaRPr lang="en-US" dirty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 RR course is the most common initial course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NMO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AFFECTS THE MAINLY THE ON &amp; THE SC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OLDER AGE GROUP IN COMPARISON TO MS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FEMALES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RELAPSONG COURSE, PROGRESSION IS RARE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162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ADEM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ACUTE INFLAMMATORY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MONOPHASIC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CHILDREN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FOLLOWS INFECTION OR VACCINATION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ENCEPHALOPATHY IS A PREREQUISTE FOR THE DIAGNOSIS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&amp; PNS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1-Multiple Sclerosis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3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4038600"/>
          </a:xfrm>
        </p:spPr>
        <p:txBody>
          <a:bodyPr/>
          <a:lstStyle/>
          <a:p>
            <a:r>
              <a:rPr lang="en-US" dirty="0"/>
              <a:t>Among the most common neurological diseases in young </a:t>
            </a:r>
            <a:r>
              <a:rPr lang="en-US" dirty="0" smtClean="0"/>
              <a:t>adults</a:t>
            </a: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common in females (1.5-2.5:1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Mean age of presentation is 30 years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people with MS were born in May and fewer people were born in November.</a:t>
            </a:r>
          </a:p>
          <a:p>
            <a:endParaRPr lang="en-US" dirty="0" smtClean="0"/>
          </a:p>
          <a:p>
            <a:r>
              <a:rPr lang="en-US" dirty="0" smtClean="0"/>
              <a:t>First degree relatives are at 15-33 times greater risk.</a:t>
            </a:r>
          </a:p>
          <a:p>
            <a:endParaRPr lang="en-US" dirty="0"/>
          </a:p>
          <a:p>
            <a:r>
              <a:rPr lang="en-US" dirty="0" smtClean="0"/>
              <a:t>More common in North America and Europe</a:t>
            </a:r>
          </a:p>
          <a:p>
            <a:endParaRPr lang="en-US" dirty="0"/>
          </a:p>
          <a:p>
            <a:r>
              <a:rPr lang="en-US" dirty="0" smtClean="0"/>
              <a:t>Rare in the tropics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1877</TotalTime>
  <Words>821</Words>
  <Application>Microsoft Office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Candara</vt:lpstr>
      <vt:lpstr>Symbol</vt:lpstr>
      <vt:lpstr>Wingdings</vt:lpstr>
      <vt:lpstr>Waveform</vt:lpstr>
      <vt:lpstr>DEMYELINATING DISEASES (MULTIPLE SCLEROSIS)</vt:lpstr>
      <vt:lpstr>MYELIN</vt:lpstr>
      <vt:lpstr>MYELIN</vt:lpstr>
      <vt:lpstr>DEMYELINATING DISEASAES</vt:lpstr>
      <vt:lpstr>CNS &amp; PNS</vt:lpstr>
      <vt:lpstr>1-Multiple Sclerosis</vt:lpstr>
      <vt:lpstr>PowerPoint Presentation</vt:lpstr>
      <vt:lpstr>MS Epidemiology</vt:lpstr>
      <vt:lpstr>MS Epidemiology</vt:lpstr>
      <vt:lpstr>Environmental Risk Factors</vt:lpstr>
      <vt:lpstr>Cont.</vt:lpstr>
      <vt:lpstr>MS Pathology</vt:lpstr>
      <vt:lpstr>MS COURSE:</vt:lpstr>
      <vt:lpstr>MS Course</vt:lpstr>
      <vt:lpstr>MS SYMPTOMS</vt:lpstr>
      <vt:lpstr>MS SYMPTOMS</vt:lpstr>
      <vt:lpstr>OPTIC NEURITIS</vt:lpstr>
      <vt:lpstr>BRAIN STEM RELATED MS SYMPTOMS</vt:lpstr>
      <vt:lpstr>CEREBELLUM RELATED MS SYMPTOMS</vt:lpstr>
      <vt:lpstr>BRAIN AND SPINAL CORD MS SYMPTOMS</vt:lpstr>
      <vt:lpstr>TRANSVERSE MYELITITS</vt:lpstr>
      <vt:lpstr>Relapse or Attack</vt:lpstr>
      <vt:lpstr>Uhthoff’s Phenomena</vt:lpstr>
      <vt:lpstr>Diagnosing MS</vt:lpstr>
      <vt:lpstr>PowerPoint Presentation</vt:lpstr>
      <vt:lpstr>DIAGNOSIS OF MS</vt:lpstr>
      <vt:lpstr>MS Diagnosis</vt:lpstr>
      <vt:lpstr>iik</vt:lpstr>
      <vt:lpstr>MS PROGNOSIS</vt:lpstr>
      <vt:lpstr>MS PROGNOSIS</vt:lpstr>
      <vt:lpstr>MS PROGNOSIS</vt:lpstr>
      <vt:lpstr>EXPANDED DISABILITY STATUS SCALE (EDSS)</vt:lpstr>
      <vt:lpstr>MS Treatment</vt:lpstr>
      <vt:lpstr>MS TREATMENT</vt:lpstr>
      <vt:lpstr>2-NEUROMYELITIS OPTICA</vt:lpstr>
      <vt:lpstr>PowerPoint Presentation</vt:lpstr>
      <vt:lpstr>NMO Pathology</vt:lpstr>
      <vt:lpstr>TREATMENT</vt:lpstr>
      <vt:lpstr>3-ADEM</vt:lpstr>
      <vt:lpstr>PATHOLOGY</vt:lpstr>
      <vt:lpstr>TREATMENT</vt:lpstr>
      <vt:lpstr>SUMMARY</vt:lpstr>
      <vt:lpstr>SUMMARY</vt:lpstr>
      <vt:lpstr>SUMMARY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DEMYELINATING DISEASES (MULTIPLE SCLEROSIS)</dc:title>
  <dc:creator>pink</dc:creator>
  <cp:lastModifiedBy>User</cp:lastModifiedBy>
  <cp:revision>61</cp:revision>
  <dcterms:created xsi:type="dcterms:W3CDTF">2014-03-22T02:51:54Z</dcterms:created>
  <dcterms:modified xsi:type="dcterms:W3CDTF">2014-03-30T10:49:07Z</dcterms:modified>
</cp:coreProperties>
</file>