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324" r:id="rId2"/>
    <p:sldId id="336" r:id="rId3"/>
    <p:sldId id="257" r:id="rId4"/>
    <p:sldId id="317" r:id="rId5"/>
    <p:sldId id="318" r:id="rId6"/>
    <p:sldId id="319" r:id="rId7"/>
    <p:sldId id="320" r:id="rId8"/>
    <p:sldId id="321" r:id="rId9"/>
    <p:sldId id="323" r:id="rId10"/>
    <p:sldId id="258" r:id="rId11"/>
    <p:sldId id="259" r:id="rId12"/>
    <p:sldId id="289" r:id="rId13"/>
    <p:sldId id="260" r:id="rId14"/>
    <p:sldId id="266" r:id="rId15"/>
    <p:sldId id="267" r:id="rId16"/>
    <p:sldId id="261" r:id="rId17"/>
    <p:sldId id="270" r:id="rId18"/>
    <p:sldId id="309" r:id="rId19"/>
    <p:sldId id="277" r:id="rId20"/>
    <p:sldId id="271" r:id="rId21"/>
    <p:sldId id="345" r:id="rId22"/>
    <p:sldId id="326" r:id="rId23"/>
    <p:sldId id="333" r:id="rId24"/>
    <p:sldId id="332" r:id="rId25"/>
    <p:sldId id="334" r:id="rId26"/>
    <p:sldId id="331" r:id="rId27"/>
    <p:sldId id="278" r:id="rId28"/>
    <p:sldId id="338" r:id="rId29"/>
    <p:sldId id="279" r:id="rId30"/>
    <p:sldId id="273" r:id="rId31"/>
    <p:sldId id="281" r:id="rId32"/>
    <p:sldId id="339" r:id="rId33"/>
    <p:sldId id="316" r:id="rId34"/>
    <p:sldId id="282" r:id="rId35"/>
    <p:sldId id="280" r:id="rId36"/>
    <p:sldId id="274" r:id="rId37"/>
    <p:sldId id="275" r:id="rId38"/>
    <p:sldId id="295" r:id="rId39"/>
    <p:sldId id="276" r:id="rId40"/>
    <p:sldId id="284" r:id="rId41"/>
    <p:sldId id="299" r:id="rId42"/>
    <p:sldId id="304" r:id="rId43"/>
    <p:sldId id="262" r:id="rId44"/>
    <p:sldId id="305" r:id="rId45"/>
    <p:sldId id="294" r:id="rId46"/>
    <p:sldId id="347" r:id="rId47"/>
    <p:sldId id="297" r:id="rId48"/>
    <p:sldId id="342" r:id="rId49"/>
    <p:sldId id="343" r:id="rId50"/>
    <p:sldId id="283" r:id="rId51"/>
    <p:sldId id="306" r:id="rId52"/>
    <p:sldId id="349" r:id="rId53"/>
    <p:sldId id="354" r:id="rId54"/>
    <p:sldId id="351" r:id="rId55"/>
    <p:sldId id="353" r:id="rId56"/>
    <p:sldId id="344" r:id="rId57"/>
    <p:sldId id="346" r:id="rId58"/>
    <p:sldId id="355" r:id="rId59"/>
    <p:sldId id="356"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4" autoAdjust="0"/>
    <p:restoredTop sz="94660"/>
  </p:normalViewPr>
  <p:slideViewPr>
    <p:cSldViewPr>
      <p:cViewPr varScale="1">
        <p:scale>
          <a:sx n="25" d="100"/>
          <a:sy n="25" d="100"/>
        </p:scale>
        <p:origin x="462"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AF6C6A57-3F55-4BCE-A2C4-6271CA75A0B0}" type="datetimeFigureOut">
              <a:rPr lang="en-US" smtClean="0"/>
              <a:pPr/>
              <a:t>4/8/2014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3F047E-9967-40C8-942C-BBD893CECF31}"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C6A57-3F55-4BCE-A2C4-6271CA75A0B0}"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3F047E-9967-40C8-942C-BBD893CECF3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B3F047E-9967-40C8-942C-BBD893CECF31}"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6C6A57-3F55-4BCE-A2C4-6271CA75A0B0}"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F6C6A57-3F55-4BCE-A2C4-6271CA75A0B0}" type="datetimeFigureOut">
              <a:rPr lang="en-US" smtClean="0"/>
              <a:pPr/>
              <a:t>4/8/2014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B3F047E-9967-40C8-942C-BBD893CECF31}"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AF6C6A57-3F55-4BCE-A2C4-6271CA75A0B0}" type="datetimeFigureOut">
              <a:rPr lang="en-US" smtClean="0"/>
              <a:pPr/>
              <a:t>4/8/2014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3F047E-9967-40C8-942C-BBD893CECF31}"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AF6C6A57-3F55-4BCE-A2C4-6271CA75A0B0}" type="datetimeFigureOut">
              <a:rPr lang="en-US" smtClean="0"/>
              <a:pPr/>
              <a:t>4/8/2014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3F047E-9967-40C8-942C-BBD893CECF31}"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F6C6A57-3F55-4BCE-A2C4-6271CA75A0B0}" type="datetimeFigureOut">
              <a:rPr lang="en-US" smtClean="0"/>
              <a:pPr/>
              <a:t>4/8/2014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B3F047E-9967-40C8-942C-BBD893CECF31}"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F6C6A57-3F55-4BCE-A2C4-6271CA75A0B0}" type="datetimeFigureOut">
              <a:rPr lang="en-US" smtClean="0"/>
              <a:pPr/>
              <a:t>4/8/2014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B3F047E-9967-40C8-942C-BBD893CECF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AF6C6A57-3F55-4BCE-A2C4-6271CA75A0B0}" type="datetimeFigureOut">
              <a:rPr lang="en-US" smtClean="0"/>
              <a:pPr/>
              <a:t>4/8/2014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B3F047E-9967-40C8-942C-BBD893CECF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3F047E-9967-40C8-942C-BBD893CECF31}"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AF6C6A57-3F55-4BCE-A2C4-6271CA75A0B0}" type="datetimeFigureOut">
              <a:rPr lang="en-US" smtClean="0"/>
              <a:pPr/>
              <a:t>4/8/2014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B3F047E-9967-40C8-942C-BBD893CECF31}"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AF6C6A57-3F55-4BCE-A2C4-6271CA75A0B0}" type="datetimeFigureOut">
              <a:rPr lang="en-US" smtClean="0"/>
              <a:pPr/>
              <a:t>4/8/2014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F6C6A57-3F55-4BCE-A2C4-6271CA75A0B0}" type="datetimeFigureOut">
              <a:rPr lang="en-US" smtClean="0"/>
              <a:pPr/>
              <a:t>4/8/2014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B3F047E-9967-40C8-942C-BBD893CECF31}"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3048000"/>
            <a:ext cx="8503920" cy="4572000"/>
          </a:xfrm>
        </p:spPr>
        <p:txBody>
          <a:bodyPr/>
          <a:lstStyle/>
          <a:p>
            <a:pPr marL="0" indent="0" algn="ctr">
              <a:buNone/>
            </a:pPr>
            <a:r>
              <a:rPr lang="ar-SA" sz="5400" b="1" dirty="0" smtClean="0">
                <a:solidFill>
                  <a:srgbClr val="0070C0"/>
                </a:solidFill>
                <a:latin typeface="Andalus" panose="02020603050405020304" pitchFamily="18" charset="-78"/>
                <a:cs typeface="Andalus" panose="02020603050405020304" pitchFamily="18" charset="-78"/>
              </a:rPr>
              <a:t>وَمِنْكُمْ </a:t>
            </a:r>
            <a:r>
              <a:rPr lang="ar-SA" sz="5400" b="1" dirty="0">
                <a:solidFill>
                  <a:srgbClr val="0070C0"/>
                </a:solidFill>
                <a:latin typeface="Andalus" panose="02020603050405020304" pitchFamily="18" charset="-78"/>
                <a:cs typeface="Andalus" panose="02020603050405020304" pitchFamily="18" charset="-78"/>
              </a:rPr>
              <a:t>مَنْ يُرَدُّ </a:t>
            </a:r>
            <a:r>
              <a:rPr lang="ar-SA" sz="5400" b="1" dirty="0" smtClean="0">
                <a:solidFill>
                  <a:srgbClr val="0070C0"/>
                </a:solidFill>
                <a:latin typeface="Andalus" panose="02020603050405020304" pitchFamily="18" charset="-78"/>
                <a:cs typeface="Andalus" panose="02020603050405020304" pitchFamily="18" charset="-78"/>
              </a:rPr>
              <a:t>إِلَى أَرْذَلِ </a:t>
            </a:r>
            <a:r>
              <a:rPr lang="ar-SA" sz="5400" b="1" dirty="0">
                <a:solidFill>
                  <a:srgbClr val="0070C0"/>
                </a:solidFill>
                <a:latin typeface="Andalus" panose="02020603050405020304" pitchFamily="18" charset="-78"/>
                <a:cs typeface="Andalus" panose="02020603050405020304" pitchFamily="18" charset="-78"/>
              </a:rPr>
              <a:t>الْعُمُرِ </a:t>
            </a:r>
            <a:r>
              <a:rPr lang="ar-SA" sz="5400" b="1" dirty="0" smtClean="0">
                <a:solidFill>
                  <a:srgbClr val="0070C0"/>
                </a:solidFill>
                <a:latin typeface="Andalus" panose="02020603050405020304" pitchFamily="18" charset="-78"/>
                <a:cs typeface="Andalus" panose="02020603050405020304" pitchFamily="18" charset="-78"/>
              </a:rPr>
              <a:t>لِكَيْ لَا يَعْلَمَ </a:t>
            </a:r>
            <a:r>
              <a:rPr lang="ar-SA" sz="5400" b="1" dirty="0">
                <a:solidFill>
                  <a:srgbClr val="0070C0"/>
                </a:solidFill>
                <a:latin typeface="Andalus" panose="02020603050405020304" pitchFamily="18" charset="-78"/>
                <a:cs typeface="Andalus" panose="02020603050405020304" pitchFamily="18" charset="-78"/>
              </a:rPr>
              <a:t>مِنْ بَعْدِ عِلْمٍ </a:t>
            </a:r>
            <a:r>
              <a:rPr lang="ar-SA" sz="5400" b="1" dirty="0" smtClean="0">
                <a:solidFill>
                  <a:srgbClr val="0070C0"/>
                </a:solidFill>
                <a:latin typeface="Andalus" panose="02020603050405020304" pitchFamily="18" charset="-78"/>
                <a:cs typeface="Andalus" panose="02020603050405020304" pitchFamily="18" charset="-78"/>
              </a:rPr>
              <a:t>شَيْئًا</a:t>
            </a:r>
          </a:p>
          <a:p>
            <a:pPr marL="0" indent="0" algn="ctr">
              <a:buNone/>
            </a:pPr>
            <a:endParaRPr lang="ar-SA" sz="1800" b="1" dirty="0">
              <a:solidFill>
                <a:srgbClr val="0070C0"/>
              </a:solidFill>
              <a:latin typeface="Andalus" panose="02020603050405020304" pitchFamily="18" charset="-78"/>
              <a:cs typeface="Andalus" panose="02020603050405020304" pitchFamily="18" charset="-78"/>
            </a:endParaRPr>
          </a:p>
          <a:p>
            <a:pPr marL="0" indent="0" algn="ctr">
              <a:buNone/>
            </a:pPr>
            <a:r>
              <a:rPr lang="ar-SA" sz="1800" b="1" dirty="0" smtClean="0">
                <a:solidFill>
                  <a:srgbClr val="0070C0"/>
                </a:solidFill>
                <a:latin typeface="Andalus" panose="02020603050405020304" pitchFamily="18" charset="-78"/>
                <a:cs typeface="Andalus" panose="02020603050405020304" pitchFamily="18" charset="-78"/>
              </a:rPr>
              <a:t>صدق الله العظيم</a:t>
            </a:r>
            <a:endParaRPr lang="en-US" sz="1800" b="1" dirty="0" smtClean="0">
              <a:solidFill>
                <a:srgbClr val="0070C0"/>
              </a:solidFill>
              <a:latin typeface="Andalus" panose="02020603050405020304" pitchFamily="18" charset="-78"/>
              <a:cs typeface="Andalus" panose="02020603050405020304" pitchFamily="18" charset="-78"/>
            </a:endParaRPr>
          </a:p>
          <a:p>
            <a:pPr marL="0" indent="0">
              <a:buNone/>
            </a:pPr>
            <a:endParaRPr lang="en-US" sz="5400"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45280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 of Dementia</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r>
              <a:rPr lang="en-US" dirty="0" smtClean="0"/>
              <a:t>5% of </a:t>
            </a:r>
            <a:r>
              <a:rPr lang="en-US" dirty="0"/>
              <a:t>individuals </a:t>
            </a:r>
            <a:r>
              <a:rPr lang="en-US" dirty="0" smtClean="0"/>
              <a:t>&gt;65 </a:t>
            </a:r>
            <a:r>
              <a:rPr lang="en-US" dirty="0"/>
              <a:t>years </a:t>
            </a:r>
            <a:endParaRPr lang="en-US" dirty="0" smtClean="0"/>
          </a:p>
          <a:p>
            <a:endParaRPr lang="en-US" dirty="0"/>
          </a:p>
          <a:p>
            <a:r>
              <a:rPr lang="en-US" dirty="0" smtClean="0"/>
              <a:t>35-50% of </a:t>
            </a:r>
            <a:r>
              <a:rPr lang="en-US" dirty="0"/>
              <a:t>persons </a:t>
            </a:r>
            <a:r>
              <a:rPr lang="en-US" dirty="0" smtClean="0"/>
              <a:t>&gt;85 years</a:t>
            </a:r>
          </a:p>
          <a:p>
            <a:endParaRPr lang="en-US" dirty="0"/>
          </a:p>
          <a:p>
            <a:endParaRPr lang="en-US" dirty="0"/>
          </a:p>
        </p:txBody>
      </p:sp>
    </p:spTree>
    <p:extLst>
      <p:ext uri="{BB962C8B-B14F-4D97-AF65-F5344CB8AC3E}">
        <p14:creationId xmlns:p14="http://schemas.microsoft.com/office/powerpoint/2010/main" val="2556294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of Dementia</a:t>
            </a:r>
            <a:endParaRPr lang="en-US" dirty="0"/>
          </a:p>
        </p:txBody>
      </p:sp>
      <p:sp>
        <p:nvSpPr>
          <p:cNvPr id="3" name="Content Placeholder 2"/>
          <p:cNvSpPr>
            <a:spLocks noGrp="1"/>
          </p:cNvSpPr>
          <p:nvPr>
            <p:ph sz="quarter" idx="1"/>
          </p:nvPr>
        </p:nvSpPr>
        <p:spPr/>
        <p:txBody>
          <a:bodyPr>
            <a:normAutofit/>
          </a:bodyPr>
          <a:lstStyle/>
          <a:p>
            <a:r>
              <a:rPr lang="en-US" dirty="0" smtClean="0"/>
              <a:t>Informant mentions memory loss (compare to </a:t>
            </a:r>
            <a:r>
              <a:rPr lang="en-US" dirty="0" err="1" smtClean="0"/>
              <a:t>pseduodementia</a:t>
            </a:r>
            <a:r>
              <a:rPr lang="en-US" dirty="0" smtClean="0"/>
              <a:t>)</a:t>
            </a:r>
          </a:p>
          <a:p>
            <a:r>
              <a:rPr lang="en-US" dirty="0" smtClean="0"/>
              <a:t>Retaining </a:t>
            </a:r>
            <a:r>
              <a:rPr lang="en-US" dirty="0"/>
              <a:t>new information </a:t>
            </a:r>
            <a:r>
              <a:rPr lang="en-US" dirty="0" smtClean="0"/>
              <a:t>(remembering </a:t>
            </a:r>
            <a:r>
              <a:rPr lang="en-US" dirty="0"/>
              <a:t>events)</a:t>
            </a:r>
          </a:p>
          <a:p>
            <a:r>
              <a:rPr lang="en-US" dirty="0" smtClean="0"/>
              <a:t>Handling </a:t>
            </a:r>
            <a:r>
              <a:rPr lang="en-US" dirty="0"/>
              <a:t>complex tasks </a:t>
            </a:r>
            <a:r>
              <a:rPr lang="en-US" dirty="0" smtClean="0"/>
              <a:t>(paying receipts)</a:t>
            </a:r>
            <a:endParaRPr lang="en-US" dirty="0"/>
          </a:p>
          <a:p>
            <a:r>
              <a:rPr lang="en-US" dirty="0" smtClean="0"/>
              <a:t>Reasoning (coping with </a:t>
            </a:r>
            <a:r>
              <a:rPr lang="en-US" dirty="0"/>
              <a:t>unexpected events)</a:t>
            </a:r>
          </a:p>
          <a:p>
            <a:r>
              <a:rPr lang="en-US" dirty="0" smtClean="0"/>
              <a:t>Spatial </a:t>
            </a:r>
            <a:r>
              <a:rPr lang="en-US" dirty="0"/>
              <a:t>ability and orientation </a:t>
            </a:r>
            <a:r>
              <a:rPr lang="en-US" dirty="0" smtClean="0"/>
              <a:t>(lost </a:t>
            </a:r>
            <a:r>
              <a:rPr lang="en-US" dirty="0"/>
              <a:t>in familiar places)</a:t>
            </a:r>
          </a:p>
          <a:p>
            <a:r>
              <a:rPr lang="en-US" dirty="0" smtClean="0"/>
              <a:t>Language (word </a:t>
            </a:r>
            <a:r>
              <a:rPr lang="en-US" dirty="0"/>
              <a:t>finding)</a:t>
            </a:r>
          </a:p>
          <a:p>
            <a:r>
              <a:rPr lang="en-US" dirty="0" smtClean="0"/>
              <a:t>Behavior</a:t>
            </a:r>
            <a:endParaRPr lang="en-US" dirty="0"/>
          </a:p>
        </p:txBody>
      </p:sp>
    </p:spTree>
    <p:extLst>
      <p:ext uri="{BB962C8B-B14F-4D97-AF65-F5344CB8AC3E}">
        <p14:creationId xmlns:p14="http://schemas.microsoft.com/office/powerpoint/2010/main" val="914781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 of Dementia</a:t>
            </a:r>
            <a:endParaRPr lang="en-US" dirty="0"/>
          </a:p>
        </p:txBody>
      </p:sp>
      <p:sp>
        <p:nvSpPr>
          <p:cNvPr id="3" name="Content Placeholder 2"/>
          <p:cNvSpPr>
            <a:spLocks noGrp="1"/>
          </p:cNvSpPr>
          <p:nvPr>
            <p:ph sz="quarter" idx="1"/>
          </p:nvPr>
        </p:nvSpPr>
        <p:spPr/>
        <p:txBody>
          <a:bodyPr/>
          <a:lstStyle/>
          <a:p>
            <a:pPr marL="0" indent="0">
              <a:buNone/>
            </a:pPr>
            <a:endParaRPr lang="en-US" dirty="0">
              <a:solidFill>
                <a:srgbClr val="FF000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099" y="1447800"/>
            <a:ext cx="2028701" cy="1950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905000" y="1447800"/>
            <a:ext cx="228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for 70-74 </a:t>
            </a:r>
            <a:r>
              <a:rPr lang="en-US" dirty="0"/>
              <a:t>years</a:t>
            </a:r>
          </a:p>
        </p:txBody>
      </p:sp>
      <p:sp>
        <p:nvSpPr>
          <p:cNvPr id="5" name="Rectangle 4"/>
          <p:cNvSpPr/>
          <p:nvPr/>
        </p:nvSpPr>
        <p:spPr>
          <a:xfrm>
            <a:off x="1905000" y="2819400"/>
            <a:ext cx="22860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8.4% </a:t>
            </a:r>
            <a:r>
              <a:rPr lang="en-US" dirty="0"/>
              <a:t>for </a:t>
            </a:r>
            <a:r>
              <a:rPr lang="en-US" dirty="0" smtClean="0"/>
              <a:t>85 </a:t>
            </a:r>
            <a:r>
              <a:rPr lang="en-US" dirty="0"/>
              <a:t>years</a:t>
            </a: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423916"/>
            <a:ext cx="2028701" cy="197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181600" y="1510351"/>
            <a:ext cx="2057400" cy="6994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r>
              <a:rPr lang="en-US" baseline="30000" dirty="0" smtClean="0"/>
              <a:t>st</a:t>
            </a:r>
            <a:r>
              <a:rPr lang="en-US" dirty="0" smtClean="0"/>
              <a:t> degree </a:t>
            </a:r>
            <a:r>
              <a:rPr lang="en-US" dirty="0"/>
              <a:t>relative </a:t>
            </a:r>
            <a:r>
              <a:rPr lang="en-US" dirty="0" smtClean="0"/>
              <a:t>have </a:t>
            </a:r>
            <a:r>
              <a:rPr lang="en-US" dirty="0"/>
              <a:t>a </a:t>
            </a:r>
            <a:r>
              <a:rPr lang="en-US" dirty="0" smtClean="0"/>
              <a:t>10-30%</a:t>
            </a:r>
            <a:endParaRPr lang="en-US" dirty="0"/>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6786" y="4267200"/>
            <a:ext cx="2023014" cy="1974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5-Point Star 6"/>
          <p:cNvSpPr/>
          <p:nvPr/>
        </p:nvSpPr>
        <p:spPr>
          <a:xfrm>
            <a:off x="90549" y="914400"/>
            <a:ext cx="2209800" cy="2819400"/>
          </a:xfrm>
          <a:prstGeom prst="star5">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399" y="4192137"/>
            <a:ext cx="2028701" cy="2049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0349" y="3256509"/>
            <a:ext cx="1986620" cy="1882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3256509"/>
            <a:ext cx="1905000" cy="1888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038600" y="4724400"/>
            <a:ext cx="2286000" cy="414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higher cognitive reserve</a:t>
            </a:r>
          </a:p>
        </p:txBody>
      </p:sp>
      <p:sp>
        <p:nvSpPr>
          <p:cNvPr id="9" name="Rectangle 8"/>
          <p:cNvSpPr/>
          <p:nvPr/>
        </p:nvSpPr>
        <p:spPr>
          <a:xfrm>
            <a:off x="4038600" y="3256509"/>
            <a:ext cx="2286000" cy="705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Higher levels of education </a:t>
            </a:r>
            <a:r>
              <a:rPr lang="en-US" sz="1400" dirty="0" smtClean="0"/>
              <a:t>are associated with reduced risk </a:t>
            </a:r>
            <a:r>
              <a:rPr lang="en-US" sz="1400" dirty="0"/>
              <a:t>of AD </a:t>
            </a:r>
          </a:p>
        </p:txBody>
      </p:sp>
    </p:spTree>
    <p:extLst>
      <p:ext uri="{BB962C8B-B14F-4D97-AF65-F5344CB8AC3E}">
        <p14:creationId xmlns:p14="http://schemas.microsoft.com/office/powerpoint/2010/main" val="48558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arn(inVertic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Effect transition="in" filter="barn(inVertical)">
                                      <p:cBhvr>
                                        <p:cTn id="35" dur="500"/>
                                        <p:tgtEl>
                                          <p:spTgt spid="102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30"/>
                                        </p:tgtEl>
                                        <p:attrNameLst>
                                          <p:attrName>style.visibility</p:attrName>
                                        </p:attrNameLst>
                                      </p:cBhvr>
                                      <p:to>
                                        <p:strVal val="visible"/>
                                      </p:to>
                                    </p:set>
                                    <p:animEffect transition="in" filter="circle(in)">
                                      <p:cBhvr>
                                        <p:cTn id="40" dur="2000"/>
                                        <p:tgtEl>
                                          <p:spTgt spid="103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circle(in)">
                                      <p:cBhvr>
                                        <p:cTn id="45" dur="2000"/>
                                        <p:tgtEl>
                                          <p:spTgt spid="1032"/>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1031"/>
                                        </p:tgtEl>
                                        <p:attrNameLst>
                                          <p:attrName>style.visibility</p:attrName>
                                        </p:attrNameLst>
                                      </p:cBhvr>
                                      <p:to>
                                        <p:strVal val="visible"/>
                                      </p:to>
                                    </p:set>
                                    <p:animEffect transition="in" filter="circle(in)">
                                      <p:cBhvr>
                                        <p:cTn id="50" dur="2000"/>
                                        <p:tgtEl>
                                          <p:spTgt spid="1031"/>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heel(1)">
                                      <p:cBhvr>
                                        <p:cTn id="6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Dementia syndromes </a:t>
            </a:r>
          </a:p>
        </p:txBody>
      </p:sp>
      <p:sp>
        <p:nvSpPr>
          <p:cNvPr id="3" name="Content Placeholder 2"/>
          <p:cNvSpPr>
            <a:spLocks noGrp="1"/>
          </p:cNvSpPr>
          <p:nvPr>
            <p:ph sz="quarter" idx="1"/>
          </p:nvPr>
        </p:nvSpPr>
        <p:spPr/>
        <p:txBody>
          <a:bodyPr/>
          <a:lstStyle/>
          <a:p>
            <a:pPr marL="514350" indent="-514350">
              <a:buFont typeface="+mj-lt"/>
              <a:buAutoNum type="alphaUcPeriod"/>
            </a:pPr>
            <a:r>
              <a:rPr lang="en-US" dirty="0" smtClean="0"/>
              <a:t>Reversible, need to be ruled out </a:t>
            </a:r>
          </a:p>
          <a:p>
            <a:pPr marL="514350" indent="-514350">
              <a:buFont typeface="+mj-lt"/>
              <a:buAutoNum type="alphaUcPeriod"/>
            </a:pPr>
            <a:endParaRPr lang="en-US" dirty="0"/>
          </a:p>
          <a:p>
            <a:pPr marL="514350" indent="-514350">
              <a:buFont typeface="+mj-lt"/>
              <a:buAutoNum type="alphaUcPeriod"/>
            </a:pPr>
            <a:r>
              <a:rPr lang="en-US" dirty="0" smtClean="0"/>
              <a:t>Irreversible</a:t>
            </a:r>
            <a:endParaRPr lang="en-US" dirty="0"/>
          </a:p>
        </p:txBody>
      </p:sp>
    </p:spTree>
    <p:extLst>
      <p:ext uri="{BB962C8B-B14F-4D97-AF65-F5344CB8AC3E}">
        <p14:creationId xmlns:p14="http://schemas.microsoft.com/office/powerpoint/2010/main" val="276283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Reversible Causes of Dementias</a:t>
            </a:r>
            <a:endParaRPr lang="en-US" dirty="0"/>
          </a:p>
        </p:txBody>
      </p:sp>
      <p:sp>
        <p:nvSpPr>
          <p:cNvPr id="3" name="Content Placeholder 2"/>
          <p:cNvSpPr>
            <a:spLocks noGrp="1"/>
          </p:cNvSpPr>
          <p:nvPr>
            <p:ph sz="quarter" idx="1"/>
          </p:nvPr>
        </p:nvSpPr>
        <p:spPr/>
        <p:txBody>
          <a:bodyPr>
            <a:normAutofit/>
          </a:bodyPr>
          <a:lstStyle/>
          <a:p>
            <a:r>
              <a:rPr lang="en-US" dirty="0" smtClean="0"/>
              <a:t>Drug toxicity</a:t>
            </a:r>
            <a:endParaRPr lang="en-US" dirty="0"/>
          </a:p>
          <a:p>
            <a:r>
              <a:rPr lang="en-US" dirty="0"/>
              <a:t>Vitamin B12 deficiency</a:t>
            </a:r>
          </a:p>
          <a:p>
            <a:r>
              <a:rPr lang="en-US" dirty="0"/>
              <a:t>Infections</a:t>
            </a:r>
          </a:p>
          <a:p>
            <a:r>
              <a:rPr lang="en-US" dirty="0" smtClean="0"/>
              <a:t>Alcoholism</a:t>
            </a:r>
            <a:endParaRPr lang="en-US" dirty="0"/>
          </a:p>
          <a:p>
            <a:r>
              <a:rPr lang="en-US" dirty="0"/>
              <a:t>Inflammatory states</a:t>
            </a:r>
          </a:p>
          <a:p>
            <a:r>
              <a:rPr lang="en-US" dirty="0"/>
              <a:t>Hormonal dysfunction</a:t>
            </a:r>
          </a:p>
          <a:p>
            <a:r>
              <a:rPr lang="en-US" dirty="0"/>
              <a:t>Environmental toxins</a:t>
            </a:r>
          </a:p>
          <a:p>
            <a:r>
              <a:rPr lang="en-US" dirty="0"/>
              <a:t>Drug abuse </a:t>
            </a:r>
          </a:p>
          <a:p>
            <a:r>
              <a:rPr lang="en-US" dirty="0" smtClean="0"/>
              <a:t>Depression</a:t>
            </a:r>
            <a:endParaRPr lang="en-US" dirty="0"/>
          </a:p>
        </p:txBody>
      </p:sp>
    </p:spTree>
    <p:extLst>
      <p:ext uri="{BB962C8B-B14F-4D97-AF65-F5344CB8AC3E}">
        <p14:creationId xmlns:p14="http://schemas.microsoft.com/office/powerpoint/2010/main" val="7248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534400" cy="758952"/>
          </a:xfrm>
        </p:spPr>
        <p:txBody>
          <a:bodyPr/>
          <a:lstStyle/>
          <a:p>
            <a:r>
              <a:rPr lang="en-US" dirty="0" smtClean="0"/>
              <a:t>Reversible Dementia</a:t>
            </a:r>
            <a:endParaRPr lang="en-US" dirty="0"/>
          </a:p>
        </p:txBody>
      </p:sp>
      <p:pic>
        <p:nvPicPr>
          <p:cNvPr id="1026"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328" t="32348" r="17850" b="11980"/>
          <a:stretch/>
        </p:blipFill>
        <p:spPr bwMode="auto">
          <a:xfrm>
            <a:off x="685800" y="1828800"/>
            <a:ext cx="7642852" cy="3083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2438401"/>
            <a:ext cx="838200" cy="152400"/>
          </a:xfrm>
          <a:prstGeom prst="rect">
            <a:avLst/>
          </a:prstGeom>
          <a:solidFill>
            <a:srgbClr val="FFFF00">
              <a:alpha val="2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137652" y="2438401"/>
            <a:ext cx="1196348" cy="152400"/>
          </a:xfrm>
          <a:prstGeom prst="rect">
            <a:avLst/>
          </a:prstGeom>
          <a:solidFill>
            <a:srgbClr val="FFFF00">
              <a:alpha val="2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6172200" y="2455654"/>
            <a:ext cx="609600" cy="152400"/>
          </a:xfrm>
          <a:prstGeom prst="rect">
            <a:avLst/>
          </a:prstGeom>
          <a:solidFill>
            <a:srgbClr val="FFFF00">
              <a:alpha val="2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p:cNvSpPr/>
          <p:nvPr/>
        </p:nvSpPr>
        <p:spPr>
          <a:xfrm>
            <a:off x="6142074" y="3035597"/>
            <a:ext cx="891396" cy="152400"/>
          </a:xfrm>
          <a:prstGeom prst="rect">
            <a:avLst/>
          </a:prstGeom>
          <a:solidFill>
            <a:srgbClr val="FFFF00">
              <a:alpha val="2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1531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Irreversible Dementia Syndromes</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a:pPr>
            <a:r>
              <a:rPr lang="en-US" dirty="0"/>
              <a:t>Alzheimer disease (AD) </a:t>
            </a:r>
            <a:endParaRPr lang="en-US" dirty="0" smtClean="0"/>
          </a:p>
          <a:p>
            <a:pPr marL="514350" indent="-514350">
              <a:buFont typeface="+mj-lt"/>
              <a:buAutoNum type="arabicPeriod"/>
            </a:pPr>
            <a:r>
              <a:rPr lang="en-US" dirty="0" smtClean="0"/>
              <a:t>Dementia </a:t>
            </a:r>
            <a:r>
              <a:rPr lang="en-US" dirty="0"/>
              <a:t>with </a:t>
            </a:r>
            <a:r>
              <a:rPr lang="en-US" dirty="0" err="1"/>
              <a:t>Lewy</a:t>
            </a:r>
            <a:r>
              <a:rPr lang="en-US" dirty="0"/>
              <a:t> bodies (DLB</a:t>
            </a:r>
            <a:r>
              <a:rPr lang="en-US" dirty="0" smtClean="0"/>
              <a:t>)</a:t>
            </a:r>
          </a:p>
          <a:p>
            <a:pPr marL="514350" indent="-514350">
              <a:buFont typeface="+mj-lt"/>
              <a:buAutoNum type="arabicPeriod"/>
            </a:pPr>
            <a:r>
              <a:rPr lang="en-US" dirty="0" err="1" smtClean="0"/>
              <a:t>Frontotemporal</a:t>
            </a:r>
            <a:r>
              <a:rPr lang="en-US" dirty="0" smtClean="0"/>
              <a:t> </a:t>
            </a:r>
            <a:r>
              <a:rPr lang="en-US" dirty="0"/>
              <a:t>dementia (FTD)</a:t>
            </a:r>
            <a:endParaRPr lang="en-US" dirty="0" smtClean="0"/>
          </a:p>
          <a:p>
            <a:pPr marL="514350" indent="-514350">
              <a:buFont typeface="+mj-lt"/>
              <a:buAutoNum type="arabicPeriod"/>
            </a:pPr>
            <a:r>
              <a:rPr lang="en-US" smtClean="0"/>
              <a:t>Vascular dementia </a:t>
            </a:r>
            <a:r>
              <a:rPr lang="en-US" dirty="0"/>
              <a:t>(</a:t>
            </a:r>
            <a:r>
              <a:rPr lang="en-US" dirty="0" err="1"/>
              <a:t>VaD</a:t>
            </a:r>
            <a:r>
              <a:rPr lang="en-US" dirty="0"/>
              <a:t>) </a:t>
            </a:r>
            <a:endParaRPr lang="en-US" dirty="0" smtClean="0"/>
          </a:p>
          <a:p>
            <a:pPr marL="514350" indent="-514350">
              <a:buFont typeface="+mj-lt"/>
              <a:buAutoNum type="arabicPeriod"/>
            </a:pPr>
            <a:r>
              <a:rPr lang="en-US" dirty="0" smtClean="0"/>
              <a:t>Parkinson </a:t>
            </a:r>
            <a:r>
              <a:rPr lang="en-US" dirty="0"/>
              <a:t>disease with dementia (PDD) </a:t>
            </a:r>
          </a:p>
        </p:txBody>
      </p:sp>
    </p:spTree>
    <p:extLst>
      <p:ext uri="{BB962C8B-B14F-4D97-AF65-F5344CB8AC3E}">
        <p14:creationId xmlns:p14="http://schemas.microsoft.com/office/powerpoint/2010/main" val="3130005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Approach to Dementia</a:t>
            </a:r>
            <a:endParaRPr lang="en-US" dirty="0"/>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3851976"/>
            <a:ext cx="304800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1548920"/>
            <a:ext cx="28956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1447800"/>
            <a:ext cx="3261749"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979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Effect transition="in" filter="fade">
                                      <p:cBhvr>
                                        <p:cTn id="1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Content Placeholder 2"/>
          <p:cNvSpPr>
            <a:spLocks noGrp="1"/>
          </p:cNvSpPr>
          <p:nvPr>
            <p:ph sz="quarter" idx="1"/>
          </p:nvPr>
        </p:nvSpPr>
        <p:spPr/>
        <p:txBody>
          <a:bodyPr/>
          <a:lstStyle/>
          <a:p>
            <a:pPr marL="514350" indent="-514350">
              <a:buFont typeface="+mj-lt"/>
              <a:buAutoNum type="arabicPeriod"/>
            </a:pPr>
            <a:r>
              <a:rPr lang="en-CA" dirty="0"/>
              <a:t>Symptoms of </a:t>
            </a:r>
            <a:r>
              <a:rPr lang="en-CA" dirty="0" smtClean="0"/>
              <a:t>dementia</a:t>
            </a:r>
            <a:endParaRPr lang="en-CA" dirty="0"/>
          </a:p>
          <a:p>
            <a:pPr marL="514350" indent="-514350">
              <a:buFont typeface="+mj-lt"/>
              <a:buAutoNum type="arabicPeriod"/>
            </a:pPr>
            <a:r>
              <a:rPr lang="en-CA" dirty="0" smtClean="0"/>
              <a:t>Associated neurologic </a:t>
            </a:r>
            <a:r>
              <a:rPr lang="en-CA" dirty="0"/>
              <a:t>symptoms</a:t>
            </a:r>
            <a:endParaRPr lang="en-CA" dirty="0" smtClean="0"/>
          </a:p>
          <a:p>
            <a:pPr marL="514350" indent="-514350">
              <a:buFont typeface="+mj-lt"/>
              <a:buAutoNum type="arabicPeriod"/>
            </a:pPr>
            <a:r>
              <a:rPr lang="en-CA" dirty="0"/>
              <a:t>Associated</a:t>
            </a:r>
            <a:r>
              <a:rPr lang="en-CA" dirty="0" smtClean="0"/>
              <a:t> psychiatric symptoms</a:t>
            </a:r>
            <a:endParaRPr lang="en-CA" dirty="0"/>
          </a:p>
          <a:p>
            <a:pPr marL="514350" indent="-514350">
              <a:buFont typeface="+mj-lt"/>
              <a:buAutoNum type="arabicPeriod"/>
            </a:pPr>
            <a:r>
              <a:rPr lang="en-CA" dirty="0" smtClean="0"/>
              <a:t>Course</a:t>
            </a:r>
            <a:endParaRPr lang="en-CA" dirty="0"/>
          </a:p>
          <a:p>
            <a:pPr marL="514350" indent="-514350">
              <a:buFont typeface="+mj-lt"/>
              <a:buAutoNum type="arabicPeriod"/>
            </a:pPr>
            <a:r>
              <a:rPr lang="en-CA" dirty="0"/>
              <a:t>Other medical conditions</a:t>
            </a:r>
          </a:p>
        </p:txBody>
      </p:sp>
    </p:spTree>
    <p:extLst>
      <p:ext uri="{BB962C8B-B14F-4D97-AF65-F5344CB8AC3E}">
        <p14:creationId xmlns:p14="http://schemas.microsoft.com/office/powerpoint/2010/main" val="130542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r>
              <a:rPr lang="en-US" dirty="0"/>
              <a:t>Symptoms of dementia:</a:t>
            </a:r>
            <a:br>
              <a:rPr lang="en-US" dirty="0"/>
            </a:br>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214562"/>
            <a:ext cx="2595563" cy="2595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6691" y="3810815"/>
            <a:ext cx="2978888" cy="229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0693" y="2286000"/>
            <a:ext cx="2857500" cy="22979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90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10000"/>
            <a:ext cx="6400800" cy="1752600"/>
          </a:xfrm>
        </p:spPr>
        <p:txBody>
          <a:bodyPr>
            <a:normAutofit/>
          </a:bodyPr>
          <a:lstStyle/>
          <a:p>
            <a:r>
              <a:rPr lang="en-US" sz="2400" b="0" cap="none" dirty="0" err="1" smtClean="0"/>
              <a:t>Nuha</a:t>
            </a:r>
            <a:r>
              <a:rPr lang="en-US" sz="2400" b="0" cap="none" dirty="0" smtClean="0"/>
              <a:t> </a:t>
            </a:r>
            <a:r>
              <a:rPr lang="en-US" sz="2400" b="0" cap="none" dirty="0" err="1" smtClean="0"/>
              <a:t>Alkhawajah</a:t>
            </a:r>
            <a:r>
              <a:rPr lang="en-US" sz="2400" b="0" cap="none" dirty="0" smtClean="0"/>
              <a:t> MD</a:t>
            </a:r>
            <a:endParaRPr lang="en-US" sz="2400" b="0" cap="none" dirty="0"/>
          </a:p>
        </p:txBody>
      </p:sp>
      <p:sp>
        <p:nvSpPr>
          <p:cNvPr id="2" name="Title 1"/>
          <p:cNvSpPr>
            <a:spLocks noGrp="1"/>
          </p:cNvSpPr>
          <p:nvPr>
            <p:ph type="ctrTitle"/>
          </p:nvPr>
        </p:nvSpPr>
        <p:spPr/>
        <p:txBody>
          <a:bodyPr/>
          <a:lstStyle/>
          <a:p>
            <a:r>
              <a:rPr lang="en-US" b="1" dirty="0" smtClean="0">
                <a:effectLst>
                  <a:outerShdw blurRad="38100" dist="38100" dir="2700000" algn="tl">
                    <a:srgbClr val="000000">
                      <a:alpha val="43137"/>
                    </a:srgbClr>
                  </a:outerShdw>
                </a:effectLst>
              </a:rPr>
              <a:t>DEMENTIA</a:t>
            </a:r>
            <a:r>
              <a:rPr lang="en-US" dirty="0" smtClean="0"/>
              <a:t/>
            </a:r>
            <a:br>
              <a:rPr lang="en-US" dirty="0" smtClean="0"/>
            </a:br>
            <a:endParaRPr lang="en-US" b="1" dirty="0"/>
          </a:p>
        </p:txBody>
      </p:sp>
    </p:spTree>
    <p:extLst>
      <p:ext uri="{BB962C8B-B14F-4D97-AF65-F5344CB8AC3E}">
        <p14:creationId xmlns:p14="http://schemas.microsoft.com/office/powerpoint/2010/main" val="589868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r>
              <a:rPr lang="en-US" dirty="0"/>
              <a:t>Symptoms of dementia:</a:t>
            </a:r>
            <a:br>
              <a:rPr lang="en-US" dirty="0"/>
            </a:b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133601"/>
            <a:ext cx="3768435"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3" y="2801782"/>
            <a:ext cx="2090737" cy="3141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2362200"/>
            <a:ext cx="3352800" cy="217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0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1295400"/>
            <a:ext cx="3429000" cy="266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295399"/>
            <a:ext cx="3248807" cy="2438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307" y="3931478"/>
            <a:ext cx="3398293"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1" y="3733800"/>
            <a:ext cx="317260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71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Content Placeholder 2"/>
          <p:cNvSpPr>
            <a:spLocks noGrp="1"/>
          </p:cNvSpPr>
          <p:nvPr>
            <p:ph sz="quarter" idx="1"/>
          </p:nvPr>
        </p:nvSpPr>
        <p:spPr/>
        <p:txBody>
          <a:bodyPr/>
          <a:lstStyle/>
          <a:p>
            <a:pPr marL="514350" indent="-514350">
              <a:buFont typeface="+mj-lt"/>
              <a:buAutoNum type="arabicPeriod"/>
            </a:pPr>
            <a:r>
              <a:rPr lang="en-CA" dirty="0"/>
              <a:t>Symptoms of </a:t>
            </a:r>
            <a:r>
              <a:rPr lang="en-CA" dirty="0" smtClean="0"/>
              <a:t>dementia</a:t>
            </a:r>
            <a:endParaRPr lang="en-CA" dirty="0"/>
          </a:p>
          <a:p>
            <a:pPr marL="514350" indent="-514350">
              <a:buFont typeface="+mj-lt"/>
              <a:buAutoNum type="arabicPeriod"/>
            </a:pPr>
            <a:r>
              <a:rPr lang="en-CA" dirty="0" smtClean="0"/>
              <a:t>Associated neurologic </a:t>
            </a:r>
            <a:r>
              <a:rPr lang="en-CA" dirty="0"/>
              <a:t>symptoms</a:t>
            </a:r>
            <a:endParaRPr lang="en-CA" dirty="0" smtClean="0"/>
          </a:p>
          <a:p>
            <a:pPr marL="514350" indent="-514350">
              <a:buFont typeface="+mj-lt"/>
              <a:buAutoNum type="arabicPeriod"/>
            </a:pPr>
            <a:r>
              <a:rPr lang="en-CA" dirty="0"/>
              <a:t>Associated</a:t>
            </a:r>
            <a:r>
              <a:rPr lang="en-CA" dirty="0" smtClean="0"/>
              <a:t> psychiatric symptoms</a:t>
            </a:r>
            <a:endParaRPr lang="en-CA" dirty="0"/>
          </a:p>
          <a:p>
            <a:pPr marL="514350" indent="-514350">
              <a:buFont typeface="+mj-lt"/>
              <a:buAutoNum type="arabicPeriod"/>
            </a:pPr>
            <a:r>
              <a:rPr lang="en-CA" dirty="0" smtClean="0"/>
              <a:t>Course</a:t>
            </a:r>
            <a:endParaRPr lang="en-CA" dirty="0"/>
          </a:p>
          <a:p>
            <a:pPr marL="514350" indent="-514350">
              <a:buFont typeface="+mj-lt"/>
              <a:buAutoNum type="arabicPeriod"/>
            </a:pPr>
            <a:r>
              <a:rPr lang="en-CA" dirty="0"/>
              <a:t>Other medical conditions</a:t>
            </a:r>
          </a:p>
        </p:txBody>
      </p:sp>
    </p:spTree>
    <p:extLst>
      <p:ext uri="{BB962C8B-B14F-4D97-AF65-F5344CB8AC3E}">
        <p14:creationId xmlns:p14="http://schemas.microsoft.com/office/powerpoint/2010/main" val="4064723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758952"/>
          </a:xfrm>
        </p:spPr>
        <p:txBody>
          <a:bodyPr>
            <a:normAutofit fontScale="90000"/>
          </a:bodyPr>
          <a:lstStyle/>
          <a:p>
            <a:r>
              <a:rPr lang="en-US" dirty="0"/>
              <a:t>Associated neurological symptoms:</a:t>
            </a:r>
            <a:br>
              <a:rPr lang="en-US" dirty="0"/>
            </a:br>
            <a:endParaRPr lang="en-US" dirty="0"/>
          </a:p>
        </p:txBody>
      </p:sp>
      <p:sp>
        <p:nvSpPr>
          <p:cNvPr id="3" name="Content Placeholder 2"/>
          <p:cNvSpPr>
            <a:spLocks noGrp="1"/>
          </p:cNvSpPr>
          <p:nvPr>
            <p:ph sz="quarter" idx="1"/>
          </p:nvPr>
        </p:nvSpPr>
        <p:spPr/>
        <p:txBody>
          <a:bodyPr/>
          <a:lstStyle/>
          <a:p>
            <a:r>
              <a:rPr lang="en-US" dirty="0"/>
              <a:t>Slurred </a:t>
            </a:r>
            <a:r>
              <a:rPr lang="en-US" dirty="0" smtClean="0"/>
              <a:t>speech</a:t>
            </a:r>
          </a:p>
          <a:p>
            <a:r>
              <a:rPr lang="en-US" dirty="0" smtClean="0"/>
              <a:t>focal weakness</a:t>
            </a:r>
          </a:p>
          <a:p>
            <a:r>
              <a:rPr lang="en-US" dirty="0" smtClean="0"/>
              <a:t>Walking difficulties</a:t>
            </a:r>
          </a:p>
          <a:p>
            <a:r>
              <a:rPr lang="en-US" dirty="0"/>
              <a:t>I</a:t>
            </a:r>
            <a:r>
              <a:rPr lang="en-US" dirty="0" smtClean="0"/>
              <a:t>mbalance</a:t>
            </a:r>
            <a:endParaRPr lang="en-US" dirty="0"/>
          </a:p>
          <a:p>
            <a:pPr marL="0" indent="0">
              <a:buNone/>
            </a:pPr>
            <a:endParaRPr lang="en-US" dirty="0"/>
          </a:p>
        </p:txBody>
      </p:sp>
    </p:spTree>
    <p:extLst>
      <p:ext uri="{BB962C8B-B14F-4D97-AF65-F5344CB8AC3E}">
        <p14:creationId xmlns:p14="http://schemas.microsoft.com/office/powerpoint/2010/main" val="4242680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Content Placeholder 2"/>
          <p:cNvSpPr>
            <a:spLocks noGrp="1"/>
          </p:cNvSpPr>
          <p:nvPr>
            <p:ph sz="quarter" idx="1"/>
          </p:nvPr>
        </p:nvSpPr>
        <p:spPr/>
        <p:txBody>
          <a:bodyPr/>
          <a:lstStyle/>
          <a:p>
            <a:pPr marL="514350" indent="-514350">
              <a:buFont typeface="+mj-lt"/>
              <a:buAutoNum type="arabicPeriod"/>
            </a:pPr>
            <a:r>
              <a:rPr lang="en-CA" dirty="0"/>
              <a:t>Symptoms of </a:t>
            </a:r>
            <a:r>
              <a:rPr lang="en-CA" dirty="0" smtClean="0"/>
              <a:t>dementia</a:t>
            </a:r>
            <a:endParaRPr lang="en-CA" dirty="0"/>
          </a:p>
          <a:p>
            <a:pPr marL="514350" indent="-514350">
              <a:buFont typeface="+mj-lt"/>
              <a:buAutoNum type="arabicPeriod"/>
            </a:pPr>
            <a:r>
              <a:rPr lang="en-CA" dirty="0" smtClean="0"/>
              <a:t>Associated neurologic </a:t>
            </a:r>
            <a:r>
              <a:rPr lang="en-CA" dirty="0"/>
              <a:t>symptoms</a:t>
            </a:r>
            <a:endParaRPr lang="en-CA" dirty="0" smtClean="0"/>
          </a:p>
          <a:p>
            <a:pPr marL="514350" indent="-514350">
              <a:buFont typeface="+mj-lt"/>
              <a:buAutoNum type="arabicPeriod"/>
            </a:pPr>
            <a:r>
              <a:rPr lang="en-CA" dirty="0"/>
              <a:t>Associated</a:t>
            </a:r>
            <a:r>
              <a:rPr lang="en-CA" dirty="0" smtClean="0"/>
              <a:t> psychiatric symptoms</a:t>
            </a:r>
            <a:endParaRPr lang="en-CA" dirty="0"/>
          </a:p>
          <a:p>
            <a:pPr marL="514350" indent="-514350">
              <a:buFont typeface="+mj-lt"/>
              <a:buAutoNum type="arabicPeriod"/>
            </a:pPr>
            <a:r>
              <a:rPr lang="en-CA" dirty="0" smtClean="0"/>
              <a:t>Course</a:t>
            </a:r>
            <a:endParaRPr lang="en-CA" dirty="0"/>
          </a:p>
          <a:p>
            <a:pPr marL="514350" indent="-514350">
              <a:buFont typeface="+mj-lt"/>
              <a:buAutoNum type="arabicPeriod"/>
            </a:pPr>
            <a:r>
              <a:rPr lang="en-CA" dirty="0"/>
              <a:t>Other medical conditions</a:t>
            </a:r>
          </a:p>
        </p:txBody>
      </p:sp>
    </p:spTree>
    <p:extLst>
      <p:ext uri="{BB962C8B-B14F-4D97-AF65-F5344CB8AC3E}">
        <p14:creationId xmlns:p14="http://schemas.microsoft.com/office/powerpoint/2010/main" val="2566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chemeClr val="accent2"/>
                                        </p:clrVal>
                                      </p:to>
                                    </p:set>
                                    <p:set>
                                      <p:cBhvr>
                                        <p:cTn id="7" dur="500" fill="hold"/>
                                        <p:tgtEl>
                                          <p:spTgt spid="3">
                                            <p:txEl>
                                              <p:pRg st="2" end="2"/>
                                            </p:txEl>
                                          </p:spTgt>
                                        </p:tgtEl>
                                        <p:attrNameLst>
                                          <p:attrName>fillcolor</p:attrName>
                                        </p:attrNameLst>
                                      </p:cBhvr>
                                      <p:to>
                                        <p:clrVal>
                                          <a:schemeClr val="accent2"/>
                                        </p:clrVal>
                                      </p:to>
                                    </p:set>
                                    <p:set>
                                      <p:cBhvr>
                                        <p:cTn id="8"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534400" cy="758952"/>
          </a:xfrm>
        </p:spPr>
        <p:txBody>
          <a:bodyPr>
            <a:normAutofit fontScale="90000"/>
          </a:bodyPr>
          <a:lstStyle/>
          <a:p>
            <a:r>
              <a:rPr lang="en-US" dirty="0"/>
              <a:t>Associated psychiatric symptoms:</a:t>
            </a:r>
            <a:br>
              <a:rPr lang="en-US" dirty="0"/>
            </a:br>
            <a:endParaRPr lang="en-US" dirty="0"/>
          </a:p>
        </p:txBody>
      </p:sp>
      <p:sp>
        <p:nvSpPr>
          <p:cNvPr id="3" name="Content Placeholder 2"/>
          <p:cNvSpPr>
            <a:spLocks noGrp="1"/>
          </p:cNvSpPr>
          <p:nvPr>
            <p:ph sz="quarter" idx="1"/>
          </p:nvPr>
        </p:nvSpPr>
        <p:spPr/>
        <p:txBody>
          <a:bodyPr/>
          <a:lstStyle/>
          <a:p>
            <a:r>
              <a:rPr lang="en-US" dirty="0"/>
              <a:t>Depression: hopelessness, worse in morning, suicidal ideation</a:t>
            </a:r>
          </a:p>
          <a:p>
            <a:r>
              <a:rPr lang="en-US" dirty="0"/>
              <a:t>Psychotic features: </a:t>
            </a:r>
            <a:r>
              <a:rPr lang="en-US" dirty="0" smtClean="0"/>
              <a:t>delusions and hallucinations</a:t>
            </a:r>
            <a:endParaRPr lang="en-US" dirty="0"/>
          </a:p>
        </p:txBody>
      </p:sp>
    </p:spTree>
    <p:extLst>
      <p:ext uri="{BB962C8B-B14F-4D97-AF65-F5344CB8AC3E}">
        <p14:creationId xmlns:p14="http://schemas.microsoft.com/office/powerpoint/2010/main" val="35415794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Content Placeholder 2"/>
          <p:cNvSpPr>
            <a:spLocks noGrp="1"/>
          </p:cNvSpPr>
          <p:nvPr>
            <p:ph sz="quarter" idx="1"/>
          </p:nvPr>
        </p:nvSpPr>
        <p:spPr/>
        <p:txBody>
          <a:bodyPr/>
          <a:lstStyle/>
          <a:p>
            <a:pPr marL="514350" indent="-514350">
              <a:buFont typeface="+mj-lt"/>
              <a:buAutoNum type="arabicPeriod"/>
            </a:pPr>
            <a:r>
              <a:rPr lang="en-CA" dirty="0"/>
              <a:t>Symptoms of </a:t>
            </a:r>
            <a:r>
              <a:rPr lang="en-CA" dirty="0" smtClean="0"/>
              <a:t>dementia</a:t>
            </a:r>
            <a:endParaRPr lang="en-CA" dirty="0"/>
          </a:p>
          <a:p>
            <a:pPr marL="514350" indent="-514350">
              <a:buFont typeface="+mj-lt"/>
              <a:buAutoNum type="arabicPeriod"/>
            </a:pPr>
            <a:r>
              <a:rPr lang="en-CA" dirty="0" smtClean="0"/>
              <a:t>Associated neurologic </a:t>
            </a:r>
            <a:r>
              <a:rPr lang="en-CA" dirty="0"/>
              <a:t>symptoms</a:t>
            </a:r>
            <a:endParaRPr lang="en-CA" dirty="0" smtClean="0"/>
          </a:p>
          <a:p>
            <a:pPr marL="514350" indent="-514350">
              <a:buFont typeface="+mj-lt"/>
              <a:buAutoNum type="arabicPeriod"/>
            </a:pPr>
            <a:r>
              <a:rPr lang="en-CA" dirty="0"/>
              <a:t>Associated</a:t>
            </a:r>
            <a:r>
              <a:rPr lang="en-CA" dirty="0" smtClean="0"/>
              <a:t> psychiatric symptoms</a:t>
            </a:r>
            <a:endParaRPr lang="en-CA" dirty="0"/>
          </a:p>
          <a:p>
            <a:pPr marL="514350" indent="-514350">
              <a:buFont typeface="+mj-lt"/>
              <a:buAutoNum type="arabicPeriod"/>
            </a:pPr>
            <a:r>
              <a:rPr lang="en-CA" dirty="0" smtClean="0"/>
              <a:t>Course</a:t>
            </a:r>
            <a:endParaRPr lang="en-CA" dirty="0"/>
          </a:p>
          <a:p>
            <a:pPr marL="514350" indent="-514350">
              <a:buFont typeface="+mj-lt"/>
              <a:buAutoNum type="arabicPeriod"/>
            </a:pPr>
            <a:r>
              <a:rPr lang="en-CA" dirty="0"/>
              <a:t>Other medical conditions</a:t>
            </a:r>
          </a:p>
        </p:txBody>
      </p:sp>
    </p:spTree>
    <p:extLst>
      <p:ext uri="{BB962C8B-B14F-4D97-AF65-F5344CB8AC3E}">
        <p14:creationId xmlns:p14="http://schemas.microsoft.com/office/powerpoint/2010/main" val="25662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chemeClr val="accent2"/>
                                        </p:clrVal>
                                      </p:to>
                                    </p:set>
                                    <p:set>
                                      <p:cBhvr>
                                        <p:cTn id="7" dur="500" fill="hold"/>
                                        <p:tgtEl>
                                          <p:spTgt spid="3">
                                            <p:txEl>
                                              <p:pRg st="3" end="3"/>
                                            </p:txEl>
                                          </p:spTgt>
                                        </p:tgtEl>
                                        <p:attrNameLst>
                                          <p:attrName>fillcolor</p:attrName>
                                        </p:attrNameLst>
                                      </p:cBhvr>
                                      <p:to>
                                        <p:clrVal>
                                          <a:schemeClr val="accent2"/>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Course</a:t>
            </a:r>
            <a:endParaRPr lang="en-US" dirty="0"/>
          </a:p>
        </p:txBody>
      </p:sp>
      <p:sp>
        <p:nvSpPr>
          <p:cNvPr id="3" name="Content Placeholder 2"/>
          <p:cNvSpPr>
            <a:spLocks noGrp="1"/>
          </p:cNvSpPr>
          <p:nvPr>
            <p:ph sz="quarter" idx="1"/>
          </p:nvPr>
        </p:nvSpPr>
        <p:spPr/>
        <p:txBody>
          <a:bodyPr>
            <a:normAutofit/>
          </a:bodyPr>
          <a:lstStyle/>
          <a:p>
            <a:pPr marL="514350" indent="-514350">
              <a:buFont typeface="+mj-lt"/>
              <a:buAutoNum type="arabicPeriod" startAt="2"/>
            </a:pPr>
            <a:endParaRPr lang="en-US" dirty="0" smtClean="0"/>
          </a:p>
          <a:p>
            <a:pPr marL="274320" lvl="1" indent="0">
              <a:buNone/>
            </a:pPr>
            <a:endParaRPr lang="en-US" dirty="0" smtClean="0"/>
          </a:p>
          <a:p>
            <a:pPr>
              <a:buFont typeface="Wingdings" panose="05000000000000000000" pitchFamily="2" charset="2"/>
              <a:buChar char="Ø"/>
            </a:pPr>
            <a:r>
              <a:rPr lang="en-US" dirty="0" smtClean="0"/>
              <a:t>Very </a:t>
            </a:r>
            <a:r>
              <a:rPr lang="en-US" dirty="0"/>
              <a:t>important determinant of the </a:t>
            </a:r>
            <a:r>
              <a:rPr lang="en-US" dirty="0" smtClean="0"/>
              <a:t>cause</a:t>
            </a:r>
          </a:p>
          <a:p>
            <a:pPr>
              <a:buFont typeface="Wingdings" panose="05000000000000000000" pitchFamily="2" charset="2"/>
              <a:buChar char="Ø"/>
            </a:pPr>
            <a:r>
              <a:rPr lang="en-US" dirty="0"/>
              <a:t>Rapid progressive vs slow gradual </a:t>
            </a:r>
            <a:r>
              <a:rPr lang="en-US" dirty="0" smtClean="0"/>
              <a:t>decline</a:t>
            </a:r>
            <a:endParaRPr lang="en-US" dirty="0"/>
          </a:p>
          <a:p>
            <a:pPr>
              <a:buFont typeface="Wingdings" panose="05000000000000000000" pitchFamily="2" charset="2"/>
              <a:buChar char="Ø"/>
            </a:pPr>
            <a:r>
              <a:rPr lang="en-US" dirty="0" smtClean="0"/>
              <a:t>Gradual </a:t>
            </a:r>
            <a:r>
              <a:rPr lang="en-US" dirty="0"/>
              <a:t>onset of short term memory </a:t>
            </a:r>
            <a:r>
              <a:rPr lang="en-US" dirty="0" smtClean="0"/>
              <a:t>loss (AD)</a:t>
            </a:r>
          </a:p>
          <a:p>
            <a:pPr>
              <a:buFont typeface="Wingdings" panose="05000000000000000000" pitchFamily="2" charset="2"/>
              <a:buChar char="Ø"/>
            </a:pPr>
            <a:r>
              <a:rPr lang="en-US" dirty="0" smtClean="0"/>
              <a:t>Sudden</a:t>
            </a:r>
            <a:r>
              <a:rPr lang="en-US" dirty="0"/>
              <a:t>, step wise </a:t>
            </a:r>
            <a:r>
              <a:rPr lang="en-US" dirty="0" smtClean="0"/>
              <a:t>deterioration (vascular)</a:t>
            </a:r>
          </a:p>
        </p:txBody>
      </p:sp>
    </p:spTree>
    <p:extLst>
      <p:ext uri="{BB962C8B-B14F-4D97-AF65-F5344CB8AC3E}">
        <p14:creationId xmlns:p14="http://schemas.microsoft.com/office/powerpoint/2010/main" val="804894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CA" dirty="0"/>
          </a:p>
        </p:txBody>
      </p:sp>
      <p:sp>
        <p:nvSpPr>
          <p:cNvPr id="3" name="Content Placeholder 2"/>
          <p:cNvSpPr>
            <a:spLocks noGrp="1"/>
          </p:cNvSpPr>
          <p:nvPr>
            <p:ph sz="quarter" idx="1"/>
          </p:nvPr>
        </p:nvSpPr>
        <p:spPr/>
        <p:txBody>
          <a:bodyPr/>
          <a:lstStyle/>
          <a:p>
            <a:pPr marL="514350" indent="-514350">
              <a:buFont typeface="+mj-lt"/>
              <a:buAutoNum type="arabicPeriod"/>
            </a:pPr>
            <a:r>
              <a:rPr lang="en-CA" dirty="0"/>
              <a:t>Symptoms of </a:t>
            </a:r>
            <a:r>
              <a:rPr lang="en-CA" dirty="0" smtClean="0"/>
              <a:t>dementia</a:t>
            </a:r>
            <a:endParaRPr lang="en-CA" dirty="0"/>
          </a:p>
          <a:p>
            <a:pPr marL="514350" indent="-514350">
              <a:buFont typeface="+mj-lt"/>
              <a:buAutoNum type="arabicPeriod"/>
            </a:pPr>
            <a:r>
              <a:rPr lang="en-CA" dirty="0" smtClean="0"/>
              <a:t>Associated neurologic </a:t>
            </a:r>
            <a:r>
              <a:rPr lang="en-CA" dirty="0"/>
              <a:t>symptoms</a:t>
            </a:r>
            <a:endParaRPr lang="en-CA" dirty="0" smtClean="0"/>
          </a:p>
          <a:p>
            <a:pPr marL="514350" indent="-514350">
              <a:buFont typeface="+mj-lt"/>
              <a:buAutoNum type="arabicPeriod"/>
            </a:pPr>
            <a:r>
              <a:rPr lang="en-CA" dirty="0"/>
              <a:t>Associated</a:t>
            </a:r>
            <a:r>
              <a:rPr lang="en-CA" dirty="0" smtClean="0"/>
              <a:t> psychiatric symptoms</a:t>
            </a:r>
            <a:endParaRPr lang="en-CA" dirty="0"/>
          </a:p>
          <a:p>
            <a:pPr marL="514350" indent="-514350">
              <a:buFont typeface="+mj-lt"/>
              <a:buAutoNum type="arabicPeriod"/>
            </a:pPr>
            <a:r>
              <a:rPr lang="en-CA" dirty="0" smtClean="0"/>
              <a:t>Course</a:t>
            </a:r>
            <a:endParaRPr lang="en-CA" dirty="0"/>
          </a:p>
          <a:p>
            <a:pPr marL="514350" indent="-514350">
              <a:buFont typeface="+mj-lt"/>
              <a:buAutoNum type="arabicPeriod"/>
            </a:pPr>
            <a:r>
              <a:rPr lang="en-CA" dirty="0"/>
              <a:t>Other medical conditions</a:t>
            </a:r>
          </a:p>
        </p:txBody>
      </p:sp>
    </p:spTree>
    <p:extLst>
      <p:ext uri="{BB962C8B-B14F-4D97-AF65-F5344CB8AC3E}">
        <p14:creationId xmlns:p14="http://schemas.microsoft.com/office/powerpoint/2010/main" val="4065118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chemeClr val="accent2"/>
                                        </p:clrVal>
                                      </p:to>
                                    </p:set>
                                    <p:set>
                                      <p:cBhvr>
                                        <p:cTn id="7" dur="500" fill="hold"/>
                                        <p:tgtEl>
                                          <p:spTgt spid="3">
                                            <p:txEl>
                                              <p:pRg st="4" end="4"/>
                                            </p:txEl>
                                          </p:spTgt>
                                        </p:tgtEl>
                                        <p:attrNameLst>
                                          <p:attrName>fillcolor</p:attrName>
                                        </p:attrNameLst>
                                      </p:cBhvr>
                                      <p:to>
                                        <p:clrVal>
                                          <a:schemeClr val="accent2"/>
                                        </p:clrVal>
                                      </p:to>
                                    </p:set>
                                    <p:set>
                                      <p:cBhvr>
                                        <p:cTn id="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534400" cy="758952"/>
          </a:xfrm>
        </p:spPr>
        <p:txBody>
          <a:bodyPr>
            <a:normAutofit fontScale="90000"/>
          </a:bodyPr>
          <a:lstStyle/>
          <a:p>
            <a:r>
              <a:rPr lang="en-US" dirty="0"/>
              <a:t>Associated medical conditions:</a:t>
            </a:r>
            <a:br>
              <a:rPr lang="en-US" dirty="0"/>
            </a:br>
            <a:endParaRPr lang="en-US" dirty="0"/>
          </a:p>
        </p:txBody>
      </p:sp>
      <p:sp>
        <p:nvSpPr>
          <p:cNvPr id="3" name="Content Placeholder 2"/>
          <p:cNvSpPr>
            <a:spLocks noGrp="1"/>
          </p:cNvSpPr>
          <p:nvPr>
            <p:ph sz="quarter" idx="1"/>
          </p:nvPr>
        </p:nvSpPr>
        <p:spPr/>
        <p:txBody>
          <a:bodyPr/>
          <a:lstStyle/>
          <a:p>
            <a:pPr>
              <a:buFont typeface="Wingdings" panose="05000000000000000000" pitchFamily="2" charset="2"/>
              <a:buChar char="Ø"/>
            </a:pPr>
            <a:r>
              <a:rPr lang="en-US" dirty="0" smtClean="0"/>
              <a:t>Vascular risk factors: HTN, DM, stroke</a:t>
            </a:r>
          </a:p>
          <a:p>
            <a:pPr>
              <a:buFont typeface="Wingdings" panose="05000000000000000000" pitchFamily="2" charset="2"/>
              <a:buChar char="Ø"/>
            </a:pPr>
            <a:r>
              <a:rPr lang="en-US" dirty="0" smtClean="0"/>
              <a:t>Thyroid disorders</a:t>
            </a:r>
          </a:p>
          <a:p>
            <a:pPr>
              <a:buFont typeface="Wingdings" panose="05000000000000000000" pitchFamily="2" charset="2"/>
              <a:buChar char="Ø"/>
            </a:pPr>
            <a:r>
              <a:rPr lang="en-US" dirty="0" smtClean="0"/>
              <a:t>Anemia</a:t>
            </a:r>
          </a:p>
          <a:p>
            <a:pPr>
              <a:buFont typeface="Wingdings" panose="05000000000000000000" pitchFamily="2" charset="2"/>
              <a:buChar char="Ø"/>
            </a:pPr>
            <a:r>
              <a:rPr lang="en-US" dirty="0" smtClean="0"/>
              <a:t>Depression</a:t>
            </a:r>
          </a:p>
          <a:p>
            <a:pPr lvl="1">
              <a:buFont typeface="Wingdings" panose="05000000000000000000" pitchFamily="2" charset="2"/>
              <a:buChar char="Ø"/>
            </a:pPr>
            <a:endParaRPr lang="en-US" dirty="0"/>
          </a:p>
        </p:txBody>
      </p:sp>
    </p:spTree>
    <p:extLst>
      <p:ext uri="{BB962C8B-B14F-4D97-AF65-F5344CB8AC3E}">
        <p14:creationId xmlns:p14="http://schemas.microsoft.com/office/powerpoint/2010/main" val="1437202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Dementia</a:t>
            </a:r>
            <a:endParaRPr lang="en-US" dirty="0"/>
          </a:p>
        </p:txBody>
      </p:sp>
      <p:sp>
        <p:nvSpPr>
          <p:cNvPr id="3" name="Content Placeholder 2"/>
          <p:cNvSpPr>
            <a:spLocks noGrp="1"/>
          </p:cNvSpPr>
          <p:nvPr>
            <p:ph sz="quarter" idx="1"/>
          </p:nvPr>
        </p:nvSpPr>
        <p:spPr>
          <a:xfrm>
            <a:off x="301752" y="1527048"/>
            <a:ext cx="8842248" cy="4797552"/>
          </a:xfrm>
        </p:spPr>
        <p:txBody>
          <a:bodyPr>
            <a:normAutofit/>
          </a:bodyPr>
          <a:lstStyle/>
          <a:p>
            <a:r>
              <a:rPr lang="en-US" sz="2400" dirty="0" smtClean="0"/>
              <a:t>Decline </a:t>
            </a:r>
            <a:r>
              <a:rPr lang="en-US" sz="2400" dirty="0"/>
              <a:t>in </a:t>
            </a:r>
            <a:r>
              <a:rPr lang="en-US" sz="2400" dirty="0" smtClean="0"/>
              <a:t>cognition: learning and memory</a:t>
            </a:r>
            <a:r>
              <a:rPr lang="en-US" sz="2400" dirty="0"/>
              <a:t>, </a:t>
            </a:r>
            <a:r>
              <a:rPr lang="en-US" sz="2400" dirty="0" smtClean="0"/>
              <a:t>language</a:t>
            </a:r>
            <a:r>
              <a:rPr lang="en-US" sz="2400" dirty="0"/>
              <a:t>, </a:t>
            </a:r>
            <a:r>
              <a:rPr lang="en-US" sz="2400" dirty="0" smtClean="0"/>
              <a:t>executive function, complex </a:t>
            </a:r>
            <a:r>
              <a:rPr lang="en-US" sz="2400" dirty="0"/>
              <a:t>attention, perceptual-motor, social </a:t>
            </a:r>
            <a:r>
              <a:rPr lang="en-US" sz="2400" dirty="0" smtClean="0"/>
              <a:t>cognition.</a:t>
            </a:r>
          </a:p>
          <a:p>
            <a:r>
              <a:rPr lang="en-US" sz="2400" dirty="0"/>
              <a:t>R</a:t>
            </a:r>
            <a:r>
              <a:rPr lang="en-US" sz="2400" dirty="0" smtClean="0"/>
              <a:t>epresent </a:t>
            </a:r>
            <a:r>
              <a:rPr lang="en-US" sz="2400" dirty="0"/>
              <a:t>a decline from previous level of function </a:t>
            </a:r>
            <a:endParaRPr lang="en-US" sz="2400" dirty="0" smtClean="0"/>
          </a:p>
          <a:p>
            <a:r>
              <a:rPr lang="en-US" sz="2400" dirty="0" smtClean="0"/>
              <a:t>Does not </a:t>
            </a:r>
            <a:r>
              <a:rPr lang="en-US" sz="2400" dirty="0"/>
              <a:t>occur exclusively in the context of a delirium</a:t>
            </a:r>
            <a:endParaRPr lang="en-US" sz="2400" dirty="0" smtClean="0"/>
          </a:p>
          <a:p>
            <a:r>
              <a:rPr lang="en-US" sz="2400" b="1" dirty="0" smtClean="0"/>
              <a:t>Interferes </a:t>
            </a:r>
            <a:r>
              <a:rPr lang="en-US" sz="2400" b="1" dirty="0"/>
              <a:t>with daily function </a:t>
            </a:r>
            <a:r>
              <a:rPr lang="en-US" sz="2400" dirty="0"/>
              <a:t>and </a:t>
            </a:r>
            <a:r>
              <a:rPr lang="en-US" sz="2400" b="1" dirty="0" smtClean="0"/>
              <a:t>independence</a:t>
            </a:r>
          </a:p>
          <a:p>
            <a:r>
              <a:rPr lang="en-US" sz="2400" dirty="0"/>
              <a:t> </a:t>
            </a:r>
            <a:r>
              <a:rPr lang="en-US" sz="2400" dirty="0" smtClean="0"/>
              <a:t>Not explained </a:t>
            </a:r>
            <a:r>
              <a:rPr lang="en-US" sz="2400" dirty="0"/>
              <a:t>by another mental disorder (</a:t>
            </a:r>
            <a:r>
              <a:rPr lang="en-US" sz="2400" dirty="0" err="1"/>
              <a:t>eg</a:t>
            </a:r>
            <a:r>
              <a:rPr lang="en-US" sz="2400" dirty="0"/>
              <a:t>, major depressive disorder, schizophrenia)</a:t>
            </a:r>
          </a:p>
        </p:txBody>
      </p:sp>
      <p:sp>
        <p:nvSpPr>
          <p:cNvPr id="4" name="Rectangle 3"/>
          <p:cNvSpPr/>
          <p:nvPr/>
        </p:nvSpPr>
        <p:spPr>
          <a:xfrm>
            <a:off x="3633281" y="3244334"/>
            <a:ext cx="240772" cy="369332"/>
          </a:xfrm>
          <a:prstGeom prst="rect">
            <a:avLst/>
          </a:prstGeom>
        </p:spPr>
        <p:txBody>
          <a:bodyPr wrap="none">
            <a:spAutoFit/>
          </a:bodyPr>
          <a:lstStyle/>
          <a:p>
            <a:r>
              <a:rPr lang="en-US" dirty="0" smtClean="0"/>
              <a:t> </a:t>
            </a:r>
            <a:endParaRPr lang="en-CA" dirty="0"/>
          </a:p>
        </p:txBody>
      </p:sp>
    </p:spTree>
    <p:extLst>
      <p:ext uri="{BB962C8B-B14F-4D97-AF65-F5344CB8AC3E}">
        <p14:creationId xmlns:p14="http://schemas.microsoft.com/office/powerpoint/2010/main" val="238818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758952"/>
          </a:xfrm>
        </p:spPr>
        <p:txBody>
          <a:bodyPr>
            <a:normAutofit/>
          </a:bodyPr>
          <a:lstStyle/>
          <a:p>
            <a:r>
              <a:rPr lang="en-US" dirty="0" smtClean="0"/>
              <a:t>B</a:t>
            </a:r>
            <a:r>
              <a:rPr lang="en-US" dirty="0"/>
              <a:t>. Cognitive </a:t>
            </a:r>
            <a:r>
              <a:rPr lang="en-US" dirty="0" smtClean="0"/>
              <a:t>Function Assessment:</a:t>
            </a:r>
            <a:endParaRPr lang="en-US" dirty="0"/>
          </a:p>
        </p:txBody>
      </p:sp>
      <p:sp>
        <p:nvSpPr>
          <p:cNvPr id="3" name="Content Placeholder 2"/>
          <p:cNvSpPr>
            <a:spLocks noGrp="1"/>
          </p:cNvSpPr>
          <p:nvPr>
            <p:ph sz="quarter" idx="1"/>
          </p:nvPr>
        </p:nvSpPr>
        <p:spPr>
          <a:xfrm>
            <a:off x="301752" y="1527048"/>
            <a:ext cx="8842248" cy="5102352"/>
          </a:xfrm>
        </p:spPr>
        <p:txBody>
          <a:bodyPr>
            <a:normAutofit/>
          </a:bodyPr>
          <a:lstStyle/>
          <a:p>
            <a:pPr marL="457200" indent="-457200">
              <a:buFont typeface="+mj-lt"/>
              <a:buAutoNum type="arabicPeriod"/>
            </a:pPr>
            <a:r>
              <a:rPr lang="en-US" dirty="0"/>
              <a:t>Mini-Mental State Exam (</a:t>
            </a:r>
            <a:r>
              <a:rPr lang="en-US" dirty="0" smtClean="0"/>
              <a:t>MMSE):</a:t>
            </a:r>
          </a:p>
          <a:p>
            <a:pPr lvl="1"/>
            <a:r>
              <a:rPr lang="en-CA" dirty="0" smtClean="0"/>
              <a:t>The </a:t>
            </a:r>
            <a:r>
              <a:rPr lang="en-CA" dirty="0"/>
              <a:t>most widely used </a:t>
            </a:r>
            <a:endParaRPr lang="en-CA" dirty="0" smtClean="0"/>
          </a:p>
          <a:p>
            <a:pPr lvl="1"/>
            <a:r>
              <a:rPr lang="en-CA" dirty="0" smtClean="0"/>
              <a:t>Tests orientation</a:t>
            </a:r>
            <a:r>
              <a:rPr lang="en-CA" dirty="0"/>
              <a:t>, </a:t>
            </a:r>
            <a:r>
              <a:rPr lang="en-CA" dirty="0" smtClean="0"/>
              <a:t>registration, recall</a:t>
            </a:r>
            <a:r>
              <a:rPr lang="en-CA" dirty="0"/>
              <a:t>, attention, calculation, </a:t>
            </a:r>
            <a:r>
              <a:rPr lang="en-CA" dirty="0" smtClean="0"/>
              <a:t>language</a:t>
            </a:r>
          </a:p>
          <a:p>
            <a:pPr lvl="1"/>
            <a:r>
              <a:rPr lang="en-CA" dirty="0" smtClean="0"/>
              <a:t>Maximum </a:t>
            </a:r>
            <a:r>
              <a:rPr lang="en-CA" dirty="0"/>
              <a:t>score is 30 points. </a:t>
            </a:r>
          </a:p>
          <a:p>
            <a:pPr lvl="1"/>
            <a:r>
              <a:rPr lang="en-CA" dirty="0" smtClean="0"/>
              <a:t>Score </a:t>
            </a:r>
            <a:r>
              <a:rPr lang="en-CA" dirty="0"/>
              <a:t>of &lt; 24 points is suggestive of dementia or delirium.</a:t>
            </a:r>
          </a:p>
          <a:p>
            <a:pPr lvl="1"/>
            <a:r>
              <a:rPr lang="en-CA" dirty="0" smtClean="0"/>
              <a:t>Sensitivity </a:t>
            </a:r>
            <a:r>
              <a:rPr lang="en-CA" dirty="0"/>
              <a:t>of 87% , specificity of 82</a:t>
            </a:r>
            <a:r>
              <a:rPr lang="en-CA" dirty="0" smtClean="0"/>
              <a:t>%</a:t>
            </a:r>
          </a:p>
          <a:p>
            <a:pPr lvl="1"/>
            <a:endParaRPr lang="en-CA" dirty="0"/>
          </a:p>
          <a:p>
            <a:pPr lvl="1"/>
            <a:r>
              <a:rPr lang="en-CA" dirty="0" smtClean="0"/>
              <a:t>Confounding factors:</a:t>
            </a:r>
          </a:p>
          <a:p>
            <a:pPr lvl="2"/>
            <a:r>
              <a:rPr lang="en-CA" dirty="0" smtClean="0"/>
              <a:t>Age </a:t>
            </a:r>
            <a:r>
              <a:rPr lang="en-CA" dirty="0"/>
              <a:t>and education, as well as language, motor, and visual impairments </a:t>
            </a:r>
          </a:p>
        </p:txBody>
      </p:sp>
    </p:spTree>
    <p:extLst>
      <p:ext uri="{BB962C8B-B14F-4D97-AF65-F5344CB8AC3E}">
        <p14:creationId xmlns:p14="http://schemas.microsoft.com/office/powerpoint/2010/main" val="21219135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744" t="14196" r="2212" b="6885"/>
          <a:stretch/>
        </p:blipFill>
        <p:spPr bwMode="auto">
          <a:xfrm>
            <a:off x="1828800" y="135568"/>
            <a:ext cx="5286498" cy="6523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964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228600"/>
            <a:ext cx="58674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631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5952" cy="758952"/>
          </a:xfrm>
        </p:spPr>
        <p:txBody>
          <a:bodyPr/>
          <a:lstStyle/>
          <a:p>
            <a:pPr algn="l"/>
            <a:r>
              <a:rPr lang="en-CA" dirty="0" err="1" smtClean="0"/>
              <a:t>MoCA</a:t>
            </a:r>
            <a:r>
              <a:rPr lang="en-CA" dirty="0" smtClean="0"/>
              <a:t> </a:t>
            </a:r>
            <a:endParaRPr lang="en-CA" dirty="0"/>
          </a:p>
        </p:txBody>
      </p:sp>
      <p:sp>
        <p:nvSpPr>
          <p:cNvPr id="3" name="Content Placeholder 2"/>
          <p:cNvSpPr>
            <a:spLocks noGrp="1"/>
          </p:cNvSpPr>
          <p:nvPr>
            <p:ph sz="quarter" idx="1"/>
          </p:nvPr>
        </p:nvSpPr>
        <p:spPr>
          <a:xfrm>
            <a:off x="152400" y="1527048"/>
            <a:ext cx="3505200" cy="4572000"/>
          </a:xfrm>
        </p:spPr>
        <p:txBody>
          <a:bodyPr>
            <a:normAutofit/>
          </a:bodyPr>
          <a:lstStyle/>
          <a:p>
            <a:pPr marL="457200" indent="-457200">
              <a:buFont typeface="+mj-lt"/>
              <a:buAutoNum type="arabicPeriod" startAt="2"/>
            </a:pPr>
            <a:r>
              <a:rPr lang="en-CA" sz="2400" dirty="0" smtClean="0"/>
              <a:t>Montreal cognitive assessment</a:t>
            </a:r>
            <a:endParaRPr lang="en-CA" sz="2400" dirty="0"/>
          </a:p>
        </p:txBody>
      </p:sp>
      <p:sp>
        <p:nvSpPr>
          <p:cNvPr id="4" name="Rectangle 3"/>
          <p:cNvSpPr/>
          <p:nvPr/>
        </p:nvSpPr>
        <p:spPr>
          <a:xfrm>
            <a:off x="381000" y="4876800"/>
            <a:ext cx="3007555" cy="369332"/>
          </a:xfrm>
          <a:prstGeom prst="rect">
            <a:avLst/>
          </a:prstGeom>
        </p:spPr>
        <p:txBody>
          <a:bodyPr wrap="none">
            <a:spAutoFit/>
          </a:bodyPr>
          <a:lstStyle/>
          <a:p>
            <a:r>
              <a:rPr lang="en-CA" i="1" dirty="0"/>
              <a:t>http://www.mocatest.org/</a:t>
            </a:r>
          </a:p>
        </p:txBody>
      </p:sp>
      <p:pic>
        <p:nvPicPr>
          <p:cNvPr id="10"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983328" y="152400"/>
            <a:ext cx="5008272" cy="6635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916"/>
          <a:stretch/>
        </p:blipFill>
        <p:spPr bwMode="auto">
          <a:xfrm>
            <a:off x="4009414" y="228600"/>
            <a:ext cx="4905986" cy="6537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39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11352"/>
          </a:xfrm>
        </p:spPr>
        <p:txBody>
          <a:bodyPr>
            <a:normAutofit/>
          </a:bodyPr>
          <a:lstStyle/>
          <a:p>
            <a:r>
              <a:rPr lang="en-US" dirty="0"/>
              <a:t>B. Cognitive </a:t>
            </a:r>
            <a:r>
              <a:rPr lang="en-US" dirty="0" smtClean="0"/>
              <a:t>Function Assessment</a:t>
            </a:r>
            <a:endParaRPr lang="en-US" dirty="0"/>
          </a:p>
        </p:txBody>
      </p:sp>
      <p:sp>
        <p:nvSpPr>
          <p:cNvPr id="3" name="Content Placeholder 2"/>
          <p:cNvSpPr>
            <a:spLocks noGrp="1"/>
          </p:cNvSpPr>
          <p:nvPr>
            <p:ph sz="quarter" idx="1"/>
          </p:nvPr>
        </p:nvSpPr>
        <p:spPr>
          <a:xfrm>
            <a:off x="301752" y="1527048"/>
            <a:ext cx="8613648" cy="5407152"/>
          </a:xfrm>
        </p:spPr>
        <p:txBody>
          <a:bodyPr>
            <a:normAutofit/>
          </a:bodyPr>
          <a:lstStyle/>
          <a:p>
            <a:pPr marL="457200" indent="-457200">
              <a:buFont typeface="+mj-lt"/>
              <a:buAutoNum type="arabicPeriod" startAt="3"/>
            </a:pPr>
            <a:r>
              <a:rPr lang="en-US" sz="2200" i="1" dirty="0"/>
              <a:t>Informant interview </a:t>
            </a:r>
            <a:endParaRPr lang="en-US" sz="2200" i="1" dirty="0" smtClean="0"/>
          </a:p>
          <a:p>
            <a:pPr lvl="1"/>
            <a:r>
              <a:rPr lang="en-US" sz="2000" dirty="0" smtClean="0"/>
              <a:t>8 item questionnaire </a:t>
            </a:r>
          </a:p>
          <a:p>
            <a:pPr lvl="1"/>
            <a:r>
              <a:rPr lang="en-US" sz="2000" dirty="0" smtClean="0"/>
              <a:t>positive </a:t>
            </a:r>
            <a:r>
              <a:rPr lang="en-US" sz="2000" dirty="0"/>
              <a:t>response to two or more questions </a:t>
            </a:r>
            <a:r>
              <a:rPr lang="en-US" sz="2000" dirty="0" smtClean="0"/>
              <a:t>has </a:t>
            </a:r>
            <a:r>
              <a:rPr lang="en-US" sz="2000" dirty="0"/>
              <a:t>a sensitivity of </a:t>
            </a:r>
            <a:r>
              <a:rPr lang="en-US" sz="2000" dirty="0" smtClean="0"/>
              <a:t>93% and </a:t>
            </a:r>
            <a:r>
              <a:rPr lang="en-US" sz="2000" dirty="0"/>
              <a:t>a specificity of </a:t>
            </a:r>
            <a:r>
              <a:rPr lang="en-US" sz="2000" dirty="0" smtClean="0"/>
              <a:t>46%</a:t>
            </a:r>
          </a:p>
          <a:p>
            <a:pPr lvl="1"/>
            <a:r>
              <a:rPr lang="en-US" sz="2000" dirty="0" smtClean="0"/>
              <a:t>informants </a:t>
            </a:r>
            <a:r>
              <a:rPr lang="en-US" sz="2000" dirty="0"/>
              <a:t>are asked whether the patient </a:t>
            </a:r>
            <a:r>
              <a:rPr lang="en-US" sz="2000" dirty="0" smtClean="0"/>
              <a:t>:</a:t>
            </a:r>
            <a:endParaRPr lang="en-US" dirty="0"/>
          </a:p>
          <a:p>
            <a:pPr lvl="2"/>
            <a:r>
              <a:rPr lang="en-US" sz="1700" dirty="0" smtClean="0"/>
              <a:t>Judgment difficulties</a:t>
            </a:r>
            <a:endParaRPr lang="en-US" sz="1700" dirty="0"/>
          </a:p>
          <a:p>
            <a:pPr lvl="2"/>
            <a:r>
              <a:rPr lang="en-US" sz="1700" dirty="0" smtClean="0"/>
              <a:t>Reduced </a:t>
            </a:r>
            <a:r>
              <a:rPr lang="en-US" sz="1700" dirty="0"/>
              <a:t>interest in </a:t>
            </a:r>
            <a:r>
              <a:rPr lang="en-US" sz="1700" dirty="0" smtClean="0"/>
              <a:t>hobbies</a:t>
            </a:r>
          </a:p>
          <a:p>
            <a:pPr lvl="2"/>
            <a:r>
              <a:rPr lang="en-US" sz="1700" dirty="0" smtClean="0"/>
              <a:t>Repeats </a:t>
            </a:r>
            <a:r>
              <a:rPr lang="en-US" sz="1700" dirty="0"/>
              <a:t>questions, stories, or statements</a:t>
            </a:r>
          </a:p>
          <a:p>
            <a:pPr lvl="2"/>
            <a:r>
              <a:rPr lang="en-US" sz="1700" dirty="0" smtClean="0"/>
              <a:t>Trouble </a:t>
            </a:r>
            <a:r>
              <a:rPr lang="en-US" sz="1700" dirty="0"/>
              <a:t>learning how to use a tool </a:t>
            </a:r>
            <a:endParaRPr lang="en-US" sz="1700" dirty="0" smtClean="0"/>
          </a:p>
          <a:p>
            <a:pPr lvl="2"/>
            <a:r>
              <a:rPr lang="en-US" sz="1700" dirty="0" smtClean="0"/>
              <a:t>Forgetting </a:t>
            </a:r>
            <a:r>
              <a:rPr lang="en-US" sz="1700" dirty="0"/>
              <a:t>the </a:t>
            </a:r>
            <a:r>
              <a:rPr lang="en-US" sz="1700" dirty="0" smtClean="0"/>
              <a:t>month </a:t>
            </a:r>
            <a:r>
              <a:rPr lang="en-US" sz="1700" dirty="0"/>
              <a:t>or year</a:t>
            </a:r>
          </a:p>
          <a:p>
            <a:pPr lvl="2"/>
            <a:r>
              <a:rPr lang="en-US" sz="1700" dirty="0" smtClean="0"/>
              <a:t>Difficulty </a:t>
            </a:r>
            <a:r>
              <a:rPr lang="en-US" sz="1700" dirty="0"/>
              <a:t>handling financial affairs </a:t>
            </a:r>
          </a:p>
          <a:p>
            <a:pPr lvl="2"/>
            <a:r>
              <a:rPr lang="en-US" sz="1700" dirty="0" smtClean="0"/>
              <a:t>Difficulty </a:t>
            </a:r>
            <a:r>
              <a:rPr lang="en-US" sz="1700" dirty="0"/>
              <a:t>remembering appointments</a:t>
            </a:r>
          </a:p>
          <a:p>
            <a:pPr lvl="2"/>
            <a:r>
              <a:rPr lang="en-US" sz="1700" dirty="0" smtClean="0"/>
              <a:t>Consistent </a:t>
            </a:r>
            <a:r>
              <a:rPr lang="en-US" sz="1700" dirty="0"/>
              <a:t>problems with </a:t>
            </a:r>
            <a:r>
              <a:rPr lang="en-US" sz="1700" dirty="0" smtClean="0"/>
              <a:t>memory</a:t>
            </a:r>
            <a:endParaRPr lang="en-US" sz="1700" dirty="0"/>
          </a:p>
        </p:txBody>
      </p:sp>
    </p:spTree>
    <p:extLst>
      <p:ext uri="{BB962C8B-B14F-4D97-AF65-F5344CB8AC3E}">
        <p14:creationId xmlns:p14="http://schemas.microsoft.com/office/powerpoint/2010/main" val="29500160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Physical Examination</a:t>
            </a:r>
            <a:endParaRPr lang="en-US" dirty="0"/>
          </a:p>
        </p:txBody>
      </p:sp>
      <p:sp>
        <p:nvSpPr>
          <p:cNvPr id="3" name="Content Placeholder 2"/>
          <p:cNvSpPr>
            <a:spLocks noGrp="1"/>
          </p:cNvSpPr>
          <p:nvPr>
            <p:ph sz="quarter" idx="1"/>
          </p:nvPr>
        </p:nvSpPr>
        <p:spPr/>
        <p:txBody>
          <a:bodyPr/>
          <a:lstStyle/>
          <a:p>
            <a:r>
              <a:rPr lang="en-US" dirty="0"/>
              <a:t>Focal neurological </a:t>
            </a:r>
            <a:r>
              <a:rPr lang="en-US" dirty="0" smtClean="0"/>
              <a:t>deficit</a:t>
            </a:r>
          </a:p>
          <a:p>
            <a:r>
              <a:rPr lang="en-US" dirty="0" smtClean="0"/>
              <a:t>Signs </a:t>
            </a:r>
            <a:r>
              <a:rPr lang="en-US" dirty="0"/>
              <a:t>of Parkinson disease (PD) (</a:t>
            </a:r>
            <a:r>
              <a:rPr lang="en-US" dirty="0" err="1"/>
              <a:t>eg</a:t>
            </a:r>
            <a:r>
              <a:rPr lang="en-US" dirty="0"/>
              <a:t>, cogwheel rigidity and/or tremors</a:t>
            </a:r>
            <a:r>
              <a:rPr lang="en-US" dirty="0" smtClean="0"/>
              <a:t>)</a:t>
            </a:r>
            <a:endParaRPr lang="en-US" dirty="0"/>
          </a:p>
          <a:p>
            <a:r>
              <a:rPr lang="en-US" dirty="0" smtClean="0"/>
              <a:t>Gait (Parkinson, vascular, NPH…)</a:t>
            </a:r>
            <a:endParaRPr lang="en-US" dirty="0"/>
          </a:p>
        </p:txBody>
      </p:sp>
    </p:spTree>
    <p:extLst>
      <p:ext uri="{BB962C8B-B14F-4D97-AF65-F5344CB8AC3E}">
        <p14:creationId xmlns:p14="http://schemas.microsoft.com/office/powerpoint/2010/main" val="40503334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 Labs</a:t>
            </a:r>
            <a:endParaRPr lang="en-US" dirty="0"/>
          </a:p>
        </p:txBody>
      </p:sp>
      <p:sp>
        <p:nvSpPr>
          <p:cNvPr id="3" name="Content Placeholder 2"/>
          <p:cNvSpPr>
            <a:spLocks noGrp="1"/>
          </p:cNvSpPr>
          <p:nvPr>
            <p:ph sz="quarter" idx="1"/>
          </p:nvPr>
        </p:nvSpPr>
        <p:spPr/>
        <p:txBody>
          <a:bodyPr/>
          <a:lstStyle/>
          <a:p>
            <a:r>
              <a:rPr lang="en-US" dirty="0" smtClean="0"/>
              <a:t>The aim is to rule out any treatable causes:</a:t>
            </a:r>
          </a:p>
          <a:p>
            <a:pPr lvl="1"/>
            <a:r>
              <a:rPr lang="en-US" dirty="0" smtClean="0"/>
              <a:t>CBC , differential  (anemia, chronic infection)</a:t>
            </a:r>
          </a:p>
          <a:p>
            <a:pPr lvl="1"/>
            <a:r>
              <a:rPr lang="en-US" dirty="0" smtClean="0"/>
              <a:t>Thyroid function test</a:t>
            </a:r>
          </a:p>
          <a:p>
            <a:pPr lvl="1"/>
            <a:r>
              <a:rPr lang="en-US" dirty="0" smtClean="0"/>
              <a:t>Vitamin B12, thiamine</a:t>
            </a:r>
          </a:p>
          <a:p>
            <a:pPr lvl="1"/>
            <a:r>
              <a:rPr lang="en-US" dirty="0" err="1" smtClean="0"/>
              <a:t>Neurosyphilis</a:t>
            </a:r>
            <a:endParaRPr lang="en-US" dirty="0" smtClean="0"/>
          </a:p>
          <a:p>
            <a:pPr lvl="1"/>
            <a:r>
              <a:rPr lang="en-US" dirty="0" smtClean="0"/>
              <a:t>CSF</a:t>
            </a:r>
            <a:endParaRPr lang="en-US" dirty="0"/>
          </a:p>
        </p:txBody>
      </p:sp>
    </p:spTree>
    <p:extLst>
      <p:ext uri="{BB962C8B-B14F-4D97-AF65-F5344CB8AC3E}">
        <p14:creationId xmlns:p14="http://schemas.microsoft.com/office/powerpoint/2010/main" val="2042456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 Neuroimaging</a:t>
            </a:r>
            <a:endParaRPr lang="en-US" dirty="0"/>
          </a:p>
        </p:txBody>
      </p:sp>
      <p:sp>
        <p:nvSpPr>
          <p:cNvPr id="3" name="Content Placeholder 2"/>
          <p:cNvSpPr>
            <a:spLocks noGrp="1"/>
          </p:cNvSpPr>
          <p:nvPr>
            <p:ph sz="quarter" idx="1"/>
          </p:nvPr>
        </p:nvSpPr>
        <p:spPr/>
        <p:txBody>
          <a:bodyPr/>
          <a:lstStyle/>
          <a:p>
            <a:r>
              <a:rPr lang="en-US" dirty="0"/>
              <a:t>B</a:t>
            </a:r>
            <a:r>
              <a:rPr lang="en-US" dirty="0" smtClean="0"/>
              <a:t>rain </a:t>
            </a:r>
            <a:r>
              <a:rPr lang="en-US" dirty="0"/>
              <a:t>CT or MRI in the routine initial evaluation </a:t>
            </a:r>
            <a:r>
              <a:rPr lang="en-US" dirty="0" smtClean="0"/>
              <a:t>for every patient with dementia</a:t>
            </a:r>
          </a:p>
          <a:p>
            <a:r>
              <a:rPr lang="en-US" dirty="0" smtClean="0"/>
              <a:t>To rule out reversible causes</a:t>
            </a:r>
          </a:p>
          <a:p>
            <a:pPr lvl="1"/>
            <a:r>
              <a:rPr lang="en-US" dirty="0" smtClean="0"/>
              <a:t>Subdural hematoma</a:t>
            </a:r>
          </a:p>
          <a:p>
            <a:pPr lvl="1"/>
            <a:r>
              <a:rPr lang="en-US" dirty="0" smtClean="0"/>
              <a:t>Normal </a:t>
            </a:r>
            <a:r>
              <a:rPr lang="en-US" dirty="0"/>
              <a:t>pressure </a:t>
            </a:r>
            <a:r>
              <a:rPr lang="en-US" dirty="0" smtClean="0"/>
              <a:t>hydrocephalus</a:t>
            </a:r>
          </a:p>
        </p:txBody>
      </p:sp>
    </p:spTree>
    <p:extLst>
      <p:ext uri="{BB962C8B-B14F-4D97-AF65-F5344CB8AC3E}">
        <p14:creationId xmlns:p14="http://schemas.microsoft.com/office/powerpoint/2010/main" val="34011957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smtClean="0"/>
          </a:p>
          <a:p>
            <a:endParaRPr lang="en-US" dirty="0"/>
          </a:p>
          <a:p>
            <a:endParaRPr lang="en-US" dirty="0" smtClean="0"/>
          </a:p>
          <a:p>
            <a:endParaRPr lang="en-US" dirty="0"/>
          </a:p>
          <a:p>
            <a:pPr marL="0" indent="0">
              <a:buNone/>
            </a:pPr>
            <a:r>
              <a:rPr lang="en-US" dirty="0" smtClean="0"/>
              <a:t>                           </a:t>
            </a:r>
            <a:r>
              <a:rPr lang="en-US" sz="3200" b="1" i="1" dirty="0" smtClean="0"/>
              <a:t>Alzheimer Disease</a:t>
            </a:r>
          </a:p>
          <a:p>
            <a:pPr marL="0" indent="0" algn="ctr">
              <a:buNone/>
            </a:pPr>
            <a:r>
              <a:rPr lang="en-US" sz="3200" b="1" i="1" dirty="0" smtClean="0"/>
              <a:t>(AD)</a:t>
            </a:r>
            <a:endParaRPr lang="en-US" sz="3200" b="1" i="1" dirty="0"/>
          </a:p>
        </p:txBody>
      </p:sp>
    </p:spTree>
    <p:extLst>
      <p:ext uri="{BB962C8B-B14F-4D97-AF65-F5344CB8AC3E}">
        <p14:creationId xmlns:p14="http://schemas.microsoft.com/office/powerpoint/2010/main" val="1466436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 Disease</a:t>
            </a:r>
            <a:endParaRPr lang="en-US" dirty="0"/>
          </a:p>
        </p:txBody>
      </p:sp>
      <p:sp>
        <p:nvSpPr>
          <p:cNvPr id="3" name="Content Placeholder 2"/>
          <p:cNvSpPr>
            <a:spLocks noGrp="1"/>
          </p:cNvSpPr>
          <p:nvPr>
            <p:ph sz="quarter" idx="1"/>
          </p:nvPr>
        </p:nvSpPr>
        <p:spPr>
          <a:xfrm>
            <a:off x="304800" y="1676400"/>
            <a:ext cx="8503920" cy="4572000"/>
          </a:xfrm>
        </p:spPr>
        <p:txBody>
          <a:bodyPr/>
          <a:lstStyle/>
          <a:p>
            <a:r>
              <a:rPr lang="en-US" dirty="0" smtClean="0"/>
              <a:t>a </a:t>
            </a:r>
            <a:r>
              <a:rPr lang="en-US" dirty="0"/>
              <a:t>neurodegenerative disorder of uncertain cause and pathogenesis that primarily affects older </a:t>
            </a:r>
            <a:r>
              <a:rPr lang="en-US" dirty="0" smtClean="0"/>
              <a:t>adults</a:t>
            </a:r>
          </a:p>
          <a:p>
            <a:endParaRPr lang="en-US" dirty="0" smtClean="0"/>
          </a:p>
          <a:p>
            <a:r>
              <a:rPr lang="en-US" dirty="0"/>
              <a:t>most common cause of </a:t>
            </a:r>
            <a:r>
              <a:rPr lang="en-US" dirty="0" smtClean="0"/>
              <a:t>dementia (55%)</a:t>
            </a:r>
          </a:p>
          <a:p>
            <a:endParaRPr lang="en-US" dirty="0"/>
          </a:p>
          <a:p>
            <a:r>
              <a:rPr lang="en-US" dirty="0"/>
              <a:t>slightly more common in women</a:t>
            </a:r>
          </a:p>
          <a:p>
            <a:pPr marL="0" indent="0">
              <a:buNone/>
            </a:pPr>
            <a:endParaRPr lang="en-US" dirty="0" smtClean="0"/>
          </a:p>
          <a:p>
            <a:pPr marL="0" indent="0">
              <a:buNone/>
            </a:pPr>
            <a:endParaRPr lang="en-US" dirty="0"/>
          </a:p>
        </p:txBody>
      </p:sp>
      <p:sp>
        <p:nvSpPr>
          <p:cNvPr id="4" name="Up Arrow Callout 3"/>
          <p:cNvSpPr/>
          <p:nvPr/>
        </p:nvSpPr>
        <p:spPr>
          <a:xfrm>
            <a:off x="1371600" y="2035629"/>
            <a:ext cx="4114800" cy="2438400"/>
          </a:xfrm>
          <a:prstGeom prst="up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incurable conditions </a:t>
            </a:r>
            <a:r>
              <a:rPr lang="en-US" dirty="0"/>
              <a:t>that result in progressive </a:t>
            </a:r>
            <a:r>
              <a:rPr lang="en-US" dirty="0" smtClean="0"/>
              <a:t>loss of function &amp; structure </a:t>
            </a:r>
            <a:r>
              <a:rPr lang="en-US" dirty="0"/>
              <a:t>and / or death of </a:t>
            </a:r>
            <a:r>
              <a:rPr lang="en-US" dirty="0" smtClean="0"/>
              <a:t>neurons</a:t>
            </a:r>
            <a:endParaRPr lang="en-US" dirty="0"/>
          </a:p>
        </p:txBody>
      </p:sp>
    </p:spTree>
    <p:extLst>
      <p:ext uri="{BB962C8B-B14F-4D97-AF65-F5344CB8AC3E}">
        <p14:creationId xmlns:p14="http://schemas.microsoft.com/office/powerpoint/2010/main" val="211185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xit" presetSubtype="21" fill="hold" grpId="1" nodeType="clickEffect">
                                  <p:stCondLst>
                                    <p:cond delay="0"/>
                                  </p:stCondLst>
                                  <p:childTnLst>
                                    <p:animEffect transition="out" filter="barn(inVertic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CA" dirty="0" smtClean="0"/>
              <a:t>Wait …..</a:t>
            </a:r>
            <a:endParaRPr lang="en-CA" dirty="0"/>
          </a:p>
        </p:txBody>
      </p:sp>
      <p:sp>
        <p:nvSpPr>
          <p:cNvPr id="3" name="Content Placeholder 2"/>
          <p:cNvSpPr>
            <a:spLocks noGrp="1"/>
          </p:cNvSpPr>
          <p:nvPr>
            <p:ph sz="quarter" idx="1"/>
          </p:nvPr>
        </p:nvSpPr>
        <p:spPr/>
        <p:txBody>
          <a:bodyPr/>
          <a:lstStyle/>
          <a:p>
            <a:r>
              <a:rPr lang="en-CA" dirty="0" smtClean="0"/>
              <a:t>Its important to differentiate dementia from </a:t>
            </a:r>
          </a:p>
          <a:p>
            <a:pPr marL="731520" lvl="1" indent="-457200">
              <a:buFont typeface="+mj-lt"/>
              <a:buAutoNum type="arabicPeriod"/>
            </a:pPr>
            <a:r>
              <a:rPr lang="en-CA" dirty="0" smtClean="0"/>
              <a:t>Mild cognitive impairment (MCI)</a:t>
            </a:r>
          </a:p>
          <a:p>
            <a:pPr marL="731520" lvl="1" indent="-457200">
              <a:buFont typeface="+mj-lt"/>
              <a:buAutoNum type="arabicPeriod"/>
            </a:pPr>
            <a:r>
              <a:rPr lang="en-CA" dirty="0" smtClean="0"/>
              <a:t>Pseud</a:t>
            </a:r>
            <a:r>
              <a:rPr lang="en-US" dirty="0"/>
              <a:t>o</a:t>
            </a:r>
            <a:r>
              <a:rPr lang="en-CA" dirty="0" smtClean="0"/>
              <a:t>dementia</a:t>
            </a:r>
          </a:p>
          <a:p>
            <a:pPr marL="731520" lvl="1" indent="-457200">
              <a:buFont typeface="+mj-lt"/>
              <a:buAutoNum type="arabicPeriod"/>
            </a:pPr>
            <a:r>
              <a:rPr lang="en-CA" dirty="0" smtClean="0"/>
              <a:t>Delirium</a:t>
            </a:r>
            <a:endParaRPr lang="en-CA" dirty="0"/>
          </a:p>
        </p:txBody>
      </p:sp>
    </p:spTree>
    <p:extLst>
      <p:ext uri="{BB962C8B-B14F-4D97-AF65-F5344CB8AC3E}">
        <p14:creationId xmlns:p14="http://schemas.microsoft.com/office/powerpoint/2010/main" val="33618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set>
                                      <p:cBhvr>
                                        <p:cTn id="9" dur="500" fill="hold"/>
                                        <p:tgtEl>
                                          <p:spTgt spid="3">
                                            <p:txEl>
                                              <p:pRg st="1" end="1"/>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
                                            <p:txEl>
                                              <p:pRg st="2" end="2"/>
                                            </p:txEl>
                                          </p:spTgt>
                                        </p:tgtEl>
                                        <p:attrNameLst>
                                          <p:attrName>style.color</p:attrName>
                                        </p:attrNameLst>
                                      </p:cBhvr>
                                      <p:to>
                                        <a:schemeClr val="accent2"/>
                                      </p:to>
                                    </p:animClr>
                                    <p:animClr clrSpc="rgb" dir="cw">
                                      <p:cBhvr>
                                        <p:cTn id="14" dur="500" fill="hold"/>
                                        <p:tgtEl>
                                          <p:spTgt spid="3">
                                            <p:txEl>
                                              <p:pRg st="2" end="2"/>
                                            </p:txEl>
                                          </p:spTgt>
                                        </p:tgtEl>
                                        <p:attrNameLst>
                                          <p:attrName>fillcolor</p:attrName>
                                        </p:attrNameLst>
                                      </p:cBhvr>
                                      <p:to>
                                        <a:schemeClr val="accent2"/>
                                      </p:to>
                                    </p:animClr>
                                    <p:set>
                                      <p:cBhvr>
                                        <p:cTn id="15" dur="500" fill="hold"/>
                                        <p:tgtEl>
                                          <p:spTgt spid="3">
                                            <p:txEl>
                                              <p:pRg st="2" end="2"/>
                                            </p:txEl>
                                          </p:spTgt>
                                        </p:tgtEl>
                                        <p:attrNameLst>
                                          <p:attrName>fill.type</p:attrName>
                                        </p:attrNameLst>
                                      </p:cBhvr>
                                      <p:to>
                                        <p:strVal val="solid"/>
                                      </p:to>
                                    </p:set>
                                    <p:set>
                                      <p:cBhvr>
                                        <p:cTn id="16" dur="500" fill="hold"/>
                                        <p:tgtEl>
                                          <p:spTgt spid="3">
                                            <p:txEl>
                                              <p:pRg st="2" end="2"/>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3" end="3"/>
                                            </p:txEl>
                                          </p:spTgt>
                                        </p:tgtEl>
                                        <p:attrNameLst>
                                          <p:attrName>style.color</p:attrName>
                                        </p:attrNameLst>
                                      </p:cBhvr>
                                      <p:to>
                                        <a:schemeClr val="accent2"/>
                                      </p:to>
                                    </p:animClr>
                                    <p:animClr clrSpc="rgb" dir="cw">
                                      <p:cBhvr>
                                        <p:cTn id="21" dur="500" fill="hold"/>
                                        <p:tgtEl>
                                          <p:spTgt spid="3">
                                            <p:txEl>
                                              <p:pRg st="3" end="3"/>
                                            </p:txEl>
                                          </p:spTgt>
                                        </p:tgtEl>
                                        <p:attrNameLst>
                                          <p:attrName>fillcolor</p:attrName>
                                        </p:attrNameLst>
                                      </p:cBhvr>
                                      <p:to>
                                        <a:schemeClr val="accent2"/>
                                      </p:to>
                                    </p:animClr>
                                    <p:set>
                                      <p:cBhvr>
                                        <p:cTn id="22" dur="500" fill="hold"/>
                                        <p:tgtEl>
                                          <p:spTgt spid="3">
                                            <p:txEl>
                                              <p:pRg st="3" end="3"/>
                                            </p:txEl>
                                          </p:spTgt>
                                        </p:tgtEl>
                                        <p:attrNameLst>
                                          <p:attrName>fill.type</p:attrName>
                                        </p:attrNameLst>
                                      </p:cBhvr>
                                      <p:to>
                                        <p:strVal val="solid"/>
                                      </p:to>
                                    </p:set>
                                    <p:set>
                                      <p:cBhvr>
                                        <p:cTn id="23"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Alzheimer Disease</a:t>
            </a:r>
          </a:p>
        </p:txBody>
      </p:sp>
      <p:sp>
        <p:nvSpPr>
          <p:cNvPr id="3" name="Content Placeholder 2"/>
          <p:cNvSpPr>
            <a:spLocks noGrp="1"/>
          </p:cNvSpPr>
          <p:nvPr>
            <p:ph sz="quarter" idx="1"/>
          </p:nvPr>
        </p:nvSpPr>
        <p:spPr/>
        <p:txBody>
          <a:bodyPr>
            <a:normAutofit/>
          </a:bodyPr>
          <a:lstStyle/>
          <a:p>
            <a:endParaRPr lang="en-US" dirty="0"/>
          </a:p>
          <a:p>
            <a:r>
              <a:rPr lang="en-US" dirty="0"/>
              <a:t>a disease of older </a:t>
            </a:r>
            <a:r>
              <a:rPr lang="en-US" dirty="0" smtClean="0"/>
              <a:t>age, rarely occurring &lt;60</a:t>
            </a:r>
          </a:p>
          <a:p>
            <a:pPr marL="0" indent="0">
              <a:buNone/>
            </a:pPr>
            <a:endParaRPr lang="en-US" dirty="0"/>
          </a:p>
          <a:p>
            <a:r>
              <a:rPr lang="en-US" dirty="0" smtClean="0"/>
              <a:t>5% </a:t>
            </a:r>
            <a:r>
              <a:rPr lang="en-US" dirty="0"/>
              <a:t>are </a:t>
            </a:r>
            <a:r>
              <a:rPr lang="en-US" dirty="0" smtClean="0"/>
              <a:t>inherited, present </a:t>
            </a:r>
            <a:r>
              <a:rPr lang="en-US" dirty="0"/>
              <a:t>before </a:t>
            </a:r>
            <a:r>
              <a:rPr lang="en-US" dirty="0" smtClean="0"/>
              <a:t>65</a:t>
            </a:r>
          </a:p>
          <a:p>
            <a:endParaRPr lang="en-US" dirty="0"/>
          </a:p>
          <a:p>
            <a:r>
              <a:rPr lang="en-US" dirty="0"/>
              <a:t>main clinical manifestations of AD are selective </a:t>
            </a:r>
            <a:r>
              <a:rPr lang="en-US" b="1" dirty="0"/>
              <a:t>memory</a:t>
            </a:r>
            <a:r>
              <a:rPr lang="en-US" dirty="0"/>
              <a:t> impairment and dementia</a:t>
            </a:r>
          </a:p>
          <a:p>
            <a:endParaRPr lang="en-US" dirty="0"/>
          </a:p>
        </p:txBody>
      </p:sp>
    </p:spTree>
    <p:extLst>
      <p:ext uri="{BB962C8B-B14F-4D97-AF65-F5344CB8AC3E}">
        <p14:creationId xmlns:p14="http://schemas.microsoft.com/office/powerpoint/2010/main" val="36152655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Pathology</a:t>
            </a:r>
            <a:endParaRPr lang="en-US" dirty="0"/>
          </a:p>
        </p:txBody>
      </p:sp>
      <p:sp>
        <p:nvSpPr>
          <p:cNvPr id="3" name="Content Placeholder 2"/>
          <p:cNvSpPr>
            <a:spLocks noGrp="1"/>
          </p:cNvSpPr>
          <p:nvPr>
            <p:ph sz="quarter" idx="1"/>
          </p:nvPr>
        </p:nvSpPr>
        <p:spPr/>
        <p:txBody>
          <a:bodyPr>
            <a:normAutofit/>
          </a:bodyPr>
          <a:lstStyle/>
          <a:p>
            <a:pPr marL="788670" lvl="1" indent="-514350">
              <a:buFont typeface="+mj-lt"/>
              <a:buAutoNum type="arabicPeriod"/>
            </a:pPr>
            <a:r>
              <a:rPr lang="en-US" dirty="0" smtClean="0"/>
              <a:t>Neurofibrillary tangles:</a:t>
            </a:r>
          </a:p>
          <a:p>
            <a:pPr marL="1062990" lvl="2" indent="-514350"/>
            <a:r>
              <a:rPr lang="en-US" dirty="0" smtClean="0"/>
              <a:t>Paired </a:t>
            </a:r>
            <a:r>
              <a:rPr lang="en-US" dirty="0"/>
              <a:t>helical filaments consisting of </a:t>
            </a:r>
            <a:r>
              <a:rPr lang="en-US" dirty="0" smtClean="0"/>
              <a:t>hyper-phosphorylated </a:t>
            </a:r>
            <a:r>
              <a:rPr lang="en-US" b="1" dirty="0" smtClean="0"/>
              <a:t>tau </a:t>
            </a:r>
            <a:r>
              <a:rPr lang="en-US" dirty="0"/>
              <a:t>protein</a:t>
            </a:r>
            <a:r>
              <a:rPr lang="en-US" dirty="0" smtClean="0"/>
              <a:t>)</a:t>
            </a:r>
          </a:p>
          <a:p>
            <a:pPr marL="1062990" lvl="2" indent="-514350"/>
            <a:r>
              <a:rPr lang="en-US" dirty="0" smtClean="0"/>
              <a:t>Found early in </a:t>
            </a:r>
            <a:r>
              <a:rPr lang="en-US" dirty="0"/>
              <a:t>the </a:t>
            </a:r>
            <a:r>
              <a:rPr lang="en-US" dirty="0" err="1"/>
              <a:t>entorhinal</a:t>
            </a:r>
            <a:r>
              <a:rPr lang="en-US" dirty="0"/>
              <a:t> cortex, then hippocampus and </a:t>
            </a:r>
            <a:r>
              <a:rPr lang="en-US" dirty="0" smtClean="0"/>
              <a:t>temporal </a:t>
            </a:r>
            <a:r>
              <a:rPr lang="en-US" dirty="0"/>
              <a:t>cortex </a:t>
            </a:r>
            <a:endParaRPr lang="en-US" dirty="0" smtClean="0"/>
          </a:p>
          <a:p>
            <a:pPr marL="788670" lvl="1" indent="-514350">
              <a:buFont typeface="+mj-lt"/>
              <a:buAutoNum type="arabicPeriod"/>
            </a:pPr>
            <a:r>
              <a:rPr lang="en-US" dirty="0" smtClean="0"/>
              <a:t>Plaques:</a:t>
            </a:r>
          </a:p>
          <a:p>
            <a:pPr marL="1062990" lvl="2" indent="-514350"/>
            <a:r>
              <a:rPr lang="en-US" b="1" dirty="0" smtClean="0"/>
              <a:t>extracellular</a:t>
            </a:r>
            <a:r>
              <a:rPr lang="en-US" dirty="0" smtClean="0"/>
              <a:t> </a:t>
            </a:r>
            <a:r>
              <a:rPr lang="en-US" dirty="0"/>
              <a:t>loose aggregates of </a:t>
            </a:r>
            <a:r>
              <a:rPr lang="en-US" dirty="0" smtClean="0"/>
              <a:t>amyloid and </a:t>
            </a:r>
            <a:r>
              <a:rPr lang="en-US" dirty="0" err="1"/>
              <a:t>preamyloid</a:t>
            </a:r>
            <a:r>
              <a:rPr lang="en-US" dirty="0"/>
              <a:t> </a:t>
            </a:r>
            <a:r>
              <a:rPr lang="en-US" dirty="0" smtClean="0"/>
              <a:t>material</a:t>
            </a:r>
          </a:p>
          <a:p>
            <a:pPr marL="788670" lvl="1" indent="-514350">
              <a:buFont typeface="+mj-lt"/>
              <a:buAutoNum type="arabicPeriod" startAt="3"/>
            </a:pPr>
            <a:r>
              <a:rPr lang="en-US" dirty="0" smtClean="0"/>
              <a:t>Loss of neurons</a:t>
            </a:r>
          </a:p>
          <a:p>
            <a:pPr marL="788670" lvl="1" indent="-514350">
              <a:buFont typeface="+mj-lt"/>
              <a:buAutoNum type="arabicPeriod" startAt="3"/>
            </a:pPr>
            <a:r>
              <a:rPr lang="en-US" dirty="0" err="1"/>
              <a:t>Granulovacuolar</a:t>
            </a:r>
            <a:r>
              <a:rPr lang="en-US" dirty="0"/>
              <a:t> degeneration: </a:t>
            </a:r>
            <a:r>
              <a:rPr lang="en-US" dirty="0" err="1"/>
              <a:t>intracytoplasmic</a:t>
            </a:r>
            <a:r>
              <a:rPr lang="en-US" dirty="0"/>
              <a:t> </a:t>
            </a:r>
            <a:r>
              <a:rPr lang="en-US" dirty="0" smtClean="0"/>
              <a:t>vacuoles</a:t>
            </a:r>
          </a:p>
          <a:p>
            <a:pPr marL="788670" lvl="1" indent="-514350">
              <a:buFont typeface="+mj-lt"/>
              <a:buAutoNum type="arabicPeriod" startAt="3"/>
            </a:pPr>
            <a:r>
              <a:rPr lang="en-US" dirty="0"/>
              <a:t>Amyloid angiopathy: in small and medium cortical and </a:t>
            </a:r>
            <a:r>
              <a:rPr lang="en-US" dirty="0" err="1"/>
              <a:t>leptomeningeal</a:t>
            </a:r>
            <a:r>
              <a:rPr lang="en-US" dirty="0"/>
              <a:t> arteries</a:t>
            </a:r>
          </a:p>
          <a:p>
            <a:pPr marL="788670" lvl="1" indent="-514350">
              <a:buFont typeface="+mj-lt"/>
              <a:buAutoNum type="arabicPeriod" startAt="3"/>
            </a:pPr>
            <a:endParaRPr lang="en-US" dirty="0" smtClean="0"/>
          </a:p>
          <a:p>
            <a:pPr marL="788670" lvl="1" indent="-514350">
              <a:buFont typeface="+mj-lt"/>
              <a:buAutoNum type="arabicPeriod" startAt="3"/>
            </a:pPr>
            <a:endParaRPr lang="en-US" dirty="0"/>
          </a:p>
          <a:p>
            <a:pPr marL="788670" lvl="1" indent="-514350"/>
            <a:endParaRPr lang="en-US" dirty="0" smtClean="0"/>
          </a:p>
          <a:p>
            <a:pPr marL="788670" lvl="1" indent="-514350"/>
            <a:endParaRPr lang="en-US" dirty="0" smtClean="0"/>
          </a:p>
        </p:txBody>
      </p:sp>
    </p:spTree>
    <p:extLst>
      <p:ext uri="{BB962C8B-B14F-4D97-AF65-F5344CB8AC3E}">
        <p14:creationId xmlns:p14="http://schemas.microsoft.com/office/powerpoint/2010/main" val="2102491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62" t="14651" r="29826" b="6823"/>
          <a:stretch/>
        </p:blipFill>
        <p:spPr bwMode="auto">
          <a:xfrm>
            <a:off x="2819400" y="1828800"/>
            <a:ext cx="3807726"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87468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905000"/>
            <a:ext cx="75438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4255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8131" t="7790" r="2578" b="8255"/>
          <a:stretch/>
        </p:blipFill>
        <p:spPr bwMode="auto">
          <a:xfrm>
            <a:off x="1983475" y="3581400"/>
            <a:ext cx="5762190" cy="259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8" t="8069" r="56013" b="10215"/>
          <a:stretch/>
        </p:blipFill>
        <p:spPr bwMode="auto">
          <a:xfrm>
            <a:off x="1976651" y="381000"/>
            <a:ext cx="5882536"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59418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2819401" y="990600"/>
            <a:ext cx="3581400"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7-Point Star 2"/>
          <p:cNvSpPr/>
          <p:nvPr/>
        </p:nvSpPr>
        <p:spPr>
          <a:xfrm>
            <a:off x="2743200" y="3429000"/>
            <a:ext cx="304800" cy="2286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2762992" y="3771900"/>
            <a:ext cx="285008" cy="22860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3743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AD</a:t>
            </a:r>
            <a:endParaRPr lang="en-US" dirty="0"/>
          </a:p>
        </p:txBody>
      </p:sp>
      <p:sp>
        <p:nvSpPr>
          <p:cNvPr id="3" name="Content Placeholder 2"/>
          <p:cNvSpPr>
            <a:spLocks noGrp="1"/>
          </p:cNvSpPr>
          <p:nvPr>
            <p:ph sz="quarter" idx="1"/>
          </p:nvPr>
        </p:nvSpPr>
        <p:spPr/>
        <p:txBody>
          <a:bodyPr/>
          <a:lstStyle/>
          <a:p>
            <a:pPr marL="514350" indent="-514350">
              <a:buFont typeface="+mj-lt"/>
              <a:buAutoNum type="alphaUcPeriod"/>
            </a:pPr>
            <a:r>
              <a:rPr lang="en-US" dirty="0" smtClean="0"/>
              <a:t>Early-onset AD</a:t>
            </a:r>
          </a:p>
          <a:p>
            <a:pPr lvl="1">
              <a:buFont typeface="Wingdings" panose="05000000000000000000" pitchFamily="2" charset="2"/>
              <a:buChar char="§"/>
            </a:pPr>
            <a:r>
              <a:rPr lang="en-US" dirty="0" smtClean="0"/>
              <a:t>Accounts for &lt;1% </a:t>
            </a:r>
            <a:r>
              <a:rPr lang="en-US" dirty="0"/>
              <a:t>of cases </a:t>
            </a:r>
          </a:p>
          <a:p>
            <a:pPr lvl="1">
              <a:buFont typeface="Wingdings" panose="05000000000000000000" pitchFamily="2" charset="2"/>
              <a:buChar char="§"/>
            </a:pPr>
            <a:r>
              <a:rPr lang="en-US" dirty="0" smtClean="0"/>
              <a:t>follows </a:t>
            </a:r>
            <a:r>
              <a:rPr lang="en-US" dirty="0"/>
              <a:t>an autosomal dominant inheritance </a:t>
            </a:r>
            <a:r>
              <a:rPr lang="en-US" dirty="0" smtClean="0"/>
              <a:t>pattern</a:t>
            </a:r>
          </a:p>
          <a:p>
            <a:pPr lvl="1">
              <a:buFont typeface="Wingdings" panose="05000000000000000000" pitchFamily="2" charset="2"/>
              <a:buChar char="§"/>
            </a:pPr>
            <a:r>
              <a:rPr lang="en-US" dirty="0" smtClean="0"/>
              <a:t>mutations </a:t>
            </a:r>
            <a:r>
              <a:rPr lang="en-US" dirty="0"/>
              <a:t>in three </a:t>
            </a:r>
            <a:r>
              <a:rPr lang="en-US" dirty="0" smtClean="0"/>
              <a:t>genes: </a:t>
            </a:r>
            <a:r>
              <a:rPr lang="en-US" dirty="0"/>
              <a:t>amyloid precursor protein (APP), </a:t>
            </a:r>
            <a:r>
              <a:rPr lang="en-US" dirty="0" err="1"/>
              <a:t>presenilin</a:t>
            </a:r>
            <a:r>
              <a:rPr lang="en-US" dirty="0"/>
              <a:t> 1 (PSEN1), and </a:t>
            </a:r>
            <a:r>
              <a:rPr lang="en-US" dirty="0" err="1"/>
              <a:t>presenilin</a:t>
            </a:r>
            <a:r>
              <a:rPr lang="en-US" dirty="0"/>
              <a:t> 2 (PSEN2</a:t>
            </a:r>
            <a:r>
              <a:rPr lang="en-US" dirty="0" smtClean="0"/>
              <a:t>)</a:t>
            </a:r>
          </a:p>
          <a:p>
            <a:pPr lvl="1">
              <a:buFont typeface="Wingdings" panose="05000000000000000000" pitchFamily="2" charset="2"/>
              <a:buChar char="§"/>
            </a:pPr>
            <a:endParaRPr lang="en-US" dirty="0"/>
          </a:p>
          <a:p>
            <a:pPr marL="514350" indent="-514350">
              <a:buFont typeface="+mj-lt"/>
              <a:buAutoNum type="alphaUcPeriod"/>
            </a:pPr>
            <a:r>
              <a:rPr lang="en-US" dirty="0"/>
              <a:t>L</a:t>
            </a:r>
            <a:r>
              <a:rPr lang="en-US" dirty="0" smtClean="0"/>
              <a:t>ate-onset AD</a:t>
            </a:r>
          </a:p>
          <a:p>
            <a:pPr lvl="1">
              <a:buFont typeface="Wingdings" panose="05000000000000000000" pitchFamily="2" charset="2"/>
              <a:buChar char="§"/>
            </a:pPr>
            <a:r>
              <a:rPr lang="en-US" dirty="0" smtClean="0"/>
              <a:t>More complex</a:t>
            </a:r>
          </a:p>
          <a:p>
            <a:pPr lvl="1">
              <a:buFont typeface="Wingdings" panose="05000000000000000000" pitchFamily="2" charset="2"/>
              <a:buChar char="§"/>
            </a:pPr>
            <a:r>
              <a:rPr lang="en-US" dirty="0"/>
              <a:t>the most firmly established genetic risk factor </a:t>
            </a:r>
            <a:r>
              <a:rPr lang="en-US" dirty="0" smtClean="0"/>
              <a:t>is </a:t>
            </a:r>
            <a:r>
              <a:rPr lang="en-US" dirty="0" err="1"/>
              <a:t>apoprotein</a:t>
            </a:r>
            <a:r>
              <a:rPr lang="en-US" dirty="0"/>
              <a:t> E ε4 (APOE ε4)</a:t>
            </a:r>
          </a:p>
        </p:txBody>
      </p:sp>
    </p:spTree>
    <p:extLst>
      <p:ext uri="{BB962C8B-B14F-4D97-AF65-F5344CB8AC3E}">
        <p14:creationId xmlns:p14="http://schemas.microsoft.com/office/powerpoint/2010/main" val="31019248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Course of AD</a:t>
            </a:r>
            <a:endParaRPr lang="en-US" dirty="0"/>
          </a:p>
        </p:txBody>
      </p:sp>
      <p:sp>
        <p:nvSpPr>
          <p:cNvPr id="3" name="Content Placeholder 2"/>
          <p:cNvSpPr>
            <a:spLocks noGrp="1"/>
          </p:cNvSpPr>
          <p:nvPr>
            <p:ph sz="quarter" idx="1"/>
          </p:nvPr>
        </p:nvSpPr>
        <p:spPr/>
        <p:txBody>
          <a:bodyPr/>
          <a:lstStyle/>
          <a:p>
            <a:r>
              <a:rPr lang="en-US" dirty="0"/>
              <a:t>AD </a:t>
            </a:r>
            <a:r>
              <a:rPr lang="en-US" dirty="0" smtClean="0"/>
              <a:t>progresses relentlessly</a:t>
            </a:r>
          </a:p>
          <a:p>
            <a:r>
              <a:rPr lang="en-US" dirty="0" smtClean="0"/>
              <a:t>3 </a:t>
            </a:r>
            <a:r>
              <a:rPr lang="en-US" dirty="0"/>
              <a:t>to 3.5 points </a:t>
            </a:r>
            <a:r>
              <a:rPr lang="en-US" dirty="0" smtClean="0"/>
              <a:t>decline on </a:t>
            </a:r>
            <a:r>
              <a:rPr lang="en-US" dirty="0"/>
              <a:t>the </a:t>
            </a:r>
            <a:r>
              <a:rPr lang="en-US" dirty="0" smtClean="0"/>
              <a:t>MMSE/year</a:t>
            </a:r>
          </a:p>
          <a:p>
            <a:r>
              <a:rPr lang="en-US" dirty="0"/>
              <a:t>M</a:t>
            </a:r>
            <a:r>
              <a:rPr lang="en-US" dirty="0" smtClean="0"/>
              <a:t>ean </a:t>
            </a:r>
            <a:r>
              <a:rPr lang="en-US" dirty="0"/>
              <a:t>survival </a:t>
            </a:r>
            <a:r>
              <a:rPr lang="en-US" dirty="0" smtClean="0"/>
              <a:t>ranges </a:t>
            </a:r>
            <a:r>
              <a:rPr lang="en-US" dirty="0"/>
              <a:t>from three to eight years</a:t>
            </a:r>
          </a:p>
        </p:txBody>
      </p:sp>
    </p:spTree>
    <p:extLst>
      <p:ext uri="{BB962C8B-B14F-4D97-AF65-F5344CB8AC3E}">
        <p14:creationId xmlns:p14="http://schemas.microsoft.com/office/powerpoint/2010/main" val="1248424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of AD</a:t>
            </a:r>
            <a:endParaRPr lang="en-US" dirty="0"/>
          </a:p>
        </p:txBody>
      </p:sp>
      <p:sp>
        <p:nvSpPr>
          <p:cNvPr id="3" name="Content Placeholder 2"/>
          <p:cNvSpPr>
            <a:spLocks noGrp="1"/>
          </p:cNvSpPr>
          <p:nvPr>
            <p:ph sz="quarter" idx="1"/>
          </p:nvPr>
        </p:nvSpPr>
        <p:spPr/>
        <p:txBody>
          <a:bodyPr>
            <a:normAutofit lnSpcReduction="10000"/>
          </a:bodyPr>
          <a:lstStyle/>
          <a:p>
            <a:pPr marL="514350" indent="-514350">
              <a:buFont typeface="+mj-lt"/>
              <a:buAutoNum type="arabicPeriod"/>
            </a:pPr>
            <a:r>
              <a:rPr lang="en-US" dirty="0" smtClean="0"/>
              <a:t>Clinical cognitive assessment</a:t>
            </a:r>
          </a:p>
          <a:p>
            <a:pPr marL="514350" indent="-514350">
              <a:buFont typeface="+mj-lt"/>
              <a:buAutoNum type="arabicPeriod"/>
            </a:pPr>
            <a:endParaRPr lang="en-US" dirty="0"/>
          </a:p>
          <a:p>
            <a:pPr marL="514350" indent="-514350">
              <a:buFont typeface="+mj-lt"/>
              <a:buAutoNum type="arabicPeriod"/>
            </a:pPr>
            <a:r>
              <a:rPr lang="en-US" dirty="0" smtClean="0"/>
              <a:t>Imaging:</a:t>
            </a:r>
          </a:p>
          <a:p>
            <a:pPr lvl="1"/>
            <a:r>
              <a:rPr lang="en-US" dirty="0" smtClean="0"/>
              <a:t>Hippocampal atrophy</a:t>
            </a:r>
          </a:p>
          <a:p>
            <a:pPr lvl="1"/>
            <a:r>
              <a:rPr lang="en-US" dirty="0" smtClean="0"/>
              <a:t>R/O other pathologies</a:t>
            </a:r>
          </a:p>
          <a:p>
            <a:pPr lvl="1"/>
            <a:endParaRPr lang="en-US" dirty="0"/>
          </a:p>
          <a:p>
            <a:pPr marL="514350" indent="-514350">
              <a:buFont typeface="+mj-lt"/>
              <a:buAutoNum type="arabicPeriod" startAt="3"/>
            </a:pPr>
            <a:r>
              <a:rPr lang="en-US" dirty="0" smtClean="0"/>
              <a:t>EEG:</a:t>
            </a:r>
          </a:p>
          <a:p>
            <a:pPr lvl="1"/>
            <a:r>
              <a:rPr lang="en-US" dirty="0" smtClean="0"/>
              <a:t>Diffuse background slowing</a:t>
            </a:r>
          </a:p>
          <a:p>
            <a:pPr lvl="1"/>
            <a:endParaRPr lang="en-US" dirty="0"/>
          </a:p>
          <a:p>
            <a:pPr marL="514350" indent="-514350">
              <a:buFont typeface="+mj-lt"/>
              <a:buAutoNum type="arabicPeriod" startAt="4"/>
            </a:pPr>
            <a:r>
              <a:rPr lang="en-US" dirty="0" smtClean="0"/>
              <a:t>CSF:</a:t>
            </a:r>
          </a:p>
          <a:p>
            <a:pPr lvl="1"/>
            <a:r>
              <a:rPr lang="en-US" dirty="0" smtClean="0"/>
              <a:t>Increase tau</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4732277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428873"/>
            <a:ext cx="4267200"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034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Normal Aging</a:t>
            </a:r>
          </a:p>
        </p:txBody>
      </p:sp>
      <p:sp>
        <p:nvSpPr>
          <p:cNvPr id="3" name="Content Placeholder 2"/>
          <p:cNvSpPr>
            <a:spLocks noGrp="1"/>
          </p:cNvSpPr>
          <p:nvPr>
            <p:ph sz="quarter" idx="1"/>
          </p:nvPr>
        </p:nvSpPr>
        <p:spPr/>
        <p:txBody>
          <a:bodyPr/>
          <a:lstStyle/>
          <a:p>
            <a:r>
              <a:rPr lang="en-US" dirty="0" smtClean="0"/>
              <a:t>Mild </a:t>
            </a:r>
            <a:r>
              <a:rPr lang="en-US" dirty="0"/>
              <a:t>changes in memory </a:t>
            </a:r>
            <a:endParaRPr lang="en-US" dirty="0" smtClean="0"/>
          </a:p>
          <a:p>
            <a:r>
              <a:rPr lang="en-US" dirty="0"/>
              <a:t>R</a:t>
            </a:r>
            <a:r>
              <a:rPr lang="en-US" dirty="0" smtClean="0"/>
              <a:t>ate </a:t>
            </a:r>
            <a:r>
              <a:rPr lang="en-US" dirty="0"/>
              <a:t>of information </a:t>
            </a:r>
            <a:r>
              <a:rPr lang="en-US" dirty="0" smtClean="0"/>
              <a:t>processing</a:t>
            </a:r>
          </a:p>
          <a:p>
            <a:r>
              <a:rPr lang="en-US" dirty="0" smtClean="0"/>
              <a:t>Not </a:t>
            </a:r>
            <a:r>
              <a:rPr lang="en-US" dirty="0"/>
              <a:t>progressive </a:t>
            </a:r>
            <a:endParaRPr lang="en-US" dirty="0" smtClean="0"/>
          </a:p>
          <a:p>
            <a:r>
              <a:rPr lang="en-US" dirty="0" smtClean="0"/>
              <a:t>Not affecting </a:t>
            </a:r>
            <a:r>
              <a:rPr lang="en-US" dirty="0"/>
              <a:t>daily function.</a:t>
            </a:r>
          </a:p>
        </p:txBody>
      </p:sp>
    </p:spTree>
    <p:extLst>
      <p:ext uri="{BB962C8B-B14F-4D97-AF65-F5344CB8AC3E}">
        <p14:creationId xmlns:p14="http://schemas.microsoft.com/office/powerpoint/2010/main" val="4003159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AD</a:t>
            </a:r>
            <a:endParaRPr lang="en-US" dirty="0"/>
          </a:p>
        </p:txBody>
      </p:sp>
      <p:sp>
        <p:nvSpPr>
          <p:cNvPr id="3" name="Content Placeholder 2"/>
          <p:cNvSpPr>
            <a:spLocks noGrp="1"/>
          </p:cNvSpPr>
          <p:nvPr>
            <p:ph sz="quarter" idx="1"/>
          </p:nvPr>
        </p:nvSpPr>
        <p:spPr/>
        <p:txBody>
          <a:bodyPr/>
          <a:lstStyle/>
          <a:p>
            <a:r>
              <a:rPr lang="en-US" dirty="0"/>
              <a:t>There is no cure </a:t>
            </a:r>
            <a:endParaRPr lang="en-US" dirty="0" smtClean="0"/>
          </a:p>
          <a:p>
            <a:r>
              <a:rPr lang="en-US" dirty="0" smtClean="0"/>
              <a:t>Modulate </a:t>
            </a:r>
            <a:r>
              <a:rPr lang="en-US" dirty="0"/>
              <a:t>the course of the disease and/or ameliorate some </a:t>
            </a:r>
            <a:r>
              <a:rPr lang="en-US" dirty="0" smtClean="0"/>
              <a:t>symptoms</a:t>
            </a:r>
          </a:p>
          <a:p>
            <a:r>
              <a:rPr lang="en-US" dirty="0"/>
              <a:t>Risk factors control</a:t>
            </a:r>
          </a:p>
          <a:p>
            <a:r>
              <a:rPr lang="en-US" dirty="0"/>
              <a:t>Cognitive rehabilitation </a:t>
            </a:r>
          </a:p>
          <a:p>
            <a:r>
              <a:rPr lang="en-US" dirty="0"/>
              <a:t>Treatment of associated symptoms: insomnia, depression, hallucinations, agitation </a:t>
            </a:r>
          </a:p>
          <a:p>
            <a:r>
              <a:rPr lang="en-US" dirty="0" smtClean="0"/>
              <a:t>Nutrition</a:t>
            </a:r>
            <a:endParaRPr lang="en-US" dirty="0"/>
          </a:p>
          <a:p>
            <a:endParaRPr lang="en-US" dirty="0"/>
          </a:p>
        </p:txBody>
      </p:sp>
    </p:spTree>
    <p:extLst>
      <p:ext uri="{BB962C8B-B14F-4D97-AF65-F5344CB8AC3E}">
        <p14:creationId xmlns:p14="http://schemas.microsoft.com/office/powerpoint/2010/main" val="19381969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AD</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Aiming to slow the disease progression</a:t>
            </a:r>
          </a:p>
          <a:p>
            <a:r>
              <a:rPr lang="en-US" dirty="0" smtClean="0"/>
              <a:t>Mild-moderate:</a:t>
            </a:r>
          </a:p>
          <a:p>
            <a:pPr lvl="1"/>
            <a:r>
              <a:rPr lang="en-US" dirty="0" smtClean="0"/>
              <a:t>Cholinesterase inhibitors</a:t>
            </a:r>
            <a:r>
              <a:rPr lang="en-US" dirty="0"/>
              <a:t> </a:t>
            </a:r>
            <a:r>
              <a:rPr lang="en-US" dirty="0" smtClean="0"/>
              <a:t>(based on theory that there is selective loss of cholinergic  cell bodies)</a:t>
            </a:r>
          </a:p>
          <a:p>
            <a:pPr lvl="2"/>
            <a:r>
              <a:rPr lang="en-US" dirty="0" smtClean="0"/>
              <a:t>Donepezil</a:t>
            </a:r>
            <a:r>
              <a:rPr lang="en-US" dirty="0"/>
              <a:t>, </a:t>
            </a:r>
            <a:r>
              <a:rPr lang="en-US" dirty="0" err="1" smtClean="0"/>
              <a:t>rivastigmine</a:t>
            </a:r>
            <a:r>
              <a:rPr lang="en-US" dirty="0" smtClean="0"/>
              <a:t> (available as patches), </a:t>
            </a:r>
            <a:r>
              <a:rPr lang="en-US" dirty="0"/>
              <a:t>and </a:t>
            </a:r>
            <a:r>
              <a:rPr lang="en-US" dirty="0" err="1"/>
              <a:t>galantamine</a:t>
            </a:r>
            <a:r>
              <a:rPr lang="en-US" dirty="0"/>
              <a:t> </a:t>
            </a:r>
          </a:p>
          <a:p>
            <a:pPr lvl="1"/>
            <a:r>
              <a:rPr lang="en-US" dirty="0" smtClean="0"/>
              <a:t>Vitamin E</a:t>
            </a:r>
            <a:r>
              <a:rPr lang="en-US" dirty="0"/>
              <a:t> </a:t>
            </a:r>
            <a:r>
              <a:rPr lang="en-US" dirty="0" smtClean="0"/>
              <a:t>(</a:t>
            </a:r>
            <a:r>
              <a:rPr lang="en-US" dirty="0" err="1" smtClean="0"/>
              <a:t>cardiotoxic</a:t>
            </a:r>
            <a:r>
              <a:rPr lang="en-US" dirty="0" smtClean="0"/>
              <a:t>)</a:t>
            </a:r>
          </a:p>
          <a:p>
            <a:pPr lvl="1"/>
            <a:endParaRPr lang="en-US" dirty="0"/>
          </a:p>
          <a:p>
            <a:r>
              <a:rPr lang="en-US" dirty="0" smtClean="0"/>
              <a:t>Moderate-Severe (</a:t>
            </a:r>
            <a:r>
              <a:rPr lang="en-US" dirty="0"/>
              <a:t>MMSE &lt;17</a:t>
            </a:r>
            <a:r>
              <a:rPr lang="en-US" dirty="0" smtClean="0"/>
              <a:t>):</a:t>
            </a:r>
          </a:p>
          <a:p>
            <a:pPr lvl="1"/>
            <a:r>
              <a:rPr lang="en-US" dirty="0" smtClean="0"/>
              <a:t>Add </a:t>
            </a:r>
            <a:r>
              <a:rPr lang="en-US" dirty="0" err="1" smtClean="0"/>
              <a:t>Memantine</a:t>
            </a:r>
            <a:r>
              <a:rPr lang="en-US" dirty="0" smtClean="0"/>
              <a:t> (NMDA receptor blocker)</a:t>
            </a:r>
          </a:p>
          <a:p>
            <a:endParaRPr lang="en-US" dirty="0"/>
          </a:p>
          <a:p>
            <a:r>
              <a:rPr lang="en-US" dirty="0" smtClean="0"/>
              <a:t>Severe (</a:t>
            </a:r>
            <a:r>
              <a:rPr lang="en-US" dirty="0"/>
              <a:t>MMSE &lt;10</a:t>
            </a:r>
            <a:r>
              <a:rPr lang="en-US" dirty="0" smtClean="0"/>
              <a:t>)</a:t>
            </a:r>
          </a:p>
          <a:p>
            <a:pPr lvl="1"/>
            <a:r>
              <a:rPr lang="en-US" dirty="0" err="1" smtClean="0"/>
              <a:t>Memantine</a:t>
            </a:r>
            <a:endParaRPr lang="en-US" dirty="0" smtClean="0"/>
          </a:p>
          <a:p>
            <a:pPr lvl="1"/>
            <a:r>
              <a:rPr lang="en-US" dirty="0" smtClean="0"/>
              <a:t>Palliative care</a:t>
            </a:r>
            <a:endParaRPr lang="en-US" dirty="0"/>
          </a:p>
        </p:txBody>
      </p:sp>
    </p:spTree>
    <p:extLst>
      <p:ext uri="{BB962C8B-B14F-4D97-AF65-F5344CB8AC3E}">
        <p14:creationId xmlns:p14="http://schemas.microsoft.com/office/powerpoint/2010/main" val="2220037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Vascular Dementia (VD)</a:t>
            </a:r>
            <a:endParaRPr lang="en-US" dirty="0"/>
          </a:p>
        </p:txBody>
      </p:sp>
      <p:sp>
        <p:nvSpPr>
          <p:cNvPr id="3" name="Content Placeholder 2"/>
          <p:cNvSpPr>
            <a:spLocks noGrp="1"/>
          </p:cNvSpPr>
          <p:nvPr>
            <p:ph sz="quarter" idx="1"/>
          </p:nvPr>
        </p:nvSpPr>
        <p:spPr/>
        <p:txBody>
          <a:bodyPr/>
          <a:lstStyle/>
          <a:p>
            <a:r>
              <a:rPr lang="en-US" dirty="0" smtClean="0"/>
              <a:t>More common in males </a:t>
            </a:r>
            <a:endParaRPr lang="en-US" dirty="0"/>
          </a:p>
          <a:p>
            <a:r>
              <a:rPr lang="en-US" dirty="0" smtClean="0"/>
              <a:t>AD </a:t>
            </a:r>
            <a:r>
              <a:rPr lang="en-US" dirty="0"/>
              <a:t>and </a:t>
            </a:r>
            <a:r>
              <a:rPr lang="en-US" dirty="0" err="1"/>
              <a:t>VaD</a:t>
            </a:r>
            <a:r>
              <a:rPr lang="en-US" dirty="0"/>
              <a:t> </a:t>
            </a:r>
            <a:r>
              <a:rPr lang="en-US" dirty="0" smtClean="0"/>
              <a:t>share risk </a:t>
            </a:r>
            <a:r>
              <a:rPr lang="en-US" dirty="0"/>
              <a:t>factors </a:t>
            </a:r>
            <a:endParaRPr lang="en-US" dirty="0" smtClean="0"/>
          </a:p>
          <a:p>
            <a:r>
              <a:rPr lang="en-US" dirty="0" smtClean="0"/>
              <a:t>Evidence </a:t>
            </a:r>
            <a:r>
              <a:rPr lang="en-US" dirty="0"/>
              <a:t>of prominent executive dysfunction, </a:t>
            </a:r>
            <a:r>
              <a:rPr lang="en-US" dirty="0" smtClean="0"/>
              <a:t>stroke </a:t>
            </a:r>
            <a:r>
              <a:rPr lang="en-US" dirty="0"/>
              <a:t>history, vascular risk factors &amp;  high </a:t>
            </a:r>
            <a:r>
              <a:rPr lang="en-US" dirty="0" err="1"/>
              <a:t>Hachinski</a:t>
            </a:r>
            <a:r>
              <a:rPr lang="en-US" dirty="0"/>
              <a:t> Ischemic </a:t>
            </a:r>
            <a:r>
              <a:rPr lang="en-US" dirty="0" smtClean="0"/>
              <a:t>Score (&gt;7)</a:t>
            </a:r>
            <a:endParaRPr lang="en-US" dirty="0"/>
          </a:p>
        </p:txBody>
      </p:sp>
    </p:spTree>
    <p:extLst>
      <p:ext uri="{BB962C8B-B14F-4D97-AF65-F5344CB8AC3E}">
        <p14:creationId xmlns:p14="http://schemas.microsoft.com/office/powerpoint/2010/main" val="16973874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371601"/>
            <a:ext cx="35718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50755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Lewy</a:t>
            </a:r>
            <a:r>
              <a:rPr lang="en-US" dirty="0" smtClean="0"/>
              <a:t> Body Dementia</a:t>
            </a:r>
            <a:endParaRPr lang="en-US" dirty="0"/>
          </a:p>
        </p:txBody>
      </p:sp>
      <p:sp>
        <p:nvSpPr>
          <p:cNvPr id="3" name="Content Placeholder 2"/>
          <p:cNvSpPr>
            <a:spLocks noGrp="1"/>
          </p:cNvSpPr>
          <p:nvPr>
            <p:ph sz="quarter" idx="1"/>
          </p:nvPr>
        </p:nvSpPr>
        <p:spPr/>
        <p:txBody>
          <a:bodyPr/>
          <a:lstStyle/>
          <a:p>
            <a:r>
              <a:rPr lang="en-US" dirty="0" smtClean="0"/>
              <a:t>Dementia, </a:t>
            </a:r>
            <a:r>
              <a:rPr lang="en-US" dirty="0"/>
              <a:t>psychosis, extrapyramidal symptoms and fluctuation in attention </a:t>
            </a:r>
            <a:endParaRPr lang="en-US" dirty="0" smtClean="0"/>
          </a:p>
          <a:p>
            <a:r>
              <a:rPr lang="en-US" dirty="0" smtClean="0"/>
              <a:t>May have transient lapses of consciousness</a:t>
            </a:r>
          </a:p>
          <a:p>
            <a:r>
              <a:rPr lang="en-US" dirty="0" smtClean="0"/>
              <a:t>More common in males</a:t>
            </a:r>
          </a:p>
          <a:p>
            <a:r>
              <a:rPr lang="en-US" dirty="0" smtClean="0"/>
              <a:t>Pathologically </a:t>
            </a:r>
            <a:r>
              <a:rPr lang="en-US" dirty="0" err="1" smtClean="0"/>
              <a:t>charactarized</a:t>
            </a:r>
            <a:r>
              <a:rPr lang="en-US" dirty="0" smtClean="0"/>
              <a:t> by accumulation of </a:t>
            </a:r>
            <a:r>
              <a:rPr lang="en-US" dirty="0" err="1" smtClean="0"/>
              <a:t>Lewy</a:t>
            </a:r>
            <a:r>
              <a:rPr lang="en-US" dirty="0" smtClean="0"/>
              <a:t> bodies (</a:t>
            </a:r>
            <a:r>
              <a:rPr lang="en-US" dirty="0" err="1" smtClean="0"/>
              <a:t>eosinophilc</a:t>
            </a:r>
            <a:r>
              <a:rPr lang="en-US" dirty="0" smtClean="0"/>
              <a:t> inclusions)</a:t>
            </a:r>
          </a:p>
          <a:p>
            <a:endParaRPr lang="en-US" dirty="0"/>
          </a:p>
        </p:txBody>
      </p:sp>
    </p:spTree>
    <p:extLst>
      <p:ext uri="{BB962C8B-B14F-4D97-AF65-F5344CB8AC3E}">
        <p14:creationId xmlns:p14="http://schemas.microsoft.com/office/powerpoint/2010/main" val="13827408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Frontotemporal</a:t>
            </a:r>
            <a:r>
              <a:rPr lang="en-US" dirty="0" smtClean="0"/>
              <a:t> Dementia (FTD)</a:t>
            </a:r>
            <a:endParaRPr lang="en-US" dirty="0"/>
          </a:p>
        </p:txBody>
      </p:sp>
      <p:sp>
        <p:nvSpPr>
          <p:cNvPr id="3" name="Content Placeholder 2"/>
          <p:cNvSpPr>
            <a:spLocks noGrp="1"/>
          </p:cNvSpPr>
          <p:nvPr>
            <p:ph sz="quarter" idx="1"/>
          </p:nvPr>
        </p:nvSpPr>
        <p:spPr/>
        <p:txBody>
          <a:bodyPr/>
          <a:lstStyle/>
          <a:p>
            <a:r>
              <a:rPr lang="en-US" dirty="0" smtClean="0"/>
              <a:t>Rare</a:t>
            </a:r>
          </a:p>
          <a:p>
            <a:r>
              <a:rPr lang="en-US" dirty="0" smtClean="0"/>
              <a:t>Onset in the 6</a:t>
            </a:r>
            <a:r>
              <a:rPr lang="en-US" baseline="30000" dirty="0" smtClean="0"/>
              <a:t>th</a:t>
            </a:r>
            <a:r>
              <a:rPr lang="en-US" dirty="0" smtClean="0"/>
              <a:t> decade</a:t>
            </a:r>
          </a:p>
          <a:p>
            <a:r>
              <a:rPr lang="en-US" dirty="0" smtClean="0"/>
              <a:t>50% familial</a:t>
            </a:r>
          </a:p>
          <a:p>
            <a:r>
              <a:rPr lang="en-US" dirty="0" smtClean="0"/>
              <a:t>Poor judgment is the hallmark of the disease</a:t>
            </a:r>
          </a:p>
          <a:p>
            <a:r>
              <a:rPr lang="en-US" dirty="0" smtClean="0"/>
              <a:t>Suspect FTD with: early onset, more poor </a:t>
            </a:r>
            <a:r>
              <a:rPr lang="en-US" smtClean="0"/>
              <a:t>judgment than memory </a:t>
            </a:r>
            <a:r>
              <a:rPr lang="en-US" dirty="0" smtClean="0"/>
              <a:t>loss, aphasia</a:t>
            </a:r>
          </a:p>
          <a:p>
            <a:endParaRPr lang="en-US" dirty="0"/>
          </a:p>
        </p:txBody>
      </p:sp>
    </p:spTree>
    <p:extLst>
      <p:ext uri="{BB962C8B-B14F-4D97-AF65-F5344CB8AC3E}">
        <p14:creationId xmlns:p14="http://schemas.microsoft.com/office/powerpoint/2010/main" val="234804741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a:t>Family </a:t>
            </a:r>
            <a:r>
              <a:rPr lang="en-US" dirty="0" smtClean="0"/>
              <a:t>members are </a:t>
            </a:r>
            <a:r>
              <a:rPr lang="en-US" dirty="0"/>
              <a:t>invaluable resources for providing an adequate </a:t>
            </a:r>
            <a:r>
              <a:rPr lang="en-US" dirty="0" smtClean="0"/>
              <a:t>history</a:t>
            </a:r>
          </a:p>
          <a:p>
            <a:endParaRPr lang="en-US" dirty="0"/>
          </a:p>
          <a:p>
            <a:r>
              <a:rPr lang="en-US" dirty="0" smtClean="0"/>
              <a:t>The MMSE is </a:t>
            </a:r>
            <a:r>
              <a:rPr lang="en-US" dirty="0"/>
              <a:t>a useful screening test for dementia; a score of less than 24 points is suggestive of dementia or delirium</a:t>
            </a:r>
            <a:r>
              <a:rPr lang="en-US" dirty="0" smtClean="0"/>
              <a:t>.</a:t>
            </a:r>
          </a:p>
          <a:p>
            <a:endParaRPr lang="en-US" dirty="0"/>
          </a:p>
          <a:p>
            <a:r>
              <a:rPr lang="en-US" dirty="0" smtClean="0"/>
              <a:t>R/O reversible dementia is an important step in assessment</a:t>
            </a:r>
          </a:p>
          <a:p>
            <a:endParaRPr lang="en-US" dirty="0"/>
          </a:p>
          <a:p>
            <a:r>
              <a:rPr lang="en-US" dirty="0" smtClean="0"/>
              <a:t>AD is the most common form of dementia</a:t>
            </a:r>
            <a:endParaRPr lang="en-US" dirty="0"/>
          </a:p>
        </p:txBody>
      </p:sp>
    </p:spTree>
    <p:extLst>
      <p:ext uri="{BB962C8B-B14F-4D97-AF65-F5344CB8AC3E}">
        <p14:creationId xmlns:p14="http://schemas.microsoft.com/office/powerpoint/2010/main" val="119728274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quarter" idx="1"/>
          </p:nvPr>
        </p:nvSpPr>
        <p:spPr/>
        <p:txBody>
          <a:bodyPr>
            <a:normAutofit/>
          </a:bodyPr>
          <a:lstStyle/>
          <a:p>
            <a:r>
              <a:rPr lang="en-US" dirty="0" smtClean="0"/>
              <a:t>Genetic </a:t>
            </a:r>
            <a:r>
              <a:rPr lang="en-US" dirty="0"/>
              <a:t>testing is available for the known </a:t>
            </a:r>
            <a:r>
              <a:rPr lang="en-US" dirty="0" smtClean="0"/>
              <a:t>genes </a:t>
            </a:r>
            <a:r>
              <a:rPr lang="en-US" dirty="0"/>
              <a:t>in early-onset AD but has not been widely adopted</a:t>
            </a:r>
            <a:r>
              <a:rPr lang="en-US" dirty="0" smtClean="0"/>
              <a:t>, because </a:t>
            </a:r>
            <a:r>
              <a:rPr lang="en-US" dirty="0"/>
              <a:t>of </a:t>
            </a:r>
            <a:r>
              <a:rPr lang="en-US" dirty="0" smtClean="0"/>
              <a:t>the </a:t>
            </a:r>
            <a:r>
              <a:rPr lang="en-US" dirty="0"/>
              <a:t>lack of highly effective preventative or therapeutic strategies</a:t>
            </a:r>
            <a:endParaRPr lang="en-US" dirty="0" smtClean="0"/>
          </a:p>
          <a:p>
            <a:endParaRPr lang="en-US" dirty="0"/>
          </a:p>
          <a:p>
            <a:r>
              <a:rPr lang="en-US" dirty="0" smtClean="0"/>
              <a:t>Behavioral </a:t>
            </a:r>
            <a:r>
              <a:rPr lang="en-US" dirty="0"/>
              <a:t>disturbances are common </a:t>
            </a:r>
            <a:r>
              <a:rPr lang="en-US" dirty="0" smtClean="0"/>
              <a:t>in dementia </a:t>
            </a:r>
            <a:r>
              <a:rPr lang="en-US" dirty="0"/>
              <a:t>and </a:t>
            </a:r>
            <a:r>
              <a:rPr lang="en-US" dirty="0" smtClean="0"/>
              <a:t>symptomatic treatment may improve quality of life</a:t>
            </a:r>
          </a:p>
          <a:p>
            <a:endParaRPr lang="en-US" dirty="0"/>
          </a:p>
          <a:p>
            <a:r>
              <a:rPr lang="en-US" dirty="0" smtClean="0"/>
              <a:t>Available treatments are not curable</a:t>
            </a:r>
            <a:endParaRPr lang="en-US" dirty="0"/>
          </a:p>
        </p:txBody>
      </p:sp>
    </p:spTree>
    <p:extLst>
      <p:ext uri="{BB962C8B-B14F-4D97-AF65-F5344CB8AC3E}">
        <p14:creationId xmlns:p14="http://schemas.microsoft.com/office/powerpoint/2010/main" val="1576787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a:bodyPr>
          <a:lstStyle/>
          <a:p>
            <a:pPr>
              <a:buNone/>
            </a:pPr>
            <a:r>
              <a:rPr lang="en-US" dirty="0" smtClean="0"/>
              <a:t>A 70 year-old man began crashing into the walls at night during violent dreams two to three nights per week. He had no cognitive or neurological impairment. Six years later he developed mild cognitive symptoms and very mild </a:t>
            </a:r>
            <a:r>
              <a:rPr lang="en-US" dirty="0" err="1" smtClean="0"/>
              <a:t>Parkinsonian</a:t>
            </a:r>
            <a:r>
              <a:rPr lang="en-US" dirty="0" smtClean="0"/>
              <a:t> signs and seven years later he began seeing well-formed animals</a:t>
            </a:r>
            <a:endParaRPr lang="ar-SA"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sz="quarter" idx="1"/>
          </p:nvPr>
        </p:nvSpPr>
        <p:spPr/>
        <p:txBody>
          <a:bodyPr>
            <a:normAutofit lnSpcReduction="10000"/>
          </a:bodyPr>
          <a:lstStyle/>
          <a:p>
            <a:pPr>
              <a:buNone/>
            </a:pPr>
            <a:r>
              <a:rPr lang="en-US" dirty="0" smtClean="0"/>
              <a:t>A 55 year-old woman presented with gradual onset and progression of difficulty finding words and a change in behavior over one year. She was still working without difficulty. She was more anxious and impatient and had decreased regard for the feelings of others. Her MMSE was 25 with 3/3 on delayed recall. She had mild word finding difficulty and a normal </a:t>
            </a:r>
            <a:r>
              <a:rPr lang="en-US" dirty="0" err="1" smtClean="0"/>
              <a:t>sensorimotor</a:t>
            </a:r>
            <a:r>
              <a:rPr lang="en-US" dirty="0" smtClean="0"/>
              <a:t> exam. Her MRI revealed prominent temporal and frontal lobe atrophy. Her mother had a progressive dementia beginning in her late fifties with a similar pattern of </a:t>
            </a:r>
            <a:r>
              <a:rPr lang="en-US" smtClean="0"/>
              <a:t>asymmetric atrophy.</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Mild Cognitive Impairment</a:t>
            </a:r>
          </a:p>
        </p:txBody>
      </p:sp>
      <p:sp>
        <p:nvSpPr>
          <p:cNvPr id="3" name="Content Placeholder 2"/>
          <p:cNvSpPr>
            <a:spLocks noGrp="1"/>
          </p:cNvSpPr>
          <p:nvPr>
            <p:ph sz="quarter" idx="1"/>
          </p:nvPr>
        </p:nvSpPr>
        <p:spPr>
          <a:xfrm>
            <a:off x="301752" y="1527048"/>
            <a:ext cx="8503920" cy="4949952"/>
          </a:xfrm>
        </p:spPr>
        <p:txBody>
          <a:bodyPr>
            <a:normAutofit/>
          </a:bodyPr>
          <a:lstStyle/>
          <a:p>
            <a:r>
              <a:rPr lang="en-US" dirty="0" smtClean="0"/>
              <a:t>deficit </a:t>
            </a:r>
            <a:r>
              <a:rPr lang="en-US" dirty="0"/>
              <a:t>in cognition in at least one </a:t>
            </a:r>
            <a:r>
              <a:rPr lang="en-US" dirty="0" smtClean="0"/>
              <a:t>domain </a:t>
            </a:r>
          </a:p>
          <a:p>
            <a:r>
              <a:rPr lang="en-US" dirty="0" smtClean="0"/>
              <a:t>absence </a:t>
            </a:r>
            <a:r>
              <a:rPr lang="en-US" dirty="0"/>
              <a:t>of dementia </a:t>
            </a:r>
            <a:endParaRPr lang="en-US" dirty="0" smtClean="0"/>
          </a:p>
          <a:p>
            <a:r>
              <a:rPr lang="en-US" dirty="0" smtClean="0"/>
              <a:t>No impairment </a:t>
            </a:r>
            <a:r>
              <a:rPr lang="en-US" dirty="0"/>
              <a:t>in activities of daily </a:t>
            </a:r>
            <a:r>
              <a:rPr lang="en-US" dirty="0" smtClean="0"/>
              <a:t>living</a:t>
            </a:r>
          </a:p>
          <a:p>
            <a:endParaRPr lang="en-US" dirty="0"/>
          </a:p>
          <a:p>
            <a:r>
              <a:rPr lang="en-US" dirty="0" smtClean="0"/>
              <a:t>Patients </a:t>
            </a:r>
            <a:r>
              <a:rPr lang="en-US" dirty="0"/>
              <a:t>with MCI are at increased risk of </a:t>
            </a:r>
            <a:r>
              <a:rPr lang="en-US" dirty="0" smtClean="0"/>
              <a:t>dementia</a:t>
            </a:r>
            <a:endParaRPr lang="en-US" dirty="0"/>
          </a:p>
          <a:p>
            <a:r>
              <a:rPr lang="en-US" dirty="0"/>
              <a:t>Amnestic MCI </a:t>
            </a:r>
            <a:r>
              <a:rPr lang="en-US" dirty="0" smtClean="0"/>
              <a:t>has a </a:t>
            </a:r>
            <a:r>
              <a:rPr lang="en-US" dirty="0"/>
              <a:t>conversion rate to </a:t>
            </a:r>
            <a:r>
              <a:rPr lang="en-US" dirty="0" smtClean="0"/>
              <a:t>dementia of 10-15%/year </a:t>
            </a:r>
            <a:endParaRPr lang="en-US" dirty="0"/>
          </a:p>
        </p:txBody>
      </p:sp>
    </p:spTree>
    <p:extLst>
      <p:ext uri="{BB962C8B-B14F-4D97-AF65-F5344CB8AC3E}">
        <p14:creationId xmlns:p14="http://schemas.microsoft.com/office/powerpoint/2010/main" val="2951707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Depression (</a:t>
            </a:r>
            <a:r>
              <a:rPr lang="en-US" dirty="0" err="1" smtClean="0"/>
              <a:t>pseudodementia</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b="1" dirty="0" smtClean="0"/>
              <a:t>Subjective</a:t>
            </a:r>
            <a:r>
              <a:rPr lang="en-US" dirty="0" smtClean="0">
                <a:solidFill>
                  <a:srgbClr val="FF0000"/>
                </a:solidFill>
              </a:rPr>
              <a:t> </a:t>
            </a:r>
            <a:r>
              <a:rPr lang="en-US" dirty="0" smtClean="0"/>
              <a:t>complain </a:t>
            </a:r>
            <a:r>
              <a:rPr lang="en-US" dirty="0"/>
              <a:t>about memory </a:t>
            </a:r>
            <a:r>
              <a:rPr lang="en-US" dirty="0" smtClean="0"/>
              <a:t>loss (the patients)</a:t>
            </a:r>
            <a:endParaRPr lang="en-US" dirty="0"/>
          </a:p>
          <a:p>
            <a:r>
              <a:rPr lang="en-US" dirty="0" smtClean="0"/>
              <a:t>psychomotor slowing </a:t>
            </a:r>
          </a:p>
          <a:p>
            <a:r>
              <a:rPr lang="en-US" dirty="0" smtClean="0"/>
              <a:t>Poor </a:t>
            </a:r>
            <a:r>
              <a:rPr lang="en-US" dirty="0"/>
              <a:t>effort on testing (“I </a:t>
            </a:r>
            <a:r>
              <a:rPr lang="en-US" dirty="0" smtClean="0"/>
              <a:t>can’t </a:t>
            </a:r>
            <a:r>
              <a:rPr lang="en-US" dirty="0"/>
              <a:t>do this</a:t>
            </a:r>
            <a:r>
              <a:rPr lang="en-US" dirty="0" smtClean="0"/>
              <a:t>”)</a:t>
            </a:r>
            <a:endParaRPr lang="en-US" dirty="0"/>
          </a:p>
        </p:txBody>
      </p:sp>
    </p:spTree>
    <p:extLst>
      <p:ext uri="{BB962C8B-B14F-4D97-AF65-F5344CB8AC3E}">
        <p14:creationId xmlns:p14="http://schemas.microsoft.com/office/powerpoint/2010/main" val="292952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Delirium</a:t>
            </a:r>
            <a:endParaRPr lang="en-US" dirty="0"/>
          </a:p>
        </p:txBody>
      </p:sp>
      <p:sp>
        <p:nvSpPr>
          <p:cNvPr id="3" name="Content Placeholder 2"/>
          <p:cNvSpPr>
            <a:spLocks noGrp="1"/>
          </p:cNvSpPr>
          <p:nvPr>
            <p:ph sz="quarter" idx="1"/>
          </p:nvPr>
        </p:nvSpPr>
        <p:spPr>
          <a:xfrm>
            <a:off x="301752" y="1527048"/>
            <a:ext cx="8503920" cy="4873752"/>
          </a:xfrm>
        </p:spPr>
        <p:txBody>
          <a:bodyPr>
            <a:normAutofit/>
          </a:bodyPr>
          <a:lstStyle/>
          <a:p>
            <a:r>
              <a:rPr lang="en-US" b="1" dirty="0" smtClean="0"/>
              <a:t>Reversible </a:t>
            </a:r>
            <a:r>
              <a:rPr lang="en-US" dirty="0" smtClean="0"/>
              <a:t>disturbance </a:t>
            </a:r>
            <a:r>
              <a:rPr lang="en-US" dirty="0"/>
              <a:t>of </a:t>
            </a:r>
            <a:r>
              <a:rPr lang="en-US" b="1" i="1" dirty="0"/>
              <a:t>consciousness</a:t>
            </a:r>
            <a:r>
              <a:rPr lang="en-US" dirty="0"/>
              <a:t> with reduced ability to focus, sustain, or shift attention.</a:t>
            </a:r>
          </a:p>
          <a:p>
            <a:r>
              <a:rPr lang="en-US" dirty="0" smtClean="0"/>
              <a:t>Not better </a:t>
            </a:r>
            <a:r>
              <a:rPr lang="en-US" dirty="0"/>
              <a:t>accounted for by </a:t>
            </a:r>
            <a:r>
              <a:rPr lang="en-US" dirty="0" smtClean="0"/>
              <a:t>dementia</a:t>
            </a:r>
            <a:r>
              <a:rPr lang="en-US" dirty="0"/>
              <a:t>.</a:t>
            </a:r>
          </a:p>
          <a:p>
            <a:r>
              <a:rPr lang="en-US" dirty="0" smtClean="0"/>
              <a:t>Hours to days and is fluctuating  </a:t>
            </a:r>
          </a:p>
          <a:p>
            <a:r>
              <a:rPr lang="en-US" dirty="0" smtClean="0"/>
              <a:t>Caused </a:t>
            </a:r>
            <a:r>
              <a:rPr lang="en-US" dirty="0"/>
              <a:t>by a medical condition, substance intoxication, or medication side effect.</a:t>
            </a:r>
          </a:p>
        </p:txBody>
      </p:sp>
    </p:spTree>
    <p:extLst>
      <p:ext uri="{BB962C8B-B14F-4D97-AF65-F5344CB8AC3E}">
        <p14:creationId xmlns:p14="http://schemas.microsoft.com/office/powerpoint/2010/main" val="1208217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sz="280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781752760"/>
              </p:ext>
            </p:extLst>
          </p:nvPr>
        </p:nvGraphicFramePr>
        <p:xfrm>
          <a:off x="152400" y="990600"/>
          <a:ext cx="8839200" cy="5019040"/>
        </p:xfrm>
        <a:graphic>
          <a:graphicData uri="http://schemas.openxmlformats.org/drawingml/2006/table">
            <a:tbl>
              <a:tblPr firstRow="1" bandRow="1">
                <a:tableStyleId>{F5AB1C69-6EDB-4FF4-983F-18BD219EF322}</a:tableStyleId>
              </a:tblPr>
              <a:tblGrid>
                <a:gridCol w="1524000"/>
                <a:gridCol w="3810000"/>
                <a:gridCol w="3505200"/>
              </a:tblGrid>
              <a:tr h="370840">
                <a:tc>
                  <a:txBody>
                    <a:bodyPr/>
                    <a:lstStyle/>
                    <a:p>
                      <a:pPr algn="ctr"/>
                      <a:endParaRPr lang="en-CA" sz="1400" dirty="0"/>
                    </a:p>
                  </a:txBody>
                  <a:tcPr anchor="ctr"/>
                </a:tc>
                <a:tc>
                  <a:txBody>
                    <a:bodyPr/>
                    <a:lstStyle/>
                    <a:p>
                      <a:pPr algn="ctr"/>
                      <a:r>
                        <a:rPr lang="en-CA" sz="1400" dirty="0" smtClean="0"/>
                        <a:t>Delirium “acute </a:t>
                      </a:r>
                      <a:r>
                        <a:rPr lang="en-CA" sz="1400" dirty="0" err="1" smtClean="0"/>
                        <a:t>confusional</a:t>
                      </a:r>
                      <a:r>
                        <a:rPr lang="en-CA" sz="1400" dirty="0" smtClean="0"/>
                        <a:t> state”</a:t>
                      </a:r>
                      <a:endParaRPr lang="en-CA" sz="1400" dirty="0"/>
                    </a:p>
                  </a:txBody>
                  <a:tcPr anchor="ctr"/>
                </a:tc>
                <a:tc>
                  <a:txBody>
                    <a:bodyPr/>
                    <a:lstStyle/>
                    <a:p>
                      <a:pPr algn="ctr"/>
                      <a:r>
                        <a:rPr lang="en-CA" sz="1400" dirty="0" smtClean="0"/>
                        <a:t>Dementia</a:t>
                      </a:r>
                      <a:endParaRPr lang="en-CA" sz="1400" dirty="0"/>
                    </a:p>
                  </a:txBody>
                  <a:tcPr anchor="ctr"/>
                </a:tc>
              </a:tr>
              <a:tr h="370840">
                <a:tc>
                  <a:txBody>
                    <a:bodyPr/>
                    <a:lstStyle/>
                    <a:p>
                      <a:pPr algn="ctr"/>
                      <a:r>
                        <a:rPr lang="en-CA" sz="1400" dirty="0" smtClean="0"/>
                        <a:t>Onset</a:t>
                      </a:r>
                      <a:endParaRPr lang="en-CA" sz="1400" dirty="0"/>
                    </a:p>
                  </a:txBody>
                  <a:tcPr anchor="ctr"/>
                </a:tc>
                <a:tc>
                  <a:txBody>
                    <a:bodyPr/>
                    <a:lstStyle/>
                    <a:p>
                      <a:pPr algn="ctr" rtl="0"/>
                      <a:r>
                        <a:rPr lang="en-CA" sz="1400" dirty="0" smtClean="0"/>
                        <a:t>Acute , sudden </a:t>
                      </a:r>
                    </a:p>
                    <a:p>
                      <a:pPr algn="ctr"/>
                      <a:r>
                        <a:rPr lang="en-CA" sz="1400" dirty="0" smtClean="0"/>
                        <a:t>Caused by a medical, or environmental</a:t>
                      </a:r>
                      <a:r>
                        <a:rPr lang="en-CA" sz="1400" baseline="0" dirty="0" smtClean="0"/>
                        <a:t> </a:t>
                      </a:r>
                      <a:r>
                        <a:rPr lang="en-CA" sz="1400" dirty="0" smtClean="0"/>
                        <a:t>condition.</a:t>
                      </a:r>
                      <a:endParaRPr lang="en-CA" sz="1400" dirty="0"/>
                    </a:p>
                  </a:txBody>
                  <a:tcPr anchor="ctr"/>
                </a:tc>
                <a:tc>
                  <a:txBody>
                    <a:bodyPr/>
                    <a:lstStyle/>
                    <a:p>
                      <a:pPr algn="ctr"/>
                      <a:r>
                        <a:rPr lang="en-CA" sz="1400" dirty="0" smtClean="0"/>
                        <a:t>Slowly gradually progressive</a:t>
                      </a:r>
                    </a:p>
                    <a:p>
                      <a:pPr algn="ctr"/>
                      <a:r>
                        <a:rPr lang="en-CA" sz="1400" dirty="0" smtClean="0"/>
                        <a:t>Loss of brain cells resulting in decline of day-to-day cognition and functioning. </a:t>
                      </a:r>
                      <a:endParaRPr lang="en-CA" sz="1400" dirty="0"/>
                    </a:p>
                  </a:txBody>
                  <a:tcPr anchor="ctr"/>
                </a:tc>
              </a:tr>
              <a:tr h="370840">
                <a:tc>
                  <a:txBody>
                    <a:bodyPr/>
                    <a:lstStyle/>
                    <a:p>
                      <a:pPr algn="ctr"/>
                      <a:r>
                        <a:rPr lang="en-CA" sz="1400" dirty="0" smtClean="0"/>
                        <a:t>Duration</a:t>
                      </a:r>
                      <a:endParaRPr lang="en-CA" sz="1400" dirty="0"/>
                    </a:p>
                  </a:txBody>
                  <a:tcPr anchor="ctr"/>
                </a:tc>
                <a:tc>
                  <a:txBody>
                    <a:bodyPr/>
                    <a:lstStyle/>
                    <a:p>
                      <a:pPr algn="ctr"/>
                      <a:r>
                        <a:rPr lang="en-CA" sz="1400" dirty="0" smtClean="0"/>
                        <a:t>Hours to days</a:t>
                      </a:r>
                      <a:endParaRPr lang="en-CA" sz="1400" dirty="0"/>
                    </a:p>
                  </a:txBody>
                  <a:tcPr anchor="ctr"/>
                </a:tc>
                <a:tc>
                  <a:txBody>
                    <a:bodyPr/>
                    <a:lstStyle/>
                    <a:p>
                      <a:pPr algn="ctr"/>
                      <a:r>
                        <a:rPr lang="en-CA" sz="1400" dirty="0" smtClean="0"/>
                        <a:t>Months-Years</a:t>
                      </a:r>
                      <a:endParaRPr lang="en-CA" sz="1400" dirty="0"/>
                    </a:p>
                  </a:txBody>
                  <a:tcPr anchor="ctr"/>
                </a:tc>
              </a:tr>
              <a:tr h="370840">
                <a:tc>
                  <a:txBody>
                    <a:bodyPr/>
                    <a:lstStyle/>
                    <a:p>
                      <a:pPr algn="ctr"/>
                      <a:r>
                        <a:rPr lang="en-CA" sz="1400" dirty="0" smtClean="0"/>
                        <a:t>Consciousness</a:t>
                      </a:r>
                      <a:endParaRPr lang="en-CA" sz="1400" dirty="0"/>
                    </a:p>
                  </a:txBody>
                  <a:tcPr anchor="ctr"/>
                </a:tc>
                <a:tc>
                  <a:txBody>
                    <a:bodyPr/>
                    <a:lstStyle/>
                    <a:p>
                      <a:pPr algn="ctr"/>
                      <a:r>
                        <a:rPr lang="en-CA" sz="1400" dirty="0" smtClean="0"/>
                        <a:t>Fluctuates (sleepy, somnolent, drowsy,)</a:t>
                      </a:r>
                      <a:endParaRPr lang="en-CA" sz="1400" dirty="0"/>
                    </a:p>
                  </a:txBody>
                  <a:tcPr anchor="ctr"/>
                </a:tc>
                <a:tc>
                  <a:txBody>
                    <a:bodyPr/>
                    <a:lstStyle/>
                    <a:p>
                      <a:pPr algn="ctr"/>
                      <a:r>
                        <a:rPr lang="en-CA" sz="1400" dirty="0" smtClean="0"/>
                        <a:t>Preserved</a:t>
                      </a:r>
                      <a:endParaRPr lang="en-CA" sz="1400" dirty="0"/>
                    </a:p>
                  </a:txBody>
                  <a:tcPr anchor="ctr"/>
                </a:tc>
              </a:tr>
              <a:tr h="370840">
                <a:tc>
                  <a:txBody>
                    <a:bodyPr/>
                    <a:lstStyle/>
                    <a:p>
                      <a:pPr algn="ctr"/>
                      <a:r>
                        <a:rPr lang="en-CA" sz="1400" dirty="0" smtClean="0"/>
                        <a:t>Cognitive</a:t>
                      </a:r>
                      <a:r>
                        <a:rPr lang="en-CA" sz="1400" baseline="0" dirty="0" smtClean="0"/>
                        <a:t> </a:t>
                      </a:r>
                      <a:r>
                        <a:rPr lang="en-CA" sz="1400" dirty="0" smtClean="0"/>
                        <a:t>Testing</a:t>
                      </a:r>
                      <a:endParaRPr lang="en-CA" sz="1400" dirty="0"/>
                    </a:p>
                  </a:txBody>
                  <a:tcPr anchor="ctr"/>
                </a:tc>
                <a:tc>
                  <a:txBody>
                    <a:bodyPr/>
                    <a:lstStyle/>
                    <a:p>
                      <a:pPr algn="ctr"/>
                      <a:r>
                        <a:rPr lang="en-CA" sz="1400" dirty="0" smtClean="0"/>
                        <a:t>Vary from poor to good depending</a:t>
                      </a:r>
                    </a:p>
                    <a:p>
                      <a:pPr algn="ctr"/>
                      <a:r>
                        <a:rPr lang="en-CA" sz="1400" dirty="0" smtClean="0"/>
                        <a:t>on time of day.</a:t>
                      </a:r>
                      <a:endParaRPr lang="en-CA" sz="1400" dirty="0"/>
                    </a:p>
                  </a:txBody>
                  <a:tcPr anchor="ctr"/>
                </a:tc>
                <a:tc>
                  <a:txBody>
                    <a:bodyPr/>
                    <a:lstStyle/>
                    <a:p>
                      <a:pPr algn="ctr"/>
                      <a:r>
                        <a:rPr lang="en-CA" sz="1400" dirty="0" smtClean="0"/>
                        <a:t>Gradually worse</a:t>
                      </a:r>
                      <a:r>
                        <a:rPr lang="en-CA" sz="1400" baseline="0" dirty="0" smtClean="0"/>
                        <a:t> over months/years</a:t>
                      </a:r>
                      <a:endParaRPr lang="en-CA" sz="1400" dirty="0"/>
                    </a:p>
                  </a:txBody>
                  <a:tcPr anchor="ctr"/>
                </a:tc>
              </a:tr>
              <a:tr h="370840">
                <a:tc>
                  <a:txBody>
                    <a:bodyPr/>
                    <a:lstStyle/>
                    <a:p>
                      <a:pPr algn="ctr"/>
                      <a:r>
                        <a:rPr lang="en-CA" sz="1400" dirty="0" smtClean="0"/>
                        <a:t>Memory</a:t>
                      </a:r>
                      <a:endParaRPr lang="en-CA" sz="1400" dirty="0"/>
                    </a:p>
                  </a:txBody>
                  <a:tcPr anchor="ctr"/>
                </a:tc>
                <a:tc>
                  <a:txBody>
                    <a:bodyPr/>
                    <a:lstStyle/>
                    <a:p>
                      <a:pPr algn="ctr"/>
                      <a:r>
                        <a:rPr lang="en-CA" sz="1400" dirty="0" smtClean="0"/>
                        <a:t>Recent and immediate memory impaired. </a:t>
                      </a:r>
                    </a:p>
                    <a:p>
                      <a:pPr algn="ctr"/>
                      <a:r>
                        <a:rPr lang="en-CA" sz="1400" dirty="0" smtClean="0"/>
                        <a:t>Long term  lost</a:t>
                      </a:r>
                      <a:endParaRPr lang="en-CA" sz="1400" dirty="0"/>
                    </a:p>
                  </a:txBody>
                  <a:tcPr anchor="ctr"/>
                </a:tc>
                <a:tc>
                  <a:txBody>
                    <a:bodyPr/>
                    <a:lstStyle/>
                    <a:p>
                      <a:pPr algn="ctr"/>
                      <a:r>
                        <a:rPr lang="en-CA" sz="1400" dirty="0" smtClean="0"/>
                        <a:t>Long term preserved in early disease</a:t>
                      </a:r>
                      <a:endParaRPr lang="en-CA" sz="1400" dirty="0"/>
                    </a:p>
                  </a:txBody>
                  <a:tcPr anchor="ctr"/>
                </a:tc>
              </a:tr>
              <a:tr h="370840">
                <a:tc>
                  <a:txBody>
                    <a:bodyPr/>
                    <a:lstStyle/>
                    <a:p>
                      <a:pPr algn="ctr"/>
                      <a:r>
                        <a:rPr lang="en-CA" sz="1400" dirty="0" smtClean="0"/>
                        <a:t>Sleep/wake cycle</a:t>
                      </a:r>
                      <a:endParaRPr lang="en-CA" sz="1400" dirty="0"/>
                    </a:p>
                  </a:txBody>
                  <a:tcPr anchor="ctr"/>
                </a:tc>
                <a:tc>
                  <a:txBody>
                    <a:bodyPr/>
                    <a:lstStyle/>
                    <a:p>
                      <a:pPr algn="ctr"/>
                      <a:r>
                        <a:rPr lang="en-CA" sz="1400" dirty="0" smtClean="0"/>
                        <a:t>Disturbed</a:t>
                      </a:r>
                      <a:r>
                        <a:rPr lang="en-CA" sz="1400" baseline="0" dirty="0" smtClean="0"/>
                        <a:t> or </a:t>
                      </a:r>
                      <a:r>
                        <a:rPr lang="en-CA" sz="1400" dirty="0" smtClean="0"/>
                        <a:t>reversed</a:t>
                      </a:r>
                      <a:endParaRPr lang="en-CA" sz="1400" dirty="0"/>
                    </a:p>
                  </a:txBody>
                  <a:tcPr anchor="ctr"/>
                </a:tc>
                <a:tc>
                  <a:txBody>
                    <a:bodyPr/>
                    <a:lstStyle/>
                    <a:p>
                      <a:pPr algn="ctr"/>
                      <a:r>
                        <a:rPr lang="en-CA" sz="1400" dirty="0" smtClean="0"/>
                        <a:t>Normal to fragmented</a:t>
                      </a:r>
                      <a:endParaRPr lang="en-CA" sz="1400" dirty="0"/>
                    </a:p>
                  </a:txBody>
                  <a:tcPr anchor="ctr"/>
                </a:tc>
              </a:tr>
              <a:tr h="370840">
                <a:tc>
                  <a:txBody>
                    <a:bodyPr/>
                    <a:lstStyle/>
                    <a:p>
                      <a:pPr algn="ctr"/>
                      <a:r>
                        <a:rPr lang="en-CA" sz="1400" dirty="0" smtClean="0"/>
                        <a:t>Hallucination / delusions</a:t>
                      </a:r>
                      <a:endParaRPr lang="en-CA" sz="1400" dirty="0"/>
                    </a:p>
                  </a:txBody>
                  <a:tcPr anchor="ctr"/>
                </a:tc>
                <a:tc>
                  <a:txBody>
                    <a:bodyPr/>
                    <a:lstStyle/>
                    <a:p>
                      <a:pPr algn="ctr"/>
                      <a:r>
                        <a:rPr lang="en-CA" sz="1400" dirty="0" smtClean="0"/>
                        <a:t>Often of a frightening or paranoid nature</a:t>
                      </a:r>
                      <a:endParaRPr lang="en-CA" sz="1400" dirty="0"/>
                    </a:p>
                  </a:txBody>
                  <a:tcPr anchor="ctr"/>
                </a:tc>
                <a:tc>
                  <a:txBody>
                    <a:bodyPr/>
                    <a:lstStyle/>
                    <a:p>
                      <a:pPr algn="ctr"/>
                      <a:r>
                        <a:rPr lang="en-CA" sz="1400" dirty="0" smtClean="0"/>
                        <a:t>Usually absent. </a:t>
                      </a:r>
                    </a:p>
                    <a:p>
                      <a:pPr algn="ctr"/>
                      <a:r>
                        <a:rPr lang="en-CA" sz="1400" dirty="0" smtClean="0"/>
                        <a:t>Except  in advanced causes  or DLB</a:t>
                      </a:r>
                      <a:endParaRPr lang="en-CA" sz="1400" dirty="0"/>
                    </a:p>
                  </a:txBody>
                  <a:tcPr anchor="ctr"/>
                </a:tc>
              </a:tr>
              <a:tr h="370840">
                <a:tc>
                  <a:txBody>
                    <a:bodyPr/>
                    <a:lstStyle/>
                    <a:p>
                      <a:pPr algn="ctr"/>
                      <a:r>
                        <a:rPr lang="en-CA" sz="1400" dirty="0" smtClean="0"/>
                        <a:t>Prognosis</a:t>
                      </a:r>
                      <a:endParaRPr lang="en-CA" sz="1400" dirty="0"/>
                    </a:p>
                  </a:txBody>
                  <a:tcPr anchor="ctr"/>
                </a:tc>
                <a:tc>
                  <a:txBody>
                    <a:bodyPr/>
                    <a:lstStyle/>
                    <a:p>
                      <a:pPr algn="ctr"/>
                      <a:r>
                        <a:rPr lang="en-CA" sz="1400" dirty="0" smtClean="0"/>
                        <a:t>Treatable and reversible</a:t>
                      </a:r>
                      <a:endParaRPr lang="en-CA" sz="1400" dirty="0"/>
                    </a:p>
                  </a:txBody>
                  <a:tcPr anchor="ctr"/>
                </a:tc>
                <a:tc>
                  <a:txBody>
                    <a:bodyPr/>
                    <a:lstStyle/>
                    <a:p>
                      <a:pPr algn="ctr"/>
                      <a:r>
                        <a:rPr lang="en-CA" sz="1400" dirty="0" smtClean="0"/>
                        <a:t>Progression can be slowed but not reversed.</a:t>
                      </a:r>
                      <a:endParaRPr lang="en-CA" sz="1400" dirty="0"/>
                    </a:p>
                  </a:txBody>
                  <a:tcPr anchor="ctr"/>
                </a:tc>
              </a:tr>
              <a:tr h="370840">
                <a:tc>
                  <a:txBody>
                    <a:bodyPr/>
                    <a:lstStyle/>
                    <a:p>
                      <a:pPr algn="ctr"/>
                      <a:r>
                        <a:rPr lang="en-CA" sz="1400" dirty="0" smtClean="0"/>
                        <a:t>Treatment</a:t>
                      </a:r>
                      <a:endParaRPr lang="en-CA" sz="1400" dirty="0"/>
                    </a:p>
                  </a:txBody>
                  <a:tcPr anchor="ctr"/>
                </a:tc>
                <a:tc>
                  <a:txBody>
                    <a:bodyPr/>
                    <a:lstStyle/>
                    <a:p>
                      <a:pPr algn="ctr"/>
                      <a:r>
                        <a:rPr lang="en-CA" sz="1400" dirty="0" smtClean="0"/>
                        <a:t>Treat underlying cause.</a:t>
                      </a:r>
                    </a:p>
                    <a:p>
                      <a:pPr algn="ctr"/>
                      <a:r>
                        <a:rPr lang="en-CA" sz="1400" dirty="0" smtClean="0"/>
                        <a:t>Restore</a:t>
                      </a:r>
                      <a:r>
                        <a:rPr lang="en-CA" sz="1400" baseline="0" dirty="0" smtClean="0"/>
                        <a:t> sleep/wake cycle</a:t>
                      </a:r>
                    </a:p>
                    <a:p>
                      <a:pPr algn="ctr"/>
                      <a:r>
                        <a:rPr lang="en-CA" sz="1400" baseline="0" dirty="0" smtClean="0"/>
                        <a:t>Environment</a:t>
                      </a:r>
                      <a:endParaRPr lang="en-CA" sz="1400" dirty="0" smtClean="0"/>
                    </a:p>
                  </a:txBody>
                  <a:tcPr anchor="ctr"/>
                </a:tc>
                <a:tc>
                  <a:txBody>
                    <a:bodyPr/>
                    <a:lstStyle/>
                    <a:p>
                      <a:pPr algn="ctr"/>
                      <a:r>
                        <a:rPr lang="en-CA" sz="1400" dirty="0" smtClean="0"/>
                        <a:t>Cholinesterase inhibitors,</a:t>
                      </a:r>
                      <a:r>
                        <a:rPr lang="en-CA" sz="1400" baseline="0" dirty="0" smtClean="0"/>
                        <a:t> </a:t>
                      </a:r>
                      <a:r>
                        <a:rPr lang="en-CA" sz="1400" baseline="0" dirty="0" err="1" smtClean="0"/>
                        <a:t>memeantine</a:t>
                      </a:r>
                      <a:endParaRPr lang="en-CA" sz="1400" dirty="0" smtClean="0"/>
                    </a:p>
                    <a:p>
                      <a:pPr algn="ctr"/>
                      <a:r>
                        <a:rPr lang="en-CA" sz="1400" dirty="0" smtClean="0"/>
                        <a:t>Symptomatic treatment</a:t>
                      </a:r>
                      <a:endParaRPr lang="en-CA" sz="1400" dirty="0"/>
                    </a:p>
                  </a:txBody>
                  <a:tcPr anchor="ctr"/>
                </a:tc>
              </a:tr>
            </a:tbl>
          </a:graphicData>
        </a:graphic>
      </p:graphicFrame>
    </p:spTree>
    <p:extLst>
      <p:ext uri="{BB962C8B-B14F-4D97-AF65-F5344CB8AC3E}">
        <p14:creationId xmlns:p14="http://schemas.microsoft.com/office/powerpoint/2010/main" val="22306875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1489</TotalTime>
  <Words>1628</Words>
  <Application>Microsoft Office PowerPoint</Application>
  <PresentationFormat>On-screen Show (4:3)</PresentationFormat>
  <Paragraphs>322</Paragraphs>
  <Slides>59</Slides>
  <Notes>0</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Andalus</vt:lpstr>
      <vt:lpstr>Arial</vt:lpstr>
      <vt:lpstr>Georgia</vt:lpstr>
      <vt:lpstr>Times New Roman</vt:lpstr>
      <vt:lpstr>Wingdings</vt:lpstr>
      <vt:lpstr>Wingdings 2</vt:lpstr>
      <vt:lpstr>Civic</vt:lpstr>
      <vt:lpstr>PowerPoint Presentation</vt:lpstr>
      <vt:lpstr>DEMENTIA </vt:lpstr>
      <vt:lpstr>Dementia</vt:lpstr>
      <vt:lpstr>Wait …..</vt:lpstr>
      <vt:lpstr>Normal Aging</vt:lpstr>
      <vt:lpstr>Mild Cognitive Impairment</vt:lpstr>
      <vt:lpstr>Depression (pseudodementia)</vt:lpstr>
      <vt:lpstr>Delirium</vt:lpstr>
      <vt:lpstr>PowerPoint Presentation</vt:lpstr>
      <vt:lpstr>Epidemiology of Dementia</vt:lpstr>
      <vt:lpstr>Clinical Features of Dementia</vt:lpstr>
      <vt:lpstr>Risk Factors of Dementia</vt:lpstr>
      <vt:lpstr>Dementia syndromes </vt:lpstr>
      <vt:lpstr>Reversible Causes of Dementias</vt:lpstr>
      <vt:lpstr>Reversible Dementia</vt:lpstr>
      <vt:lpstr>Irreversible Dementia Syndromes</vt:lpstr>
      <vt:lpstr>Diagnostic Approach to Dementia</vt:lpstr>
      <vt:lpstr>History</vt:lpstr>
      <vt:lpstr>Symptoms of dementia: </vt:lpstr>
      <vt:lpstr>Symptoms of dementia: </vt:lpstr>
      <vt:lpstr>PowerPoint Presentation</vt:lpstr>
      <vt:lpstr>History</vt:lpstr>
      <vt:lpstr>Associated neurological symptoms: </vt:lpstr>
      <vt:lpstr>History</vt:lpstr>
      <vt:lpstr>Associated psychiatric symptoms: </vt:lpstr>
      <vt:lpstr>History</vt:lpstr>
      <vt:lpstr>Course</vt:lpstr>
      <vt:lpstr>History</vt:lpstr>
      <vt:lpstr>Associated medical conditions: </vt:lpstr>
      <vt:lpstr>B. Cognitive Function Assessment:</vt:lpstr>
      <vt:lpstr>PowerPoint Presentation</vt:lpstr>
      <vt:lpstr>PowerPoint Presentation</vt:lpstr>
      <vt:lpstr>MoCA </vt:lpstr>
      <vt:lpstr>B. Cognitive Function Assessment</vt:lpstr>
      <vt:lpstr>C. Physical Examination</vt:lpstr>
      <vt:lpstr>D. Labs</vt:lpstr>
      <vt:lpstr>E. Neuroimaging</vt:lpstr>
      <vt:lpstr>PowerPoint Presentation</vt:lpstr>
      <vt:lpstr>Alzheimer Disease</vt:lpstr>
      <vt:lpstr>Alzheimer Disease</vt:lpstr>
      <vt:lpstr>Pathology</vt:lpstr>
      <vt:lpstr>PowerPoint Presentation</vt:lpstr>
      <vt:lpstr>PowerPoint Presentation</vt:lpstr>
      <vt:lpstr>PowerPoint Presentation</vt:lpstr>
      <vt:lpstr>PowerPoint Presentation</vt:lpstr>
      <vt:lpstr>Genetics of AD</vt:lpstr>
      <vt:lpstr>Clinical Course of AD</vt:lpstr>
      <vt:lpstr>Diagnosis of AD</vt:lpstr>
      <vt:lpstr>PowerPoint Presentation</vt:lpstr>
      <vt:lpstr>Treatment of AD</vt:lpstr>
      <vt:lpstr>Treatment of AD</vt:lpstr>
      <vt:lpstr>Vascular Dementia (VD)</vt:lpstr>
      <vt:lpstr>PowerPoint Presentation</vt:lpstr>
      <vt:lpstr>Lewy Body Dementia</vt:lpstr>
      <vt:lpstr>Frontotemporal Dementia (FTD)</vt:lpstr>
      <vt:lpstr>Summary</vt:lpstr>
      <vt:lpstr>Summary</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dc:title>
  <dc:creator>pink</dc:creator>
  <cp:lastModifiedBy>User</cp:lastModifiedBy>
  <cp:revision>137</cp:revision>
  <dcterms:created xsi:type="dcterms:W3CDTF">2014-03-30T01:11:37Z</dcterms:created>
  <dcterms:modified xsi:type="dcterms:W3CDTF">2014-04-08T09:18:29Z</dcterms:modified>
</cp:coreProperties>
</file>