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sldIdLst>
    <p:sldId id="256" r:id="rId2"/>
    <p:sldId id="257" r:id="rId3"/>
    <p:sldId id="271" r:id="rId4"/>
    <p:sldId id="259" r:id="rId5"/>
    <p:sldId id="261" r:id="rId6"/>
    <p:sldId id="263" r:id="rId7"/>
    <p:sldId id="305" r:id="rId8"/>
    <p:sldId id="264" r:id="rId9"/>
    <p:sldId id="272" r:id="rId10"/>
    <p:sldId id="265" r:id="rId11"/>
    <p:sldId id="274" r:id="rId12"/>
    <p:sldId id="268" r:id="rId13"/>
    <p:sldId id="266" r:id="rId14"/>
    <p:sldId id="300" r:id="rId15"/>
    <p:sldId id="267" r:id="rId16"/>
    <p:sldId id="275" r:id="rId17"/>
    <p:sldId id="289" r:id="rId18"/>
    <p:sldId id="280" r:id="rId19"/>
    <p:sldId id="290" r:id="rId20"/>
    <p:sldId id="291" r:id="rId21"/>
    <p:sldId id="298" r:id="rId22"/>
    <p:sldId id="288" r:id="rId23"/>
    <p:sldId id="287" r:id="rId24"/>
    <p:sldId id="281" r:id="rId25"/>
    <p:sldId id="277" r:id="rId26"/>
    <p:sldId id="278" r:id="rId27"/>
    <p:sldId id="292" r:id="rId28"/>
    <p:sldId id="279" r:id="rId29"/>
    <p:sldId id="282" r:id="rId30"/>
    <p:sldId id="296" r:id="rId31"/>
    <p:sldId id="297" r:id="rId32"/>
    <p:sldId id="299" r:id="rId33"/>
    <p:sldId id="284" r:id="rId34"/>
    <p:sldId id="285" r:id="rId35"/>
    <p:sldId id="294" r:id="rId36"/>
    <p:sldId id="293" r:id="rId37"/>
    <p:sldId id="295" r:id="rId38"/>
    <p:sldId id="301" r:id="rId39"/>
    <p:sldId id="302" r:id="rId40"/>
    <p:sldId id="303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4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8A5C2-F766-4C65-BAA0-D77D9C10DCBF}" type="datetimeFigureOut">
              <a:rPr lang="en-CA" smtClean="0"/>
              <a:t>08/04/2014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4821-A4BC-4E82-B59A-3E61CF9CE3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65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6FB825F-7829-4822-ADAB-8A18E008365B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7X7IZ_ubg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Neuromuscular Junction Disorders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err="1" smtClean="0"/>
              <a:t>Nuha</a:t>
            </a:r>
            <a:r>
              <a:rPr lang="en-US" sz="3200" dirty="0" smtClean="0"/>
              <a:t> </a:t>
            </a:r>
            <a:r>
              <a:rPr lang="en-US" sz="3200" dirty="0" err="1" smtClean="0"/>
              <a:t>Alkhawajah</a:t>
            </a:r>
            <a:r>
              <a:rPr lang="en-US" sz="3200" dirty="0" smtClean="0"/>
              <a:t> MD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1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5105399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most common disorder of neuromuscular </a:t>
            </a:r>
            <a:r>
              <a:rPr lang="en-US" sz="2400" dirty="0" smtClean="0"/>
              <a:t>transmission</a:t>
            </a:r>
            <a:endParaRPr lang="en-US" sz="2400" dirty="0"/>
          </a:p>
          <a:p>
            <a:r>
              <a:rPr lang="en-US" dirty="0"/>
              <a:t>C</a:t>
            </a:r>
            <a:r>
              <a:rPr lang="en-US" sz="2400" dirty="0" smtClean="0"/>
              <a:t>aused </a:t>
            </a:r>
            <a:r>
              <a:rPr lang="en-US" sz="2400" dirty="0"/>
              <a:t>by an immunoglobulin G (</a:t>
            </a:r>
            <a:r>
              <a:rPr lang="en-US" sz="2400" dirty="0" err="1"/>
              <a:t>IgG</a:t>
            </a:r>
            <a:r>
              <a:rPr lang="en-US" sz="2400" dirty="0"/>
              <a:t>)-directed attack on the NMJ nicotinic </a:t>
            </a:r>
            <a:r>
              <a:rPr lang="en-US" sz="2400" dirty="0" smtClean="0"/>
              <a:t>ACH receptor</a:t>
            </a:r>
          </a:p>
          <a:p>
            <a:r>
              <a:rPr lang="en-US" dirty="0" smtClean="0"/>
              <a:t>A </a:t>
            </a:r>
            <a:r>
              <a:rPr lang="en-US" sz="2400" dirty="0" smtClean="0">
                <a:solidFill>
                  <a:schemeClr val="tx2"/>
                </a:solidFill>
              </a:rPr>
              <a:t>post-synaptic </a:t>
            </a:r>
            <a:r>
              <a:rPr lang="en-US" sz="2400" dirty="0" smtClean="0"/>
              <a:t>NMJ disorder. </a:t>
            </a:r>
          </a:p>
          <a:p>
            <a:r>
              <a:rPr lang="en-US" dirty="0"/>
              <a:t>H</a:t>
            </a:r>
            <a:r>
              <a:rPr lang="en-US" sz="2400" dirty="0" smtClean="0"/>
              <a:t>allmark </a:t>
            </a:r>
            <a:r>
              <a:rPr lang="en-US" sz="2400" dirty="0"/>
              <a:t>of the disorder is a </a:t>
            </a:r>
            <a:r>
              <a:rPr lang="en-US" sz="2400" dirty="0">
                <a:solidFill>
                  <a:schemeClr val="tx2"/>
                </a:solidFill>
              </a:rPr>
              <a:t>fluctuating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fatigable </a:t>
            </a:r>
            <a:r>
              <a:rPr lang="en-US" sz="2400" dirty="0" smtClean="0"/>
              <a:t>weakness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Myasthenia Gravis (MG)</a:t>
            </a:r>
            <a:r>
              <a:rPr lang="ar-SA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96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/>
            <a:r>
              <a:rPr lang="en-US" sz="2800" dirty="0" smtClean="0"/>
              <a:t>Classification</a:t>
            </a:r>
          </a:p>
          <a:p>
            <a:pPr marL="937260" lvl="1" indent="-457200"/>
            <a:r>
              <a:rPr lang="en-US" sz="2600" dirty="0"/>
              <a:t>According to onset</a:t>
            </a:r>
            <a:endParaRPr lang="en-US" sz="2600" dirty="0" smtClean="0"/>
          </a:p>
          <a:p>
            <a:pPr marL="1303020" lvl="2" indent="-457200">
              <a:buFont typeface="+mj-lt"/>
              <a:buAutoNum type="alphaUcPeriod"/>
            </a:pPr>
            <a:r>
              <a:rPr lang="en-US" sz="2400" dirty="0" smtClean="0"/>
              <a:t>Congenital</a:t>
            </a:r>
            <a:endParaRPr lang="en-US" sz="2600" dirty="0" smtClean="0"/>
          </a:p>
          <a:p>
            <a:pPr marL="1360170" lvl="2" indent="-514350">
              <a:buFont typeface="+mj-lt"/>
              <a:buAutoNum type="alphaUcPeriod"/>
            </a:pPr>
            <a:r>
              <a:rPr lang="en-US" sz="2400" dirty="0" smtClean="0"/>
              <a:t>Acquired</a:t>
            </a:r>
          </a:p>
          <a:p>
            <a:pPr marL="1360170" lvl="2" indent="-514350">
              <a:buFont typeface="+mj-lt"/>
              <a:buAutoNum type="alphaUcPeriod"/>
            </a:pPr>
            <a:endParaRPr lang="en-US" sz="2400" dirty="0" smtClean="0"/>
          </a:p>
          <a:p>
            <a:pPr marL="937260" lvl="1" indent="-457200"/>
            <a:r>
              <a:rPr lang="en-US" sz="2600" dirty="0" smtClean="0"/>
              <a:t>According to clinical presentation:</a:t>
            </a:r>
          </a:p>
          <a:p>
            <a:pPr marL="1360170" lvl="2" indent="-514350">
              <a:buFont typeface="+mj-lt"/>
              <a:buAutoNum type="alphaUcPeriod" startAt="2"/>
            </a:pPr>
            <a:r>
              <a:rPr lang="en-US" sz="2400" dirty="0" smtClean="0"/>
              <a:t>Ocular</a:t>
            </a:r>
          </a:p>
          <a:p>
            <a:pPr marL="1360170" lvl="2" indent="-514350">
              <a:buFont typeface="+mj-lt"/>
              <a:buAutoNum type="alphaUcPeriod" startAt="2"/>
            </a:pPr>
            <a:r>
              <a:rPr lang="en-US" sz="2400" dirty="0" smtClean="0"/>
              <a:t>Generalized</a:t>
            </a:r>
            <a:endParaRPr lang="en-US" sz="2400" dirty="0"/>
          </a:p>
          <a:p>
            <a:pPr marL="1360170" lvl="2" indent="-514350">
              <a:buFont typeface="+mj-lt"/>
              <a:buAutoNum type="alphaUcPeriod" startAt="2"/>
            </a:pPr>
            <a:endParaRPr lang="en-US" sz="2400" dirty="0" smtClean="0"/>
          </a:p>
          <a:p>
            <a:pPr marL="994410" lvl="1" indent="-514350">
              <a:buFont typeface="+mj-lt"/>
              <a:buAutoNum type="alphaUcPeriod" startAt="2"/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Myasthenia Gravis (MG) </a:t>
            </a:r>
          </a:p>
        </p:txBody>
      </p:sp>
    </p:spTree>
    <p:extLst>
      <p:ext uri="{BB962C8B-B14F-4D97-AF65-F5344CB8AC3E}">
        <p14:creationId xmlns:p14="http://schemas.microsoft.com/office/powerpoint/2010/main" val="37507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Prevalence </a:t>
            </a:r>
            <a:r>
              <a:rPr lang="en-US" dirty="0"/>
              <a:t>is </a:t>
            </a:r>
            <a:r>
              <a:rPr lang="en-US" dirty="0" smtClean="0"/>
              <a:t>200 per million</a:t>
            </a:r>
          </a:p>
          <a:p>
            <a:endParaRPr lang="en-US" dirty="0"/>
          </a:p>
          <a:p>
            <a:r>
              <a:rPr lang="en-US" dirty="0" smtClean="0"/>
              <a:t>Bimodal distribution: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Early</a:t>
            </a:r>
            <a:r>
              <a:rPr lang="en-US" dirty="0" smtClean="0"/>
              <a:t> peak: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decades </a:t>
            </a:r>
            <a:r>
              <a:rPr lang="en-US" dirty="0"/>
              <a:t>(</a:t>
            </a:r>
            <a:r>
              <a:rPr lang="en-US" dirty="0">
                <a:solidFill>
                  <a:schemeClr val="tx2"/>
                </a:solidFill>
              </a:rPr>
              <a:t>female </a:t>
            </a:r>
            <a:r>
              <a:rPr lang="en-US" dirty="0"/>
              <a:t>predominance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Late</a:t>
            </a:r>
            <a:r>
              <a:rPr lang="en-US" dirty="0" smtClean="0"/>
              <a:t> peak: 6</a:t>
            </a:r>
            <a:r>
              <a:rPr lang="en-US" baseline="30000" dirty="0" smtClean="0"/>
              <a:t>th</a:t>
            </a:r>
            <a:r>
              <a:rPr lang="en-US" dirty="0" smtClean="0"/>
              <a:t> to 8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decade (</a:t>
            </a:r>
            <a:r>
              <a:rPr lang="en-US" dirty="0">
                <a:solidFill>
                  <a:schemeClr val="tx2"/>
                </a:solidFill>
              </a:rPr>
              <a:t>male</a:t>
            </a:r>
            <a:r>
              <a:rPr lang="en-US" dirty="0"/>
              <a:t> predominance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Neonatal MG</a:t>
            </a:r>
            <a:r>
              <a:rPr lang="en-US" dirty="0" smtClean="0"/>
              <a:t>: </a:t>
            </a:r>
            <a:r>
              <a:rPr lang="en-US" dirty="0"/>
              <a:t>a transient </a:t>
            </a:r>
            <a:r>
              <a:rPr lang="en-US" dirty="0" smtClean="0"/>
              <a:t>form, due to trans-placental </a:t>
            </a:r>
            <a:r>
              <a:rPr lang="en-US" dirty="0"/>
              <a:t>passage of maternal </a:t>
            </a:r>
            <a:r>
              <a:rPr lang="en-US" dirty="0" smtClean="0"/>
              <a:t>antibodies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ssociation with </a:t>
            </a:r>
            <a:r>
              <a:rPr lang="en-US" dirty="0"/>
              <a:t>other autoimmune </a:t>
            </a:r>
            <a:r>
              <a:rPr lang="en-US" dirty="0" smtClean="0"/>
              <a:t>diseases as, </a:t>
            </a:r>
            <a:r>
              <a:rPr lang="en-US" dirty="0">
                <a:solidFill>
                  <a:schemeClr val="tx1"/>
                </a:solidFill>
              </a:rPr>
              <a:t>autoimmune thyroid disease, </a:t>
            </a:r>
            <a:r>
              <a:rPr lang="en-US" dirty="0" smtClean="0">
                <a:solidFill>
                  <a:schemeClr val="tx1"/>
                </a:solidFill>
              </a:rPr>
              <a:t>SLE, </a:t>
            </a:r>
            <a:r>
              <a:rPr lang="en-US" dirty="0">
                <a:solidFill>
                  <a:schemeClr val="tx1"/>
                </a:solidFill>
              </a:rPr>
              <a:t>and rheumatoid arthritis,</a:t>
            </a:r>
            <a:r>
              <a:rPr lang="en-US" dirty="0"/>
              <a:t> </a:t>
            </a:r>
            <a:r>
              <a:rPr lang="en-US" dirty="0" err="1"/>
              <a:t>neuromyelitis</a:t>
            </a:r>
            <a:r>
              <a:rPr lang="en-US" dirty="0"/>
              <a:t> </a:t>
            </a:r>
            <a:r>
              <a:rPr lang="en-US" dirty="0" err="1"/>
              <a:t>optica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Epidemiology of MG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63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Pathogenesis of MG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9247" y="2218185"/>
            <a:ext cx="7745505" cy="3877815"/>
          </a:xfrm>
        </p:spPr>
        <p:txBody>
          <a:bodyPr/>
          <a:lstStyle/>
          <a:p>
            <a:r>
              <a:rPr lang="en-US" dirty="0" smtClean="0"/>
              <a:t>Autoantibodies </a:t>
            </a:r>
            <a:r>
              <a:rPr lang="en-US" dirty="0"/>
              <a:t>against the </a:t>
            </a:r>
            <a:r>
              <a:rPr lang="en-US" dirty="0" err="1" smtClean="0"/>
              <a:t>AChR</a:t>
            </a:r>
            <a:endParaRPr lang="en-US" dirty="0"/>
          </a:p>
          <a:p>
            <a:r>
              <a:rPr lang="en-US" dirty="0" smtClean="0"/>
              <a:t>Decrease </a:t>
            </a:r>
            <a:r>
              <a:rPr lang="en-US" dirty="0"/>
              <a:t>in the number of active acetylcholine </a:t>
            </a:r>
            <a:r>
              <a:rPr lang="en-US" dirty="0" smtClean="0"/>
              <a:t>as </a:t>
            </a:r>
            <a:r>
              <a:rPr lang="en-US" dirty="0"/>
              <a:t>a consequence of </a:t>
            </a:r>
            <a:r>
              <a:rPr lang="en-US" dirty="0" err="1"/>
              <a:t>AChR</a:t>
            </a:r>
            <a:r>
              <a:rPr lang="en-US" dirty="0"/>
              <a:t> antibody </a:t>
            </a:r>
            <a:r>
              <a:rPr lang="en-US" dirty="0" smtClean="0"/>
              <a:t>binding</a:t>
            </a:r>
          </a:p>
          <a:p>
            <a:r>
              <a:rPr lang="en-US" dirty="0" smtClean="0"/>
              <a:t>Destruction </a:t>
            </a:r>
            <a:r>
              <a:rPr lang="en-US" dirty="0"/>
              <a:t>of receptors </a:t>
            </a:r>
            <a:r>
              <a:rPr lang="en-US" dirty="0" smtClean="0"/>
              <a:t>occurs </a:t>
            </a:r>
            <a:r>
              <a:rPr lang="en-US" dirty="0"/>
              <a:t>via a complement-mediated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Destruction of the post-synaptic folds</a:t>
            </a:r>
          </a:p>
          <a:p>
            <a:r>
              <a:rPr lang="en-US" dirty="0" smtClean="0"/>
              <a:t>Associated with </a:t>
            </a:r>
            <a:r>
              <a:rPr lang="en-US" dirty="0" smtClean="0">
                <a:solidFill>
                  <a:schemeClr val="tx2"/>
                </a:solidFill>
              </a:rPr>
              <a:t>thymus</a:t>
            </a:r>
            <a:r>
              <a:rPr lang="en-US" dirty="0" smtClean="0"/>
              <a:t> pathology.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60-70% of </a:t>
            </a:r>
            <a:r>
              <a:rPr lang="en-US" dirty="0" err="1" smtClean="0"/>
              <a:t>AChR</a:t>
            </a:r>
            <a:r>
              <a:rPr lang="en-US" dirty="0" smtClean="0"/>
              <a:t> ab positive patients have thymic hyperplasia </a:t>
            </a:r>
            <a:r>
              <a:rPr lang="en-US" dirty="0"/>
              <a:t>and </a:t>
            </a:r>
            <a:r>
              <a:rPr lang="en-US" dirty="0" smtClean="0"/>
              <a:t>10-12% have thymoma</a:t>
            </a:r>
          </a:p>
          <a:p>
            <a:endParaRPr lang="en-US" dirty="0"/>
          </a:p>
          <a:p>
            <a:r>
              <a:rPr lang="en-US" dirty="0" smtClean="0"/>
              <a:t>Produces </a:t>
            </a:r>
            <a:r>
              <a:rPr lang="en-US" dirty="0" err="1" smtClean="0"/>
              <a:t>AChR</a:t>
            </a:r>
            <a:r>
              <a:rPr lang="en-US" dirty="0" smtClean="0"/>
              <a:t> subunits that triggers the immune response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Pathogenesis of MG</a:t>
            </a:r>
          </a:p>
        </p:txBody>
      </p:sp>
    </p:spTree>
    <p:extLst>
      <p:ext uri="{BB962C8B-B14F-4D97-AF65-F5344CB8AC3E}">
        <p14:creationId xmlns:p14="http://schemas.microsoft.com/office/powerpoint/2010/main" val="12099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Closer look at the NMJ in MG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400800" cy="49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987553" cy="445725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Fluctuating</a:t>
            </a:r>
            <a:r>
              <a:rPr lang="en-US" dirty="0"/>
              <a:t>, intermittent symptoms sometimes </a:t>
            </a:r>
            <a:r>
              <a:rPr lang="en-US" dirty="0" smtClean="0"/>
              <a:t>with periods </a:t>
            </a:r>
            <a:r>
              <a:rPr lang="en-US" dirty="0"/>
              <a:t>of spontaneous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Appearing with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 </a:t>
            </a:r>
            <a:r>
              <a:rPr lang="en-US" dirty="0"/>
              <a:t>activity and worsening as day </a:t>
            </a:r>
            <a:r>
              <a:rPr lang="en-US" dirty="0" smtClean="0"/>
              <a:t>progresses </a:t>
            </a:r>
          </a:p>
          <a:p>
            <a:r>
              <a:rPr lang="en-US" dirty="0"/>
              <a:t>M</a:t>
            </a:r>
            <a:r>
              <a:rPr lang="en-US" dirty="0" smtClean="0"/>
              <a:t>uscle </a:t>
            </a:r>
            <a:r>
              <a:rPr lang="en-US" dirty="0"/>
              <a:t>fatigue and </a:t>
            </a:r>
            <a:r>
              <a:rPr lang="en-US" dirty="0" smtClean="0"/>
              <a:t>weakness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 smtClean="0"/>
              <a:t> </a:t>
            </a:r>
            <a:r>
              <a:rPr lang="en-US" dirty="0"/>
              <a:t>abnormality of mental </a:t>
            </a:r>
            <a:r>
              <a:rPr lang="en-US" dirty="0" smtClean="0"/>
              <a:t>state,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en-US" dirty="0" smtClean="0"/>
              <a:t> </a:t>
            </a:r>
            <a:r>
              <a:rPr lang="en-US" dirty="0"/>
              <a:t>or autonomic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Characteristically </a:t>
            </a:r>
            <a:r>
              <a:rPr lang="en-US" dirty="0"/>
              <a:t>affects the </a:t>
            </a:r>
            <a:r>
              <a:rPr lang="en-US" dirty="0" smtClean="0"/>
              <a:t>extra-ocular</a:t>
            </a:r>
            <a:r>
              <a:rPr lang="en-US" dirty="0"/>
              <a:t>, bulbar or proximal limb </a:t>
            </a:r>
            <a:r>
              <a:rPr lang="en-US" dirty="0" smtClean="0"/>
              <a:t>muscles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Clinical features of MG</a:t>
            </a:r>
            <a:endParaRPr lang="en-US" sz="4000" dirty="0"/>
          </a:p>
        </p:txBody>
      </p:sp>
      <p:sp>
        <p:nvSpPr>
          <p:cNvPr id="4" name="Cloud Callout 3"/>
          <p:cNvSpPr/>
          <p:nvPr/>
        </p:nvSpPr>
        <p:spPr>
          <a:xfrm>
            <a:off x="1524000" y="1600200"/>
            <a:ext cx="44196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worsening contractile </a:t>
            </a:r>
            <a:r>
              <a:rPr lang="en-US" dirty="0" smtClean="0"/>
              <a:t>force, not tiredness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Ocular presentation 50%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ulbar presentation 15%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Limb weakness (&lt;5 percent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Isolated neck (uncommon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Isolated respiratory (rare)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Types of Presentation in MG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68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39953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most common</a:t>
            </a:r>
          </a:p>
          <a:p>
            <a:r>
              <a:rPr lang="en-US" dirty="0" smtClean="0"/>
              <a:t>eventually 90</a:t>
            </a:r>
            <a:r>
              <a:rPr lang="en-US" dirty="0"/>
              <a:t>% </a:t>
            </a:r>
            <a:endParaRPr lang="en-US" dirty="0" smtClean="0"/>
          </a:p>
          <a:p>
            <a:r>
              <a:rPr lang="en-US" dirty="0"/>
              <a:t>15% </a:t>
            </a:r>
            <a:r>
              <a:rPr lang="en-US" dirty="0" smtClean="0"/>
              <a:t>continue to have isolated </a:t>
            </a:r>
            <a:r>
              <a:rPr lang="en-US" dirty="0"/>
              <a:t>ocular symptoms </a:t>
            </a:r>
            <a:endParaRPr lang="en-US" dirty="0" smtClean="0"/>
          </a:p>
          <a:p>
            <a:r>
              <a:rPr lang="en-US" dirty="0" smtClean="0"/>
              <a:t>Ptosis (droopy eyelids)</a:t>
            </a:r>
          </a:p>
          <a:p>
            <a:r>
              <a:rPr lang="en-US" dirty="0" err="1" smtClean="0"/>
              <a:t>Extraocular</a:t>
            </a:r>
            <a:r>
              <a:rPr lang="en-US" dirty="0" smtClean="0"/>
              <a:t> </a:t>
            </a:r>
            <a:r>
              <a:rPr lang="en-US" dirty="0"/>
              <a:t>weakness frequently begins asymmetrically</a:t>
            </a:r>
          </a:p>
          <a:p>
            <a:r>
              <a:rPr lang="en-US" dirty="0"/>
              <a:t>M</a:t>
            </a:r>
            <a:r>
              <a:rPr lang="en-US" dirty="0" smtClean="0"/>
              <a:t>imics 3</a:t>
            </a:r>
            <a:r>
              <a:rPr lang="en-US" baseline="30000" dirty="0" smtClean="0"/>
              <a:t>rd</a:t>
            </a:r>
            <a:r>
              <a:rPr lang="en-US" dirty="0" smtClean="0"/>
              <a:t> , 4</a:t>
            </a:r>
            <a:r>
              <a:rPr lang="en-US" baseline="30000" dirty="0" smtClean="0"/>
              <a:t>th</a:t>
            </a:r>
            <a:r>
              <a:rPr lang="en-US" dirty="0" smtClean="0"/>
              <a:t> , </a:t>
            </a:r>
            <a:r>
              <a:rPr lang="en-US" dirty="0"/>
              <a:t>and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nerve palsies and, </a:t>
            </a:r>
            <a:r>
              <a:rPr lang="en-US" dirty="0" smtClean="0"/>
              <a:t>rarely INO</a:t>
            </a:r>
          </a:p>
          <a:p>
            <a:r>
              <a:rPr lang="en-US" dirty="0"/>
              <a:t>Unlike true </a:t>
            </a:r>
            <a:r>
              <a:rPr lang="en-US" dirty="0" smtClean="0"/>
              <a:t>3rd </a:t>
            </a:r>
            <a:r>
              <a:rPr lang="en-US" dirty="0"/>
              <a:t>nerve </a:t>
            </a:r>
            <a:r>
              <a:rPr lang="en-US" dirty="0" smtClean="0"/>
              <a:t>palsies </a:t>
            </a:r>
            <a:r>
              <a:rPr lang="en-US" dirty="0"/>
              <a:t>MG never </a:t>
            </a:r>
            <a:r>
              <a:rPr lang="en-US" b="1" dirty="0"/>
              <a:t>affects pupillary </a:t>
            </a:r>
            <a:r>
              <a:rPr lang="en-US" b="1" dirty="0" smtClean="0"/>
              <a:t>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Ocular-onset MG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36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/>
              <a:t>normal eyelid crease is 6 to 7 mm away from the eyelid margin in adults. </a:t>
            </a:r>
            <a:endParaRPr lang="en-US" dirty="0" smtClean="0"/>
          </a:p>
          <a:p>
            <a:r>
              <a:rPr lang="en-US" dirty="0" smtClean="0"/>
              <a:t>upper </a:t>
            </a:r>
            <a:r>
              <a:rPr lang="en-US" dirty="0"/>
              <a:t>eyelid </a:t>
            </a:r>
            <a:r>
              <a:rPr lang="en-US" dirty="0" smtClean="0"/>
              <a:t>covers </a:t>
            </a:r>
            <a:r>
              <a:rPr lang="en-US" dirty="0"/>
              <a:t>top 1 mm of the </a:t>
            </a:r>
            <a:r>
              <a:rPr lang="en-US" dirty="0" smtClean="0"/>
              <a:t>cornea</a:t>
            </a:r>
          </a:p>
          <a:p>
            <a:r>
              <a:rPr lang="en-US" dirty="0" smtClean="0"/>
              <a:t>normal </a:t>
            </a:r>
            <a:r>
              <a:rPr lang="en-US" dirty="0"/>
              <a:t>PF </a:t>
            </a:r>
            <a:r>
              <a:rPr lang="en-US" dirty="0" smtClean="0"/>
              <a:t>measures </a:t>
            </a:r>
            <a:r>
              <a:rPr lang="en-US" dirty="0"/>
              <a:t>9 to 12 </a:t>
            </a:r>
            <a:r>
              <a:rPr lang="en-US" dirty="0" smtClean="0"/>
              <a:t>mm</a:t>
            </a:r>
          </a:p>
          <a:p>
            <a:r>
              <a:rPr lang="en-US" dirty="0" smtClean="0"/>
              <a:t>distance from a central pupillary light reflex </a:t>
            </a:r>
            <a:r>
              <a:rPr lang="en-US" dirty="0"/>
              <a:t>to </a:t>
            </a:r>
            <a:r>
              <a:rPr lang="en-US" dirty="0" smtClean="0"/>
              <a:t>upper </a:t>
            </a:r>
            <a:r>
              <a:rPr lang="en-US" dirty="0"/>
              <a:t>eyelid margin is called the margin reflex </a:t>
            </a:r>
            <a:r>
              <a:rPr lang="en-US" dirty="0" smtClean="0"/>
              <a:t>distance, </a:t>
            </a:r>
            <a:r>
              <a:rPr lang="en-US" dirty="0"/>
              <a:t>n</a:t>
            </a:r>
            <a:r>
              <a:rPr lang="en-US" dirty="0" smtClean="0"/>
              <a:t>ormally </a:t>
            </a:r>
            <a:r>
              <a:rPr lang="en-US" dirty="0"/>
              <a:t>this measures 4 to 5 </a:t>
            </a:r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The normal eyelid and palpebral fissure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47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Disorders affecting the junction between the presynaptic nerve terminal and the postsynaptic muscle membrane</a:t>
            </a:r>
          </a:p>
          <a:p>
            <a:endParaRPr lang="en-US" dirty="0"/>
          </a:p>
          <a:p>
            <a:r>
              <a:rPr lang="en-US" dirty="0" smtClean="0"/>
              <a:t>Pure </a:t>
            </a:r>
            <a:r>
              <a:rPr lang="en-US" dirty="0"/>
              <a:t>motor syndromes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Preferentially </a:t>
            </a:r>
            <a:r>
              <a:rPr lang="en-US" dirty="0"/>
              <a:t>affect proximal, bulbar, or </a:t>
            </a:r>
            <a:r>
              <a:rPr lang="en-US" dirty="0" err="1"/>
              <a:t>extraocular</a:t>
            </a:r>
            <a:r>
              <a:rPr lang="en-US" dirty="0"/>
              <a:t> </a:t>
            </a:r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Definition of NMJ Disorders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9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5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3855"/>
            <a:ext cx="9130145" cy="40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810000"/>
            <a:ext cx="913014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0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2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3999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Bulbar muscles weakness is the next most common</a:t>
            </a:r>
          </a:p>
          <a:p>
            <a:r>
              <a:rPr lang="en-US" dirty="0" smtClean="0"/>
              <a:t>Dysphagia</a:t>
            </a:r>
          </a:p>
          <a:p>
            <a:r>
              <a:rPr lang="en-US" dirty="0"/>
              <a:t>F</a:t>
            </a:r>
            <a:r>
              <a:rPr lang="en-US" dirty="0" smtClean="0"/>
              <a:t>atigability </a:t>
            </a:r>
            <a:r>
              <a:rPr lang="en-US" dirty="0"/>
              <a:t>and weakness of mastication, with the inability to keep the jaw closed after chewing. </a:t>
            </a:r>
            <a:endParaRPr lang="en-US" dirty="0" smtClean="0"/>
          </a:p>
          <a:p>
            <a:r>
              <a:rPr lang="en-US" dirty="0" smtClean="0"/>
              <a:t>Dysarthria: nasal speech, slurred and </a:t>
            </a:r>
            <a:r>
              <a:rPr lang="en-US" dirty="0" err="1" smtClean="0"/>
              <a:t>hypophonic</a:t>
            </a:r>
            <a:endParaRPr lang="en-US" dirty="0" smtClean="0"/>
          </a:p>
          <a:p>
            <a:r>
              <a:rPr lang="en-US" dirty="0" smtClean="0"/>
              <a:t>Nasal </a:t>
            </a:r>
            <a:r>
              <a:rPr lang="en-US" dirty="0"/>
              <a:t>regurgitation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Bulbar-onset MG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99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Facial muscles are </a:t>
            </a:r>
            <a:r>
              <a:rPr lang="en-US" dirty="0" smtClean="0"/>
              <a:t>frequently involved </a:t>
            </a:r>
          </a:p>
          <a:p>
            <a:r>
              <a:rPr lang="en-US" dirty="0" smtClean="0"/>
              <a:t>Patient </a:t>
            </a:r>
            <a:r>
              <a:rPr lang="en-US" dirty="0"/>
              <a:t>appear </a:t>
            </a:r>
            <a:r>
              <a:rPr lang="en-US" dirty="0" smtClean="0"/>
              <a:t>expressionless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myasthenic</a:t>
            </a:r>
            <a:r>
              <a:rPr lang="en-US" dirty="0" smtClean="0"/>
              <a:t> sneer” on attempting to smile </a:t>
            </a:r>
            <a:r>
              <a:rPr lang="en-US" dirty="0"/>
              <a:t>where the mid-lip rises but the outer corners of the mouth fail to </a:t>
            </a:r>
            <a:r>
              <a:rPr lang="en-US" dirty="0" smtClean="0"/>
              <a:t>move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Facial muscles involvement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133599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limbs weakness, usually </a:t>
            </a:r>
            <a:r>
              <a:rPr lang="en-US" dirty="0">
                <a:solidFill>
                  <a:schemeClr val="tx2"/>
                </a:solidFill>
              </a:rPr>
              <a:t>symmetric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tx2"/>
                </a:solidFill>
              </a:rPr>
              <a:t>proximal</a:t>
            </a:r>
          </a:p>
          <a:p>
            <a:r>
              <a:rPr lang="en-US" dirty="0"/>
              <a:t>wrist and finger extensors and foot </a:t>
            </a:r>
            <a:r>
              <a:rPr lang="en-US" dirty="0" err="1"/>
              <a:t>dorsiflexors</a:t>
            </a:r>
            <a:r>
              <a:rPr lang="en-US" dirty="0"/>
              <a:t> are often </a:t>
            </a:r>
            <a:r>
              <a:rPr lang="en-US" dirty="0" smtClean="0"/>
              <a:t>involved</a:t>
            </a:r>
          </a:p>
          <a:p>
            <a:r>
              <a:rPr lang="en-US" dirty="0"/>
              <a:t>Rare patients present with an isolated limb weakness and never develop eye movement or bulbar muscle weakness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Limb involvement in MG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68" y="2895600"/>
            <a:ext cx="2695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1" y="2912918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4994564"/>
            <a:ext cx="33432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breathing, SOB</a:t>
            </a:r>
          </a:p>
          <a:p>
            <a:r>
              <a:rPr lang="en-US" dirty="0" smtClean="0"/>
              <a:t>Obstructive sleep apnea</a:t>
            </a:r>
            <a:endParaRPr lang="en-US" dirty="0"/>
          </a:p>
          <a:p>
            <a:r>
              <a:rPr lang="en-US" dirty="0" smtClean="0"/>
              <a:t>Difficulty sleeping on flat bed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Respiratory Involvement in MG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07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 t="15758" r="25833" b="8445"/>
          <a:stretch/>
        </p:blipFill>
        <p:spPr bwMode="auto">
          <a:xfrm>
            <a:off x="2286000" y="1447800"/>
            <a:ext cx="4340942" cy="450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Bed side tests:</a:t>
            </a:r>
          </a:p>
          <a:p>
            <a:pPr lvl="1"/>
            <a:r>
              <a:rPr lang="en-US" dirty="0" smtClean="0"/>
              <a:t>Tensilon test: injection of </a:t>
            </a:r>
            <a:r>
              <a:rPr lang="en-US" dirty="0" err="1" smtClean="0"/>
              <a:t>edrophonium</a:t>
            </a:r>
            <a:r>
              <a:rPr lang="en-US" dirty="0"/>
              <a:t> (</a:t>
            </a:r>
            <a:r>
              <a:rPr lang="en-US" dirty="0" err="1"/>
              <a:t>acetylcholinesterase</a:t>
            </a:r>
            <a:r>
              <a:rPr lang="en-US" dirty="0"/>
              <a:t> </a:t>
            </a:r>
            <a:r>
              <a:rPr lang="en-US" dirty="0" smtClean="0"/>
              <a:t>inhibitor) in patients with ptosis </a:t>
            </a:r>
            <a:r>
              <a:rPr lang="en-US" dirty="0"/>
              <a:t>or </a:t>
            </a:r>
            <a:r>
              <a:rPr lang="en-US" dirty="0" err="1" smtClean="0"/>
              <a:t>ophthalmoparesis</a:t>
            </a:r>
            <a:r>
              <a:rPr lang="en-US" dirty="0" smtClean="0"/>
              <a:t> looking for improvement</a:t>
            </a:r>
            <a:endParaRPr lang="en-US" dirty="0"/>
          </a:p>
          <a:p>
            <a:pPr lvl="1"/>
            <a:r>
              <a:rPr lang="en-US" dirty="0" smtClean="0"/>
              <a:t>Ice </a:t>
            </a:r>
            <a:r>
              <a:rPr lang="en-US" dirty="0"/>
              <a:t>pack </a:t>
            </a:r>
            <a:r>
              <a:rPr lang="en-US" dirty="0" smtClean="0"/>
              <a:t>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Diagnosing MG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62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S</a:t>
            </a:r>
            <a:r>
              <a:rPr lang="en-US" b="1" u="sng" dirty="0" smtClean="0"/>
              <a:t>erologic testing:</a:t>
            </a:r>
          </a:p>
          <a:p>
            <a:pPr lvl="1"/>
            <a:r>
              <a:rPr lang="en-US" i="1" dirty="0" err="1" smtClean="0">
                <a:solidFill>
                  <a:schemeClr val="tx2"/>
                </a:solidFill>
              </a:rPr>
              <a:t>Antiacetylcholine</a:t>
            </a:r>
            <a:r>
              <a:rPr lang="en-US" i="1" dirty="0" smtClean="0"/>
              <a:t> receptor antibodies (</a:t>
            </a:r>
            <a:r>
              <a:rPr lang="en-US" i="1" dirty="0" err="1" smtClean="0"/>
              <a:t>AChR</a:t>
            </a:r>
            <a:r>
              <a:rPr lang="en-US" i="1" dirty="0" smtClean="0"/>
              <a:t>-Ab):</a:t>
            </a:r>
          </a:p>
          <a:p>
            <a:pPr lvl="2"/>
            <a:r>
              <a:rPr lang="en-US" dirty="0" smtClean="0"/>
              <a:t>80-90% of generalized MG</a:t>
            </a:r>
          </a:p>
          <a:p>
            <a:pPr lvl="2"/>
            <a:r>
              <a:rPr lang="en-US" dirty="0" smtClean="0"/>
              <a:t>50% of ocular MG</a:t>
            </a:r>
          </a:p>
          <a:p>
            <a:pPr lvl="2"/>
            <a:endParaRPr lang="en-US" dirty="0" smtClean="0"/>
          </a:p>
          <a:p>
            <a:pPr lvl="1"/>
            <a:r>
              <a:rPr lang="en-US" i="1" dirty="0" smtClean="0"/>
              <a:t>Anti Muscle-specific kinase antibodies (</a:t>
            </a:r>
            <a:r>
              <a:rPr lang="en-US" i="1" dirty="0" err="1" smtClean="0"/>
              <a:t>MuSK</a:t>
            </a:r>
            <a:r>
              <a:rPr lang="en-US" i="1" dirty="0" smtClean="0"/>
              <a:t>-Ab):</a:t>
            </a:r>
          </a:p>
          <a:p>
            <a:pPr lvl="2"/>
            <a:r>
              <a:rPr lang="en-US" dirty="0" smtClean="0"/>
              <a:t>38-50% of generalized MG who </a:t>
            </a:r>
            <a:r>
              <a:rPr lang="en-US" dirty="0"/>
              <a:t>are </a:t>
            </a:r>
            <a:r>
              <a:rPr lang="en-US" dirty="0" err="1"/>
              <a:t>AChR</a:t>
            </a:r>
            <a:r>
              <a:rPr lang="en-US" dirty="0"/>
              <a:t>-Ab </a:t>
            </a:r>
            <a:r>
              <a:rPr lang="en-US" dirty="0" smtClean="0"/>
              <a:t>–</a:t>
            </a:r>
            <a:r>
              <a:rPr lang="en-US" dirty="0" err="1" smtClean="0"/>
              <a:t>ve</a:t>
            </a:r>
            <a:endParaRPr lang="en-US" dirty="0" smtClean="0"/>
          </a:p>
          <a:p>
            <a:pPr lvl="2"/>
            <a:r>
              <a:rPr lang="en-US" dirty="0"/>
              <a:t>much lower frequency of thymic </a:t>
            </a:r>
            <a:r>
              <a:rPr lang="en-US" dirty="0" smtClean="0"/>
              <a:t>pathology</a:t>
            </a:r>
          </a:p>
          <a:p>
            <a:pPr lvl="2"/>
            <a:r>
              <a:rPr lang="en-US" dirty="0"/>
              <a:t>More common in females</a:t>
            </a:r>
          </a:p>
          <a:p>
            <a:pPr lvl="2"/>
            <a:r>
              <a:rPr lang="en-US" dirty="0"/>
              <a:t>Usually present with severe </a:t>
            </a:r>
            <a:r>
              <a:rPr lang="en-US" dirty="0" err="1"/>
              <a:t>oculobulbar</a:t>
            </a:r>
            <a:r>
              <a:rPr lang="en-US" dirty="0"/>
              <a:t> weakness along  or neck, shoulder, and respiratory </a:t>
            </a:r>
            <a:r>
              <a:rPr lang="en-US" dirty="0" smtClean="0"/>
              <a:t>weakness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Diagnosing MG</a:t>
            </a:r>
          </a:p>
        </p:txBody>
      </p:sp>
    </p:spTree>
    <p:extLst>
      <p:ext uri="{BB962C8B-B14F-4D97-AF65-F5344CB8AC3E}">
        <p14:creationId xmlns:p14="http://schemas.microsoft.com/office/powerpoint/2010/main" val="671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/>
              <a:t>Electrophysiological </a:t>
            </a:r>
            <a:r>
              <a:rPr lang="en-US" sz="2000" b="1" u="sng" dirty="0" smtClean="0"/>
              <a:t>studies: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repetitive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chemeClr val="tx2"/>
                </a:solidFill>
              </a:rPr>
              <a:t>nerve stimulation </a:t>
            </a:r>
            <a:r>
              <a:rPr lang="en-US" sz="1800" dirty="0" smtClean="0"/>
              <a:t>studies</a:t>
            </a:r>
          </a:p>
          <a:p>
            <a:pPr lvl="1"/>
            <a:r>
              <a:rPr lang="en-US" sz="1800" dirty="0" smtClean="0"/>
              <a:t>single-fiber EMG the most sensitive test</a:t>
            </a:r>
            <a:endParaRPr lang="en-US" sz="18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u="sng" dirty="0" smtClean="0"/>
              <a:t>CT </a:t>
            </a:r>
            <a:r>
              <a:rPr lang="en-US" sz="2000" b="1" u="sng" dirty="0"/>
              <a:t>scan of the chest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tx2"/>
                </a:solidFill>
              </a:rPr>
              <a:t>Why?</a:t>
            </a:r>
          </a:p>
          <a:p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Diagnosing MG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76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Early, </a:t>
            </a:r>
            <a:r>
              <a:rPr lang="en-US" dirty="0"/>
              <a:t>the symptoms are often </a:t>
            </a:r>
            <a:r>
              <a:rPr lang="en-US" dirty="0" smtClean="0"/>
              <a:t>transient, </a:t>
            </a:r>
            <a:r>
              <a:rPr lang="en-US" dirty="0"/>
              <a:t>with hours, days, or even weeks free of </a:t>
            </a:r>
            <a:r>
              <a:rPr lang="en-US" dirty="0" smtClean="0"/>
              <a:t>symptoms</a:t>
            </a:r>
          </a:p>
          <a:p>
            <a:r>
              <a:rPr lang="en-US" dirty="0" smtClean="0"/>
              <a:t>Symptoms typically worsen </a:t>
            </a:r>
            <a:r>
              <a:rPr lang="en-US" dirty="0"/>
              <a:t>and are more </a:t>
            </a:r>
            <a:r>
              <a:rPr lang="en-US" dirty="0" smtClean="0"/>
              <a:t>persistent months </a:t>
            </a:r>
            <a:r>
              <a:rPr lang="en-US" dirty="0"/>
              <a:t>later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Maximum </a:t>
            </a:r>
            <a:r>
              <a:rPr lang="en-US" dirty="0"/>
              <a:t>weakness i</a:t>
            </a:r>
            <a:r>
              <a:rPr lang="en-US" dirty="0" smtClean="0"/>
              <a:t>s </a:t>
            </a:r>
            <a:r>
              <a:rPr lang="en-US" dirty="0"/>
              <a:t>reached within two years in 82 percent of patients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Prognosis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8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active </a:t>
            </a:r>
            <a:r>
              <a:rPr lang="en-US" dirty="0"/>
              <a:t>phase with </a:t>
            </a:r>
            <a:r>
              <a:rPr lang="en-US" dirty="0" smtClean="0"/>
              <a:t>fluctuations and </a:t>
            </a:r>
            <a:r>
              <a:rPr lang="en-US" dirty="0"/>
              <a:t>most severe </a:t>
            </a:r>
            <a:r>
              <a:rPr lang="en-US" dirty="0" smtClean="0"/>
              <a:t>symptoms </a:t>
            </a:r>
            <a:r>
              <a:rPr lang="en-US" dirty="0"/>
              <a:t>in </a:t>
            </a: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 </a:t>
            </a:r>
            <a:r>
              <a:rPr lang="en-US" dirty="0"/>
              <a:t>five to seven </a:t>
            </a:r>
            <a:r>
              <a:rPr lang="en-US" dirty="0" smtClean="0"/>
              <a:t>years.  Most </a:t>
            </a:r>
            <a:r>
              <a:rPr lang="en-US" dirty="0" err="1"/>
              <a:t>myasthenic</a:t>
            </a:r>
            <a:r>
              <a:rPr lang="en-US" dirty="0"/>
              <a:t> crises occur in this early period.</a:t>
            </a:r>
          </a:p>
          <a:p>
            <a:r>
              <a:rPr lang="en-US" dirty="0"/>
              <a:t> </a:t>
            </a:r>
            <a:r>
              <a:rPr lang="en-US" dirty="0" smtClean="0"/>
              <a:t>More stable </a:t>
            </a:r>
            <a:r>
              <a:rPr lang="en-US" dirty="0"/>
              <a:t>second </a:t>
            </a:r>
            <a:r>
              <a:rPr lang="en-US" dirty="0" smtClean="0"/>
              <a:t>phase, symptoms </a:t>
            </a:r>
            <a:r>
              <a:rPr lang="en-US" dirty="0"/>
              <a:t>are stable but persist. They may worsen in the setting of infection, medication taper, or other perturbations.</a:t>
            </a:r>
          </a:p>
          <a:p>
            <a:r>
              <a:rPr lang="en-US" dirty="0"/>
              <a:t> </a:t>
            </a:r>
            <a:r>
              <a:rPr lang="en-US" dirty="0" smtClean="0"/>
              <a:t>Followed by 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phase, in which remission may </a:t>
            </a:r>
            <a:r>
              <a:rPr lang="en-US" dirty="0" smtClean="0"/>
              <a:t>occur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Prognosis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14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Crisis: </a:t>
            </a:r>
            <a:r>
              <a:rPr lang="en-US" dirty="0"/>
              <a:t>IVIG or </a:t>
            </a:r>
            <a:r>
              <a:rPr lang="en-US" dirty="0" smtClean="0"/>
              <a:t>Plasma exchange</a:t>
            </a:r>
            <a:endParaRPr lang="en-US" dirty="0"/>
          </a:p>
          <a:p>
            <a:endParaRPr lang="en-US" dirty="0"/>
          </a:p>
          <a:p>
            <a:r>
              <a:rPr lang="en-US" dirty="0"/>
              <a:t>Symptomatic treatment: </a:t>
            </a:r>
            <a:r>
              <a:rPr lang="en-US" dirty="0" err="1"/>
              <a:t>cholinestrase</a:t>
            </a:r>
            <a:r>
              <a:rPr lang="en-US" dirty="0"/>
              <a:t> inhibitor “</a:t>
            </a:r>
            <a:r>
              <a:rPr lang="en-US" dirty="0" err="1"/>
              <a:t>Pyridostigmine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Chronic </a:t>
            </a:r>
            <a:r>
              <a:rPr lang="en-US" dirty="0" err="1"/>
              <a:t>immunomodulatory</a:t>
            </a:r>
            <a:r>
              <a:rPr lang="en-US" dirty="0"/>
              <a:t> and immunosuppressive </a:t>
            </a:r>
            <a:r>
              <a:rPr lang="en-US" dirty="0" err="1" smtClean="0"/>
              <a:t>treatment:steroids</a:t>
            </a:r>
            <a:r>
              <a:rPr lang="en-US" dirty="0" smtClean="0"/>
              <a:t>, azathioprine, </a:t>
            </a:r>
            <a:r>
              <a:rPr lang="en-US" dirty="0" err="1" smtClean="0"/>
              <a:t>cellcept</a:t>
            </a:r>
            <a:r>
              <a:rPr lang="en-US" dirty="0" smtClean="0"/>
              <a:t>….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Thymectomy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Treatment of MG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67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life-threatening </a:t>
            </a:r>
            <a:r>
              <a:rPr lang="en-US" dirty="0" smtClean="0"/>
              <a:t>condition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Definition</a:t>
            </a:r>
            <a:r>
              <a:rPr lang="en-US" dirty="0" smtClean="0"/>
              <a:t>: weakness </a:t>
            </a:r>
            <a:r>
              <a:rPr lang="en-US" dirty="0"/>
              <a:t>from acquired </a:t>
            </a:r>
            <a:r>
              <a:rPr lang="en-US" dirty="0" smtClean="0"/>
              <a:t>MG that </a:t>
            </a:r>
            <a:r>
              <a:rPr lang="en-US" dirty="0"/>
              <a:t>is severe enough to necessitate </a:t>
            </a:r>
            <a:r>
              <a:rPr lang="en-US" dirty="0" smtClean="0"/>
              <a:t>intubation</a:t>
            </a:r>
          </a:p>
          <a:p>
            <a:endParaRPr lang="en-US" dirty="0"/>
          </a:p>
          <a:p>
            <a:r>
              <a:rPr lang="en-US" dirty="0" smtClean="0"/>
              <a:t>due to weakness </a:t>
            </a:r>
            <a:r>
              <a:rPr lang="en-US" dirty="0"/>
              <a:t>of respiratory </a:t>
            </a:r>
            <a:r>
              <a:rPr lang="en-US" dirty="0" smtClean="0"/>
              <a:t>muscles.</a:t>
            </a:r>
          </a:p>
          <a:p>
            <a:endParaRPr lang="en-US" dirty="0"/>
          </a:p>
          <a:p>
            <a:r>
              <a:rPr lang="en-US" dirty="0"/>
              <a:t>Severe </a:t>
            </a:r>
            <a:r>
              <a:rPr lang="en-US" dirty="0" smtClean="0"/>
              <a:t>oropharyngeal </a:t>
            </a:r>
            <a:r>
              <a:rPr lang="en-US" dirty="0"/>
              <a:t>muscle weakness often accompanies the respiratory muscle weakness, or may be the predominant </a:t>
            </a:r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Myasthenic Crisis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560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Triggered by infections or certain medications.</a:t>
            </a:r>
          </a:p>
          <a:p>
            <a:endParaRPr lang="en-US" dirty="0"/>
          </a:p>
          <a:p>
            <a:r>
              <a:rPr lang="en-US" dirty="0" smtClean="0"/>
              <a:t>A list of medications that affect the NMJ transmission should be given to MG patients to avoid or to use with caution.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99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15" y="1028700"/>
            <a:ext cx="48006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32379" y="2438400"/>
            <a:ext cx="2209800" cy="304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Presynaptic</a:t>
            </a:r>
            <a:r>
              <a:rPr lang="en-US" dirty="0" smtClean="0"/>
              <a:t> NMJ disorder</a:t>
            </a:r>
          </a:p>
          <a:p>
            <a:r>
              <a:rPr lang="en-US" dirty="0" smtClean="0"/>
              <a:t>Middle age to old people</a:t>
            </a:r>
          </a:p>
          <a:p>
            <a:r>
              <a:rPr lang="en-US" b="1" dirty="0" smtClean="0"/>
              <a:t>50%</a:t>
            </a:r>
            <a:r>
              <a:rPr lang="en-US" dirty="0" smtClean="0"/>
              <a:t> of cases are associated with malignancy (especially lung cancer)</a:t>
            </a:r>
          </a:p>
          <a:p>
            <a:r>
              <a:rPr lang="en-US" dirty="0" smtClean="0"/>
              <a:t>Fluctuating proximal weakness </a:t>
            </a:r>
          </a:p>
          <a:p>
            <a:r>
              <a:rPr lang="en-US" dirty="0" smtClean="0"/>
              <a:t>Associated with P/Q type voltage gated Ca channels antibodies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Lambert Eaton Myasthenic Syndrome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30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chemical </a:t>
            </a:r>
            <a:r>
              <a:rPr lang="en-US" dirty="0" smtClean="0"/>
              <a:t>neurotransmitter </a:t>
            </a:r>
            <a:r>
              <a:rPr lang="en-US" dirty="0"/>
              <a:t>at the NMJ is </a:t>
            </a:r>
            <a:r>
              <a:rPr lang="en-US" dirty="0" smtClean="0"/>
              <a:t>acetylcholine(ACH)</a:t>
            </a:r>
          </a:p>
          <a:p>
            <a:endParaRPr lang="en-US" dirty="0"/>
          </a:p>
          <a:p>
            <a:r>
              <a:rPr lang="en-US" dirty="0"/>
              <a:t>ACH </a:t>
            </a:r>
            <a:r>
              <a:rPr lang="en-US" dirty="0" smtClean="0"/>
              <a:t>is stored in vesicles </a:t>
            </a:r>
            <a:r>
              <a:rPr lang="en-US" dirty="0"/>
              <a:t>in the presynaptic terminal in discrete units known as </a:t>
            </a:r>
            <a:r>
              <a:rPr lang="en-US" dirty="0" smtClean="0"/>
              <a:t>quanta</a:t>
            </a:r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quantum contains </a:t>
            </a:r>
            <a:r>
              <a:rPr lang="en-US" dirty="0" smtClean="0"/>
              <a:t>10,000 </a:t>
            </a:r>
            <a:r>
              <a:rPr lang="en-US" dirty="0"/>
              <a:t>molecules of </a:t>
            </a:r>
            <a:r>
              <a:rPr lang="en-US" dirty="0" smtClean="0"/>
              <a:t>ACH</a:t>
            </a:r>
          </a:p>
          <a:p>
            <a:endParaRPr lang="en-US" dirty="0"/>
          </a:p>
          <a:p>
            <a:r>
              <a:rPr lang="en-US" dirty="0"/>
              <a:t>The quanta are located in three separate stores. The primary, or immediately available </a:t>
            </a:r>
            <a:r>
              <a:rPr lang="en-US" dirty="0" smtClean="0"/>
              <a:t>store, secondary and </a:t>
            </a:r>
            <a:r>
              <a:rPr lang="en-US" dirty="0"/>
              <a:t>a </a:t>
            </a:r>
            <a:r>
              <a:rPr lang="en-US" dirty="0" smtClean="0"/>
              <a:t>tertiary far </a:t>
            </a:r>
            <a:r>
              <a:rPr lang="en-US" dirty="0"/>
              <a:t>from the NMJ in the axon and cell body.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Physiology of NMJ Transmission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9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Presynaptic NMJ disorder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Caused by toxin produced by  Clostridium Botulinum</a:t>
            </a:r>
          </a:p>
          <a:p>
            <a:endParaRPr lang="en-US" dirty="0"/>
          </a:p>
          <a:p>
            <a:r>
              <a:rPr lang="en-US" dirty="0" smtClean="0"/>
              <a:t>Inhibits the release of Ach from the NMJ, sympathetic and parasympathetic ganglia </a:t>
            </a:r>
          </a:p>
          <a:p>
            <a:endParaRPr lang="en-US" dirty="0"/>
          </a:p>
          <a:p>
            <a:r>
              <a:rPr lang="en-US" dirty="0" smtClean="0"/>
              <a:t>Food borne or wound related</a:t>
            </a:r>
          </a:p>
          <a:p>
            <a:endParaRPr lang="en-US" dirty="0"/>
          </a:p>
          <a:p>
            <a:r>
              <a:rPr lang="en-US" dirty="0" smtClean="0"/>
              <a:t>Descending weakness and autonomic disturbance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Botulism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22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8063753" cy="43810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Action </a:t>
            </a:r>
            <a:r>
              <a:rPr lang="en-US" dirty="0"/>
              <a:t>potential invades and depolarizes the presynaptic </a:t>
            </a:r>
            <a:r>
              <a:rPr lang="en-US" dirty="0" smtClean="0"/>
              <a:t>junction</a:t>
            </a:r>
          </a:p>
          <a:p>
            <a:endParaRPr lang="en-US" dirty="0"/>
          </a:p>
          <a:p>
            <a:r>
              <a:rPr lang="en-US" dirty="0" smtClean="0"/>
              <a:t>VGCCs are </a:t>
            </a:r>
            <a:r>
              <a:rPr lang="en-US" dirty="0"/>
              <a:t>activated, allowing an influx of </a:t>
            </a:r>
            <a:r>
              <a:rPr lang="en-US" dirty="0" smtClean="0"/>
              <a:t>calcium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elease </a:t>
            </a:r>
            <a:r>
              <a:rPr lang="en-US" dirty="0"/>
              <a:t>of </a:t>
            </a:r>
            <a:r>
              <a:rPr lang="en-US" dirty="0" smtClean="0"/>
              <a:t>ACH</a:t>
            </a:r>
          </a:p>
          <a:p>
            <a:endParaRPr lang="en-US" dirty="0"/>
          </a:p>
          <a:p>
            <a:r>
              <a:rPr lang="en-US" dirty="0"/>
              <a:t>ACH </a:t>
            </a:r>
            <a:r>
              <a:rPr lang="en-US" dirty="0" smtClean="0"/>
              <a:t>binds </a:t>
            </a:r>
            <a:r>
              <a:rPr lang="en-US" dirty="0"/>
              <a:t>to </a:t>
            </a:r>
            <a:r>
              <a:rPr lang="en-US" dirty="0" smtClean="0"/>
              <a:t>ACHRs on </a:t>
            </a:r>
            <a:r>
              <a:rPr lang="en-US" dirty="0"/>
              <a:t>the postsynaptic muscle </a:t>
            </a:r>
            <a:r>
              <a:rPr lang="en-US" dirty="0" smtClean="0"/>
              <a:t>membrane</a:t>
            </a:r>
          </a:p>
          <a:p>
            <a:endParaRPr lang="en-US" dirty="0"/>
          </a:p>
          <a:p>
            <a:r>
              <a:rPr lang="en-US" dirty="0" smtClean="0"/>
              <a:t>This opens </a:t>
            </a:r>
            <a:r>
              <a:rPr lang="en-US" dirty="0"/>
              <a:t>sodium </a:t>
            </a:r>
            <a:r>
              <a:rPr lang="en-US" dirty="0" smtClean="0"/>
              <a:t>channels</a:t>
            </a:r>
          </a:p>
          <a:p>
            <a:endParaRPr lang="en-US" dirty="0"/>
          </a:p>
          <a:p>
            <a:r>
              <a:rPr lang="en-US" dirty="0" smtClean="0"/>
              <a:t>Leading to local depolarization, the endplate </a:t>
            </a:r>
            <a:r>
              <a:rPr lang="en-US" dirty="0"/>
              <a:t>potential (EPP)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0890" y="60960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smtClean="0"/>
              <a:t>Physiology of NMJ Transmission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45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size of the EPP is proportional to the amount of </a:t>
            </a:r>
            <a:r>
              <a:rPr lang="en-US" dirty="0" smtClean="0"/>
              <a:t>ACH released</a:t>
            </a:r>
          </a:p>
          <a:p>
            <a:endParaRPr lang="en-US" dirty="0"/>
          </a:p>
          <a:p>
            <a:r>
              <a:rPr lang="en-US" dirty="0"/>
              <a:t>A threshold needs to be reached for the EPP to be produced and </a:t>
            </a:r>
            <a:r>
              <a:rPr lang="en-US" dirty="0" smtClean="0"/>
              <a:t>muscle </a:t>
            </a:r>
            <a:r>
              <a:rPr lang="en-US" dirty="0"/>
              <a:t>fiber action potential </a:t>
            </a:r>
            <a:r>
              <a:rPr lang="en-US" dirty="0" smtClean="0"/>
              <a:t>to be generated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normal </a:t>
            </a:r>
            <a:r>
              <a:rPr lang="en-US" dirty="0"/>
              <a:t>circumstances, the EPP always rises above threshold, resulting in a muscle fiber action </a:t>
            </a:r>
            <a:r>
              <a:rPr lang="en-US" dirty="0" smtClean="0"/>
              <a:t>potential</a:t>
            </a:r>
          </a:p>
          <a:p>
            <a:endParaRPr lang="en-US" dirty="0"/>
          </a:p>
          <a:p>
            <a:r>
              <a:rPr lang="en-US" dirty="0"/>
              <a:t>In the synaptic cleft, ACH is broken down by the enzyme </a:t>
            </a:r>
            <a:r>
              <a:rPr lang="en-US" dirty="0" err="1"/>
              <a:t>acetylcholinesterase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Physiology of NMJ </a:t>
            </a:r>
            <a:r>
              <a:rPr lang="en-US" sz="4000" dirty="0" smtClean="0"/>
              <a:t>Transmission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97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http://www.youtube.com/watch?v=y7X7IZ_ubg4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NMJ Disorders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r="2852"/>
          <a:stretch/>
        </p:blipFill>
        <p:spPr bwMode="auto">
          <a:xfrm>
            <a:off x="2286000" y="2122227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7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505200"/>
            <a:ext cx="7756263" cy="1054250"/>
          </a:xfrm>
        </p:spPr>
        <p:txBody>
          <a:bodyPr/>
          <a:lstStyle/>
          <a:p>
            <a:r>
              <a:rPr lang="en-US" dirty="0"/>
              <a:t>Myasthenia </a:t>
            </a:r>
            <a:r>
              <a:rPr lang="en-US" dirty="0" smtClean="0"/>
              <a:t>Gravis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/>
              <a:t>الوهن العضلي الوبيل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669</TotalTime>
  <Words>1139</Words>
  <Application>Microsoft Office PowerPoint</Application>
  <PresentationFormat>On-screen Show (4:3)</PresentationFormat>
  <Paragraphs>188</Paragraphs>
  <Slides>41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Book Antiqua</vt:lpstr>
      <vt:lpstr>Calibri</vt:lpstr>
      <vt:lpstr>Times New Roman</vt:lpstr>
      <vt:lpstr>Wingdings</vt:lpstr>
      <vt:lpstr>Hardcover</vt:lpstr>
      <vt:lpstr>Neuromuscular Junction Disorders</vt:lpstr>
      <vt:lpstr>Definition of NMJ Disorders</vt:lpstr>
      <vt:lpstr>PowerPoint Presentation</vt:lpstr>
      <vt:lpstr>Physiology of NMJ Transmission</vt:lpstr>
      <vt:lpstr>PowerPoint Presentation</vt:lpstr>
      <vt:lpstr>Physiology of NMJ Transmission</vt:lpstr>
      <vt:lpstr>PowerPoint Presentation</vt:lpstr>
      <vt:lpstr>NMJ Disorders</vt:lpstr>
      <vt:lpstr>Myasthenia Gravis  الوهن العضلي الوبيل</vt:lpstr>
      <vt:lpstr>Myasthenia Gravis (MG) </vt:lpstr>
      <vt:lpstr>Myasthenia Gravis (MG) </vt:lpstr>
      <vt:lpstr>Epidemiology of MG</vt:lpstr>
      <vt:lpstr>Pathogenesis of MG</vt:lpstr>
      <vt:lpstr>Pathogenesis of MG</vt:lpstr>
      <vt:lpstr>Closer look at the NMJ in MG</vt:lpstr>
      <vt:lpstr>Clinical features of MG</vt:lpstr>
      <vt:lpstr>Types of Presentation in MG</vt:lpstr>
      <vt:lpstr>Ocular-onset MG</vt:lpstr>
      <vt:lpstr>The normal eyelid and palpebral fissure</vt:lpstr>
      <vt:lpstr>PowerPoint Presentation</vt:lpstr>
      <vt:lpstr>Cont.</vt:lpstr>
      <vt:lpstr>PowerPoint Presentation</vt:lpstr>
      <vt:lpstr>PowerPoint Presentation</vt:lpstr>
      <vt:lpstr>PowerPoint Presentation</vt:lpstr>
      <vt:lpstr>PowerPoint Presentation</vt:lpstr>
      <vt:lpstr>Bulbar-onset MG</vt:lpstr>
      <vt:lpstr>Facial muscles involvement</vt:lpstr>
      <vt:lpstr>Limb involvement in MG</vt:lpstr>
      <vt:lpstr>Respiratory Involvement in MG</vt:lpstr>
      <vt:lpstr>Diagnosing MG</vt:lpstr>
      <vt:lpstr>Diagnosing MG</vt:lpstr>
      <vt:lpstr>Diagnosing MG</vt:lpstr>
      <vt:lpstr>Prognosis</vt:lpstr>
      <vt:lpstr>Prognosis</vt:lpstr>
      <vt:lpstr>Treatment of MG</vt:lpstr>
      <vt:lpstr>Myasthenic Crisis</vt:lpstr>
      <vt:lpstr>Cont.</vt:lpstr>
      <vt:lpstr>PowerPoint Presentation</vt:lpstr>
      <vt:lpstr>Lambert Eaton Myasthenic Syndrome</vt:lpstr>
      <vt:lpstr>Botulism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Neuromuscular junction Disorders</dc:title>
  <dc:creator>pink</dc:creator>
  <cp:lastModifiedBy>User</cp:lastModifiedBy>
  <cp:revision>87</cp:revision>
  <dcterms:created xsi:type="dcterms:W3CDTF">2014-04-06T00:28:12Z</dcterms:created>
  <dcterms:modified xsi:type="dcterms:W3CDTF">2014-04-08T09:17:57Z</dcterms:modified>
</cp:coreProperties>
</file>