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0" r:id="rId1"/>
  </p:sldMasterIdLst>
  <p:notesMasterIdLst>
    <p:notesMasterId r:id="rId69"/>
  </p:notesMasterIdLst>
  <p:sldIdLst>
    <p:sldId id="256" r:id="rId2"/>
    <p:sldId id="262" r:id="rId3"/>
    <p:sldId id="266" r:id="rId4"/>
    <p:sldId id="267" r:id="rId5"/>
    <p:sldId id="263" r:id="rId6"/>
    <p:sldId id="259" r:id="rId7"/>
    <p:sldId id="300" r:id="rId8"/>
    <p:sldId id="264" r:id="rId9"/>
    <p:sldId id="337" r:id="rId10"/>
    <p:sldId id="343" r:id="rId11"/>
    <p:sldId id="344" r:id="rId12"/>
    <p:sldId id="345" r:id="rId13"/>
    <p:sldId id="269" r:id="rId14"/>
    <p:sldId id="273" r:id="rId15"/>
    <p:sldId id="289" r:id="rId16"/>
    <p:sldId id="338" r:id="rId17"/>
    <p:sldId id="306" r:id="rId18"/>
    <p:sldId id="341" r:id="rId19"/>
    <p:sldId id="301" r:id="rId20"/>
    <p:sldId id="348" r:id="rId21"/>
    <p:sldId id="342" r:id="rId22"/>
    <p:sldId id="350" r:id="rId23"/>
    <p:sldId id="280" r:id="rId24"/>
    <p:sldId id="261" r:id="rId25"/>
    <p:sldId id="281" r:id="rId26"/>
    <p:sldId id="291" r:id="rId27"/>
    <p:sldId id="282" r:id="rId28"/>
    <p:sldId id="287" r:id="rId29"/>
    <p:sldId id="309" r:id="rId30"/>
    <p:sldId id="346" r:id="rId31"/>
    <p:sldId id="295" r:id="rId32"/>
    <p:sldId id="296" r:id="rId33"/>
    <p:sldId id="310" r:id="rId34"/>
    <p:sldId id="298" r:id="rId35"/>
    <p:sldId id="297" r:id="rId36"/>
    <p:sldId id="292" r:id="rId37"/>
    <p:sldId id="303" r:id="rId38"/>
    <p:sldId id="305" r:id="rId39"/>
    <p:sldId id="307" r:id="rId40"/>
    <p:sldId id="308" r:id="rId41"/>
    <p:sldId id="270" r:id="rId42"/>
    <p:sldId id="271" r:id="rId43"/>
    <p:sldId id="312" r:id="rId44"/>
    <p:sldId id="313" r:id="rId45"/>
    <p:sldId id="314" r:id="rId46"/>
    <p:sldId id="315" r:id="rId47"/>
    <p:sldId id="316" r:id="rId48"/>
    <p:sldId id="317" r:id="rId49"/>
    <p:sldId id="318" r:id="rId50"/>
    <p:sldId id="319" r:id="rId51"/>
    <p:sldId id="320" r:id="rId52"/>
    <p:sldId id="321" r:id="rId53"/>
    <p:sldId id="326" r:id="rId54"/>
    <p:sldId id="322" r:id="rId55"/>
    <p:sldId id="323" r:id="rId56"/>
    <p:sldId id="324" r:id="rId57"/>
    <p:sldId id="325" r:id="rId58"/>
    <p:sldId id="327" r:id="rId59"/>
    <p:sldId id="328" r:id="rId60"/>
    <p:sldId id="329" r:id="rId61"/>
    <p:sldId id="330" r:id="rId62"/>
    <p:sldId id="331" r:id="rId63"/>
    <p:sldId id="332" r:id="rId64"/>
    <p:sldId id="333" r:id="rId65"/>
    <p:sldId id="334" r:id="rId66"/>
    <p:sldId id="335" r:id="rId67"/>
    <p:sldId id="347" r:id="rId6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74" autoAdjust="0"/>
    <p:restoredTop sz="94660"/>
  </p:normalViewPr>
  <p:slideViewPr>
    <p:cSldViewPr snapToGrid="0">
      <p:cViewPr varScale="1">
        <p:scale>
          <a:sx n="66" d="100"/>
          <a:sy n="66" d="100"/>
        </p:scale>
        <p:origin x="102" y="2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6FC962-8BED-4BEC-BED6-B716CC3E2658}" type="datetimeFigureOut">
              <a:rPr lang="en-US" smtClean="0"/>
              <a:pPr/>
              <a:t>4/21/2014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D88245-2EEF-4044-88DD-2D6B46ECA055}" type="slidenum">
              <a:rPr lang="en-US" smtClean="0"/>
              <a:pPr/>
              <a:t>‹#›</a:t>
            </a:fld>
            <a:endParaRPr lang="en-US"/>
          </a:p>
        </p:txBody>
      </p:sp>
    </p:spTree>
    <p:extLst>
      <p:ext uri="{BB962C8B-B14F-4D97-AF65-F5344CB8AC3E}">
        <p14:creationId xmlns:p14="http://schemas.microsoft.com/office/powerpoint/2010/main" val="3628032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7171"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sz="1200">
                <a:latin typeface="Times" panose="02020603050405020304" pitchFamily="18" charset="0"/>
              </a:rPr>
              <a:t>3</a:t>
            </a:r>
          </a:p>
        </p:txBody>
      </p:sp>
      <p:sp>
        <p:nvSpPr>
          <p:cNvPr id="7172"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7173"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7174" name="Rectangle 6"/>
          <p:cNvSpPr>
            <a:spLocks noGrp="1" noRot="1" noChangeAspect="1" noChangeArrowheads="1" noTextEdit="1"/>
          </p:cNvSpPr>
          <p:nvPr>
            <p:ph type="sldImg"/>
          </p:nvPr>
        </p:nvSpPr>
        <p:spPr>
          <a:xfrm>
            <a:off x="393700" y="692150"/>
            <a:ext cx="6070600" cy="3416300"/>
          </a:xfrm>
          <a:ln cap="flat"/>
        </p:spPr>
      </p:sp>
    </p:spTree>
    <p:extLst>
      <p:ext uri="{BB962C8B-B14F-4D97-AF65-F5344CB8AC3E}">
        <p14:creationId xmlns:p14="http://schemas.microsoft.com/office/powerpoint/2010/main" val="32983643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AE8D098-54EA-4548-83F1-643B3080C720}" type="slidenum">
              <a:rPr lang="en-US"/>
              <a:pPr/>
              <a:t>35</a:t>
            </a:fld>
            <a:endParaRPr lang="en-US"/>
          </a:p>
        </p:txBody>
      </p:sp>
      <p:sp>
        <p:nvSpPr>
          <p:cNvPr id="36867" name="Rectangle 7"/>
          <p:cNvSpPr txBox="1">
            <a:spLocks noGrp="1" noChangeArrowheads="1"/>
          </p:cNvSpPr>
          <p:nvPr/>
        </p:nvSpPr>
        <p:spPr bwMode="auto">
          <a:xfrm>
            <a:off x="3884613" y="8659813"/>
            <a:ext cx="29718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55245AE3-66A4-4CB3-B427-2A9F4567EDD5}" type="slidenum">
              <a:rPr lang="en-US" sz="1200">
                <a:latin typeface="Times New Roman" panose="02020603050405020304" pitchFamily="18" charset="0"/>
              </a:rPr>
              <a:pPr algn="r" eaLnBrk="1" hangingPunct="1"/>
              <a:t>35</a:t>
            </a:fld>
            <a:endParaRPr lang="en-US" sz="1200">
              <a:latin typeface="Times New Roman" panose="02020603050405020304" pitchFamily="18" charset="0"/>
            </a:endParaRPr>
          </a:p>
        </p:txBody>
      </p:sp>
      <p:sp>
        <p:nvSpPr>
          <p:cNvPr id="36868" name="Rectangle 2"/>
          <p:cNvSpPr>
            <a:spLocks noGrp="1" noRot="1" noChangeAspect="1" noChangeArrowheads="1" noTextEdit="1"/>
          </p:cNvSpPr>
          <p:nvPr>
            <p:ph type="sldImg"/>
          </p:nvPr>
        </p:nvSpPr>
        <p:spPr>
          <a:xfrm>
            <a:off x="392113" y="684213"/>
            <a:ext cx="6075362" cy="3417887"/>
          </a:xfrm>
          <a:ln/>
        </p:spPr>
      </p:sp>
      <p:sp>
        <p:nvSpPr>
          <p:cNvPr id="36869"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32920219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16387"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sz="1200">
                <a:latin typeface="Times" panose="02020603050405020304" pitchFamily="18" charset="0"/>
              </a:rPr>
              <a:t>5</a:t>
            </a:r>
          </a:p>
        </p:txBody>
      </p:sp>
      <p:sp>
        <p:nvSpPr>
          <p:cNvPr id="16388"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16389"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16390" name="Rectangle 6"/>
          <p:cNvSpPr>
            <a:spLocks noGrp="1" noRot="1" noChangeAspect="1" noChangeArrowheads="1" noTextEdit="1"/>
          </p:cNvSpPr>
          <p:nvPr>
            <p:ph type="sldImg"/>
          </p:nvPr>
        </p:nvSpPr>
        <p:spPr>
          <a:xfrm>
            <a:off x="393700" y="692150"/>
            <a:ext cx="6070600" cy="3416300"/>
          </a:xfrm>
          <a:ln cap="flat"/>
        </p:spPr>
      </p:sp>
    </p:spTree>
    <p:extLst>
      <p:ext uri="{BB962C8B-B14F-4D97-AF65-F5344CB8AC3E}">
        <p14:creationId xmlns:p14="http://schemas.microsoft.com/office/powerpoint/2010/main" val="7301794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18435"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sz="1200">
                <a:latin typeface="Times" panose="02020603050405020304" pitchFamily="18" charset="0"/>
              </a:rPr>
              <a:t>6</a:t>
            </a:r>
          </a:p>
        </p:txBody>
      </p:sp>
      <p:sp>
        <p:nvSpPr>
          <p:cNvPr id="18436"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18437"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18438" name="Rectangle 6"/>
          <p:cNvSpPr>
            <a:spLocks noGrp="1" noRot="1" noChangeAspect="1" noChangeArrowheads="1" noTextEdit="1"/>
          </p:cNvSpPr>
          <p:nvPr>
            <p:ph type="sldImg"/>
          </p:nvPr>
        </p:nvSpPr>
        <p:spPr>
          <a:xfrm>
            <a:off x="393700" y="692150"/>
            <a:ext cx="6070600" cy="3416300"/>
          </a:xfrm>
          <a:ln cap="flat"/>
        </p:spPr>
      </p:sp>
    </p:spTree>
    <p:extLst>
      <p:ext uri="{BB962C8B-B14F-4D97-AF65-F5344CB8AC3E}">
        <p14:creationId xmlns:p14="http://schemas.microsoft.com/office/powerpoint/2010/main" val="23672362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24579"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sz="1200">
                <a:latin typeface="Times" panose="02020603050405020304" pitchFamily="18" charset="0"/>
              </a:rPr>
              <a:t>9</a:t>
            </a:r>
          </a:p>
        </p:txBody>
      </p:sp>
      <p:sp>
        <p:nvSpPr>
          <p:cNvPr id="24580"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24581"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24582" name="Rectangle 6"/>
          <p:cNvSpPr>
            <a:spLocks noGrp="1" noRot="1" noChangeAspect="1" noChangeArrowheads="1" noTextEdit="1"/>
          </p:cNvSpPr>
          <p:nvPr>
            <p:ph type="sldImg"/>
          </p:nvPr>
        </p:nvSpPr>
        <p:spPr>
          <a:xfrm>
            <a:off x="393700" y="692150"/>
            <a:ext cx="6070600" cy="3416300"/>
          </a:xfrm>
          <a:ln cap="flat"/>
        </p:spPr>
      </p:sp>
    </p:spTree>
    <p:extLst>
      <p:ext uri="{BB962C8B-B14F-4D97-AF65-F5344CB8AC3E}">
        <p14:creationId xmlns:p14="http://schemas.microsoft.com/office/powerpoint/2010/main" val="20246455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30723"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sz="1200">
                <a:latin typeface="Times" panose="02020603050405020304" pitchFamily="18" charset="0"/>
              </a:rPr>
              <a:t>12</a:t>
            </a:r>
          </a:p>
        </p:txBody>
      </p:sp>
      <p:sp>
        <p:nvSpPr>
          <p:cNvPr id="30724"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30725"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30726" name="Rectangle 6"/>
          <p:cNvSpPr>
            <a:spLocks noGrp="1" noRot="1" noChangeAspect="1" noChangeArrowheads="1" noTextEdit="1"/>
          </p:cNvSpPr>
          <p:nvPr>
            <p:ph type="sldImg"/>
          </p:nvPr>
        </p:nvSpPr>
        <p:spPr>
          <a:xfrm>
            <a:off x="393700" y="692150"/>
            <a:ext cx="6070600" cy="3416300"/>
          </a:xfrm>
          <a:ln cap="flat"/>
        </p:spPr>
      </p:sp>
    </p:spTree>
    <p:extLst>
      <p:ext uri="{BB962C8B-B14F-4D97-AF65-F5344CB8AC3E}">
        <p14:creationId xmlns:p14="http://schemas.microsoft.com/office/powerpoint/2010/main" val="14598968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31747"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sz="1200">
                <a:latin typeface="Times" panose="02020603050405020304" pitchFamily="18" charset="0"/>
              </a:rPr>
              <a:t>13</a:t>
            </a:r>
          </a:p>
        </p:txBody>
      </p:sp>
      <p:sp>
        <p:nvSpPr>
          <p:cNvPr id="31748"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31749"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31750" name="Rectangle 6"/>
          <p:cNvSpPr>
            <a:spLocks noGrp="1" noRot="1" noChangeAspect="1" noChangeArrowheads="1" noTextEdit="1"/>
          </p:cNvSpPr>
          <p:nvPr>
            <p:ph type="sldImg"/>
          </p:nvPr>
        </p:nvSpPr>
        <p:spPr>
          <a:xfrm>
            <a:off x="393700" y="692150"/>
            <a:ext cx="6070600" cy="3416300"/>
          </a:xfrm>
          <a:ln cap="flat"/>
        </p:spPr>
      </p:sp>
    </p:spTree>
    <p:extLst>
      <p:ext uri="{BB962C8B-B14F-4D97-AF65-F5344CB8AC3E}">
        <p14:creationId xmlns:p14="http://schemas.microsoft.com/office/powerpoint/2010/main" val="316747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33795"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sz="1200">
                <a:latin typeface="Times" panose="02020603050405020304" pitchFamily="18" charset="0"/>
              </a:rPr>
              <a:t>14</a:t>
            </a:r>
          </a:p>
        </p:txBody>
      </p:sp>
      <p:sp>
        <p:nvSpPr>
          <p:cNvPr id="33796"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33797"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33798" name="Rectangle 6"/>
          <p:cNvSpPr>
            <a:spLocks noGrp="1" noRot="1" noChangeAspect="1" noChangeArrowheads="1" noTextEdit="1"/>
          </p:cNvSpPr>
          <p:nvPr>
            <p:ph type="sldImg"/>
          </p:nvPr>
        </p:nvSpPr>
        <p:spPr>
          <a:xfrm>
            <a:off x="393700" y="692150"/>
            <a:ext cx="6070600" cy="3416300"/>
          </a:xfrm>
          <a:ln cap="flat"/>
        </p:spPr>
      </p:sp>
    </p:spTree>
    <p:extLst>
      <p:ext uri="{BB962C8B-B14F-4D97-AF65-F5344CB8AC3E}">
        <p14:creationId xmlns:p14="http://schemas.microsoft.com/office/powerpoint/2010/main" val="15373692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47107"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sz="1200">
                <a:latin typeface="Times" panose="02020603050405020304" pitchFamily="18" charset="0"/>
              </a:rPr>
              <a:t>20</a:t>
            </a:r>
          </a:p>
        </p:txBody>
      </p:sp>
      <p:sp>
        <p:nvSpPr>
          <p:cNvPr id="47108"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47109"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47110" name="Rectangle 6"/>
          <p:cNvSpPr>
            <a:spLocks noGrp="1" noRot="1" noChangeAspect="1" noChangeArrowheads="1" noTextEdit="1"/>
          </p:cNvSpPr>
          <p:nvPr>
            <p:ph type="sldImg"/>
          </p:nvPr>
        </p:nvSpPr>
        <p:spPr>
          <a:xfrm>
            <a:off x="393700" y="692150"/>
            <a:ext cx="6070600" cy="3416300"/>
          </a:xfrm>
          <a:ln cap="flat"/>
        </p:spPr>
      </p:sp>
    </p:spTree>
    <p:extLst>
      <p:ext uri="{BB962C8B-B14F-4D97-AF65-F5344CB8AC3E}">
        <p14:creationId xmlns:p14="http://schemas.microsoft.com/office/powerpoint/2010/main" val="42512290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49155"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sz="1200">
                <a:latin typeface="Times" panose="02020603050405020304" pitchFamily="18" charset="0"/>
              </a:rPr>
              <a:t>21</a:t>
            </a:r>
          </a:p>
        </p:txBody>
      </p:sp>
      <p:sp>
        <p:nvSpPr>
          <p:cNvPr id="49156"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49157"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49158" name="Rectangle 6"/>
          <p:cNvSpPr>
            <a:spLocks noGrp="1" noRot="1" noChangeAspect="1" noChangeArrowheads="1" noTextEdit="1"/>
          </p:cNvSpPr>
          <p:nvPr>
            <p:ph type="sldImg"/>
          </p:nvPr>
        </p:nvSpPr>
        <p:spPr>
          <a:xfrm>
            <a:off x="393700" y="692150"/>
            <a:ext cx="6070600" cy="3416300"/>
          </a:xfrm>
          <a:ln cap="flat"/>
        </p:spPr>
      </p:sp>
    </p:spTree>
    <p:extLst>
      <p:ext uri="{BB962C8B-B14F-4D97-AF65-F5344CB8AC3E}">
        <p14:creationId xmlns:p14="http://schemas.microsoft.com/office/powerpoint/2010/main" val="30716870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51203"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sz="1200">
                <a:latin typeface="Times" panose="02020603050405020304" pitchFamily="18" charset="0"/>
              </a:rPr>
              <a:t>22</a:t>
            </a:r>
          </a:p>
        </p:txBody>
      </p:sp>
      <p:sp>
        <p:nvSpPr>
          <p:cNvPr id="51204"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51205"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51206" name="Rectangle 6"/>
          <p:cNvSpPr>
            <a:spLocks noGrp="1" noRot="1" noChangeAspect="1" noChangeArrowheads="1" noTextEdit="1"/>
          </p:cNvSpPr>
          <p:nvPr>
            <p:ph type="sldImg"/>
          </p:nvPr>
        </p:nvSpPr>
        <p:spPr>
          <a:xfrm>
            <a:off x="393700" y="692150"/>
            <a:ext cx="6070600" cy="3416300"/>
          </a:xfrm>
          <a:ln cap="flat"/>
        </p:spPr>
      </p:sp>
    </p:spTree>
    <p:extLst>
      <p:ext uri="{BB962C8B-B14F-4D97-AF65-F5344CB8AC3E}">
        <p14:creationId xmlns:p14="http://schemas.microsoft.com/office/powerpoint/2010/main" val="2978354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20483"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sz="1200">
                <a:latin typeface="Times" panose="02020603050405020304" pitchFamily="18" charset="0"/>
              </a:rPr>
              <a:t>7</a:t>
            </a:r>
          </a:p>
        </p:txBody>
      </p:sp>
      <p:sp>
        <p:nvSpPr>
          <p:cNvPr id="20484"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20485"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20486" name="Rectangle 6"/>
          <p:cNvSpPr>
            <a:spLocks noGrp="1" noRot="1" noChangeAspect="1" noChangeArrowheads="1" noTextEdit="1"/>
          </p:cNvSpPr>
          <p:nvPr>
            <p:ph type="sldImg"/>
          </p:nvPr>
        </p:nvSpPr>
        <p:spPr>
          <a:xfrm>
            <a:off x="393700" y="692150"/>
            <a:ext cx="6070600" cy="3416300"/>
          </a:xfrm>
          <a:ln cap="flat"/>
        </p:spPr>
      </p:sp>
    </p:spTree>
    <p:extLst>
      <p:ext uri="{BB962C8B-B14F-4D97-AF65-F5344CB8AC3E}">
        <p14:creationId xmlns:p14="http://schemas.microsoft.com/office/powerpoint/2010/main" val="9287506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53251"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sz="1200">
                <a:latin typeface="Times" panose="02020603050405020304" pitchFamily="18" charset="0"/>
              </a:rPr>
              <a:t>23</a:t>
            </a:r>
          </a:p>
        </p:txBody>
      </p:sp>
      <p:sp>
        <p:nvSpPr>
          <p:cNvPr id="53252"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53253"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53254" name="Rectangle 6"/>
          <p:cNvSpPr>
            <a:spLocks noGrp="1" noRot="1" noChangeAspect="1" noChangeArrowheads="1" noTextEdit="1"/>
          </p:cNvSpPr>
          <p:nvPr>
            <p:ph type="sldImg"/>
          </p:nvPr>
        </p:nvSpPr>
        <p:spPr>
          <a:xfrm>
            <a:off x="393700" y="692150"/>
            <a:ext cx="6070600" cy="3416300"/>
          </a:xfrm>
          <a:ln cap="flat"/>
        </p:spPr>
      </p:sp>
    </p:spTree>
    <p:extLst>
      <p:ext uri="{BB962C8B-B14F-4D97-AF65-F5344CB8AC3E}">
        <p14:creationId xmlns:p14="http://schemas.microsoft.com/office/powerpoint/2010/main" val="39667099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55299"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sz="1200">
                <a:latin typeface="Times" panose="02020603050405020304" pitchFamily="18" charset="0"/>
              </a:rPr>
              <a:t>24</a:t>
            </a:r>
          </a:p>
        </p:txBody>
      </p:sp>
      <p:sp>
        <p:nvSpPr>
          <p:cNvPr id="55300"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55301"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55302" name="Rectangle 6"/>
          <p:cNvSpPr>
            <a:spLocks noGrp="1" noRot="1" noChangeAspect="1" noChangeArrowheads="1" noTextEdit="1"/>
          </p:cNvSpPr>
          <p:nvPr>
            <p:ph type="sldImg"/>
          </p:nvPr>
        </p:nvSpPr>
        <p:spPr>
          <a:xfrm>
            <a:off x="393700" y="692150"/>
            <a:ext cx="6070600" cy="3416300"/>
          </a:xfrm>
          <a:ln cap="flat"/>
        </p:spPr>
      </p:sp>
    </p:spTree>
    <p:extLst>
      <p:ext uri="{BB962C8B-B14F-4D97-AF65-F5344CB8AC3E}">
        <p14:creationId xmlns:p14="http://schemas.microsoft.com/office/powerpoint/2010/main" val="27038937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57347"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sz="1200">
                <a:latin typeface="Times" panose="02020603050405020304" pitchFamily="18" charset="0"/>
              </a:rPr>
              <a:t>25</a:t>
            </a:r>
          </a:p>
        </p:txBody>
      </p:sp>
      <p:sp>
        <p:nvSpPr>
          <p:cNvPr id="57348"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57349"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57350" name="Rectangle 6"/>
          <p:cNvSpPr>
            <a:spLocks noGrp="1" noRot="1" noChangeAspect="1" noChangeArrowheads="1" noTextEdit="1"/>
          </p:cNvSpPr>
          <p:nvPr>
            <p:ph type="sldImg"/>
          </p:nvPr>
        </p:nvSpPr>
        <p:spPr>
          <a:xfrm>
            <a:off x="393700" y="692150"/>
            <a:ext cx="6070600" cy="3416300"/>
          </a:xfrm>
          <a:ln cap="flat"/>
        </p:spPr>
      </p:sp>
    </p:spTree>
    <p:extLst>
      <p:ext uri="{BB962C8B-B14F-4D97-AF65-F5344CB8AC3E}">
        <p14:creationId xmlns:p14="http://schemas.microsoft.com/office/powerpoint/2010/main" val="1021466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59395"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sz="1200">
                <a:latin typeface="Times" panose="02020603050405020304" pitchFamily="18" charset="0"/>
              </a:rPr>
              <a:t>26</a:t>
            </a:r>
          </a:p>
        </p:txBody>
      </p:sp>
      <p:sp>
        <p:nvSpPr>
          <p:cNvPr id="59396"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59397"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59398" name="Rectangle 6"/>
          <p:cNvSpPr>
            <a:spLocks noGrp="1" noRot="1" noChangeAspect="1" noChangeArrowheads="1" noTextEdit="1"/>
          </p:cNvSpPr>
          <p:nvPr>
            <p:ph type="sldImg"/>
          </p:nvPr>
        </p:nvSpPr>
        <p:spPr>
          <a:xfrm>
            <a:off x="393700" y="692150"/>
            <a:ext cx="6070600" cy="3416300"/>
          </a:xfrm>
          <a:ln cap="flat"/>
        </p:spPr>
      </p:sp>
    </p:spTree>
    <p:extLst>
      <p:ext uri="{BB962C8B-B14F-4D97-AF65-F5344CB8AC3E}">
        <p14:creationId xmlns:p14="http://schemas.microsoft.com/office/powerpoint/2010/main" val="3801342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1443"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sz="1200">
                <a:latin typeface="Times" panose="02020603050405020304" pitchFamily="18" charset="0"/>
              </a:rPr>
              <a:t>27</a:t>
            </a:r>
          </a:p>
        </p:txBody>
      </p:sp>
      <p:sp>
        <p:nvSpPr>
          <p:cNvPr id="61444"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1445"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1446" name="Rectangle 6"/>
          <p:cNvSpPr>
            <a:spLocks noGrp="1" noRot="1" noChangeAspect="1" noChangeArrowheads="1" noTextEdit="1"/>
          </p:cNvSpPr>
          <p:nvPr>
            <p:ph type="sldImg"/>
          </p:nvPr>
        </p:nvSpPr>
        <p:spPr>
          <a:xfrm>
            <a:off x="393700" y="692150"/>
            <a:ext cx="6070600" cy="3416300"/>
          </a:xfrm>
          <a:ln cap="flat"/>
        </p:spPr>
      </p:sp>
    </p:spTree>
    <p:extLst>
      <p:ext uri="{BB962C8B-B14F-4D97-AF65-F5344CB8AC3E}">
        <p14:creationId xmlns:p14="http://schemas.microsoft.com/office/powerpoint/2010/main" val="19822710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3491"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sz="1200">
                <a:latin typeface="Times" panose="02020603050405020304" pitchFamily="18" charset="0"/>
              </a:rPr>
              <a:t>28</a:t>
            </a:r>
          </a:p>
        </p:txBody>
      </p:sp>
      <p:sp>
        <p:nvSpPr>
          <p:cNvPr id="63492"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3493"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3494" name="Rectangle 6"/>
          <p:cNvSpPr>
            <a:spLocks noGrp="1" noRot="1" noChangeAspect="1" noChangeArrowheads="1" noTextEdit="1"/>
          </p:cNvSpPr>
          <p:nvPr>
            <p:ph type="sldImg"/>
          </p:nvPr>
        </p:nvSpPr>
        <p:spPr>
          <a:xfrm>
            <a:off x="393700" y="692150"/>
            <a:ext cx="6070600" cy="3416300"/>
          </a:xfrm>
          <a:ln cap="flat"/>
        </p:spPr>
      </p:sp>
    </p:spTree>
    <p:extLst>
      <p:ext uri="{BB962C8B-B14F-4D97-AF65-F5344CB8AC3E}">
        <p14:creationId xmlns:p14="http://schemas.microsoft.com/office/powerpoint/2010/main" val="41099740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539"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sz="1200">
                <a:latin typeface="Times" panose="02020603050405020304" pitchFamily="18" charset="0"/>
              </a:rPr>
              <a:t>29</a:t>
            </a:r>
          </a:p>
        </p:txBody>
      </p:sp>
      <p:sp>
        <p:nvSpPr>
          <p:cNvPr id="65540"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541"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542" name="Rectangle 6"/>
          <p:cNvSpPr>
            <a:spLocks noGrp="1" noRot="1" noChangeAspect="1" noChangeArrowheads="1" noTextEdit="1"/>
          </p:cNvSpPr>
          <p:nvPr>
            <p:ph type="sldImg"/>
          </p:nvPr>
        </p:nvSpPr>
        <p:spPr>
          <a:xfrm>
            <a:off x="393700" y="692150"/>
            <a:ext cx="6070600" cy="3416300"/>
          </a:xfrm>
          <a:ln cap="flat"/>
        </p:spPr>
      </p:sp>
    </p:spTree>
    <p:extLst>
      <p:ext uri="{BB962C8B-B14F-4D97-AF65-F5344CB8AC3E}">
        <p14:creationId xmlns:p14="http://schemas.microsoft.com/office/powerpoint/2010/main" val="4111218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75779"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sz="1200">
                <a:latin typeface="Times" panose="02020603050405020304" pitchFamily="18" charset="0"/>
              </a:rPr>
              <a:t>34</a:t>
            </a:r>
          </a:p>
        </p:txBody>
      </p:sp>
      <p:sp>
        <p:nvSpPr>
          <p:cNvPr id="75780"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75781"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75782" name="Rectangle 6"/>
          <p:cNvSpPr>
            <a:spLocks noGrp="1" noRot="1" noChangeAspect="1" noChangeArrowheads="1" noTextEdit="1"/>
          </p:cNvSpPr>
          <p:nvPr>
            <p:ph type="sldImg"/>
          </p:nvPr>
        </p:nvSpPr>
        <p:spPr>
          <a:xfrm>
            <a:off x="393700" y="692150"/>
            <a:ext cx="6070600" cy="3416300"/>
          </a:xfrm>
          <a:ln cap="flat"/>
        </p:spPr>
      </p:sp>
    </p:spTree>
    <p:extLst>
      <p:ext uri="{BB962C8B-B14F-4D97-AF65-F5344CB8AC3E}">
        <p14:creationId xmlns:p14="http://schemas.microsoft.com/office/powerpoint/2010/main" val="23853698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7587"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sz="1200">
                <a:latin typeface="Times" panose="02020603050405020304" pitchFamily="18" charset="0"/>
              </a:rPr>
              <a:t>30</a:t>
            </a:r>
          </a:p>
        </p:txBody>
      </p:sp>
      <p:sp>
        <p:nvSpPr>
          <p:cNvPr id="67588"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7589"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7590" name="Rectangle 6"/>
          <p:cNvSpPr>
            <a:spLocks noGrp="1" noRot="1" noChangeAspect="1" noChangeArrowheads="1" noTextEdit="1"/>
          </p:cNvSpPr>
          <p:nvPr>
            <p:ph type="sldImg"/>
          </p:nvPr>
        </p:nvSpPr>
        <p:spPr>
          <a:xfrm>
            <a:off x="393700" y="692150"/>
            <a:ext cx="6070600" cy="3416300"/>
          </a:xfrm>
          <a:ln cap="flat"/>
        </p:spPr>
      </p:sp>
    </p:spTree>
    <p:extLst>
      <p:ext uri="{BB962C8B-B14F-4D97-AF65-F5344CB8AC3E}">
        <p14:creationId xmlns:p14="http://schemas.microsoft.com/office/powerpoint/2010/main" val="17376515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9635"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sz="1200">
                <a:latin typeface="Times" panose="02020603050405020304" pitchFamily="18" charset="0"/>
              </a:rPr>
              <a:t>31</a:t>
            </a:r>
          </a:p>
        </p:txBody>
      </p:sp>
      <p:sp>
        <p:nvSpPr>
          <p:cNvPr id="69636"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9637"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9638" name="Rectangle 6"/>
          <p:cNvSpPr>
            <a:spLocks noGrp="1" noRot="1" noChangeAspect="1" noChangeArrowheads="1" noTextEdit="1"/>
          </p:cNvSpPr>
          <p:nvPr>
            <p:ph type="sldImg"/>
          </p:nvPr>
        </p:nvSpPr>
        <p:spPr>
          <a:xfrm>
            <a:off x="393700" y="692150"/>
            <a:ext cx="6070600" cy="3416300"/>
          </a:xfrm>
          <a:ln cap="flat"/>
        </p:spPr>
      </p:sp>
    </p:spTree>
    <p:extLst>
      <p:ext uri="{BB962C8B-B14F-4D97-AF65-F5344CB8AC3E}">
        <p14:creationId xmlns:p14="http://schemas.microsoft.com/office/powerpoint/2010/main" val="4237490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0F65F92-56CF-4546-9B0A-ED5712CF8662}" type="slidenum">
              <a:rPr lang="en-US"/>
              <a:pPr/>
              <a:t>23</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38789283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71683"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sz="1200">
                <a:latin typeface="Times" panose="02020603050405020304" pitchFamily="18" charset="0"/>
              </a:rPr>
              <a:t>32</a:t>
            </a:r>
          </a:p>
        </p:txBody>
      </p:sp>
      <p:sp>
        <p:nvSpPr>
          <p:cNvPr id="71684"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71685"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71686" name="Rectangle 6"/>
          <p:cNvSpPr>
            <a:spLocks noGrp="1" noRot="1" noChangeAspect="1" noChangeArrowheads="1" noTextEdit="1"/>
          </p:cNvSpPr>
          <p:nvPr>
            <p:ph type="sldImg"/>
          </p:nvPr>
        </p:nvSpPr>
        <p:spPr>
          <a:xfrm>
            <a:off x="393700" y="692150"/>
            <a:ext cx="6070600" cy="3416300"/>
          </a:xfrm>
          <a:ln cap="flat"/>
        </p:spPr>
      </p:sp>
    </p:spTree>
    <p:extLst>
      <p:ext uri="{BB962C8B-B14F-4D97-AF65-F5344CB8AC3E}">
        <p14:creationId xmlns:p14="http://schemas.microsoft.com/office/powerpoint/2010/main" val="11371813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73731"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sz="1200">
                <a:latin typeface="Times" panose="02020603050405020304" pitchFamily="18" charset="0"/>
              </a:rPr>
              <a:t>33</a:t>
            </a:r>
          </a:p>
        </p:txBody>
      </p:sp>
      <p:sp>
        <p:nvSpPr>
          <p:cNvPr id="73732"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73733"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73734" name="Rectangle 6"/>
          <p:cNvSpPr>
            <a:spLocks noGrp="1" noRot="1" noChangeAspect="1" noChangeArrowheads="1" noTextEdit="1"/>
          </p:cNvSpPr>
          <p:nvPr>
            <p:ph type="sldImg"/>
          </p:nvPr>
        </p:nvSpPr>
        <p:spPr>
          <a:xfrm>
            <a:off x="393700" y="692150"/>
            <a:ext cx="6070600" cy="3416300"/>
          </a:xfrm>
          <a:ln cap="flat"/>
        </p:spPr>
      </p:sp>
    </p:spTree>
    <p:extLst>
      <p:ext uri="{BB962C8B-B14F-4D97-AF65-F5344CB8AC3E}">
        <p14:creationId xmlns:p14="http://schemas.microsoft.com/office/powerpoint/2010/main" val="27715620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77827"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sz="1200">
                <a:latin typeface="Times" panose="02020603050405020304" pitchFamily="18" charset="0"/>
              </a:rPr>
              <a:t>35</a:t>
            </a:r>
          </a:p>
        </p:txBody>
      </p:sp>
      <p:sp>
        <p:nvSpPr>
          <p:cNvPr id="77828"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77829"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77830" name="Rectangle 6"/>
          <p:cNvSpPr>
            <a:spLocks noGrp="1" noRot="1" noChangeAspect="1" noChangeArrowheads="1" noTextEdit="1"/>
          </p:cNvSpPr>
          <p:nvPr>
            <p:ph type="sldImg"/>
          </p:nvPr>
        </p:nvSpPr>
        <p:spPr>
          <a:xfrm>
            <a:off x="393700" y="692150"/>
            <a:ext cx="6070600" cy="3416300"/>
          </a:xfrm>
          <a:ln cap="flat"/>
        </p:spPr>
      </p:sp>
    </p:spTree>
    <p:extLst>
      <p:ext uri="{BB962C8B-B14F-4D97-AF65-F5344CB8AC3E}">
        <p14:creationId xmlns:p14="http://schemas.microsoft.com/office/powerpoint/2010/main" val="25687174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79875"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sz="1200">
                <a:latin typeface="Times" panose="02020603050405020304" pitchFamily="18" charset="0"/>
              </a:rPr>
              <a:t>36</a:t>
            </a:r>
          </a:p>
        </p:txBody>
      </p:sp>
      <p:sp>
        <p:nvSpPr>
          <p:cNvPr id="79876"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79877"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79878" name="Rectangle 6"/>
          <p:cNvSpPr>
            <a:spLocks noGrp="1" noRot="1" noChangeAspect="1" noChangeArrowheads="1" noTextEdit="1"/>
          </p:cNvSpPr>
          <p:nvPr>
            <p:ph type="sldImg"/>
          </p:nvPr>
        </p:nvSpPr>
        <p:spPr>
          <a:xfrm>
            <a:off x="393700" y="692150"/>
            <a:ext cx="6070600" cy="3416300"/>
          </a:xfrm>
          <a:ln cap="flat"/>
        </p:spPr>
      </p:sp>
    </p:spTree>
    <p:extLst>
      <p:ext uri="{BB962C8B-B14F-4D97-AF65-F5344CB8AC3E}">
        <p14:creationId xmlns:p14="http://schemas.microsoft.com/office/powerpoint/2010/main" val="38033457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81923"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sz="1200">
                <a:latin typeface="Times" panose="02020603050405020304" pitchFamily="18" charset="0"/>
              </a:rPr>
              <a:t>37</a:t>
            </a:r>
          </a:p>
        </p:txBody>
      </p:sp>
      <p:sp>
        <p:nvSpPr>
          <p:cNvPr id="81924"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81925"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81926" name="Rectangle 6"/>
          <p:cNvSpPr>
            <a:spLocks noGrp="1" noRot="1" noChangeAspect="1" noChangeArrowheads="1" noTextEdit="1"/>
          </p:cNvSpPr>
          <p:nvPr>
            <p:ph type="sldImg"/>
          </p:nvPr>
        </p:nvSpPr>
        <p:spPr>
          <a:xfrm>
            <a:off x="393700" y="692150"/>
            <a:ext cx="6070600" cy="3416300"/>
          </a:xfrm>
          <a:ln cap="flat"/>
        </p:spPr>
      </p:sp>
      <p:sp>
        <p:nvSpPr>
          <p:cNvPr id="81927" name="Rectangle 7"/>
          <p:cNvSpPr>
            <a:spLocks noGrp="1" noChangeArrowheads="1"/>
          </p:cNvSpPr>
          <p:nvPr>
            <p:ph type="body" idx="1"/>
          </p:nvPr>
        </p:nvSpPr>
        <p:spPr>
          <a:xfrm>
            <a:off x="914400" y="4371975"/>
            <a:ext cx="5029200" cy="4057650"/>
          </a:xfrm>
          <a:noFill/>
        </p:spPr>
        <p:txBody>
          <a:bodyPr/>
          <a:lstStyle/>
          <a:p>
            <a:endParaRPr lang="en-US" smtClean="0"/>
          </a:p>
        </p:txBody>
      </p:sp>
    </p:spTree>
    <p:extLst>
      <p:ext uri="{BB962C8B-B14F-4D97-AF65-F5344CB8AC3E}">
        <p14:creationId xmlns:p14="http://schemas.microsoft.com/office/powerpoint/2010/main" val="15497878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83971"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sz="1200">
                <a:latin typeface="Times" panose="02020603050405020304" pitchFamily="18" charset="0"/>
              </a:rPr>
              <a:t>38</a:t>
            </a:r>
          </a:p>
        </p:txBody>
      </p:sp>
      <p:sp>
        <p:nvSpPr>
          <p:cNvPr id="83972"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83973"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83974" name="Rectangle 6"/>
          <p:cNvSpPr>
            <a:spLocks noGrp="1" noRot="1" noChangeAspect="1" noChangeArrowheads="1" noTextEdit="1"/>
          </p:cNvSpPr>
          <p:nvPr>
            <p:ph type="sldImg"/>
          </p:nvPr>
        </p:nvSpPr>
        <p:spPr>
          <a:xfrm>
            <a:off x="393700" y="692150"/>
            <a:ext cx="6070600" cy="3416300"/>
          </a:xfrm>
          <a:ln cap="flat"/>
        </p:spPr>
      </p:sp>
    </p:spTree>
    <p:extLst>
      <p:ext uri="{BB962C8B-B14F-4D97-AF65-F5344CB8AC3E}">
        <p14:creationId xmlns:p14="http://schemas.microsoft.com/office/powerpoint/2010/main" val="27398692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86019"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sz="1200">
                <a:latin typeface="Times" panose="02020603050405020304" pitchFamily="18" charset="0"/>
              </a:rPr>
              <a:t>39</a:t>
            </a:r>
          </a:p>
        </p:txBody>
      </p:sp>
      <p:sp>
        <p:nvSpPr>
          <p:cNvPr id="86020"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86021"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86022" name="Rectangle 6"/>
          <p:cNvSpPr>
            <a:spLocks noGrp="1" noRot="1" noChangeAspect="1" noChangeArrowheads="1" noTextEdit="1"/>
          </p:cNvSpPr>
          <p:nvPr>
            <p:ph type="sldImg"/>
          </p:nvPr>
        </p:nvSpPr>
        <p:spPr>
          <a:xfrm>
            <a:off x="393700" y="692150"/>
            <a:ext cx="6070600" cy="3416300"/>
          </a:xfrm>
          <a:ln cap="flat"/>
        </p:spPr>
      </p:sp>
    </p:spTree>
    <p:extLst>
      <p:ext uri="{BB962C8B-B14F-4D97-AF65-F5344CB8AC3E}">
        <p14:creationId xmlns:p14="http://schemas.microsoft.com/office/powerpoint/2010/main" val="35431766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88067"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sz="1200">
                <a:latin typeface="Times" panose="02020603050405020304" pitchFamily="18" charset="0"/>
              </a:rPr>
              <a:t>40</a:t>
            </a:r>
          </a:p>
        </p:txBody>
      </p:sp>
      <p:sp>
        <p:nvSpPr>
          <p:cNvPr id="88068"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88069"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88070" name="Rectangle 6"/>
          <p:cNvSpPr>
            <a:spLocks noGrp="1" noRot="1" noChangeAspect="1" noChangeArrowheads="1" noTextEdit="1"/>
          </p:cNvSpPr>
          <p:nvPr>
            <p:ph type="sldImg"/>
          </p:nvPr>
        </p:nvSpPr>
        <p:spPr>
          <a:xfrm>
            <a:off x="393700" y="692150"/>
            <a:ext cx="6070600" cy="3416300"/>
          </a:xfrm>
          <a:ln cap="flat"/>
        </p:spPr>
      </p:sp>
    </p:spTree>
    <p:extLst>
      <p:ext uri="{BB962C8B-B14F-4D97-AF65-F5344CB8AC3E}">
        <p14:creationId xmlns:p14="http://schemas.microsoft.com/office/powerpoint/2010/main" val="7545748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90115"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sz="1200">
                <a:latin typeface="Times" panose="02020603050405020304" pitchFamily="18" charset="0"/>
              </a:rPr>
              <a:t>41</a:t>
            </a:r>
          </a:p>
        </p:txBody>
      </p:sp>
      <p:sp>
        <p:nvSpPr>
          <p:cNvPr id="90116"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90117"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90118" name="Rectangle 6"/>
          <p:cNvSpPr>
            <a:spLocks noGrp="1" noRot="1" noChangeAspect="1" noChangeArrowheads="1" noTextEdit="1"/>
          </p:cNvSpPr>
          <p:nvPr>
            <p:ph type="sldImg"/>
          </p:nvPr>
        </p:nvSpPr>
        <p:spPr>
          <a:xfrm>
            <a:off x="393700" y="692150"/>
            <a:ext cx="6070600" cy="3416300"/>
          </a:xfrm>
          <a:ln cap="flat"/>
        </p:spPr>
      </p:sp>
    </p:spTree>
    <p:extLst>
      <p:ext uri="{BB962C8B-B14F-4D97-AF65-F5344CB8AC3E}">
        <p14:creationId xmlns:p14="http://schemas.microsoft.com/office/powerpoint/2010/main" val="31242007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92163"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sz="1200">
                <a:latin typeface="Times" panose="02020603050405020304" pitchFamily="18" charset="0"/>
              </a:rPr>
              <a:t>42</a:t>
            </a:r>
          </a:p>
        </p:txBody>
      </p:sp>
      <p:sp>
        <p:nvSpPr>
          <p:cNvPr id="92164"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92165"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92166" name="Rectangle 6"/>
          <p:cNvSpPr>
            <a:spLocks noGrp="1" noRot="1" noChangeAspect="1" noChangeArrowheads="1" noTextEdit="1"/>
          </p:cNvSpPr>
          <p:nvPr>
            <p:ph type="sldImg"/>
          </p:nvPr>
        </p:nvSpPr>
        <p:spPr>
          <a:xfrm>
            <a:off x="393700" y="692150"/>
            <a:ext cx="6070600" cy="3416300"/>
          </a:xfrm>
          <a:ln cap="flat"/>
        </p:spPr>
      </p:sp>
    </p:spTree>
    <p:extLst>
      <p:ext uri="{BB962C8B-B14F-4D97-AF65-F5344CB8AC3E}">
        <p14:creationId xmlns:p14="http://schemas.microsoft.com/office/powerpoint/2010/main" val="1136251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7ACDA7D-124B-4766-A897-6BA9AF5F91C6}" type="slidenum">
              <a:rPr lang="en-US"/>
              <a:pPr/>
              <a:t>27</a:t>
            </a:fld>
            <a:endParaRPr lang="en-US"/>
          </a:p>
        </p:txBody>
      </p:sp>
      <p:sp>
        <p:nvSpPr>
          <p:cNvPr id="50179" name="Rectangle 2"/>
          <p:cNvSpPr>
            <a:spLocks noGrp="1" noRot="1" noChangeAspect="1" noChangeArrowheads="1" noTextEdit="1"/>
          </p:cNvSpPr>
          <p:nvPr>
            <p:ph type="sldImg"/>
          </p:nvPr>
        </p:nvSpPr>
        <p:spPr>
          <a:xfrm>
            <a:off x="393700" y="692150"/>
            <a:ext cx="6070600" cy="3416300"/>
          </a:xfrm>
          <a:ln/>
        </p:spPr>
      </p:sp>
      <p:sp>
        <p:nvSpPr>
          <p:cNvPr id="50180"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39403783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94211"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sz="1200">
                <a:latin typeface="Times" panose="02020603050405020304" pitchFamily="18" charset="0"/>
              </a:rPr>
              <a:t>43</a:t>
            </a:r>
          </a:p>
        </p:txBody>
      </p:sp>
      <p:sp>
        <p:nvSpPr>
          <p:cNvPr id="94212"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94213"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94214" name="Rectangle 6"/>
          <p:cNvSpPr>
            <a:spLocks noGrp="1" noRot="1" noChangeAspect="1" noChangeArrowheads="1" noTextEdit="1"/>
          </p:cNvSpPr>
          <p:nvPr>
            <p:ph type="sldImg"/>
          </p:nvPr>
        </p:nvSpPr>
        <p:spPr>
          <a:xfrm>
            <a:off x="393700" y="692150"/>
            <a:ext cx="6070600" cy="3416300"/>
          </a:xfrm>
          <a:ln cap="flat"/>
        </p:spPr>
      </p:sp>
    </p:spTree>
    <p:extLst>
      <p:ext uri="{BB962C8B-B14F-4D97-AF65-F5344CB8AC3E}">
        <p14:creationId xmlns:p14="http://schemas.microsoft.com/office/powerpoint/2010/main" val="717313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40963"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sz="1200">
                <a:latin typeface="Times" panose="02020603050405020304" pitchFamily="18" charset="0"/>
              </a:rPr>
              <a:t>17</a:t>
            </a:r>
          </a:p>
        </p:txBody>
      </p:sp>
      <p:sp>
        <p:nvSpPr>
          <p:cNvPr id="40964"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40965"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40966" name="Rectangle 6"/>
          <p:cNvSpPr>
            <a:spLocks noGrp="1" noRot="1" noChangeAspect="1" noChangeArrowheads="1" noTextEdit="1"/>
          </p:cNvSpPr>
          <p:nvPr>
            <p:ph type="sldImg"/>
          </p:nvPr>
        </p:nvSpPr>
        <p:spPr>
          <a:xfrm>
            <a:off x="393700" y="692150"/>
            <a:ext cx="6070600" cy="3416300"/>
          </a:xfrm>
          <a:ln cap="flat"/>
        </p:spPr>
      </p:sp>
    </p:spTree>
    <p:extLst>
      <p:ext uri="{BB962C8B-B14F-4D97-AF65-F5344CB8AC3E}">
        <p14:creationId xmlns:p14="http://schemas.microsoft.com/office/powerpoint/2010/main" val="1654722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304E871-3B46-4EF3-924E-8B7C862091BC}" type="slidenum">
              <a:rPr lang="en-US"/>
              <a:pPr/>
              <a:t>31</a:t>
            </a:fld>
            <a:endParaRPr lang="en-US"/>
          </a:p>
        </p:txBody>
      </p:sp>
      <p:sp>
        <p:nvSpPr>
          <p:cNvPr id="26627" name="Rectangle 7"/>
          <p:cNvSpPr txBox="1">
            <a:spLocks noGrp="1" noChangeArrowheads="1"/>
          </p:cNvSpPr>
          <p:nvPr/>
        </p:nvSpPr>
        <p:spPr bwMode="auto">
          <a:xfrm>
            <a:off x="3884613" y="8659813"/>
            <a:ext cx="29718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87466265-48F5-4995-8F38-1BDACD3CF92E}" type="slidenum">
              <a:rPr lang="en-US" sz="1200">
                <a:latin typeface="Times New Roman" panose="02020603050405020304" pitchFamily="18" charset="0"/>
              </a:rPr>
              <a:pPr algn="r" eaLnBrk="1" hangingPunct="1"/>
              <a:t>31</a:t>
            </a:fld>
            <a:endParaRPr lang="en-US" sz="1200">
              <a:latin typeface="Times New Roman" panose="02020603050405020304" pitchFamily="18" charset="0"/>
            </a:endParaRPr>
          </a:p>
        </p:txBody>
      </p:sp>
      <p:sp>
        <p:nvSpPr>
          <p:cNvPr id="26628" name="Rectangle 2"/>
          <p:cNvSpPr>
            <a:spLocks noGrp="1" noRot="1" noChangeAspect="1" noChangeArrowheads="1" noTextEdit="1"/>
          </p:cNvSpPr>
          <p:nvPr>
            <p:ph type="sldImg"/>
          </p:nvPr>
        </p:nvSpPr>
        <p:spPr>
          <a:xfrm>
            <a:off x="392113" y="684213"/>
            <a:ext cx="6075362" cy="3417887"/>
          </a:xfrm>
          <a:ln/>
        </p:spPr>
      </p:sp>
      <p:sp>
        <p:nvSpPr>
          <p:cNvPr id="26629"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171770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D39C584-EAF3-47F2-8DB3-C6B891413BA4}" type="slidenum">
              <a:rPr lang="en-US"/>
              <a:pPr/>
              <a:t>32</a:t>
            </a:fld>
            <a:endParaRPr lang="en-US"/>
          </a:p>
        </p:txBody>
      </p:sp>
      <p:sp>
        <p:nvSpPr>
          <p:cNvPr id="28675" name="Rectangle 7"/>
          <p:cNvSpPr txBox="1">
            <a:spLocks noGrp="1" noChangeArrowheads="1"/>
          </p:cNvSpPr>
          <p:nvPr/>
        </p:nvSpPr>
        <p:spPr bwMode="auto">
          <a:xfrm>
            <a:off x="3884613" y="8659813"/>
            <a:ext cx="29718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DB1C7E16-1D13-414D-B9DA-0DD41C16F251}" type="slidenum">
              <a:rPr lang="en-US" sz="1200">
                <a:latin typeface="Times New Roman" panose="02020603050405020304" pitchFamily="18" charset="0"/>
              </a:rPr>
              <a:pPr algn="r" eaLnBrk="1" hangingPunct="1"/>
              <a:t>32</a:t>
            </a:fld>
            <a:endParaRPr lang="en-US" sz="1200">
              <a:latin typeface="Times New Roman" panose="02020603050405020304" pitchFamily="18" charset="0"/>
            </a:endParaRPr>
          </a:p>
        </p:txBody>
      </p:sp>
      <p:sp>
        <p:nvSpPr>
          <p:cNvPr id="28676" name="Rectangle 2"/>
          <p:cNvSpPr>
            <a:spLocks noGrp="1" noRot="1" noChangeAspect="1" noChangeArrowheads="1" noTextEdit="1"/>
          </p:cNvSpPr>
          <p:nvPr>
            <p:ph type="sldImg"/>
          </p:nvPr>
        </p:nvSpPr>
        <p:spPr>
          <a:xfrm>
            <a:off x="392113" y="684213"/>
            <a:ext cx="6075362" cy="3417887"/>
          </a:xfrm>
          <a:ln/>
        </p:spPr>
      </p:sp>
      <p:sp>
        <p:nvSpPr>
          <p:cNvPr id="28677"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8585467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45059"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sz="1200">
                <a:latin typeface="Times" panose="02020603050405020304" pitchFamily="18" charset="0"/>
              </a:rPr>
              <a:t>19</a:t>
            </a:r>
          </a:p>
        </p:txBody>
      </p:sp>
      <p:sp>
        <p:nvSpPr>
          <p:cNvPr id="45060"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45061"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45062" name="Rectangle 6"/>
          <p:cNvSpPr>
            <a:spLocks noGrp="1" noRot="1" noChangeAspect="1" noChangeArrowheads="1" noTextEdit="1"/>
          </p:cNvSpPr>
          <p:nvPr>
            <p:ph type="sldImg"/>
          </p:nvPr>
        </p:nvSpPr>
        <p:spPr>
          <a:xfrm>
            <a:off x="393700" y="692150"/>
            <a:ext cx="6070600" cy="3416300"/>
          </a:xfrm>
          <a:ln cap="flat"/>
        </p:spPr>
      </p:sp>
    </p:spTree>
    <p:extLst>
      <p:ext uri="{BB962C8B-B14F-4D97-AF65-F5344CB8AC3E}">
        <p14:creationId xmlns:p14="http://schemas.microsoft.com/office/powerpoint/2010/main" val="2722378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CB2F17D-B659-46BD-9791-5CBD287DFBE3}" type="slidenum">
              <a:rPr lang="en-US"/>
              <a:pPr/>
              <a:t>34</a:t>
            </a:fld>
            <a:endParaRPr lang="en-US"/>
          </a:p>
        </p:txBody>
      </p:sp>
      <p:sp>
        <p:nvSpPr>
          <p:cNvPr id="38915" name="Rectangle 7"/>
          <p:cNvSpPr txBox="1">
            <a:spLocks noGrp="1" noChangeArrowheads="1"/>
          </p:cNvSpPr>
          <p:nvPr/>
        </p:nvSpPr>
        <p:spPr bwMode="auto">
          <a:xfrm>
            <a:off x="3884613" y="8659813"/>
            <a:ext cx="29718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BD6CA77B-38FE-4FE2-A5F0-764306BD6E51}" type="slidenum">
              <a:rPr lang="en-US" sz="1200">
                <a:latin typeface="Times New Roman" panose="02020603050405020304" pitchFamily="18" charset="0"/>
              </a:rPr>
              <a:pPr algn="r" eaLnBrk="1" hangingPunct="1"/>
              <a:t>34</a:t>
            </a:fld>
            <a:endParaRPr lang="en-US" sz="1200">
              <a:latin typeface="Times New Roman" panose="02020603050405020304" pitchFamily="18" charset="0"/>
            </a:endParaRPr>
          </a:p>
        </p:txBody>
      </p:sp>
      <p:sp>
        <p:nvSpPr>
          <p:cNvPr id="38916" name="Rectangle 2"/>
          <p:cNvSpPr>
            <a:spLocks noGrp="1" noRot="1" noChangeAspect="1" noChangeArrowheads="1" noTextEdit="1"/>
          </p:cNvSpPr>
          <p:nvPr>
            <p:ph type="sldImg"/>
          </p:nvPr>
        </p:nvSpPr>
        <p:spPr>
          <a:xfrm>
            <a:off x="392113" y="684213"/>
            <a:ext cx="6075362" cy="3417887"/>
          </a:xfrm>
          <a:ln/>
        </p:spPr>
      </p:sp>
      <p:sp>
        <p:nvSpPr>
          <p:cNvPr id="38917"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007255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80602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97507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418891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650202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864538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31165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89150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530657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95400"/>
            <a:ext cx="54864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Online Image Placeholder 3"/>
          <p:cNvSpPr>
            <a:spLocks noGrp="1"/>
          </p:cNvSpPr>
          <p:nvPr>
            <p:ph type="clipArt" sz="half" idx="2"/>
          </p:nvPr>
        </p:nvSpPr>
        <p:spPr>
          <a:xfrm>
            <a:off x="6146800" y="1295400"/>
            <a:ext cx="5486400" cy="5181600"/>
          </a:xfrm>
        </p:spPr>
        <p:txBody>
          <a:bodyPr/>
          <a:lstStyle/>
          <a:p>
            <a:pPr lvl="0"/>
            <a:endParaRPr lang="en-US" noProof="0" smtClean="0"/>
          </a:p>
        </p:txBody>
      </p:sp>
    </p:spTree>
    <p:extLst>
      <p:ext uri="{BB962C8B-B14F-4D97-AF65-F5344CB8AC3E}">
        <p14:creationId xmlns:p14="http://schemas.microsoft.com/office/powerpoint/2010/main" val="2297577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pPr/>
              <a:t>4/21/2014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pPr/>
              <a:t>‹#›</a:t>
            </a:fld>
            <a:endParaRPr lang="en-US" dirty="0"/>
          </a:p>
        </p:txBody>
      </p:sp>
    </p:spTree>
    <p:extLst>
      <p:ext uri="{BB962C8B-B14F-4D97-AF65-F5344CB8AC3E}">
        <p14:creationId xmlns:p14="http://schemas.microsoft.com/office/powerpoint/2010/main" val="1554634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56978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pPr/>
              <a:t>4/21/2014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pPr/>
              <a:t>‹#›</a:t>
            </a:fld>
            <a:endParaRPr lang="en-US" dirty="0"/>
          </a:p>
        </p:txBody>
      </p:sp>
    </p:spTree>
    <p:extLst>
      <p:ext uri="{BB962C8B-B14F-4D97-AF65-F5344CB8AC3E}">
        <p14:creationId xmlns:p14="http://schemas.microsoft.com/office/powerpoint/2010/main" val="1091055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4/21/2014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30093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4/21/2014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05670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4/21/2014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87528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4/21/2014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23226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4/21/2014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53843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4/21/2014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0118352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13.wmf"/></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15.wmf"/></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18.wmf"/></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99267" y="2846231"/>
            <a:ext cx="3503053" cy="1204605"/>
          </a:xfrm>
        </p:spPr>
        <p:txBody>
          <a:bodyPr/>
          <a:lstStyle/>
          <a:p>
            <a:r>
              <a:rPr lang="en-US" dirty="0" smtClean="0"/>
              <a:t>BACK PAIN</a:t>
            </a:r>
            <a:endParaRPr lang="en-US" dirty="0"/>
          </a:p>
        </p:txBody>
      </p:sp>
      <p:sp>
        <p:nvSpPr>
          <p:cNvPr id="3" name="Subtitle 2"/>
          <p:cNvSpPr>
            <a:spLocks noGrp="1"/>
          </p:cNvSpPr>
          <p:nvPr>
            <p:ph type="subTitle" idx="1"/>
          </p:nvPr>
        </p:nvSpPr>
        <p:spPr>
          <a:xfrm>
            <a:off x="1667325" y="4656140"/>
            <a:ext cx="7766936" cy="1793298"/>
          </a:xfrm>
        </p:spPr>
        <p:txBody>
          <a:bodyPr>
            <a:normAutofit/>
          </a:bodyPr>
          <a:lstStyle/>
          <a:p>
            <a:pPr algn="l"/>
            <a:r>
              <a:rPr lang="en-US" b="1" dirty="0" smtClean="0"/>
              <a:t>DR.AFSAR SAYEEDA</a:t>
            </a:r>
          </a:p>
          <a:p>
            <a:pPr algn="l"/>
            <a:r>
              <a:rPr lang="en-US" b="1" dirty="0" smtClean="0"/>
              <a:t>MRCP(UK)</a:t>
            </a:r>
          </a:p>
          <a:p>
            <a:pPr algn="l"/>
            <a:r>
              <a:rPr lang="en-US" b="1" dirty="0" smtClean="0"/>
              <a:t>CONSULTANT &amp; HEAD, CTU</a:t>
            </a:r>
          </a:p>
          <a:p>
            <a:pPr algn="l"/>
            <a:r>
              <a:rPr lang="en-US" b="1" dirty="0" smtClean="0"/>
              <a:t>DEPT OF MEDICINE, KKUH,RIYADH</a:t>
            </a:r>
          </a:p>
          <a:p>
            <a:pPr algn="l"/>
            <a:endParaRPr lang="en-US" dirty="0"/>
          </a:p>
        </p:txBody>
      </p:sp>
    </p:spTree>
    <p:extLst>
      <p:ext uri="{BB962C8B-B14F-4D97-AF65-F5344CB8AC3E}">
        <p14:creationId xmlns:p14="http://schemas.microsoft.com/office/powerpoint/2010/main" val="17062254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552182988"/>
              </p:ext>
            </p:extLst>
          </p:nvPr>
        </p:nvGraphicFramePr>
        <p:xfrm>
          <a:off x="522514" y="377374"/>
          <a:ext cx="8911772" cy="6480622"/>
        </p:xfrm>
        <a:graphic>
          <a:graphicData uri="http://schemas.openxmlformats.org/drawingml/2006/table">
            <a:tbl>
              <a:tblPr firstRow="1" firstCol="1" bandRow="1">
                <a:tableStyleId>{5C22544A-7EE6-4342-B048-85BDC9FD1C3A}</a:tableStyleId>
              </a:tblPr>
              <a:tblGrid>
                <a:gridCol w="8911772"/>
              </a:tblGrid>
              <a:tr h="475648">
                <a:tc>
                  <a:txBody>
                    <a:bodyPr/>
                    <a:lstStyle/>
                    <a:p>
                      <a:pPr marL="0" marR="0" algn="ctr">
                        <a:lnSpc>
                          <a:spcPts val="1800"/>
                        </a:lnSpc>
                        <a:spcBef>
                          <a:spcPts val="0"/>
                        </a:spcBef>
                        <a:spcAft>
                          <a:spcPts val="0"/>
                        </a:spcAft>
                      </a:pPr>
                      <a:r>
                        <a:rPr lang="en-US" sz="2400" dirty="0">
                          <a:effectLst/>
                        </a:rPr>
                        <a:t>Mechanical low back pain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72475" marR="72475" marT="60396" marB="36237" anchor="ctr"/>
                </a:tc>
              </a:tr>
              <a:tr h="415603">
                <a:tc>
                  <a:txBody>
                    <a:bodyPr/>
                    <a:lstStyle/>
                    <a:p>
                      <a:pPr marL="0" marR="0">
                        <a:lnSpc>
                          <a:spcPts val="1800"/>
                        </a:lnSpc>
                        <a:spcBef>
                          <a:spcPts val="0"/>
                        </a:spcBef>
                        <a:spcAft>
                          <a:spcPts val="0"/>
                        </a:spcAft>
                      </a:pPr>
                      <a:r>
                        <a:rPr lang="en-US" sz="2400" dirty="0">
                          <a:effectLst/>
                        </a:rPr>
                        <a:t>Lumbar strain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72475" marR="72475" marT="36237" marB="36237"/>
                </a:tc>
              </a:tr>
              <a:tr h="1148203">
                <a:tc>
                  <a:txBody>
                    <a:bodyPr/>
                    <a:lstStyle/>
                    <a:p>
                      <a:pPr marL="0" marR="0">
                        <a:lnSpc>
                          <a:spcPts val="1800"/>
                        </a:lnSpc>
                        <a:spcBef>
                          <a:spcPts val="0"/>
                        </a:spcBef>
                        <a:spcAft>
                          <a:spcPts val="0"/>
                        </a:spcAft>
                      </a:pPr>
                      <a:r>
                        <a:rPr lang="en-US" sz="2400" dirty="0">
                          <a:effectLst/>
                        </a:rPr>
                        <a:t>Degenerative disease</a:t>
                      </a:r>
                    </a:p>
                    <a:p>
                      <a:pPr marL="342900" marR="0" lvl="0" indent="-342900">
                        <a:lnSpc>
                          <a:spcPts val="1800"/>
                        </a:lnSpc>
                        <a:spcBef>
                          <a:spcPts val="240"/>
                        </a:spcBef>
                        <a:spcAft>
                          <a:spcPts val="240"/>
                        </a:spcAft>
                        <a:buSzPts val="1000"/>
                        <a:buFont typeface="Wingdings" panose="05000000000000000000" pitchFamily="2" charset="2"/>
                        <a:buChar char=""/>
                        <a:tabLst>
                          <a:tab pos="457200" algn="l"/>
                        </a:tabLst>
                      </a:pPr>
                      <a:r>
                        <a:rPr lang="en-US" sz="2400" dirty="0">
                          <a:effectLst/>
                        </a:rPr>
                        <a:t>Discs (</a:t>
                      </a:r>
                      <a:r>
                        <a:rPr lang="en-US" sz="2400" dirty="0" err="1">
                          <a:effectLst/>
                        </a:rPr>
                        <a:t>spondylosis</a:t>
                      </a:r>
                      <a:r>
                        <a:rPr lang="en-US" sz="2400" dirty="0">
                          <a:effectLst/>
                        </a:rPr>
                        <a:t>) </a:t>
                      </a:r>
                    </a:p>
                    <a:p>
                      <a:pPr marL="342900" marR="0" lvl="0" indent="-342900">
                        <a:lnSpc>
                          <a:spcPts val="1800"/>
                        </a:lnSpc>
                        <a:spcBef>
                          <a:spcPts val="240"/>
                        </a:spcBef>
                        <a:spcAft>
                          <a:spcPts val="240"/>
                        </a:spcAft>
                        <a:buSzPts val="1000"/>
                        <a:buFont typeface="Wingdings" panose="05000000000000000000" pitchFamily="2" charset="2"/>
                        <a:buChar char=""/>
                        <a:tabLst>
                          <a:tab pos="457200" algn="l"/>
                        </a:tabLst>
                      </a:pPr>
                      <a:r>
                        <a:rPr lang="en-US" sz="2400" dirty="0">
                          <a:effectLst/>
                        </a:rPr>
                        <a:t>Facet joints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72475" marR="72475" marT="36237" marB="36237"/>
                </a:tc>
              </a:tr>
              <a:tr h="415603">
                <a:tc>
                  <a:txBody>
                    <a:bodyPr/>
                    <a:lstStyle/>
                    <a:p>
                      <a:pPr marL="0" marR="0">
                        <a:lnSpc>
                          <a:spcPts val="1800"/>
                        </a:lnSpc>
                        <a:spcBef>
                          <a:spcPts val="0"/>
                        </a:spcBef>
                        <a:spcAft>
                          <a:spcPts val="0"/>
                        </a:spcAft>
                      </a:pPr>
                      <a:r>
                        <a:rPr lang="en-US" sz="2400" dirty="0" err="1">
                          <a:effectLst/>
                        </a:rPr>
                        <a:t>Spondylolisthesis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72475" marR="72475" marT="36237" marB="36237"/>
                </a:tc>
              </a:tr>
              <a:tr h="415603">
                <a:tc>
                  <a:txBody>
                    <a:bodyPr/>
                    <a:lstStyle/>
                    <a:p>
                      <a:pPr marL="0" marR="0">
                        <a:lnSpc>
                          <a:spcPts val="1800"/>
                        </a:lnSpc>
                        <a:spcBef>
                          <a:spcPts val="0"/>
                        </a:spcBef>
                        <a:spcAft>
                          <a:spcPts val="0"/>
                        </a:spcAft>
                      </a:pPr>
                      <a:r>
                        <a:rPr lang="en-US" sz="2400" dirty="0">
                          <a:effectLst/>
                        </a:rPr>
                        <a:t>Herniated disc</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72475" marR="72475" marT="36237" marB="36237"/>
                </a:tc>
              </a:tr>
              <a:tr h="415603">
                <a:tc>
                  <a:txBody>
                    <a:bodyPr/>
                    <a:lstStyle/>
                    <a:p>
                      <a:pPr marL="0" marR="0">
                        <a:lnSpc>
                          <a:spcPts val="1800"/>
                        </a:lnSpc>
                        <a:spcBef>
                          <a:spcPts val="0"/>
                        </a:spcBef>
                        <a:spcAft>
                          <a:spcPts val="0"/>
                        </a:spcAft>
                      </a:pPr>
                      <a:r>
                        <a:rPr lang="en-US" sz="2400" dirty="0">
                          <a:effectLst/>
                        </a:rPr>
                        <a:t>Spinal stenosis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72475" marR="72475" marT="36237" marB="36237"/>
                </a:tc>
              </a:tr>
              <a:tr h="415603">
                <a:tc>
                  <a:txBody>
                    <a:bodyPr/>
                    <a:lstStyle/>
                    <a:p>
                      <a:pPr marL="0" marR="0">
                        <a:lnSpc>
                          <a:spcPts val="1800"/>
                        </a:lnSpc>
                        <a:spcBef>
                          <a:spcPts val="0"/>
                        </a:spcBef>
                        <a:spcAft>
                          <a:spcPts val="0"/>
                        </a:spcAft>
                      </a:pPr>
                      <a:r>
                        <a:rPr lang="en-US" sz="2400" dirty="0">
                          <a:effectLst/>
                        </a:rPr>
                        <a:t>Osteoporosis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72475" marR="72475" marT="36237" marB="36237"/>
                </a:tc>
              </a:tr>
              <a:tr h="415603">
                <a:tc>
                  <a:txBody>
                    <a:bodyPr/>
                    <a:lstStyle/>
                    <a:p>
                      <a:pPr marL="0" marR="0">
                        <a:lnSpc>
                          <a:spcPts val="1800"/>
                        </a:lnSpc>
                        <a:spcBef>
                          <a:spcPts val="0"/>
                        </a:spcBef>
                        <a:spcAft>
                          <a:spcPts val="0"/>
                        </a:spcAft>
                      </a:pPr>
                      <a:r>
                        <a:rPr lang="en-US" sz="2400" dirty="0">
                          <a:effectLst/>
                        </a:rPr>
                        <a:t>Fractures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72475" marR="72475" marT="36237" marB="36237"/>
                </a:tc>
              </a:tr>
              <a:tr h="1531947">
                <a:tc>
                  <a:txBody>
                    <a:bodyPr/>
                    <a:lstStyle/>
                    <a:p>
                      <a:pPr marL="0" marR="0">
                        <a:lnSpc>
                          <a:spcPts val="1800"/>
                        </a:lnSpc>
                        <a:spcBef>
                          <a:spcPts val="0"/>
                        </a:spcBef>
                        <a:spcAft>
                          <a:spcPts val="0"/>
                        </a:spcAft>
                      </a:pPr>
                      <a:r>
                        <a:rPr lang="en-US" sz="2400" dirty="0">
                          <a:effectLst/>
                        </a:rPr>
                        <a:t>Congenital disease</a:t>
                      </a:r>
                    </a:p>
                    <a:p>
                      <a:pPr marL="342900" marR="0" lvl="0" indent="-342900">
                        <a:lnSpc>
                          <a:spcPts val="1800"/>
                        </a:lnSpc>
                        <a:spcBef>
                          <a:spcPts val="240"/>
                        </a:spcBef>
                        <a:spcAft>
                          <a:spcPts val="240"/>
                        </a:spcAft>
                        <a:buSzPts val="1000"/>
                        <a:buFont typeface="Wingdings" panose="05000000000000000000" pitchFamily="2" charset="2"/>
                        <a:buChar char=""/>
                        <a:tabLst>
                          <a:tab pos="457200" algn="l"/>
                        </a:tabLst>
                      </a:pPr>
                      <a:r>
                        <a:rPr lang="en-US" sz="2400" dirty="0">
                          <a:effectLst/>
                        </a:rPr>
                        <a:t>Severe kyphosis </a:t>
                      </a:r>
                    </a:p>
                    <a:p>
                      <a:pPr marL="342900" marR="0" lvl="0" indent="-342900">
                        <a:lnSpc>
                          <a:spcPts val="1800"/>
                        </a:lnSpc>
                        <a:spcBef>
                          <a:spcPts val="240"/>
                        </a:spcBef>
                        <a:spcAft>
                          <a:spcPts val="240"/>
                        </a:spcAft>
                        <a:buSzPts val="1000"/>
                        <a:buFont typeface="Wingdings" panose="05000000000000000000" pitchFamily="2" charset="2"/>
                        <a:buChar char=""/>
                        <a:tabLst>
                          <a:tab pos="457200" algn="l"/>
                        </a:tabLst>
                      </a:pPr>
                      <a:r>
                        <a:rPr lang="en-US" sz="2400" dirty="0">
                          <a:effectLst/>
                        </a:rPr>
                        <a:t>Severe scoliosis </a:t>
                      </a:r>
                    </a:p>
                    <a:p>
                      <a:pPr marL="342900" marR="0" lvl="0" indent="-342900">
                        <a:lnSpc>
                          <a:spcPts val="1800"/>
                        </a:lnSpc>
                        <a:spcBef>
                          <a:spcPts val="240"/>
                        </a:spcBef>
                        <a:spcAft>
                          <a:spcPts val="240"/>
                        </a:spcAft>
                        <a:buSzPts val="1000"/>
                        <a:buFont typeface="Wingdings" panose="05000000000000000000" pitchFamily="2" charset="2"/>
                        <a:buChar char=""/>
                        <a:tabLst>
                          <a:tab pos="457200" algn="l"/>
                        </a:tabLst>
                      </a:pPr>
                      <a:r>
                        <a:rPr lang="en-US" sz="2400" dirty="0">
                          <a:effectLst/>
                        </a:rPr>
                        <a:t>Possible type II transitional vertebra*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72475" marR="72475" marT="36237" marB="36237"/>
                </a:tc>
              </a:tr>
              <a:tr h="415603">
                <a:tc>
                  <a:txBody>
                    <a:bodyPr/>
                    <a:lstStyle/>
                    <a:p>
                      <a:pPr marL="0" marR="0">
                        <a:lnSpc>
                          <a:spcPts val="1800"/>
                        </a:lnSpc>
                        <a:spcBef>
                          <a:spcPts val="0"/>
                        </a:spcBef>
                        <a:spcAft>
                          <a:spcPts val="0"/>
                        </a:spcAft>
                      </a:pPr>
                      <a:r>
                        <a:rPr lang="en-US" sz="2400" dirty="0">
                          <a:effectLst/>
                        </a:rPr>
                        <a:t>Possible </a:t>
                      </a:r>
                      <a:r>
                        <a:rPr lang="en-US" sz="2400" dirty="0" err="1">
                          <a:effectLst/>
                        </a:rPr>
                        <a:t>spondylolysis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72475" marR="72475" marT="36237" marB="36237"/>
                </a:tc>
              </a:tr>
              <a:tr h="415603">
                <a:tc>
                  <a:txBody>
                    <a:bodyPr/>
                    <a:lstStyle/>
                    <a:p>
                      <a:pPr marL="0" marR="0">
                        <a:lnSpc>
                          <a:spcPts val="1800"/>
                        </a:lnSpc>
                        <a:spcBef>
                          <a:spcPts val="0"/>
                        </a:spcBef>
                        <a:spcAft>
                          <a:spcPts val="0"/>
                        </a:spcAft>
                      </a:pPr>
                      <a:r>
                        <a:rPr lang="en-US" sz="2400" dirty="0">
                          <a:effectLst/>
                        </a:rPr>
                        <a:t>Possible facet joint asymmetry</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72475" marR="72475" marT="36237" marB="36237"/>
                </a:tc>
              </a:tr>
            </a:tbl>
          </a:graphicData>
        </a:graphic>
      </p:graphicFrame>
    </p:spTree>
    <p:extLst>
      <p:ext uri="{BB962C8B-B14F-4D97-AF65-F5344CB8AC3E}">
        <p14:creationId xmlns:p14="http://schemas.microsoft.com/office/powerpoint/2010/main" val="31248828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985222207"/>
              </p:ext>
            </p:extLst>
          </p:nvPr>
        </p:nvGraphicFramePr>
        <p:xfrm>
          <a:off x="508000" y="232229"/>
          <a:ext cx="8926286" cy="6414708"/>
        </p:xfrm>
        <a:graphic>
          <a:graphicData uri="http://schemas.openxmlformats.org/drawingml/2006/table">
            <a:tbl>
              <a:tblPr firstRow="1" firstCol="1" bandRow="1">
                <a:tableStyleId>{5C22544A-7EE6-4342-B048-85BDC9FD1C3A}</a:tableStyleId>
              </a:tblPr>
              <a:tblGrid>
                <a:gridCol w="8926286"/>
              </a:tblGrid>
              <a:tr h="693672">
                <a:tc>
                  <a:txBody>
                    <a:bodyPr/>
                    <a:lstStyle/>
                    <a:p>
                      <a:pPr marL="0" marR="0" algn="ctr">
                        <a:lnSpc>
                          <a:spcPts val="1800"/>
                        </a:lnSpc>
                        <a:spcBef>
                          <a:spcPts val="0"/>
                        </a:spcBef>
                        <a:spcAft>
                          <a:spcPts val="0"/>
                        </a:spcAft>
                      </a:pPr>
                      <a:r>
                        <a:rPr lang="en-US" sz="2400" dirty="0">
                          <a:effectLst/>
                        </a:rPr>
                        <a:t>Non-mechanical spine disease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1340" marR="61340" marT="51116" marB="30670" anchor="ctr"/>
                </a:tc>
              </a:tr>
              <a:tr h="1797648">
                <a:tc>
                  <a:txBody>
                    <a:bodyPr/>
                    <a:lstStyle/>
                    <a:p>
                      <a:pPr marL="0" marR="0">
                        <a:lnSpc>
                          <a:spcPts val="1800"/>
                        </a:lnSpc>
                        <a:spcBef>
                          <a:spcPts val="0"/>
                        </a:spcBef>
                        <a:spcAft>
                          <a:spcPts val="0"/>
                        </a:spcAft>
                      </a:pPr>
                      <a:r>
                        <a:rPr lang="en-US" sz="2400" dirty="0" err="1">
                          <a:effectLst/>
                        </a:rPr>
                        <a:t>Neoplasia</a:t>
                      </a:r>
                      <a:endParaRPr lang="en-US" sz="2400" dirty="0">
                        <a:effectLst/>
                      </a:endParaRPr>
                    </a:p>
                    <a:p>
                      <a:pPr marL="342900" marR="0" lvl="0" indent="-342900">
                        <a:lnSpc>
                          <a:spcPts val="1800"/>
                        </a:lnSpc>
                        <a:spcBef>
                          <a:spcPts val="240"/>
                        </a:spcBef>
                        <a:spcAft>
                          <a:spcPts val="240"/>
                        </a:spcAft>
                        <a:buSzPts val="1000"/>
                        <a:buFont typeface="Wingdings" panose="05000000000000000000" pitchFamily="2" charset="2"/>
                        <a:buChar char=""/>
                        <a:tabLst>
                          <a:tab pos="457200" algn="l"/>
                        </a:tabLst>
                      </a:pPr>
                      <a:r>
                        <a:rPr lang="en-US" sz="2400" dirty="0">
                          <a:effectLst/>
                        </a:rPr>
                        <a:t>Multiple myeloma </a:t>
                      </a:r>
                    </a:p>
                    <a:p>
                      <a:pPr marL="342900" marR="0" lvl="0" indent="-342900">
                        <a:lnSpc>
                          <a:spcPts val="1800"/>
                        </a:lnSpc>
                        <a:spcBef>
                          <a:spcPts val="240"/>
                        </a:spcBef>
                        <a:spcAft>
                          <a:spcPts val="240"/>
                        </a:spcAft>
                        <a:buSzPts val="1000"/>
                        <a:buFont typeface="Wingdings" panose="05000000000000000000" pitchFamily="2" charset="2"/>
                        <a:buChar char=""/>
                        <a:tabLst>
                          <a:tab pos="457200" algn="l"/>
                        </a:tabLst>
                      </a:pPr>
                      <a:r>
                        <a:rPr lang="en-US" sz="2400" dirty="0">
                          <a:effectLst/>
                        </a:rPr>
                        <a:t>Metastatic carcinoma </a:t>
                      </a:r>
                    </a:p>
                    <a:p>
                      <a:pPr marL="342900" marR="0" lvl="0" indent="-342900">
                        <a:lnSpc>
                          <a:spcPts val="1800"/>
                        </a:lnSpc>
                        <a:spcBef>
                          <a:spcPts val="240"/>
                        </a:spcBef>
                        <a:spcAft>
                          <a:spcPts val="240"/>
                        </a:spcAft>
                        <a:buSzPts val="1000"/>
                        <a:buFont typeface="Wingdings" panose="05000000000000000000" pitchFamily="2" charset="2"/>
                        <a:buChar char=""/>
                        <a:tabLst>
                          <a:tab pos="457200" algn="l"/>
                        </a:tabLst>
                      </a:pPr>
                      <a:r>
                        <a:rPr lang="en-US" sz="2400" dirty="0">
                          <a:effectLst/>
                        </a:rPr>
                        <a:t>Lymphoma and leukemia </a:t>
                      </a:r>
                    </a:p>
                    <a:p>
                      <a:pPr marL="342900" marR="0" lvl="0" indent="-342900">
                        <a:lnSpc>
                          <a:spcPts val="1800"/>
                        </a:lnSpc>
                        <a:spcBef>
                          <a:spcPts val="240"/>
                        </a:spcBef>
                        <a:spcAft>
                          <a:spcPts val="240"/>
                        </a:spcAft>
                        <a:buSzPts val="1000"/>
                        <a:buFont typeface="Wingdings" panose="05000000000000000000" pitchFamily="2" charset="2"/>
                        <a:buChar char=""/>
                        <a:tabLst>
                          <a:tab pos="457200" algn="l"/>
                        </a:tabLst>
                      </a:pPr>
                      <a:r>
                        <a:rPr lang="en-US" sz="2400" dirty="0">
                          <a:effectLst/>
                        </a:rPr>
                        <a:t>Spinal cord tumors </a:t>
                      </a:r>
                    </a:p>
                    <a:p>
                      <a:pPr marL="342900" marR="0" lvl="0" indent="-342900">
                        <a:lnSpc>
                          <a:spcPts val="1800"/>
                        </a:lnSpc>
                        <a:spcBef>
                          <a:spcPts val="240"/>
                        </a:spcBef>
                        <a:spcAft>
                          <a:spcPts val="240"/>
                        </a:spcAft>
                        <a:buSzPts val="1000"/>
                        <a:buFont typeface="Wingdings" panose="05000000000000000000" pitchFamily="2" charset="2"/>
                        <a:buChar char=""/>
                        <a:tabLst>
                          <a:tab pos="457200" algn="l"/>
                        </a:tabLst>
                      </a:pPr>
                      <a:r>
                        <a:rPr lang="en-US" sz="2400" dirty="0">
                          <a:effectLst/>
                        </a:rPr>
                        <a:t>Retroperitoneal tumors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1340" marR="61340" marT="30670" marB="30670"/>
                </a:tc>
              </a:tr>
              <a:tr h="1797648">
                <a:tc>
                  <a:txBody>
                    <a:bodyPr/>
                    <a:lstStyle/>
                    <a:p>
                      <a:pPr marL="0" marR="0">
                        <a:lnSpc>
                          <a:spcPts val="1800"/>
                        </a:lnSpc>
                        <a:spcBef>
                          <a:spcPts val="0"/>
                        </a:spcBef>
                        <a:spcAft>
                          <a:spcPts val="0"/>
                        </a:spcAft>
                      </a:pPr>
                      <a:r>
                        <a:rPr lang="en-US" sz="2400" dirty="0">
                          <a:effectLst/>
                        </a:rPr>
                        <a:t>Infection</a:t>
                      </a:r>
                    </a:p>
                    <a:p>
                      <a:pPr marL="342900" marR="0" lvl="0" indent="-342900">
                        <a:lnSpc>
                          <a:spcPts val="1800"/>
                        </a:lnSpc>
                        <a:spcBef>
                          <a:spcPts val="240"/>
                        </a:spcBef>
                        <a:spcAft>
                          <a:spcPts val="240"/>
                        </a:spcAft>
                        <a:buSzPts val="1000"/>
                        <a:buFont typeface="Wingdings" panose="05000000000000000000" pitchFamily="2" charset="2"/>
                        <a:buChar char=""/>
                        <a:tabLst>
                          <a:tab pos="457200" algn="l"/>
                        </a:tabLst>
                      </a:pPr>
                      <a:r>
                        <a:rPr lang="en-US" sz="2400" dirty="0">
                          <a:effectLst/>
                        </a:rPr>
                        <a:t>Osteomyelitis </a:t>
                      </a:r>
                    </a:p>
                    <a:p>
                      <a:pPr marL="342900" marR="0" lvl="0" indent="-342900">
                        <a:lnSpc>
                          <a:spcPts val="1800"/>
                        </a:lnSpc>
                        <a:spcBef>
                          <a:spcPts val="240"/>
                        </a:spcBef>
                        <a:spcAft>
                          <a:spcPts val="240"/>
                        </a:spcAft>
                        <a:buSzPts val="1000"/>
                        <a:buFont typeface="Wingdings" panose="05000000000000000000" pitchFamily="2" charset="2"/>
                        <a:buChar char=""/>
                        <a:tabLst>
                          <a:tab pos="457200" algn="l"/>
                        </a:tabLst>
                      </a:pPr>
                      <a:r>
                        <a:rPr lang="en-US" sz="2400" dirty="0">
                          <a:effectLst/>
                        </a:rPr>
                        <a:t>Septic </a:t>
                      </a:r>
                      <a:r>
                        <a:rPr lang="en-US" sz="2400" dirty="0" err="1">
                          <a:effectLst/>
                        </a:rPr>
                        <a:t>discitis</a:t>
                      </a:r>
                      <a:r>
                        <a:rPr lang="en-US" sz="2400" dirty="0">
                          <a:effectLst/>
                        </a:rPr>
                        <a:t> </a:t>
                      </a:r>
                    </a:p>
                    <a:p>
                      <a:pPr marL="342900" marR="0" lvl="0" indent="-342900">
                        <a:lnSpc>
                          <a:spcPts val="1800"/>
                        </a:lnSpc>
                        <a:spcBef>
                          <a:spcPts val="240"/>
                        </a:spcBef>
                        <a:spcAft>
                          <a:spcPts val="240"/>
                        </a:spcAft>
                        <a:buSzPts val="1000"/>
                        <a:buFont typeface="Wingdings" panose="05000000000000000000" pitchFamily="2" charset="2"/>
                        <a:buChar char=""/>
                        <a:tabLst>
                          <a:tab pos="457200" algn="l"/>
                        </a:tabLst>
                      </a:pPr>
                      <a:r>
                        <a:rPr lang="en-US" sz="2400" dirty="0" err="1">
                          <a:effectLst/>
                        </a:rPr>
                        <a:t>Paraspinous</a:t>
                      </a:r>
                      <a:r>
                        <a:rPr lang="en-US" sz="2400" dirty="0">
                          <a:effectLst/>
                        </a:rPr>
                        <a:t> abscess </a:t>
                      </a:r>
                    </a:p>
                    <a:p>
                      <a:pPr marL="342900" marR="0" lvl="0" indent="-342900">
                        <a:lnSpc>
                          <a:spcPts val="1800"/>
                        </a:lnSpc>
                        <a:spcBef>
                          <a:spcPts val="240"/>
                        </a:spcBef>
                        <a:spcAft>
                          <a:spcPts val="240"/>
                        </a:spcAft>
                        <a:buSzPts val="1000"/>
                        <a:buFont typeface="Wingdings" panose="05000000000000000000" pitchFamily="2" charset="2"/>
                        <a:buChar char=""/>
                        <a:tabLst>
                          <a:tab pos="457200" algn="l"/>
                        </a:tabLst>
                      </a:pPr>
                      <a:r>
                        <a:rPr lang="en-US" sz="2400" dirty="0">
                          <a:effectLst/>
                        </a:rPr>
                        <a:t>Epidural abscess </a:t>
                      </a:r>
                    </a:p>
                    <a:p>
                      <a:pPr marL="342900" marR="0" lvl="0" indent="-342900">
                        <a:lnSpc>
                          <a:spcPts val="1800"/>
                        </a:lnSpc>
                        <a:spcBef>
                          <a:spcPts val="240"/>
                        </a:spcBef>
                        <a:spcAft>
                          <a:spcPts val="240"/>
                        </a:spcAft>
                        <a:buSzPts val="1000"/>
                        <a:buFont typeface="Wingdings" panose="05000000000000000000" pitchFamily="2" charset="2"/>
                        <a:buChar char=""/>
                        <a:tabLst>
                          <a:tab pos="457200" algn="l"/>
                        </a:tabLst>
                      </a:pPr>
                      <a:r>
                        <a:rPr lang="en-US" sz="2400" dirty="0">
                          <a:effectLst/>
                        </a:rPr>
                        <a:t>Bacterial endocarditis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1340" marR="61340" marT="30670" marB="30670"/>
                </a:tc>
              </a:tr>
              <a:tr h="1495638">
                <a:tc>
                  <a:txBody>
                    <a:bodyPr/>
                    <a:lstStyle/>
                    <a:p>
                      <a:pPr marL="0" marR="0">
                        <a:lnSpc>
                          <a:spcPts val="1800"/>
                        </a:lnSpc>
                        <a:spcBef>
                          <a:spcPts val="0"/>
                        </a:spcBef>
                        <a:spcAft>
                          <a:spcPts val="0"/>
                        </a:spcAft>
                      </a:pPr>
                      <a:r>
                        <a:rPr lang="en-US" sz="2400" dirty="0">
                          <a:effectLst/>
                        </a:rPr>
                        <a:t>Inflammatory arthritis (often HLA-B27 associated)</a:t>
                      </a:r>
                    </a:p>
                    <a:p>
                      <a:pPr marL="342900" marR="0" lvl="0" indent="-342900">
                        <a:lnSpc>
                          <a:spcPts val="1800"/>
                        </a:lnSpc>
                        <a:spcBef>
                          <a:spcPts val="240"/>
                        </a:spcBef>
                        <a:spcAft>
                          <a:spcPts val="240"/>
                        </a:spcAft>
                        <a:buSzPts val="1000"/>
                        <a:buFont typeface="Wingdings" panose="05000000000000000000" pitchFamily="2" charset="2"/>
                        <a:buChar char=""/>
                        <a:tabLst>
                          <a:tab pos="457200" algn="l"/>
                        </a:tabLst>
                      </a:pPr>
                      <a:r>
                        <a:rPr lang="en-US" sz="2400" dirty="0" err="1">
                          <a:effectLst/>
                        </a:rPr>
                        <a:t>Ankylosing</a:t>
                      </a:r>
                      <a:r>
                        <a:rPr lang="en-US" sz="2400" dirty="0">
                          <a:effectLst/>
                        </a:rPr>
                        <a:t> spondylitis </a:t>
                      </a:r>
                    </a:p>
                    <a:p>
                      <a:pPr marL="342900" marR="0" lvl="0" indent="-342900">
                        <a:lnSpc>
                          <a:spcPts val="1800"/>
                        </a:lnSpc>
                        <a:spcBef>
                          <a:spcPts val="240"/>
                        </a:spcBef>
                        <a:spcAft>
                          <a:spcPts val="240"/>
                        </a:spcAft>
                        <a:buSzPts val="1000"/>
                        <a:buFont typeface="Wingdings" panose="05000000000000000000" pitchFamily="2" charset="2"/>
                        <a:buChar char=""/>
                        <a:tabLst>
                          <a:tab pos="457200" algn="l"/>
                        </a:tabLst>
                      </a:pPr>
                      <a:r>
                        <a:rPr lang="en-US" sz="2400" dirty="0">
                          <a:effectLst/>
                        </a:rPr>
                        <a:t>Psoriatic spondylitis </a:t>
                      </a:r>
                    </a:p>
                    <a:p>
                      <a:pPr marL="342900" marR="0" lvl="0" indent="-342900">
                        <a:lnSpc>
                          <a:spcPts val="1800"/>
                        </a:lnSpc>
                        <a:spcBef>
                          <a:spcPts val="240"/>
                        </a:spcBef>
                        <a:spcAft>
                          <a:spcPts val="240"/>
                        </a:spcAft>
                        <a:buSzPts val="1000"/>
                        <a:buFont typeface="Wingdings" panose="05000000000000000000" pitchFamily="2" charset="2"/>
                        <a:buChar char=""/>
                        <a:tabLst>
                          <a:tab pos="457200" algn="l"/>
                        </a:tabLst>
                      </a:pPr>
                      <a:r>
                        <a:rPr lang="en-US" sz="2400" dirty="0">
                          <a:effectLst/>
                        </a:rPr>
                        <a:t>Reiter's syndrome </a:t>
                      </a:r>
                    </a:p>
                    <a:p>
                      <a:pPr marL="342900" marR="0" lvl="0" indent="-342900">
                        <a:lnSpc>
                          <a:spcPts val="1800"/>
                        </a:lnSpc>
                        <a:spcBef>
                          <a:spcPts val="240"/>
                        </a:spcBef>
                        <a:spcAft>
                          <a:spcPts val="240"/>
                        </a:spcAft>
                        <a:buSzPts val="1000"/>
                        <a:buFont typeface="Wingdings" panose="05000000000000000000" pitchFamily="2" charset="2"/>
                        <a:buChar char=""/>
                        <a:tabLst>
                          <a:tab pos="457200" algn="l"/>
                        </a:tabLst>
                      </a:pPr>
                      <a:r>
                        <a:rPr lang="en-US" sz="2400" dirty="0">
                          <a:effectLst/>
                        </a:rPr>
                        <a:t>Inflammatory bowel disease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1340" marR="61340" marT="30670" marB="30670"/>
                </a:tc>
              </a:tr>
              <a:tr h="315051">
                <a:tc>
                  <a:txBody>
                    <a:bodyPr/>
                    <a:lstStyle/>
                    <a:p>
                      <a:pPr marL="0" marR="0">
                        <a:lnSpc>
                          <a:spcPts val="1800"/>
                        </a:lnSpc>
                        <a:spcBef>
                          <a:spcPts val="0"/>
                        </a:spcBef>
                        <a:spcAft>
                          <a:spcPts val="0"/>
                        </a:spcAft>
                      </a:pPr>
                      <a:r>
                        <a:rPr lang="en-US" sz="2400" dirty="0" err="1">
                          <a:effectLst/>
                        </a:rPr>
                        <a:t>Scheuermann's</a:t>
                      </a:r>
                      <a:r>
                        <a:rPr lang="en-US" sz="2400" dirty="0">
                          <a:effectLst/>
                        </a:rPr>
                        <a:t> disease (</a:t>
                      </a:r>
                      <a:r>
                        <a:rPr lang="en-US" sz="2400" dirty="0" err="1">
                          <a:effectLst/>
                        </a:rPr>
                        <a:t>osteochondrosis</a:t>
                      </a:r>
                      <a:r>
                        <a:rPr lang="en-US" sz="2400" dirty="0">
                          <a:effectLst/>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1340" marR="61340" marT="30670" marB="30670"/>
                </a:tc>
              </a:tr>
              <a:tr h="315051">
                <a:tc>
                  <a:txBody>
                    <a:bodyPr/>
                    <a:lstStyle/>
                    <a:p>
                      <a:pPr marL="0" marR="0">
                        <a:lnSpc>
                          <a:spcPts val="1800"/>
                        </a:lnSpc>
                        <a:spcBef>
                          <a:spcPts val="0"/>
                        </a:spcBef>
                        <a:spcAft>
                          <a:spcPts val="0"/>
                        </a:spcAft>
                      </a:pPr>
                      <a:r>
                        <a:rPr lang="en-US" sz="2400" dirty="0">
                          <a:effectLst/>
                        </a:rPr>
                        <a:t>Paget's disease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1340" marR="61340" marT="30670" marB="30670"/>
                </a:tc>
              </a:tr>
            </a:tbl>
          </a:graphicData>
        </a:graphic>
      </p:graphicFrame>
    </p:spTree>
    <p:extLst>
      <p:ext uri="{BB962C8B-B14F-4D97-AF65-F5344CB8AC3E}">
        <p14:creationId xmlns:p14="http://schemas.microsoft.com/office/powerpoint/2010/main" val="27032157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23699444"/>
              </p:ext>
            </p:extLst>
          </p:nvPr>
        </p:nvGraphicFramePr>
        <p:xfrm>
          <a:off x="420915" y="507999"/>
          <a:ext cx="9085942" cy="5834745"/>
        </p:xfrm>
        <a:graphic>
          <a:graphicData uri="http://schemas.openxmlformats.org/drawingml/2006/table">
            <a:tbl>
              <a:tblPr firstRow="1" firstCol="1" bandRow="1">
                <a:tableStyleId>{5C22544A-7EE6-4342-B048-85BDC9FD1C3A}</a:tableStyleId>
              </a:tblPr>
              <a:tblGrid>
                <a:gridCol w="9085942"/>
              </a:tblGrid>
              <a:tr h="267256">
                <a:tc>
                  <a:txBody>
                    <a:bodyPr/>
                    <a:lstStyle/>
                    <a:p>
                      <a:endParaRPr lang="en-US" sz="1400" dirty="0"/>
                    </a:p>
                  </a:txBody>
                  <a:tcPr marL="30536" marR="30536" marT="0" marB="0"/>
                </a:tc>
              </a:tr>
              <a:tr h="422286">
                <a:tc>
                  <a:txBody>
                    <a:bodyPr/>
                    <a:lstStyle/>
                    <a:p>
                      <a:pPr marL="0" marR="0" algn="ctr">
                        <a:lnSpc>
                          <a:spcPts val="1800"/>
                        </a:lnSpc>
                        <a:spcBef>
                          <a:spcPts val="0"/>
                        </a:spcBef>
                        <a:spcAft>
                          <a:spcPts val="0"/>
                        </a:spcAft>
                      </a:pPr>
                      <a:r>
                        <a:rPr lang="en-US" sz="2400" dirty="0">
                          <a:effectLst/>
                        </a:rPr>
                        <a:t>Visceral disease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73287" marR="73287" marT="61073" marB="36644"/>
                </a:tc>
              </a:tr>
              <a:tr h="1356829">
                <a:tc>
                  <a:txBody>
                    <a:bodyPr/>
                    <a:lstStyle/>
                    <a:p>
                      <a:pPr marL="0" marR="0">
                        <a:lnSpc>
                          <a:spcPts val="1800"/>
                        </a:lnSpc>
                        <a:spcBef>
                          <a:spcPts val="0"/>
                        </a:spcBef>
                        <a:spcAft>
                          <a:spcPts val="0"/>
                        </a:spcAft>
                      </a:pPr>
                      <a:r>
                        <a:rPr lang="en-US" sz="2400" dirty="0">
                          <a:effectLst/>
                        </a:rPr>
                        <a:t>Pelvic organs</a:t>
                      </a:r>
                    </a:p>
                    <a:p>
                      <a:pPr marL="342900" marR="0" lvl="0" indent="-342900">
                        <a:lnSpc>
                          <a:spcPts val="1800"/>
                        </a:lnSpc>
                        <a:spcBef>
                          <a:spcPts val="240"/>
                        </a:spcBef>
                        <a:spcAft>
                          <a:spcPts val="240"/>
                        </a:spcAft>
                        <a:buSzPts val="1000"/>
                        <a:buFont typeface="Wingdings" panose="05000000000000000000" pitchFamily="2" charset="2"/>
                        <a:buChar char=""/>
                        <a:tabLst>
                          <a:tab pos="457200" algn="l"/>
                        </a:tabLst>
                      </a:pPr>
                      <a:r>
                        <a:rPr lang="en-US" sz="2400" dirty="0">
                          <a:effectLst/>
                        </a:rPr>
                        <a:t>Prostatitis </a:t>
                      </a:r>
                    </a:p>
                    <a:p>
                      <a:pPr marL="342900" marR="0" lvl="0" indent="-342900">
                        <a:lnSpc>
                          <a:spcPts val="1800"/>
                        </a:lnSpc>
                        <a:spcBef>
                          <a:spcPts val="240"/>
                        </a:spcBef>
                        <a:spcAft>
                          <a:spcPts val="240"/>
                        </a:spcAft>
                        <a:buSzPts val="1000"/>
                        <a:buFont typeface="Wingdings" panose="05000000000000000000" pitchFamily="2" charset="2"/>
                        <a:buChar char=""/>
                        <a:tabLst>
                          <a:tab pos="457200" algn="l"/>
                        </a:tabLst>
                      </a:pPr>
                      <a:r>
                        <a:rPr lang="en-US" sz="2400" dirty="0">
                          <a:effectLst/>
                        </a:rPr>
                        <a:t>Endometriosis </a:t>
                      </a:r>
                    </a:p>
                    <a:p>
                      <a:pPr marL="342900" marR="0" lvl="0" indent="-342900">
                        <a:lnSpc>
                          <a:spcPts val="1800"/>
                        </a:lnSpc>
                        <a:spcBef>
                          <a:spcPts val="240"/>
                        </a:spcBef>
                        <a:spcAft>
                          <a:spcPts val="240"/>
                        </a:spcAft>
                        <a:buSzPts val="1000"/>
                        <a:buFont typeface="Wingdings" panose="05000000000000000000" pitchFamily="2" charset="2"/>
                        <a:buChar char=""/>
                        <a:tabLst>
                          <a:tab pos="457200" algn="l"/>
                        </a:tabLst>
                      </a:pPr>
                      <a:r>
                        <a:rPr lang="en-US" sz="2400" dirty="0">
                          <a:effectLst/>
                        </a:rPr>
                        <a:t>Chronic pelvic inflammatory disease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73287" marR="73287" marT="36644" marB="36644"/>
                </a:tc>
              </a:tr>
              <a:tr h="1356829">
                <a:tc>
                  <a:txBody>
                    <a:bodyPr/>
                    <a:lstStyle/>
                    <a:p>
                      <a:pPr marL="0" marR="0">
                        <a:lnSpc>
                          <a:spcPts val="1800"/>
                        </a:lnSpc>
                        <a:spcBef>
                          <a:spcPts val="0"/>
                        </a:spcBef>
                        <a:spcAft>
                          <a:spcPts val="0"/>
                        </a:spcAft>
                      </a:pPr>
                      <a:r>
                        <a:rPr lang="en-US" sz="2400" dirty="0">
                          <a:effectLst/>
                        </a:rPr>
                        <a:t>Renal disease</a:t>
                      </a:r>
                    </a:p>
                    <a:p>
                      <a:pPr marL="342900" marR="0" lvl="0" indent="-342900">
                        <a:lnSpc>
                          <a:spcPts val="1800"/>
                        </a:lnSpc>
                        <a:spcBef>
                          <a:spcPts val="240"/>
                        </a:spcBef>
                        <a:spcAft>
                          <a:spcPts val="240"/>
                        </a:spcAft>
                        <a:buSzPts val="1000"/>
                        <a:buFont typeface="Wingdings" panose="05000000000000000000" pitchFamily="2" charset="2"/>
                        <a:buChar char=""/>
                        <a:tabLst>
                          <a:tab pos="457200" algn="l"/>
                        </a:tabLst>
                      </a:pPr>
                      <a:r>
                        <a:rPr lang="en-US" sz="2400" dirty="0">
                          <a:effectLst/>
                        </a:rPr>
                        <a:t>Nephrolithiasis </a:t>
                      </a:r>
                    </a:p>
                    <a:p>
                      <a:pPr marL="342900" marR="0" lvl="0" indent="-342900">
                        <a:lnSpc>
                          <a:spcPts val="1800"/>
                        </a:lnSpc>
                        <a:spcBef>
                          <a:spcPts val="240"/>
                        </a:spcBef>
                        <a:spcAft>
                          <a:spcPts val="240"/>
                        </a:spcAft>
                        <a:buSzPts val="1000"/>
                        <a:buFont typeface="Wingdings" panose="05000000000000000000" pitchFamily="2" charset="2"/>
                        <a:buChar char=""/>
                        <a:tabLst>
                          <a:tab pos="457200" algn="l"/>
                        </a:tabLst>
                      </a:pPr>
                      <a:r>
                        <a:rPr lang="en-US" sz="2400" dirty="0">
                          <a:effectLst/>
                        </a:rPr>
                        <a:t>Pyelonephritis </a:t>
                      </a:r>
                    </a:p>
                    <a:p>
                      <a:pPr marL="342900" marR="0" lvl="0" indent="-342900">
                        <a:lnSpc>
                          <a:spcPts val="1800"/>
                        </a:lnSpc>
                        <a:spcBef>
                          <a:spcPts val="240"/>
                        </a:spcBef>
                        <a:spcAft>
                          <a:spcPts val="240"/>
                        </a:spcAft>
                        <a:buSzPts val="1000"/>
                        <a:buFont typeface="Wingdings" panose="05000000000000000000" pitchFamily="2" charset="2"/>
                        <a:buChar char=""/>
                        <a:tabLst>
                          <a:tab pos="457200" algn="l"/>
                        </a:tabLst>
                      </a:pPr>
                      <a:r>
                        <a:rPr lang="en-US" sz="2400" dirty="0" err="1">
                          <a:effectLst/>
                        </a:rPr>
                        <a:t>Perinephric</a:t>
                      </a:r>
                      <a:r>
                        <a:rPr lang="en-US" sz="2400" dirty="0">
                          <a:effectLst/>
                        </a:rPr>
                        <a:t> abscess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73287" marR="73287" marT="36644" marB="36644"/>
                </a:tc>
              </a:tr>
              <a:tr h="368817">
                <a:tc>
                  <a:txBody>
                    <a:bodyPr/>
                    <a:lstStyle/>
                    <a:p>
                      <a:pPr marL="0" marR="0">
                        <a:lnSpc>
                          <a:spcPts val="1800"/>
                        </a:lnSpc>
                        <a:spcBef>
                          <a:spcPts val="0"/>
                        </a:spcBef>
                        <a:spcAft>
                          <a:spcPts val="0"/>
                        </a:spcAft>
                      </a:pPr>
                      <a:r>
                        <a:rPr lang="en-US" sz="2400" dirty="0">
                          <a:effectLst/>
                        </a:rPr>
                        <a:t>Aortic aneurysm</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73287" marR="73287" marT="36644" marB="36644"/>
                </a:tc>
              </a:tr>
              <a:tr h="1356829">
                <a:tc>
                  <a:txBody>
                    <a:bodyPr/>
                    <a:lstStyle/>
                    <a:p>
                      <a:pPr marL="0" marR="0">
                        <a:lnSpc>
                          <a:spcPts val="1800"/>
                        </a:lnSpc>
                        <a:spcBef>
                          <a:spcPts val="0"/>
                        </a:spcBef>
                        <a:spcAft>
                          <a:spcPts val="0"/>
                        </a:spcAft>
                      </a:pPr>
                      <a:r>
                        <a:rPr lang="en-US" sz="2400" dirty="0">
                          <a:effectLst/>
                        </a:rPr>
                        <a:t>Gastrointestinal disease</a:t>
                      </a:r>
                    </a:p>
                    <a:p>
                      <a:pPr marL="342900" marR="0" lvl="0" indent="-342900">
                        <a:lnSpc>
                          <a:spcPts val="1800"/>
                        </a:lnSpc>
                        <a:spcBef>
                          <a:spcPts val="240"/>
                        </a:spcBef>
                        <a:spcAft>
                          <a:spcPts val="240"/>
                        </a:spcAft>
                        <a:buSzPts val="1000"/>
                        <a:buFont typeface="Wingdings" panose="05000000000000000000" pitchFamily="2" charset="2"/>
                        <a:buChar char=""/>
                        <a:tabLst>
                          <a:tab pos="457200" algn="l"/>
                        </a:tabLst>
                      </a:pPr>
                      <a:r>
                        <a:rPr lang="en-US" sz="2400" dirty="0">
                          <a:effectLst/>
                        </a:rPr>
                        <a:t>Pancreatitis </a:t>
                      </a:r>
                    </a:p>
                    <a:p>
                      <a:pPr marL="342900" marR="0" lvl="0" indent="-342900">
                        <a:lnSpc>
                          <a:spcPts val="1800"/>
                        </a:lnSpc>
                        <a:spcBef>
                          <a:spcPts val="240"/>
                        </a:spcBef>
                        <a:spcAft>
                          <a:spcPts val="240"/>
                        </a:spcAft>
                        <a:buSzPts val="1000"/>
                        <a:buFont typeface="Wingdings" panose="05000000000000000000" pitchFamily="2" charset="2"/>
                        <a:buChar char=""/>
                        <a:tabLst>
                          <a:tab pos="457200" algn="l"/>
                        </a:tabLst>
                      </a:pPr>
                      <a:r>
                        <a:rPr lang="en-US" sz="2400" dirty="0" err="1">
                          <a:effectLst/>
                        </a:rPr>
                        <a:t>Cholecystitis</a:t>
                      </a:r>
                      <a:r>
                        <a:rPr lang="en-US" sz="2400" dirty="0">
                          <a:effectLst/>
                        </a:rPr>
                        <a:t> </a:t>
                      </a:r>
                    </a:p>
                    <a:p>
                      <a:pPr marL="342900" marR="0" lvl="0" indent="-342900">
                        <a:lnSpc>
                          <a:spcPts val="1800"/>
                        </a:lnSpc>
                        <a:spcBef>
                          <a:spcPts val="240"/>
                        </a:spcBef>
                        <a:spcAft>
                          <a:spcPts val="240"/>
                        </a:spcAft>
                        <a:buSzPts val="1000"/>
                        <a:buFont typeface="Wingdings" panose="05000000000000000000" pitchFamily="2" charset="2"/>
                        <a:buChar char=""/>
                        <a:tabLst>
                          <a:tab pos="457200" algn="l"/>
                        </a:tabLst>
                      </a:pPr>
                      <a:r>
                        <a:rPr lang="en-US" sz="2400" dirty="0">
                          <a:effectLst/>
                        </a:rPr>
                        <a:t>Penetrating ulcer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73287" marR="73287" marT="36644" marB="36644"/>
                </a:tc>
              </a:tr>
              <a:tr h="705899">
                <a:tc>
                  <a:txBody>
                    <a:bodyPr/>
                    <a:lstStyle/>
                    <a:p>
                      <a:pPr marL="0" marR="0">
                        <a:lnSpc>
                          <a:spcPts val="1800"/>
                        </a:lnSpc>
                        <a:spcBef>
                          <a:spcPts val="0"/>
                        </a:spcBef>
                        <a:spcAft>
                          <a:spcPts val="0"/>
                        </a:spcAft>
                      </a:pPr>
                      <a:r>
                        <a:rPr lang="en-US" sz="2400" dirty="0">
                          <a:effectLst/>
                        </a:rPr>
                        <a:t>Fat herniation of lumbar space</a:t>
                      </a:r>
                    </a:p>
                    <a:p>
                      <a:pPr>
                        <a:lnSpc>
                          <a:spcPct val="107000"/>
                        </a:lnSpc>
                      </a:pPr>
                      <a:r>
                        <a:rPr lang="en-US" sz="2400" dirty="0">
                          <a:effectLst/>
                        </a:rPr>
                        <a:t>    </a:t>
                      </a:r>
                      <a:endParaRPr lang="en-US" sz="2400" dirty="0">
                        <a:effectLst/>
                        <a:latin typeface="Calibri" panose="020F0502020204030204" pitchFamily="34" charset="0"/>
                      </a:endParaRPr>
                    </a:p>
                  </a:txBody>
                  <a:tcPr marL="73287" marR="73287" marT="36644" marB="36644"/>
                </a:tc>
              </a:tr>
            </a:tbl>
          </a:graphicData>
        </a:graphic>
      </p:graphicFrame>
    </p:spTree>
    <p:extLst>
      <p:ext uri="{BB962C8B-B14F-4D97-AF65-F5344CB8AC3E}">
        <p14:creationId xmlns:p14="http://schemas.microsoft.com/office/powerpoint/2010/main" val="21924944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
          <p:cNvSpPr>
            <a:spLocks noGrp="1" noChangeArrowheads="1"/>
          </p:cNvSpPr>
          <p:nvPr>
            <p:ph type="title"/>
          </p:nvPr>
        </p:nvSpPr>
        <p:spPr>
          <a:xfrm>
            <a:off x="2832951" y="643943"/>
            <a:ext cx="5924684" cy="734095"/>
          </a:xfrm>
        </p:spPr>
        <p:txBody>
          <a:bodyPr>
            <a:normAutofit/>
          </a:bodyPr>
          <a:lstStyle/>
          <a:p>
            <a:r>
              <a:rPr lang="en-GB" dirty="0" smtClean="0"/>
              <a:t>      Causes of Back Pain</a:t>
            </a:r>
            <a:endParaRPr lang="en-US" dirty="0" smtClean="0"/>
          </a:p>
        </p:txBody>
      </p:sp>
      <p:pic>
        <p:nvPicPr>
          <p:cNvPr id="9219" name="Picture 4" descr="sources of pai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54629" y="1640114"/>
            <a:ext cx="7291785" cy="472398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0923586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77334" y="609600"/>
            <a:ext cx="8596668" cy="682171"/>
          </a:xfrm>
        </p:spPr>
        <p:txBody>
          <a:bodyPr/>
          <a:lstStyle/>
          <a:p>
            <a:r>
              <a:rPr lang="en-US" dirty="0">
                <a:solidFill>
                  <a:srgbClr val="00B050"/>
                </a:solidFill>
              </a:rPr>
              <a:t>Clues To Systemic Disease</a:t>
            </a:r>
          </a:p>
        </p:txBody>
      </p:sp>
      <p:sp>
        <p:nvSpPr>
          <p:cNvPr id="8195" name="Rectangle 3"/>
          <p:cNvSpPr>
            <a:spLocks noGrp="1" noChangeArrowheads="1"/>
          </p:cNvSpPr>
          <p:nvPr>
            <p:ph idx="1"/>
          </p:nvPr>
        </p:nvSpPr>
        <p:spPr>
          <a:xfrm>
            <a:off x="677333" y="1480457"/>
            <a:ext cx="9424609" cy="5007429"/>
          </a:xfrm>
        </p:spPr>
        <p:txBody>
          <a:bodyPr>
            <a:normAutofit fontScale="92500" lnSpcReduction="10000"/>
          </a:bodyPr>
          <a:lstStyle/>
          <a:p>
            <a:pPr>
              <a:lnSpc>
                <a:spcPct val="90000"/>
              </a:lnSpc>
            </a:pPr>
            <a:r>
              <a:rPr lang="en-US" sz="2600" b="1" dirty="0" smtClean="0"/>
              <a:t>Age  Over 50 years or less than 40</a:t>
            </a:r>
            <a:endParaRPr lang="en-US" sz="2600" b="1" dirty="0"/>
          </a:p>
          <a:p>
            <a:pPr>
              <a:lnSpc>
                <a:spcPct val="90000"/>
              </a:lnSpc>
            </a:pPr>
            <a:r>
              <a:rPr lang="en-US" sz="2600" b="1" dirty="0"/>
              <a:t>History of Cancer</a:t>
            </a:r>
          </a:p>
          <a:p>
            <a:pPr>
              <a:lnSpc>
                <a:spcPct val="90000"/>
              </a:lnSpc>
            </a:pPr>
            <a:r>
              <a:rPr lang="en-US" sz="2600" b="1" dirty="0"/>
              <a:t>Fever</a:t>
            </a:r>
          </a:p>
          <a:p>
            <a:pPr>
              <a:lnSpc>
                <a:spcPct val="90000"/>
              </a:lnSpc>
            </a:pPr>
            <a:r>
              <a:rPr lang="en-US" sz="2600" b="1" dirty="0"/>
              <a:t>Unexplained Weight </a:t>
            </a:r>
            <a:r>
              <a:rPr lang="en-US" sz="2600" b="1" dirty="0" smtClean="0"/>
              <a:t>Loss</a:t>
            </a:r>
          </a:p>
          <a:p>
            <a:pPr>
              <a:lnSpc>
                <a:spcPct val="90000"/>
              </a:lnSpc>
            </a:pPr>
            <a:r>
              <a:rPr lang="en-US" sz="2600" b="1" dirty="0" smtClean="0"/>
              <a:t>Nighttime pain</a:t>
            </a:r>
            <a:endParaRPr lang="en-US" sz="2600" b="1" dirty="0"/>
          </a:p>
          <a:p>
            <a:pPr>
              <a:lnSpc>
                <a:spcPct val="90000"/>
              </a:lnSpc>
            </a:pPr>
            <a:r>
              <a:rPr lang="en-US" sz="2600" b="1" dirty="0"/>
              <a:t>Injection Drug Use</a:t>
            </a:r>
          </a:p>
          <a:p>
            <a:pPr>
              <a:lnSpc>
                <a:spcPct val="90000"/>
              </a:lnSpc>
            </a:pPr>
            <a:r>
              <a:rPr lang="en-US" sz="2600" b="1" dirty="0"/>
              <a:t>Chronic Infection Elsewhere</a:t>
            </a:r>
          </a:p>
          <a:p>
            <a:pPr>
              <a:lnSpc>
                <a:spcPct val="90000"/>
              </a:lnSpc>
            </a:pPr>
            <a:r>
              <a:rPr lang="en-US" sz="2600" b="1" dirty="0" smtClean="0"/>
              <a:t>Duration of pain greater than 1 month</a:t>
            </a:r>
          </a:p>
          <a:p>
            <a:pPr>
              <a:lnSpc>
                <a:spcPct val="90000"/>
              </a:lnSpc>
            </a:pPr>
            <a:r>
              <a:rPr lang="en-US" sz="2600" b="1" dirty="0" smtClean="0"/>
              <a:t> </a:t>
            </a:r>
            <a:r>
              <a:rPr lang="en-US" sz="2600" b="1" dirty="0"/>
              <a:t>and Quality of </a:t>
            </a:r>
            <a:r>
              <a:rPr lang="en-US" sz="2600" b="1" dirty="0" smtClean="0"/>
              <a:t>Pain</a:t>
            </a:r>
            <a:endParaRPr lang="en-US" sz="2600" b="1" dirty="0"/>
          </a:p>
          <a:p>
            <a:pPr>
              <a:lnSpc>
                <a:spcPct val="90000"/>
              </a:lnSpc>
              <a:buFontTx/>
              <a:buNone/>
            </a:pPr>
            <a:r>
              <a:rPr lang="en-US" sz="2600" b="1" dirty="0"/>
              <a:t>		-Infection and Cancer not relieved supine</a:t>
            </a:r>
          </a:p>
          <a:p>
            <a:pPr>
              <a:lnSpc>
                <a:spcPct val="90000"/>
              </a:lnSpc>
            </a:pPr>
            <a:r>
              <a:rPr lang="en-US" sz="2600" b="1" dirty="0" smtClean="0"/>
              <a:t>unresponsiveness  </a:t>
            </a:r>
            <a:r>
              <a:rPr lang="en-US" sz="2600" b="1" dirty="0"/>
              <a:t>to previous </a:t>
            </a:r>
            <a:r>
              <a:rPr lang="en-US" sz="2600" b="1" dirty="0" smtClean="0"/>
              <a:t>therapies</a:t>
            </a:r>
            <a:endParaRPr lang="en-US" sz="2600" b="1" dirty="0"/>
          </a:p>
          <a:p>
            <a:pPr>
              <a:lnSpc>
                <a:spcPct val="90000"/>
              </a:lnSpc>
            </a:pPr>
            <a:r>
              <a:rPr lang="en-US" sz="2600" b="1" dirty="0"/>
              <a:t>h/o inflammatory arthritis </a:t>
            </a:r>
            <a:r>
              <a:rPr lang="en-US" sz="2600" b="1" dirty="0" smtClean="0"/>
              <a:t>elsewhere</a:t>
            </a:r>
          </a:p>
          <a:p>
            <a:pPr>
              <a:lnSpc>
                <a:spcPct val="90000"/>
              </a:lnSpc>
            </a:pPr>
            <a:endParaRPr lang="en-US" sz="2600" dirty="0"/>
          </a:p>
        </p:txBody>
      </p:sp>
    </p:spTree>
    <p:extLst>
      <p:ext uri="{BB962C8B-B14F-4D97-AF65-F5344CB8AC3E}">
        <p14:creationId xmlns:p14="http://schemas.microsoft.com/office/powerpoint/2010/main" val="34406099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908629" y="185059"/>
            <a:ext cx="8229600" cy="868363"/>
          </a:xfrm>
        </p:spPr>
        <p:txBody>
          <a:bodyPr/>
          <a:lstStyle/>
          <a:p>
            <a:pPr eaLnBrk="1" hangingPunct="1"/>
            <a:r>
              <a:rPr lang="en-US" sz="4000" dirty="0">
                <a:solidFill>
                  <a:srgbClr val="00B050"/>
                </a:solidFill>
              </a:rPr>
              <a:t>Physical Examination</a:t>
            </a:r>
          </a:p>
        </p:txBody>
      </p:sp>
      <p:sp>
        <p:nvSpPr>
          <p:cNvPr id="45059" name="Rectangle 3"/>
          <p:cNvSpPr>
            <a:spLocks noGrp="1" noChangeArrowheads="1"/>
          </p:cNvSpPr>
          <p:nvPr>
            <p:ph idx="1"/>
          </p:nvPr>
        </p:nvSpPr>
        <p:spPr>
          <a:xfrm>
            <a:off x="406400" y="990600"/>
            <a:ext cx="9804400" cy="5257800"/>
          </a:xfrm>
        </p:spPr>
        <p:txBody>
          <a:bodyPr>
            <a:normAutofit fontScale="92500"/>
          </a:bodyPr>
          <a:lstStyle/>
          <a:p>
            <a:pPr eaLnBrk="1" hangingPunct="1">
              <a:lnSpc>
                <a:spcPct val="90000"/>
              </a:lnSpc>
            </a:pPr>
            <a:endParaRPr lang="en-US" sz="2600" b="1" dirty="0" smtClean="0"/>
          </a:p>
          <a:p>
            <a:pPr eaLnBrk="1" hangingPunct="1">
              <a:lnSpc>
                <a:spcPct val="90000"/>
              </a:lnSpc>
            </a:pPr>
            <a:r>
              <a:rPr lang="en-US" sz="2600" b="1" dirty="0" smtClean="0"/>
              <a:t>Fever </a:t>
            </a:r>
            <a:r>
              <a:rPr lang="en-US" sz="2600" b="1" dirty="0"/>
              <a:t>– possible infection</a:t>
            </a:r>
          </a:p>
          <a:p>
            <a:pPr eaLnBrk="1" hangingPunct="1">
              <a:lnSpc>
                <a:spcPct val="90000"/>
              </a:lnSpc>
            </a:pPr>
            <a:r>
              <a:rPr lang="en-US" sz="2600" b="1" dirty="0"/>
              <a:t>Vertebral tenderness - not specific and not reproducible between examiners</a:t>
            </a:r>
          </a:p>
          <a:p>
            <a:pPr eaLnBrk="1" hangingPunct="1">
              <a:lnSpc>
                <a:spcPct val="90000"/>
              </a:lnSpc>
            </a:pPr>
            <a:r>
              <a:rPr lang="en-US" sz="2600" b="1" dirty="0"/>
              <a:t>Limited spinal mobility – not specific (may help in planning P.T.</a:t>
            </a:r>
          </a:p>
          <a:p>
            <a:pPr eaLnBrk="1" hangingPunct="1">
              <a:lnSpc>
                <a:spcPct val="90000"/>
              </a:lnSpc>
            </a:pPr>
            <a:r>
              <a:rPr lang="en-US" sz="2600" b="1" dirty="0"/>
              <a:t>If sciatica or </a:t>
            </a:r>
            <a:r>
              <a:rPr lang="en-US" sz="2600" b="1" dirty="0" err="1"/>
              <a:t>pseudoclaudication</a:t>
            </a:r>
            <a:r>
              <a:rPr lang="en-US" sz="2600" b="1" dirty="0"/>
              <a:t> present – do straight leg raise</a:t>
            </a:r>
          </a:p>
          <a:p>
            <a:pPr eaLnBrk="1" hangingPunct="1">
              <a:lnSpc>
                <a:spcPct val="90000"/>
              </a:lnSpc>
            </a:pPr>
            <a:r>
              <a:rPr lang="en-US" sz="2600" b="1" dirty="0"/>
              <a:t>Positive test reproduces the symptoms of sciatica – pain that radiates below the knee (not just back or hamstring)</a:t>
            </a:r>
          </a:p>
          <a:p>
            <a:pPr eaLnBrk="1" hangingPunct="1">
              <a:lnSpc>
                <a:spcPct val="90000"/>
              </a:lnSpc>
            </a:pPr>
            <a:r>
              <a:rPr lang="en-US" sz="2600" b="1" dirty="0" err="1"/>
              <a:t>Ipsilateral</a:t>
            </a:r>
            <a:r>
              <a:rPr lang="en-US" sz="2600" b="1" dirty="0"/>
              <a:t> test sensitive – not specific: crossed leg is insensitive but highly specific</a:t>
            </a:r>
          </a:p>
          <a:p>
            <a:pPr eaLnBrk="1" hangingPunct="1">
              <a:lnSpc>
                <a:spcPct val="90000"/>
              </a:lnSpc>
            </a:pPr>
            <a:r>
              <a:rPr lang="en-US" sz="2600" b="1" dirty="0"/>
              <a:t>L-5 / S-1 nerve roots involved in 95% lumbar disc </a:t>
            </a:r>
            <a:r>
              <a:rPr lang="en-US" sz="2600" b="1" dirty="0" err="1"/>
              <a:t>herniations</a:t>
            </a:r>
            <a:endParaRPr lang="en-US" sz="2600" b="1" dirty="0"/>
          </a:p>
        </p:txBody>
      </p:sp>
    </p:spTree>
    <p:extLst>
      <p:ext uri="{BB962C8B-B14F-4D97-AF65-F5344CB8AC3E}">
        <p14:creationId xmlns:p14="http://schemas.microsoft.com/office/powerpoint/2010/main" val="34085827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424" y="0"/>
            <a:ext cx="8596668" cy="639651"/>
          </a:xfrm>
        </p:spPr>
        <p:txBody>
          <a:bodyPr>
            <a:noAutofit/>
          </a:bodyPr>
          <a:lstStyle/>
          <a:p>
            <a:r>
              <a:rPr lang="en-US" dirty="0" smtClean="0">
                <a:solidFill>
                  <a:srgbClr val="00B050"/>
                </a:solidFill>
              </a:rPr>
              <a:t>Imaging</a:t>
            </a:r>
            <a:endParaRPr lang="en-US" dirty="0">
              <a:solidFill>
                <a:srgbClr val="00B050"/>
              </a:solidFill>
            </a:endParaRPr>
          </a:p>
        </p:txBody>
      </p:sp>
      <p:sp>
        <p:nvSpPr>
          <p:cNvPr id="3" name="Content Placeholder 2"/>
          <p:cNvSpPr>
            <a:spLocks noGrp="1"/>
          </p:cNvSpPr>
          <p:nvPr>
            <p:ph idx="1"/>
          </p:nvPr>
        </p:nvSpPr>
        <p:spPr>
          <a:xfrm>
            <a:off x="244699" y="698731"/>
            <a:ext cx="11732653" cy="6005848"/>
          </a:xfrm>
        </p:spPr>
        <p:txBody>
          <a:bodyPr>
            <a:normAutofit/>
          </a:bodyPr>
          <a:lstStyle/>
          <a:p>
            <a:r>
              <a:rPr lang="en-US" sz="2800" b="1" dirty="0"/>
              <a:t>Usually unnecessary &amp;  not helpful</a:t>
            </a:r>
          </a:p>
          <a:p>
            <a:r>
              <a:rPr lang="en-US" sz="2800" b="1" dirty="0"/>
              <a:t>Plain Radiography limited to patients with:</a:t>
            </a:r>
          </a:p>
          <a:p>
            <a:pPr>
              <a:buFontTx/>
              <a:buNone/>
            </a:pPr>
            <a:r>
              <a:rPr lang="en-US" sz="2800" b="1" dirty="0"/>
              <a:t>     -findings suggestive of systemic disease</a:t>
            </a:r>
          </a:p>
          <a:p>
            <a:pPr>
              <a:buFontTx/>
              <a:buNone/>
            </a:pPr>
            <a:r>
              <a:rPr lang="en-US" sz="2800" b="1" dirty="0"/>
              <a:t>     -trauma</a:t>
            </a:r>
          </a:p>
          <a:p>
            <a:pPr>
              <a:buFontTx/>
              <a:buNone/>
            </a:pPr>
            <a:r>
              <a:rPr lang="en-US" sz="2800" b="1" dirty="0"/>
              <a:t>      -Age&gt;50years</a:t>
            </a:r>
          </a:p>
          <a:p>
            <a:r>
              <a:rPr lang="en-US" sz="2800" b="1" dirty="0"/>
              <a:t>Failure to improve after 4 to 6 </a:t>
            </a:r>
            <a:r>
              <a:rPr lang="en-US" sz="2800" b="1" dirty="0" smtClean="0"/>
              <a:t>weeks</a:t>
            </a:r>
          </a:p>
          <a:p>
            <a:r>
              <a:rPr lang="en-US" sz="2800" b="1" dirty="0" smtClean="0"/>
              <a:t>CT </a:t>
            </a:r>
            <a:r>
              <a:rPr lang="en-US" sz="2800" b="1" dirty="0"/>
              <a:t>and MRI more sensitive for cancer and infections – also reveal herniation and stenosis</a:t>
            </a:r>
          </a:p>
          <a:p>
            <a:r>
              <a:rPr lang="en-US" sz="2800" b="1" dirty="0"/>
              <a:t>Useful if they have </a:t>
            </a:r>
            <a:r>
              <a:rPr lang="en-US" sz="2800" b="1" dirty="0" smtClean="0"/>
              <a:t>sciatica</a:t>
            </a:r>
            <a:endParaRPr lang="en-US" sz="2800" b="1" dirty="0"/>
          </a:p>
          <a:p>
            <a:r>
              <a:rPr lang="en-US" sz="2800" b="1" dirty="0"/>
              <a:t>Reserve for suspected </a:t>
            </a:r>
            <a:r>
              <a:rPr lang="en-US" sz="2800" b="1" dirty="0" smtClean="0"/>
              <a:t>malignancy, infection </a:t>
            </a:r>
            <a:r>
              <a:rPr lang="en-US" sz="2800" b="1" dirty="0"/>
              <a:t>or persistent neurologic </a:t>
            </a:r>
            <a:r>
              <a:rPr lang="en-US" sz="2800" b="1" dirty="0" smtClean="0"/>
              <a:t>deficit </a:t>
            </a:r>
            <a:endParaRPr lang="en-US" sz="2800" b="1" dirty="0"/>
          </a:p>
          <a:p>
            <a:endParaRPr lang="en-US" sz="2800" dirty="0" smtClean="0"/>
          </a:p>
          <a:p>
            <a:pPr marL="0" indent="0">
              <a:buNone/>
            </a:pPr>
            <a:endParaRPr lang="en-US" sz="2800" dirty="0"/>
          </a:p>
        </p:txBody>
      </p:sp>
    </p:spTree>
    <p:extLst>
      <p:ext uri="{BB962C8B-B14F-4D97-AF65-F5344CB8AC3E}">
        <p14:creationId xmlns:p14="http://schemas.microsoft.com/office/powerpoint/2010/main" val="15722527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7597775" y="6478588"/>
            <a:ext cx="28956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19459" name="Rectangle 3"/>
          <p:cNvSpPr>
            <a:spLocks noGrp="1" noChangeArrowheads="1"/>
          </p:cNvSpPr>
          <p:nvPr>
            <p:ph type="title"/>
          </p:nvPr>
        </p:nvSpPr>
        <p:spPr>
          <a:xfrm>
            <a:off x="0" y="1"/>
            <a:ext cx="12073943" cy="682580"/>
          </a:xfrm>
          <a:noFill/>
        </p:spPr>
        <p:txBody>
          <a:bodyPr>
            <a:normAutofit/>
          </a:bodyPr>
          <a:lstStyle/>
          <a:p>
            <a:r>
              <a:rPr lang="en-US" b="1" dirty="0" smtClean="0">
                <a:solidFill>
                  <a:srgbClr val="00B050"/>
                </a:solidFill>
              </a:rPr>
              <a:t>Why Not Get Imaging Studies for Acute Back Pain?</a:t>
            </a:r>
          </a:p>
        </p:txBody>
      </p:sp>
      <p:sp>
        <p:nvSpPr>
          <p:cNvPr id="19460" name="Rectangle 4"/>
          <p:cNvSpPr>
            <a:spLocks noGrp="1" noChangeArrowheads="1"/>
          </p:cNvSpPr>
          <p:nvPr>
            <p:ph idx="1"/>
          </p:nvPr>
        </p:nvSpPr>
        <p:spPr>
          <a:xfrm>
            <a:off x="386366" y="682581"/>
            <a:ext cx="11539471" cy="5796007"/>
          </a:xfrm>
          <a:noFill/>
        </p:spPr>
        <p:txBody>
          <a:bodyPr>
            <a:normAutofit lnSpcReduction="10000"/>
          </a:bodyPr>
          <a:lstStyle/>
          <a:p>
            <a:pPr>
              <a:buFontTx/>
              <a:buChar char="•"/>
            </a:pPr>
            <a:endParaRPr lang="en-US" dirty="0" smtClean="0"/>
          </a:p>
          <a:p>
            <a:pPr>
              <a:buFontTx/>
              <a:buChar char="•"/>
            </a:pPr>
            <a:r>
              <a:rPr lang="en-US" sz="2800" b="1" dirty="0" smtClean="0"/>
              <a:t>Imaging can be misleading: Many abnormalities as common in pain-free individuals as in those with back pain</a:t>
            </a:r>
          </a:p>
          <a:p>
            <a:pPr>
              <a:buFontTx/>
              <a:buChar char="•"/>
            </a:pPr>
            <a:r>
              <a:rPr lang="en-US" sz="2800" b="1" dirty="0" smtClean="0"/>
              <a:t>If under age 60</a:t>
            </a:r>
          </a:p>
          <a:p>
            <a:pPr lvl="1">
              <a:buSzPct val="70000"/>
              <a:buFontTx/>
              <a:buChar char="•"/>
            </a:pPr>
            <a:r>
              <a:rPr lang="en-US" sz="2400" b="1" dirty="0" smtClean="0"/>
              <a:t>Low yield: Unexpected x-ray findings in only </a:t>
            </a:r>
            <a:br>
              <a:rPr lang="en-US" sz="2400" b="1" dirty="0" smtClean="0"/>
            </a:br>
            <a:r>
              <a:rPr lang="en-US" sz="2400" b="1" dirty="0" smtClean="0"/>
              <a:t>1 of 2,500 patients with back pain</a:t>
            </a:r>
          </a:p>
          <a:p>
            <a:pPr lvl="1">
              <a:buSzPct val="70000"/>
              <a:buFontTx/>
              <a:buChar char="•"/>
            </a:pPr>
            <a:r>
              <a:rPr lang="en-US" sz="2400" b="1" dirty="0" smtClean="0"/>
              <a:t>May confuse: Bulging disk in 1 of 3 </a:t>
            </a:r>
          </a:p>
          <a:p>
            <a:pPr>
              <a:buFontTx/>
              <a:buChar char="•"/>
            </a:pPr>
            <a:r>
              <a:rPr lang="en-US" sz="2800" b="1" dirty="0" smtClean="0"/>
              <a:t>Herniated disks in 1 of 5 pain-free individuals If </a:t>
            </a:r>
            <a:r>
              <a:rPr lang="en-US" sz="2800" b="1" dirty="0"/>
              <a:t>over age 60 and pain free</a:t>
            </a:r>
          </a:p>
          <a:p>
            <a:pPr lvl="1">
              <a:buSzPct val="70000"/>
              <a:buFontTx/>
              <a:buChar char="•"/>
            </a:pPr>
            <a:r>
              <a:rPr lang="en-US" sz="2400" b="1" dirty="0"/>
              <a:t>Herniated disk in 1 of 3 </a:t>
            </a:r>
          </a:p>
          <a:p>
            <a:pPr lvl="1">
              <a:buSzPct val="70000"/>
              <a:buFontTx/>
              <a:buChar char="•"/>
            </a:pPr>
            <a:r>
              <a:rPr lang="en-US" sz="2400" b="1" dirty="0"/>
              <a:t>Bulging disk in 80% </a:t>
            </a:r>
          </a:p>
          <a:p>
            <a:pPr lvl="1">
              <a:buSzPct val="70000"/>
              <a:buFontTx/>
              <a:buChar char="•"/>
            </a:pPr>
            <a:r>
              <a:rPr lang="en-US" sz="2400" b="1" dirty="0"/>
              <a:t>All have age-related disk degeneration</a:t>
            </a:r>
          </a:p>
          <a:p>
            <a:pPr lvl="1">
              <a:buSzPct val="70000"/>
              <a:buFontTx/>
              <a:buChar char="•"/>
            </a:pPr>
            <a:r>
              <a:rPr lang="en-US" sz="2400" b="1" dirty="0"/>
              <a:t>Spinal stenosis in 1 of 5 cases</a:t>
            </a:r>
          </a:p>
          <a:p>
            <a:pPr lvl="1">
              <a:buSzPct val="70000"/>
              <a:buFontTx/>
              <a:buChar char="•"/>
            </a:pPr>
            <a:endParaRPr lang="en-US" dirty="0" smtClean="0"/>
          </a:p>
          <a:p>
            <a:pPr lvl="1">
              <a:buSzPct val="70000"/>
              <a:buFontTx/>
              <a:buChar char="•"/>
            </a:pPr>
            <a:endParaRPr lang="en-US" dirty="0" smtClean="0"/>
          </a:p>
        </p:txBody>
      </p:sp>
    </p:spTree>
    <p:extLst>
      <p:ext uri="{BB962C8B-B14F-4D97-AF65-F5344CB8AC3E}">
        <p14:creationId xmlns:p14="http://schemas.microsoft.com/office/powerpoint/2010/main" val="3752290468"/>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40913" y="1313645"/>
            <a:ext cx="4320455" cy="450761"/>
          </a:xfrm>
        </p:spPr>
        <p:txBody>
          <a:bodyPr/>
          <a:lstStyle/>
          <a:p>
            <a:r>
              <a:rPr lang="en-US" sz="2800" b="1" dirty="0" smtClean="0"/>
              <a:t>CT SCAN</a:t>
            </a:r>
            <a:endParaRPr lang="en-US" sz="2800" b="1" dirty="0"/>
          </a:p>
        </p:txBody>
      </p:sp>
      <p:sp>
        <p:nvSpPr>
          <p:cNvPr id="4" name="Content Placeholder 3"/>
          <p:cNvSpPr>
            <a:spLocks noGrp="1"/>
          </p:cNvSpPr>
          <p:nvPr>
            <p:ph sz="half" idx="2"/>
          </p:nvPr>
        </p:nvSpPr>
        <p:spPr>
          <a:xfrm>
            <a:off x="540913" y="2279561"/>
            <a:ext cx="4320455" cy="3761802"/>
          </a:xfrm>
        </p:spPr>
        <p:txBody>
          <a:bodyPr>
            <a:normAutofit lnSpcReduction="10000"/>
          </a:bodyPr>
          <a:lstStyle/>
          <a:p>
            <a:r>
              <a:rPr lang="en-US" sz="2200" b="1" dirty="0"/>
              <a:t>Shows bone (e.g., fractures) very well</a:t>
            </a:r>
          </a:p>
          <a:p>
            <a:r>
              <a:rPr lang="en-US" sz="2200" b="1" dirty="0"/>
              <a:t>Good in acute situations (trauma)</a:t>
            </a:r>
          </a:p>
          <a:p>
            <a:r>
              <a:rPr lang="en-US" sz="2200" b="1" dirty="0" smtClean="0"/>
              <a:t>Soft </a:t>
            </a:r>
            <a:r>
              <a:rPr lang="en-US" sz="2200" b="1" dirty="0"/>
              <a:t>tissues (discs, spinal cord) are poorly visualized</a:t>
            </a:r>
          </a:p>
          <a:p>
            <a:r>
              <a:rPr lang="en-US" sz="2200" b="1" dirty="0"/>
              <a:t>CT-</a:t>
            </a:r>
            <a:r>
              <a:rPr lang="en-US" sz="2200" b="1" dirty="0" err="1"/>
              <a:t>myelogram</a:t>
            </a:r>
            <a:r>
              <a:rPr lang="en-US" sz="2200" b="1" dirty="0"/>
              <a:t> adds contrast in the CSF and shows the spinal cord and nerves contour better</a:t>
            </a:r>
          </a:p>
          <a:p>
            <a:endParaRPr lang="en-US" b="1" dirty="0"/>
          </a:p>
        </p:txBody>
      </p:sp>
      <p:sp>
        <p:nvSpPr>
          <p:cNvPr id="5" name="Text Placeholder 4"/>
          <p:cNvSpPr>
            <a:spLocks noGrp="1"/>
          </p:cNvSpPr>
          <p:nvPr>
            <p:ph type="body" sz="quarter" idx="3"/>
          </p:nvPr>
        </p:nvSpPr>
        <p:spPr>
          <a:xfrm>
            <a:off x="5088383" y="1300766"/>
            <a:ext cx="4185618" cy="450761"/>
          </a:xfrm>
        </p:spPr>
        <p:txBody>
          <a:bodyPr/>
          <a:lstStyle/>
          <a:p>
            <a:r>
              <a:rPr lang="en-US" sz="2800" b="1" dirty="0" smtClean="0"/>
              <a:t>MRI</a:t>
            </a:r>
            <a:endParaRPr lang="en-US" sz="2800" b="1" dirty="0"/>
          </a:p>
        </p:txBody>
      </p:sp>
      <p:sp>
        <p:nvSpPr>
          <p:cNvPr id="6" name="Content Placeholder 5"/>
          <p:cNvSpPr>
            <a:spLocks noGrp="1"/>
          </p:cNvSpPr>
          <p:nvPr>
            <p:ph sz="quarter" idx="4"/>
          </p:nvPr>
        </p:nvSpPr>
        <p:spPr>
          <a:xfrm>
            <a:off x="4997004" y="2279561"/>
            <a:ext cx="4276998" cy="3761801"/>
          </a:xfrm>
        </p:spPr>
        <p:txBody>
          <a:bodyPr>
            <a:normAutofit/>
          </a:bodyPr>
          <a:lstStyle/>
          <a:p>
            <a:r>
              <a:rPr lang="en-US" sz="2400" b="1" dirty="0"/>
              <a:t> Shows tumors and soft tissues (e.g., herniated discs) much better than CT scan </a:t>
            </a:r>
          </a:p>
          <a:p>
            <a:r>
              <a:rPr lang="en-US" sz="2400" b="1" dirty="0" smtClean="0"/>
              <a:t> </a:t>
            </a:r>
            <a:r>
              <a:rPr lang="en-US" sz="2400" b="1" dirty="0"/>
              <a:t>Almost never an emergency</a:t>
            </a:r>
          </a:p>
          <a:p>
            <a:r>
              <a:rPr lang="en-US" sz="2400" b="1" dirty="0" smtClean="0"/>
              <a:t> </a:t>
            </a:r>
            <a:r>
              <a:rPr lang="en-US" sz="2400" b="1" dirty="0"/>
              <a:t>Exception: Cauda equina syndrome</a:t>
            </a:r>
          </a:p>
        </p:txBody>
      </p:sp>
    </p:spTree>
    <p:extLst>
      <p:ext uri="{BB962C8B-B14F-4D97-AF65-F5344CB8AC3E}">
        <p14:creationId xmlns:p14="http://schemas.microsoft.com/office/powerpoint/2010/main" val="6150391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4" y="0"/>
            <a:ext cx="3674566" cy="515155"/>
          </a:xfrm>
        </p:spPr>
        <p:txBody>
          <a:bodyPr>
            <a:normAutofit fontScale="90000"/>
          </a:bodyPr>
          <a:lstStyle/>
          <a:p>
            <a:r>
              <a:rPr lang="en-US" b="1" dirty="0" smtClean="0">
                <a:solidFill>
                  <a:srgbClr val="00B050"/>
                </a:solidFill>
              </a:rPr>
              <a:t>TERMINOLOGY</a:t>
            </a:r>
            <a:endParaRPr lang="en-US" b="1" dirty="0">
              <a:solidFill>
                <a:srgbClr val="00B050"/>
              </a:solidFill>
            </a:endParaRPr>
          </a:p>
        </p:txBody>
      </p:sp>
      <p:sp>
        <p:nvSpPr>
          <p:cNvPr id="3" name="Content Placeholder 2"/>
          <p:cNvSpPr>
            <a:spLocks noGrp="1"/>
          </p:cNvSpPr>
          <p:nvPr>
            <p:ph idx="1"/>
          </p:nvPr>
        </p:nvSpPr>
        <p:spPr>
          <a:xfrm>
            <a:off x="154546" y="811369"/>
            <a:ext cx="11848565" cy="6046631"/>
          </a:xfrm>
        </p:spPr>
        <p:txBody>
          <a:bodyPr>
            <a:noAutofit/>
          </a:bodyPr>
          <a:lstStyle/>
          <a:p>
            <a:pPr>
              <a:lnSpc>
                <a:spcPct val="170000"/>
              </a:lnSpc>
            </a:pPr>
            <a:r>
              <a:rPr lang="en-US" sz="2400" b="1" dirty="0" smtClean="0"/>
              <a:t>terms </a:t>
            </a:r>
            <a:r>
              <a:rPr lang="en-US" sz="2400" b="1" dirty="0"/>
              <a:t>used to describe conditions related to the back, based upon </a:t>
            </a:r>
            <a:endParaRPr lang="en-US" sz="2400" b="1" dirty="0" smtClean="0"/>
          </a:p>
          <a:p>
            <a:pPr>
              <a:lnSpc>
                <a:spcPct val="170000"/>
              </a:lnSpc>
            </a:pPr>
            <a:r>
              <a:rPr lang="en-US" sz="2400" b="1" dirty="0" smtClean="0"/>
              <a:t>radiological findings -</a:t>
            </a:r>
            <a:r>
              <a:rPr lang="en-US" sz="2400" b="1" dirty="0"/>
              <a:t> </a:t>
            </a:r>
            <a:r>
              <a:rPr lang="en-US" sz="2400" b="1" dirty="0" smtClean="0"/>
              <a:t>(</a:t>
            </a:r>
            <a:r>
              <a:rPr lang="en-US" sz="2400" b="1" dirty="0" err="1"/>
              <a:t>spondylosis</a:t>
            </a:r>
            <a:r>
              <a:rPr lang="en-US" sz="2400" b="1" dirty="0"/>
              <a:t>, </a:t>
            </a:r>
            <a:r>
              <a:rPr lang="en-US" sz="2400" b="1" dirty="0" err="1"/>
              <a:t>spondylolisthesis</a:t>
            </a:r>
            <a:r>
              <a:rPr lang="en-US" sz="2400" b="1" dirty="0"/>
              <a:t>, </a:t>
            </a:r>
            <a:r>
              <a:rPr lang="en-US" sz="2400" b="1" dirty="0" err="1"/>
              <a:t>spondylolysis</a:t>
            </a:r>
            <a:r>
              <a:rPr lang="en-US" sz="2400" b="1" dirty="0" smtClean="0"/>
              <a:t>)</a:t>
            </a:r>
          </a:p>
          <a:p>
            <a:pPr>
              <a:lnSpc>
                <a:spcPct val="170000"/>
              </a:lnSpc>
            </a:pPr>
            <a:r>
              <a:rPr lang="en-US" sz="2400" b="1" dirty="0" smtClean="0"/>
              <a:t> physical findings (</a:t>
            </a:r>
            <a:r>
              <a:rPr lang="en-US" sz="2400" b="1" dirty="0"/>
              <a:t>lumbar </a:t>
            </a:r>
            <a:r>
              <a:rPr lang="en-US" sz="2400" b="1" dirty="0" err="1"/>
              <a:t>lordosis</a:t>
            </a:r>
            <a:r>
              <a:rPr lang="en-US" sz="2400" b="1" dirty="0"/>
              <a:t>, kyphosis, scoliosis), </a:t>
            </a:r>
            <a:r>
              <a:rPr lang="en-US" sz="2400" b="1" dirty="0" smtClean="0"/>
              <a:t>and</a:t>
            </a:r>
          </a:p>
          <a:p>
            <a:pPr>
              <a:lnSpc>
                <a:spcPct val="170000"/>
              </a:lnSpc>
            </a:pPr>
            <a:r>
              <a:rPr lang="en-US" sz="2400" b="1" dirty="0" smtClean="0"/>
              <a:t> </a:t>
            </a:r>
            <a:r>
              <a:rPr lang="en-US" sz="2400" b="1" dirty="0"/>
              <a:t>clinical or neurologic features </a:t>
            </a:r>
            <a:r>
              <a:rPr lang="en-US" sz="2400" b="1" dirty="0" smtClean="0"/>
              <a:t>(</a:t>
            </a:r>
            <a:r>
              <a:rPr lang="en-US" sz="2400" b="1" dirty="0"/>
              <a:t>neurogenic claudication, radiculopathy, sciatica, </a:t>
            </a:r>
            <a:r>
              <a:rPr lang="en-US" sz="2400" b="1" dirty="0" err="1"/>
              <a:t>cauda</a:t>
            </a:r>
            <a:r>
              <a:rPr lang="en-US" sz="2400" b="1" dirty="0"/>
              <a:t> equina syndrome</a:t>
            </a:r>
            <a:r>
              <a:rPr lang="en-US" sz="2400" b="1" dirty="0" smtClean="0"/>
              <a:t>).</a:t>
            </a:r>
          </a:p>
          <a:p>
            <a:pPr>
              <a:lnSpc>
                <a:spcPct val="170000"/>
              </a:lnSpc>
            </a:pPr>
            <a:r>
              <a:rPr lang="en-US" sz="2400" b="1" dirty="0" smtClean="0"/>
              <a:t> </a:t>
            </a:r>
            <a:r>
              <a:rPr lang="en-US" sz="2400" b="1" dirty="0"/>
              <a:t>clinical entities that have been associated with low back pain symptoms that are either hard to reliably diagnose or are not clearly associated with symptoms</a:t>
            </a:r>
            <a:r>
              <a:rPr lang="en-US" sz="2400" b="1" dirty="0" smtClean="0"/>
              <a:t>, </a:t>
            </a:r>
            <a:r>
              <a:rPr lang="en-US" sz="2400" b="1" dirty="0"/>
              <a:t>including the </a:t>
            </a:r>
            <a:r>
              <a:rPr lang="en-US" sz="2400" b="1" dirty="0" err="1"/>
              <a:t>piriformis</a:t>
            </a:r>
            <a:r>
              <a:rPr lang="en-US" sz="2400" b="1" dirty="0"/>
              <a:t> syndrome, "back mouse," annular tears, and sacroiliac joint </a:t>
            </a:r>
            <a:r>
              <a:rPr lang="en-US" sz="2400" b="1" dirty="0" smtClean="0"/>
              <a:t>  dysfunction</a:t>
            </a:r>
            <a:r>
              <a:rPr lang="en-US" sz="2400" b="1" dirty="0"/>
              <a:t>.</a:t>
            </a:r>
            <a:endParaRPr lang="en-US" sz="2400" b="1" dirty="0" smtClean="0"/>
          </a:p>
          <a:p>
            <a:pPr marL="0" indent="0">
              <a:buNone/>
            </a:pPr>
            <a:endParaRPr lang="en-US" sz="1000" dirty="0"/>
          </a:p>
        </p:txBody>
      </p:sp>
    </p:spTree>
    <p:extLst>
      <p:ext uri="{BB962C8B-B14F-4D97-AF65-F5344CB8AC3E}">
        <p14:creationId xmlns:p14="http://schemas.microsoft.com/office/powerpoint/2010/main" val="28031695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497807" y="637646"/>
            <a:ext cx="9196385" cy="446618"/>
          </a:xfrm>
        </p:spPr>
        <p:txBody>
          <a:bodyPr>
            <a:normAutofit fontScale="90000"/>
          </a:bodyPr>
          <a:lstStyle/>
          <a:p>
            <a:r>
              <a:rPr lang="en-US" b="1" dirty="0">
                <a:solidFill>
                  <a:srgbClr val="00B050"/>
                </a:solidFill>
              </a:rPr>
              <a:t>Epidemiology</a:t>
            </a:r>
          </a:p>
        </p:txBody>
      </p:sp>
      <p:sp>
        <p:nvSpPr>
          <p:cNvPr id="3075" name="Rectangle 3"/>
          <p:cNvSpPr>
            <a:spLocks noGrp="1" noChangeArrowheads="1"/>
          </p:cNvSpPr>
          <p:nvPr>
            <p:ph idx="1"/>
          </p:nvPr>
        </p:nvSpPr>
        <p:spPr>
          <a:xfrm>
            <a:off x="696686" y="1295401"/>
            <a:ext cx="10871200" cy="4830763"/>
          </a:xfrm>
        </p:spPr>
        <p:txBody>
          <a:bodyPr>
            <a:normAutofit/>
          </a:bodyPr>
          <a:lstStyle/>
          <a:p>
            <a:pPr>
              <a:lnSpc>
                <a:spcPct val="80000"/>
              </a:lnSpc>
            </a:pPr>
            <a:r>
              <a:rPr lang="en-US" sz="3000" b="1" dirty="0" smtClean="0"/>
              <a:t>84% of </a:t>
            </a:r>
            <a:r>
              <a:rPr lang="en-US" sz="3000" b="1" dirty="0"/>
              <a:t>adults experience back pain at some point in their life.</a:t>
            </a:r>
          </a:p>
          <a:p>
            <a:pPr>
              <a:lnSpc>
                <a:spcPct val="80000"/>
              </a:lnSpc>
              <a:buFontTx/>
              <a:buNone/>
            </a:pPr>
            <a:r>
              <a:rPr lang="en-US" sz="3000" b="1" dirty="0"/>
              <a:t>              	- </a:t>
            </a:r>
            <a:r>
              <a:rPr lang="en-US" sz="3000" b="1" dirty="0">
                <a:sym typeface="Symbol" panose="05050102010706020507" pitchFamily="18" charset="2"/>
              </a:rPr>
              <a:t> incidence age 35- 55 </a:t>
            </a:r>
            <a:r>
              <a:rPr lang="en-US" sz="3000" b="1" dirty="0" err="1">
                <a:sym typeface="Symbol" panose="05050102010706020507" pitchFamily="18" charset="2"/>
              </a:rPr>
              <a:t>y.o</a:t>
            </a:r>
            <a:r>
              <a:rPr lang="en-US" sz="3000" b="1" dirty="0">
                <a:sym typeface="Symbol" panose="05050102010706020507" pitchFamily="18" charset="2"/>
              </a:rPr>
              <a:t>.</a:t>
            </a:r>
          </a:p>
          <a:p>
            <a:pPr>
              <a:lnSpc>
                <a:spcPct val="80000"/>
              </a:lnSpc>
              <a:buFontTx/>
              <a:buNone/>
            </a:pPr>
            <a:r>
              <a:rPr lang="en-US" sz="3000" b="1" dirty="0"/>
              <a:t>              	-  90% resolve in 6 weeks</a:t>
            </a:r>
          </a:p>
          <a:p>
            <a:pPr>
              <a:lnSpc>
                <a:spcPct val="80000"/>
              </a:lnSpc>
              <a:buFontTx/>
              <a:buNone/>
            </a:pPr>
            <a:r>
              <a:rPr lang="en-US" sz="3000" b="1" dirty="0"/>
              <a:t>      		-  7% become chronic</a:t>
            </a:r>
          </a:p>
          <a:p>
            <a:pPr>
              <a:lnSpc>
                <a:spcPct val="80000"/>
              </a:lnSpc>
              <a:buFontTx/>
              <a:buNone/>
            </a:pPr>
            <a:r>
              <a:rPr lang="en-US" sz="3000" b="1" dirty="0"/>
              <a:t>			- M/ F equally affected</a:t>
            </a:r>
          </a:p>
          <a:p>
            <a:pPr>
              <a:lnSpc>
                <a:spcPct val="80000"/>
              </a:lnSpc>
            </a:pPr>
            <a:r>
              <a:rPr lang="en-US" sz="3000" b="1" dirty="0"/>
              <a:t>85% never given precise </a:t>
            </a:r>
            <a:r>
              <a:rPr lang="en-US" sz="3000" b="1" dirty="0" err="1"/>
              <a:t>pathoanatomical</a:t>
            </a:r>
            <a:r>
              <a:rPr lang="en-US" sz="3000" b="1" dirty="0"/>
              <a:t> dx</a:t>
            </a:r>
          </a:p>
          <a:p>
            <a:pPr>
              <a:lnSpc>
                <a:spcPct val="80000"/>
              </a:lnSpc>
            </a:pPr>
            <a:r>
              <a:rPr lang="en-US" sz="3000" b="1" dirty="0"/>
              <a:t>5</a:t>
            </a:r>
            <a:r>
              <a:rPr lang="en-US" sz="3000" b="1" baseline="30000" dirty="0"/>
              <a:t>th</a:t>
            </a:r>
            <a:r>
              <a:rPr lang="en-US" sz="3000" b="1" dirty="0"/>
              <a:t> Leading reason for medical office visits</a:t>
            </a:r>
          </a:p>
          <a:p>
            <a:pPr>
              <a:lnSpc>
                <a:spcPct val="80000"/>
              </a:lnSpc>
            </a:pPr>
            <a:r>
              <a:rPr lang="en-US" sz="3000" b="1" dirty="0"/>
              <a:t>2</a:t>
            </a:r>
            <a:r>
              <a:rPr lang="en-US" sz="3000" b="1" baseline="30000" dirty="0"/>
              <a:t>nd</a:t>
            </a:r>
            <a:r>
              <a:rPr lang="en-US" sz="3000" b="1" dirty="0"/>
              <a:t> to respiratory illness as reason for symptom-related MD visits</a:t>
            </a:r>
          </a:p>
          <a:p>
            <a:pPr>
              <a:lnSpc>
                <a:spcPct val="80000"/>
              </a:lnSpc>
              <a:buFontTx/>
              <a:buNone/>
            </a:pPr>
            <a:endParaRPr lang="en-US" b="1" dirty="0"/>
          </a:p>
        </p:txBody>
      </p:sp>
    </p:spTree>
    <p:extLst>
      <p:ext uri="{BB962C8B-B14F-4D97-AF65-F5344CB8AC3E}">
        <p14:creationId xmlns:p14="http://schemas.microsoft.com/office/powerpoint/2010/main" val="32276933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798287938"/>
              </p:ext>
            </p:extLst>
          </p:nvPr>
        </p:nvGraphicFramePr>
        <p:xfrm>
          <a:off x="362857" y="244699"/>
          <a:ext cx="9434286" cy="5975797"/>
        </p:xfrm>
        <a:graphic>
          <a:graphicData uri="http://schemas.openxmlformats.org/drawingml/2006/table">
            <a:tbl>
              <a:tblPr firstRow="1" firstCol="1" bandRow="1">
                <a:tableStyleId>{5C22544A-7EE6-4342-B048-85BDC9FD1C3A}</a:tableStyleId>
              </a:tblPr>
              <a:tblGrid>
                <a:gridCol w="9434286"/>
              </a:tblGrid>
              <a:tr h="885431">
                <a:tc>
                  <a:txBody>
                    <a:bodyPr/>
                    <a:lstStyle/>
                    <a:p>
                      <a:pPr marL="0" marR="0">
                        <a:lnSpc>
                          <a:spcPts val="1800"/>
                        </a:lnSpc>
                        <a:spcBef>
                          <a:spcPts val="0"/>
                        </a:spcBef>
                        <a:spcAft>
                          <a:spcPts val="0"/>
                        </a:spcAft>
                      </a:pPr>
                      <a:endParaRPr lang="en-US" sz="2400" dirty="0" smtClean="0">
                        <a:effectLst/>
                      </a:endParaRPr>
                    </a:p>
                    <a:p>
                      <a:pPr marL="0" marR="0">
                        <a:lnSpc>
                          <a:spcPts val="1800"/>
                        </a:lnSpc>
                        <a:spcBef>
                          <a:spcPts val="0"/>
                        </a:spcBef>
                        <a:spcAft>
                          <a:spcPts val="0"/>
                        </a:spcAft>
                      </a:pPr>
                      <a:r>
                        <a:rPr lang="en-US" sz="2400" dirty="0" err="1" smtClean="0">
                          <a:effectLst/>
                        </a:rPr>
                        <a:t>Lordosis</a:t>
                      </a:r>
                      <a:r>
                        <a:rPr lang="en-US" sz="2400" dirty="0">
                          <a:effectLst/>
                        </a:rPr>
                        <a:t>, kyphosis, scoliosis: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a:tc>
              </a:tr>
              <a:tr h="875620">
                <a:tc>
                  <a:txBody>
                    <a:bodyPr/>
                    <a:lstStyle/>
                    <a:p>
                      <a:pPr marL="0" marR="0">
                        <a:lnSpc>
                          <a:spcPts val="1800"/>
                        </a:lnSpc>
                        <a:spcBef>
                          <a:spcPts val="0"/>
                        </a:spcBef>
                        <a:spcAft>
                          <a:spcPts val="0"/>
                        </a:spcAft>
                      </a:pPr>
                      <a:r>
                        <a:rPr lang="en-US" sz="2400" b="1" dirty="0">
                          <a:effectLst/>
                        </a:rPr>
                        <a:t>• </a:t>
                      </a:r>
                      <a:r>
                        <a:rPr lang="en-US" sz="2400" b="1" dirty="0" err="1">
                          <a:effectLst/>
                        </a:rPr>
                        <a:t>Kyphotic</a:t>
                      </a:r>
                      <a:r>
                        <a:rPr lang="en-US" sz="2400" b="1" dirty="0">
                          <a:effectLst/>
                        </a:rPr>
                        <a:t> curves refer to the outward curve of the thoracic spine (at the level of the ribs). </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2900"/>
                </a:tc>
              </a:tr>
              <a:tr h="875620">
                <a:tc>
                  <a:txBody>
                    <a:bodyPr/>
                    <a:lstStyle/>
                    <a:p>
                      <a:pPr marL="0" marR="0">
                        <a:lnSpc>
                          <a:spcPts val="1800"/>
                        </a:lnSpc>
                        <a:spcBef>
                          <a:spcPts val="0"/>
                        </a:spcBef>
                        <a:spcAft>
                          <a:spcPts val="0"/>
                        </a:spcAft>
                      </a:pPr>
                      <a:r>
                        <a:rPr lang="en-US" sz="2400" b="1" dirty="0">
                          <a:effectLst/>
                        </a:rPr>
                        <a:t>• </a:t>
                      </a:r>
                      <a:r>
                        <a:rPr lang="en-US" sz="2400" b="1" dirty="0" err="1">
                          <a:effectLst/>
                        </a:rPr>
                        <a:t>Lordotic</a:t>
                      </a:r>
                      <a:r>
                        <a:rPr lang="en-US" sz="2400" b="1" dirty="0">
                          <a:effectLst/>
                        </a:rPr>
                        <a:t> curves refer to the inward curve of the lumbar spine (just above the buttocks). </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2900"/>
                </a:tc>
              </a:tr>
              <a:tr h="875620">
                <a:tc>
                  <a:txBody>
                    <a:bodyPr/>
                    <a:lstStyle/>
                    <a:p>
                      <a:pPr marL="0" marR="0">
                        <a:lnSpc>
                          <a:spcPts val="1800"/>
                        </a:lnSpc>
                        <a:spcBef>
                          <a:spcPts val="0"/>
                        </a:spcBef>
                        <a:spcAft>
                          <a:spcPts val="0"/>
                        </a:spcAft>
                      </a:pPr>
                      <a:r>
                        <a:rPr lang="en-US" sz="2400" b="1" dirty="0">
                          <a:effectLst/>
                        </a:rPr>
                        <a:t>• </a:t>
                      </a:r>
                      <a:r>
                        <a:rPr lang="en-US" sz="2400" b="1" dirty="0" err="1">
                          <a:effectLst/>
                        </a:rPr>
                        <a:t>Scoliotic</a:t>
                      </a:r>
                      <a:r>
                        <a:rPr lang="en-US" sz="2400" b="1" dirty="0">
                          <a:effectLst/>
                        </a:rPr>
                        <a:t> curving is a sideways curvature of the spine and is always abnormal. </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2900"/>
                </a:tc>
              </a:tr>
              <a:tr h="1578075">
                <a:tc>
                  <a:txBody>
                    <a:bodyPr/>
                    <a:lstStyle/>
                    <a:p>
                      <a:pPr marL="0" marR="0">
                        <a:lnSpc>
                          <a:spcPts val="1800"/>
                        </a:lnSpc>
                        <a:spcBef>
                          <a:spcPts val="0"/>
                        </a:spcBef>
                        <a:spcAft>
                          <a:spcPts val="0"/>
                        </a:spcAft>
                      </a:pPr>
                      <a:r>
                        <a:rPr lang="en-US" sz="2400" b="1" dirty="0">
                          <a:effectLst/>
                        </a:rPr>
                        <a:t>A small degree of both </a:t>
                      </a:r>
                      <a:r>
                        <a:rPr lang="en-US" sz="2400" b="1" dirty="0" err="1">
                          <a:effectLst/>
                        </a:rPr>
                        <a:t>kyphotic</a:t>
                      </a:r>
                      <a:r>
                        <a:rPr lang="en-US" sz="2400" b="1" dirty="0">
                          <a:effectLst/>
                        </a:rPr>
                        <a:t> and </a:t>
                      </a:r>
                      <a:r>
                        <a:rPr lang="en-US" sz="2400" b="1" dirty="0" err="1">
                          <a:effectLst/>
                        </a:rPr>
                        <a:t>lordotic</a:t>
                      </a:r>
                      <a:r>
                        <a:rPr lang="en-US" sz="2400" b="1" dirty="0">
                          <a:effectLst/>
                        </a:rPr>
                        <a:t> curvature is normal. Too much </a:t>
                      </a:r>
                      <a:r>
                        <a:rPr lang="en-US" sz="2400" b="1" dirty="0" err="1">
                          <a:effectLst/>
                        </a:rPr>
                        <a:t>kyphotic</a:t>
                      </a:r>
                      <a:r>
                        <a:rPr lang="en-US" sz="2400" b="1" dirty="0">
                          <a:effectLst/>
                        </a:rPr>
                        <a:t> curving causes round shoulders or hunched shoulders (</a:t>
                      </a:r>
                      <a:r>
                        <a:rPr lang="en-US" sz="2400" b="1" dirty="0" err="1">
                          <a:effectLst/>
                        </a:rPr>
                        <a:t>Scheuermann's</a:t>
                      </a:r>
                      <a:r>
                        <a:rPr lang="en-US" sz="2400" b="1" dirty="0">
                          <a:effectLst/>
                        </a:rPr>
                        <a:t> disease).</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a:tc>
              </a:tr>
              <a:tr h="885431">
                <a:tc>
                  <a:txBody>
                    <a:bodyPr/>
                    <a:lstStyle/>
                    <a:p>
                      <a:pPr marL="0" marR="0">
                        <a:lnSpc>
                          <a:spcPts val="1800"/>
                        </a:lnSpc>
                        <a:spcBef>
                          <a:spcPts val="0"/>
                        </a:spcBef>
                        <a:spcAft>
                          <a:spcPts val="0"/>
                        </a:spcAft>
                      </a:pPr>
                      <a:r>
                        <a:rPr lang="en-US" sz="2400" b="1" dirty="0">
                          <a:effectLst/>
                        </a:rPr>
                        <a:t>Too much </a:t>
                      </a:r>
                      <a:r>
                        <a:rPr lang="en-US" sz="2400" b="1" dirty="0" err="1">
                          <a:effectLst/>
                        </a:rPr>
                        <a:t>lordotic</a:t>
                      </a:r>
                      <a:r>
                        <a:rPr lang="en-US" sz="2400" b="1" dirty="0">
                          <a:effectLst/>
                        </a:rPr>
                        <a:t> curving is called swayback (</a:t>
                      </a:r>
                      <a:r>
                        <a:rPr lang="en-US" sz="2400" b="1" dirty="0" err="1">
                          <a:effectLst/>
                        </a:rPr>
                        <a:t>lordosis</a:t>
                      </a:r>
                      <a:r>
                        <a:rPr lang="en-US" sz="2400" b="1" dirty="0">
                          <a:effectLst/>
                        </a:rPr>
                        <a:t>). </a:t>
                      </a:r>
                      <a:r>
                        <a:rPr lang="en-US" sz="2400" b="1" dirty="0" err="1">
                          <a:effectLst/>
                        </a:rPr>
                        <a:t>Lordosis</a:t>
                      </a:r>
                      <a:r>
                        <a:rPr lang="en-US" sz="2400" b="1" dirty="0">
                          <a:effectLst/>
                        </a:rPr>
                        <a:t> tends to make the buttocks appear more prominent.</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3413383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307408218"/>
              </p:ext>
            </p:extLst>
          </p:nvPr>
        </p:nvGraphicFramePr>
        <p:xfrm>
          <a:off x="333829" y="188687"/>
          <a:ext cx="9376228" cy="6473369"/>
        </p:xfrm>
        <a:graphic>
          <a:graphicData uri="http://schemas.openxmlformats.org/drawingml/2006/table">
            <a:tbl>
              <a:tblPr firstRow="1" firstCol="1" bandRow="1">
                <a:tableStyleId>{5C22544A-7EE6-4342-B048-85BDC9FD1C3A}</a:tableStyleId>
              </a:tblPr>
              <a:tblGrid>
                <a:gridCol w="9376228"/>
              </a:tblGrid>
              <a:tr h="763305">
                <a:tc>
                  <a:txBody>
                    <a:bodyPr/>
                    <a:lstStyle/>
                    <a:p>
                      <a:pPr marL="0" marR="0">
                        <a:lnSpc>
                          <a:spcPts val="1800"/>
                        </a:lnSpc>
                        <a:spcBef>
                          <a:spcPts val="0"/>
                        </a:spcBef>
                        <a:spcAft>
                          <a:spcPts val="0"/>
                        </a:spcAft>
                      </a:pPr>
                      <a:r>
                        <a:rPr lang="en-US" sz="2400" b="1" dirty="0" err="1">
                          <a:effectLst/>
                        </a:rPr>
                        <a:t>Spondylosis</a:t>
                      </a:r>
                      <a:r>
                        <a:rPr lang="en-US" sz="2400" b="1" dirty="0">
                          <a:effectLst/>
                        </a:rPr>
                        <a:t>: arthritis of the spine. Seen </a:t>
                      </a:r>
                      <a:r>
                        <a:rPr lang="en-US" sz="2400" b="1" dirty="0" err="1">
                          <a:effectLst/>
                        </a:rPr>
                        <a:t>radiographically</a:t>
                      </a:r>
                      <a:r>
                        <a:rPr lang="en-US" sz="2400" b="1" dirty="0">
                          <a:effectLst/>
                        </a:rPr>
                        <a:t> as disc space narrowing and arthritic changes of the facet joint.</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a:tc>
              </a:tr>
              <a:tr h="1353268">
                <a:tc>
                  <a:txBody>
                    <a:bodyPr/>
                    <a:lstStyle/>
                    <a:p>
                      <a:pPr marL="0" marR="0">
                        <a:lnSpc>
                          <a:spcPts val="1800"/>
                        </a:lnSpc>
                        <a:spcBef>
                          <a:spcPts val="0"/>
                        </a:spcBef>
                        <a:spcAft>
                          <a:spcPts val="0"/>
                        </a:spcAft>
                      </a:pPr>
                      <a:r>
                        <a:rPr lang="en-US" sz="2400" b="1" dirty="0" err="1">
                          <a:effectLst/>
                        </a:rPr>
                        <a:t>Spondylolisthesis</a:t>
                      </a:r>
                      <a:r>
                        <a:rPr lang="en-US" sz="2400" b="1" dirty="0">
                          <a:effectLst/>
                        </a:rPr>
                        <a:t>: anterior displacement of a vertebra on the one beneath it. A radiologist determines the degree of slippage upon reviewing spinal x-rays. Slippage is graded I through IV: </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a:tc>
              </a:tr>
              <a:tr h="750882">
                <a:tc>
                  <a:txBody>
                    <a:bodyPr/>
                    <a:lstStyle/>
                    <a:p>
                      <a:pPr marL="0" marR="0">
                        <a:lnSpc>
                          <a:spcPts val="1800"/>
                        </a:lnSpc>
                        <a:spcBef>
                          <a:spcPts val="0"/>
                        </a:spcBef>
                        <a:spcAft>
                          <a:spcPts val="0"/>
                        </a:spcAft>
                      </a:pPr>
                      <a:r>
                        <a:rPr lang="en-US" sz="2400" b="1" dirty="0">
                          <a:effectLst/>
                        </a:rPr>
                        <a:t>• Grade I - 1 percent to 25 percent slip </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2900"/>
                </a:tc>
              </a:tr>
              <a:tr h="750882">
                <a:tc>
                  <a:txBody>
                    <a:bodyPr/>
                    <a:lstStyle/>
                    <a:p>
                      <a:pPr marL="0" marR="0">
                        <a:lnSpc>
                          <a:spcPts val="1800"/>
                        </a:lnSpc>
                        <a:spcBef>
                          <a:spcPts val="0"/>
                        </a:spcBef>
                        <a:spcAft>
                          <a:spcPts val="0"/>
                        </a:spcAft>
                      </a:pPr>
                      <a:r>
                        <a:rPr lang="en-US" sz="2400" b="1" dirty="0">
                          <a:effectLst/>
                        </a:rPr>
                        <a:t>• Grade II - 26 percent to 50 percent slip </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2900"/>
                </a:tc>
              </a:tr>
              <a:tr h="750882">
                <a:tc>
                  <a:txBody>
                    <a:bodyPr/>
                    <a:lstStyle/>
                    <a:p>
                      <a:pPr marL="0" marR="0">
                        <a:lnSpc>
                          <a:spcPts val="1800"/>
                        </a:lnSpc>
                        <a:spcBef>
                          <a:spcPts val="0"/>
                        </a:spcBef>
                        <a:spcAft>
                          <a:spcPts val="0"/>
                        </a:spcAft>
                      </a:pPr>
                      <a:r>
                        <a:rPr lang="en-US" sz="2400" b="1" dirty="0">
                          <a:effectLst/>
                        </a:rPr>
                        <a:t>• Grade III - 51 percent to 75 percent slip </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2900"/>
                </a:tc>
              </a:tr>
              <a:tr h="750882">
                <a:tc>
                  <a:txBody>
                    <a:bodyPr/>
                    <a:lstStyle/>
                    <a:p>
                      <a:pPr marL="0" marR="0">
                        <a:lnSpc>
                          <a:spcPts val="1800"/>
                        </a:lnSpc>
                        <a:spcBef>
                          <a:spcPts val="0"/>
                        </a:spcBef>
                        <a:spcAft>
                          <a:spcPts val="0"/>
                        </a:spcAft>
                      </a:pPr>
                      <a:r>
                        <a:rPr lang="en-US" sz="2400" b="1" dirty="0">
                          <a:effectLst/>
                        </a:rPr>
                        <a:t>• Grade IV - 76 percent to 100 percent slip </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2900"/>
                </a:tc>
              </a:tr>
              <a:tr h="1353268">
                <a:tc>
                  <a:txBody>
                    <a:bodyPr/>
                    <a:lstStyle/>
                    <a:p>
                      <a:pPr marL="0" marR="0">
                        <a:lnSpc>
                          <a:spcPts val="1800"/>
                        </a:lnSpc>
                        <a:spcBef>
                          <a:spcPts val="0"/>
                        </a:spcBef>
                        <a:spcAft>
                          <a:spcPts val="0"/>
                        </a:spcAft>
                      </a:pPr>
                      <a:r>
                        <a:rPr lang="en-US" sz="2400" b="1" dirty="0" err="1">
                          <a:effectLst/>
                          <a:latin typeface="Arial" panose="020B0604020202020204" pitchFamily="34" charset="0"/>
                          <a:ea typeface="Times New Roman" panose="02020603050405020304" pitchFamily="18" charset="0"/>
                          <a:cs typeface="Times New Roman" panose="02020603050405020304" pitchFamily="18" charset="0"/>
                        </a:rPr>
                        <a:t>Spondylolysis</a:t>
                      </a:r>
                      <a:r>
                        <a:rPr lang="en-US" sz="2400" b="1" dirty="0">
                          <a:effectLst/>
                          <a:latin typeface="Arial" panose="020B0604020202020204" pitchFamily="34" charset="0"/>
                          <a:ea typeface="Times New Roman" panose="02020603050405020304" pitchFamily="18" charset="0"/>
                          <a:cs typeface="Times New Roman" panose="02020603050405020304" pitchFamily="18" charset="0"/>
                        </a:rPr>
                        <a:t>: a fracture in the pars </a:t>
                      </a:r>
                      <a:r>
                        <a:rPr lang="en-US" sz="2400" b="1" dirty="0" err="1">
                          <a:effectLst/>
                          <a:latin typeface="Arial" panose="020B0604020202020204" pitchFamily="34" charset="0"/>
                          <a:ea typeface="Times New Roman" panose="02020603050405020304" pitchFamily="18" charset="0"/>
                          <a:cs typeface="Times New Roman" panose="02020603050405020304" pitchFamily="18" charset="0"/>
                        </a:rPr>
                        <a:t>interarticularis</a:t>
                      </a:r>
                      <a:r>
                        <a:rPr lang="en-US" sz="2400" b="1" dirty="0">
                          <a:effectLst/>
                          <a:latin typeface="Arial" panose="020B0604020202020204" pitchFamily="34" charset="0"/>
                          <a:ea typeface="Times New Roman" panose="02020603050405020304" pitchFamily="18" charset="0"/>
                          <a:cs typeface="Times New Roman" panose="02020603050405020304" pitchFamily="18" charset="0"/>
                        </a:rPr>
                        <a:t> where the vertebral body and the posterior elements, protecting the nerves are joined. In a small percent of the adult population, there is a developmental crack in one of the vertebrae, usually at L5.</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41147156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title"/>
          </p:nvPr>
        </p:nvSpPr>
        <p:spPr/>
        <p:txBody>
          <a:bodyPr/>
          <a:lstStyle/>
          <a:p>
            <a:pPr eaLnBrk="1" hangingPunct="1"/>
            <a:r>
              <a:rPr lang="en-GB" b="1" dirty="0" err="1" smtClean="0">
                <a:solidFill>
                  <a:srgbClr val="00B050"/>
                </a:solidFill>
              </a:rPr>
              <a:t>Piriformis</a:t>
            </a:r>
            <a:r>
              <a:rPr lang="en-GB" b="1" dirty="0" smtClean="0">
                <a:solidFill>
                  <a:srgbClr val="00B050"/>
                </a:solidFill>
              </a:rPr>
              <a:t> syndrome</a:t>
            </a:r>
            <a:endParaRPr lang="en-US" b="1" dirty="0" smtClean="0">
              <a:solidFill>
                <a:srgbClr val="00B050"/>
              </a:solidFill>
            </a:endParaRPr>
          </a:p>
        </p:txBody>
      </p:sp>
      <p:pic>
        <p:nvPicPr>
          <p:cNvPr id="11267" name="Picture 4" descr="piriformis syndrom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96230" y="1557339"/>
            <a:ext cx="3451225" cy="4530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68" name="Text Box 7"/>
          <p:cNvSpPr txBox="1">
            <a:spLocks noChangeArrowheads="1"/>
          </p:cNvSpPr>
          <p:nvPr/>
        </p:nvSpPr>
        <p:spPr bwMode="auto">
          <a:xfrm>
            <a:off x="4547455" y="1216145"/>
            <a:ext cx="5498449"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None/>
            </a:pPr>
            <a:r>
              <a:rPr lang="en-US" sz="2000" b="1" dirty="0" smtClean="0">
                <a:ea typeface="Times New Roman" panose="02020603050405020304" pitchFamily="18" charset="0"/>
              </a:rPr>
              <a:t>a </a:t>
            </a:r>
            <a:r>
              <a:rPr lang="en-US" sz="2000" b="1" dirty="0">
                <a:ea typeface="Times New Roman" panose="02020603050405020304" pitchFamily="18" charset="0"/>
              </a:rPr>
              <a:t>condition in which the </a:t>
            </a:r>
            <a:r>
              <a:rPr lang="en-US" sz="2000" b="1" dirty="0" err="1">
                <a:ea typeface="Times New Roman" panose="02020603050405020304" pitchFamily="18" charset="0"/>
              </a:rPr>
              <a:t>piriformis</a:t>
            </a:r>
            <a:r>
              <a:rPr lang="en-US" sz="2000" b="1" dirty="0">
                <a:ea typeface="Times New Roman" panose="02020603050405020304" pitchFamily="18" charset="0"/>
              </a:rPr>
              <a:t> muscle compresses or irritates the sciatic </a:t>
            </a:r>
            <a:r>
              <a:rPr lang="en-US" sz="2000" b="1" dirty="0" smtClean="0">
                <a:ea typeface="Times New Roman" panose="02020603050405020304" pitchFamily="18" charset="0"/>
              </a:rPr>
              <a:t>nerve</a:t>
            </a:r>
            <a:r>
              <a:rPr lang="en-GB" sz="2000" b="1" dirty="0">
                <a:solidFill>
                  <a:schemeClr val="tx2"/>
                </a:solidFill>
              </a:rPr>
              <a:t> passing deep or through it</a:t>
            </a:r>
            <a:r>
              <a:rPr lang="en-US" sz="2000" b="1" dirty="0" smtClean="0">
                <a:ea typeface="Times New Roman" panose="02020603050405020304" pitchFamily="18" charset="0"/>
              </a:rPr>
              <a:t>. </a:t>
            </a:r>
            <a:r>
              <a:rPr lang="en-US" sz="2000" b="1" dirty="0">
                <a:ea typeface="Times New Roman" panose="02020603050405020304" pitchFamily="18" charset="0"/>
              </a:rPr>
              <a:t>The </a:t>
            </a:r>
            <a:r>
              <a:rPr lang="en-US" sz="2000" b="1" dirty="0" err="1">
                <a:ea typeface="Times New Roman" panose="02020603050405020304" pitchFamily="18" charset="0"/>
              </a:rPr>
              <a:t>piriformis</a:t>
            </a:r>
            <a:r>
              <a:rPr lang="en-US" sz="2000" b="1" dirty="0">
                <a:ea typeface="Times New Roman" panose="02020603050405020304" pitchFamily="18" charset="0"/>
              </a:rPr>
              <a:t> muscle is a narrow muscle located in the buttocks</a:t>
            </a:r>
            <a:r>
              <a:rPr lang="en-US" sz="2000" b="1" dirty="0" smtClean="0">
                <a:ea typeface="Times New Roman" panose="02020603050405020304" pitchFamily="18" charset="0"/>
              </a:rPr>
              <a:t>.</a:t>
            </a:r>
            <a:endParaRPr lang="en-GB" sz="2000" b="1" dirty="0">
              <a:solidFill>
                <a:schemeClr val="tx2"/>
              </a:solidFill>
            </a:endParaRPr>
          </a:p>
          <a:p>
            <a:pPr eaLnBrk="1" hangingPunct="1">
              <a:spcBef>
                <a:spcPct val="50000"/>
              </a:spcBef>
              <a:buClrTx/>
              <a:buFontTx/>
              <a:buNone/>
            </a:pPr>
            <a:endParaRPr lang="en-GB" sz="2000" b="1" dirty="0">
              <a:solidFill>
                <a:schemeClr val="tx2"/>
              </a:solidFill>
            </a:endParaRPr>
          </a:p>
          <a:p>
            <a:pPr eaLnBrk="1" hangingPunct="1">
              <a:spcBef>
                <a:spcPct val="50000"/>
              </a:spcBef>
              <a:buClrTx/>
              <a:buFontTx/>
              <a:buNone/>
            </a:pPr>
            <a:r>
              <a:rPr lang="en-GB" sz="2000" b="1" dirty="0">
                <a:solidFill>
                  <a:schemeClr val="tx2"/>
                </a:solidFill>
              </a:rPr>
              <a:t>Pain on resisted abduction / external rotation of leg</a:t>
            </a:r>
          </a:p>
          <a:p>
            <a:pPr eaLnBrk="1" hangingPunct="1">
              <a:spcBef>
                <a:spcPct val="50000"/>
              </a:spcBef>
              <a:buClrTx/>
              <a:buFontTx/>
              <a:buNone/>
            </a:pPr>
            <a:endParaRPr lang="en-US" sz="2000" dirty="0">
              <a:solidFill>
                <a:schemeClr val="tx2"/>
              </a:solidFill>
            </a:endParaRPr>
          </a:p>
        </p:txBody>
      </p:sp>
    </p:spTree>
    <p:extLst>
      <p:ext uri="{BB962C8B-B14F-4D97-AF65-F5344CB8AC3E}">
        <p14:creationId xmlns:p14="http://schemas.microsoft.com/office/powerpoint/2010/main" val="4687570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77334" y="158839"/>
            <a:ext cx="8596668" cy="562377"/>
          </a:xfrm>
        </p:spPr>
        <p:txBody>
          <a:bodyPr>
            <a:normAutofit fontScale="90000"/>
          </a:bodyPr>
          <a:lstStyle/>
          <a:p>
            <a:pPr eaLnBrk="1" hangingPunct="1"/>
            <a:r>
              <a:rPr lang="en-US" b="1" dirty="0" smtClean="0">
                <a:solidFill>
                  <a:srgbClr val="00B050"/>
                </a:solidFill>
              </a:rPr>
              <a:t>Sciatica</a:t>
            </a:r>
          </a:p>
        </p:txBody>
      </p:sp>
      <p:sp>
        <p:nvSpPr>
          <p:cNvPr id="37891" name="Rectangle 3"/>
          <p:cNvSpPr>
            <a:spLocks noGrp="1" noChangeArrowheads="1"/>
          </p:cNvSpPr>
          <p:nvPr>
            <p:ph idx="1"/>
          </p:nvPr>
        </p:nvSpPr>
        <p:spPr>
          <a:xfrm>
            <a:off x="677334" y="965915"/>
            <a:ext cx="8596668" cy="5602310"/>
          </a:xfrm>
        </p:spPr>
        <p:txBody>
          <a:bodyPr>
            <a:normAutofit lnSpcReduction="10000"/>
          </a:bodyPr>
          <a:lstStyle/>
          <a:p>
            <a:pPr eaLnBrk="1" hangingPunct="1"/>
            <a:r>
              <a:rPr lang="en-US" sz="2400" dirty="0" smtClean="0"/>
              <a:t>The sciatic nerve is the longest nerve in your body.</a:t>
            </a:r>
          </a:p>
          <a:p>
            <a:pPr marL="0" indent="0" eaLnBrk="1" hangingPunct="1">
              <a:buNone/>
            </a:pPr>
            <a:endParaRPr lang="en-US" sz="2400" dirty="0" smtClean="0"/>
          </a:p>
          <a:p>
            <a:pPr eaLnBrk="1" hangingPunct="1"/>
            <a:r>
              <a:rPr lang="en-US" sz="2400" dirty="0" smtClean="0"/>
              <a:t> It runs from your spinal cord to your buttock and hip area and down the back of each leg. </a:t>
            </a:r>
          </a:p>
          <a:p>
            <a:pPr marL="0" indent="0" eaLnBrk="1" hangingPunct="1">
              <a:buNone/>
            </a:pPr>
            <a:endParaRPr lang="en-US" sz="2400" dirty="0" smtClean="0"/>
          </a:p>
          <a:p>
            <a:pPr>
              <a:lnSpc>
                <a:spcPct val="80000"/>
              </a:lnSpc>
            </a:pPr>
            <a:r>
              <a:rPr lang="en-US" sz="2400" dirty="0" smtClean="0"/>
              <a:t> </a:t>
            </a:r>
            <a:r>
              <a:rPr lang="en-US" sz="2400" b="1" dirty="0"/>
              <a:t>Sciatica:</a:t>
            </a:r>
            <a:r>
              <a:rPr lang="en-US" sz="2400" dirty="0"/>
              <a:t> pain, numbness, tingling in the distribution of the sciatic nerve, radiating down the posterior or lateral aspect of the leg, usually to the foot or ankle. </a:t>
            </a:r>
          </a:p>
          <a:p>
            <a:pPr>
              <a:lnSpc>
                <a:spcPct val="80000"/>
              </a:lnSpc>
              <a:buNone/>
            </a:pPr>
            <a:r>
              <a:rPr lang="en-US" sz="2400" dirty="0"/>
              <a:t>		-herniated disk</a:t>
            </a:r>
          </a:p>
          <a:p>
            <a:pPr>
              <a:lnSpc>
                <a:spcPct val="80000"/>
              </a:lnSpc>
              <a:buNone/>
            </a:pPr>
            <a:r>
              <a:rPr lang="en-US" sz="2400" dirty="0"/>
              <a:t>		-</a:t>
            </a:r>
            <a:r>
              <a:rPr lang="en-US" sz="2400" dirty="0" err="1"/>
              <a:t>foramenal</a:t>
            </a:r>
            <a:r>
              <a:rPr lang="en-US" sz="2400" dirty="0"/>
              <a:t> or spinal stenosis</a:t>
            </a:r>
          </a:p>
          <a:p>
            <a:pPr>
              <a:lnSpc>
                <a:spcPct val="80000"/>
              </a:lnSpc>
              <a:buNone/>
            </a:pPr>
            <a:r>
              <a:rPr lang="en-US" sz="2400" dirty="0"/>
              <a:t>		-ligamentous hypertrophy</a:t>
            </a:r>
          </a:p>
          <a:p>
            <a:pPr>
              <a:lnSpc>
                <a:spcPct val="80000"/>
              </a:lnSpc>
              <a:buNone/>
            </a:pPr>
            <a:r>
              <a:rPr lang="en-US" sz="2400" dirty="0"/>
              <a:t>		-other space filling lesions: cysts, tumor, abscess</a:t>
            </a:r>
          </a:p>
          <a:p>
            <a:pPr>
              <a:lnSpc>
                <a:spcPct val="80000"/>
              </a:lnSpc>
              <a:buNone/>
            </a:pPr>
            <a:r>
              <a:rPr lang="en-US" sz="2400" dirty="0"/>
              <a:t>		-viral or immune inflammation</a:t>
            </a:r>
          </a:p>
          <a:p>
            <a:pPr>
              <a:lnSpc>
                <a:spcPct val="80000"/>
              </a:lnSpc>
              <a:buNone/>
            </a:pPr>
            <a:r>
              <a:rPr lang="en-US" sz="2400" dirty="0"/>
              <a:t>		-can occur w/ peripheral nerve involvement</a:t>
            </a:r>
          </a:p>
          <a:p>
            <a:endParaRPr lang="en-US" dirty="0" smtClean="0"/>
          </a:p>
          <a:p>
            <a:endParaRPr lang="en-US" dirty="0" smtClean="0"/>
          </a:p>
          <a:p>
            <a:pPr eaLnBrk="1" hangingPunct="1"/>
            <a:endParaRPr lang="en-US" dirty="0" smtClean="0"/>
          </a:p>
        </p:txBody>
      </p:sp>
    </p:spTree>
    <p:extLst>
      <p:ext uri="{BB962C8B-B14F-4D97-AF65-F5344CB8AC3E}">
        <p14:creationId xmlns:p14="http://schemas.microsoft.com/office/powerpoint/2010/main" val="33049353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0800000" flipV="1">
            <a:off x="128787" y="193183"/>
            <a:ext cx="11964473" cy="592428"/>
          </a:xfrm>
        </p:spPr>
        <p:txBody>
          <a:bodyPr>
            <a:normAutofit fontScale="90000"/>
          </a:bodyPr>
          <a:lstStyle/>
          <a:p>
            <a:r>
              <a:rPr lang="en-US" b="1" dirty="0" smtClean="0">
                <a:solidFill>
                  <a:srgbClr val="00B050"/>
                </a:solidFill>
              </a:rPr>
              <a:t>        LUMBOSACRAL RADICULOPATHY</a:t>
            </a:r>
            <a:endParaRPr lang="en-US" b="1" dirty="0">
              <a:solidFill>
                <a:srgbClr val="00B050"/>
              </a:solidFill>
            </a:endParaRPr>
          </a:p>
        </p:txBody>
      </p:sp>
      <p:sp>
        <p:nvSpPr>
          <p:cNvPr id="3" name="Content Placeholder 2"/>
          <p:cNvSpPr>
            <a:spLocks noGrp="1"/>
          </p:cNvSpPr>
          <p:nvPr>
            <p:ph idx="1"/>
          </p:nvPr>
        </p:nvSpPr>
        <p:spPr>
          <a:xfrm>
            <a:off x="449943" y="1291771"/>
            <a:ext cx="9593316" cy="4876801"/>
          </a:xfrm>
        </p:spPr>
        <p:txBody>
          <a:bodyPr>
            <a:normAutofit/>
          </a:bodyPr>
          <a:lstStyle/>
          <a:p>
            <a:r>
              <a:rPr lang="en-US" sz="2400" b="1" dirty="0"/>
              <a:t>The clinical presentations </a:t>
            </a:r>
            <a:r>
              <a:rPr lang="en-US" sz="2400" b="1" dirty="0" smtClean="0"/>
              <a:t>vary </a:t>
            </a:r>
            <a:r>
              <a:rPr lang="en-US" sz="2400" b="1" dirty="0"/>
              <a:t>according </a:t>
            </a:r>
            <a:r>
              <a:rPr lang="en-US" sz="2400" b="1" dirty="0" smtClean="0"/>
              <a:t>to the </a:t>
            </a:r>
            <a:r>
              <a:rPr lang="en-US" sz="2400" b="1" dirty="0"/>
              <a:t>level of nerve root or roots involved. </a:t>
            </a:r>
            <a:endParaRPr lang="en-US" sz="2400" b="1" dirty="0" smtClean="0"/>
          </a:p>
          <a:p>
            <a:r>
              <a:rPr lang="en-US" sz="2400" b="1" dirty="0" smtClean="0"/>
              <a:t>The </a:t>
            </a:r>
            <a:r>
              <a:rPr lang="en-US" sz="2400" b="1" dirty="0"/>
              <a:t>most frequent are the L5 and S1 radiculopathies</a:t>
            </a:r>
            <a:r>
              <a:rPr lang="en-US" sz="2400" b="1" dirty="0" smtClean="0"/>
              <a:t>.</a:t>
            </a:r>
          </a:p>
          <a:p>
            <a:r>
              <a:rPr lang="en-US" sz="2400" b="1" dirty="0" smtClean="0"/>
              <a:t> </a:t>
            </a:r>
            <a:r>
              <a:rPr lang="en-US" sz="2400" b="1" dirty="0"/>
              <a:t>Patients present with pain, sensory loss, weakness, and reflex changes consistent with the nerve root </a:t>
            </a:r>
            <a:r>
              <a:rPr lang="en-US" sz="2400" b="1" dirty="0" smtClean="0"/>
              <a:t>involved. </a:t>
            </a:r>
            <a:r>
              <a:rPr lang="en-US" sz="2400" b="1" dirty="0"/>
              <a:t/>
            </a:r>
            <a:br>
              <a:rPr lang="en-US" sz="2400" b="1" dirty="0"/>
            </a:br>
            <a:endParaRPr lang="en-US" sz="2400" b="1" dirty="0"/>
          </a:p>
        </p:txBody>
      </p:sp>
    </p:spTree>
    <p:extLst>
      <p:ext uri="{BB962C8B-B14F-4D97-AF65-F5344CB8AC3E}">
        <p14:creationId xmlns:p14="http://schemas.microsoft.com/office/powerpoint/2010/main" val="24681489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
          <p:cNvSpPr>
            <a:spLocks noGrp="1" noChangeArrowheads="1"/>
          </p:cNvSpPr>
          <p:nvPr>
            <p:ph type="title"/>
          </p:nvPr>
        </p:nvSpPr>
        <p:spPr/>
        <p:txBody>
          <a:bodyPr/>
          <a:lstStyle/>
          <a:p>
            <a:pPr eaLnBrk="1" hangingPunct="1"/>
            <a:r>
              <a:rPr lang="en-GB" dirty="0" smtClean="0">
                <a:solidFill>
                  <a:srgbClr val="00B050"/>
                </a:solidFill>
              </a:rPr>
              <a:t>L4/L5/S1 </a:t>
            </a:r>
            <a:r>
              <a:rPr lang="en-GB" dirty="0" err="1" smtClean="0">
                <a:solidFill>
                  <a:srgbClr val="00B050"/>
                </a:solidFill>
              </a:rPr>
              <a:t>Radiculopathy</a:t>
            </a:r>
            <a:endParaRPr lang="en-US" dirty="0" smtClean="0">
              <a:solidFill>
                <a:srgbClr val="00B050"/>
              </a:solidFill>
            </a:endParaRPr>
          </a:p>
        </p:txBody>
      </p:sp>
      <p:pic>
        <p:nvPicPr>
          <p:cNvPr id="9219" name="Picture 4" descr="L4L5S1 radiculopath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1" y="1916114"/>
            <a:ext cx="8964613" cy="32400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1169729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31065" y="609600"/>
            <a:ext cx="8796269" cy="729803"/>
          </a:xfrm>
        </p:spPr>
        <p:txBody>
          <a:bodyPr/>
          <a:lstStyle/>
          <a:p>
            <a:pPr eaLnBrk="1" hangingPunct="1"/>
            <a:r>
              <a:rPr lang="en-US" b="1" dirty="0" smtClean="0"/>
              <a:t>STRAIGHT LEG RAISING TEST</a:t>
            </a:r>
          </a:p>
        </p:txBody>
      </p:sp>
      <p:pic>
        <p:nvPicPr>
          <p:cNvPr id="47107" name="Picture 3" descr="rheumatol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133600"/>
            <a:ext cx="43434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Text Box 4"/>
          <p:cNvSpPr txBox="1">
            <a:spLocks noChangeArrowheads="1"/>
          </p:cNvSpPr>
          <p:nvPr/>
        </p:nvSpPr>
        <p:spPr bwMode="auto">
          <a:xfrm>
            <a:off x="7010400" y="1676400"/>
            <a:ext cx="31242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dirty="0">
                <a:latin typeface="+mn-lt"/>
              </a:rPr>
              <a:t>The straight leg raise test is positive if pain in the sciatic distribution is reproduced between 30° and 70° passive flexion of the straight leg. Dorsiflexion of the foot exacerbates the pain </a:t>
            </a:r>
          </a:p>
        </p:txBody>
      </p:sp>
    </p:spTree>
    <p:extLst>
      <p:ext uri="{BB962C8B-B14F-4D97-AF65-F5344CB8AC3E}">
        <p14:creationId xmlns:p14="http://schemas.microsoft.com/office/powerpoint/2010/main" val="2257707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308431" y="503162"/>
            <a:ext cx="9601196" cy="516468"/>
          </a:xfrm>
          <a:noFill/>
        </p:spPr>
        <p:txBody>
          <a:bodyPr vert="horz" lIns="91440" tIns="46038" rIns="91440" bIns="46038" rtlCol="0" anchor="ctr">
            <a:normAutofit fontScale="90000"/>
          </a:bodyPr>
          <a:lstStyle/>
          <a:p>
            <a:r>
              <a:rPr lang="en-US" dirty="0" smtClean="0">
                <a:solidFill>
                  <a:srgbClr val="00B050"/>
                </a:solidFill>
              </a:rPr>
              <a:t>Cauda Equina Syndrome:</a:t>
            </a:r>
          </a:p>
        </p:txBody>
      </p:sp>
      <p:sp>
        <p:nvSpPr>
          <p:cNvPr id="49155" name="Rectangle 3"/>
          <p:cNvSpPr>
            <a:spLocks noGrp="1" noChangeArrowheads="1"/>
          </p:cNvSpPr>
          <p:nvPr>
            <p:ph idx="1"/>
          </p:nvPr>
        </p:nvSpPr>
        <p:spPr>
          <a:xfrm>
            <a:off x="580572" y="1349829"/>
            <a:ext cx="10289796" cy="5050971"/>
          </a:xfrm>
          <a:noFill/>
        </p:spPr>
        <p:txBody>
          <a:bodyPr vert="horz" lIns="92075" tIns="46038" rIns="92075" bIns="46038" rtlCol="0" anchor="t">
            <a:normAutofit lnSpcReduction="10000"/>
          </a:bodyPr>
          <a:lstStyle/>
          <a:p>
            <a:r>
              <a:rPr lang="en-US" sz="2200" dirty="0" smtClean="0"/>
              <a:t>Caused </a:t>
            </a:r>
            <a:r>
              <a:rPr lang="en-US" sz="2200" dirty="0"/>
              <a:t>by massive midline disc </a:t>
            </a:r>
            <a:r>
              <a:rPr lang="en-US" sz="2200" dirty="0" err="1" smtClean="0"/>
              <a:t>herniation,bony</a:t>
            </a:r>
            <a:r>
              <a:rPr lang="en-US" sz="2200" dirty="0" smtClean="0"/>
              <a:t> stenosis, </a:t>
            </a:r>
            <a:r>
              <a:rPr lang="en-US" sz="2200" dirty="0"/>
              <a:t>or mass compressing cord </a:t>
            </a:r>
            <a:r>
              <a:rPr lang="en-US" sz="2200" dirty="0" smtClean="0"/>
              <a:t>or( </a:t>
            </a:r>
            <a:r>
              <a:rPr lang="en-US" sz="2200" dirty="0" err="1"/>
              <a:t>cauda</a:t>
            </a:r>
            <a:r>
              <a:rPr lang="en-US" sz="2200" dirty="0"/>
              <a:t> equina bottom-most portion of the spinal canal and spinal nerve </a:t>
            </a:r>
            <a:r>
              <a:rPr lang="en-US" sz="2200" dirty="0" smtClean="0"/>
              <a:t>roots), </a:t>
            </a:r>
            <a:endParaRPr lang="en-US" sz="2200" dirty="0"/>
          </a:p>
          <a:p>
            <a:pPr lvl="1"/>
            <a:r>
              <a:rPr lang="en-US" sz="3000" dirty="0"/>
              <a:t>Rare (&lt;.04% of LBP patients).</a:t>
            </a:r>
          </a:p>
          <a:p>
            <a:pPr lvl="1"/>
            <a:r>
              <a:rPr lang="en-US" sz="3000" dirty="0"/>
              <a:t>Needs emergent surgical referral.</a:t>
            </a:r>
          </a:p>
          <a:p>
            <a:r>
              <a:rPr lang="en-US" sz="2200" dirty="0"/>
              <a:t>Symptoms: bilateral lower extremity weakness, </a:t>
            </a:r>
            <a:r>
              <a:rPr lang="en-US" sz="2200" dirty="0" smtClean="0"/>
              <a:t>numbness in the groin &amp; saddle area of the perineum, </a:t>
            </a:r>
            <a:r>
              <a:rPr lang="en-US" sz="2200" dirty="0"/>
              <a:t>or progressive neurological deficit.</a:t>
            </a:r>
          </a:p>
          <a:p>
            <a:r>
              <a:rPr lang="en-US" sz="2200" dirty="0"/>
              <a:t>Ask about:</a:t>
            </a:r>
          </a:p>
          <a:p>
            <a:pPr lvl="1"/>
            <a:r>
              <a:rPr lang="en-US" sz="3000" dirty="0"/>
              <a:t>Recent urinary retention (most common) or incontinence?</a:t>
            </a:r>
          </a:p>
          <a:p>
            <a:pPr lvl="1"/>
            <a:r>
              <a:rPr lang="en-US" sz="3000" dirty="0"/>
              <a:t>Fecal incontinence?</a:t>
            </a:r>
          </a:p>
        </p:txBody>
      </p:sp>
    </p:spTree>
    <p:extLst>
      <p:ext uri="{BB962C8B-B14F-4D97-AF65-F5344CB8AC3E}">
        <p14:creationId xmlns:p14="http://schemas.microsoft.com/office/powerpoint/2010/main" val="13845967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idx="1"/>
          </p:nvPr>
        </p:nvSpPr>
        <p:spPr>
          <a:xfrm>
            <a:off x="128789" y="708338"/>
            <a:ext cx="11887200" cy="5950039"/>
          </a:xfrm>
        </p:spPr>
        <p:txBody>
          <a:bodyPr anchor="ctr">
            <a:normAutofit/>
          </a:bodyPr>
          <a:lstStyle/>
          <a:p>
            <a:pPr marL="0" lvl="1" indent="0">
              <a:buNone/>
            </a:pPr>
            <a:endParaRPr lang="en-GB" sz="2800" dirty="0" smtClean="0"/>
          </a:p>
          <a:p>
            <a:pPr marL="285750" lvl="1"/>
            <a:r>
              <a:rPr lang="en-US" sz="2600" dirty="0" smtClean="0"/>
              <a:t>local</a:t>
            </a:r>
            <a:r>
              <a:rPr lang="en-US" sz="2600" dirty="0"/>
              <a:t>, segmental, or generalized narrowing of the central spinal canal by bone or soft tissue elements, usually bony hypertrophic changes in the facet joints and by thickening of the </a:t>
            </a:r>
            <a:r>
              <a:rPr lang="en-US" sz="2600" dirty="0" err="1"/>
              <a:t>ligamentum</a:t>
            </a:r>
            <a:r>
              <a:rPr lang="en-US" sz="2600" dirty="0"/>
              <a:t> </a:t>
            </a:r>
            <a:r>
              <a:rPr lang="en-US" sz="2600" dirty="0" err="1" smtClean="0"/>
              <a:t>flavum</a:t>
            </a:r>
            <a:r>
              <a:rPr lang="en-US" sz="2600" dirty="0" smtClean="0"/>
              <a:t>.</a:t>
            </a:r>
            <a:endParaRPr lang="en-GB" sz="2600" dirty="0"/>
          </a:p>
          <a:p>
            <a:pPr marL="285750" lvl="1"/>
            <a:r>
              <a:rPr lang="en-GB" sz="2600" dirty="0" smtClean="0"/>
              <a:t>Subtle presentation. </a:t>
            </a:r>
          </a:p>
          <a:p>
            <a:pPr marL="285750" lvl="1"/>
            <a:r>
              <a:rPr lang="en-GB" sz="2600" dirty="0" smtClean="0"/>
              <a:t>Bilateral radicular signs should alert to possibility.</a:t>
            </a:r>
          </a:p>
          <a:p>
            <a:pPr marL="285750" lvl="1"/>
            <a:r>
              <a:rPr lang="en-US" sz="2600" dirty="0" smtClean="0"/>
              <a:t>radiation </a:t>
            </a:r>
            <a:r>
              <a:rPr lang="en-US" sz="2600" dirty="0"/>
              <a:t>to buttocks, thighs, lower </a:t>
            </a:r>
            <a:r>
              <a:rPr lang="en-US" sz="2600" dirty="0" smtClean="0"/>
              <a:t>legs</a:t>
            </a:r>
          </a:p>
          <a:p>
            <a:pPr>
              <a:lnSpc>
                <a:spcPct val="80000"/>
              </a:lnSpc>
            </a:pPr>
            <a:r>
              <a:rPr lang="en-US" sz="2600" dirty="0" smtClean="0"/>
              <a:t>-pain </a:t>
            </a:r>
            <a:r>
              <a:rPr lang="en-US" sz="2600" dirty="0"/>
              <a:t>increase with extension (standing, walking-</a:t>
            </a:r>
            <a:r>
              <a:rPr lang="en-GB" sz="2600" dirty="0"/>
              <a:t> worse on flat</a:t>
            </a:r>
            <a:r>
              <a:rPr lang="en-US" sz="2600" dirty="0" smtClean="0"/>
              <a:t>)</a:t>
            </a:r>
          </a:p>
          <a:p>
            <a:pPr>
              <a:lnSpc>
                <a:spcPct val="80000"/>
              </a:lnSpc>
            </a:pPr>
            <a:r>
              <a:rPr lang="en-US" sz="2600" dirty="0"/>
              <a:t>	-pain decrease with flexion (sitting, stooping forward shopping trolley </a:t>
            </a:r>
            <a:r>
              <a:rPr lang="en-US" sz="2600" dirty="0" smtClean="0"/>
              <a:t>sign)</a:t>
            </a:r>
            <a:endParaRPr lang="en-GB" sz="3000" dirty="0" smtClean="0"/>
          </a:p>
          <a:p>
            <a:pPr lvl="2">
              <a:lnSpc>
                <a:spcPct val="80000"/>
              </a:lnSpc>
            </a:pPr>
            <a:r>
              <a:rPr lang="en-GB" sz="2600" dirty="0" smtClean="0"/>
              <a:t>Can be mistaken for Claudication.</a:t>
            </a:r>
            <a:r>
              <a:rPr lang="en-US" sz="2600" dirty="0"/>
              <a:t> neurogenic claudication (pseudo </a:t>
            </a:r>
            <a:r>
              <a:rPr lang="en-US" sz="2600" dirty="0" smtClean="0"/>
              <a:t>claudication)</a:t>
            </a:r>
          </a:p>
          <a:p>
            <a:pPr lvl="2">
              <a:lnSpc>
                <a:spcPct val="80000"/>
              </a:lnSpc>
            </a:pPr>
            <a:r>
              <a:rPr lang="en-US" sz="2600" dirty="0" smtClean="0"/>
              <a:t>1 </a:t>
            </a:r>
            <a:r>
              <a:rPr lang="en-US" sz="2600" dirty="0"/>
              <a:t>or both legs</a:t>
            </a:r>
          </a:p>
          <a:p>
            <a:pPr>
              <a:lnSpc>
                <a:spcPct val="80000"/>
              </a:lnSpc>
            </a:pPr>
            <a:r>
              <a:rPr lang="en-GB" sz="2600" dirty="0" smtClean="0"/>
              <a:t>Admit if progressive / or else CT scan</a:t>
            </a:r>
            <a:endParaRPr lang="en-US" sz="2600" b="1" dirty="0"/>
          </a:p>
          <a:p>
            <a:pPr lvl="1"/>
            <a:endParaRPr lang="en-US" dirty="0" smtClean="0"/>
          </a:p>
        </p:txBody>
      </p:sp>
      <p:sp>
        <p:nvSpPr>
          <p:cNvPr id="2" name="Title 1"/>
          <p:cNvSpPr>
            <a:spLocks noGrp="1"/>
          </p:cNvSpPr>
          <p:nvPr>
            <p:ph type="title"/>
          </p:nvPr>
        </p:nvSpPr>
        <p:spPr>
          <a:xfrm>
            <a:off x="664456" y="120203"/>
            <a:ext cx="8596668" cy="588136"/>
          </a:xfrm>
        </p:spPr>
        <p:txBody>
          <a:bodyPr>
            <a:normAutofit fontScale="90000"/>
          </a:bodyPr>
          <a:lstStyle/>
          <a:p>
            <a:r>
              <a:rPr lang="en-US" b="1" dirty="0" smtClean="0">
                <a:solidFill>
                  <a:srgbClr val="00B050"/>
                </a:solidFill>
              </a:rPr>
              <a:t>LUMBAR SPINAL STENOSIS</a:t>
            </a:r>
            <a:endParaRPr lang="en-US" b="1" dirty="0">
              <a:solidFill>
                <a:srgbClr val="00B050"/>
              </a:solidFill>
            </a:endParaRPr>
          </a:p>
        </p:txBody>
      </p:sp>
    </p:spTree>
    <p:extLst>
      <p:ext uri="{BB962C8B-B14F-4D97-AF65-F5344CB8AC3E}">
        <p14:creationId xmlns:p14="http://schemas.microsoft.com/office/powerpoint/2010/main" val="25568224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7597775" y="6478588"/>
            <a:ext cx="28956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39939" name="Rectangle 3"/>
          <p:cNvSpPr>
            <a:spLocks noGrp="1" noChangeArrowheads="1"/>
          </p:cNvSpPr>
          <p:nvPr>
            <p:ph type="title"/>
          </p:nvPr>
        </p:nvSpPr>
        <p:spPr>
          <a:noFill/>
        </p:spPr>
        <p:txBody>
          <a:bodyPr>
            <a:normAutofit/>
          </a:bodyPr>
          <a:lstStyle/>
          <a:p>
            <a:r>
              <a:rPr lang="en-US" smtClean="0"/>
              <a:t>Management of Spinal Stenosis: Controversial and Evolving</a:t>
            </a:r>
          </a:p>
        </p:txBody>
      </p:sp>
      <p:sp>
        <p:nvSpPr>
          <p:cNvPr id="39940" name="Rectangle 4"/>
          <p:cNvSpPr>
            <a:spLocks noGrp="1" noChangeArrowheads="1"/>
          </p:cNvSpPr>
          <p:nvPr>
            <p:ph idx="1"/>
          </p:nvPr>
        </p:nvSpPr>
        <p:spPr>
          <a:noFill/>
        </p:spPr>
        <p:txBody>
          <a:bodyPr/>
          <a:lstStyle/>
          <a:p>
            <a:pPr>
              <a:buFontTx/>
              <a:buChar char="•"/>
            </a:pPr>
            <a:r>
              <a:rPr lang="en-US" sz="2800" dirty="0" smtClean="0"/>
              <a:t>Symptoms of </a:t>
            </a:r>
            <a:r>
              <a:rPr lang="en-US" sz="2800" dirty="0" err="1" smtClean="0"/>
              <a:t>pseudoclaudication</a:t>
            </a:r>
            <a:r>
              <a:rPr lang="en-US" sz="2800" dirty="0" smtClean="0"/>
              <a:t> without neurologic deficits:</a:t>
            </a:r>
          </a:p>
          <a:p>
            <a:pPr lvl="1">
              <a:buSzPct val="70000"/>
              <a:buFontTx/>
              <a:buChar char="•"/>
            </a:pPr>
            <a:r>
              <a:rPr lang="en-US" sz="2400" dirty="0" smtClean="0"/>
              <a:t>Epidural corticosteroids</a:t>
            </a:r>
          </a:p>
          <a:p>
            <a:pPr lvl="1">
              <a:buSzPct val="70000"/>
              <a:buFontTx/>
              <a:buChar char="•"/>
            </a:pPr>
            <a:r>
              <a:rPr lang="en-US" sz="2400" dirty="0" smtClean="0"/>
              <a:t>Progressive exercise program</a:t>
            </a:r>
          </a:p>
          <a:p>
            <a:pPr lvl="1">
              <a:buSzPct val="70000"/>
              <a:buFontTx/>
              <a:buChar char="•"/>
            </a:pPr>
            <a:r>
              <a:rPr lang="en-US" sz="2400" dirty="0" smtClean="0"/>
              <a:t>Surgical decompression</a:t>
            </a:r>
          </a:p>
          <a:p>
            <a:pPr lvl="2">
              <a:buClr>
                <a:schemeClr val="hlink"/>
              </a:buClr>
              <a:buSzPct val="70000"/>
            </a:pPr>
            <a:r>
              <a:rPr lang="en-US" sz="2000" dirty="0" smtClean="0"/>
              <a:t>May relieve leg symptoms</a:t>
            </a:r>
          </a:p>
          <a:p>
            <a:pPr lvl="2">
              <a:buClr>
                <a:schemeClr val="hlink"/>
              </a:buClr>
              <a:buSzPct val="70000"/>
            </a:pPr>
            <a:r>
              <a:rPr lang="en-US" sz="2000" dirty="0" smtClean="0"/>
              <a:t>May not relieve back pain</a:t>
            </a:r>
          </a:p>
          <a:p>
            <a:pPr>
              <a:buFontTx/>
              <a:buChar char="•"/>
            </a:pPr>
            <a:r>
              <a:rPr lang="en-US" sz="2800" dirty="0" smtClean="0"/>
              <a:t>With neurologic deficits: Call the surgeon</a:t>
            </a:r>
          </a:p>
          <a:p>
            <a:pPr>
              <a:buFontTx/>
              <a:buChar char="•"/>
            </a:pPr>
            <a:endParaRPr lang="en-US" dirty="0" smtClean="0"/>
          </a:p>
        </p:txBody>
      </p:sp>
    </p:spTree>
    <p:extLst>
      <p:ext uri="{BB962C8B-B14F-4D97-AF65-F5344CB8AC3E}">
        <p14:creationId xmlns:p14="http://schemas.microsoft.com/office/powerpoint/2010/main" val="676757816"/>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7543800" y="6413500"/>
            <a:ext cx="28956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148" name="Rectangle 4"/>
          <p:cNvSpPr>
            <a:spLocks noGrp="1" noChangeArrowheads="1"/>
          </p:cNvSpPr>
          <p:nvPr>
            <p:ph type="title"/>
          </p:nvPr>
        </p:nvSpPr>
        <p:spPr>
          <a:xfrm>
            <a:off x="362857" y="347730"/>
            <a:ext cx="10076543" cy="566670"/>
          </a:xfrm>
          <a:noFill/>
        </p:spPr>
        <p:txBody>
          <a:bodyPr>
            <a:noAutofit/>
          </a:bodyPr>
          <a:lstStyle/>
          <a:p>
            <a:r>
              <a:rPr lang="en-US" b="1" dirty="0" smtClean="0">
                <a:solidFill>
                  <a:srgbClr val="00B050"/>
                </a:solidFill>
              </a:rPr>
              <a:t>        Back Pain in the Primary Care Clinic</a:t>
            </a:r>
          </a:p>
        </p:txBody>
      </p:sp>
      <p:sp>
        <p:nvSpPr>
          <p:cNvPr id="6149" name="Rectangle 5"/>
          <p:cNvSpPr>
            <a:spLocks noGrp="1" noChangeArrowheads="1"/>
          </p:cNvSpPr>
          <p:nvPr>
            <p:ph idx="1"/>
          </p:nvPr>
        </p:nvSpPr>
        <p:spPr>
          <a:xfrm>
            <a:off x="677334" y="1313645"/>
            <a:ext cx="8596668" cy="4727717"/>
          </a:xfrm>
        </p:spPr>
        <p:txBody>
          <a:bodyPr>
            <a:normAutofit/>
          </a:bodyPr>
          <a:lstStyle/>
          <a:p>
            <a:pPr marL="0" indent="0">
              <a:buNone/>
              <a:defRPr/>
            </a:pPr>
            <a:r>
              <a:rPr lang="en-US" sz="2000" dirty="0" smtClean="0"/>
              <a:t>        </a:t>
            </a:r>
          </a:p>
          <a:p>
            <a:pPr>
              <a:defRPr/>
            </a:pPr>
            <a:r>
              <a:rPr lang="en-US" sz="2800" b="1" dirty="0" smtClean="0"/>
              <a:t> 90% of low back pain is “mechanical’</a:t>
            </a:r>
          </a:p>
          <a:p>
            <a:pPr>
              <a:defRPr/>
            </a:pPr>
            <a:r>
              <a:rPr lang="en-US" sz="2800" b="1" dirty="0" smtClean="0"/>
              <a:t>Injury to muscles, ligaments, bones, disks</a:t>
            </a:r>
          </a:p>
          <a:p>
            <a:pPr>
              <a:defRPr/>
            </a:pPr>
            <a:r>
              <a:rPr lang="en-US" sz="2800" b="1" dirty="0" smtClean="0"/>
              <a:t>For many individuals Spontaneous resolution is the rule.</a:t>
            </a:r>
          </a:p>
          <a:p>
            <a:pPr>
              <a:defRPr/>
            </a:pPr>
            <a:r>
              <a:rPr lang="en-US" sz="2800" b="1" dirty="0" smtClean="0"/>
              <a:t>however</a:t>
            </a:r>
            <a:r>
              <a:rPr lang="en-US" sz="2800" b="1" dirty="0"/>
              <a:t>, back pain is recurrent or chronic, causing significant pain that interferes with employment and quality of life</a:t>
            </a:r>
            <a:r>
              <a:rPr lang="en-US" sz="2800" b="1" dirty="0" smtClean="0"/>
              <a:t>.</a:t>
            </a:r>
          </a:p>
        </p:txBody>
      </p:sp>
    </p:spTree>
    <p:extLst>
      <p:ext uri="{BB962C8B-B14F-4D97-AF65-F5344CB8AC3E}">
        <p14:creationId xmlns:p14="http://schemas.microsoft.com/office/powerpoint/2010/main" val="2515239590"/>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p:cNvPicPr/>
          <p:nvPr/>
        </p:nvPicPr>
        <p:blipFill>
          <a:blip r:embed="rId2">
            <a:extLst>
              <a:ext uri="{28A0092B-C50C-407E-A947-70E740481C1C}">
                <a14:useLocalDpi xmlns:a14="http://schemas.microsoft.com/office/drawing/2010/main" val="0"/>
              </a:ext>
            </a:extLst>
          </a:blip>
          <a:srcRect/>
          <a:stretch>
            <a:fillRect/>
          </a:stretch>
        </p:blipFill>
        <p:spPr bwMode="auto">
          <a:xfrm>
            <a:off x="682580" y="-309093"/>
            <a:ext cx="11140226" cy="7141335"/>
          </a:xfrm>
          <a:prstGeom prst="rect">
            <a:avLst/>
          </a:prstGeom>
          <a:noFill/>
          <a:ln>
            <a:noFill/>
          </a:ln>
        </p:spPr>
      </p:pic>
    </p:spTree>
    <p:extLst>
      <p:ext uri="{BB962C8B-B14F-4D97-AF65-F5344CB8AC3E}">
        <p14:creationId xmlns:p14="http://schemas.microsoft.com/office/powerpoint/2010/main" val="18664646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0" y="106363"/>
            <a:ext cx="9601200" cy="1303337"/>
          </a:xfrm>
        </p:spPr>
        <p:txBody>
          <a:bodyPr/>
          <a:lstStyle/>
          <a:p>
            <a:pPr eaLnBrk="1" hangingPunct="1"/>
            <a:r>
              <a:rPr lang="en-US" b="1" dirty="0" smtClean="0">
                <a:solidFill>
                  <a:srgbClr val="00B050"/>
                </a:solidFill>
              </a:rPr>
              <a:t>Disc </a:t>
            </a:r>
            <a:r>
              <a:rPr lang="en-US" b="1" dirty="0" err="1" smtClean="0">
                <a:solidFill>
                  <a:srgbClr val="00B050"/>
                </a:solidFill>
              </a:rPr>
              <a:t>Herniation</a:t>
            </a:r>
            <a:r>
              <a:rPr lang="en-US" b="1" dirty="0" smtClean="0">
                <a:solidFill>
                  <a:srgbClr val="00B050"/>
                </a:solidFill>
              </a:rPr>
              <a:t> – Physiology</a:t>
            </a:r>
          </a:p>
        </p:txBody>
      </p:sp>
      <p:sp>
        <p:nvSpPr>
          <p:cNvPr id="25603" name="Rectangle 3"/>
          <p:cNvSpPr>
            <a:spLocks noGrp="1" noChangeArrowheads="1"/>
          </p:cNvSpPr>
          <p:nvPr>
            <p:ph type="body" sz="half" idx="4294967295"/>
          </p:nvPr>
        </p:nvSpPr>
        <p:spPr>
          <a:xfrm>
            <a:off x="592428" y="1667815"/>
            <a:ext cx="4997003" cy="3502025"/>
          </a:xfrm>
        </p:spPr>
        <p:txBody>
          <a:bodyPr>
            <a:normAutofit/>
          </a:bodyPr>
          <a:lstStyle/>
          <a:p>
            <a:pPr eaLnBrk="1" hangingPunct="1"/>
            <a:r>
              <a:rPr lang="en-US" sz="2800" dirty="0" smtClean="0"/>
              <a:t>Tears in the annulus</a:t>
            </a:r>
          </a:p>
          <a:p>
            <a:pPr eaLnBrk="1" hangingPunct="1"/>
            <a:r>
              <a:rPr lang="en-US" sz="2800" dirty="0" smtClean="0"/>
              <a:t>Herniation of nucleus </a:t>
            </a:r>
            <a:r>
              <a:rPr lang="en-US" sz="2800" dirty="0" err="1" smtClean="0"/>
              <a:t>pulposus</a:t>
            </a:r>
            <a:endParaRPr lang="en-US" sz="2800" dirty="0" smtClean="0"/>
          </a:p>
          <a:p>
            <a:pPr marL="0" indent="0" eaLnBrk="1" hangingPunct="1">
              <a:buNone/>
            </a:pPr>
            <a:endParaRPr lang="en-US" dirty="0" smtClean="0"/>
          </a:p>
        </p:txBody>
      </p:sp>
      <p:sp>
        <p:nvSpPr>
          <p:cNvPr id="25604" name="Rectangle 4"/>
          <p:cNvSpPr>
            <a:spLocks noChangeArrowheads="1"/>
          </p:cNvSpPr>
          <p:nvPr/>
        </p:nvSpPr>
        <p:spPr bwMode="auto">
          <a:xfrm>
            <a:off x="6553200" y="1600201"/>
            <a:ext cx="335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endParaRPr lang="en-US" sz="2800" b="1">
              <a:solidFill>
                <a:srgbClr val="CCECFF"/>
              </a:solidFill>
              <a:latin typeface="Times New Roman" panose="02020603050405020304" pitchFamily="18" charset="0"/>
            </a:endParaRPr>
          </a:p>
        </p:txBody>
      </p:sp>
      <p:pic>
        <p:nvPicPr>
          <p:cNvPr id="25605" name="Picture 5" descr="herniated_dis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9431" y="1667815"/>
            <a:ext cx="4426576" cy="3450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Line 6"/>
          <p:cNvSpPr>
            <a:spLocks noChangeShapeType="1"/>
          </p:cNvSpPr>
          <p:nvPr/>
        </p:nvSpPr>
        <p:spPr bwMode="auto">
          <a:xfrm>
            <a:off x="2209800" y="1295400"/>
            <a:ext cx="7696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2127528076"/>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115910" y="68264"/>
            <a:ext cx="9601200" cy="1303337"/>
          </a:xfrm>
        </p:spPr>
        <p:txBody>
          <a:bodyPr/>
          <a:lstStyle/>
          <a:p>
            <a:pPr eaLnBrk="1" hangingPunct="1"/>
            <a:r>
              <a:rPr lang="en-US" b="1" dirty="0" smtClean="0">
                <a:solidFill>
                  <a:srgbClr val="00B050"/>
                </a:solidFill>
              </a:rPr>
              <a:t>Disc Herniation – Physiology</a:t>
            </a:r>
          </a:p>
        </p:txBody>
      </p:sp>
      <p:sp>
        <p:nvSpPr>
          <p:cNvPr id="27651" name="Rectangle 3"/>
          <p:cNvSpPr>
            <a:spLocks noGrp="1" noChangeArrowheads="1"/>
          </p:cNvSpPr>
          <p:nvPr>
            <p:ph type="body" idx="4294967295"/>
          </p:nvPr>
        </p:nvSpPr>
        <p:spPr>
          <a:xfrm>
            <a:off x="435429" y="1371602"/>
            <a:ext cx="5928881" cy="4927598"/>
          </a:xfrm>
        </p:spPr>
        <p:txBody>
          <a:bodyPr>
            <a:normAutofit/>
          </a:bodyPr>
          <a:lstStyle/>
          <a:p>
            <a:pPr eaLnBrk="1" hangingPunct="1"/>
            <a:r>
              <a:rPr lang="en-US" sz="2400" dirty="0" smtClean="0"/>
              <a:t>Compression of the nerve root in the foramen leads to pain</a:t>
            </a:r>
          </a:p>
          <a:p>
            <a:r>
              <a:rPr lang="en-US" sz="2400" dirty="0"/>
              <a:t>98% disc </a:t>
            </a:r>
            <a:r>
              <a:rPr lang="en-US" sz="2400" dirty="0" err="1"/>
              <a:t>herniations</a:t>
            </a:r>
            <a:r>
              <a:rPr lang="en-US" sz="2400" dirty="0"/>
              <a:t>: L4-5; L5-S1</a:t>
            </a:r>
          </a:p>
          <a:p>
            <a:r>
              <a:rPr lang="en-US" sz="2400" dirty="0"/>
              <a:t>Impairment: Motor and Sensory L5-S1</a:t>
            </a:r>
          </a:p>
          <a:p>
            <a:pPr lvl="1"/>
            <a:r>
              <a:rPr lang="en-US" sz="2000" dirty="0"/>
              <a:t>L5: Weakness of ankle and great toe </a:t>
            </a:r>
            <a:r>
              <a:rPr lang="en-US" sz="2000" dirty="0" err="1"/>
              <a:t>dorsaflexion</a:t>
            </a:r>
            <a:endParaRPr lang="en-US" sz="2000" dirty="0"/>
          </a:p>
          <a:p>
            <a:pPr lvl="1"/>
            <a:r>
              <a:rPr lang="en-US" sz="2000" dirty="0"/>
              <a:t>S1: Decrease ankle reflex</a:t>
            </a:r>
          </a:p>
          <a:p>
            <a:pPr lvl="1"/>
            <a:r>
              <a:rPr lang="en-US" sz="2000" dirty="0"/>
              <a:t>L5 &amp; S1: Sensory loss in the feet</a:t>
            </a:r>
          </a:p>
          <a:p>
            <a:pPr eaLnBrk="1" hangingPunct="1"/>
            <a:endParaRPr lang="en-US" dirty="0" smtClean="0"/>
          </a:p>
        </p:txBody>
      </p:sp>
      <p:sp>
        <p:nvSpPr>
          <p:cNvPr id="27652" name="Rectangle 4"/>
          <p:cNvSpPr>
            <a:spLocks noChangeArrowheads="1"/>
          </p:cNvSpPr>
          <p:nvPr/>
        </p:nvSpPr>
        <p:spPr bwMode="auto">
          <a:xfrm>
            <a:off x="6553200" y="1600201"/>
            <a:ext cx="335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endParaRPr lang="en-US" sz="2800" b="1">
              <a:solidFill>
                <a:srgbClr val="CCECFF"/>
              </a:solidFill>
              <a:latin typeface="Times New Roman" panose="02020603050405020304" pitchFamily="18" charset="0"/>
            </a:endParaRPr>
          </a:p>
        </p:txBody>
      </p:sp>
      <p:pic>
        <p:nvPicPr>
          <p:cNvPr id="27653" name="Picture 5" descr="p_hn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1752600"/>
            <a:ext cx="3124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Line 6"/>
          <p:cNvSpPr>
            <a:spLocks noChangeShapeType="1"/>
          </p:cNvSpPr>
          <p:nvPr/>
        </p:nvSpPr>
        <p:spPr bwMode="auto">
          <a:xfrm>
            <a:off x="2209800" y="1295400"/>
            <a:ext cx="7696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2290898385"/>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7597775" y="6478588"/>
            <a:ext cx="28956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44035" name="Rectangle 3"/>
          <p:cNvSpPr>
            <a:spLocks noGrp="1" noChangeArrowheads="1"/>
          </p:cNvSpPr>
          <p:nvPr>
            <p:ph type="title"/>
          </p:nvPr>
        </p:nvSpPr>
        <p:spPr>
          <a:noFill/>
        </p:spPr>
        <p:txBody>
          <a:bodyPr>
            <a:normAutofit/>
          </a:bodyPr>
          <a:lstStyle/>
          <a:p>
            <a:r>
              <a:rPr lang="en-US" b="1" dirty="0" smtClean="0">
                <a:solidFill>
                  <a:srgbClr val="00B050"/>
                </a:solidFill>
              </a:rPr>
              <a:t>Why Not Get an Operation for a Herniated Disk?</a:t>
            </a:r>
          </a:p>
        </p:txBody>
      </p:sp>
      <p:sp>
        <p:nvSpPr>
          <p:cNvPr id="44036" name="Rectangle 4"/>
          <p:cNvSpPr>
            <a:spLocks noGrp="1" noChangeArrowheads="1"/>
          </p:cNvSpPr>
          <p:nvPr>
            <p:ph idx="1"/>
          </p:nvPr>
        </p:nvSpPr>
        <p:spPr>
          <a:noFill/>
        </p:spPr>
        <p:txBody>
          <a:bodyPr/>
          <a:lstStyle/>
          <a:p>
            <a:r>
              <a:rPr lang="en-US" sz="2400" dirty="0" smtClean="0"/>
              <a:t>Spontaneous recovery is the rule: 90% resolve over 6 weeks</a:t>
            </a:r>
          </a:p>
          <a:p>
            <a:r>
              <a:rPr lang="en-US" sz="2400" dirty="0" smtClean="0"/>
              <a:t>Predominant symptoms usually leg pain and tingling with less severe or no back pain</a:t>
            </a:r>
          </a:p>
          <a:p>
            <a:pPr>
              <a:lnSpc>
                <a:spcPct val="90000"/>
              </a:lnSpc>
            </a:pPr>
            <a:r>
              <a:rPr lang="en-US" sz="2400" dirty="0" smtClean="0"/>
              <a:t>Long-term outcome of pain relief no different with or without surgery</a:t>
            </a:r>
          </a:p>
          <a:p>
            <a:pPr>
              <a:lnSpc>
                <a:spcPct val="90000"/>
              </a:lnSpc>
            </a:pPr>
            <a:r>
              <a:rPr lang="en-US" sz="2400" dirty="0" smtClean="0"/>
              <a:t>only </a:t>
            </a:r>
            <a:r>
              <a:rPr lang="en-US" sz="2400" dirty="0"/>
              <a:t>about 10% considered for surgery after 6 weeks</a:t>
            </a:r>
          </a:p>
          <a:p>
            <a:pPr>
              <a:lnSpc>
                <a:spcPct val="90000"/>
              </a:lnSpc>
            </a:pPr>
            <a:r>
              <a:rPr lang="en-US" sz="2400" dirty="0" smtClean="0"/>
              <a:t> </a:t>
            </a:r>
            <a:r>
              <a:rPr lang="en-US" sz="2400" dirty="0"/>
              <a:t>symptomatic and functional outcome sometimes better</a:t>
            </a:r>
          </a:p>
          <a:p>
            <a:endParaRPr lang="en-US" dirty="0" smtClean="0"/>
          </a:p>
        </p:txBody>
      </p:sp>
    </p:spTree>
    <p:extLst>
      <p:ext uri="{BB962C8B-B14F-4D97-AF65-F5344CB8AC3E}">
        <p14:creationId xmlns:p14="http://schemas.microsoft.com/office/powerpoint/2010/main" val="1791099925"/>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a:xfrm>
            <a:off x="2590800" y="719138"/>
            <a:ext cx="9601200" cy="619125"/>
          </a:xfrm>
        </p:spPr>
        <p:txBody>
          <a:bodyPr>
            <a:normAutofit fontScale="90000"/>
          </a:bodyPr>
          <a:lstStyle/>
          <a:p>
            <a:pPr eaLnBrk="1" hangingPunct="1"/>
            <a:r>
              <a:rPr lang="en-US" b="1" dirty="0" smtClean="0">
                <a:solidFill>
                  <a:srgbClr val="00B050"/>
                </a:solidFill>
              </a:rPr>
              <a:t>Disc Degeneration – Physiology </a:t>
            </a:r>
          </a:p>
        </p:txBody>
      </p:sp>
      <p:sp>
        <p:nvSpPr>
          <p:cNvPr id="37891" name="Rectangle 3"/>
          <p:cNvSpPr>
            <a:spLocks noGrp="1" noChangeArrowheads="1"/>
          </p:cNvSpPr>
          <p:nvPr>
            <p:ph type="body" idx="4294967295"/>
          </p:nvPr>
        </p:nvSpPr>
        <p:spPr>
          <a:xfrm>
            <a:off x="522514" y="1600201"/>
            <a:ext cx="5080000" cy="4525963"/>
          </a:xfrm>
        </p:spPr>
        <p:txBody>
          <a:bodyPr/>
          <a:lstStyle/>
          <a:p>
            <a:pPr eaLnBrk="1" hangingPunct="1">
              <a:lnSpc>
                <a:spcPct val="90000"/>
              </a:lnSpc>
            </a:pPr>
            <a:endParaRPr lang="en-US" dirty="0" smtClean="0"/>
          </a:p>
          <a:p>
            <a:pPr eaLnBrk="1" hangingPunct="1">
              <a:lnSpc>
                <a:spcPct val="90000"/>
              </a:lnSpc>
            </a:pPr>
            <a:endParaRPr lang="en-US" dirty="0"/>
          </a:p>
          <a:p>
            <a:pPr eaLnBrk="1" hangingPunct="1">
              <a:lnSpc>
                <a:spcPct val="90000"/>
              </a:lnSpc>
            </a:pPr>
            <a:r>
              <a:rPr lang="en-US" sz="2400" dirty="0" smtClean="0"/>
              <a:t>With age and repeated efforts, the lower lumbar discs lose their height and water content (“bone on bone”)</a:t>
            </a:r>
          </a:p>
          <a:p>
            <a:pPr eaLnBrk="1" hangingPunct="1">
              <a:lnSpc>
                <a:spcPct val="90000"/>
              </a:lnSpc>
            </a:pPr>
            <a:r>
              <a:rPr lang="en-US" sz="2400" dirty="0" smtClean="0"/>
              <a:t>Abnormal motion between the bones leads to pain</a:t>
            </a:r>
          </a:p>
        </p:txBody>
      </p:sp>
      <p:sp>
        <p:nvSpPr>
          <p:cNvPr id="37892" name="Rectangle 4"/>
          <p:cNvSpPr>
            <a:spLocks noChangeArrowheads="1"/>
          </p:cNvSpPr>
          <p:nvPr/>
        </p:nvSpPr>
        <p:spPr bwMode="auto">
          <a:xfrm>
            <a:off x="6553200" y="1600201"/>
            <a:ext cx="335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endParaRPr lang="en-US" sz="2800" b="1">
              <a:solidFill>
                <a:srgbClr val="CCECFF"/>
              </a:solidFill>
              <a:latin typeface="Times New Roman" panose="02020603050405020304" pitchFamily="18" charset="0"/>
            </a:endParaRPr>
          </a:p>
        </p:txBody>
      </p:sp>
      <p:pic>
        <p:nvPicPr>
          <p:cNvPr id="37893" name="Picture 5" descr="disc-BB"/>
          <p:cNvPicPr>
            <a:picLocks noChangeAspect="1" noChangeArrowheads="1"/>
          </p:cNvPicPr>
          <p:nvPr/>
        </p:nvPicPr>
        <p:blipFill>
          <a:blip r:embed="rId3">
            <a:extLst>
              <a:ext uri="{28A0092B-C50C-407E-A947-70E740481C1C}">
                <a14:useLocalDpi xmlns:a14="http://schemas.microsoft.com/office/drawing/2010/main" val="0"/>
              </a:ext>
            </a:extLst>
          </a:blip>
          <a:srcRect t="59375"/>
          <a:stretch>
            <a:fillRect/>
          </a:stretch>
        </p:blipFill>
        <p:spPr bwMode="auto">
          <a:xfrm>
            <a:off x="6553200" y="2438401"/>
            <a:ext cx="3657600"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Line 6"/>
          <p:cNvSpPr>
            <a:spLocks noChangeShapeType="1"/>
          </p:cNvSpPr>
          <p:nvPr/>
        </p:nvSpPr>
        <p:spPr bwMode="auto">
          <a:xfrm>
            <a:off x="2209800" y="1295400"/>
            <a:ext cx="7696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3919797727"/>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xfrm>
            <a:off x="77142" y="-226453"/>
            <a:ext cx="9601200" cy="1028276"/>
          </a:xfrm>
        </p:spPr>
        <p:txBody>
          <a:bodyPr>
            <a:normAutofit fontScale="90000"/>
          </a:bodyPr>
          <a:lstStyle/>
          <a:p>
            <a:pPr eaLnBrk="1" hangingPunct="1"/>
            <a:r>
              <a:rPr lang="en-US" dirty="0" smtClean="0"/>
              <a:t/>
            </a:r>
            <a:br>
              <a:rPr lang="en-US" dirty="0" smtClean="0"/>
            </a:br>
            <a:r>
              <a:rPr lang="en-US" b="1" dirty="0" smtClean="0">
                <a:solidFill>
                  <a:srgbClr val="00B050"/>
                </a:solidFill>
              </a:rPr>
              <a:t>Low Back Pain  -  natural history</a:t>
            </a:r>
          </a:p>
        </p:txBody>
      </p:sp>
      <p:sp>
        <p:nvSpPr>
          <p:cNvPr id="35843" name="Rectangle 3"/>
          <p:cNvSpPr>
            <a:spLocks noGrp="1" noChangeArrowheads="1"/>
          </p:cNvSpPr>
          <p:nvPr>
            <p:ph type="body" sz="half" idx="4294967295"/>
          </p:nvPr>
        </p:nvSpPr>
        <p:spPr>
          <a:xfrm>
            <a:off x="77142" y="1371600"/>
            <a:ext cx="7740203" cy="5324341"/>
          </a:xfrm>
        </p:spPr>
        <p:txBody>
          <a:bodyPr>
            <a:normAutofit fontScale="92500"/>
          </a:bodyPr>
          <a:lstStyle/>
          <a:p>
            <a:r>
              <a:rPr lang="en-US" sz="2400" dirty="0" smtClean="0">
                <a:solidFill>
                  <a:srgbClr val="FF0000"/>
                </a:solidFill>
              </a:rPr>
              <a:t>Most episodes of LBP are self limited.(90% in </a:t>
            </a:r>
            <a:r>
              <a:rPr lang="en-US" sz="2400" dirty="0">
                <a:solidFill>
                  <a:srgbClr val="FF0000"/>
                </a:solidFill>
              </a:rPr>
              <a:t>2wks. – some studies less rapid (2/3 at 7 weeks</a:t>
            </a:r>
            <a:r>
              <a:rPr lang="en-US" sz="2400" dirty="0" smtClean="0">
                <a:solidFill>
                  <a:srgbClr val="FF0000"/>
                </a:solidFill>
              </a:rPr>
              <a:t>).</a:t>
            </a:r>
          </a:p>
          <a:p>
            <a:pPr eaLnBrk="1" hangingPunct="1"/>
            <a:r>
              <a:rPr lang="en-US" sz="2400" dirty="0" smtClean="0"/>
              <a:t>These </a:t>
            </a:r>
            <a:r>
              <a:rPr lang="en-US" sz="2400" dirty="0" smtClean="0">
                <a:solidFill>
                  <a:srgbClr val="FF0000"/>
                </a:solidFill>
              </a:rPr>
              <a:t>episodes become more frequent with age</a:t>
            </a:r>
            <a:r>
              <a:rPr lang="en-US" sz="2400" dirty="0" smtClean="0"/>
              <a:t>.</a:t>
            </a:r>
          </a:p>
          <a:p>
            <a:pPr eaLnBrk="1" hangingPunct="1"/>
            <a:r>
              <a:rPr lang="en-US" sz="2400" dirty="0" smtClean="0"/>
              <a:t>LBP is usually due to repeated stress on the lumbar spine over many years (“degeneration”),</a:t>
            </a:r>
          </a:p>
          <a:p>
            <a:pPr eaLnBrk="1" hangingPunct="1"/>
            <a:r>
              <a:rPr lang="en-US" sz="2400" dirty="0" smtClean="0"/>
              <a:t>an acute injury may cause the initiation of pain.</a:t>
            </a:r>
          </a:p>
          <a:p>
            <a:r>
              <a:rPr lang="en-US" sz="2400" dirty="0"/>
              <a:t> </a:t>
            </a:r>
            <a:r>
              <a:rPr lang="en-US" sz="2400" dirty="0" smtClean="0"/>
              <a:t>LBP </a:t>
            </a:r>
            <a:r>
              <a:rPr lang="en-US" sz="2400" dirty="0"/>
              <a:t>is often attributed to disc degeneration, which is the primary target for many diagnostic </a:t>
            </a:r>
            <a:r>
              <a:rPr lang="en-US" sz="2400" dirty="0" smtClean="0"/>
              <a:t>approaches.</a:t>
            </a:r>
          </a:p>
          <a:p>
            <a:r>
              <a:rPr lang="en-US" sz="2400" dirty="0" smtClean="0"/>
              <a:t>the </a:t>
            </a:r>
            <a:r>
              <a:rPr lang="en-US" sz="2400" dirty="0"/>
              <a:t>importance of imaging findings associated with disc degeneration (osteophytes, disc narrowing, and herniation) remains unclear</a:t>
            </a:r>
            <a:r>
              <a:rPr lang="en-US" sz="2400" dirty="0" smtClean="0"/>
              <a:t>.</a:t>
            </a:r>
          </a:p>
          <a:p>
            <a:r>
              <a:rPr lang="en-US" sz="2400" dirty="0" smtClean="0"/>
              <a:t> </a:t>
            </a:r>
            <a:r>
              <a:rPr lang="en-US" sz="2400" dirty="0">
                <a:solidFill>
                  <a:srgbClr val="FF0000"/>
                </a:solidFill>
              </a:rPr>
              <a:t>Muscular and ligamentous sources of pain may be equally important.</a:t>
            </a:r>
            <a:endParaRPr lang="en-US" sz="2400" dirty="0" smtClean="0">
              <a:solidFill>
                <a:srgbClr val="FF0000"/>
              </a:solidFill>
            </a:endParaRPr>
          </a:p>
          <a:p>
            <a:endParaRPr lang="en-US" dirty="0" smtClean="0"/>
          </a:p>
        </p:txBody>
      </p:sp>
      <p:pic>
        <p:nvPicPr>
          <p:cNvPr id="35845" name="Picture 5" descr="280_low_back_pain_causes"/>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7883215" y="1295400"/>
            <a:ext cx="4238624" cy="3048000"/>
          </a:xfrm>
          <a:noFill/>
        </p:spPr>
      </p:pic>
      <p:sp>
        <p:nvSpPr>
          <p:cNvPr id="35844" name="Rectangle 4"/>
          <p:cNvSpPr>
            <a:spLocks noChangeArrowheads="1"/>
          </p:cNvSpPr>
          <p:nvPr/>
        </p:nvSpPr>
        <p:spPr bwMode="auto">
          <a:xfrm>
            <a:off x="6553200" y="1600201"/>
            <a:ext cx="335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endParaRPr lang="en-US" sz="2800" b="1">
              <a:solidFill>
                <a:srgbClr val="CCECFF"/>
              </a:solidFill>
              <a:latin typeface="Times New Roman" panose="02020603050405020304" pitchFamily="18" charset="0"/>
            </a:endParaRPr>
          </a:p>
        </p:txBody>
      </p:sp>
      <p:pic>
        <p:nvPicPr>
          <p:cNvPr id="35846" name="Picture 6" descr="strain2a-B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3376" y="4495800"/>
            <a:ext cx="225742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7" name="Line 7"/>
          <p:cNvSpPr>
            <a:spLocks noChangeShapeType="1"/>
          </p:cNvSpPr>
          <p:nvPr/>
        </p:nvSpPr>
        <p:spPr bwMode="auto">
          <a:xfrm>
            <a:off x="2332084" y="942304"/>
            <a:ext cx="7696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094704208"/>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656823" y="274638"/>
            <a:ext cx="11153103" cy="868362"/>
          </a:xfrm>
        </p:spPr>
        <p:txBody>
          <a:bodyPr/>
          <a:lstStyle/>
          <a:p>
            <a:pPr eaLnBrk="1" hangingPunct="1"/>
            <a:r>
              <a:rPr lang="en-US" sz="3600" b="1" dirty="0">
                <a:solidFill>
                  <a:srgbClr val="00B050"/>
                </a:solidFill>
              </a:rPr>
              <a:t>Waddell Signs For Non-organic Pain</a:t>
            </a:r>
          </a:p>
        </p:txBody>
      </p:sp>
      <p:sp>
        <p:nvSpPr>
          <p:cNvPr id="48131" name="Rectangle 3"/>
          <p:cNvSpPr>
            <a:spLocks noGrp="1" noChangeArrowheads="1"/>
          </p:cNvSpPr>
          <p:nvPr>
            <p:ph idx="1"/>
          </p:nvPr>
        </p:nvSpPr>
        <p:spPr>
          <a:xfrm>
            <a:off x="435428" y="997857"/>
            <a:ext cx="9739085" cy="5486400"/>
          </a:xfrm>
        </p:spPr>
        <p:txBody>
          <a:bodyPr>
            <a:normAutofit/>
          </a:bodyPr>
          <a:lstStyle/>
          <a:p>
            <a:pPr eaLnBrk="1" hangingPunct="1">
              <a:lnSpc>
                <a:spcPct val="150000"/>
              </a:lnSpc>
            </a:pPr>
            <a:r>
              <a:rPr lang="en-US" sz="2800" dirty="0" smtClean="0"/>
              <a:t>Superficial non-anatomic tenderness</a:t>
            </a:r>
          </a:p>
          <a:p>
            <a:pPr eaLnBrk="1" hangingPunct="1">
              <a:lnSpc>
                <a:spcPct val="150000"/>
              </a:lnSpc>
            </a:pPr>
            <a:r>
              <a:rPr lang="en-US" sz="2800" dirty="0" smtClean="0"/>
              <a:t>Pain from maneuvers that should </a:t>
            </a:r>
            <a:r>
              <a:rPr lang="en-US" sz="2800" b="1" dirty="0" smtClean="0"/>
              <a:t>not</a:t>
            </a:r>
            <a:r>
              <a:rPr lang="en-US" sz="2800" dirty="0" smtClean="0"/>
              <a:t> </a:t>
            </a:r>
            <a:r>
              <a:rPr lang="en-US" sz="2800" dirty="0" err="1" smtClean="0"/>
              <a:t>ellicit</a:t>
            </a:r>
            <a:r>
              <a:rPr lang="en-US" sz="2800" dirty="0" smtClean="0"/>
              <a:t> pain</a:t>
            </a:r>
          </a:p>
          <a:p>
            <a:pPr eaLnBrk="1" hangingPunct="1">
              <a:lnSpc>
                <a:spcPct val="150000"/>
              </a:lnSpc>
            </a:pPr>
            <a:r>
              <a:rPr lang="en-US" sz="2800" dirty="0" smtClean="0"/>
              <a:t>Distraction maneuvers that should </a:t>
            </a:r>
            <a:r>
              <a:rPr lang="en-US" sz="2800" dirty="0" err="1" smtClean="0"/>
              <a:t>ellicit</a:t>
            </a:r>
            <a:r>
              <a:rPr lang="en-US" sz="2800" dirty="0" smtClean="0"/>
              <a:t> pain </a:t>
            </a:r>
            <a:r>
              <a:rPr lang="en-US" sz="2800" b="1" dirty="0" smtClean="0"/>
              <a:t>BUT</a:t>
            </a:r>
            <a:r>
              <a:rPr lang="en-US" sz="2800" dirty="0" smtClean="0"/>
              <a:t> don’t</a:t>
            </a:r>
          </a:p>
          <a:p>
            <a:pPr eaLnBrk="1" hangingPunct="1">
              <a:lnSpc>
                <a:spcPct val="150000"/>
              </a:lnSpc>
            </a:pPr>
            <a:r>
              <a:rPr lang="en-US" sz="2800" dirty="0" smtClean="0"/>
              <a:t>Disturbances not consistent with known patterns of pain</a:t>
            </a:r>
          </a:p>
          <a:p>
            <a:pPr eaLnBrk="1" hangingPunct="1">
              <a:lnSpc>
                <a:spcPct val="150000"/>
              </a:lnSpc>
            </a:pPr>
            <a:r>
              <a:rPr lang="en-US" sz="2800" dirty="0" smtClean="0"/>
              <a:t>Over-reacting during the exam</a:t>
            </a:r>
          </a:p>
          <a:p>
            <a:pPr eaLnBrk="1" hangingPunct="1">
              <a:lnSpc>
                <a:spcPct val="150000"/>
              </a:lnSpc>
            </a:pPr>
            <a:r>
              <a:rPr lang="en-US" sz="2800" dirty="0" smtClean="0"/>
              <a:t>Not definitive to rule out organic disease</a:t>
            </a:r>
          </a:p>
        </p:txBody>
      </p:sp>
    </p:spTree>
    <p:extLst>
      <p:ext uri="{BB962C8B-B14F-4D97-AF65-F5344CB8AC3E}">
        <p14:creationId xmlns:p14="http://schemas.microsoft.com/office/powerpoint/2010/main" val="41380725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7597775" y="6478588"/>
            <a:ext cx="28956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15363" name="Rectangle 3"/>
          <p:cNvSpPr>
            <a:spLocks noGrp="1" noChangeArrowheads="1"/>
          </p:cNvSpPr>
          <p:nvPr>
            <p:ph type="title"/>
          </p:nvPr>
        </p:nvSpPr>
        <p:spPr>
          <a:noFill/>
        </p:spPr>
        <p:txBody>
          <a:bodyPr/>
          <a:lstStyle/>
          <a:p>
            <a:r>
              <a:rPr lang="en-US" b="1" dirty="0" smtClean="0">
                <a:solidFill>
                  <a:srgbClr val="00B050"/>
                </a:solidFill>
              </a:rPr>
              <a:t>LBP: Case History 1</a:t>
            </a:r>
          </a:p>
        </p:txBody>
      </p:sp>
      <p:sp>
        <p:nvSpPr>
          <p:cNvPr id="15364" name="Rectangle 4"/>
          <p:cNvSpPr>
            <a:spLocks noGrp="1" noChangeArrowheads="1"/>
          </p:cNvSpPr>
          <p:nvPr>
            <p:ph idx="1"/>
          </p:nvPr>
        </p:nvSpPr>
        <p:spPr>
          <a:noFill/>
        </p:spPr>
        <p:txBody>
          <a:bodyPr>
            <a:noAutofit/>
          </a:bodyPr>
          <a:lstStyle/>
          <a:p>
            <a:r>
              <a:rPr lang="en-US" sz="2800" dirty="0" smtClean="0"/>
              <a:t>An obese 65-year-old man presents complaining of back pain that began 5 days ago while shoveling snow.  The pain becomes worse when he stands</a:t>
            </a:r>
          </a:p>
          <a:p>
            <a:r>
              <a:rPr lang="en-US" sz="2800" dirty="0" smtClean="0"/>
              <a:t>On exam: The spine is </a:t>
            </a:r>
            <a:r>
              <a:rPr lang="en-US" sz="2800" dirty="0" err="1" smtClean="0"/>
              <a:t>nontender</a:t>
            </a:r>
            <a:r>
              <a:rPr lang="en-US" sz="2800" dirty="0" smtClean="0"/>
              <a:t>, and pain increases with forward bending.  Straight leg raising test is negative, and he has no neurologic deficits</a:t>
            </a:r>
          </a:p>
        </p:txBody>
      </p:sp>
    </p:spTree>
    <p:extLst>
      <p:ext uri="{BB962C8B-B14F-4D97-AF65-F5344CB8AC3E}">
        <p14:creationId xmlns:p14="http://schemas.microsoft.com/office/powerpoint/2010/main" val="4234086567"/>
      </p:ext>
    </p:extLst>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7597775" y="6478588"/>
            <a:ext cx="28956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17411" name="Rectangle 3"/>
          <p:cNvSpPr>
            <a:spLocks noGrp="1" noChangeArrowheads="1"/>
          </p:cNvSpPr>
          <p:nvPr>
            <p:ph type="title"/>
          </p:nvPr>
        </p:nvSpPr>
        <p:spPr>
          <a:noFill/>
        </p:spPr>
        <p:txBody>
          <a:bodyPr>
            <a:normAutofit/>
          </a:bodyPr>
          <a:lstStyle/>
          <a:p>
            <a:r>
              <a:rPr lang="en-US" smtClean="0"/>
              <a:t>Management of Acute LBP:</a:t>
            </a:r>
            <a:br>
              <a:rPr lang="en-US" smtClean="0"/>
            </a:br>
            <a:r>
              <a:rPr lang="en-US" smtClean="0"/>
              <a:t> Watchful Waiting</a:t>
            </a:r>
          </a:p>
        </p:txBody>
      </p:sp>
      <p:sp>
        <p:nvSpPr>
          <p:cNvPr id="17412" name="Rectangle 4"/>
          <p:cNvSpPr>
            <a:spLocks noGrp="1" noChangeArrowheads="1"/>
          </p:cNvSpPr>
          <p:nvPr>
            <p:ph idx="1"/>
          </p:nvPr>
        </p:nvSpPr>
        <p:spPr>
          <a:xfrm>
            <a:off x="677334" y="2160589"/>
            <a:ext cx="8596668" cy="4298268"/>
          </a:xfrm>
          <a:noFill/>
        </p:spPr>
        <p:txBody>
          <a:bodyPr>
            <a:noAutofit/>
          </a:bodyPr>
          <a:lstStyle/>
          <a:p>
            <a:pPr>
              <a:buFont typeface="Wingdings" panose="05000000000000000000" pitchFamily="2" charset="2"/>
              <a:buChar char="Ø"/>
            </a:pPr>
            <a:r>
              <a:rPr lang="en-US" sz="2400" b="1" dirty="0" smtClean="0"/>
              <a:t>Patient education</a:t>
            </a:r>
          </a:p>
          <a:p>
            <a:pPr lvl="1">
              <a:buSzPct val="70000"/>
              <a:buFont typeface="Wingdings" panose="05000000000000000000" pitchFamily="2" charset="2"/>
              <a:buChar char="Ø"/>
            </a:pPr>
            <a:r>
              <a:rPr lang="en-US" sz="2400" b="1" dirty="0" smtClean="0"/>
              <a:t>Spontaneous recovery is the rule</a:t>
            </a:r>
          </a:p>
          <a:p>
            <a:pPr lvl="1">
              <a:buSzPct val="70000"/>
              <a:buFont typeface="Wingdings" panose="05000000000000000000" pitchFamily="2" charset="2"/>
              <a:buChar char="Ø"/>
            </a:pPr>
            <a:r>
              <a:rPr lang="en-US" sz="2400" b="1" dirty="0" smtClean="0"/>
              <a:t>Those who remain active despite acute pain have less future chronic pain</a:t>
            </a:r>
          </a:p>
          <a:p>
            <a:pPr lvl="1">
              <a:buSzPct val="70000"/>
              <a:buFont typeface="Wingdings" panose="05000000000000000000" pitchFamily="2" charset="2"/>
              <a:buChar char="Ø"/>
            </a:pPr>
            <a:r>
              <a:rPr lang="en-US" sz="2400" b="1" dirty="0" smtClean="0"/>
              <a:t>Exercise has Prevention Power: Muscle strengthening and endurance exercises</a:t>
            </a:r>
          </a:p>
          <a:p>
            <a:pPr>
              <a:buFont typeface="Wingdings" panose="05000000000000000000" pitchFamily="2" charset="2"/>
              <a:buChar char="Ø"/>
            </a:pPr>
            <a:r>
              <a:rPr lang="en-US" sz="2400" b="1" dirty="0" smtClean="0"/>
              <a:t>Rest: 2 to 3 days </a:t>
            </a:r>
            <a:r>
              <a:rPr lang="en-US" sz="2400" b="1" u="sng" dirty="0" smtClean="0"/>
              <a:t>or less</a:t>
            </a:r>
            <a:endParaRPr lang="en-US" sz="2400" b="1" dirty="0" smtClean="0"/>
          </a:p>
          <a:p>
            <a:pPr>
              <a:buFont typeface="Wingdings" panose="05000000000000000000" pitchFamily="2" charset="2"/>
              <a:buChar char="Ø"/>
            </a:pPr>
            <a:r>
              <a:rPr lang="en-US" sz="2400" b="1" dirty="0" smtClean="0"/>
              <a:t>Analgesics to permit activity: acetaminophen, NSAIDs, codeine</a:t>
            </a:r>
          </a:p>
          <a:p>
            <a:pPr>
              <a:buFont typeface="Wingdings" panose="05000000000000000000" pitchFamily="2" charset="2"/>
              <a:buChar char="Ø"/>
            </a:pPr>
            <a:r>
              <a:rPr lang="en-US" sz="2400" b="1" dirty="0" smtClean="0"/>
              <a:t>Reassess if pain worsens</a:t>
            </a:r>
          </a:p>
        </p:txBody>
      </p:sp>
    </p:spTree>
    <p:extLst>
      <p:ext uri="{BB962C8B-B14F-4D97-AF65-F5344CB8AC3E}">
        <p14:creationId xmlns:p14="http://schemas.microsoft.com/office/powerpoint/2010/main" val="2276683218"/>
      </p:ext>
    </p:extLst>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7597775" y="6478588"/>
            <a:ext cx="28956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23555" name="Rectangle 3"/>
          <p:cNvSpPr>
            <a:spLocks noGrp="1" noChangeArrowheads="1"/>
          </p:cNvSpPr>
          <p:nvPr>
            <p:ph type="title"/>
          </p:nvPr>
        </p:nvSpPr>
        <p:spPr>
          <a:noFill/>
        </p:spPr>
        <p:txBody>
          <a:bodyPr>
            <a:normAutofit/>
          </a:bodyPr>
          <a:lstStyle/>
          <a:p>
            <a:r>
              <a:rPr lang="en-US" smtClean="0"/>
              <a:t>First Episode Acute LBP: Red Flags for Emergent Surgical Consultation</a:t>
            </a:r>
          </a:p>
        </p:txBody>
      </p:sp>
      <p:sp>
        <p:nvSpPr>
          <p:cNvPr id="23556" name="Rectangle 4"/>
          <p:cNvSpPr>
            <a:spLocks noGrp="1" noChangeArrowheads="1"/>
          </p:cNvSpPr>
          <p:nvPr>
            <p:ph idx="1"/>
          </p:nvPr>
        </p:nvSpPr>
        <p:spPr>
          <a:xfrm>
            <a:off x="677334" y="2160589"/>
            <a:ext cx="8596668" cy="4697411"/>
          </a:xfrm>
          <a:noFill/>
        </p:spPr>
        <p:txBody>
          <a:bodyPr>
            <a:noAutofit/>
          </a:bodyPr>
          <a:lstStyle/>
          <a:p>
            <a:pPr>
              <a:buFontTx/>
              <a:buChar char="•"/>
            </a:pPr>
            <a:r>
              <a:rPr lang="en-US" sz="2800" b="1" dirty="0" smtClean="0"/>
              <a:t>Cauda equina syndrome</a:t>
            </a:r>
          </a:p>
          <a:p>
            <a:pPr lvl="1">
              <a:buSzPct val="70000"/>
              <a:buFontTx/>
              <a:buChar char="•"/>
            </a:pPr>
            <a:r>
              <a:rPr lang="en-US" sz="2400" b="1" dirty="0" smtClean="0"/>
              <a:t>Bilateral sciatica, saddle anesthesia, bowel/bladder incontinence</a:t>
            </a:r>
          </a:p>
          <a:p>
            <a:pPr>
              <a:buFontTx/>
              <a:buChar char="•"/>
            </a:pPr>
            <a:r>
              <a:rPr lang="en-US" sz="2800" b="1" dirty="0" smtClean="0"/>
              <a:t>Abdominal aortic aneurysm </a:t>
            </a:r>
          </a:p>
          <a:p>
            <a:pPr lvl="1">
              <a:buSzPct val="70000"/>
              <a:buFontTx/>
              <a:buChar char="•"/>
            </a:pPr>
            <a:r>
              <a:rPr lang="en-US" sz="2400" b="1" dirty="0" smtClean="0"/>
              <a:t>Pain pattern is variable</a:t>
            </a:r>
          </a:p>
          <a:p>
            <a:pPr lvl="1">
              <a:buSzPct val="70000"/>
              <a:buFontTx/>
              <a:buChar char="•"/>
            </a:pPr>
            <a:r>
              <a:rPr lang="en-US" sz="2400" b="1" dirty="0" smtClean="0"/>
              <a:t>Bruits</a:t>
            </a:r>
          </a:p>
          <a:p>
            <a:pPr lvl="1">
              <a:buSzPct val="70000"/>
              <a:buFontTx/>
              <a:buChar char="•"/>
            </a:pPr>
            <a:r>
              <a:rPr lang="en-US" sz="2400" b="1" dirty="0" smtClean="0"/>
              <a:t> +/- pulsatile abdominal mass</a:t>
            </a:r>
          </a:p>
          <a:p>
            <a:pPr>
              <a:buFontTx/>
              <a:buChar char="•"/>
            </a:pPr>
            <a:r>
              <a:rPr lang="en-US" sz="2800" b="1" dirty="0" smtClean="0"/>
              <a:t>Significant neurologic deficit</a:t>
            </a:r>
          </a:p>
          <a:p>
            <a:pPr lvl="1">
              <a:buSzPct val="70000"/>
              <a:buFontTx/>
              <a:buChar char="•"/>
            </a:pPr>
            <a:r>
              <a:rPr lang="en-US" sz="2400" b="1" dirty="0" smtClean="0"/>
              <a:t>If they can’t walk, they can’t be sent home</a:t>
            </a:r>
          </a:p>
        </p:txBody>
      </p:sp>
    </p:spTree>
    <p:extLst>
      <p:ext uri="{BB962C8B-B14F-4D97-AF65-F5344CB8AC3E}">
        <p14:creationId xmlns:p14="http://schemas.microsoft.com/office/powerpoint/2010/main" val="2476295167"/>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ChangeArrowheads="1"/>
          </p:cNvSpPr>
          <p:nvPr/>
        </p:nvSpPr>
        <p:spPr bwMode="auto">
          <a:xfrm>
            <a:off x="245516" y="254000"/>
            <a:ext cx="11946484"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lvl="1">
              <a:spcBef>
                <a:spcPct val="70000"/>
              </a:spcBef>
              <a:buSzPct val="70000"/>
              <a:buFontTx/>
              <a:buChar char="•"/>
            </a:pPr>
            <a:endParaRPr lang="en-US" dirty="0" smtClean="0"/>
          </a:p>
          <a:p>
            <a:pPr marL="914400" lvl="1" indent="-457200">
              <a:spcBef>
                <a:spcPct val="70000"/>
              </a:spcBef>
              <a:buSzPct val="70000"/>
              <a:buFont typeface="Wingdings" panose="05000000000000000000" pitchFamily="2" charset="2"/>
              <a:buChar char="Ø"/>
            </a:pPr>
            <a:r>
              <a:rPr lang="en-US" b="1" dirty="0"/>
              <a:t> Rarely, acute back pain is a harbinger of serious medical illness, </a:t>
            </a:r>
          </a:p>
          <a:p>
            <a:pPr marL="914400" lvl="1" indent="-457200">
              <a:spcBef>
                <a:spcPct val="70000"/>
              </a:spcBef>
              <a:buSzPct val="70000"/>
              <a:buFont typeface="Wingdings" panose="05000000000000000000" pitchFamily="2" charset="2"/>
              <a:buChar char="Ø"/>
            </a:pPr>
            <a:r>
              <a:rPr lang="en-US" b="1" dirty="0" smtClean="0"/>
              <a:t>So  </a:t>
            </a:r>
            <a:r>
              <a:rPr lang="en-US" b="1" dirty="0"/>
              <a:t>don’t miss them</a:t>
            </a:r>
            <a:r>
              <a:rPr lang="en-US" b="1" dirty="0" smtClean="0"/>
              <a:t>!</a:t>
            </a:r>
          </a:p>
          <a:p>
            <a:pPr marL="914400" lvl="1" indent="-457200">
              <a:spcBef>
                <a:spcPct val="70000"/>
              </a:spcBef>
              <a:buSzPct val="70000"/>
              <a:buFont typeface="Wingdings" panose="05000000000000000000" pitchFamily="2" charset="2"/>
              <a:buChar char="Ø"/>
            </a:pPr>
            <a:r>
              <a:rPr lang="en-US" b="1" dirty="0" smtClean="0"/>
              <a:t>CAUSES OF NONMECHANICAL/ INFLAMMATORY-</a:t>
            </a:r>
            <a:endParaRPr lang="en-US" b="1" dirty="0"/>
          </a:p>
          <a:p>
            <a:pPr marL="914400" lvl="1" indent="-457200">
              <a:spcBef>
                <a:spcPct val="15000"/>
              </a:spcBef>
              <a:buSzPct val="70000"/>
              <a:buFont typeface="Wingdings" panose="05000000000000000000" pitchFamily="2" charset="2"/>
              <a:buChar char="Ø"/>
            </a:pPr>
            <a:r>
              <a:rPr lang="en-US" b="1" dirty="0" err="1"/>
              <a:t>Spondyloarthropathy</a:t>
            </a:r>
            <a:endParaRPr lang="en-US" b="1" dirty="0"/>
          </a:p>
          <a:p>
            <a:pPr marL="914400" lvl="1" indent="-457200">
              <a:spcBef>
                <a:spcPct val="15000"/>
              </a:spcBef>
              <a:buSzPct val="70000"/>
              <a:buFont typeface="Wingdings" panose="05000000000000000000" pitchFamily="2" charset="2"/>
              <a:buChar char="Ø"/>
            </a:pPr>
            <a:r>
              <a:rPr lang="en-US" b="1" dirty="0"/>
              <a:t>Spinal infection</a:t>
            </a:r>
          </a:p>
          <a:p>
            <a:pPr marL="914400" lvl="1" indent="-457200">
              <a:spcBef>
                <a:spcPct val="15000"/>
              </a:spcBef>
              <a:buSzPct val="70000"/>
              <a:buFont typeface="Wingdings" panose="05000000000000000000" pitchFamily="2" charset="2"/>
              <a:buChar char="Ø"/>
            </a:pPr>
            <a:r>
              <a:rPr lang="en-US" b="1" dirty="0"/>
              <a:t>Osteoporosis</a:t>
            </a:r>
          </a:p>
          <a:p>
            <a:pPr marL="914400" lvl="1" indent="-457200">
              <a:spcBef>
                <a:spcPct val="15000"/>
              </a:spcBef>
              <a:buSzPct val="70000"/>
              <a:buFont typeface="Wingdings" panose="05000000000000000000" pitchFamily="2" charset="2"/>
              <a:buChar char="Ø"/>
            </a:pPr>
            <a:r>
              <a:rPr lang="en-US" b="1" dirty="0" smtClean="0"/>
              <a:t>Cancer</a:t>
            </a:r>
          </a:p>
          <a:p>
            <a:pPr marL="914400" lvl="1" indent="-457200">
              <a:spcBef>
                <a:spcPct val="15000"/>
              </a:spcBef>
              <a:buSzPct val="70000"/>
              <a:buFont typeface="Wingdings" panose="05000000000000000000" pitchFamily="2" charset="2"/>
              <a:buChar char="Ø"/>
            </a:pPr>
            <a:r>
              <a:rPr lang="en-US" b="1" dirty="0" smtClean="0"/>
              <a:t>Other systemic disease</a:t>
            </a:r>
            <a:endParaRPr lang="en-US" b="1" dirty="0"/>
          </a:p>
          <a:p>
            <a:pPr marL="914400" lvl="1" indent="-457200">
              <a:spcBef>
                <a:spcPct val="15000"/>
              </a:spcBef>
              <a:buSzPct val="70000"/>
              <a:buFont typeface="Wingdings" panose="05000000000000000000" pitchFamily="2" charset="2"/>
              <a:buChar char="Ø"/>
            </a:pPr>
            <a:r>
              <a:rPr lang="en-US" b="1" dirty="0"/>
              <a:t>Referred visceral pain</a:t>
            </a:r>
          </a:p>
        </p:txBody>
      </p:sp>
    </p:spTree>
    <p:extLst>
      <p:ext uri="{BB962C8B-B14F-4D97-AF65-F5344CB8AC3E}">
        <p14:creationId xmlns:p14="http://schemas.microsoft.com/office/powerpoint/2010/main" val="27254817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7597775" y="6478588"/>
            <a:ext cx="28956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29699" name="Rectangle 3"/>
          <p:cNvSpPr>
            <a:spLocks noGrp="1" noChangeArrowheads="1"/>
          </p:cNvSpPr>
          <p:nvPr>
            <p:ph type="title"/>
          </p:nvPr>
        </p:nvSpPr>
        <p:spPr>
          <a:noFill/>
        </p:spPr>
        <p:txBody>
          <a:bodyPr/>
          <a:lstStyle/>
          <a:p>
            <a:r>
              <a:rPr lang="en-US" b="1" dirty="0" smtClean="0">
                <a:solidFill>
                  <a:srgbClr val="00B050"/>
                </a:solidFill>
              </a:rPr>
              <a:t>When the Patient Does Not Improve...</a:t>
            </a:r>
          </a:p>
        </p:txBody>
      </p:sp>
      <p:sp>
        <p:nvSpPr>
          <p:cNvPr id="29700" name="Rectangle 4"/>
          <p:cNvSpPr>
            <a:spLocks noGrp="1" noChangeArrowheads="1"/>
          </p:cNvSpPr>
          <p:nvPr>
            <p:ph idx="1"/>
          </p:nvPr>
        </p:nvSpPr>
        <p:spPr>
          <a:xfrm>
            <a:off x="677334" y="1698171"/>
            <a:ext cx="8596668" cy="4343191"/>
          </a:xfrm>
          <a:noFill/>
        </p:spPr>
        <p:txBody>
          <a:bodyPr>
            <a:normAutofit/>
          </a:bodyPr>
          <a:lstStyle/>
          <a:p>
            <a:r>
              <a:rPr lang="en-US" sz="2400" dirty="0" smtClean="0"/>
              <a:t>The patient returns in 6 weeks because the pain has not decreased.  His legs feel “heavy,” and he has had some incontinence in the last week</a:t>
            </a:r>
          </a:p>
          <a:p>
            <a:r>
              <a:rPr lang="en-US" sz="2400" dirty="0" smtClean="0"/>
              <a:t>On exam: He now has bilateral weakness of ankle dorsiflexion, absent ankle jerks, and saddle anesthesia</a:t>
            </a:r>
          </a:p>
          <a:p>
            <a:r>
              <a:rPr lang="en-US" sz="2400" dirty="0" smtClean="0"/>
              <a:t>Diagnosis – Cauda equina syndrome</a:t>
            </a:r>
          </a:p>
        </p:txBody>
      </p:sp>
    </p:spTree>
    <p:extLst>
      <p:ext uri="{BB962C8B-B14F-4D97-AF65-F5344CB8AC3E}">
        <p14:creationId xmlns:p14="http://schemas.microsoft.com/office/powerpoint/2010/main" val="1801830219"/>
      </p:ext>
    </p:extLst>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7597775" y="6478588"/>
            <a:ext cx="28956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30723" name="Rectangle 3"/>
          <p:cNvSpPr>
            <a:spLocks noGrp="1" noChangeArrowheads="1"/>
          </p:cNvSpPr>
          <p:nvPr>
            <p:ph type="title"/>
          </p:nvPr>
        </p:nvSpPr>
        <p:spPr>
          <a:noFill/>
        </p:spPr>
        <p:txBody>
          <a:bodyPr>
            <a:normAutofit/>
          </a:bodyPr>
          <a:lstStyle/>
          <a:p>
            <a:r>
              <a:rPr lang="en-US" b="1" dirty="0" smtClean="0">
                <a:solidFill>
                  <a:srgbClr val="FF0000"/>
                </a:solidFill>
              </a:rPr>
              <a:t>What Are the Red Flags for Serious Low Back Pain?</a:t>
            </a:r>
          </a:p>
        </p:txBody>
      </p:sp>
      <p:sp>
        <p:nvSpPr>
          <p:cNvPr id="30724" name="Rectangle 4"/>
          <p:cNvSpPr>
            <a:spLocks noGrp="1" noChangeArrowheads="1"/>
          </p:cNvSpPr>
          <p:nvPr>
            <p:ph idx="1"/>
          </p:nvPr>
        </p:nvSpPr>
        <p:spPr>
          <a:xfrm>
            <a:off x="677334" y="1930400"/>
            <a:ext cx="8596668" cy="3880773"/>
          </a:xfrm>
          <a:noFill/>
        </p:spPr>
        <p:txBody>
          <a:bodyPr>
            <a:noAutofit/>
          </a:bodyPr>
          <a:lstStyle/>
          <a:p>
            <a:r>
              <a:rPr lang="en-US" sz="2000" dirty="0"/>
              <a:t>Fever, weight loss, night sweats</a:t>
            </a:r>
          </a:p>
          <a:p>
            <a:r>
              <a:rPr lang="en-US" sz="2000" dirty="0"/>
              <a:t>Acute onset in the elderly</a:t>
            </a:r>
          </a:p>
          <a:p>
            <a:r>
              <a:rPr lang="en-US" sz="2000" dirty="0"/>
              <a:t>Intractable pain—no improvement in 4 to 6 weeks</a:t>
            </a:r>
          </a:p>
          <a:p>
            <a:r>
              <a:rPr lang="en-US" sz="2000" dirty="0"/>
              <a:t>Nocturnal pain or increasing pain severity</a:t>
            </a:r>
          </a:p>
          <a:p>
            <a:r>
              <a:rPr lang="en-US" sz="2000" dirty="0"/>
              <a:t>Morning back stiffness with pain onset before </a:t>
            </a:r>
            <a:br>
              <a:rPr lang="en-US" sz="2000" dirty="0"/>
            </a:br>
            <a:r>
              <a:rPr lang="en-US" sz="2000" dirty="0"/>
              <a:t>age 40</a:t>
            </a:r>
          </a:p>
          <a:p>
            <a:r>
              <a:rPr lang="en-US" sz="2000" dirty="0"/>
              <a:t>Neurologic deficits, bilateral or alternating symptoms.</a:t>
            </a:r>
          </a:p>
          <a:p>
            <a:r>
              <a:rPr lang="en-US" sz="2000" dirty="0"/>
              <a:t>Sphincter disturbance</a:t>
            </a:r>
          </a:p>
          <a:p>
            <a:pPr>
              <a:lnSpc>
                <a:spcPct val="80000"/>
              </a:lnSpc>
            </a:pPr>
            <a:r>
              <a:rPr lang="en-US" sz="2000" dirty="0"/>
              <a:t>Immunosuppression</a:t>
            </a:r>
          </a:p>
          <a:p>
            <a:pPr>
              <a:lnSpc>
                <a:spcPct val="80000"/>
              </a:lnSpc>
            </a:pPr>
            <a:r>
              <a:rPr lang="en-US" sz="2000" dirty="0"/>
              <a:t>Infection (current/recent)</a:t>
            </a:r>
          </a:p>
          <a:p>
            <a:pPr>
              <a:lnSpc>
                <a:spcPct val="80000"/>
              </a:lnSpc>
            </a:pPr>
            <a:r>
              <a:rPr lang="en-US" sz="2000" dirty="0"/>
              <a:t>Claudication or signs of peripheral </a:t>
            </a:r>
            <a:r>
              <a:rPr lang="en-US" sz="2000" dirty="0" err="1"/>
              <a:t>ischaemia</a:t>
            </a:r>
            <a:endParaRPr lang="en-US" sz="2000" dirty="0"/>
          </a:p>
          <a:p>
            <a:r>
              <a:rPr lang="en-US" sz="2000" dirty="0"/>
              <a:t>History of malignancy</a:t>
            </a:r>
          </a:p>
        </p:txBody>
      </p:sp>
    </p:spTree>
    <p:extLst>
      <p:ext uri="{BB962C8B-B14F-4D97-AF65-F5344CB8AC3E}">
        <p14:creationId xmlns:p14="http://schemas.microsoft.com/office/powerpoint/2010/main" val="2159883971"/>
      </p:ext>
    </p:extLst>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7597775" y="6478588"/>
            <a:ext cx="28956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32771" name="Rectangle 3"/>
          <p:cNvSpPr>
            <a:spLocks noGrp="1" noChangeArrowheads="1"/>
          </p:cNvSpPr>
          <p:nvPr>
            <p:ph type="title"/>
          </p:nvPr>
        </p:nvSpPr>
        <p:spPr>
          <a:noFill/>
        </p:spPr>
        <p:txBody>
          <a:bodyPr/>
          <a:lstStyle/>
          <a:p>
            <a:r>
              <a:rPr lang="en-US" b="1" dirty="0" smtClean="0">
                <a:solidFill>
                  <a:srgbClr val="FF0000"/>
                </a:solidFill>
              </a:rPr>
              <a:t>What Should I Be Worried About?</a:t>
            </a:r>
          </a:p>
        </p:txBody>
      </p:sp>
      <p:sp>
        <p:nvSpPr>
          <p:cNvPr id="32772" name="Rectangle 4"/>
          <p:cNvSpPr>
            <a:spLocks noGrp="1" noChangeArrowheads="1"/>
          </p:cNvSpPr>
          <p:nvPr>
            <p:ph idx="1"/>
          </p:nvPr>
        </p:nvSpPr>
        <p:spPr>
          <a:xfrm>
            <a:off x="575734" y="1725161"/>
            <a:ext cx="8596668" cy="3880773"/>
          </a:xfrm>
          <a:noFill/>
        </p:spPr>
        <p:txBody>
          <a:bodyPr>
            <a:noAutofit/>
          </a:bodyPr>
          <a:lstStyle/>
          <a:p>
            <a:r>
              <a:rPr lang="en-US" sz="3200" dirty="0" smtClean="0"/>
              <a:t>Herniated disk</a:t>
            </a:r>
          </a:p>
          <a:p>
            <a:r>
              <a:rPr lang="en-US" sz="3200" dirty="0" smtClean="0"/>
              <a:t>Spinal stenosis</a:t>
            </a:r>
          </a:p>
          <a:p>
            <a:r>
              <a:rPr lang="en-US" sz="3200" dirty="0" smtClean="0"/>
              <a:t>Cauda equina syndrome</a:t>
            </a:r>
          </a:p>
          <a:p>
            <a:r>
              <a:rPr lang="en-US" sz="3200" dirty="0" smtClean="0"/>
              <a:t>Inflammatory </a:t>
            </a:r>
            <a:r>
              <a:rPr lang="en-US" sz="3200" dirty="0" err="1" smtClean="0"/>
              <a:t>spondyloarthropathy</a:t>
            </a:r>
            <a:endParaRPr lang="en-US" sz="3200" dirty="0" smtClean="0"/>
          </a:p>
          <a:p>
            <a:r>
              <a:rPr lang="en-US" sz="3200" dirty="0" smtClean="0"/>
              <a:t>Spinal infection</a:t>
            </a:r>
          </a:p>
          <a:p>
            <a:r>
              <a:rPr lang="en-US" sz="3200" dirty="0" smtClean="0"/>
              <a:t>Vertebral fracture</a:t>
            </a:r>
          </a:p>
          <a:p>
            <a:r>
              <a:rPr lang="en-US" sz="3200" dirty="0" smtClean="0"/>
              <a:t>Cancer</a:t>
            </a:r>
          </a:p>
        </p:txBody>
      </p:sp>
    </p:spTree>
    <p:extLst>
      <p:ext uri="{BB962C8B-B14F-4D97-AF65-F5344CB8AC3E}">
        <p14:creationId xmlns:p14="http://schemas.microsoft.com/office/powerpoint/2010/main" val="1701372592"/>
      </p:ext>
    </p:extLst>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7597775" y="6478588"/>
            <a:ext cx="28956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46083" name="Rectangle 3"/>
          <p:cNvSpPr>
            <a:spLocks noGrp="1" noChangeArrowheads="1"/>
          </p:cNvSpPr>
          <p:nvPr>
            <p:ph type="title"/>
          </p:nvPr>
        </p:nvSpPr>
        <p:spPr>
          <a:noFill/>
        </p:spPr>
        <p:txBody>
          <a:bodyPr/>
          <a:lstStyle/>
          <a:p>
            <a:r>
              <a:rPr lang="en-US" b="1" dirty="0" smtClean="0">
                <a:solidFill>
                  <a:srgbClr val="00B050"/>
                </a:solidFill>
              </a:rPr>
              <a:t>LBP: Case History 2</a:t>
            </a:r>
          </a:p>
        </p:txBody>
      </p:sp>
      <p:sp>
        <p:nvSpPr>
          <p:cNvPr id="46084" name="Rectangle 4"/>
          <p:cNvSpPr>
            <a:spLocks noGrp="1" noChangeArrowheads="1"/>
          </p:cNvSpPr>
          <p:nvPr>
            <p:ph idx="1"/>
          </p:nvPr>
        </p:nvSpPr>
        <p:spPr>
          <a:xfrm>
            <a:off x="575734" y="1696131"/>
            <a:ext cx="8596668" cy="3880773"/>
          </a:xfrm>
          <a:noFill/>
        </p:spPr>
        <p:txBody>
          <a:bodyPr>
            <a:noAutofit/>
          </a:bodyPr>
          <a:lstStyle/>
          <a:p>
            <a:r>
              <a:rPr lang="en-US" sz="2800" dirty="0" smtClean="0"/>
              <a:t>A 32-year-old man complains of severe low back pain of gradual onset over the past few years.  The pain is much worse in the morning and gradually decreases during the day.  He denies fever or weight loss but does feel fatigued</a:t>
            </a:r>
          </a:p>
          <a:p>
            <a:r>
              <a:rPr lang="en-US" sz="2800" dirty="0" smtClean="0"/>
              <a:t>On exam: There is loss of lumbar </a:t>
            </a:r>
            <a:r>
              <a:rPr lang="en-US" sz="2800" dirty="0" err="1" smtClean="0"/>
              <a:t>lordosis</a:t>
            </a:r>
            <a:r>
              <a:rPr lang="en-US" sz="2800" dirty="0" smtClean="0"/>
              <a:t> but no focal tenderness or muscle spasm.  Lumbar excursion on </a:t>
            </a:r>
            <a:r>
              <a:rPr lang="en-US" sz="2800" dirty="0" err="1" smtClean="0"/>
              <a:t>Schober</a:t>
            </a:r>
            <a:r>
              <a:rPr lang="en-US" sz="2800" dirty="0" smtClean="0"/>
              <a:t> test is 2 cm.  No neurologic deficits</a:t>
            </a:r>
          </a:p>
        </p:txBody>
      </p:sp>
    </p:spTree>
    <p:extLst>
      <p:ext uri="{BB962C8B-B14F-4D97-AF65-F5344CB8AC3E}">
        <p14:creationId xmlns:p14="http://schemas.microsoft.com/office/powerpoint/2010/main" val="1370352050"/>
      </p:ext>
    </p:extLst>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7597775" y="6478588"/>
            <a:ext cx="28956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48131" name="Rectangle 3"/>
          <p:cNvSpPr>
            <a:spLocks noGrp="1" noChangeArrowheads="1"/>
          </p:cNvSpPr>
          <p:nvPr>
            <p:ph type="title"/>
          </p:nvPr>
        </p:nvSpPr>
        <p:spPr>
          <a:noFill/>
        </p:spPr>
        <p:txBody>
          <a:bodyPr>
            <a:normAutofit/>
          </a:bodyPr>
          <a:lstStyle/>
          <a:p>
            <a:r>
              <a:rPr lang="en-US" b="1" dirty="0" smtClean="0">
                <a:solidFill>
                  <a:srgbClr val="00B050"/>
                </a:solidFill>
              </a:rPr>
              <a:t>How to Diagnose Inflammatory </a:t>
            </a:r>
            <a:br>
              <a:rPr lang="en-US" b="1" dirty="0" smtClean="0">
                <a:solidFill>
                  <a:srgbClr val="00B050"/>
                </a:solidFill>
              </a:rPr>
            </a:br>
            <a:r>
              <a:rPr lang="en-US" b="1" dirty="0" smtClean="0">
                <a:solidFill>
                  <a:srgbClr val="00B050"/>
                </a:solidFill>
              </a:rPr>
              <a:t>Back Disease</a:t>
            </a:r>
          </a:p>
        </p:txBody>
      </p:sp>
      <p:sp>
        <p:nvSpPr>
          <p:cNvPr id="48132" name="Rectangle 4"/>
          <p:cNvSpPr>
            <a:spLocks noGrp="1" noChangeArrowheads="1"/>
          </p:cNvSpPr>
          <p:nvPr>
            <p:ph idx="1"/>
          </p:nvPr>
        </p:nvSpPr>
        <p:spPr>
          <a:xfrm>
            <a:off x="677334" y="2160589"/>
            <a:ext cx="8596668" cy="4533899"/>
          </a:xfrm>
          <a:noFill/>
        </p:spPr>
        <p:txBody>
          <a:bodyPr>
            <a:normAutofit fontScale="70000" lnSpcReduction="20000"/>
          </a:bodyPr>
          <a:lstStyle/>
          <a:p>
            <a:pPr>
              <a:lnSpc>
                <a:spcPct val="160000"/>
              </a:lnSpc>
              <a:buFontTx/>
              <a:buChar char="•"/>
            </a:pPr>
            <a:r>
              <a:rPr lang="en-US" sz="2800" dirty="0" smtClean="0">
                <a:solidFill>
                  <a:srgbClr val="FF0000"/>
                </a:solidFill>
              </a:rPr>
              <a:t>History</a:t>
            </a:r>
          </a:p>
          <a:p>
            <a:pPr lvl="1">
              <a:lnSpc>
                <a:spcPct val="160000"/>
              </a:lnSpc>
              <a:buSzPct val="70000"/>
              <a:buFontTx/>
              <a:buChar char="•"/>
            </a:pPr>
            <a:r>
              <a:rPr lang="en-US" sz="2800" dirty="0" smtClean="0">
                <a:solidFill>
                  <a:srgbClr val="FF0000"/>
                </a:solidFill>
              </a:rPr>
              <a:t>Insidious onset, duration &gt;3 months</a:t>
            </a:r>
          </a:p>
          <a:p>
            <a:pPr lvl="1">
              <a:lnSpc>
                <a:spcPct val="160000"/>
              </a:lnSpc>
              <a:buSzPct val="70000"/>
              <a:buFontTx/>
              <a:buChar char="•"/>
            </a:pPr>
            <a:r>
              <a:rPr lang="en-US" sz="2800" dirty="0" smtClean="0">
                <a:solidFill>
                  <a:srgbClr val="FF0000"/>
                </a:solidFill>
              </a:rPr>
              <a:t>Symptoms begin before age 40</a:t>
            </a:r>
          </a:p>
          <a:p>
            <a:pPr lvl="1">
              <a:lnSpc>
                <a:spcPct val="160000"/>
              </a:lnSpc>
              <a:buSzPct val="70000"/>
              <a:buFontTx/>
              <a:buChar char="•"/>
            </a:pPr>
            <a:r>
              <a:rPr lang="en-US" sz="2800" dirty="0" smtClean="0">
                <a:solidFill>
                  <a:srgbClr val="FF0000"/>
                </a:solidFill>
              </a:rPr>
              <a:t>Morning stiffness &gt;1 hour</a:t>
            </a:r>
          </a:p>
          <a:p>
            <a:pPr lvl="1">
              <a:lnSpc>
                <a:spcPct val="160000"/>
              </a:lnSpc>
              <a:buSzPct val="70000"/>
              <a:buFontTx/>
              <a:buChar char="•"/>
            </a:pPr>
            <a:r>
              <a:rPr lang="en-US" sz="2800" dirty="0" smtClean="0">
                <a:solidFill>
                  <a:srgbClr val="FF0000"/>
                </a:solidFill>
              </a:rPr>
              <a:t>Activity improves symptoms</a:t>
            </a:r>
          </a:p>
          <a:p>
            <a:pPr lvl="1">
              <a:lnSpc>
                <a:spcPct val="160000"/>
              </a:lnSpc>
              <a:buSzPct val="70000"/>
              <a:buFontTx/>
              <a:buChar char="•"/>
            </a:pPr>
            <a:r>
              <a:rPr lang="en-US" sz="2800" dirty="0" smtClean="0">
                <a:solidFill>
                  <a:srgbClr val="FF0000"/>
                </a:solidFill>
              </a:rPr>
              <a:t>Systemic features: Skin, eye, GI, and GU symptoms</a:t>
            </a:r>
          </a:p>
          <a:p>
            <a:pPr lvl="1">
              <a:lnSpc>
                <a:spcPct val="160000"/>
              </a:lnSpc>
              <a:buSzPct val="70000"/>
              <a:buFontTx/>
              <a:buChar char="•"/>
            </a:pPr>
            <a:r>
              <a:rPr lang="en-US" sz="2800" dirty="0" smtClean="0">
                <a:solidFill>
                  <a:srgbClr val="FF0000"/>
                </a:solidFill>
              </a:rPr>
              <a:t>Peripheral joint involvement</a:t>
            </a:r>
          </a:p>
          <a:p>
            <a:pPr lvl="1">
              <a:lnSpc>
                <a:spcPct val="160000"/>
              </a:lnSpc>
              <a:buSzPct val="70000"/>
              <a:buFontTx/>
              <a:buChar char="•"/>
            </a:pPr>
            <a:r>
              <a:rPr lang="en-US" sz="2800" dirty="0" smtClean="0">
                <a:solidFill>
                  <a:srgbClr val="FF0000"/>
                </a:solidFill>
              </a:rPr>
              <a:t>Infections 	</a:t>
            </a:r>
          </a:p>
          <a:p>
            <a:pPr>
              <a:buClr>
                <a:srgbClr val="FDFF2A"/>
              </a:buClr>
              <a:buFontTx/>
              <a:buChar char="•"/>
            </a:pPr>
            <a:endParaRPr lang="en-US" dirty="0" smtClean="0"/>
          </a:p>
        </p:txBody>
      </p:sp>
    </p:spTree>
    <p:extLst>
      <p:ext uri="{BB962C8B-B14F-4D97-AF65-F5344CB8AC3E}">
        <p14:creationId xmlns:p14="http://schemas.microsoft.com/office/powerpoint/2010/main" val="4018159830"/>
      </p:ext>
    </p:extLst>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7597775" y="6478588"/>
            <a:ext cx="28956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50179" name="Rectangle 3"/>
          <p:cNvSpPr>
            <a:spLocks noGrp="1" noChangeArrowheads="1"/>
          </p:cNvSpPr>
          <p:nvPr>
            <p:ph type="title"/>
          </p:nvPr>
        </p:nvSpPr>
        <p:spPr>
          <a:noFill/>
        </p:spPr>
        <p:txBody>
          <a:bodyPr>
            <a:normAutofit/>
          </a:bodyPr>
          <a:lstStyle/>
          <a:p>
            <a:r>
              <a:rPr lang="en-US" b="1" dirty="0" smtClean="0">
                <a:solidFill>
                  <a:srgbClr val="00B050"/>
                </a:solidFill>
              </a:rPr>
              <a:t>How to Diagnose Inflammatory </a:t>
            </a:r>
            <a:br>
              <a:rPr lang="en-US" b="1" dirty="0" smtClean="0">
                <a:solidFill>
                  <a:srgbClr val="00B050"/>
                </a:solidFill>
              </a:rPr>
            </a:br>
            <a:r>
              <a:rPr lang="en-US" b="1" dirty="0" smtClean="0">
                <a:solidFill>
                  <a:srgbClr val="00B050"/>
                </a:solidFill>
              </a:rPr>
              <a:t>Back Disease (cont’d)</a:t>
            </a:r>
          </a:p>
        </p:txBody>
      </p:sp>
      <p:sp>
        <p:nvSpPr>
          <p:cNvPr id="50180" name="Rectangle 4"/>
          <p:cNvSpPr>
            <a:spLocks noGrp="1" noChangeArrowheads="1"/>
          </p:cNvSpPr>
          <p:nvPr>
            <p:ph idx="1"/>
          </p:nvPr>
        </p:nvSpPr>
        <p:spPr>
          <a:xfrm>
            <a:off x="677334" y="2160589"/>
            <a:ext cx="8596668" cy="4317999"/>
          </a:xfrm>
          <a:noFill/>
        </p:spPr>
        <p:txBody>
          <a:bodyPr>
            <a:normAutofit/>
          </a:bodyPr>
          <a:lstStyle/>
          <a:p>
            <a:pPr>
              <a:buFontTx/>
              <a:buChar char="•"/>
            </a:pPr>
            <a:r>
              <a:rPr lang="en-US" sz="2000" dirty="0" smtClean="0"/>
              <a:t> </a:t>
            </a:r>
            <a:r>
              <a:rPr lang="en-US" sz="2400" dirty="0" smtClean="0"/>
              <a:t>Physical examination</a:t>
            </a:r>
          </a:p>
          <a:p>
            <a:pPr lvl="1">
              <a:buSzPct val="70000"/>
              <a:buFontTx/>
              <a:buChar char="•"/>
            </a:pPr>
            <a:r>
              <a:rPr lang="en-US" sz="2400" dirty="0" smtClean="0"/>
              <a:t>Limited axial motion in all planes</a:t>
            </a:r>
          </a:p>
          <a:p>
            <a:pPr lvl="1">
              <a:buSzPct val="70000"/>
              <a:buFontTx/>
              <a:buChar char="•"/>
            </a:pPr>
            <a:r>
              <a:rPr lang="en-US" sz="2400" dirty="0" smtClean="0"/>
              <a:t>Look for signs of infection  </a:t>
            </a:r>
          </a:p>
          <a:p>
            <a:pPr lvl="2">
              <a:buClr>
                <a:schemeClr val="hlink"/>
              </a:buClr>
              <a:buSzPct val="70000"/>
            </a:pPr>
            <a:r>
              <a:rPr lang="en-US" sz="2400" i="1" dirty="0" smtClean="0"/>
              <a:t>Staph, Pseudomonas, </a:t>
            </a:r>
            <a:r>
              <a:rPr lang="en-US" sz="2400" i="1" dirty="0" err="1" smtClean="0"/>
              <a:t>Brucella</a:t>
            </a:r>
            <a:r>
              <a:rPr lang="en-US" sz="2400" dirty="0" smtClean="0"/>
              <a:t>, and TB</a:t>
            </a:r>
          </a:p>
          <a:p>
            <a:pPr lvl="1">
              <a:buSzPct val="70000"/>
              <a:buFontTx/>
              <a:buChar char="•"/>
            </a:pPr>
            <a:r>
              <a:rPr lang="en-US" sz="2400" dirty="0" smtClean="0"/>
              <a:t>Systemic disease (AS, Reiter’s, psoriasis, IBD)</a:t>
            </a:r>
          </a:p>
          <a:p>
            <a:pPr lvl="2">
              <a:buClr>
                <a:schemeClr val="hlink"/>
              </a:buClr>
              <a:buSzPct val="70000"/>
            </a:pPr>
            <a:r>
              <a:rPr lang="en-US" sz="2400" dirty="0" smtClean="0"/>
              <a:t>Ocular inflammation </a:t>
            </a:r>
          </a:p>
          <a:p>
            <a:pPr lvl="2">
              <a:buClr>
                <a:schemeClr val="hlink"/>
              </a:buClr>
              <a:buSzPct val="70000"/>
            </a:pPr>
            <a:r>
              <a:rPr lang="en-US" sz="2400" dirty="0" smtClean="0"/>
              <a:t>Mucosal ulcerations</a:t>
            </a:r>
          </a:p>
          <a:p>
            <a:pPr lvl="2">
              <a:buClr>
                <a:schemeClr val="hlink"/>
              </a:buClr>
              <a:buSzPct val="70000"/>
            </a:pPr>
            <a:r>
              <a:rPr lang="en-US" sz="2400" dirty="0" smtClean="0"/>
              <a:t>Skin lesions</a:t>
            </a:r>
          </a:p>
        </p:txBody>
      </p:sp>
    </p:spTree>
    <p:extLst>
      <p:ext uri="{BB962C8B-B14F-4D97-AF65-F5344CB8AC3E}">
        <p14:creationId xmlns:p14="http://schemas.microsoft.com/office/powerpoint/2010/main" val="604034853"/>
      </p:ext>
    </p:extLst>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7597775" y="6478588"/>
            <a:ext cx="28956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52227" name="Rectangle 3"/>
          <p:cNvSpPr>
            <a:spLocks noChangeArrowheads="1"/>
          </p:cNvSpPr>
          <p:nvPr/>
        </p:nvSpPr>
        <p:spPr bwMode="auto">
          <a:xfrm>
            <a:off x="7772400" y="3048000"/>
            <a:ext cx="1619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pic>
        <p:nvPicPr>
          <p:cNvPr id="52228" name="Picture 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99250" y="1558925"/>
            <a:ext cx="2882900" cy="423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2229" name="Group 8"/>
          <p:cNvGrpSpPr>
            <a:grpSpLocks/>
          </p:cNvGrpSpPr>
          <p:nvPr/>
        </p:nvGrpSpPr>
        <p:grpSpPr bwMode="auto">
          <a:xfrm>
            <a:off x="7162801" y="1638300"/>
            <a:ext cx="1573213" cy="673100"/>
            <a:chOff x="3552" y="1032"/>
            <a:chExt cx="991" cy="424"/>
          </a:xfrm>
        </p:grpSpPr>
        <p:sp>
          <p:nvSpPr>
            <p:cNvPr id="52232" name="Line 5"/>
            <p:cNvSpPr>
              <a:spLocks noChangeShapeType="1"/>
            </p:cNvSpPr>
            <p:nvPr/>
          </p:nvSpPr>
          <p:spPr bwMode="auto">
            <a:xfrm flipV="1">
              <a:off x="3626" y="1308"/>
              <a:ext cx="144" cy="14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33" name="Rectangle 6"/>
            <p:cNvSpPr>
              <a:spLocks noChangeArrowheads="1"/>
            </p:cNvSpPr>
            <p:nvPr/>
          </p:nvSpPr>
          <p:spPr bwMode="auto">
            <a:xfrm>
              <a:off x="3552" y="1032"/>
              <a:ext cx="99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2000">
                  <a:latin typeface="Times" panose="02020603050405020304" pitchFamily="18" charset="0"/>
                </a:rPr>
                <a:t>10        15 cm</a:t>
              </a:r>
            </a:p>
          </p:txBody>
        </p:sp>
        <p:sp>
          <p:nvSpPr>
            <p:cNvPr id="52234" name="Line 7"/>
            <p:cNvSpPr>
              <a:spLocks noChangeShapeType="1"/>
            </p:cNvSpPr>
            <p:nvPr/>
          </p:nvSpPr>
          <p:spPr bwMode="auto">
            <a:xfrm>
              <a:off x="3861" y="1156"/>
              <a:ext cx="192"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2230" name="Rectangle 9"/>
          <p:cNvSpPr>
            <a:spLocks noGrp="1" noChangeArrowheads="1"/>
          </p:cNvSpPr>
          <p:nvPr>
            <p:ph type="title"/>
          </p:nvPr>
        </p:nvSpPr>
        <p:spPr>
          <a:noFill/>
        </p:spPr>
        <p:txBody>
          <a:bodyPr/>
          <a:lstStyle/>
          <a:p>
            <a:r>
              <a:rPr lang="en-US" sz="3400" b="1" dirty="0">
                <a:solidFill>
                  <a:srgbClr val="00B050"/>
                </a:solidFill>
              </a:rPr>
              <a:t>Testing Spinal Mobility: </a:t>
            </a:r>
            <a:r>
              <a:rPr lang="en-US" sz="3400" b="1" dirty="0" err="1">
                <a:solidFill>
                  <a:srgbClr val="00B050"/>
                </a:solidFill>
              </a:rPr>
              <a:t>Schober’s</a:t>
            </a:r>
            <a:r>
              <a:rPr lang="en-US" sz="3400" b="1" dirty="0">
                <a:solidFill>
                  <a:srgbClr val="00B050"/>
                </a:solidFill>
              </a:rPr>
              <a:t> Test</a:t>
            </a:r>
          </a:p>
        </p:txBody>
      </p:sp>
      <p:sp>
        <p:nvSpPr>
          <p:cNvPr id="52231" name="Rectangle 10"/>
          <p:cNvSpPr>
            <a:spLocks noGrp="1" noChangeArrowheads="1"/>
          </p:cNvSpPr>
          <p:nvPr>
            <p:ph idx="1"/>
          </p:nvPr>
        </p:nvSpPr>
        <p:spPr>
          <a:xfrm>
            <a:off x="1402292" y="1558924"/>
            <a:ext cx="4572000" cy="4237039"/>
          </a:xfrm>
          <a:noFill/>
        </p:spPr>
        <p:txBody>
          <a:bodyPr/>
          <a:lstStyle/>
          <a:p>
            <a:endParaRPr lang="en-US" dirty="0" smtClean="0"/>
          </a:p>
          <a:p>
            <a:endParaRPr lang="en-US" dirty="0"/>
          </a:p>
          <a:p>
            <a:r>
              <a:rPr lang="en-US" sz="2400" dirty="0" smtClean="0"/>
              <a:t>Two midline marks 10 cm apart starting at the posterior superior iliac spine (dimples of Venus)</a:t>
            </a:r>
          </a:p>
          <a:p>
            <a:r>
              <a:rPr lang="en-US" sz="2400" dirty="0" smtClean="0"/>
              <a:t>Premeasure with lumbar spine at maximal flexion</a:t>
            </a:r>
          </a:p>
          <a:p>
            <a:pPr lvl="1"/>
            <a:r>
              <a:rPr lang="en-US" sz="2400" dirty="0" smtClean="0"/>
              <a:t>Less than 5 cm difference suggests pathology</a:t>
            </a:r>
          </a:p>
        </p:txBody>
      </p:sp>
    </p:spTree>
    <p:extLst>
      <p:ext uri="{BB962C8B-B14F-4D97-AF65-F5344CB8AC3E}">
        <p14:creationId xmlns:p14="http://schemas.microsoft.com/office/powerpoint/2010/main" val="3952043503"/>
      </p:ext>
    </p:extLst>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7597775" y="6478588"/>
            <a:ext cx="28956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pic>
        <p:nvPicPr>
          <p:cNvPr id="54275" name="Picture 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39221" y="1830387"/>
            <a:ext cx="5570537" cy="412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276" name="Picture 4"/>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7775" y="1831975"/>
            <a:ext cx="2371725" cy="412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277" name="Rectangle 5"/>
          <p:cNvSpPr>
            <a:spLocks noGrp="1" noChangeArrowheads="1"/>
          </p:cNvSpPr>
          <p:nvPr>
            <p:ph type="title"/>
          </p:nvPr>
        </p:nvSpPr>
        <p:spPr>
          <a:noFill/>
        </p:spPr>
        <p:txBody>
          <a:bodyPr/>
          <a:lstStyle/>
          <a:p>
            <a:r>
              <a:rPr lang="en-US" b="1" dirty="0" err="1" smtClean="0">
                <a:solidFill>
                  <a:srgbClr val="00B050"/>
                </a:solidFill>
              </a:rPr>
              <a:t>Ankylosing</a:t>
            </a:r>
            <a:r>
              <a:rPr lang="en-US" b="1" dirty="0" smtClean="0">
                <a:solidFill>
                  <a:srgbClr val="00B050"/>
                </a:solidFill>
              </a:rPr>
              <a:t> </a:t>
            </a:r>
            <a:r>
              <a:rPr lang="en-US" b="1" dirty="0" err="1" smtClean="0">
                <a:solidFill>
                  <a:srgbClr val="00B050"/>
                </a:solidFill>
              </a:rPr>
              <a:t>Spondylitis</a:t>
            </a:r>
            <a:r>
              <a:rPr lang="en-US" b="1" dirty="0" smtClean="0">
                <a:solidFill>
                  <a:srgbClr val="00B050"/>
                </a:solidFill>
              </a:rPr>
              <a:t>: X-Ray Changes</a:t>
            </a:r>
          </a:p>
        </p:txBody>
      </p:sp>
    </p:spTree>
    <p:extLst>
      <p:ext uri="{BB962C8B-B14F-4D97-AF65-F5344CB8AC3E}">
        <p14:creationId xmlns:p14="http://schemas.microsoft.com/office/powerpoint/2010/main" val="53162721"/>
      </p:ext>
    </p:extLst>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7597775" y="6478588"/>
            <a:ext cx="28956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56323" name="Rectangle 3"/>
          <p:cNvSpPr>
            <a:spLocks noGrp="1" noChangeArrowheads="1"/>
          </p:cNvSpPr>
          <p:nvPr>
            <p:ph type="title"/>
          </p:nvPr>
        </p:nvSpPr>
        <p:spPr>
          <a:noFill/>
        </p:spPr>
        <p:txBody>
          <a:bodyPr>
            <a:normAutofit/>
          </a:bodyPr>
          <a:lstStyle/>
          <a:p>
            <a:r>
              <a:rPr lang="en-US" b="1" dirty="0" smtClean="0">
                <a:solidFill>
                  <a:srgbClr val="00B050"/>
                </a:solidFill>
              </a:rPr>
              <a:t>Management of Inflammatory </a:t>
            </a:r>
            <a:br>
              <a:rPr lang="en-US" b="1" dirty="0" smtClean="0">
                <a:solidFill>
                  <a:srgbClr val="00B050"/>
                </a:solidFill>
              </a:rPr>
            </a:br>
            <a:r>
              <a:rPr lang="en-US" b="1" dirty="0" smtClean="0">
                <a:solidFill>
                  <a:srgbClr val="00B050"/>
                </a:solidFill>
              </a:rPr>
              <a:t>Back Pain</a:t>
            </a:r>
          </a:p>
        </p:txBody>
      </p:sp>
      <p:sp>
        <p:nvSpPr>
          <p:cNvPr id="56324" name="Rectangle 4"/>
          <p:cNvSpPr>
            <a:spLocks noGrp="1" noChangeArrowheads="1"/>
          </p:cNvSpPr>
          <p:nvPr>
            <p:ph idx="1"/>
          </p:nvPr>
        </p:nvSpPr>
        <p:spPr>
          <a:xfrm>
            <a:off x="677334" y="1930400"/>
            <a:ext cx="8596668" cy="3880773"/>
          </a:xfrm>
          <a:noFill/>
        </p:spPr>
        <p:txBody>
          <a:bodyPr>
            <a:noAutofit/>
          </a:bodyPr>
          <a:lstStyle/>
          <a:p>
            <a:pPr>
              <a:lnSpc>
                <a:spcPct val="150000"/>
              </a:lnSpc>
            </a:pPr>
            <a:r>
              <a:rPr lang="en-US" sz="2400" dirty="0" smtClean="0"/>
              <a:t>Stretching and strengthening exercises </a:t>
            </a:r>
          </a:p>
          <a:p>
            <a:pPr>
              <a:lnSpc>
                <a:spcPct val="150000"/>
              </a:lnSpc>
            </a:pPr>
            <a:r>
              <a:rPr lang="en-US" sz="2400" dirty="0" smtClean="0"/>
              <a:t>Conditioning exercises to improve cardiopulmonary status</a:t>
            </a:r>
          </a:p>
          <a:p>
            <a:pPr>
              <a:lnSpc>
                <a:spcPct val="150000"/>
              </a:lnSpc>
            </a:pPr>
            <a:r>
              <a:rPr lang="en-US" sz="2400" dirty="0" smtClean="0"/>
              <a:t>Avoid pillows</a:t>
            </a:r>
          </a:p>
          <a:p>
            <a:pPr>
              <a:lnSpc>
                <a:spcPct val="150000"/>
              </a:lnSpc>
            </a:pPr>
            <a:r>
              <a:rPr lang="en-US" sz="2400" dirty="0" smtClean="0"/>
              <a:t>NSAIDs</a:t>
            </a:r>
          </a:p>
          <a:p>
            <a:pPr>
              <a:lnSpc>
                <a:spcPct val="150000"/>
              </a:lnSpc>
            </a:pPr>
            <a:r>
              <a:rPr lang="en-US" sz="2400" dirty="0" smtClean="0"/>
              <a:t>Sulfasalazine</a:t>
            </a:r>
          </a:p>
          <a:p>
            <a:pPr>
              <a:lnSpc>
                <a:spcPct val="150000"/>
              </a:lnSpc>
            </a:pPr>
            <a:r>
              <a:rPr lang="en-US" sz="2400" dirty="0" smtClean="0"/>
              <a:t>Methotrexate</a:t>
            </a:r>
          </a:p>
          <a:p>
            <a:pPr>
              <a:lnSpc>
                <a:spcPct val="150000"/>
              </a:lnSpc>
            </a:pPr>
            <a:r>
              <a:rPr lang="en-US" sz="2400" dirty="0" smtClean="0"/>
              <a:t>“biologics” </a:t>
            </a:r>
          </a:p>
        </p:txBody>
      </p:sp>
    </p:spTree>
    <p:extLst>
      <p:ext uri="{BB962C8B-B14F-4D97-AF65-F5344CB8AC3E}">
        <p14:creationId xmlns:p14="http://schemas.microsoft.com/office/powerpoint/2010/main" val="1051754431"/>
      </p:ext>
    </p:extLst>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7597775" y="6478588"/>
            <a:ext cx="28956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58371" name="Rectangle 3"/>
          <p:cNvSpPr>
            <a:spLocks noGrp="1" noChangeArrowheads="1"/>
          </p:cNvSpPr>
          <p:nvPr>
            <p:ph type="title"/>
          </p:nvPr>
        </p:nvSpPr>
        <p:spPr>
          <a:noFill/>
        </p:spPr>
        <p:txBody>
          <a:bodyPr/>
          <a:lstStyle/>
          <a:p>
            <a:r>
              <a:rPr lang="en-US" b="1" dirty="0" smtClean="0">
                <a:solidFill>
                  <a:srgbClr val="00B050"/>
                </a:solidFill>
              </a:rPr>
              <a:t>LBP: Case History 3</a:t>
            </a:r>
          </a:p>
        </p:txBody>
      </p:sp>
      <p:sp>
        <p:nvSpPr>
          <p:cNvPr id="58372" name="Rectangle 4"/>
          <p:cNvSpPr>
            <a:spLocks noGrp="1" noChangeArrowheads="1"/>
          </p:cNvSpPr>
          <p:nvPr>
            <p:ph idx="1"/>
          </p:nvPr>
        </p:nvSpPr>
        <p:spPr>
          <a:xfrm>
            <a:off x="314477" y="1420360"/>
            <a:ext cx="8596668" cy="3880773"/>
          </a:xfrm>
          <a:noFill/>
        </p:spPr>
        <p:txBody>
          <a:bodyPr>
            <a:noAutofit/>
          </a:bodyPr>
          <a:lstStyle/>
          <a:p>
            <a:r>
              <a:rPr lang="en-US" sz="2800" dirty="0" smtClean="0"/>
              <a:t>A 40-year-old woman complains of continuous and increasing back pain for 3 months that worsens with movement.  She has noted nightly  fevers and chills.  She is in a methadone maintenance program</a:t>
            </a:r>
          </a:p>
          <a:p>
            <a:r>
              <a:rPr lang="en-US" sz="2800" dirty="0" smtClean="0"/>
              <a:t>On exam she is exquisitely tender over L4 and the right sacroiliac joint with paravertebral muscle spasm.  No neurologic deficits.  Old needle tracks in both arms</a:t>
            </a:r>
          </a:p>
          <a:p>
            <a:r>
              <a:rPr lang="en-US" sz="2800" dirty="0" smtClean="0"/>
              <a:t>Lab: </a:t>
            </a:r>
            <a:r>
              <a:rPr lang="en-US" sz="2800" dirty="0" err="1" smtClean="0"/>
              <a:t>Hbg</a:t>
            </a:r>
            <a:r>
              <a:rPr lang="en-US" sz="2800" dirty="0" smtClean="0"/>
              <a:t> 11.5 mg%, WBC 9,000, ESR 80 mm/h</a:t>
            </a:r>
          </a:p>
        </p:txBody>
      </p:sp>
    </p:spTree>
    <p:extLst>
      <p:ext uri="{BB962C8B-B14F-4D97-AF65-F5344CB8AC3E}">
        <p14:creationId xmlns:p14="http://schemas.microsoft.com/office/powerpoint/2010/main" val="1952712256"/>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a:xfrm>
            <a:off x="619277" y="580571"/>
            <a:ext cx="8596668" cy="1320800"/>
          </a:xfrm>
          <a:noFill/>
          <a:ln/>
        </p:spPr>
        <p:txBody>
          <a:bodyPr/>
          <a:lstStyle/>
          <a:p>
            <a:r>
              <a:rPr lang="en-US" b="1" dirty="0">
                <a:solidFill>
                  <a:srgbClr val="00B050"/>
                </a:solidFill>
              </a:rPr>
              <a:t>Epidemiology (cont.)</a:t>
            </a:r>
          </a:p>
        </p:txBody>
      </p:sp>
      <p:sp>
        <p:nvSpPr>
          <p:cNvPr id="4099" name="Rectangle 3"/>
          <p:cNvSpPr>
            <a:spLocks noGrp="1" noChangeArrowheads="1"/>
          </p:cNvSpPr>
          <p:nvPr>
            <p:ph idx="1"/>
          </p:nvPr>
        </p:nvSpPr>
        <p:spPr>
          <a:xfrm>
            <a:off x="503163" y="1783218"/>
            <a:ext cx="8596668" cy="3880773"/>
          </a:xfrm>
        </p:spPr>
        <p:txBody>
          <a:bodyPr>
            <a:normAutofit fontScale="92500"/>
          </a:bodyPr>
          <a:lstStyle/>
          <a:p>
            <a:endParaRPr lang="en-US" sz="3000" dirty="0"/>
          </a:p>
          <a:p>
            <a:r>
              <a:rPr lang="en-US" sz="3000" b="1" dirty="0"/>
              <a:t>#1 Cause and #1 Cost of work related disability</a:t>
            </a:r>
          </a:p>
          <a:p>
            <a:endParaRPr lang="en-US" sz="3000" b="1" dirty="0"/>
          </a:p>
          <a:p>
            <a:r>
              <a:rPr lang="en-US" sz="3000" b="1" dirty="0"/>
              <a:t>Healthcare expenditures </a:t>
            </a:r>
            <a:r>
              <a:rPr lang="en-US" sz="3000" b="1" dirty="0" smtClean="0"/>
              <a:t>$100 </a:t>
            </a:r>
            <a:r>
              <a:rPr lang="en-US" sz="3000" b="1" dirty="0"/>
              <a:t>Billion </a:t>
            </a:r>
            <a:r>
              <a:rPr lang="en-US" sz="3000" b="1" dirty="0" smtClean="0"/>
              <a:t>per year. </a:t>
            </a:r>
            <a:endParaRPr lang="en-US" sz="3000" b="1" dirty="0"/>
          </a:p>
          <a:p>
            <a:pPr>
              <a:buFontTx/>
              <a:buNone/>
            </a:pPr>
            <a:r>
              <a:rPr lang="en-US" sz="3000" b="1" dirty="0"/>
              <a:t>		- $26.3 Billion attributable to back pain</a:t>
            </a:r>
          </a:p>
          <a:p>
            <a:pPr>
              <a:buFontTx/>
              <a:buNone/>
            </a:pPr>
            <a:r>
              <a:rPr lang="en-US" sz="3000" b="1" dirty="0"/>
              <a:t>		</a:t>
            </a:r>
          </a:p>
          <a:p>
            <a:pPr>
              <a:buFontTx/>
              <a:buNone/>
            </a:pPr>
            <a:endParaRPr lang="en-US" sz="3000" dirty="0"/>
          </a:p>
        </p:txBody>
      </p:sp>
    </p:spTree>
    <p:extLst>
      <p:ext uri="{BB962C8B-B14F-4D97-AF65-F5344CB8AC3E}">
        <p14:creationId xmlns:p14="http://schemas.microsoft.com/office/powerpoint/2010/main" val="410492238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7597775" y="6478588"/>
            <a:ext cx="28956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0419" name="Rectangle 3"/>
          <p:cNvSpPr>
            <a:spLocks noGrp="1" noChangeArrowheads="1"/>
          </p:cNvSpPr>
          <p:nvPr>
            <p:ph type="title"/>
          </p:nvPr>
        </p:nvSpPr>
        <p:spPr>
          <a:noFill/>
        </p:spPr>
        <p:txBody>
          <a:bodyPr/>
          <a:lstStyle/>
          <a:p>
            <a:r>
              <a:rPr lang="en-US" b="1" dirty="0" smtClean="0">
                <a:solidFill>
                  <a:srgbClr val="FF0000"/>
                </a:solidFill>
              </a:rPr>
              <a:t>Red Flags for Spinal Infections</a:t>
            </a:r>
          </a:p>
        </p:txBody>
      </p:sp>
      <p:sp>
        <p:nvSpPr>
          <p:cNvPr id="60420" name="Rectangle 4"/>
          <p:cNvSpPr>
            <a:spLocks noGrp="1" noChangeArrowheads="1"/>
          </p:cNvSpPr>
          <p:nvPr>
            <p:ph idx="1"/>
          </p:nvPr>
        </p:nvSpPr>
        <p:spPr>
          <a:xfrm>
            <a:off x="677334" y="1669143"/>
            <a:ext cx="8596668" cy="4372219"/>
          </a:xfrm>
          <a:noFill/>
        </p:spPr>
        <p:txBody>
          <a:bodyPr>
            <a:noAutofit/>
          </a:bodyPr>
          <a:lstStyle/>
          <a:p>
            <a:pPr>
              <a:buFont typeface="Wingdings" panose="05000000000000000000" pitchFamily="2" charset="2"/>
              <a:buChar char="Ø"/>
            </a:pPr>
            <a:r>
              <a:rPr lang="en-US" sz="2800" dirty="0" smtClean="0"/>
              <a:t>Historical clues</a:t>
            </a:r>
          </a:p>
          <a:p>
            <a:pPr lvl="1">
              <a:buSzPct val="70000"/>
              <a:buFont typeface="Wingdings" panose="05000000000000000000" pitchFamily="2" charset="2"/>
              <a:buChar char="Ø"/>
            </a:pPr>
            <a:r>
              <a:rPr lang="en-US" sz="2400" dirty="0" smtClean="0"/>
              <a:t>Fever, rigors</a:t>
            </a:r>
          </a:p>
          <a:p>
            <a:pPr lvl="1">
              <a:buSzPct val="70000"/>
              <a:buFont typeface="Wingdings" panose="05000000000000000000" pitchFamily="2" charset="2"/>
              <a:buChar char="Ø"/>
            </a:pPr>
            <a:r>
              <a:rPr lang="en-US" sz="2400" dirty="0" smtClean="0"/>
              <a:t>Source of infection: IV drug abuse, trauma, surgery, dialysis, GU, and skin infection</a:t>
            </a:r>
          </a:p>
          <a:p>
            <a:pPr>
              <a:buFont typeface="Wingdings" panose="05000000000000000000" pitchFamily="2" charset="2"/>
              <a:buChar char="Ø"/>
            </a:pPr>
            <a:r>
              <a:rPr lang="en-US" sz="2800" dirty="0" smtClean="0"/>
              <a:t>Physical exam clues</a:t>
            </a:r>
          </a:p>
          <a:p>
            <a:pPr lvl="1">
              <a:buSzPct val="70000"/>
              <a:buFont typeface="Wingdings" panose="05000000000000000000" pitchFamily="2" charset="2"/>
              <a:buChar char="Ø"/>
            </a:pPr>
            <a:r>
              <a:rPr lang="en-US" sz="2400" dirty="0" smtClean="0"/>
              <a:t>Focal tenderness with muscle spasm</a:t>
            </a:r>
          </a:p>
          <a:p>
            <a:pPr lvl="1">
              <a:buSzPct val="70000"/>
              <a:buFont typeface="Wingdings" panose="05000000000000000000" pitchFamily="2" charset="2"/>
              <a:buChar char="Ø"/>
            </a:pPr>
            <a:r>
              <a:rPr lang="en-US" sz="2400" dirty="0" smtClean="0"/>
              <a:t>Often cannot bear weight</a:t>
            </a:r>
          </a:p>
          <a:p>
            <a:pPr lvl="1">
              <a:buSzPct val="70000"/>
              <a:buFont typeface="Wingdings" panose="05000000000000000000" pitchFamily="2" charset="2"/>
              <a:buChar char="Ø"/>
            </a:pPr>
            <a:r>
              <a:rPr lang="en-US" sz="2400" dirty="0" smtClean="0"/>
              <a:t>Needle tracks</a:t>
            </a:r>
          </a:p>
          <a:p>
            <a:pPr>
              <a:buFont typeface="Wingdings" panose="05000000000000000000" pitchFamily="2" charset="2"/>
              <a:buChar char="Ø"/>
            </a:pPr>
            <a:r>
              <a:rPr lang="en-US" sz="2800" dirty="0" smtClean="0"/>
              <a:t>Lab clues: Mild anemia, elevated ESR, and/or CRP</a:t>
            </a:r>
          </a:p>
        </p:txBody>
      </p:sp>
    </p:spTree>
    <p:extLst>
      <p:ext uri="{BB962C8B-B14F-4D97-AF65-F5344CB8AC3E}">
        <p14:creationId xmlns:p14="http://schemas.microsoft.com/office/powerpoint/2010/main" val="4287096706"/>
      </p:ext>
    </p:extLst>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7597775" y="6478588"/>
            <a:ext cx="28956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2467" name="Rectangle 3"/>
          <p:cNvSpPr>
            <a:spLocks noGrp="1" noChangeArrowheads="1"/>
          </p:cNvSpPr>
          <p:nvPr>
            <p:ph type="title"/>
          </p:nvPr>
        </p:nvSpPr>
        <p:spPr>
          <a:noFill/>
        </p:spPr>
        <p:txBody>
          <a:bodyPr/>
          <a:lstStyle/>
          <a:p>
            <a:r>
              <a:rPr lang="en-US" b="1" dirty="0" smtClean="0">
                <a:solidFill>
                  <a:srgbClr val="00B050"/>
                </a:solidFill>
              </a:rPr>
              <a:t>LBP: Spinal Infections</a:t>
            </a:r>
          </a:p>
        </p:txBody>
      </p:sp>
      <p:sp>
        <p:nvSpPr>
          <p:cNvPr id="62468" name="Rectangle 4"/>
          <p:cNvSpPr>
            <a:spLocks noGrp="1" noChangeArrowheads="1"/>
          </p:cNvSpPr>
          <p:nvPr>
            <p:ph sz="half" idx="1"/>
          </p:nvPr>
        </p:nvSpPr>
        <p:spPr>
          <a:noFill/>
        </p:spPr>
        <p:txBody>
          <a:bodyPr>
            <a:noAutofit/>
          </a:bodyPr>
          <a:lstStyle/>
          <a:p>
            <a:pPr>
              <a:buFontTx/>
              <a:buChar char="•"/>
            </a:pPr>
            <a:r>
              <a:rPr lang="en-US" sz="2800" dirty="0" smtClean="0"/>
              <a:t>Acute infection</a:t>
            </a:r>
          </a:p>
          <a:p>
            <a:pPr lvl="1">
              <a:buSzPct val="70000"/>
              <a:buFontTx/>
              <a:buChar char="•"/>
            </a:pPr>
            <a:r>
              <a:rPr lang="en-US" sz="2400" dirty="0" smtClean="0"/>
              <a:t>Bacterial </a:t>
            </a:r>
          </a:p>
          <a:p>
            <a:pPr lvl="1">
              <a:buSzPct val="70000"/>
              <a:buFontTx/>
              <a:buChar char="•"/>
            </a:pPr>
            <a:r>
              <a:rPr lang="en-US" sz="2400" dirty="0" smtClean="0"/>
              <a:t>Fungal</a:t>
            </a:r>
          </a:p>
          <a:p>
            <a:pPr>
              <a:buFontTx/>
              <a:buChar char="•"/>
            </a:pPr>
            <a:r>
              <a:rPr lang="en-US" sz="2800" dirty="0" smtClean="0"/>
              <a:t>Chronic infection</a:t>
            </a:r>
          </a:p>
          <a:p>
            <a:pPr lvl="1">
              <a:buSzPct val="70000"/>
              <a:buFontTx/>
              <a:buChar char="•"/>
            </a:pPr>
            <a:r>
              <a:rPr lang="en-US" sz="2400" dirty="0" smtClean="0"/>
              <a:t>Bacterial </a:t>
            </a:r>
          </a:p>
          <a:p>
            <a:pPr lvl="1">
              <a:buSzPct val="70000"/>
              <a:buFontTx/>
              <a:buChar char="•"/>
            </a:pPr>
            <a:r>
              <a:rPr lang="en-US" sz="2400" dirty="0" smtClean="0"/>
              <a:t>Fungal </a:t>
            </a:r>
          </a:p>
          <a:p>
            <a:pPr lvl="1">
              <a:buSzPct val="70000"/>
              <a:buFontTx/>
              <a:buChar char="•"/>
            </a:pPr>
            <a:r>
              <a:rPr lang="en-US" sz="2400" dirty="0" smtClean="0"/>
              <a:t>Tuberculosis</a:t>
            </a:r>
          </a:p>
          <a:p>
            <a:pPr lvl="1">
              <a:buSzPct val="70000"/>
              <a:buFontTx/>
              <a:buChar char="•"/>
            </a:pPr>
            <a:r>
              <a:rPr lang="en-US" sz="2400" dirty="0" smtClean="0"/>
              <a:t>Brucellosis</a:t>
            </a:r>
          </a:p>
        </p:txBody>
      </p:sp>
      <p:sp>
        <p:nvSpPr>
          <p:cNvPr id="62469" name="Rectangle 5"/>
          <p:cNvSpPr>
            <a:spLocks noGrp="1" noChangeArrowheads="1"/>
          </p:cNvSpPr>
          <p:nvPr>
            <p:ph sz="half" idx="2"/>
          </p:nvPr>
        </p:nvSpPr>
        <p:spPr>
          <a:noFill/>
        </p:spPr>
        <p:txBody>
          <a:bodyPr>
            <a:normAutofit/>
          </a:bodyPr>
          <a:lstStyle/>
          <a:p>
            <a:pPr>
              <a:buFontTx/>
              <a:buChar char="•"/>
            </a:pPr>
            <a:r>
              <a:rPr lang="en-US" sz="2800" dirty="0" smtClean="0"/>
              <a:t>Sites of spinal infection</a:t>
            </a:r>
          </a:p>
          <a:p>
            <a:pPr lvl="1">
              <a:buSzPct val="70000"/>
              <a:buFontTx/>
              <a:buChar char="•"/>
            </a:pPr>
            <a:r>
              <a:rPr lang="en-US" sz="2400" dirty="0" smtClean="0"/>
              <a:t>Vertebral osteomyelitis</a:t>
            </a:r>
          </a:p>
          <a:p>
            <a:pPr lvl="1">
              <a:buSzPct val="70000"/>
              <a:buFontTx/>
              <a:buChar char="•"/>
            </a:pPr>
            <a:r>
              <a:rPr lang="en-US" sz="2400" dirty="0" smtClean="0"/>
              <a:t>Disk space infection</a:t>
            </a:r>
          </a:p>
          <a:p>
            <a:pPr lvl="1">
              <a:buSzPct val="70000"/>
              <a:buFontTx/>
              <a:buChar char="•"/>
            </a:pPr>
            <a:r>
              <a:rPr lang="en-US" sz="2400" dirty="0" smtClean="0"/>
              <a:t>Septic </a:t>
            </a:r>
            <a:r>
              <a:rPr lang="en-US" sz="2400" dirty="0" err="1" smtClean="0"/>
              <a:t>sacroiliitis</a:t>
            </a:r>
            <a:endParaRPr lang="en-US" sz="2400" dirty="0" smtClean="0"/>
          </a:p>
        </p:txBody>
      </p:sp>
    </p:spTree>
    <p:extLst>
      <p:ext uri="{BB962C8B-B14F-4D97-AF65-F5344CB8AC3E}">
        <p14:creationId xmlns:p14="http://schemas.microsoft.com/office/powerpoint/2010/main" val="2151750824"/>
      </p:ext>
    </p:extLst>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7597775" y="6478588"/>
            <a:ext cx="28956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pic>
        <p:nvPicPr>
          <p:cNvPr id="64515" name="Picture 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19301" y="1905000"/>
            <a:ext cx="3121025" cy="3944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516" name="Picture 4"/>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9726" y="1905001"/>
            <a:ext cx="4784725" cy="394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517" name="Line 5"/>
          <p:cNvSpPr>
            <a:spLocks noChangeShapeType="1"/>
          </p:cNvSpPr>
          <p:nvPr/>
        </p:nvSpPr>
        <p:spPr bwMode="auto">
          <a:xfrm>
            <a:off x="2590800" y="2895600"/>
            <a:ext cx="228600" cy="8382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18" name="Line 6"/>
          <p:cNvSpPr>
            <a:spLocks noChangeShapeType="1"/>
          </p:cNvSpPr>
          <p:nvPr/>
        </p:nvSpPr>
        <p:spPr bwMode="auto">
          <a:xfrm flipV="1">
            <a:off x="6477000" y="3886200"/>
            <a:ext cx="381000" cy="3810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19" name="Rectangle 7"/>
          <p:cNvSpPr>
            <a:spLocks noGrp="1" noChangeArrowheads="1"/>
          </p:cNvSpPr>
          <p:nvPr>
            <p:ph type="title"/>
          </p:nvPr>
        </p:nvSpPr>
        <p:spPr>
          <a:noFill/>
        </p:spPr>
        <p:txBody>
          <a:bodyPr/>
          <a:lstStyle/>
          <a:p>
            <a:r>
              <a:rPr lang="en-US" b="1" dirty="0" smtClean="0">
                <a:solidFill>
                  <a:srgbClr val="00B050"/>
                </a:solidFill>
              </a:rPr>
              <a:t>LBP: Case 3 — X-Rays</a:t>
            </a:r>
          </a:p>
        </p:txBody>
      </p:sp>
    </p:spTree>
    <p:extLst>
      <p:ext uri="{BB962C8B-B14F-4D97-AF65-F5344CB8AC3E}">
        <p14:creationId xmlns:p14="http://schemas.microsoft.com/office/powerpoint/2010/main" val="1786396711"/>
      </p:ext>
    </p:extLst>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7597775" y="6478588"/>
            <a:ext cx="28956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74755" name="Rectangle 3"/>
          <p:cNvSpPr>
            <a:spLocks noGrp="1" noChangeArrowheads="1"/>
          </p:cNvSpPr>
          <p:nvPr>
            <p:ph type="title"/>
          </p:nvPr>
        </p:nvSpPr>
        <p:spPr>
          <a:xfrm>
            <a:off x="471272" y="143555"/>
            <a:ext cx="11209866" cy="626772"/>
          </a:xfrm>
          <a:noFill/>
        </p:spPr>
        <p:txBody>
          <a:bodyPr>
            <a:normAutofit fontScale="90000"/>
          </a:bodyPr>
          <a:lstStyle/>
          <a:p>
            <a:r>
              <a:rPr lang="en-US" b="1" dirty="0" smtClean="0"/>
              <a:t>Approach to Acute Back Pain in the </a:t>
            </a:r>
            <a:r>
              <a:rPr lang="en-US" b="1" dirty="0" smtClean="0">
                <a:solidFill>
                  <a:srgbClr val="FF0000"/>
                </a:solidFill>
              </a:rPr>
              <a:t>Elderly</a:t>
            </a:r>
          </a:p>
        </p:txBody>
      </p:sp>
      <p:sp>
        <p:nvSpPr>
          <p:cNvPr id="74756" name="Rectangle 4"/>
          <p:cNvSpPr>
            <a:spLocks noGrp="1" noChangeArrowheads="1"/>
          </p:cNvSpPr>
          <p:nvPr>
            <p:ph idx="1"/>
          </p:nvPr>
        </p:nvSpPr>
        <p:spPr>
          <a:xfrm>
            <a:off x="244699" y="595086"/>
            <a:ext cx="11745532" cy="6099401"/>
          </a:xfrm>
          <a:noFill/>
        </p:spPr>
        <p:txBody>
          <a:bodyPr>
            <a:noAutofit/>
          </a:bodyPr>
          <a:lstStyle/>
          <a:p>
            <a:pPr>
              <a:lnSpc>
                <a:spcPct val="90000"/>
              </a:lnSpc>
            </a:pPr>
            <a:r>
              <a:rPr lang="en-US" sz="2400" dirty="0" smtClean="0"/>
              <a:t>Probabilities </a:t>
            </a:r>
            <a:r>
              <a:rPr lang="en-US" sz="2400" dirty="0"/>
              <a:t>change</a:t>
            </a:r>
          </a:p>
          <a:p>
            <a:pPr>
              <a:lnSpc>
                <a:spcPct val="90000"/>
              </a:lnSpc>
            </a:pPr>
            <a:r>
              <a:rPr lang="en-US" sz="2400" dirty="0"/>
              <a:t>Cancer, compression fractures, spinal stenosis, aortic aneurysms more common</a:t>
            </a:r>
          </a:p>
          <a:p>
            <a:pPr>
              <a:lnSpc>
                <a:spcPct val="90000"/>
              </a:lnSpc>
            </a:pPr>
            <a:r>
              <a:rPr lang="en-US" sz="2400" dirty="0"/>
              <a:t>Osteoporotic fractures without trauma</a:t>
            </a:r>
          </a:p>
          <a:p>
            <a:pPr>
              <a:lnSpc>
                <a:spcPct val="90000"/>
              </a:lnSpc>
            </a:pPr>
            <a:r>
              <a:rPr lang="en-US" sz="2400" dirty="0"/>
              <a:t>Spinal Stenosis secondary to  degenerative processes and </a:t>
            </a:r>
            <a:r>
              <a:rPr lang="en-US" sz="2400" dirty="0" err="1"/>
              <a:t>spondylolisthesis</a:t>
            </a:r>
            <a:r>
              <a:rPr lang="en-US" sz="2400" dirty="0"/>
              <a:t> more common</a:t>
            </a:r>
          </a:p>
          <a:p>
            <a:pPr>
              <a:lnSpc>
                <a:spcPct val="90000"/>
              </a:lnSpc>
            </a:pPr>
            <a:r>
              <a:rPr lang="en-US" sz="2400" dirty="0"/>
              <a:t>Increased AAA associated with CAD</a:t>
            </a:r>
          </a:p>
          <a:p>
            <a:pPr>
              <a:lnSpc>
                <a:spcPct val="90000"/>
              </a:lnSpc>
            </a:pPr>
            <a:r>
              <a:rPr lang="en-US" sz="2400" dirty="0"/>
              <a:t>Early radiography </a:t>
            </a:r>
            <a:r>
              <a:rPr lang="en-US" sz="2400" dirty="0" smtClean="0"/>
              <a:t>recommended</a:t>
            </a:r>
          </a:p>
          <a:p>
            <a:pPr marL="0" indent="0">
              <a:lnSpc>
                <a:spcPct val="90000"/>
              </a:lnSpc>
              <a:buNone/>
            </a:pPr>
            <a:endParaRPr lang="en-US" sz="2400" dirty="0" smtClean="0"/>
          </a:p>
          <a:p>
            <a:pPr>
              <a:lnSpc>
                <a:spcPct val="90000"/>
              </a:lnSpc>
            </a:pPr>
            <a:r>
              <a:rPr lang="en-US" sz="2800" b="1" dirty="0">
                <a:solidFill>
                  <a:srgbClr val="FF0000"/>
                </a:solidFill>
              </a:rPr>
              <a:t>Evaluation in older adults</a:t>
            </a:r>
            <a:endParaRPr lang="en-US" sz="2800" b="1" dirty="0" smtClean="0">
              <a:solidFill>
                <a:srgbClr val="FF0000"/>
              </a:solidFill>
            </a:endParaRPr>
          </a:p>
          <a:p>
            <a:pPr>
              <a:buFontTx/>
              <a:buChar char="•"/>
            </a:pPr>
            <a:r>
              <a:rPr lang="en-US" sz="2400" dirty="0" smtClean="0"/>
              <a:t>History and physical exam</a:t>
            </a:r>
          </a:p>
          <a:p>
            <a:pPr>
              <a:buFontTx/>
              <a:buChar char="•"/>
            </a:pPr>
            <a:r>
              <a:rPr lang="en-US" sz="2400" dirty="0" smtClean="0"/>
              <a:t>Immediate X –Ray recommended</a:t>
            </a:r>
          </a:p>
          <a:p>
            <a:pPr>
              <a:buFontTx/>
              <a:buChar char="•"/>
            </a:pPr>
            <a:r>
              <a:rPr lang="en-US" sz="2400" dirty="0" smtClean="0"/>
              <a:t>Screening laboratory tests</a:t>
            </a:r>
          </a:p>
          <a:p>
            <a:pPr lvl="1">
              <a:buSzPct val="70000"/>
              <a:buFontTx/>
              <a:buChar char="•"/>
            </a:pPr>
            <a:r>
              <a:rPr lang="en-US" sz="2000" dirty="0" smtClean="0"/>
              <a:t>CBC</a:t>
            </a:r>
          </a:p>
          <a:p>
            <a:pPr lvl="1">
              <a:buSzPct val="70000"/>
              <a:buFontTx/>
              <a:buChar char="•"/>
            </a:pPr>
            <a:r>
              <a:rPr lang="en-US" sz="2000" dirty="0" smtClean="0"/>
              <a:t>Sedimentation rate (protein electrophoresis if elevated)</a:t>
            </a:r>
          </a:p>
        </p:txBody>
      </p:sp>
    </p:spTree>
    <p:extLst>
      <p:ext uri="{BB962C8B-B14F-4D97-AF65-F5344CB8AC3E}">
        <p14:creationId xmlns:p14="http://schemas.microsoft.com/office/powerpoint/2010/main" val="2038967379"/>
      </p:ext>
    </p:extLst>
  </p:cSld>
  <p:clrMapOvr>
    <a:masterClrMapping/>
  </p:clrMapOvr>
  <p:transition spd="slow"/>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7597775" y="6478588"/>
            <a:ext cx="28956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6563" name="Rectangle 3"/>
          <p:cNvSpPr>
            <a:spLocks noGrp="1" noChangeArrowheads="1"/>
          </p:cNvSpPr>
          <p:nvPr>
            <p:ph type="title"/>
          </p:nvPr>
        </p:nvSpPr>
        <p:spPr>
          <a:noFill/>
        </p:spPr>
        <p:txBody>
          <a:bodyPr/>
          <a:lstStyle/>
          <a:p>
            <a:r>
              <a:rPr lang="en-US" b="1" dirty="0" smtClean="0">
                <a:solidFill>
                  <a:srgbClr val="00B050"/>
                </a:solidFill>
              </a:rPr>
              <a:t>LBP: Case History 4</a:t>
            </a:r>
          </a:p>
        </p:txBody>
      </p:sp>
      <p:sp>
        <p:nvSpPr>
          <p:cNvPr id="66564" name="Rectangle 4"/>
          <p:cNvSpPr>
            <a:spLocks noGrp="1" noChangeArrowheads="1"/>
          </p:cNvSpPr>
          <p:nvPr>
            <p:ph idx="1"/>
          </p:nvPr>
        </p:nvSpPr>
        <p:spPr>
          <a:noFill/>
        </p:spPr>
        <p:txBody>
          <a:bodyPr>
            <a:noAutofit/>
          </a:bodyPr>
          <a:lstStyle/>
          <a:p>
            <a:r>
              <a:rPr lang="en-US" sz="2400" dirty="0" smtClean="0"/>
              <a:t>A 60-year-old man complains of the insidious onset of low back pain that worsens when he lies down, so he sleeps in a recliner.  There is a remote history of back injury.  He has lost 20 </a:t>
            </a:r>
            <a:r>
              <a:rPr lang="en-US" sz="2400" dirty="0" err="1" smtClean="0"/>
              <a:t>lb</a:t>
            </a:r>
            <a:r>
              <a:rPr lang="en-US" sz="2400" dirty="0" smtClean="0"/>
              <a:t> </a:t>
            </a:r>
            <a:br>
              <a:rPr lang="en-US" sz="2400" dirty="0" smtClean="0"/>
            </a:br>
            <a:r>
              <a:rPr lang="en-US" sz="2400" dirty="0" smtClean="0"/>
              <a:t>in the past 6 months</a:t>
            </a:r>
          </a:p>
          <a:p>
            <a:r>
              <a:rPr lang="en-US" sz="2400" dirty="0" smtClean="0"/>
              <a:t>On exam he has lumbar spine tenderness but no neurologic deficits</a:t>
            </a:r>
          </a:p>
          <a:p>
            <a:r>
              <a:rPr lang="en-US" sz="2400" dirty="0" smtClean="0"/>
              <a:t>Laboratory: </a:t>
            </a:r>
            <a:r>
              <a:rPr lang="en-US" sz="2400" dirty="0" err="1" smtClean="0"/>
              <a:t>Hgb</a:t>
            </a:r>
            <a:r>
              <a:rPr lang="en-US" sz="2400" dirty="0" smtClean="0"/>
              <a:t> 9 mg%, WBC 9,000,</a:t>
            </a:r>
            <a:br>
              <a:rPr lang="en-US" sz="2400" dirty="0" smtClean="0"/>
            </a:br>
            <a:r>
              <a:rPr lang="en-US" sz="2400" dirty="0" smtClean="0"/>
              <a:t>ESR 110 mm/h, monoclonal spike on serum protein electrophoresis</a:t>
            </a:r>
          </a:p>
        </p:txBody>
      </p:sp>
    </p:spTree>
    <p:extLst>
      <p:ext uri="{BB962C8B-B14F-4D97-AF65-F5344CB8AC3E}">
        <p14:creationId xmlns:p14="http://schemas.microsoft.com/office/powerpoint/2010/main" val="1497649278"/>
      </p:ext>
    </p:extLst>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p:cNvSpPr>
          <p:nvPr/>
        </p:nvSpPr>
        <p:spPr bwMode="auto">
          <a:xfrm>
            <a:off x="7597775" y="6478588"/>
            <a:ext cx="28956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grpSp>
        <p:nvGrpSpPr>
          <p:cNvPr id="68611" name="Group 5"/>
          <p:cNvGrpSpPr>
            <a:grpSpLocks/>
          </p:cNvGrpSpPr>
          <p:nvPr/>
        </p:nvGrpSpPr>
        <p:grpSpPr bwMode="auto">
          <a:xfrm>
            <a:off x="5875338" y="1773238"/>
            <a:ext cx="4354512" cy="3484562"/>
            <a:chOff x="2741" y="1117"/>
            <a:chExt cx="2743" cy="2195"/>
          </a:xfrm>
        </p:grpSpPr>
        <p:pic>
          <p:nvPicPr>
            <p:cNvPr id="68614" name="Picture 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1" y="1117"/>
              <a:ext cx="2743" cy="2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8615" name="Rectangle 4"/>
            <p:cNvSpPr>
              <a:spLocks noChangeArrowheads="1"/>
            </p:cNvSpPr>
            <p:nvPr/>
          </p:nvSpPr>
          <p:spPr bwMode="auto">
            <a:xfrm>
              <a:off x="2799" y="1146"/>
              <a:ext cx="2619" cy="2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grpSp>
      <p:sp>
        <p:nvSpPr>
          <p:cNvPr id="68613" name="Rectangle 7"/>
          <p:cNvSpPr>
            <a:spLocks noGrp="1" noChangeArrowheads="1"/>
          </p:cNvSpPr>
          <p:nvPr>
            <p:ph type="title"/>
          </p:nvPr>
        </p:nvSpPr>
        <p:spPr>
          <a:noFill/>
        </p:spPr>
        <p:txBody>
          <a:bodyPr>
            <a:normAutofit/>
          </a:bodyPr>
          <a:lstStyle/>
          <a:p>
            <a:r>
              <a:rPr lang="en-US" b="1" dirty="0" smtClean="0">
                <a:solidFill>
                  <a:srgbClr val="00B050"/>
                </a:solidFill>
              </a:rPr>
              <a:t>Case 4: Multiple Myeloma</a:t>
            </a:r>
          </a:p>
        </p:txBody>
      </p:sp>
      <p:sp>
        <p:nvSpPr>
          <p:cNvPr id="68612" name="Rectangle 6"/>
          <p:cNvSpPr>
            <a:spLocks noGrp="1" noChangeArrowheads="1"/>
          </p:cNvSpPr>
          <p:nvPr>
            <p:ph type="body" sz="half" idx="1"/>
          </p:nvPr>
        </p:nvSpPr>
        <p:spPr>
          <a:xfrm>
            <a:off x="937987" y="1404938"/>
            <a:ext cx="3927475" cy="5181600"/>
          </a:xfrm>
          <a:noFill/>
        </p:spPr>
        <p:txBody>
          <a:bodyPr/>
          <a:lstStyle/>
          <a:p>
            <a:pPr>
              <a:buFont typeface="Wingdings" panose="05000000000000000000" pitchFamily="2" charset="2"/>
              <a:buChar char="Ø"/>
            </a:pPr>
            <a:r>
              <a:rPr lang="en-US" sz="2800" dirty="0" smtClean="0"/>
              <a:t>Red flags for spinal malignancy</a:t>
            </a:r>
          </a:p>
          <a:p>
            <a:pPr lvl="1">
              <a:buSzPct val="70000"/>
              <a:buFont typeface="Wingdings" panose="05000000000000000000" pitchFamily="2" charset="2"/>
              <a:buChar char="Ø"/>
            </a:pPr>
            <a:r>
              <a:rPr lang="en-US" sz="2400" dirty="0" smtClean="0"/>
              <a:t>Pain worse at night</a:t>
            </a:r>
          </a:p>
          <a:p>
            <a:pPr lvl="1">
              <a:buSzPct val="70000"/>
              <a:buFont typeface="Wingdings" panose="05000000000000000000" pitchFamily="2" charset="2"/>
              <a:buChar char="Ø"/>
            </a:pPr>
            <a:r>
              <a:rPr lang="en-US" sz="2400" dirty="0" smtClean="0"/>
              <a:t>Often associated local tenderness</a:t>
            </a:r>
          </a:p>
          <a:p>
            <a:pPr lvl="1">
              <a:buSzPct val="70000"/>
              <a:buFont typeface="Wingdings" panose="05000000000000000000" pitchFamily="2" charset="2"/>
              <a:buChar char="Ø"/>
            </a:pPr>
            <a:r>
              <a:rPr lang="en-US" sz="2400" dirty="0" smtClean="0"/>
              <a:t>CBC, ESR, protein electrophoresis if ESR elevated</a:t>
            </a:r>
          </a:p>
          <a:p>
            <a:pPr>
              <a:buClr>
                <a:srgbClr val="FDFF2A"/>
              </a:buClr>
              <a:buFontTx/>
              <a:buChar char="•"/>
            </a:pPr>
            <a:endParaRPr lang="en-US" dirty="0" smtClean="0"/>
          </a:p>
        </p:txBody>
      </p:sp>
    </p:spTree>
    <p:extLst>
      <p:ext uri="{BB962C8B-B14F-4D97-AF65-F5344CB8AC3E}">
        <p14:creationId xmlns:p14="http://schemas.microsoft.com/office/powerpoint/2010/main" val="315670755"/>
      </p:ext>
    </p:extLst>
  </p:cSld>
  <p:clrMapOvr>
    <a:masterClrMapping/>
  </p:clrMapOvr>
  <p:transition spd="slow"/>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ChangeArrowheads="1"/>
          </p:cNvSpPr>
          <p:nvPr/>
        </p:nvSpPr>
        <p:spPr bwMode="auto">
          <a:xfrm>
            <a:off x="7597775" y="6478588"/>
            <a:ext cx="28956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70659" name="Rectangle 3"/>
          <p:cNvSpPr>
            <a:spLocks noGrp="1" noChangeArrowheads="1"/>
          </p:cNvSpPr>
          <p:nvPr>
            <p:ph type="title"/>
          </p:nvPr>
        </p:nvSpPr>
        <p:spPr>
          <a:noFill/>
        </p:spPr>
        <p:txBody>
          <a:bodyPr/>
          <a:lstStyle/>
          <a:p>
            <a:r>
              <a:rPr lang="en-US" b="1" dirty="0" smtClean="0">
                <a:solidFill>
                  <a:srgbClr val="00B050"/>
                </a:solidFill>
              </a:rPr>
              <a:t>Follow-up</a:t>
            </a:r>
          </a:p>
        </p:txBody>
      </p:sp>
      <p:sp>
        <p:nvSpPr>
          <p:cNvPr id="70660" name="Rectangle 4"/>
          <p:cNvSpPr>
            <a:spLocks noGrp="1" noChangeArrowheads="1"/>
          </p:cNvSpPr>
          <p:nvPr>
            <p:ph idx="1"/>
          </p:nvPr>
        </p:nvSpPr>
        <p:spPr>
          <a:noFill/>
        </p:spPr>
        <p:txBody>
          <a:bodyPr>
            <a:normAutofit/>
          </a:bodyPr>
          <a:lstStyle/>
          <a:p>
            <a:r>
              <a:rPr lang="en-US" sz="2400" dirty="0" smtClean="0"/>
              <a:t>The patient improved markedly after chemotherapy and bone marrow transplant.  He sold his business and is now playing golf 3 days a week in Southern California</a:t>
            </a:r>
          </a:p>
          <a:p>
            <a:r>
              <a:rPr lang="en-US" sz="2400" dirty="0" smtClean="0"/>
              <a:t>Key point: Nocturnal back pain, weight loss, and ESR &gt;100 mm/h suggests malignancy</a:t>
            </a:r>
          </a:p>
        </p:txBody>
      </p:sp>
    </p:spTree>
    <p:extLst>
      <p:ext uri="{BB962C8B-B14F-4D97-AF65-F5344CB8AC3E}">
        <p14:creationId xmlns:p14="http://schemas.microsoft.com/office/powerpoint/2010/main" val="3451386334"/>
      </p:ext>
    </p:extLst>
  </p:cSld>
  <p:clrMapOvr>
    <a:masterClrMapping/>
  </p:clrMapOvr>
  <p:transition spd="slow"/>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7597775" y="6478588"/>
            <a:ext cx="28956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72707" name="Rectangle 3"/>
          <p:cNvSpPr>
            <a:spLocks noGrp="1" noChangeArrowheads="1"/>
          </p:cNvSpPr>
          <p:nvPr>
            <p:ph type="title"/>
          </p:nvPr>
        </p:nvSpPr>
        <p:spPr>
          <a:noFill/>
        </p:spPr>
        <p:txBody>
          <a:bodyPr/>
          <a:lstStyle/>
          <a:p>
            <a:r>
              <a:rPr lang="en-US" b="1" dirty="0" smtClean="0">
                <a:solidFill>
                  <a:srgbClr val="00B050"/>
                </a:solidFill>
              </a:rPr>
              <a:t>LBP: Case History 5</a:t>
            </a:r>
          </a:p>
        </p:txBody>
      </p:sp>
      <p:sp>
        <p:nvSpPr>
          <p:cNvPr id="72708" name="Rectangle 4"/>
          <p:cNvSpPr>
            <a:spLocks noGrp="1" noChangeArrowheads="1"/>
          </p:cNvSpPr>
          <p:nvPr>
            <p:ph idx="1"/>
          </p:nvPr>
        </p:nvSpPr>
        <p:spPr>
          <a:noFill/>
        </p:spPr>
        <p:txBody>
          <a:bodyPr>
            <a:normAutofit/>
          </a:bodyPr>
          <a:lstStyle/>
          <a:p>
            <a:r>
              <a:rPr lang="en-US" sz="2800" dirty="0" smtClean="0"/>
              <a:t>An 82-year-old woman experienced sudden sharp low back pain while gardening that has persisted and worsened.  The pain does not radiate  </a:t>
            </a:r>
          </a:p>
          <a:p>
            <a:r>
              <a:rPr lang="en-US" sz="2800" dirty="0" smtClean="0"/>
              <a:t>On exam: She is grimacing in pain; vital signs are normal; thoracic kyphosis, loss of lumbar </a:t>
            </a:r>
            <a:r>
              <a:rPr lang="en-US" sz="2800" dirty="0" err="1" smtClean="0"/>
              <a:t>lordosis</a:t>
            </a:r>
            <a:r>
              <a:rPr lang="en-US" sz="2800" dirty="0" smtClean="0"/>
              <a:t>, and palpable muscle spasm</a:t>
            </a:r>
          </a:p>
        </p:txBody>
      </p:sp>
    </p:spTree>
    <p:extLst>
      <p:ext uri="{BB962C8B-B14F-4D97-AF65-F5344CB8AC3E}">
        <p14:creationId xmlns:p14="http://schemas.microsoft.com/office/powerpoint/2010/main" val="1581871011"/>
      </p:ext>
    </p:extLst>
  </p:cSld>
  <p:clrMapOvr>
    <a:masterClrMapping/>
  </p:clrMapOvr>
  <p:transition spd="slow"/>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ChangeArrowheads="1"/>
          </p:cNvSpPr>
          <p:nvPr/>
        </p:nvSpPr>
        <p:spPr bwMode="auto">
          <a:xfrm>
            <a:off x="7597775" y="6478588"/>
            <a:ext cx="28956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pic>
        <p:nvPicPr>
          <p:cNvPr id="76803" name="Picture 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50000" y="2174875"/>
            <a:ext cx="2833688" cy="427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6804" name="Rectangle 4"/>
          <p:cNvSpPr>
            <a:spLocks noChangeArrowheads="1"/>
          </p:cNvSpPr>
          <p:nvPr/>
        </p:nvSpPr>
        <p:spPr bwMode="auto">
          <a:xfrm>
            <a:off x="3195639" y="1445408"/>
            <a:ext cx="58007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sz="2800" dirty="0">
                <a:solidFill>
                  <a:srgbClr val="00B050"/>
                </a:solidFill>
                <a:latin typeface="Arial" panose="020B0604020202020204" pitchFamily="34" charset="0"/>
              </a:rPr>
              <a:t>Multiple compression fractures</a:t>
            </a:r>
          </a:p>
        </p:txBody>
      </p:sp>
      <p:pic>
        <p:nvPicPr>
          <p:cNvPr id="76805" name="Picture 5"/>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32100" y="2174875"/>
            <a:ext cx="3028950" cy="427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6806" name="Rectangle 6"/>
          <p:cNvSpPr>
            <a:spLocks noGrp="1" noChangeArrowheads="1"/>
          </p:cNvSpPr>
          <p:nvPr>
            <p:ph type="title"/>
          </p:nvPr>
        </p:nvSpPr>
        <p:spPr>
          <a:xfrm>
            <a:off x="278089" y="184598"/>
            <a:ext cx="8596668" cy="588134"/>
          </a:xfrm>
          <a:noFill/>
        </p:spPr>
        <p:txBody>
          <a:bodyPr>
            <a:normAutofit fontScale="90000"/>
          </a:bodyPr>
          <a:lstStyle/>
          <a:p>
            <a:r>
              <a:rPr lang="en-US" b="1" dirty="0" smtClean="0">
                <a:solidFill>
                  <a:srgbClr val="00B050"/>
                </a:solidFill>
              </a:rPr>
              <a:t>Case 5: Spine X-Ray</a:t>
            </a:r>
          </a:p>
        </p:txBody>
      </p:sp>
    </p:spTree>
    <p:extLst>
      <p:ext uri="{BB962C8B-B14F-4D97-AF65-F5344CB8AC3E}">
        <p14:creationId xmlns:p14="http://schemas.microsoft.com/office/powerpoint/2010/main" val="2904324867"/>
      </p:ext>
    </p:extLst>
  </p:cSld>
  <p:clrMapOvr>
    <a:masterClrMapping/>
  </p:clrMapOvr>
  <p:transition spd="slow"/>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ChangeArrowheads="1"/>
          </p:cNvSpPr>
          <p:nvPr/>
        </p:nvSpPr>
        <p:spPr bwMode="auto">
          <a:xfrm>
            <a:off x="7597775" y="6478588"/>
            <a:ext cx="28956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78851" name="Rectangle 3"/>
          <p:cNvSpPr>
            <a:spLocks noGrp="1" noChangeArrowheads="1"/>
          </p:cNvSpPr>
          <p:nvPr>
            <p:ph type="title"/>
          </p:nvPr>
        </p:nvSpPr>
        <p:spPr>
          <a:xfrm>
            <a:off x="633791" y="508000"/>
            <a:ext cx="9772952" cy="1320800"/>
          </a:xfrm>
          <a:noFill/>
        </p:spPr>
        <p:txBody>
          <a:bodyPr/>
          <a:lstStyle/>
          <a:p>
            <a:r>
              <a:rPr lang="en-US" b="1" dirty="0" smtClean="0">
                <a:solidFill>
                  <a:srgbClr val="00B050"/>
                </a:solidFill>
              </a:rPr>
              <a:t>Features of Acute Compression Fractures</a:t>
            </a:r>
          </a:p>
        </p:txBody>
      </p:sp>
      <p:sp>
        <p:nvSpPr>
          <p:cNvPr id="78852" name="Rectangle 4"/>
          <p:cNvSpPr>
            <a:spLocks noGrp="1" noChangeArrowheads="1"/>
          </p:cNvSpPr>
          <p:nvPr>
            <p:ph idx="1"/>
          </p:nvPr>
        </p:nvSpPr>
        <p:spPr>
          <a:noFill/>
        </p:spPr>
        <p:txBody>
          <a:bodyPr/>
          <a:lstStyle/>
          <a:p>
            <a:r>
              <a:rPr lang="en-US" sz="2800" dirty="0" smtClean="0"/>
              <a:t>No early warning, often occurs with forward flexion during normal activity or with trivial trauma</a:t>
            </a:r>
          </a:p>
          <a:p>
            <a:r>
              <a:rPr lang="en-US" sz="2800" dirty="0" smtClean="0"/>
              <a:t>Severe spinal pain</a:t>
            </a:r>
          </a:p>
          <a:p>
            <a:r>
              <a:rPr lang="en-US" sz="2800" dirty="0" smtClean="0"/>
              <a:t>Marked muscle spasm </a:t>
            </a:r>
          </a:p>
          <a:p>
            <a:r>
              <a:rPr lang="en-US" sz="2800" dirty="0" smtClean="0"/>
              <a:t>Some relief with </a:t>
            </a:r>
            <a:r>
              <a:rPr lang="en-US" sz="2800" dirty="0" err="1" smtClean="0"/>
              <a:t>recumbency</a:t>
            </a:r>
            <a:endParaRPr lang="en-US" sz="2800" dirty="0" smtClean="0"/>
          </a:p>
          <a:p>
            <a:endParaRPr lang="en-US" dirty="0" smtClean="0"/>
          </a:p>
        </p:txBody>
      </p:sp>
    </p:spTree>
    <p:extLst>
      <p:ext uri="{BB962C8B-B14F-4D97-AF65-F5344CB8AC3E}">
        <p14:creationId xmlns:p14="http://schemas.microsoft.com/office/powerpoint/2010/main" val="3063138590"/>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325311"/>
            <a:ext cx="9601196" cy="627726"/>
          </a:xfrm>
        </p:spPr>
        <p:txBody>
          <a:bodyPr>
            <a:normAutofit fontScale="90000"/>
          </a:bodyPr>
          <a:lstStyle/>
          <a:p>
            <a:r>
              <a:rPr lang="en-US" b="1" dirty="0" smtClean="0">
                <a:solidFill>
                  <a:srgbClr val="00B050"/>
                </a:solidFill>
              </a:rPr>
              <a:t>PROGNOSIS</a:t>
            </a:r>
            <a:endParaRPr lang="en-US" b="1" dirty="0">
              <a:solidFill>
                <a:srgbClr val="00B050"/>
              </a:solidFill>
            </a:endParaRPr>
          </a:p>
        </p:txBody>
      </p:sp>
      <p:sp>
        <p:nvSpPr>
          <p:cNvPr id="3" name="Content Placeholder 2"/>
          <p:cNvSpPr>
            <a:spLocks noGrp="1"/>
          </p:cNvSpPr>
          <p:nvPr>
            <p:ph idx="1"/>
          </p:nvPr>
        </p:nvSpPr>
        <p:spPr>
          <a:xfrm>
            <a:off x="0" y="1106565"/>
            <a:ext cx="10541235" cy="5109535"/>
          </a:xfrm>
        </p:spPr>
        <p:txBody>
          <a:bodyPr>
            <a:normAutofit/>
          </a:bodyPr>
          <a:lstStyle/>
          <a:p>
            <a:pPr marL="0" indent="0">
              <a:buNone/>
            </a:pPr>
            <a:r>
              <a:rPr lang="en-US" b="1" dirty="0" smtClean="0"/>
              <a:t>           GOOD</a:t>
            </a:r>
            <a:endParaRPr lang="en-US" b="1" dirty="0"/>
          </a:p>
          <a:p>
            <a:pPr lvl="1">
              <a:buSzPct val="70000"/>
            </a:pPr>
            <a:r>
              <a:rPr lang="en-US" sz="2000" b="1" dirty="0"/>
              <a:t>Acute: 50% are better in 1 week; 90% have resolved within 8 weeks</a:t>
            </a:r>
          </a:p>
          <a:p>
            <a:pPr lvl="1">
              <a:buSzPct val="70000"/>
            </a:pPr>
            <a:r>
              <a:rPr lang="en-US" sz="2000" b="1" dirty="0"/>
              <a:t>Chronic: &lt;5% of acute low back pain progresses to chronic </a:t>
            </a:r>
            <a:r>
              <a:rPr lang="en-US" sz="2000" b="1" dirty="0" smtClean="0"/>
              <a:t>pain</a:t>
            </a:r>
          </a:p>
          <a:p>
            <a:pPr lvl="1">
              <a:buSzPct val="70000"/>
            </a:pPr>
            <a:r>
              <a:rPr lang="en-US" sz="2000" b="1" dirty="0" smtClean="0"/>
              <a:t> </a:t>
            </a:r>
            <a:r>
              <a:rPr lang="en-US" sz="2000" b="1" dirty="0"/>
              <a:t>Back pain has a substantial impact on lifestyle and quality of </a:t>
            </a:r>
            <a:r>
              <a:rPr lang="en-US" sz="2000" b="1" dirty="0" smtClean="0"/>
              <a:t>life</a:t>
            </a:r>
          </a:p>
          <a:p>
            <a:pPr lvl="1">
              <a:buSzPct val="70000"/>
            </a:pPr>
            <a:r>
              <a:rPr lang="en-US" sz="2000" b="1" dirty="0" smtClean="0"/>
              <a:t>Psychosocial </a:t>
            </a:r>
            <a:r>
              <a:rPr lang="en-US" sz="2000" b="1" dirty="0"/>
              <a:t>variables are stronger predictors of long-term disability than anatomic findings found on imaging studies</a:t>
            </a:r>
            <a:r>
              <a:rPr lang="en-US" sz="2000" b="1" dirty="0" smtClean="0"/>
              <a:t>.</a:t>
            </a:r>
          </a:p>
          <a:p>
            <a:pPr lvl="1">
              <a:buSzPct val="70000"/>
            </a:pPr>
            <a:r>
              <a:rPr lang="en-US" sz="2000" b="1" dirty="0" smtClean="0"/>
              <a:t> predictors </a:t>
            </a:r>
            <a:r>
              <a:rPr lang="en-US" sz="2000" b="1" dirty="0"/>
              <a:t>of disabling chronic low back pain at one year </a:t>
            </a:r>
            <a:r>
              <a:rPr lang="en-US" sz="2000" b="1" dirty="0" smtClean="0"/>
              <a:t>follow-up---</a:t>
            </a:r>
          </a:p>
          <a:p>
            <a:pPr marL="914400" lvl="1" indent="-457200" algn="just">
              <a:buSzPct val="70000"/>
              <a:buFont typeface="+mj-lt"/>
              <a:buAutoNum type="arabicPeriod"/>
            </a:pPr>
            <a:r>
              <a:rPr lang="en-US" sz="2000" b="1" dirty="0" smtClean="0"/>
              <a:t>maladaptive </a:t>
            </a:r>
            <a:r>
              <a:rPr lang="en-US" sz="2000" b="1" dirty="0"/>
              <a:t>pain coping behaviors, </a:t>
            </a:r>
            <a:endParaRPr lang="en-US" sz="2000" b="1" dirty="0" smtClean="0"/>
          </a:p>
          <a:p>
            <a:pPr marL="914400" lvl="1" indent="-457200" algn="just">
              <a:buSzPct val="70000"/>
              <a:buFont typeface="+mj-lt"/>
              <a:buAutoNum type="arabicPeriod"/>
            </a:pPr>
            <a:r>
              <a:rPr lang="en-US" sz="2000" b="1" dirty="0" smtClean="0"/>
              <a:t>functional </a:t>
            </a:r>
            <a:r>
              <a:rPr lang="en-US" sz="2000" b="1" dirty="0"/>
              <a:t>impairment, </a:t>
            </a:r>
            <a:endParaRPr lang="en-US" sz="2000" b="1" dirty="0" smtClean="0"/>
          </a:p>
          <a:p>
            <a:pPr marL="914400" lvl="1" indent="-457200" algn="just">
              <a:buSzPct val="70000"/>
              <a:buFont typeface="+mj-lt"/>
              <a:buAutoNum type="arabicPeriod"/>
            </a:pPr>
            <a:r>
              <a:rPr lang="en-US" sz="2000" b="1" dirty="0" smtClean="0"/>
              <a:t>poor </a:t>
            </a:r>
            <a:r>
              <a:rPr lang="en-US" sz="2000" b="1" dirty="0"/>
              <a:t>general health status</a:t>
            </a:r>
            <a:r>
              <a:rPr lang="en-US" sz="2000" b="1" dirty="0" smtClean="0"/>
              <a:t>,</a:t>
            </a:r>
          </a:p>
          <a:p>
            <a:pPr marL="914400" lvl="1" indent="-457200" algn="just">
              <a:buSzPct val="70000"/>
              <a:buFont typeface="+mj-lt"/>
              <a:buAutoNum type="arabicPeriod"/>
            </a:pPr>
            <a:r>
              <a:rPr lang="en-US" sz="2000" b="1" dirty="0" smtClean="0"/>
              <a:t>presence </a:t>
            </a:r>
            <a:r>
              <a:rPr lang="en-US" sz="2000" b="1" dirty="0"/>
              <a:t>of psychiatric comorbidities, </a:t>
            </a:r>
            <a:endParaRPr lang="en-US" sz="2000" b="1" dirty="0" smtClean="0"/>
          </a:p>
          <a:p>
            <a:pPr marL="914400" lvl="1" indent="-457200" algn="just">
              <a:buSzPct val="70000"/>
              <a:buFont typeface="+mj-lt"/>
              <a:buAutoNum type="arabicPeriod"/>
            </a:pPr>
            <a:r>
              <a:rPr lang="en-US" sz="2000" b="1" dirty="0" smtClean="0"/>
              <a:t>nonorganic </a:t>
            </a:r>
            <a:r>
              <a:rPr lang="en-US" sz="2000" b="1" dirty="0"/>
              <a:t>signs </a:t>
            </a:r>
            <a:endParaRPr lang="en-US" sz="2000" b="1" dirty="0" smtClean="0"/>
          </a:p>
          <a:p>
            <a:pPr lvl="1">
              <a:buSzPct val="70000"/>
              <a:buFontTx/>
              <a:buChar char="•"/>
            </a:pPr>
            <a:endParaRPr lang="en-US" sz="2000" dirty="0" smtClean="0"/>
          </a:p>
          <a:p>
            <a:pPr lvl="1">
              <a:buSzPct val="70000"/>
              <a:buFontTx/>
              <a:buChar char="•"/>
            </a:pPr>
            <a:endParaRPr lang="en-US" dirty="0"/>
          </a:p>
          <a:p>
            <a:endParaRPr lang="en-US" dirty="0"/>
          </a:p>
        </p:txBody>
      </p:sp>
    </p:spTree>
    <p:extLst>
      <p:ext uri="{BB962C8B-B14F-4D97-AF65-F5344CB8AC3E}">
        <p14:creationId xmlns:p14="http://schemas.microsoft.com/office/powerpoint/2010/main" val="232427595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ChangeArrowheads="1"/>
          </p:cNvSpPr>
          <p:nvPr/>
        </p:nvSpPr>
        <p:spPr bwMode="auto">
          <a:xfrm>
            <a:off x="7597775" y="6478588"/>
            <a:ext cx="28956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80899" name="Rectangle 3"/>
          <p:cNvSpPr>
            <a:spLocks noGrp="1" noChangeArrowheads="1"/>
          </p:cNvSpPr>
          <p:nvPr>
            <p:ph type="title"/>
          </p:nvPr>
        </p:nvSpPr>
        <p:spPr>
          <a:noFill/>
        </p:spPr>
        <p:txBody>
          <a:bodyPr/>
          <a:lstStyle/>
          <a:p>
            <a:r>
              <a:rPr lang="en-US" b="1" dirty="0" smtClean="0">
                <a:solidFill>
                  <a:srgbClr val="00B050"/>
                </a:solidFill>
              </a:rPr>
              <a:t>Risk Factors for Osteoporosis</a:t>
            </a:r>
          </a:p>
        </p:txBody>
      </p:sp>
      <p:sp>
        <p:nvSpPr>
          <p:cNvPr id="80900" name="Rectangle 4"/>
          <p:cNvSpPr>
            <a:spLocks noGrp="1" noChangeArrowheads="1"/>
          </p:cNvSpPr>
          <p:nvPr>
            <p:ph idx="1"/>
          </p:nvPr>
        </p:nvSpPr>
        <p:spPr>
          <a:xfrm>
            <a:off x="677334" y="1407887"/>
            <a:ext cx="8596668" cy="4949370"/>
          </a:xfrm>
          <a:noFill/>
        </p:spPr>
        <p:txBody>
          <a:bodyPr>
            <a:normAutofit/>
          </a:bodyPr>
          <a:lstStyle/>
          <a:p>
            <a:r>
              <a:rPr lang="en-US" sz="2800" dirty="0" smtClean="0"/>
              <a:t>Female sex, Caucasian, or Asian race</a:t>
            </a:r>
          </a:p>
          <a:p>
            <a:r>
              <a:rPr lang="en-US" sz="2800" dirty="0" smtClean="0"/>
              <a:t>Maternal hip fracture</a:t>
            </a:r>
          </a:p>
          <a:p>
            <a:r>
              <a:rPr lang="en-US" sz="2800" dirty="0" smtClean="0"/>
              <a:t>Estrogen or testosterone deficiency</a:t>
            </a:r>
          </a:p>
          <a:p>
            <a:r>
              <a:rPr lang="en-US" sz="2800" dirty="0" smtClean="0"/>
              <a:t>Corticosteroid excess</a:t>
            </a:r>
          </a:p>
          <a:p>
            <a:r>
              <a:rPr lang="en-US" sz="2800" dirty="0" smtClean="0"/>
              <a:t>Low body mass</a:t>
            </a:r>
          </a:p>
          <a:p>
            <a:r>
              <a:rPr lang="en-US" sz="2800" dirty="0" smtClean="0"/>
              <a:t>Life-long low calcium intake</a:t>
            </a:r>
          </a:p>
          <a:p>
            <a:r>
              <a:rPr lang="en-US" sz="2800" dirty="0" smtClean="0"/>
              <a:t>Sedentary life style or immobility</a:t>
            </a:r>
          </a:p>
          <a:p>
            <a:r>
              <a:rPr lang="en-US" sz="2800" dirty="0" smtClean="0"/>
              <a:t>Excessive alcohol intake</a:t>
            </a:r>
          </a:p>
          <a:p>
            <a:r>
              <a:rPr lang="en-US" sz="2800" dirty="0" smtClean="0"/>
              <a:t>Smoking</a:t>
            </a:r>
          </a:p>
        </p:txBody>
      </p:sp>
    </p:spTree>
    <p:extLst>
      <p:ext uri="{BB962C8B-B14F-4D97-AF65-F5344CB8AC3E}">
        <p14:creationId xmlns:p14="http://schemas.microsoft.com/office/powerpoint/2010/main" val="3408270429"/>
      </p:ext>
    </p:extLst>
  </p:cSld>
  <p:clrMapOvr>
    <a:masterClrMapping/>
  </p:clrMapOvr>
  <p:transition spd="slow"/>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ChangeArrowheads="1"/>
          </p:cNvSpPr>
          <p:nvPr/>
        </p:nvSpPr>
        <p:spPr bwMode="auto">
          <a:xfrm>
            <a:off x="7597775" y="6478588"/>
            <a:ext cx="28956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82947" name="Rectangle 3"/>
          <p:cNvSpPr>
            <a:spLocks noGrp="1" noChangeArrowheads="1"/>
          </p:cNvSpPr>
          <p:nvPr>
            <p:ph type="title"/>
          </p:nvPr>
        </p:nvSpPr>
        <p:spPr>
          <a:xfrm>
            <a:off x="448907" y="213859"/>
            <a:ext cx="8596668" cy="1320800"/>
          </a:xfrm>
          <a:noFill/>
        </p:spPr>
        <p:txBody>
          <a:bodyPr>
            <a:normAutofit/>
          </a:bodyPr>
          <a:lstStyle/>
          <a:p>
            <a:r>
              <a:rPr lang="en-US" b="1" dirty="0" smtClean="0">
                <a:solidFill>
                  <a:srgbClr val="00B050"/>
                </a:solidFill>
              </a:rPr>
              <a:t>Management of Acute Compression Fracture</a:t>
            </a:r>
          </a:p>
        </p:txBody>
      </p:sp>
      <p:sp>
        <p:nvSpPr>
          <p:cNvPr id="82948" name="Rectangle 4"/>
          <p:cNvSpPr>
            <a:spLocks noGrp="1" noChangeArrowheads="1"/>
          </p:cNvSpPr>
          <p:nvPr>
            <p:ph idx="1"/>
          </p:nvPr>
        </p:nvSpPr>
        <p:spPr>
          <a:xfrm>
            <a:off x="333829" y="1103087"/>
            <a:ext cx="8940173" cy="5754914"/>
          </a:xfrm>
          <a:noFill/>
        </p:spPr>
        <p:txBody>
          <a:bodyPr>
            <a:normAutofit lnSpcReduction="10000"/>
          </a:bodyPr>
          <a:lstStyle/>
          <a:p>
            <a:pPr>
              <a:lnSpc>
                <a:spcPct val="160000"/>
              </a:lnSpc>
              <a:buFont typeface="Wingdings" panose="05000000000000000000" pitchFamily="2" charset="2"/>
              <a:buChar char="Ø"/>
            </a:pPr>
            <a:r>
              <a:rPr lang="en-US" dirty="0"/>
              <a:t>G</a:t>
            </a:r>
            <a:r>
              <a:rPr lang="en-US" sz="2400" dirty="0" smtClean="0"/>
              <a:t>oal is to resume activity as soon as possible</a:t>
            </a:r>
          </a:p>
          <a:p>
            <a:pPr>
              <a:lnSpc>
                <a:spcPct val="160000"/>
              </a:lnSpc>
              <a:buFont typeface="Wingdings" panose="05000000000000000000" pitchFamily="2" charset="2"/>
              <a:buChar char="Ø"/>
            </a:pPr>
            <a:r>
              <a:rPr lang="en-US" sz="2400" dirty="0" smtClean="0"/>
              <a:t>Lumbar or thoracolumbar support</a:t>
            </a:r>
          </a:p>
          <a:p>
            <a:pPr lvl="1">
              <a:lnSpc>
                <a:spcPct val="160000"/>
              </a:lnSpc>
              <a:buSzPct val="70000"/>
              <a:buFont typeface="Wingdings" panose="05000000000000000000" pitchFamily="2" charset="2"/>
              <a:buChar char="Ø"/>
            </a:pPr>
            <a:r>
              <a:rPr lang="en-US" sz="2000" dirty="0" smtClean="0"/>
              <a:t>Remind the patient not to flex or twist</a:t>
            </a:r>
          </a:p>
          <a:p>
            <a:pPr lvl="1">
              <a:lnSpc>
                <a:spcPct val="160000"/>
              </a:lnSpc>
              <a:buSzPct val="70000"/>
              <a:buFont typeface="Wingdings" panose="05000000000000000000" pitchFamily="2" charset="2"/>
              <a:buChar char="Ø"/>
            </a:pPr>
            <a:r>
              <a:rPr lang="en-US" sz="2000" dirty="0" smtClean="0"/>
              <a:t>Light-weight support tolerated best</a:t>
            </a:r>
          </a:p>
          <a:p>
            <a:pPr>
              <a:lnSpc>
                <a:spcPct val="160000"/>
              </a:lnSpc>
              <a:buFont typeface="Wingdings" panose="05000000000000000000" pitchFamily="2" charset="2"/>
              <a:buChar char="Ø"/>
            </a:pPr>
            <a:r>
              <a:rPr lang="en-US" sz="2400" dirty="0" smtClean="0"/>
              <a:t>Opioid analgesics—prevent constipation with bowel stimulant (do not use </a:t>
            </a:r>
            <a:r>
              <a:rPr lang="en-US" sz="2400" dirty="0" err="1" smtClean="0"/>
              <a:t>psyllium</a:t>
            </a:r>
            <a:r>
              <a:rPr lang="en-US" sz="2400" dirty="0" smtClean="0"/>
              <a:t>)</a:t>
            </a:r>
          </a:p>
          <a:p>
            <a:pPr>
              <a:lnSpc>
                <a:spcPct val="160000"/>
              </a:lnSpc>
              <a:buFont typeface="Wingdings" panose="05000000000000000000" pitchFamily="2" charset="2"/>
              <a:buChar char="Ø"/>
            </a:pPr>
            <a:r>
              <a:rPr lang="en-US" sz="2400" dirty="0" smtClean="0"/>
              <a:t>Calcitonin: Start with 50 IU </a:t>
            </a:r>
            <a:r>
              <a:rPr lang="en-US" sz="2400" dirty="0" err="1" smtClean="0"/>
              <a:t>sc</a:t>
            </a:r>
            <a:r>
              <a:rPr lang="en-US" sz="2400" dirty="0" smtClean="0"/>
              <a:t>; increase to 100 then 200 if tolerated.  When pain controlled, try nasal spray.  Continue daily for 2 to 3 months</a:t>
            </a:r>
          </a:p>
        </p:txBody>
      </p:sp>
    </p:spTree>
    <p:extLst>
      <p:ext uri="{BB962C8B-B14F-4D97-AF65-F5344CB8AC3E}">
        <p14:creationId xmlns:p14="http://schemas.microsoft.com/office/powerpoint/2010/main" val="1191222455"/>
      </p:ext>
    </p:extLst>
  </p:cSld>
  <p:clrMapOvr>
    <a:masterClrMapping/>
  </p:clrMapOvr>
  <p:transition spd="slow"/>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ChangeArrowheads="1"/>
          </p:cNvSpPr>
          <p:nvPr/>
        </p:nvSpPr>
        <p:spPr bwMode="auto">
          <a:xfrm>
            <a:off x="7597775" y="6478588"/>
            <a:ext cx="28956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84995" name="Rectangle 3"/>
          <p:cNvSpPr>
            <a:spLocks noGrp="1" noChangeArrowheads="1"/>
          </p:cNvSpPr>
          <p:nvPr>
            <p:ph type="title"/>
          </p:nvPr>
        </p:nvSpPr>
        <p:spPr>
          <a:noFill/>
        </p:spPr>
        <p:txBody>
          <a:bodyPr>
            <a:normAutofit/>
          </a:bodyPr>
          <a:lstStyle/>
          <a:p>
            <a:r>
              <a:rPr lang="en-US" b="1" dirty="0" smtClean="0">
                <a:solidFill>
                  <a:srgbClr val="00B050"/>
                </a:solidFill>
              </a:rPr>
              <a:t>Management of Acute Compression Fracture (cont’d</a:t>
            </a:r>
            <a:r>
              <a:rPr lang="en-US" dirty="0" smtClean="0"/>
              <a:t>)</a:t>
            </a:r>
          </a:p>
        </p:txBody>
      </p:sp>
      <p:sp>
        <p:nvSpPr>
          <p:cNvPr id="84996" name="Rectangle 4"/>
          <p:cNvSpPr>
            <a:spLocks noGrp="1" noChangeArrowheads="1"/>
          </p:cNvSpPr>
          <p:nvPr>
            <p:ph idx="1"/>
          </p:nvPr>
        </p:nvSpPr>
        <p:spPr>
          <a:noFill/>
        </p:spPr>
        <p:txBody>
          <a:bodyPr>
            <a:normAutofit/>
          </a:bodyPr>
          <a:lstStyle/>
          <a:p>
            <a:pPr>
              <a:buFontTx/>
              <a:buChar char="•"/>
            </a:pPr>
            <a:r>
              <a:rPr lang="en-US" sz="2800" dirty="0" smtClean="0"/>
              <a:t>Begin long-term osteoporosis treatment</a:t>
            </a:r>
          </a:p>
          <a:p>
            <a:pPr>
              <a:buFontTx/>
              <a:buChar char="•"/>
            </a:pPr>
            <a:r>
              <a:rPr lang="en-US" sz="2800" dirty="0" smtClean="0"/>
              <a:t>Consider </a:t>
            </a:r>
            <a:r>
              <a:rPr lang="en-US" sz="2800" dirty="0" err="1" smtClean="0"/>
              <a:t>vertebroplasty</a:t>
            </a:r>
            <a:r>
              <a:rPr lang="en-US" sz="2800" dirty="0" smtClean="0"/>
              <a:t>* (</a:t>
            </a:r>
            <a:r>
              <a:rPr lang="en-US" sz="2800" dirty="0" err="1" smtClean="0"/>
              <a:t>methylmethacrylate</a:t>
            </a:r>
            <a:r>
              <a:rPr lang="en-US" sz="2800" dirty="0" smtClean="0"/>
              <a:t>)</a:t>
            </a:r>
          </a:p>
          <a:p>
            <a:pPr lvl="1">
              <a:buSzPct val="70000"/>
              <a:buFontTx/>
              <a:buChar char="•"/>
            </a:pPr>
            <a:r>
              <a:rPr lang="en-US" sz="2400" dirty="0" smtClean="0"/>
              <a:t>Rapid pain relief</a:t>
            </a:r>
          </a:p>
          <a:p>
            <a:pPr lvl="1">
              <a:buSzPct val="70000"/>
              <a:buFontTx/>
              <a:buChar char="•"/>
            </a:pPr>
            <a:r>
              <a:rPr lang="en-US" sz="2400" dirty="0" smtClean="0"/>
              <a:t>Stabilizes vertebral body</a:t>
            </a:r>
          </a:p>
        </p:txBody>
      </p:sp>
      <p:sp>
        <p:nvSpPr>
          <p:cNvPr id="84997" name="Rectangle 5"/>
          <p:cNvSpPr>
            <a:spLocks noChangeArrowheads="1"/>
          </p:cNvSpPr>
          <p:nvPr/>
        </p:nvSpPr>
        <p:spPr bwMode="auto">
          <a:xfrm>
            <a:off x="1887539" y="6407151"/>
            <a:ext cx="74898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1800">
                <a:solidFill>
                  <a:srgbClr val="3366FF"/>
                </a:solidFill>
                <a:latin typeface="Arial" panose="020B0604020202020204" pitchFamily="34" charset="0"/>
              </a:rPr>
              <a:t>*Jensen, et al. </a:t>
            </a:r>
            <a:r>
              <a:rPr lang="en-US" sz="1800" i="1">
                <a:solidFill>
                  <a:srgbClr val="3366FF"/>
                </a:solidFill>
                <a:latin typeface="Arial" panose="020B0604020202020204" pitchFamily="34" charset="0"/>
              </a:rPr>
              <a:t>Am J Neuroradiol.</a:t>
            </a:r>
            <a:r>
              <a:rPr lang="en-US" sz="1800">
                <a:solidFill>
                  <a:srgbClr val="3366FF"/>
                </a:solidFill>
                <a:latin typeface="Arial" panose="020B0604020202020204" pitchFamily="34" charset="0"/>
              </a:rPr>
              <a:t> 1997;18:1897.</a:t>
            </a:r>
          </a:p>
        </p:txBody>
      </p:sp>
    </p:spTree>
    <p:extLst>
      <p:ext uri="{BB962C8B-B14F-4D97-AF65-F5344CB8AC3E}">
        <p14:creationId xmlns:p14="http://schemas.microsoft.com/office/powerpoint/2010/main" val="3596474406"/>
      </p:ext>
    </p:extLst>
  </p:cSld>
  <p:clrMapOvr>
    <a:masterClrMapping/>
  </p:clrMapOvr>
  <p:transition spd="slow"/>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ChangeArrowheads="1"/>
          </p:cNvSpPr>
          <p:nvPr/>
        </p:nvSpPr>
        <p:spPr bwMode="auto">
          <a:xfrm>
            <a:off x="7597775" y="6478588"/>
            <a:ext cx="28956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87043" name="Rectangle 3"/>
          <p:cNvSpPr>
            <a:spLocks noGrp="1" noChangeArrowheads="1"/>
          </p:cNvSpPr>
          <p:nvPr>
            <p:ph type="title"/>
          </p:nvPr>
        </p:nvSpPr>
        <p:spPr>
          <a:noFill/>
        </p:spPr>
        <p:txBody>
          <a:bodyPr/>
          <a:lstStyle/>
          <a:p>
            <a:r>
              <a:rPr lang="en-US" b="1" dirty="0" smtClean="0">
                <a:solidFill>
                  <a:srgbClr val="00B050"/>
                </a:solidFill>
              </a:rPr>
              <a:t>Osteoporosis: Initial Evaluation</a:t>
            </a:r>
          </a:p>
        </p:txBody>
      </p:sp>
      <p:sp>
        <p:nvSpPr>
          <p:cNvPr id="87044" name="Rectangle 4"/>
          <p:cNvSpPr>
            <a:spLocks noGrp="1" noChangeArrowheads="1"/>
          </p:cNvSpPr>
          <p:nvPr>
            <p:ph idx="1"/>
          </p:nvPr>
        </p:nvSpPr>
        <p:spPr>
          <a:xfrm>
            <a:off x="798286" y="1701801"/>
            <a:ext cx="9095015" cy="3776663"/>
          </a:xfrm>
          <a:noFill/>
        </p:spPr>
        <p:txBody>
          <a:bodyPr>
            <a:normAutofit/>
          </a:bodyPr>
          <a:lstStyle/>
          <a:p>
            <a:pPr>
              <a:buFont typeface="Wingdings" panose="05000000000000000000" pitchFamily="2" charset="2"/>
              <a:buChar char="Ø"/>
            </a:pPr>
            <a:r>
              <a:rPr lang="en-US" sz="2800" dirty="0" smtClean="0"/>
              <a:t>Universal: </a:t>
            </a:r>
            <a:r>
              <a:rPr lang="en-US" sz="2800" dirty="0" err="1" smtClean="0"/>
              <a:t>Hgb</a:t>
            </a:r>
            <a:r>
              <a:rPr lang="en-US" sz="2800" dirty="0" smtClean="0"/>
              <a:t>, ESR, calcium</a:t>
            </a:r>
          </a:p>
          <a:p>
            <a:pPr>
              <a:buFont typeface="Wingdings" panose="05000000000000000000" pitchFamily="2" charset="2"/>
              <a:buChar char="Ø"/>
            </a:pPr>
            <a:r>
              <a:rPr lang="en-US" sz="2800" dirty="0" smtClean="0"/>
              <a:t>Additional labs as indicated:</a:t>
            </a:r>
          </a:p>
          <a:p>
            <a:pPr lvl="1">
              <a:buSzPct val="70000"/>
              <a:buFontTx/>
              <a:buChar char="•"/>
            </a:pPr>
            <a:r>
              <a:rPr lang="en-US" sz="2400" dirty="0" smtClean="0"/>
              <a:t>TSH, PTH, 25-OH Vitamin D</a:t>
            </a:r>
          </a:p>
          <a:p>
            <a:pPr lvl="1">
              <a:buSzPct val="70000"/>
              <a:buFontTx/>
              <a:buChar char="•"/>
            </a:pPr>
            <a:r>
              <a:rPr lang="en-US" sz="2400" dirty="0" smtClean="0"/>
              <a:t>Serum protein electrophoresis</a:t>
            </a:r>
          </a:p>
          <a:p>
            <a:pPr lvl="1">
              <a:buSzPct val="70000"/>
              <a:buFontTx/>
              <a:buChar char="•"/>
            </a:pPr>
            <a:r>
              <a:rPr lang="en-US" sz="2400" dirty="0" smtClean="0"/>
              <a:t>Urine calcium</a:t>
            </a:r>
          </a:p>
          <a:p>
            <a:pPr lvl="1">
              <a:buSzPct val="70000"/>
              <a:buFontTx/>
              <a:buChar char="•"/>
            </a:pPr>
            <a:r>
              <a:rPr lang="en-US" sz="2400" dirty="0" smtClean="0"/>
              <a:t>Testosterone</a:t>
            </a:r>
          </a:p>
        </p:txBody>
      </p:sp>
    </p:spTree>
    <p:extLst>
      <p:ext uri="{BB962C8B-B14F-4D97-AF65-F5344CB8AC3E}">
        <p14:creationId xmlns:p14="http://schemas.microsoft.com/office/powerpoint/2010/main" val="1101455332"/>
      </p:ext>
    </p:extLst>
  </p:cSld>
  <p:clrMapOvr>
    <a:masterClrMapping/>
  </p:clrMapOvr>
  <p:transition spd="slow"/>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ChangeArrowheads="1"/>
          </p:cNvSpPr>
          <p:nvPr/>
        </p:nvSpPr>
        <p:spPr bwMode="auto">
          <a:xfrm>
            <a:off x="7597775" y="6478588"/>
            <a:ext cx="28956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89091" name="Rectangle 3"/>
          <p:cNvSpPr>
            <a:spLocks noGrp="1" noChangeArrowheads="1"/>
          </p:cNvSpPr>
          <p:nvPr>
            <p:ph type="title"/>
          </p:nvPr>
        </p:nvSpPr>
        <p:spPr>
          <a:noFill/>
        </p:spPr>
        <p:txBody>
          <a:bodyPr/>
          <a:lstStyle/>
          <a:p>
            <a:r>
              <a:rPr lang="en-US" b="1" dirty="0" smtClean="0">
                <a:solidFill>
                  <a:srgbClr val="00B050"/>
                </a:solidFill>
              </a:rPr>
              <a:t>Osteoporosis: BMD Measures</a:t>
            </a:r>
          </a:p>
        </p:txBody>
      </p:sp>
      <p:sp>
        <p:nvSpPr>
          <p:cNvPr id="89092" name="Rectangle 4"/>
          <p:cNvSpPr>
            <a:spLocks noGrp="1" noChangeArrowheads="1"/>
          </p:cNvSpPr>
          <p:nvPr>
            <p:ph idx="1"/>
          </p:nvPr>
        </p:nvSpPr>
        <p:spPr>
          <a:xfrm>
            <a:off x="677334" y="1378858"/>
            <a:ext cx="8596668" cy="4894733"/>
          </a:xfrm>
          <a:noFill/>
        </p:spPr>
        <p:txBody>
          <a:bodyPr>
            <a:normAutofit/>
          </a:bodyPr>
          <a:lstStyle/>
          <a:p>
            <a:pPr>
              <a:buFont typeface="Wingdings" panose="05000000000000000000" pitchFamily="2" charset="2"/>
              <a:buChar char="Ø"/>
            </a:pPr>
            <a:r>
              <a:rPr lang="en-US" sz="2800" dirty="0" smtClean="0"/>
              <a:t>Indications</a:t>
            </a:r>
          </a:p>
          <a:p>
            <a:pPr lvl="1">
              <a:buSzPct val="70000"/>
              <a:buFontTx/>
              <a:buChar char="•"/>
            </a:pPr>
            <a:r>
              <a:rPr lang="en-US" sz="2400" dirty="0" smtClean="0"/>
              <a:t>Establish baseline bone mineral density</a:t>
            </a:r>
          </a:p>
          <a:p>
            <a:pPr lvl="1">
              <a:buSzPct val="70000"/>
              <a:buFontTx/>
              <a:buChar char="•"/>
            </a:pPr>
            <a:r>
              <a:rPr lang="en-US" sz="2400" dirty="0" smtClean="0"/>
              <a:t>Guide treatment decisions</a:t>
            </a:r>
          </a:p>
          <a:p>
            <a:pPr lvl="1">
              <a:buSzPct val="70000"/>
              <a:buFontTx/>
              <a:buChar char="•"/>
            </a:pPr>
            <a:r>
              <a:rPr lang="en-US" sz="2400" dirty="0" smtClean="0"/>
              <a:t>Monitor therapy</a:t>
            </a:r>
          </a:p>
          <a:p>
            <a:pPr>
              <a:buFont typeface="Wingdings" panose="05000000000000000000" pitchFamily="2" charset="2"/>
              <a:buChar char="Ø"/>
            </a:pPr>
            <a:r>
              <a:rPr lang="en-US" sz="2800" dirty="0" smtClean="0"/>
              <a:t>Methods</a:t>
            </a:r>
          </a:p>
          <a:p>
            <a:pPr lvl="1">
              <a:buSzPct val="70000"/>
              <a:buFontTx/>
              <a:buChar char="•"/>
            </a:pPr>
            <a:r>
              <a:rPr lang="en-US" sz="2400" dirty="0" smtClean="0"/>
              <a:t>Dual energy x-ray absorptiometry </a:t>
            </a:r>
            <a:br>
              <a:rPr lang="en-US" sz="2400" dirty="0" smtClean="0"/>
            </a:br>
            <a:r>
              <a:rPr lang="en-US" sz="2400" dirty="0" smtClean="0"/>
              <a:t>(BEST IN CLASS)</a:t>
            </a:r>
          </a:p>
          <a:p>
            <a:pPr lvl="1">
              <a:buSzPct val="70000"/>
              <a:buFontTx/>
              <a:buChar char="•"/>
            </a:pPr>
            <a:r>
              <a:rPr lang="en-US" sz="2400" dirty="0" smtClean="0"/>
              <a:t>Quantitative CT</a:t>
            </a:r>
          </a:p>
          <a:p>
            <a:pPr lvl="1">
              <a:buSzPct val="70000"/>
              <a:buFontTx/>
              <a:buChar char="•"/>
            </a:pPr>
            <a:r>
              <a:rPr lang="en-US" sz="2400" dirty="0" smtClean="0"/>
              <a:t>Single energy x-ray absorptiometry</a:t>
            </a:r>
          </a:p>
          <a:p>
            <a:pPr lvl="1">
              <a:buSzPct val="70000"/>
              <a:buFontTx/>
              <a:buChar char="•"/>
            </a:pPr>
            <a:r>
              <a:rPr lang="en-US" sz="2400" dirty="0" smtClean="0"/>
              <a:t>Quantitative ultrasound of bone </a:t>
            </a:r>
          </a:p>
        </p:txBody>
      </p:sp>
    </p:spTree>
    <p:extLst>
      <p:ext uri="{BB962C8B-B14F-4D97-AF65-F5344CB8AC3E}">
        <p14:creationId xmlns:p14="http://schemas.microsoft.com/office/powerpoint/2010/main" val="368180027"/>
      </p:ext>
    </p:extLst>
  </p:cSld>
  <p:clrMapOvr>
    <a:masterClrMapping/>
  </p:clrMapOvr>
  <p:transition spd="slow"/>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ChangeArrowheads="1"/>
          </p:cNvSpPr>
          <p:nvPr/>
        </p:nvSpPr>
        <p:spPr bwMode="auto">
          <a:xfrm>
            <a:off x="7597775" y="6478588"/>
            <a:ext cx="28956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91139" name="Rectangle 3"/>
          <p:cNvSpPr>
            <a:spLocks noGrp="1" noChangeArrowheads="1"/>
          </p:cNvSpPr>
          <p:nvPr>
            <p:ph type="title"/>
          </p:nvPr>
        </p:nvSpPr>
        <p:spPr>
          <a:noFill/>
        </p:spPr>
        <p:txBody>
          <a:bodyPr/>
          <a:lstStyle/>
          <a:p>
            <a:r>
              <a:rPr lang="en-US" b="1" dirty="0" smtClean="0">
                <a:solidFill>
                  <a:srgbClr val="00B050"/>
                </a:solidFill>
              </a:rPr>
              <a:t>Long-Term Treatment of Osteoporosis</a:t>
            </a:r>
          </a:p>
        </p:txBody>
      </p:sp>
      <p:sp>
        <p:nvSpPr>
          <p:cNvPr id="91140" name="Rectangle 4"/>
          <p:cNvSpPr>
            <a:spLocks noGrp="1" noChangeArrowheads="1"/>
          </p:cNvSpPr>
          <p:nvPr>
            <p:ph idx="1"/>
          </p:nvPr>
        </p:nvSpPr>
        <p:spPr>
          <a:xfrm>
            <a:off x="677334" y="1458687"/>
            <a:ext cx="8596668" cy="5399314"/>
          </a:xfrm>
          <a:noFill/>
        </p:spPr>
        <p:txBody>
          <a:bodyPr>
            <a:normAutofit/>
          </a:bodyPr>
          <a:lstStyle/>
          <a:p>
            <a:pPr>
              <a:lnSpc>
                <a:spcPct val="150000"/>
              </a:lnSpc>
            </a:pPr>
            <a:r>
              <a:rPr lang="en-US" sz="2400" dirty="0" smtClean="0"/>
              <a:t>Baseline: Measure bone mineral density and height</a:t>
            </a:r>
          </a:p>
          <a:p>
            <a:pPr>
              <a:lnSpc>
                <a:spcPct val="150000"/>
              </a:lnSpc>
            </a:pPr>
            <a:r>
              <a:rPr lang="en-US" sz="2400" dirty="0" smtClean="0"/>
              <a:t>Discuss hormone replacement or selective estrogen receptor modulator (SERM)</a:t>
            </a:r>
          </a:p>
          <a:p>
            <a:pPr>
              <a:lnSpc>
                <a:spcPct val="150000"/>
              </a:lnSpc>
            </a:pPr>
            <a:r>
              <a:rPr lang="en-US" sz="2400" dirty="0" smtClean="0"/>
              <a:t>Thiazide if </a:t>
            </a:r>
            <a:r>
              <a:rPr lang="en-US" sz="2400" dirty="0" err="1" smtClean="0"/>
              <a:t>hypercalciuric</a:t>
            </a:r>
            <a:endParaRPr lang="en-US" sz="2400" dirty="0" smtClean="0"/>
          </a:p>
          <a:p>
            <a:pPr>
              <a:lnSpc>
                <a:spcPct val="150000"/>
              </a:lnSpc>
            </a:pPr>
            <a:r>
              <a:rPr lang="en-US" sz="2400" dirty="0" smtClean="0"/>
              <a:t>Begin calcium and vitamin D </a:t>
            </a:r>
          </a:p>
          <a:p>
            <a:pPr>
              <a:lnSpc>
                <a:spcPct val="150000"/>
              </a:lnSpc>
            </a:pPr>
            <a:r>
              <a:rPr lang="en-US" sz="2400" dirty="0" smtClean="0"/>
              <a:t>Recommend bisphosphonates </a:t>
            </a:r>
          </a:p>
          <a:p>
            <a:pPr>
              <a:lnSpc>
                <a:spcPct val="150000"/>
              </a:lnSpc>
            </a:pPr>
            <a:r>
              <a:rPr lang="en-US" sz="2400" dirty="0" smtClean="0"/>
              <a:t>Instruct on progressive walking and strengthening exercises</a:t>
            </a:r>
          </a:p>
        </p:txBody>
      </p:sp>
    </p:spTree>
    <p:extLst>
      <p:ext uri="{BB962C8B-B14F-4D97-AF65-F5344CB8AC3E}">
        <p14:creationId xmlns:p14="http://schemas.microsoft.com/office/powerpoint/2010/main" val="1578595225"/>
      </p:ext>
    </p:extLst>
  </p:cSld>
  <p:clrMapOvr>
    <a:masterClrMapping/>
  </p:clrMapOvr>
  <p:transition spd="slow"/>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ChangeArrowheads="1"/>
          </p:cNvSpPr>
          <p:nvPr/>
        </p:nvSpPr>
        <p:spPr bwMode="auto">
          <a:xfrm>
            <a:off x="7597775" y="6478588"/>
            <a:ext cx="28956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93187" name="Rectangle 3"/>
          <p:cNvSpPr>
            <a:spLocks noGrp="1" noChangeArrowheads="1"/>
          </p:cNvSpPr>
          <p:nvPr>
            <p:ph type="title"/>
          </p:nvPr>
        </p:nvSpPr>
        <p:spPr>
          <a:noFill/>
        </p:spPr>
        <p:txBody>
          <a:bodyPr/>
          <a:lstStyle/>
          <a:p>
            <a:r>
              <a:rPr lang="en-US" b="1" dirty="0" smtClean="0">
                <a:solidFill>
                  <a:srgbClr val="00B050"/>
                </a:solidFill>
              </a:rPr>
              <a:t>Key Points About Acute Back Pain </a:t>
            </a:r>
          </a:p>
        </p:txBody>
      </p:sp>
      <p:sp>
        <p:nvSpPr>
          <p:cNvPr id="93188" name="Rectangle 4"/>
          <p:cNvSpPr>
            <a:spLocks noGrp="1" noChangeArrowheads="1"/>
          </p:cNvSpPr>
          <p:nvPr>
            <p:ph idx="1"/>
          </p:nvPr>
        </p:nvSpPr>
        <p:spPr>
          <a:xfrm>
            <a:off x="677334" y="1291771"/>
            <a:ext cx="8596668" cy="5005842"/>
          </a:xfrm>
          <a:noFill/>
        </p:spPr>
        <p:txBody>
          <a:bodyPr/>
          <a:lstStyle/>
          <a:p>
            <a:pPr>
              <a:lnSpc>
                <a:spcPct val="150000"/>
              </a:lnSpc>
            </a:pPr>
            <a:r>
              <a:rPr lang="en-US" sz="2400" dirty="0" smtClean="0"/>
              <a:t>90% of cases due to mechanical causes and will resolve spontaneously within 6 weeks to </a:t>
            </a:r>
            <a:br>
              <a:rPr lang="en-US" sz="2400" dirty="0" smtClean="0"/>
            </a:br>
            <a:r>
              <a:rPr lang="en-US" sz="2400" dirty="0" smtClean="0"/>
              <a:t>6 months</a:t>
            </a:r>
          </a:p>
          <a:p>
            <a:pPr>
              <a:lnSpc>
                <a:spcPct val="150000"/>
              </a:lnSpc>
            </a:pPr>
            <a:r>
              <a:rPr lang="en-US" sz="2400" dirty="0" smtClean="0"/>
              <a:t>Pursue diagnostic work-up if any red flags found during initial evaluation</a:t>
            </a:r>
          </a:p>
          <a:p>
            <a:pPr>
              <a:lnSpc>
                <a:spcPct val="150000"/>
              </a:lnSpc>
            </a:pPr>
            <a:r>
              <a:rPr lang="en-US" sz="2400" dirty="0" smtClean="0"/>
              <a:t>If ESR elevated, evaluate for malignancy or infection</a:t>
            </a:r>
          </a:p>
          <a:p>
            <a:pPr>
              <a:lnSpc>
                <a:spcPct val="150000"/>
              </a:lnSpc>
            </a:pPr>
            <a:r>
              <a:rPr lang="en-US" sz="2400" dirty="0" smtClean="0"/>
              <a:t>In older patients initial x-ray useful to diagnose compression fracture or tumor* </a:t>
            </a:r>
          </a:p>
          <a:p>
            <a:endParaRPr lang="en-US" dirty="0" smtClean="0"/>
          </a:p>
        </p:txBody>
      </p:sp>
      <p:sp>
        <p:nvSpPr>
          <p:cNvPr id="93189" name="Rectangle 5"/>
          <p:cNvSpPr>
            <a:spLocks noChangeArrowheads="1"/>
          </p:cNvSpPr>
          <p:nvPr/>
        </p:nvSpPr>
        <p:spPr bwMode="auto">
          <a:xfrm>
            <a:off x="1887539" y="6376989"/>
            <a:ext cx="7489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2000">
                <a:solidFill>
                  <a:srgbClr val="3366FF"/>
                </a:solidFill>
                <a:latin typeface="Arial" panose="020B0604020202020204" pitchFamily="34" charset="0"/>
              </a:rPr>
              <a:t>* Deyo, et al. </a:t>
            </a:r>
            <a:r>
              <a:rPr lang="en-US" sz="2000" i="1">
                <a:solidFill>
                  <a:srgbClr val="3366FF"/>
                </a:solidFill>
                <a:latin typeface="Arial" panose="020B0604020202020204" pitchFamily="34" charset="0"/>
              </a:rPr>
              <a:t>JAMA.</a:t>
            </a:r>
            <a:r>
              <a:rPr lang="en-US" sz="2000">
                <a:solidFill>
                  <a:srgbClr val="3366FF"/>
                </a:solidFill>
                <a:latin typeface="Arial" panose="020B0604020202020204" pitchFamily="34" charset="0"/>
              </a:rPr>
              <a:t> 1992;260:760.</a:t>
            </a:r>
          </a:p>
        </p:txBody>
      </p:sp>
    </p:spTree>
    <p:extLst>
      <p:ext uri="{BB962C8B-B14F-4D97-AF65-F5344CB8AC3E}">
        <p14:creationId xmlns:p14="http://schemas.microsoft.com/office/powerpoint/2010/main" val="3704466607"/>
      </p:ext>
    </p:extLst>
  </p:cSld>
  <p:clrMapOvr>
    <a:masterClrMapping/>
  </p:clrMapOvr>
  <p:transition spd="slow"/>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0132481">
            <a:off x="310389" y="2789810"/>
            <a:ext cx="8596668" cy="1708597"/>
          </a:xfrm>
        </p:spPr>
        <p:txBody>
          <a:bodyPr/>
          <a:lstStyle/>
          <a:p>
            <a:r>
              <a:rPr lang="en-US" dirty="0" smtClean="0"/>
              <a:t>             </a:t>
            </a:r>
            <a:br>
              <a:rPr lang="en-US" dirty="0" smtClean="0"/>
            </a:br>
            <a:r>
              <a:rPr lang="en-US" sz="4400" dirty="0"/>
              <a:t> </a:t>
            </a:r>
            <a:r>
              <a:rPr lang="en-US" sz="4400" dirty="0" smtClean="0"/>
              <a:t>                    THANK YOU</a:t>
            </a:r>
            <a:endParaRPr lang="en-US" dirty="0"/>
          </a:p>
        </p:txBody>
      </p:sp>
    </p:spTree>
    <p:extLst>
      <p:ext uri="{BB962C8B-B14F-4D97-AF65-F5344CB8AC3E}">
        <p14:creationId xmlns:p14="http://schemas.microsoft.com/office/powerpoint/2010/main" val="24371461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334851"/>
            <a:ext cx="9601196" cy="579549"/>
          </a:xfrm>
        </p:spPr>
        <p:txBody>
          <a:bodyPr>
            <a:normAutofit fontScale="90000"/>
          </a:bodyPr>
          <a:lstStyle/>
          <a:p>
            <a:r>
              <a:rPr lang="en-US" dirty="0" smtClean="0"/>
              <a:t>     </a:t>
            </a:r>
            <a:r>
              <a:rPr lang="en-US" dirty="0" smtClean="0">
                <a:solidFill>
                  <a:srgbClr val="00B050"/>
                </a:solidFill>
              </a:rPr>
              <a:t>RISK FACTORS FOR ONSET OF BACK PAIN</a:t>
            </a:r>
            <a:endParaRPr lang="en-US" dirty="0">
              <a:solidFill>
                <a:srgbClr val="00B050"/>
              </a:solidFill>
            </a:endParaRPr>
          </a:p>
        </p:txBody>
      </p:sp>
      <p:sp>
        <p:nvSpPr>
          <p:cNvPr id="3" name="Content Placeholder 2"/>
          <p:cNvSpPr>
            <a:spLocks noGrp="1"/>
          </p:cNvSpPr>
          <p:nvPr>
            <p:ph idx="1"/>
          </p:nvPr>
        </p:nvSpPr>
        <p:spPr>
          <a:xfrm>
            <a:off x="677333" y="914400"/>
            <a:ext cx="10219264" cy="5776685"/>
          </a:xfrm>
        </p:spPr>
        <p:txBody>
          <a:bodyPr anchor="ctr">
            <a:normAutofit lnSpcReduction="10000"/>
          </a:bodyPr>
          <a:lstStyle/>
          <a:p>
            <a:pPr marL="0" indent="0">
              <a:buNone/>
            </a:pPr>
            <a:r>
              <a:rPr lang="en-US" dirty="0"/>
              <a:t> </a:t>
            </a:r>
            <a:endParaRPr lang="en-US" sz="2000" dirty="0" smtClean="0"/>
          </a:p>
          <a:p>
            <a:r>
              <a:rPr lang="en-US" sz="2000" b="1" dirty="0" smtClean="0"/>
              <a:t> smoking,</a:t>
            </a:r>
          </a:p>
          <a:p>
            <a:r>
              <a:rPr lang="en-US" sz="2000" b="1" dirty="0" smtClean="0"/>
              <a:t> </a:t>
            </a:r>
            <a:r>
              <a:rPr lang="en-US" sz="2000" b="1" dirty="0"/>
              <a:t>obesity</a:t>
            </a:r>
            <a:r>
              <a:rPr lang="en-US" sz="2000" b="1" dirty="0" smtClean="0"/>
              <a:t>,</a:t>
            </a:r>
          </a:p>
          <a:p>
            <a:r>
              <a:rPr lang="en-US" sz="2000" b="1" dirty="0" smtClean="0"/>
              <a:t> </a:t>
            </a:r>
            <a:r>
              <a:rPr lang="en-US" sz="2000" b="1" dirty="0"/>
              <a:t>older age</a:t>
            </a:r>
            <a:r>
              <a:rPr lang="en-US" sz="2000" b="1" dirty="0" smtClean="0"/>
              <a:t>,</a:t>
            </a:r>
          </a:p>
          <a:p>
            <a:r>
              <a:rPr lang="en-US" sz="2000" b="1" dirty="0" smtClean="0"/>
              <a:t> </a:t>
            </a:r>
            <a:r>
              <a:rPr lang="en-US" sz="2000" b="1" dirty="0"/>
              <a:t>female gender</a:t>
            </a:r>
            <a:r>
              <a:rPr lang="en-US" sz="2000" b="1" dirty="0" smtClean="0"/>
              <a:t>,</a:t>
            </a:r>
          </a:p>
          <a:p>
            <a:r>
              <a:rPr lang="en-US" sz="2000" b="1" dirty="0" smtClean="0"/>
              <a:t> </a:t>
            </a:r>
            <a:r>
              <a:rPr lang="en-US" sz="2000" b="1" dirty="0"/>
              <a:t>physically strenuous work(jobs involving lifting, pulling, or pushing objects of at least 25 </a:t>
            </a:r>
            <a:r>
              <a:rPr lang="en-US" sz="2000" b="1" dirty="0" smtClean="0"/>
              <a:t>pounds) ,</a:t>
            </a:r>
          </a:p>
          <a:p>
            <a:r>
              <a:rPr lang="en-US" sz="2000" b="1" dirty="0"/>
              <a:t>jobs involving prolonged periods of standing or walking, especially among women</a:t>
            </a:r>
            <a:endParaRPr lang="en-US" sz="2000" b="1" dirty="0" smtClean="0"/>
          </a:p>
          <a:p>
            <a:r>
              <a:rPr lang="en-US" sz="2000" b="1" dirty="0" smtClean="0"/>
              <a:t> </a:t>
            </a:r>
            <a:r>
              <a:rPr lang="en-US" sz="2000" b="1" dirty="0"/>
              <a:t>sedentary work</a:t>
            </a:r>
            <a:r>
              <a:rPr lang="en-US" sz="2000" b="1" dirty="0" smtClean="0"/>
              <a:t>,</a:t>
            </a:r>
          </a:p>
          <a:p>
            <a:r>
              <a:rPr lang="en-US" sz="2000" b="1" dirty="0" smtClean="0"/>
              <a:t> </a:t>
            </a:r>
            <a:r>
              <a:rPr lang="en-US" sz="2000" b="1" dirty="0"/>
              <a:t>psychologically strenuous work</a:t>
            </a:r>
            <a:r>
              <a:rPr lang="en-US" sz="2000" b="1" dirty="0" smtClean="0"/>
              <a:t>,</a:t>
            </a:r>
          </a:p>
          <a:p>
            <a:r>
              <a:rPr lang="en-US" sz="2000" b="1" dirty="0" smtClean="0"/>
              <a:t> </a:t>
            </a:r>
            <a:r>
              <a:rPr lang="en-US" sz="2000" b="1" dirty="0"/>
              <a:t>low educational attainment, </a:t>
            </a:r>
            <a:endParaRPr lang="en-US" sz="2000" b="1" dirty="0" smtClean="0"/>
          </a:p>
          <a:p>
            <a:r>
              <a:rPr lang="en-US" sz="2000" b="1" dirty="0" smtClean="0"/>
              <a:t>Workers</a:t>
            </a:r>
            <a:r>
              <a:rPr lang="en-US" sz="2000" b="1" dirty="0"/>
              <a:t>' Compensation insurance</a:t>
            </a:r>
            <a:r>
              <a:rPr lang="en-US" sz="2000" b="1" dirty="0" smtClean="0"/>
              <a:t>,</a:t>
            </a:r>
          </a:p>
          <a:p>
            <a:r>
              <a:rPr lang="en-US" sz="2000" b="1" dirty="0" smtClean="0"/>
              <a:t> </a:t>
            </a:r>
            <a:r>
              <a:rPr lang="en-US" sz="2000" b="1" dirty="0"/>
              <a:t>job dissatisfaction and </a:t>
            </a:r>
            <a:endParaRPr lang="en-US" sz="2000" b="1" dirty="0" smtClean="0"/>
          </a:p>
          <a:p>
            <a:r>
              <a:rPr lang="en-US" sz="2000" b="1" dirty="0" smtClean="0"/>
              <a:t>psychological </a:t>
            </a:r>
            <a:r>
              <a:rPr lang="en-US" sz="2000" b="1" dirty="0"/>
              <a:t>factors such as somatization disorder, anxiety, and </a:t>
            </a:r>
            <a:r>
              <a:rPr lang="en-US" sz="2000" b="1" dirty="0" smtClean="0"/>
              <a:t>depression</a:t>
            </a:r>
          </a:p>
          <a:p>
            <a:endParaRPr lang="en-US" dirty="0" smtClean="0"/>
          </a:p>
          <a:p>
            <a:endParaRPr lang="en-US" dirty="0"/>
          </a:p>
        </p:txBody>
      </p:sp>
    </p:spTree>
    <p:extLst>
      <p:ext uri="{BB962C8B-B14F-4D97-AF65-F5344CB8AC3E}">
        <p14:creationId xmlns:p14="http://schemas.microsoft.com/office/powerpoint/2010/main" val="4857115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dirty="0">
                <a:solidFill>
                  <a:srgbClr val="00B050"/>
                </a:solidFill>
              </a:rPr>
              <a:t>Important Questions</a:t>
            </a:r>
          </a:p>
        </p:txBody>
      </p:sp>
      <p:sp>
        <p:nvSpPr>
          <p:cNvPr id="5123" name="Rectangle 3"/>
          <p:cNvSpPr>
            <a:spLocks noGrp="1" noChangeArrowheads="1"/>
          </p:cNvSpPr>
          <p:nvPr>
            <p:ph idx="1"/>
          </p:nvPr>
        </p:nvSpPr>
        <p:spPr>
          <a:xfrm>
            <a:off x="677334" y="1349829"/>
            <a:ext cx="8596668" cy="4691533"/>
          </a:xfrm>
        </p:spPr>
        <p:txBody>
          <a:bodyPr>
            <a:normAutofit/>
          </a:bodyPr>
          <a:lstStyle/>
          <a:p>
            <a:pPr>
              <a:buFontTx/>
              <a:buNone/>
            </a:pPr>
            <a:r>
              <a:rPr lang="en-US" sz="2400" dirty="0"/>
              <a:t>1. Is systemic disease the cause?</a:t>
            </a:r>
          </a:p>
          <a:p>
            <a:endParaRPr lang="en-US" sz="2400" dirty="0"/>
          </a:p>
          <a:p>
            <a:pPr>
              <a:buFontTx/>
              <a:buNone/>
            </a:pPr>
            <a:r>
              <a:rPr lang="en-US" sz="2400" dirty="0"/>
              <a:t>2. Is there social or </a:t>
            </a:r>
            <a:r>
              <a:rPr lang="en-US" sz="2400" dirty="0" err="1"/>
              <a:t>psycological</a:t>
            </a:r>
            <a:r>
              <a:rPr lang="en-US" sz="2400" dirty="0"/>
              <a:t> distress that prolongs or amplifies symptoms?</a:t>
            </a:r>
          </a:p>
          <a:p>
            <a:endParaRPr lang="en-US" sz="2400" dirty="0"/>
          </a:p>
          <a:p>
            <a:pPr>
              <a:buFontTx/>
              <a:buNone/>
            </a:pPr>
            <a:r>
              <a:rPr lang="en-US" sz="2400" dirty="0"/>
              <a:t>3. Is there neurologic compromise that requires surgical intervention?</a:t>
            </a:r>
          </a:p>
        </p:txBody>
      </p:sp>
    </p:spTree>
    <p:extLst>
      <p:ext uri="{BB962C8B-B14F-4D97-AF65-F5344CB8AC3E}">
        <p14:creationId xmlns:p14="http://schemas.microsoft.com/office/powerpoint/2010/main" val="33464889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50"/>
                </a:solidFill>
              </a:rPr>
              <a:t>To Answer These Important Questions </a:t>
            </a:r>
          </a:p>
        </p:txBody>
      </p:sp>
      <p:sp>
        <p:nvSpPr>
          <p:cNvPr id="3" name="Content Placeholder 2"/>
          <p:cNvSpPr>
            <a:spLocks noGrp="1"/>
          </p:cNvSpPr>
          <p:nvPr>
            <p:ph idx="1"/>
          </p:nvPr>
        </p:nvSpPr>
        <p:spPr>
          <a:xfrm>
            <a:off x="677334" y="1768703"/>
            <a:ext cx="8596668" cy="3880773"/>
          </a:xfrm>
        </p:spPr>
        <p:txBody>
          <a:bodyPr/>
          <a:lstStyle/>
          <a:p>
            <a:pPr algn="ctr">
              <a:buFontTx/>
              <a:buNone/>
            </a:pPr>
            <a:endParaRPr lang="en-US" dirty="0" smtClean="0"/>
          </a:p>
          <a:p>
            <a:pPr algn="ctr">
              <a:buFontTx/>
              <a:buNone/>
            </a:pPr>
            <a:endParaRPr lang="en-US" dirty="0"/>
          </a:p>
          <a:p>
            <a:pPr algn="ctr">
              <a:buFontTx/>
              <a:buNone/>
            </a:pPr>
            <a:r>
              <a:rPr lang="en-US" sz="2400" b="1" dirty="0" smtClean="0"/>
              <a:t>1</a:t>
            </a:r>
            <a:r>
              <a:rPr lang="en-US" sz="2400" b="1" dirty="0"/>
              <a:t>. Careful History and Physical Exam </a:t>
            </a:r>
          </a:p>
          <a:p>
            <a:pPr algn="ctr"/>
            <a:endParaRPr lang="en-US" sz="2400" b="1" dirty="0"/>
          </a:p>
          <a:p>
            <a:pPr algn="ctr"/>
            <a:endParaRPr lang="en-US" sz="2400" b="1" dirty="0"/>
          </a:p>
          <a:p>
            <a:pPr algn="ctr">
              <a:buFontTx/>
              <a:buNone/>
            </a:pPr>
            <a:r>
              <a:rPr lang="en-US" sz="2400" b="1" dirty="0"/>
              <a:t>2. Imaging and Labs WHEN indicated</a:t>
            </a:r>
          </a:p>
          <a:p>
            <a:endParaRPr lang="en-US" sz="2400" b="1" dirty="0"/>
          </a:p>
        </p:txBody>
      </p:sp>
    </p:spTree>
    <p:extLst>
      <p:ext uri="{BB962C8B-B14F-4D97-AF65-F5344CB8AC3E}">
        <p14:creationId xmlns:p14="http://schemas.microsoft.com/office/powerpoint/2010/main" val="2944994064"/>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1114</TotalTime>
  <Words>3073</Words>
  <Application>Microsoft Office PowerPoint</Application>
  <PresentationFormat>Widescreen</PresentationFormat>
  <Paragraphs>531</Paragraphs>
  <Slides>67</Slides>
  <Notes>40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67</vt:i4>
      </vt:variant>
    </vt:vector>
  </HeadingPairs>
  <TitlesOfParts>
    <vt:vector size="76" baseType="lpstr">
      <vt:lpstr>Arial</vt:lpstr>
      <vt:lpstr>Calibri</vt:lpstr>
      <vt:lpstr>Symbol</vt:lpstr>
      <vt:lpstr>Times</vt:lpstr>
      <vt:lpstr>Times New Roman</vt:lpstr>
      <vt:lpstr>Trebuchet MS</vt:lpstr>
      <vt:lpstr>Wingdings</vt:lpstr>
      <vt:lpstr>Wingdings 3</vt:lpstr>
      <vt:lpstr>Facet</vt:lpstr>
      <vt:lpstr>BACK PAIN</vt:lpstr>
      <vt:lpstr>Epidemiology</vt:lpstr>
      <vt:lpstr>        Back Pain in the Primary Care Clinic</vt:lpstr>
      <vt:lpstr>PowerPoint Presentation</vt:lpstr>
      <vt:lpstr>Epidemiology (cont.)</vt:lpstr>
      <vt:lpstr>PROGNOSIS</vt:lpstr>
      <vt:lpstr>     RISK FACTORS FOR ONSET OF BACK PAIN</vt:lpstr>
      <vt:lpstr>Important Questions</vt:lpstr>
      <vt:lpstr>To Answer These Important Questions </vt:lpstr>
      <vt:lpstr>PowerPoint Presentation</vt:lpstr>
      <vt:lpstr>PowerPoint Presentation</vt:lpstr>
      <vt:lpstr>PowerPoint Presentation</vt:lpstr>
      <vt:lpstr>      Causes of Back Pain</vt:lpstr>
      <vt:lpstr>Clues To Systemic Disease</vt:lpstr>
      <vt:lpstr>Physical Examination</vt:lpstr>
      <vt:lpstr>Imaging</vt:lpstr>
      <vt:lpstr>Why Not Get Imaging Studies for Acute Back Pain?</vt:lpstr>
      <vt:lpstr>PowerPoint Presentation</vt:lpstr>
      <vt:lpstr>TERMINOLOGY</vt:lpstr>
      <vt:lpstr>PowerPoint Presentation</vt:lpstr>
      <vt:lpstr>PowerPoint Presentation</vt:lpstr>
      <vt:lpstr>Piriformis syndrome</vt:lpstr>
      <vt:lpstr>Sciatica</vt:lpstr>
      <vt:lpstr>        LUMBOSACRAL RADICULOPATHY</vt:lpstr>
      <vt:lpstr>L4/L5/S1 Radiculopathy</vt:lpstr>
      <vt:lpstr>STRAIGHT LEG RAISING TEST</vt:lpstr>
      <vt:lpstr>Cauda Equina Syndrome:</vt:lpstr>
      <vt:lpstr>LUMBAR SPINAL STENOSIS</vt:lpstr>
      <vt:lpstr>Management of Spinal Stenosis: Controversial and Evolving</vt:lpstr>
      <vt:lpstr>PowerPoint Presentation</vt:lpstr>
      <vt:lpstr>Disc Herniation – Physiology</vt:lpstr>
      <vt:lpstr>Disc Herniation – Physiology</vt:lpstr>
      <vt:lpstr>Why Not Get an Operation for a Herniated Disk?</vt:lpstr>
      <vt:lpstr>Disc Degeneration – Physiology </vt:lpstr>
      <vt:lpstr> Low Back Pain  -  natural history</vt:lpstr>
      <vt:lpstr>Waddell Signs For Non-organic Pain</vt:lpstr>
      <vt:lpstr>LBP: Case History 1</vt:lpstr>
      <vt:lpstr>Management of Acute LBP:  Watchful Waiting</vt:lpstr>
      <vt:lpstr>First Episode Acute LBP: Red Flags for Emergent Surgical Consultation</vt:lpstr>
      <vt:lpstr>When the Patient Does Not Improve...</vt:lpstr>
      <vt:lpstr>What Are the Red Flags for Serious Low Back Pain?</vt:lpstr>
      <vt:lpstr>What Should I Be Worried About?</vt:lpstr>
      <vt:lpstr>LBP: Case History 2</vt:lpstr>
      <vt:lpstr>How to Diagnose Inflammatory  Back Disease</vt:lpstr>
      <vt:lpstr>How to Diagnose Inflammatory  Back Disease (cont’d)</vt:lpstr>
      <vt:lpstr>Testing Spinal Mobility: Schober’s Test</vt:lpstr>
      <vt:lpstr>Ankylosing Spondylitis: X-Ray Changes</vt:lpstr>
      <vt:lpstr>Management of Inflammatory  Back Pain</vt:lpstr>
      <vt:lpstr>LBP: Case History 3</vt:lpstr>
      <vt:lpstr>Red Flags for Spinal Infections</vt:lpstr>
      <vt:lpstr>LBP: Spinal Infections</vt:lpstr>
      <vt:lpstr>LBP: Case 3 — X-Rays</vt:lpstr>
      <vt:lpstr>Approach to Acute Back Pain in the Elderly</vt:lpstr>
      <vt:lpstr>LBP: Case History 4</vt:lpstr>
      <vt:lpstr>Case 4: Multiple Myeloma</vt:lpstr>
      <vt:lpstr>Follow-up</vt:lpstr>
      <vt:lpstr>LBP: Case History 5</vt:lpstr>
      <vt:lpstr>Case 5: Spine X-Ray</vt:lpstr>
      <vt:lpstr>Features of Acute Compression Fractures</vt:lpstr>
      <vt:lpstr>Risk Factors for Osteoporosis</vt:lpstr>
      <vt:lpstr>Management of Acute Compression Fracture</vt:lpstr>
      <vt:lpstr>Management of Acute Compression Fracture (cont’d)</vt:lpstr>
      <vt:lpstr>Osteoporosis: Initial Evaluation</vt:lpstr>
      <vt:lpstr>Osteoporosis: BMD Measures</vt:lpstr>
      <vt:lpstr>Long-Term Treatment of Osteoporosis</vt:lpstr>
      <vt:lpstr>Key Points About Acute Back Pain </vt:lpstr>
      <vt:lpstr>                                   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afsar sayeeda</dc:creator>
  <cp:lastModifiedBy>User</cp:lastModifiedBy>
  <cp:revision>69</cp:revision>
  <dcterms:created xsi:type="dcterms:W3CDTF">2014-04-16T16:20:46Z</dcterms:created>
  <dcterms:modified xsi:type="dcterms:W3CDTF">2014-04-21T07:03:36Z</dcterms:modified>
</cp:coreProperties>
</file>