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86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73" r:id="rId15"/>
    <p:sldId id="268" r:id="rId16"/>
    <p:sldId id="283" r:id="rId17"/>
    <p:sldId id="284" r:id="rId18"/>
    <p:sldId id="277" r:id="rId19"/>
    <p:sldId id="280" r:id="rId2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2BEF-B0E6-41B5-BAED-73E89DC3EC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382D-8084-4FE5-84DD-26D2BFC7C5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4BAB-DF0D-488C-B8F6-2A32E4D334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67DE-45F5-4A99-915F-B4CA5B818F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25DFB-880D-42D3-A36B-8AEDA281F3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842C6-4314-4271-89B0-953C2478E1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516BC-578B-45BC-A7DC-3B57EEC503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4A26E-6765-44A4-BB0D-5345FE9DE1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A11E-C6A7-4932-9A16-7629244BCD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D8224-1C2B-4B93-A1A9-CB29C980E4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35161-6523-4FDC-98AA-3523F3A18D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FE1C1833-7A5A-4DD9-BDCD-E9162C7F4B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</a:rPr>
              <a:t>Use of antibiotics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solidFill>
                  <a:srgbClr val="CC0000"/>
                </a:solidFill>
              </a:rPr>
              <a:t>Antibiotics excreted mainly by kidney </a:t>
            </a:r>
          </a:p>
          <a:p>
            <a:pPr algn="l" rtl="0" eaLnBrk="1" hangingPunct="1"/>
            <a:r>
              <a:rPr lang="en-US" sz="2800" smtClean="0">
                <a:solidFill>
                  <a:srgbClr val="CC0000"/>
                </a:solidFill>
              </a:rPr>
              <a:t>Antibiotics excreted mainly by liver                                                                  </a:t>
            </a:r>
          </a:p>
          <a:p>
            <a:pPr algn="l" rtl="0" eaLnBrk="1" hangingPunct="1"/>
            <a:r>
              <a:rPr lang="en-US" sz="2800" smtClean="0">
                <a:solidFill>
                  <a:srgbClr val="CC0000"/>
                </a:solidFill>
              </a:rPr>
              <a:t>Antibiotics  safe in pregnancy                                                           </a:t>
            </a:r>
            <a:r>
              <a:rPr lang="ar-SA" sz="2800" smtClean="0">
                <a:solidFill>
                  <a:srgbClr val="CC0000"/>
                </a:solidFill>
              </a:rPr>
              <a:t>  </a:t>
            </a:r>
            <a:r>
              <a:rPr lang="en-US" sz="2800" smtClean="0">
                <a:solidFill>
                  <a:srgbClr val="CC0000"/>
                </a:solidFill>
              </a:rPr>
              <a:t> </a:t>
            </a:r>
            <a:r>
              <a:rPr lang="ar-SA" sz="2800" smtClean="0">
                <a:solidFill>
                  <a:srgbClr val="CC0000"/>
                </a:solidFill>
              </a:rPr>
              <a:t> </a:t>
            </a:r>
            <a:r>
              <a:rPr lang="en-US" sz="2800" smtClean="0">
                <a:solidFill>
                  <a:srgbClr val="CC0000"/>
                </a:solidFill>
              </a:rPr>
              <a:t> 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Dosing of antibiotics depends on :</a:t>
            </a:r>
          </a:p>
          <a:p>
            <a:pPr algn="l" rtl="0" eaLnBrk="1" hangingPunct="1"/>
            <a:r>
              <a:rPr lang="en-US" sz="2800" smtClean="0">
                <a:solidFill>
                  <a:srgbClr val="CC0000"/>
                </a:solidFill>
              </a:rPr>
              <a:t> MIC</a:t>
            </a:r>
          </a:p>
          <a:p>
            <a:pPr algn="l" rtl="0" eaLnBrk="1" hangingPunct="1"/>
            <a:r>
              <a:rPr lang="en-US" sz="2800" smtClean="0">
                <a:solidFill>
                  <a:srgbClr val="CC0000"/>
                </a:solidFill>
              </a:rPr>
              <a:t> half life of drug</a:t>
            </a:r>
          </a:p>
          <a:p>
            <a:pPr algn="l" rtl="0" eaLnBrk="1" hangingPunct="1"/>
            <a:r>
              <a:rPr lang="en-US" sz="2800" smtClean="0">
                <a:solidFill>
                  <a:srgbClr val="CC0000"/>
                </a:solidFill>
              </a:rPr>
              <a:t> patient factors</a:t>
            </a:r>
          </a:p>
          <a:p>
            <a:pPr algn="l" rtl="0" eaLnBrk="1" hangingPunct="1"/>
            <a:endParaRPr lang="en-US" sz="2800" smtClean="0">
              <a:solidFill>
                <a:srgbClr val="CC0000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Duration of therapy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CC0000"/>
                </a:solidFill>
              </a:rPr>
              <a:t>Antibiotic combinations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u="sng" smtClean="0">
                <a:solidFill>
                  <a:srgbClr val="CC0000"/>
                </a:solidFill>
              </a:rPr>
              <a:t>Indications 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Sepsis of unclear etiology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Febrile neutropenia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Prevent emergence of resistance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Polymicrobial infection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Synergy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CC0000"/>
              </a:solidFill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u="sng" smtClean="0">
                <a:solidFill>
                  <a:srgbClr val="CC0000"/>
                </a:solidFill>
              </a:rPr>
              <a:t>Disadvantages: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Elimination of normal flora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Colonisation by resistant organisms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Drug toxicity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00"/>
                </a:solidFill>
              </a:rPr>
              <a:t>Cost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CC0000"/>
                </a:solidFill>
              </a:rPr>
              <a:t>Failure of  therapy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Patient factors</a:t>
            </a:r>
          </a:p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Drug factors</a:t>
            </a:r>
          </a:p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Organism factors</a:t>
            </a:r>
            <a:endParaRPr lang="en-US" smtClean="0"/>
          </a:p>
          <a:p>
            <a:pPr algn="l" rtl="0" eaLnBrk="1" hangingPunct="1">
              <a:buFontTx/>
              <a:buNone/>
            </a:pPr>
            <a:endParaRPr lang="en-US" smtClean="0"/>
          </a:p>
          <a:p>
            <a:pPr algn="ctr" rtl="0" eaLnBrk="1" hangingPunct="1">
              <a:buFontTx/>
              <a:buNone/>
            </a:pPr>
            <a:endParaRPr lang="en-US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resistance</a:t>
            </a:r>
          </a:p>
        </p:txBody>
      </p:sp>
      <p:graphicFrame>
        <p:nvGraphicFramePr>
          <p:cNvPr id="1026" name="Object 2052"/>
          <p:cNvGraphicFramePr>
            <a:graphicFrameLocks noChangeAspect="1"/>
          </p:cNvGraphicFramePr>
          <p:nvPr>
            <p:ph idx="1"/>
          </p:nvPr>
        </p:nvGraphicFramePr>
        <p:xfrm>
          <a:off x="642938" y="2214563"/>
          <a:ext cx="7970837" cy="3786187"/>
        </p:xfrm>
        <a:graphic>
          <a:graphicData uri="http://schemas.openxmlformats.org/presentationml/2006/ole">
            <p:oleObj spid="_x0000_s1026" name="Document" r:id="rId3" imgW="4759204" imgH="22600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INCREASING  ANTIBIOTIC RESISTANCE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457200" y="2141538"/>
          <a:ext cx="8229600" cy="3443287"/>
        </p:xfrm>
        <a:graphic>
          <a:graphicData uri="http://schemas.openxmlformats.org/presentationml/2006/ole">
            <p:oleObj spid="_x0000_s2050" name="Chart" r:id="rId3" imgW="9105900" imgH="38100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Antibiotic Resistance</a:t>
            </a:r>
            <a:endParaRPr lang="en-US" sz="320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GB" sz="2400" smtClean="0"/>
              <a:t>Current problems with antibiotic resistant bacteria include:</a:t>
            </a:r>
          </a:p>
          <a:p>
            <a:pPr lvl="1" algn="l" rtl="0" eaLnBrk="1" hangingPunct="1"/>
            <a:r>
              <a:rPr lang="en-GB" sz="2400" smtClean="0"/>
              <a:t>MRSA</a:t>
            </a:r>
          </a:p>
          <a:p>
            <a:pPr lvl="2" algn="l" rtl="0" eaLnBrk="1" hangingPunct="1"/>
            <a:r>
              <a:rPr lang="en-GB" smtClean="0"/>
              <a:t>37% of all bloodstream isolates of </a:t>
            </a:r>
            <a:r>
              <a:rPr lang="en-GB" i="1" smtClean="0"/>
              <a:t>S. aureus</a:t>
            </a:r>
            <a:r>
              <a:rPr lang="en-GB" smtClean="0"/>
              <a:t> are now MRSA</a:t>
            </a:r>
          </a:p>
          <a:p>
            <a:pPr lvl="1" algn="l" rtl="0" eaLnBrk="1" hangingPunct="1"/>
            <a:r>
              <a:rPr lang="en-GB" sz="2400" smtClean="0"/>
              <a:t>resistance in respiratory pathogens</a:t>
            </a:r>
          </a:p>
          <a:p>
            <a:pPr lvl="2" algn="l" rtl="0" eaLnBrk="1" hangingPunct="1"/>
            <a:r>
              <a:rPr lang="en-GB" smtClean="0"/>
              <a:t>2.2% of </a:t>
            </a:r>
            <a:r>
              <a:rPr lang="en-GB" i="1" smtClean="0"/>
              <a:t>S. pneumoniae</a:t>
            </a:r>
            <a:r>
              <a:rPr lang="en-GB" smtClean="0"/>
              <a:t> are penicillin-resistant</a:t>
            </a:r>
          </a:p>
          <a:p>
            <a:pPr lvl="2" algn="l" rtl="0" eaLnBrk="1" hangingPunct="1"/>
            <a:r>
              <a:rPr lang="en-GB" smtClean="0"/>
              <a:t>~15-20% of </a:t>
            </a:r>
            <a:r>
              <a:rPr lang="en-GB" i="1" smtClean="0"/>
              <a:t>H. influenzae</a:t>
            </a:r>
            <a:r>
              <a:rPr lang="en-GB" smtClean="0"/>
              <a:t> are amoxicillin-resistant</a:t>
            </a:r>
          </a:p>
          <a:p>
            <a:pPr algn="l" rtl="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Antibiotic Resistance</a:t>
            </a:r>
            <a:endParaRPr lang="en-US" sz="280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eaLnBrk="1" hangingPunct="1"/>
            <a:r>
              <a:rPr lang="en-GB" sz="2400" smtClean="0"/>
              <a:t>multi-resistant Gram-negative bacilli</a:t>
            </a:r>
          </a:p>
          <a:p>
            <a:pPr lvl="2" algn="l" rtl="0" eaLnBrk="1" hangingPunct="1"/>
            <a:r>
              <a:rPr lang="en-GB" smtClean="0"/>
              <a:t>extended-spectrum </a:t>
            </a:r>
            <a:r>
              <a:rPr lang="el-GR" smtClean="0"/>
              <a:t>β</a:t>
            </a:r>
            <a:r>
              <a:rPr lang="en-GB" smtClean="0"/>
              <a:t>-lactamase producers</a:t>
            </a:r>
            <a:endParaRPr lang="el-GR" smtClean="0"/>
          </a:p>
          <a:p>
            <a:pPr lvl="1" algn="l" rtl="0" eaLnBrk="1" hangingPunct="1"/>
            <a:r>
              <a:rPr lang="en-GB" sz="2400" smtClean="0"/>
              <a:t>glycopeptide-resistant enterococci</a:t>
            </a:r>
          </a:p>
          <a:p>
            <a:pPr lvl="2" algn="l" rtl="0" eaLnBrk="1" hangingPunct="1"/>
            <a:r>
              <a:rPr lang="en-GB" smtClean="0"/>
              <a:t>21.6% of bloodstream isolates of </a:t>
            </a:r>
            <a:r>
              <a:rPr lang="en-GB" i="1" smtClean="0"/>
              <a:t>E. faecium</a:t>
            </a:r>
          </a:p>
          <a:p>
            <a:pPr lvl="2" algn="l" rtl="0" eaLnBrk="1" hangingPunct="1"/>
            <a:r>
              <a:rPr lang="en-GB" smtClean="0"/>
              <a:t>3.3% of </a:t>
            </a:r>
            <a:r>
              <a:rPr lang="en-GB" i="1" smtClean="0"/>
              <a:t>E. faecalis</a:t>
            </a:r>
            <a:endParaRPr lang="en-GB" smtClean="0"/>
          </a:p>
          <a:p>
            <a:pPr lvl="1" algn="l" rtl="0" eaLnBrk="1" hangingPunct="1"/>
            <a:r>
              <a:rPr lang="en-GB" sz="2400" smtClean="0"/>
              <a:t>MDR-TB</a:t>
            </a:r>
          </a:p>
          <a:p>
            <a:pPr lvl="2" algn="l" rtl="0" eaLnBrk="1" hangingPunct="1"/>
            <a:r>
              <a:rPr lang="en-GB" smtClean="0"/>
              <a:t>6.2% of </a:t>
            </a:r>
            <a:r>
              <a:rPr lang="en-GB" i="1" smtClean="0"/>
              <a:t>M. tuberculosis</a:t>
            </a:r>
            <a:r>
              <a:rPr lang="en-GB" smtClean="0"/>
              <a:t> isoniazid-resistant</a:t>
            </a:r>
          </a:p>
          <a:p>
            <a:pPr lvl="2" algn="l" rtl="0" eaLnBrk="1" hangingPunct="1"/>
            <a:r>
              <a:rPr lang="en-GB" smtClean="0"/>
              <a:t>1% are true MDR strains</a:t>
            </a:r>
          </a:p>
          <a:p>
            <a:pPr algn="l" rtl="0" eaLnBrk="1" hangingPunct="1">
              <a:buFont typeface="Monotype Sorts"/>
              <a:buNone/>
            </a:pPr>
            <a:endParaRPr lang="en-US" sz="2400" smtClean="0"/>
          </a:p>
          <a:p>
            <a:pPr algn="l" rtl="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Stop Antimicrobial Treatment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400" smtClean="0"/>
              <a:t>When infection is treated</a:t>
            </a:r>
          </a:p>
          <a:p>
            <a:pPr algn="l" rtl="0" eaLnBrk="1" hangingPunct="1"/>
            <a:endParaRPr lang="en-US" sz="2400" smtClean="0"/>
          </a:p>
          <a:p>
            <a:pPr algn="l" rtl="0" eaLnBrk="1" hangingPunct="1"/>
            <a:r>
              <a:rPr lang="en-US" sz="2400" smtClean="0"/>
              <a:t>When infection is not diagnosed</a:t>
            </a:r>
          </a:p>
          <a:p>
            <a:pPr algn="l" rtl="0" eaLnBrk="1" hangingPunct="1"/>
            <a:endParaRPr lang="en-US" sz="2400" smtClean="0"/>
          </a:p>
          <a:p>
            <a:pPr algn="l" rtl="0" eaLnBrk="1" hangingPunct="1"/>
            <a:r>
              <a:rPr lang="en-US" sz="2400" smtClean="0"/>
              <a:t>When infection is unlikely</a:t>
            </a:r>
            <a:endParaRPr lang="en-US" sz="2400" smtClean="0">
              <a:cs typeface="Times New Roman" pitchFamily="18" charset="0"/>
            </a:endParaRPr>
          </a:p>
          <a:p>
            <a:pPr algn="l" rtl="0" eaLnBrk="1" hangingPunct="1"/>
            <a:endParaRPr lang="en-US" sz="2400" smtClean="0"/>
          </a:p>
          <a:p>
            <a:pPr algn="l" rtl="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Hospital Control: Monitor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130000"/>
              </a:lnSpc>
              <a:buFontTx/>
              <a:buNone/>
            </a:pPr>
            <a:r>
              <a:rPr lang="en-US" sz="2000" smtClean="0">
                <a:solidFill>
                  <a:srgbClr val="FFCC00"/>
                </a:solidFill>
              </a:rPr>
              <a:t>2-Monitor and evaluate empiric, therapeutic &amp; prophylactic use </a:t>
            </a:r>
          </a:p>
          <a:p>
            <a:pPr lvl="1" algn="l" rtl="0" eaLnBrk="1" hangingPunct="1">
              <a:lnSpc>
                <a:spcPct val="130000"/>
              </a:lnSpc>
            </a:pPr>
            <a:r>
              <a:rPr lang="en-US" sz="2000" smtClean="0"/>
              <a:t> prescriptions include type of rx: E/T/P</a:t>
            </a:r>
          </a:p>
          <a:p>
            <a:pPr lvl="1" algn="l" rtl="0" eaLnBrk="1" hangingPunct="1">
              <a:lnSpc>
                <a:spcPct val="130000"/>
              </a:lnSpc>
            </a:pPr>
            <a:r>
              <a:rPr lang="en-US" sz="2000" smtClean="0"/>
              <a:t> Time limits </a:t>
            </a:r>
          </a:p>
          <a:p>
            <a:pPr lvl="2" algn="l" rtl="0" eaLnBrk="1" hangingPunct="1">
              <a:lnSpc>
                <a:spcPct val="130000"/>
              </a:lnSpc>
              <a:buSzPct val="145000"/>
              <a:buFont typeface="Wingdings" pitchFamily="2" charset="2"/>
              <a:buChar char="§"/>
            </a:pPr>
            <a:r>
              <a:rPr lang="en-US" sz="2000" smtClean="0"/>
              <a:t>Empiric: 	3 days</a:t>
            </a:r>
          </a:p>
          <a:p>
            <a:pPr lvl="2" algn="l" rtl="0" eaLnBrk="1" hangingPunct="1">
              <a:lnSpc>
                <a:spcPct val="130000"/>
              </a:lnSpc>
              <a:buSzPct val="145000"/>
              <a:buFont typeface="Wingdings" pitchFamily="2" charset="2"/>
              <a:buChar char="§"/>
            </a:pPr>
            <a:r>
              <a:rPr lang="en-US" sz="2000" smtClean="0"/>
              <a:t>Prophylactic: 	2 days</a:t>
            </a:r>
          </a:p>
          <a:p>
            <a:pPr lvl="2" algn="l" rtl="0" eaLnBrk="1" hangingPunct="1">
              <a:lnSpc>
                <a:spcPct val="130000"/>
              </a:lnSpc>
              <a:buSzPct val="145000"/>
              <a:buFont typeface="Wingdings" pitchFamily="2" charset="2"/>
              <a:buChar char="§"/>
            </a:pPr>
            <a:r>
              <a:rPr lang="en-US" sz="2000" smtClean="0"/>
              <a:t>Therapeutic:	7 days</a:t>
            </a:r>
          </a:p>
          <a:p>
            <a:pPr lvl="1" algn="l" rtl="0" eaLnBrk="1" hangingPunct="1">
              <a:lnSpc>
                <a:spcPct val="130000"/>
              </a:lnSpc>
            </a:pPr>
            <a:r>
              <a:rPr lang="en-US" sz="2000" smtClean="0"/>
              <a:t>extension requires justification written by the prescribing physician</a:t>
            </a:r>
          </a:p>
          <a:p>
            <a:pPr lvl="1" algn="l" rtl="0" eaLnBrk="1" hangingPunct="1">
              <a:lnSpc>
                <a:spcPct val="130000"/>
              </a:lnSpc>
            </a:pPr>
            <a:r>
              <a:rPr lang="en-US" sz="2000" smtClean="0"/>
              <a:t>requiring MD to justify prescriptions </a:t>
            </a:r>
            <a:r>
              <a:rPr lang="en-US" sz="2000" smtClean="0">
                <a:sym typeface="Wingdings" pitchFamily="2" charset="2"/>
              </a:rPr>
              <a:t> </a:t>
            </a:r>
            <a:r>
              <a:rPr lang="en-US" sz="2000" smtClean="0"/>
              <a:t>proper usage.</a:t>
            </a:r>
          </a:p>
          <a:p>
            <a:pPr algn="l" rtl="0"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Antibiotic use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1800" smtClean="0"/>
              <a:t> Antimicrobials are the 2</a:t>
            </a:r>
            <a:r>
              <a:rPr lang="en-US" sz="1800" baseline="30000" smtClean="0"/>
              <a:t>nd</a:t>
            </a:r>
            <a:r>
              <a:rPr lang="en-US" sz="1800" smtClean="0"/>
              <a:t> most common drugs prescribed by office based physicians </a:t>
            </a:r>
          </a:p>
          <a:p>
            <a:pPr algn="l" rtl="0" eaLnBrk="1" hangingPunct="1"/>
            <a:endParaRPr lang="en-US" sz="1800" smtClean="0"/>
          </a:p>
          <a:p>
            <a:pPr algn="l" rtl="0" eaLnBrk="1" hangingPunct="1"/>
            <a:r>
              <a:rPr lang="en-US" sz="1800" smtClean="0"/>
              <a:t>In USA1992: </a:t>
            </a:r>
          </a:p>
          <a:p>
            <a:pPr algn="l" rtl="0" eaLnBrk="1" hangingPunct="1">
              <a:buFontTx/>
              <a:buNone/>
            </a:pPr>
            <a:r>
              <a:rPr lang="en-US" sz="1800" smtClean="0"/>
              <a:t>           110 million oral antimicrobial rx written by office based physicians</a:t>
            </a:r>
          </a:p>
          <a:p>
            <a:pPr algn="l" rtl="0" eaLnBrk="1" hangingPunct="1"/>
            <a:endParaRPr lang="en-US" sz="1800" smtClean="0"/>
          </a:p>
          <a:p>
            <a:pPr algn="l" rtl="0" eaLnBrk="1" hangingPunct="1"/>
            <a:r>
              <a:rPr lang="en-US" sz="1800" smtClean="0"/>
              <a:t>annual antimicrobial drug use rate </a:t>
            </a:r>
          </a:p>
          <a:p>
            <a:pPr algn="l" rtl="0" eaLnBrk="1" hangingPunct="1">
              <a:buFontTx/>
              <a:buNone/>
            </a:pPr>
            <a:r>
              <a:rPr lang="en-US" sz="1800" smtClean="0"/>
              <a:t>	= 439 /1,000 populaation</a:t>
            </a:r>
          </a:p>
          <a:p>
            <a:pPr algn="l" rtl="0" eaLnBrk="1" hangingPunct="1"/>
            <a:endParaRPr lang="en-US" sz="1800" smtClean="0"/>
          </a:p>
          <a:p>
            <a:pPr algn="l" rtl="0" eaLnBrk="1" hangingPunct="1">
              <a:buFontTx/>
              <a:buNone/>
            </a:pPr>
            <a:endParaRPr lang="en-US" sz="1800" smtClean="0"/>
          </a:p>
          <a:p>
            <a:pPr algn="l" rtl="0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400" smtClean="0"/>
              <a:t>A 21 year old university student presents with fever , body aches , and sore throat.</a:t>
            </a:r>
          </a:p>
          <a:p>
            <a:pPr algn="l" rtl="0">
              <a:buFont typeface="Wingdings" pitchFamily="2" charset="2"/>
              <a:buChar char="Ø"/>
            </a:pPr>
            <a:endParaRPr lang="en-US" sz="240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smtClean="0"/>
              <a:t>A 54 year old lady complains of dysuria , frequency, loin pain and fever.</a:t>
            </a:r>
          </a:p>
          <a:p>
            <a:pPr algn="l" rtl="0">
              <a:buFont typeface="Wingdings" pitchFamily="2" charset="2"/>
              <a:buChar char="Ø"/>
            </a:pPr>
            <a:endParaRPr lang="en-US" sz="240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smtClean="0"/>
              <a:t>A 36 year old man presents with cough , sputum , shotness of breath and fever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Indications for use :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CC0000"/>
                </a:solidFill>
              </a:rPr>
              <a:t>Definite or probable bacterial infection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CC0000"/>
                </a:solidFill>
              </a:rPr>
              <a:t>Serious infections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CC0000"/>
                </a:solidFill>
              </a:rPr>
              <a:t>NOT FEVER</a:t>
            </a:r>
          </a:p>
          <a:p>
            <a:pPr algn="l" rtl="0" eaLnBrk="1" hangingPunct="1">
              <a:buFont typeface="Wingdings" pitchFamily="2" charset="2"/>
              <a:buChar char="§"/>
            </a:pPr>
            <a:endParaRPr lang="en-US" sz="2400" smtClean="0">
              <a:solidFill>
                <a:srgbClr val="CC0000"/>
              </a:solidFill>
            </a:endParaRPr>
          </a:p>
          <a:p>
            <a:pPr algn="l" rtl="0" eaLnBrk="1" hangingPunct="1">
              <a:buFontTx/>
              <a:buNone/>
            </a:pPr>
            <a:endParaRPr lang="en-US" sz="2400" smtClean="0">
              <a:solidFill>
                <a:srgbClr val="CC0000"/>
              </a:solidFill>
            </a:endParaRPr>
          </a:p>
          <a:p>
            <a:pPr algn="l" rtl="0" eaLnBrk="1" hangingPunct="1">
              <a:buFontTx/>
              <a:buNone/>
            </a:pPr>
            <a:endParaRPr lang="en-US" smtClean="0">
              <a:solidFill>
                <a:srgbClr val="CC0000"/>
              </a:solidFill>
            </a:endParaRPr>
          </a:p>
          <a:p>
            <a:pPr algn="l" rtl="0" eaLnBrk="1" hangingPunct="1">
              <a:buFontTx/>
              <a:buNone/>
            </a:pPr>
            <a:endParaRPr lang="en-US" smtClean="0"/>
          </a:p>
          <a:p>
            <a:pPr algn="l" rtl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Where is the focus of infection ?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Clinical assessment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Gram stain &amp; cultures</a:t>
            </a:r>
          </a:p>
          <a:p>
            <a:pPr eaLnBrk="1" hangingPunct="1"/>
            <a:endParaRPr lang="en-US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What is the likely organism :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focus of infection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gram stain 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patients age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epidemiological setting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prior culture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What is the commonest cause of :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urinary tract infection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cellulitis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billiary infection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meningitis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septic arthritis</a:t>
            </a:r>
          </a:p>
          <a:p>
            <a:pPr algn="l" rtl="0" eaLnBrk="1" hangingPunct="1"/>
            <a:r>
              <a:rPr lang="en-US" smtClean="0">
                <a:solidFill>
                  <a:srgbClr val="CC0000"/>
                </a:solidFill>
              </a:rPr>
              <a:t> nosocomial pneumonia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rgbClr val="CC0000"/>
                </a:solidFill>
              </a:rPr>
              <a:t>After 48 hours – check culture results   </a:t>
            </a:r>
            <a:r>
              <a:rPr lang="ar-SA" smtClean="0">
                <a:solidFill>
                  <a:srgbClr val="CC0000"/>
                </a:solidFill>
              </a:rPr>
              <a:t>	</a:t>
            </a:r>
            <a:endParaRPr lang="en-US" smtClean="0">
              <a:solidFill>
                <a:srgbClr val="CC0000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     &gt; Narrow antibiotic coverage </a:t>
            </a:r>
          </a:p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     &gt;Infection vs colonization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CC0000"/>
                </a:solidFill>
              </a:rPr>
              <a:t> Other factors for antibiotic selection  : </a:t>
            </a:r>
            <a:r>
              <a:rPr lang="ar-SA" sz="2800" smtClean="0">
                <a:solidFill>
                  <a:srgbClr val="CC0000"/>
                </a:solidFill>
              </a:rPr>
              <a:t>                    </a:t>
            </a:r>
            <a:endParaRPr lang="en-US" sz="2800" smtClean="0">
              <a:solidFill>
                <a:srgbClr val="CC0000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</a:rPr>
              <a:t> culture results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</a:rPr>
              <a:t> tissue penetration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</a:rPr>
              <a:t> bactericidal vs static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</a:rPr>
              <a:t> renal disease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</a:rPr>
              <a:t> liver disease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</a:rPr>
              <a:t> pregnancy &amp; lactation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404</Words>
  <Application>Microsoft Office PowerPoint</Application>
  <PresentationFormat>عرض على الشاشة (3:4)‏</PresentationFormat>
  <Paragraphs>109</Paragraphs>
  <Slides>19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19</vt:i4>
      </vt:variant>
    </vt:vector>
  </HeadingPairs>
  <TitlesOfParts>
    <vt:vector size="27" baseType="lpstr">
      <vt:lpstr>Arial</vt:lpstr>
      <vt:lpstr>Calibri</vt:lpstr>
      <vt:lpstr>Wingdings</vt:lpstr>
      <vt:lpstr>Monotype Sorts</vt:lpstr>
      <vt:lpstr>Times New Roman</vt:lpstr>
      <vt:lpstr>Default Design</vt:lpstr>
      <vt:lpstr>Microsoft Word Document</vt:lpstr>
      <vt:lpstr>Microsoft Graph Chart</vt:lpstr>
      <vt:lpstr>Use of antibiotics</vt:lpstr>
      <vt:lpstr>Antibiotic use</vt:lpstr>
      <vt:lpstr>الشريحة 3</vt:lpstr>
      <vt:lpstr>الشريحة 4</vt:lpstr>
      <vt:lpstr> </vt:lpstr>
      <vt:lpstr>  </vt:lpstr>
      <vt:lpstr>الشريحة 7</vt:lpstr>
      <vt:lpstr>الشريحة 8</vt:lpstr>
      <vt:lpstr>الشريحة 9</vt:lpstr>
      <vt:lpstr>الشريحة 10</vt:lpstr>
      <vt:lpstr>الشريحة 11</vt:lpstr>
      <vt:lpstr>Antibiotic combinations</vt:lpstr>
      <vt:lpstr>Failure of  therapy</vt:lpstr>
      <vt:lpstr>History of resistance</vt:lpstr>
      <vt:lpstr>INCREASING  ANTIBIOTIC RESISTANCE</vt:lpstr>
      <vt:lpstr>Antibiotic Resistance</vt:lpstr>
      <vt:lpstr>Antibiotic Resistance</vt:lpstr>
      <vt:lpstr>Stop Antimicrobial Treatment</vt:lpstr>
      <vt:lpstr>Hospital Control: Monitor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ANTIBIOTICS</dc:title>
  <dc:creator>بوسي</dc:creator>
  <cp:lastModifiedBy>AA</cp:lastModifiedBy>
  <cp:revision>26</cp:revision>
  <dcterms:created xsi:type="dcterms:W3CDTF">2007-11-06T17:25:16Z</dcterms:created>
  <dcterms:modified xsi:type="dcterms:W3CDTF">2014-04-30T14:00:29Z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