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2"/>
  </p:notesMasterIdLst>
  <p:handoutMasterIdLst>
    <p:handoutMasterId r:id="rId43"/>
  </p:handoutMasterIdLst>
  <p:sldIdLst>
    <p:sldId id="256" r:id="rId2"/>
    <p:sldId id="298" r:id="rId3"/>
    <p:sldId id="304" r:id="rId4"/>
    <p:sldId id="257" r:id="rId5"/>
    <p:sldId id="258" r:id="rId6"/>
    <p:sldId id="261" r:id="rId7"/>
    <p:sldId id="299" r:id="rId8"/>
    <p:sldId id="291" r:id="rId9"/>
    <p:sldId id="302" r:id="rId10"/>
    <p:sldId id="305" r:id="rId11"/>
    <p:sldId id="292" r:id="rId12"/>
    <p:sldId id="284" r:id="rId13"/>
    <p:sldId id="306" r:id="rId14"/>
    <p:sldId id="290" r:id="rId15"/>
    <p:sldId id="285" r:id="rId16"/>
    <p:sldId id="307" r:id="rId17"/>
    <p:sldId id="281" r:id="rId18"/>
    <p:sldId id="264" r:id="rId19"/>
    <p:sldId id="283" r:id="rId20"/>
    <p:sldId id="286" r:id="rId21"/>
    <p:sldId id="287" r:id="rId22"/>
    <p:sldId id="288" r:id="rId23"/>
    <p:sldId id="260" r:id="rId24"/>
    <p:sldId id="263" r:id="rId25"/>
    <p:sldId id="278" r:id="rId26"/>
    <p:sldId id="265" r:id="rId27"/>
    <p:sldId id="262" r:id="rId28"/>
    <p:sldId id="300" r:id="rId29"/>
    <p:sldId id="296" r:id="rId30"/>
    <p:sldId id="295" r:id="rId31"/>
    <p:sldId id="289" r:id="rId32"/>
    <p:sldId id="279" r:id="rId33"/>
    <p:sldId id="270" r:id="rId34"/>
    <p:sldId id="271" r:id="rId35"/>
    <p:sldId id="303" r:id="rId36"/>
    <p:sldId id="308" r:id="rId37"/>
    <p:sldId id="259" r:id="rId38"/>
    <p:sldId id="297" r:id="rId39"/>
    <p:sldId id="293" r:id="rId40"/>
    <p:sldId id="294" r:id="rId41"/>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a:srgbClr val="FFFF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186" autoAdjust="0"/>
  </p:normalViewPr>
  <p:slideViewPr>
    <p:cSldViewPr>
      <p:cViewPr varScale="1">
        <p:scale>
          <a:sx n="62" d="100"/>
          <a:sy n="62" d="100"/>
        </p:scale>
        <p:origin x="-13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6EF1C2-8D58-4C46-B073-C4A2D0A793EB}" type="datetimeFigureOut">
              <a:rPr lang="en-US" smtClean="0"/>
              <a:t>3/5/2013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7AC4735-238D-4021-85F8-D2A21AC6AC4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C012418-D801-4835-8A41-B1562543FF04}" type="datetimeFigureOut">
              <a:rPr lang="en-US" smtClean="0"/>
              <a:pPr/>
              <a:t>3/5/2013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dirty="0"/>
              <a:t>Lipoprotein metabolism has a key role in </a:t>
            </a:r>
            <a:r>
              <a:rPr lang="en-US" sz="1000" dirty="0" err="1"/>
              <a:t>atherogenesis</a:t>
            </a:r>
            <a:r>
              <a:rPr lang="en-US" sz="1000" dirty="0"/>
              <a:t>. It involves the transport of lipids, particularly cholesterol and triglycerides, in the blood. The intestine absorbs dietary fat and packages it into </a:t>
            </a:r>
            <a:r>
              <a:rPr lang="en-US" sz="1000" dirty="0" err="1"/>
              <a:t>chylomicrons</a:t>
            </a:r>
            <a:r>
              <a:rPr lang="en-US" sz="1000" dirty="0"/>
              <a:t> (large triglyceride-rich lipoproteins), which are transported to peripheral tissues through the blood. In muscle and adipose tissues, the enzyme lipoprotein lipase breaks down </a:t>
            </a:r>
            <a:r>
              <a:rPr lang="en-US" sz="1000" dirty="0" err="1"/>
              <a:t>chylomicrons</a:t>
            </a:r>
            <a:r>
              <a:rPr lang="en-US" sz="1000" dirty="0"/>
              <a:t>, and fatty acids enter these tissues. The </a:t>
            </a:r>
            <a:r>
              <a:rPr lang="en-US" sz="1000" dirty="0" err="1"/>
              <a:t>chylomicron</a:t>
            </a:r>
            <a:r>
              <a:rPr lang="en-US" sz="1000" dirty="0"/>
              <a:t> remnants are subsequently taken up by the liver. The liver loads lipids onto </a:t>
            </a:r>
            <a:r>
              <a:rPr lang="en-US" sz="1000" dirty="0" err="1"/>
              <a:t>apoB</a:t>
            </a:r>
            <a:r>
              <a:rPr lang="en-US" sz="1000" dirty="0"/>
              <a:t> and secretes very-low-density lipoproteins (VLDLs), which undergo </a:t>
            </a:r>
            <a:r>
              <a:rPr lang="en-US" sz="1000" dirty="0" err="1"/>
              <a:t>lipolysis</a:t>
            </a:r>
            <a:r>
              <a:rPr lang="en-US" sz="1000" dirty="0"/>
              <a:t>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t>
            </a:r>
            <a:r>
              <a:rPr lang="en-US" sz="1000" dirty="0" err="1"/>
              <a:t>apoA</a:t>
            </a:r>
            <a:r>
              <a:rPr lang="en-US" sz="1000" dirty="0"/>
              <a:t>-I. </a:t>
            </a:r>
            <a:r>
              <a:rPr lang="en-US" sz="1000" dirty="0" err="1"/>
              <a:t>ApoA</a:t>
            </a:r>
            <a:r>
              <a:rPr lang="en-US" sz="1000" dirty="0"/>
              <a:t>-I then recruits cholesterol from these organs through the actions of the transporter ABCA1, forming nascent HDLs, and this protects </a:t>
            </a:r>
            <a:r>
              <a:rPr lang="en-US" sz="1000" dirty="0" err="1"/>
              <a:t>apoA</a:t>
            </a:r>
            <a:r>
              <a:rPr lang="en-US" sz="1000" dirty="0"/>
              <a:t>-I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a:t>
            </a:r>
            <a:r>
              <a:rPr lang="en-US" sz="1000" dirty="0" err="1"/>
              <a:t>upregulates</a:t>
            </a:r>
            <a:r>
              <a:rPr lang="en-US" sz="1000" dirty="0"/>
              <a:t> the production of both ABCA1 and ABCG1.) The free (</a:t>
            </a:r>
            <a:r>
              <a:rPr lang="en-US" sz="1000" dirty="0" err="1"/>
              <a:t>unesterified</a:t>
            </a:r>
            <a:r>
              <a:rPr lang="en-US" sz="1000" dirty="0"/>
              <a:t>) cholesterol in nascent HDLs is </a:t>
            </a:r>
            <a:r>
              <a:rPr lang="en-US" sz="1000" dirty="0" err="1"/>
              <a:t>esterified</a:t>
            </a:r>
            <a:r>
              <a:rPr lang="en-US" sz="1000" dirty="0"/>
              <a:t> to </a:t>
            </a:r>
            <a:r>
              <a:rPr lang="en-US" sz="1000" dirty="0" err="1"/>
              <a:t>cholesteryl</a:t>
            </a:r>
            <a:r>
              <a:rPr lang="en-US" sz="1000" dirty="0"/>
              <a:t> ester by the enzyme lecithin cholesterol </a:t>
            </a:r>
            <a:r>
              <a:rPr lang="en-US" sz="1000" dirty="0" err="1"/>
              <a:t>acyltransferase</a:t>
            </a:r>
            <a:r>
              <a:rPr lang="en-US" sz="1000" dirty="0"/>
              <a:t> (LCAT), creating mature HDLs. The cholesterol in HDLs is returned to the liver both directly, through uptake by the receptor SR-BI, and indirectly, by transfer to LDLs and VLDLs through the </a:t>
            </a:r>
            <a:r>
              <a:rPr lang="en-US" sz="1000" dirty="0" err="1"/>
              <a:t>cholesteryl</a:t>
            </a:r>
            <a:r>
              <a:rPr lang="en-US" sz="1000" dirty="0"/>
              <a:t> ester transfer protein (CETP). The lipid content of HDLs is altered by the enzymes hepatic lipase and endothelial lipase and by the transfer proteins CETP and </a:t>
            </a:r>
            <a:r>
              <a:rPr lang="en-US" sz="1000" dirty="0" err="1"/>
              <a:t>phospholipid</a:t>
            </a:r>
            <a:r>
              <a:rPr lang="en-US" sz="1000" dirty="0"/>
              <a:t> transfer protein (PLTP), affecting HDL catabolism.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22</a:t>
            </a:fld>
            <a:endParaRPr lang="hu-HU"/>
          </a:p>
        </p:txBody>
      </p:sp>
      <p:sp>
        <p:nvSpPr>
          <p:cNvPr id="95234" name="Rectangle 2"/>
          <p:cNvSpPr>
            <a:spLocks noGrp="1" noRot="1" noChangeAspect="1" noChangeArrowheads="1" noTextEdit="1"/>
          </p:cNvSpPr>
          <p:nvPr>
            <p:ph type="sldImg"/>
          </p:nvPr>
        </p:nvSpPr>
        <p:spPr>
          <a:xfrm>
            <a:off x="1628775" y="744538"/>
            <a:ext cx="3554413" cy="2667000"/>
          </a:xfrm>
          <a:ln/>
        </p:spPr>
      </p:sp>
      <p:sp>
        <p:nvSpPr>
          <p:cNvPr id="95235" name="Rectangle 3"/>
          <p:cNvSpPr>
            <a:spLocks noGrp="1" noChangeArrowheads="1"/>
          </p:cNvSpPr>
          <p:nvPr>
            <p:ph type="body" idx="1"/>
          </p:nvPr>
        </p:nvSpPr>
        <p:spPr>
          <a:xfrm>
            <a:off x="904784" y="3633455"/>
            <a:ext cx="4988109" cy="541743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A0E570-8EA9-48A1-81D6-D3E118785AFA}" type="slidenum">
              <a:rPr lang="en-US"/>
              <a:pPr/>
              <a:t>35</a:t>
            </a:fld>
            <a:endParaRPr lang="en-US"/>
          </a:p>
        </p:txBody>
      </p:sp>
      <p:sp>
        <p:nvSpPr>
          <p:cNvPr id="47106" name="Rectangle 2"/>
          <p:cNvSpPr>
            <a:spLocks noGrp="1" noRot="1" noChangeAspect="1" noChangeArrowheads="1" noTextEdit="1"/>
          </p:cNvSpPr>
          <p:nvPr>
            <p:ph type="sldImg"/>
          </p:nvPr>
        </p:nvSpPr>
        <p:spPr>
          <a:xfrm>
            <a:off x="917575" y="746125"/>
            <a:ext cx="4962525" cy="3722688"/>
          </a:xfrm>
          <a:ln/>
        </p:spPr>
      </p:sp>
      <p:sp>
        <p:nvSpPr>
          <p:cNvPr id="47107" name="Rectangle 3"/>
          <p:cNvSpPr>
            <a:spLocks noGrp="1" noChangeArrowheads="1"/>
          </p:cNvSpPr>
          <p:nvPr>
            <p:ph type="body" idx="1"/>
          </p:nvPr>
        </p:nvSpPr>
        <p:spPr>
          <a:xfrm>
            <a:off x="1013357" y="4562503"/>
            <a:ext cx="4813447" cy="4467701"/>
          </a:xfrm>
        </p:spPr>
        <p:txBody>
          <a:bodyPr/>
          <a:lstStyle/>
          <a:p>
            <a:pPr>
              <a:lnSpc>
                <a:spcPct val="90000"/>
              </a:lnSpc>
            </a:pPr>
            <a:r>
              <a:rPr lang="en-US" b="1" u="sng" dirty="0"/>
              <a:t>Key Point</a:t>
            </a:r>
            <a:r>
              <a:rPr lang="en-US" b="1" u="sng" baseline="30000" dirty="0"/>
              <a:t>1</a:t>
            </a:r>
            <a:r>
              <a:rPr lang="en-US" b="1" u="sng" dirty="0"/>
              <a:t>:</a:t>
            </a:r>
            <a:r>
              <a:rPr lang="en-US" dirty="0"/>
              <a:t> </a:t>
            </a:r>
          </a:p>
          <a:p>
            <a:pPr>
              <a:lnSpc>
                <a:spcPct val="90000"/>
              </a:lnSpc>
            </a:pPr>
            <a:r>
              <a:rPr lang="en-US" dirty="0"/>
              <a:t>This meta-regression analysis found that </a:t>
            </a:r>
            <a:r>
              <a:rPr lang="en-US" dirty="0" err="1"/>
              <a:t>nonstatin</a:t>
            </a:r>
            <a:r>
              <a:rPr lang="en-US" dirty="0"/>
              <a:t> (diet, bile acid </a:t>
            </a:r>
            <a:r>
              <a:rPr lang="en-US" dirty="0" err="1"/>
              <a:t>sequestrants</a:t>
            </a:r>
            <a:r>
              <a:rPr lang="en-US" dirty="0"/>
              <a:t>, and </a:t>
            </a:r>
            <a:r>
              <a:rPr lang="en-US" dirty="0" err="1"/>
              <a:t>ileal</a:t>
            </a:r>
            <a:r>
              <a:rPr lang="en-US" dirty="0"/>
              <a:t> bypass surgery) and </a:t>
            </a:r>
            <a:r>
              <a:rPr lang="en-US" dirty="0" err="1"/>
              <a:t>statin</a:t>
            </a:r>
            <a:r>
              <a:rPr lang="en-US" dirty="0"/>
              <a:t> interventions seemed to reduce CHD risk, consistent with a 1-to-1 relationship described by the National Cholesterol Education Program (NCEP).</a:t>
            </a:r>
          </a:p>
          <a:p>
            <a:pPr>
              <a:lnSpc>
                <a:spcPct val="90000"/>
              </a:lnSpc>
            </a:pPr>
            <a:r>
              <a:rPr lang="en-US" b="1" u="sng" dirty="0"/>
              <a:t>Additional Background Information</a:t>
            </a:r>
            <a:r>
              <a:rPr lang="en-US" b="1" u="sng" baseline="30000" dirty="0"/>
              <a:t>1</a:t>
            </a:r>
            <a:r>
              <a:rPr lang="en-US" b="1" u="sng" dirty="0"/>
              <a:t>:</a:t>
            </a:r>
          </a:p>
          <a:p>
            <a:pPr>
              <a:lnSpc>
                <a:spcPct val="90000"/>
              </a:lnSpc>
            </a:pPr>
            <a:r>
              <a:rPr lang="en-US" dirty="0"/>
              <a:t>Results from a large number of studies with clinical events (</a:t>
            </a:r>
            <a:r>
              <a:rPr lang="en-US" dirty="0" err="1"/>
              <a:t>eg</a:t>
            </a:r>
            <a:r>
              <a:rPr lang="en-US" dirty="0"/>
              <a:t>, CHD, myocardial infarction [MI]) as end points showed that the risk for specific CHD events decreased as LDL-C decreased. </a:t>
            </a:r>
          </a:p>
          <a:p>
            <a:pPr>
              <a:lnSpc>
                <a:spcPct val="90000"/>
              </a:lnSpc>
            </a:pPr>
            <a:r>
              <a:rPr lang="en-US" dirty="0"/>
              <a:t>This relationship is strongly supported by the aggregate clinical trial evidence. </a:t>
            </a:r>
          </a:p>
          <a:p>
            <a:pPr>
              <a:lnSpc>
                <a:spcPct val="90000"/>
              </a:lnSpc>
            </a:pPr>
            <a:r>
              <a:rPr lang="en-US" dirty="0"/>
              <a:t>The figure shows the estimated change in the 5-year relative risk of nonfatal MI or CHD death associated with mean LDL-C reduction for the diet, bile acid </a:t>
            </a:r>
            <a:r>
              <a:rPr lang="en-US" dirty="0" err="1"/>
              <a:t>sequestrant</a:t>
            </a:r>
            <a:r>
              <a:rPr lang="en-US" dirty="0"/>
              <a:t>, surgery, and </a:t>
            </a:r>
            <a:r>
              <a:rPr lang="en-US" dirty="0" err="1"/>
              <a:t>statin</a:t>
            </a:r>
            <a:r>
              <a:rPr lang="en-US" dirty="0"/>
              <a:t>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dirty="0"/>
              <a:t>   MRC = Medical Research Council; LRC = Lipid Research Clinics; NHLBI = National Heart, Lung, and Blood Institute; POSCH = Program on the Surgical Control of the </a:t>
            </a:r>
            <a:r>
              <a:rPr lang="en-US" dirty="0" err="1"/>
              <a:t>Hyperlipidemias</a:t>
            </a:r>
            <a:r>
              <a:rPr lang="en-US" dirty="0"/>
              <a:t>; 4S = Scandinavian </a:t>
            </a:r>
            <a:r>
              <a:rPr lang="en-US" dirty="0" err="1"/>
              <a:t>Simvastatin</a:t>
            </a:r>
            <a:r>
              <a:rPr lang="en-US" dirty="0"/>
              <a:t> Survival Study; WOSCOPS = West of Scotland Coronary Prevention Study; CARE = Cholesterol and Recurrent Events study; LIPID = Long-Term Intervention with </a:t>
            </a:r>
            <a:r>
              <a:rPr lang="en-US" dirty="0" err="1"/>
              <a:t>Pravastatin</a:t>
            </a:r>
            <a:r>
              <a:rPr lang="en-US" dirty="0"/>
              <a:t> in Ischemic Disease; AF/</a:t>
            </a:r>
            <a:r>
              <a:rPr lang="en-US" dirty="0" err="1"/>
              <a:t>TexCAPS</a:t>
            </a:r>
            <a:r>
              <a:rPr lang="en-US" dirty="0"/>
              <a:t> = Air Force/Texas Coronary Atherosclerosis Prevention Study; HPS = Heart Protection Study; ALERT = Assessment of </a:t>
            </a:r>
            <a:r>
              <a:rPr lang="en-US" dirty="0" err="1"/>
              <a:t>LEscol</a:t>
            </a:r>
            <a:r>
              <a:rPr lang="en-US" dirty="0"/>
              <a:t> in Renal Transplantation; PROSPER = </a:t>
            </a:r>
            <a:r>
              <a:rPr lang="en-US" dirty="0" err="1"/>
              <a:t>PROspective</a:t>
            </a:r>
            <a:r>
              <a:rPr lang="en-US" dirty="0"/>
              <a:t> Study of </a:t>
            </a:r>
            <a:r>
              <a:rPr lang="en-US" dirty="0" err="1"/>
              <a:t>Pravastatin</a:t>
            </a:r>
            <a:r>
              <a:rPr lang="en-US" dirty="0"/>
              <a:t> in the Elderly at Risk; ASCOT-LLA = Anglo-Scandinavian Cardiac Outcomes Trial–Lipid Lowering Arm; CARDS = Collaborative </a:t>
            </a:r>
            <a:r>
              <a:rPr lang="en-US" dirty="0" err="1"/>
              <a:t>Atorvastatin</a:t>
            </a:r>
            <a:r>
              <a:rPr lang="en-US" dirty="0"/>
              <a:t> Diabetes Study.</a:t>
            </a:r>
          </a:p>
          <a:p>
            <a:pPr>
              <a:lnSpc>
                <a:spcPct val="90000"/>
              </a:lnSpc>
            </a:pPr>
            <a:endParaRPr lang="en-US" dirty="0"/>
          </a:p>
        </p:txBody>
      </p:sp>
      <p:sp>
        <p:nvSpPr>
          <p:cNvPr id="47108" name="Rectangle 4"/>
          <p:cNvSpPr>
            <a:spLocks noChangeArrowheads="1"/>
          </p:cNvSpPr>
          <p:nvPr/>
        </p:nvSpPr>
        <p:spPr bwMode="auto">
          <a:xfrm>
            <a:off x="956710" y="8980218"/>
            <a:ext cx="5538846" cy="743793"/>
          </a:xfrm>
          <a:prstGeom prst="rect">
            <a:avLst/>
          </a:prstGeom>
          <a:noFill/>
          <a:ln w="9525">
            <a:noFill/>
            <a:miter lim="800000"/>
            <a:headEnd/>
            <a:tailEnd/>
          </a:ln>
          <a:effectLst/>
        </p:spPr>
        <p:txBody>
          <a:bodyPr lIns="0" tIns="0" rIns="0" bIns="0" anchor="b">
            <a:spAutoFit/>
          </a:bodyPr>
          <a:lstStyle/>
          <a:p>
            <a:pPr marL="163513" indent="-163513" defTabSz="881063">
              <a:spcBef>
                <a:spcPts val="488"/>
              </a:spcBef>
            </a:pPr>
            <a:r>
              <a:rPr lang="en-US" sz="1000" b="1" u="sng"/>
              <a:t>Reference:</a:t>
            </a:r>
            <a:endParaRPr lang="en-US" sz="1000"/>
          </a:p>
          <a:p>
            <a:pPr marL="163513" indent="-163513" defTabSz="881063">
              <a:spcBef>
                <a:spcPts val="488"/>
              </a:spcBef>
            </a:pPr>
            <a:r>
              <a:rPr lang="en-US" sz="1000" b="1"/>
              <a:t>1. 	</a:t>
            </a:r>
            <a:r>
              <a:rPr lang="en-US" sz="1000"/>
              <a:t>Robinson JG, Smith B, Maheshwari N, Schrott H. Pleiotropic effects of statins: benefit beyond    cholesterol reduction? A meta-regression analysis. </a:t>
            </a:r>
            <a:r>
              <a:rPr lang="en-US" sz="1000" i="1"/>
              <a:t>J Am Coll Cardiol</a:t>
            </a:r>
            <a:r>
              <a:rPr lang="en-US" sz="1000"/>
              <a:t>. 2005;46:1855–1862.</a:t>
            </a:r>
          </a:p>
          <a:p>
            <a:pPr marL="163513" indent="-163513" defTabSz="881063">
              <a:spcBef>
                <a:spcPts val="488"/>
              </a:spcBef>
            </a:pP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1645D5-7B76-47C3-9963-5FC6DA6B6988}" type="slidenum">
              <a:rPr lang="en-US"/>
              <a:pPr/>
              <a:t>9</a:t>
            </a:fld>
            <a:endParaRPr lang="en-US"/>
          </a:p>
        </p:txBody>
      </p:sp>
      <p:sp>
        <p:nvSpPr>
          <p:cNvPr id="108546" name="Rectangle 2"/>
          <p:cNvSpPr>
            <a:spLocks noGrp="1" noRot="1" noChangeAspect="1" noChangeArrowheads="1" noTextEdit="1"/>
          </p:cNvSpPr>
          <p:nvPr>
            <p:ph type="sldImg"/>
          </p:nvPr>
        </p:nvSpPr>
        <p:spPr>
          <a:xfrm>
            <a:off x="917575" y="746125"/>
            <a:ext cx="4962525" cy="3722688"/>
          </a:xfrm>
          <a:ln/>
        </p:spPr>
      </p:sp>
      <p:sp>
        <p:nvSpPr>
          <p:cNvPr id="108547" name="Rectangle 3"/>
          <p:cNvSpPr>
            <a:spLocks noGrp="1" noChangeArrowheads="1"/>
          </p:cNvSpPr>
          <p:nvPr>
            <p:ph type="body" idx="1"/>
          </p:nvPr>
        </p:nvSpPr>
        <p:spPr>
          <a:xfrm>
            <a:off x="1013357" y="4562503"/>
            <a:ext cx="4813447" cy="4467701"/>
          </a:xfrm>
        </p:spPr>
        <p:txBody>
          <a:bodyPr/>
          <a:lstStyle/>
          <a:p>
            <a:r>
              <a:rPr lang="en-US" b="1" u="sng" dirty="0"/>
              <a:t>Key Point:</a:t>
            </a:r>
          </a:p>
          <a:p>
            <a:r>
              <a:rPr lang="en-US" dirty="0"/>
              <a:t>Plasma cholesterol levels depend on the balance of cholesterol production and intestinal absorption.</a:t>
            </a:r>
            <a:r>
              <a:rPr lang="en-US" baseline="30000" dirty="0"/>
              <a:t>1</a:t>
            </a:r>
          </a:p>
          <a:p>
            <a:r>
              <a:rPr lang="en-US" b="1" u="sng" dirty="0"/>
              <a:t>Additional Background Information:</a:t>
            </a:r>
          </a:p>
          <a:p>
            <a:r>
              <a:rPr lang="en-US" b="1" dirty="0"/>
              <a:t>Cholesterol production:</a:t>
            </a:r>
            <a:r>
              <a:rPr lang="en-US" dirty="0"/>
              <a:t> Approximately 10% of cholesterol is synthesized by the liver, which plays a role in regulating cholesterol balance. The other 90% is synthesized by other cells in the body.</a:t>
            </a:r>
            <a:r>
              <a:rPr lang="en-US" baseline="30000" dirty="0"/>
              <a:t>2</a:t>
            </a:r>
            <a:r>
              <a:rPr lang="en-US" dirty="0"/>
              <a:t> </a:t>
            </a:r>
            <a:endParaRPr lang="en-US" dirty="0">
              <a:sym typeface="Symbol" pitchFamily="18" charset="2"/>
            </a:endParaRPr>
          </a:p>
          <a:p>
            <a:r>
              <a:rPr lang="en-US" b="1" dirty="0"/>
              <a:t>Intestinal cholesterol sources:</a:t>
            </a:r>
            <a:r>
              <a:rPr lang="en-US" dirty="0"/>
              <a:t> Intestinal cholesterol is derived from bile (</a:t>
            </a:r>
            <a:r>
              <a:rPr lang="en-US" dirty="0">
                <a:sym typeface="Symbol" pitchFamily="18" charset="2"/>
              </a:rPr>
              <a:t>75%) and diet (25%).</a:t>
            </a:r>
            <a:r>
              <a:rPr lang="en-US" baseline="30000" dirty="0">
                <a:sym typeface="Symbol" pitchFamily="18" charset="2"/>
              </a:rPr>
              <a:t>3</a:t>
            </a:r>
            <a:r>
              <a:rPr lang="en-US" dirty="0">
                <a:sym typeface="Symbol" pitchFamily="18" charset="2"/>
              </a:rPr>
              <a:t> </a:t>
            </a:r>
          </a:p>
          <a:p>
            <a:r>
              <a:rPr lang="en-US" b="1" dirty="0">
                <a:sym typeface="Symbol" pitchFamily="18" charset="2"/>
              </a:rPr>
              <a:t>Absorption of intestinal cholesterol:</a:t>
            </a:r>
            <a:r>
              <a:rPr lang="en-US" dirty="0">
                <a:sym typeface="Symbol" pitchFamily="18" charset="2"/>
              </a:rPr>
              <a:t> On average, 50% of intestinal cholesterol is absorbed into the plasma.</a:t>
            </a:r>
            <a:r>
              <a:rPr lang="en-US" baseline="30000" dirty="0">
                <a:sym typeface="Symbol" pitchFamily="18" charset="2"/>
              </a:rPr>
              <a:t>2,4</a:t>
            </a:r>
            <a:r>
              <a:rPr lang="en-US" dirty="0">
                <a:sym typeface="Symbol" pitchFamily="18" charset="2"/>
              </a:rPr>
              <a:t> </a:t>
            </a:r>
          </a:p>
          <a:p>
            <a:r>
              <a:rPr lang="en-US" b="1" dirty="0"/>
              <a:t>After absorption from the intestine:</a:t>
            </a:r>
            <a:r>
              <a:rPr lang="en-US" dirty="0"/>
              <a:t> Cholesterol is </a:t>
            </a:r>
            <a:r>
              <a:rPr lang="en-US" dirty="0" err="1">
                <a:sym typeface="Symbol" pitchFamily="18" charset="2"/>
              </a:rPr>
              <a:t>esterified</a:t>
            </a:r>
            <a:r>
              <a:rPr lang="en-US" dirty="0">
                <a:sym typeface="Symbol" pitchFamily="18" charset="2"/>
              </a:rPr>
              <a:t> and packaged into </a:t>
            </a:r>
            <a:r>
              <a:rPr lang="en-US" dirty="0" err="1">
                <a:sym typeface="Symbol" pitchFamily="18" charset="2"/>
              </a:rPr>
              <a:t>chylomicrons</a:t>
            </a:r>
            <a:r>
              <a:rPr lang="en-US" dirty="0">
                <a:sym typeface="Symbol" pitchFamily="18" charset="2"/>
              </a:rPr>
              <a:t> that circulate in the blood, ultimately reaching the liver.</a:t>
            </a:r>
            <a:r>
              <a:rPr lang="en-US" baseline="30000" dirty="0">
                <a:sym typeface="Symbol" pitchFamily="18" charset="2"/>
              </a:rPr>
              <a:t>1</a:t>
            </a:r>
            <a:r>
              <a:rPr lang="en-US" dirty="0">
                <a:sym typeface="Symbol" pitchFamily="18" charset="2"/>
              </a:rPr>
              <a:t> </a:t>
            </a:r>
          </a:p>
          <a:p>
            <a:r>
              <a:rPr lang="en-US" b="1" dirty="0"/>
              <a:t>Changes in intestinal cholesterol absorption affect blood cholesterol levels.</a:t>
            </a:r>
            <a:r>
              <a:rPr lang="en-US" dirty="0"/>
              <a:t>  Decreasing cholesterol absorption provides a key target for lipid-lowering therapy, especially when combined with </a:t>
            </a:r>
            <a:r>
              <a:rPr lang="en-US" dirty="0" err="1"/>
              <a:t>statin</a:t>
            </a:r>
            <a:r>
              <a:rPr lang="en-US" dirty="0"/>
              <a:t> therapy, which decreases hepatic cholesterol synthesis.</a:t>
            </a:r>
            <a:r>
              <a:rPr lang="en-US" baseline="30000" dirty="0"/>
              <a:t>3</a:t>
            </a:r>
            <a:r>
              <a:rPr lang="en-US" dirty="0"/>
              <a:t> 	</a:t>
            </a:r>
          </a:p>
          <a:p>
            <a:endParaRPr lang="en-US" dirty="0"/>
          </a:p>
        </p:txBody>
      </p:sp>
      <p:sp>
        <p:nvSpPr>
          <p:cNvPr id="108548" name="Rectangle 4"/>
          <p:cNvSpPr>
            <a:spLocks noChangeArrowheads="1"/>
          </p:cNvSpPr>
          <p:nvPr/>
        </p:nvSpPr>
        <p:spPr bwMode="auto">
          <a:xfrm>
            <a:off x="956710" y="8199405"/>
            <a:ext cx="5538846" cy="1359346"/>
          </a:xfrm>
          <a:prstGeom prst="rect">
            <a:avLst/>
          </a:prstGeom>
          <a:noFill/>
          <a:ln w="9525">
            <a:noFill/>
            <a:miter lim="800000"/>
            <a:headEnd/>
            <a:tailEnd/>
          </a:ln>
          <a:effectLst/>
        </p:spPr>
        <p:txBody>
          <a:bodyPr lIns="0" tIns="0" rIns="0" bIns="0" anchor="b">
            <a:spAutoFit/>
          </a:bodyPr>
          <a:lstStyle/>
          <a:p>
            <a:pPr marL="155575" indent="-155575" defTabSz="881063">
              <a:spcBef>
                <a:spcPts val="488"/>
              </a:spcBef>
            </a:pPr>
            <a:r>
              <a:rPr lang="en-US" sz="1000" b="1" u="sng">
                <a:latin typeface="Arial" pitchFamily="34" charset="0"/>
              </a:rPr>
              <a:t>References:</a:t>
            </a:r>
          </a:p>
          <a:p>
            <a:pPr marL="155575" indent="-155575" defTabSz="881063">
              <a:lnSpc>
                <a:spcPct val="50000"/>
              </a:lnSpc>
              <a:spcBef>
                <a:spcPts val="488"/>
              </a:spcBef>
            </a:pPr>
            <a:r>
              <a:rPr lang="en-US" sz="1000" b="1">
                <a:latin typeface="Arial" pitchFamily="34" charset="0"/>
              </a:rPr>
              <a:t>1.</a:t>
            </a:r>
            <a:r>
              <a:rPr lang="en-US" sz="1000">
                <a:latin typeface="Arial" pitchFamily="34" charset="0"/>
              </a:rPr>
              <a:t>	Shepherd J. The role of the exogenous pathway in hypercholesterolemia. </a:t>
            </a:r>
            <a:r>
              <a:rPr lang="en-US" sz="1000" i="1">
                <a:latin typeface="Arial" pitchFamily="34" charset="0"/>
              </a:rPr>
              <a:t>Eur Heart J Suppl</a:t>
            </a:r>
            <a:r>
              <a:rPr lang="en-US" sz="1000">
                <a:latin typeface="Arial" pitchFamily="34" charset="0"/>
              </a:rPr>
              <a:t>. </a:t>
            </a:r>
          </a:p>
          <a:p>
            <a:pPr marL="155575" indent="-155575" defTabSz="881063">
              <a:lnSpc>
                <a:spcPct val="50000"/>
              </a:lnSpc>
              <a:spcBef>
                <a:spcPts val="488"/>
              </a:spcBef>
            </a:pPr>
            <a:r>
              <a:rPr lang="en-US" sz="1000">
                <a:latin typeface="Arial" pitchFamily="34" charset="0"/>
              </a:rPr>
              <a:t>     2001;3 (suppl E):E2–E5.</a:t>
            </a:r>
          </a:p>
          <a:p>
            <a:pPr marL="155575" indent="-155575" defTabSz="881063"/>
            <a:r>
              <a:rPr lang="en-US" sz="1000" b="1">
                <a:latin typeface="Arial" pitchFamily="34" charset="0"/>
              </a:rPr>
              <a:t>2.</a:t>
            </a:r>
            <a:r>
              <a:rPr lang="en-US" sz="1000">
                <a:latin typeface="Arial" pitchFamily="34" charset="0"/>
              </a:rPr>
              <a:t>	Dietschy JM. Theoretical considerations of what regulates low-density-lipoprotein and high-</a:t>
            </a:r>
            <a:br>
              <a:rPr lang="en-US" sz="1000">
                <a:latin typeface="Arial" pitchFamily="34" charset="0"/>
              </a:rPr>
            </a:br>
            <a:r>
              <a:rPr lang="en-US" sz="1000">
                <a:latin typeface="Arial" pitchFamily="34" charset="0"/>
              </a:rPr>
              <a:t>density-lipoprotein cholesterol. </a:t>
            </a:r>
            <a:r>
              <a:rPr lang="en-US" sz="1000" i="1">
                <a:latin typeface="Arial" pitchFamily="34" charset="0"/>
              </a:rPr>
              <a:t>Am J Clin Nutr</a:t>
            </a:r>
            <a:r>
              <a:rPr lang="en-US" sz="1000">
                <a:latin typeface="Arial" pitchFamily="34" charset="0"/>
              </a:rPr>
              <a:t>. 1997;65(suppl):1581S–1589S.</a:t>
            </a:r>
          </a:p>
          <a:p>
            <a:pPr marL="155575" indent="-155575" defTabSz="881063"/>
            <a:r>
              <a:rPr lang="en-US" sz="1000" b="1">
                <a:latin typeface="Arial" pitchFamily="34" charset="0"/>
              </a:rPr>
              <a:t>3.</a:t>
            </a:r>
            <a:r>
              <a:rPr lang="en-US" sz="1000">
                <a:latin typeface="Arial" pitchFamily="34" charset="0"/>
              </a:rPr>
              <a:t>	Turley SD, Dietschy JM.The intestinal absorption of biliary and dietary cholesterol as a </a:t>
            </a:r>
            <a:br>
              <a:rPr lang="en-US" sz="1000">
                <a:latin typeface="Arial" pitchFamily="34" charset="0"/>
              </a:rPr>
            </a:br>
            <a:r>
              <a:rPr lang="en-US" sz="1000">
                <a:latin typeface="Arial" pitchFamily="34" charset="0"/>
              </a:rPr>
              <a:t>drug target for lowering the plasma cholesterol level. </a:t>
            </a:r>
            <a:r>
              <a:rPr lang="en-US" sz="1000" i="1">
                <a:latin typeface="Arial" pitchFamily="34" charset="0"/>
              </a:rPr>
              <a:t>Prev Cardiol</a:t>
            </a:r>
            <a:r>
              <a:rPr lang="en-US" sz="1000">
                <a:latin typeface="Arial" pitchFamily="34" charset="0"/>
              </a:rPr>
              <a:t>. 2003;6:29–33,64.</a:t>
            </a:r>
          </a:p>
          <a:p>
            <a:pPr marL="155575" indent="-155575" defTabSz="881063"/>
            <a:r>
              <a:rPr lang="en-US" sz="1000" b="1">
                <a:latin typeface="Arial" pitchFamily="34" charset="0"/>
              </a:rPr>
              <a:t>4.</a:t>
            </a:r>
            <a:r>
              <a:rPr lang="en-US" sz="1000">
                <a:latin typeface="Arial" pitchFamily="34" charset="0"/>
              </a:rPr>
              <a:t>	Homan R, Krause BR. Established and emerging strategies for inhibition of cholesterol </a:t>
            </a:r>
            <a:br>
              <a:rPr lang="en-US" sz="1000">
                <a:latin typeface="Arial" pitchFamily="34" charset="0"/>
              </a:rPr>
            </a:br>
            <a:r>
              <a:rPr lang="en-US" sz="1000">
                <a:latin typeface="Arial" pitchFamily="34" charset="0"/>
              </a:rPr>
              <a:t>absorption. </a:t>
            </a:r>
            <a:r>
              <a:rPr lang="en-US" sz="1000" i="1">
                <a:latin typeface="Arial" pitchFamily="34" charset="0"/>
              </a:rPr>
              <a:t>Curr Pharm Design</a:t>
            </a:r>
            <a:r>
              <a:rPr lang="en-US" sz="1000">
                <a:latin typeface="Arial" pitchFamily="34" charset="0"/>
              </a:rPr>
              <a:t>. 1997;3:29–44.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12</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06357" y="4715907"/>
            <a:ext cx="4984962" cy="4467701"/>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15</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06357" y="4715907"/>
            <a:ext cx="4984962" cy="4467701"/>
          </a:xfrm>
        </p:spPr>
        <p:txBody>
          <a:bodyPr/>
          <a:lstStyle/>
          <a:p>
            <a:r>
              <a:rPr lang="en-US" b="1" dirty="0"/>
              <a:t>HDL and reverse cholesterol transport</a:t>
            </a:r>
            <a:endParaRPr lang="en-US" b="1" i="1" dirty="0"/>
          </a:p>
          <a:p>
            <a:r>
              <a:rPr lang="en-US" dirty="0"/>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a:t>
            </a:r>
            <a:r>
              <a:rPr lang="en-US" dirty="0" err="1"/>
              <a:t>cholesteryl</a:t>
            </a:r>
            <a:r>
              <a:rPr lang="en-US" dirty="0"/>
              <a:t> ester (CE) stores. Several key molecules play a role in reverse cholesterol transport, including ATP-binding cassette protein A1 (ABCA1), </a:t>
            </a:r>
            <a:r>
              <a:rPr lang="en-US" dirty="0" err="1"/>
              <a:t>lecithin:cholesterol</a:t>
            </a:r>
            <a:r>
              <a:rPr lang="en-US" dirty="0"/>
              <a:t> </a:t>
            </a:r>
            <a:r>
              <a:rPr lang="en-US" dirty="0" err="1"/>
              <a:t>acyltransferase</a:t>
            </a:r>
            <a:r>
              <a:rPr lang="en-US" dirty="0"/>
              <a:t> (LCAT), and scavenger receptor class-B, type I (SR-BI).  Promotion of this pathway could in theory help reduce atherosclerosis.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17</a:t>
            </a:fld>
            <a:endParaRPr lang="hu-HU"/>
          </a:p>
        </p:txBody>
      </p:sp>
      <p:sp>
        <p:nvSpPr>
          <p:cNvPr id="149506" name="Rectangle 2"/>
          <p:cNvSpPr>
            <a:spLocks noGrp="1" noRot="1" noChangeAspect="1" noChangeArrowheads="1" noTextEdit="1"/>
          </p:cNvSpPr>
          <p:nvPr>
            <p:ph type="sldImg"/>
          </p:nvPr>
        </p:nvSpPr>
        <p:spPr>
          <a:xfrm>
            <a:off x="1628775" y="744538"/>
            <a:ext cx="3554413" cy="2667000"/>
          </a:xfrm>
          <a:ln/>
        </p:spPr>
      </p:sp>
      <p:sp>
        <p:nvSpPr>
          <p:cNvPr id="149507" name="Rectangle 3"/>
          <p:cNvSpPr>
            <a:spLocks noGrp="1" noChangeArrowheads="1"/>
          </p:cNvSpPr>
          <p:nvPr>
            <p:ph type="body" idx="1"/>
          </p:nvPr>
        </p:nvSpPr>
        <p:spPr>
          <a:xfrm>
            <a:off x="904784" y="3633455"/>
            <a:ext cx="4988109" cy="5417433"/>
          </a:xfrm>
        </p:spPr>
        <p:txBody>
          <a:bodyPr/>
          <a:lstStyle/>
          <a:p>
            <a:r>
              <a:rPr lang="en-US" b="1" dirty="0"/>
              <a:t>Fredrickson Classification of the </a:t>
            </a:r>
            <a:r>
              <a:rPr lang="en-US" b="1" dirty="0" err="1"/>
              <a:t>Hyperlipidemias</a:t>
            </a:r>
            <a:r>
              <a:rPr lang="en-US" b="1" dirty="0"/>
              <a:t> </a:t>
            </a:r>
            <a:br>
              <a:rPr lang="en-US" b="1" dirty="0"/>
            </a:br>
            <a:r>
              <a:rPr lang="en-US" dirty="0"/>
              <a:t>Fredrickson phenotypes may be used to classify </a:t>
            </a:r>
            <a:r>
              <a:rPr lang="en-US" dirty="0" err="1"/>
              <a:t>dyslipidemias</a:t>
            </a:r>
            <a:r>
              <a:rPr lang="en-US" dirty="0"/>
              <a:t> on the basis of which lipoproteins are elevated. The Fredrickson classification system is not etiologic, does not distinguish between primary and secondary </a:t>
            </a:r>
            <a:r>
              <a:rPr lang="en-US" dirty="0" err="1"/>
              <a:t>hyperlipidemias</a:t>
            </a:r>
            <a:r>
              <a:rPr lang="en-US" dirty="0"/>
              <a:t>, and does not include HDL.</a:t>
            </a:r>
          </a:p>
          <a:p>
            <a:endParaRPr lang="en-US" dirty="0"/>
          </a:p>
          <a:p>
            <a:r>
              <a:rPr lang="en-US" i="1" dirty="0"/>
              <a:t>Reference:</a:t>
            </a:r>
            <a:endParaRPr lang="en-US" dirty="0"/>
          </a:p>
          <a:p>
            <a:r>
              <a:rPr lang="en-US" dirty="0"/>
              <a:t>Fredrickson DS, Lees RS. A system for </a:t>
            </a:r>
            <a:r>
              <a:rPr lang="en-US" dirty="0" err="1"/>
              <a:t>phenotyping</a:t>
            </a:r>
            <a:r>
              <a:rPr lang="en-US" dirty="0"/>
              <a:t> </a:t>
            </a:r>
            <a:r>
              <a:rPr lang="en-US" dirty="0" err="1"/>
              <a:t>hyperlipoproteinemia</a:t>
            </a:r>
            <a:r>
              <a:rPr lang="en-US" dirty="0"/>
              <a:t>. Circulation 1965;31:321-327.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19</a:t>
            </a:fld>
            <a:endParaRPr lang="hu-HU"/>
          </a:p>
        </p:txBody>
      </p:sp>
      <p:sp>
        <p:nvSpPr>
          <p:cNvPr id="79874" name="Rectangle 2"/>
          <p:cNvSpPr>
            <a:spLocks noGrp="1" noRot="1" noChangeAspect="1" noChangeArrowheads="1" noTextEdit="1"/>
          </p:cNvSpPr>
          <p:nvPr>
            <p:ph type="sldImg"/>
          </p:nvPr>
        </p:nvSpPr>
        <p:spPr>
          <a:xfrm>
            <a:off x="1628775" y="744538"/>
            <a:ext cx="3554413" cy="2667000"/>
          </a:xfrm>
          <a:ln/>
        </p:spPr>
      </p:sp>
      <p:sp>
        <p:nvSpPr>
          <p:cNvPr id="79875" name="Rectangle 3"/>
          <p:cNvSpPr>
            <a:spLocks noGrp="1" noChangeArrowheads="1"/>
          </p:cNvSpPr>
          <p:nvPr>
            <p:ph type="body" idx="1"/>
          </p:nvPr>
        </p:nvSpPr>
        <p:spPr>
          <a:xfrm>
            <a:off x="904784" y="3633455"/>
            <a:ext cx="4988109" cy="541743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20</a:t>
            </a:fld>
            <a:endParaRPr lang="hu-HU"/>
          </a:p>
        </p:txBody>
      </p:sp>
      <p:sp>
        <p:nvSpPr>
          <p:cNvPr id="91138" name="Rectangle 2"/>
          <p:cNvSpPr>
            <a:spLocks noGrp="1" noRot="1" noChangeAspect="1" noChangeArrowheads="1" noTextEdit="1"/>
          </p:cNvSpPr>
          <p:nvPr>
            <p:ph type="sldImg"/>
          </p:nvPr>
        </p:nvSpPr>
        <p:spPr>
          <a:xfrm>
            <a:off x="1628775" y="744538"/>
            <a:ext cx="3554413" cy="2667000"/>
          </a:xfrm>
          <a:ln/>
        </p:spPr>
      </p:sp>
      <p:sp>
        <p:nvSpPr>
          <p:cNvPr id="91139" name="Rectangle 3"/>
          <p:cNvSpPr>
            <a:spLocks noGrp="1" noChangeArrowheads="1"/>
          </p:cNvSpPr>
          <p:nvPr>
            <p:ph type="body" idx="1"/>
          </p:nvPr>
        </p:nvSpPr>
        <p:spPr>
          <a:xfrm>
            <a:off x="904784" y="3633455"/>
            <a:ext cx="4988109" cy="541743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21</a:t>
            </a:fld>
            <a:endParaRPr lang="hu-HU"/>
          </a:p>
        </p:txBody>
      </p:sp>
      <p:sp>
        <p:nvSpPr>
          <p:cNvPr id="93186" name="Rectangle 2"/>
          <p:cNvSpPr>
            <a:spLocks noGrp="1" noRot="1" noChangeAspect="1" noChangeArrowheads="1" noTextEdit="1"/>
          </p:cNvSpPr>
          <p:nvPr>
            <p:ph type="sldImg"/>
          </p:nvPr>
        </p:nvSpPr>
        <p:spPr>
          <a:xfrm>
            <a:off x="1628775" y="744538"/>
            <a:ext cx="3554413" cy="2667000"/>
          </a:xfrm>
          <a:ln/>
        </p:spPr>
      </p:sp>
      <p:sp>
        <p:nvSpPr>
          <p:cNvPr id="93187" name="Rectangle 3"/>
          <p:cNvSpPr>
            <a:spLocks noGrp="1" noChangeArrowheads="1"/>
          </p:cNvSpPr>
          <p:nvPr>
            <p:ph type="body" idx="1"/>
          </p:nvPr>
        </p:nvSpPr>
        <p:spPr>
          <a:xfrm>
            <a:off x="904784" y="3633455"/>
            <a:ext cx="4988109" cy="541743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0" y="457200"/>
            <a:ext cx="8397875" cy="5562600"/>
            <a:chOff x="240" y="288"/>
            <a:chExt cx="5290" cy="3504"/>
          </a:xfrm>
        </p:grpSpPr>
        <p:sp>
          <p:nvSpPr>
            <p:cNvPr id="14339"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0"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1"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434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434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4344"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14345"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4346" name="Rectangle 10"/>
          <p:cNvSpPr>
            <a:spLocks noGrp="1" noChangeArrowheads="1"/>
          </p:cNvSpPr>
          <p:nvPr>
            <p:ph type="sldNum" sz="quarter" idx="4"/>
          </p:nvPr>
        </p:nvSpPr>
        <p:spPr>
          <a:xfrm>
            <a:off x="6788150" y="6257925"/>
            <a:ext cx="1905000" cy="457200"/>
          </a:xfrm>
        </p:spPr>
        <p:txBody>
          <a:bodyPr/>
          <a:lstStyle>
            <a:lvl1pPr>
              <a:defRPr/>
            </a:lvl1pPr>
          </a:lstStyle>
          <a:p>
            <a:fld id="{19CE1323-4986-433E-B983-22801426F3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60DF08-25F4-4F01-9834-AD31DD64DF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39A60-3C73-483C-882E-0255A62C04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0C123-C9C5-42FF-A5E6-654C2F96E88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F56547-2456-4B50-9D4C-C4017AA233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2145EC-7617-4157-A00C-083C7D5655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6910DA-FFB4-4B57-86FD-1854E7332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2E38E1-01F6-466B-B3EC-DE1EB27362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61DC81-94D1-4589-8132-5F57FB1161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E9347-8AA1-43C4-9CDE-C198C455C5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A5FB4-34D1-40B1-AE07-72B224D444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1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331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1332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1332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2D25BBE2-A141-4F05-88A2-626D3E65BA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smtClean="0">
                <a:latin typeface="Albertus Extra Bold" pitchFamily="34" charset="0"/>
              </a:rPr>
              <a:t>Dyslipidemia</a:t>
            </a:r>
            <a:br>
              <a:rPr lang="en-US" i="1" dirty="0" smtClean="0">
                <a:latin typeface="Albertus Extra Bold" pitchFamily="34" charset="0"/>
              </a:rPr>
            </a:br>
            <a:r>
              <a:rPr lang="en-US" sz="2800" dirty="0" smtClean="0"/>
              <a:t>(Med-341)</a:t>
            </a:r>
            <a:endParaRPr lang="en-US" sz="2800" dirty="0"/>
          </a:p>
        </p:txBody>
      </p:sp>
      <p:sp>
        <p:nvSpPr>
          <p:cNvPr id="2051" name="Rectangle 3"/>
          <p:cNvSpPr>
            <a:spLocks noGrp="1" noChangeArrowheads="1"/>
          </p:cNvSpPr>
          <p:nvPr>
            <p:ph type="subTitle" idx="1"/>
          </p:nvPr>
        </p:nvSpPr>
        <p:spPr>
          <a:xfrm>
            <a:off x="685800" y="3733800"/>
            <a:ext cx="7848600" cy="1873250"/>
          </a:xfrm>
        </p:spPr>
        <p:txBody>
          <a:bodyPr/>
          <a:lstStyle/>
          <a:p>
            <a:pPr algn="l"/>
            <a:r>
              <a:rPr lang="en-US" sz="2400" dirty="0" smtClean="0"/>
              <a:t>Dr Anwar A Jammah</a:t>
            </a:r>
            <a:r>
              <a:rPr lang="en-US" sz="2000" dirty="0" smtClean="0"/>
              <a:t>, MD, FRCPC, FACP, CCD, ECNU.</a:t>
            </a:r>
          </a:p>
          <a:p>
            <a:pPr algn="l"/>
            <a:r>
              <a:rPr lang="en-US" sz="2200" dirty="0" smtClean="0"/>
              <a:t>Asst. Professor and Consultant </a:t>
            </a:r>
          </a:p>
          <a:p>
            <a:pPr algn="l"/>
            <a:r>
              <a:rPr lang="en-US" sz="2200" dirty="0" smtClean="0"/>
              <a:t>Medicine, Endocrinology</a:t>
            </a:r>
          </a:p>
          <a:p>
            <a:pPr algn="l"/>
            <a:r>
              <a:rPr lang="en-US" sz="2200" dirty="0" smtClean="0"/>
              <a:t>Department of Medicine, King Saud University</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TextBox 2"/>
          <p:cNvSpPr txBox="1"/>
          <p:nvPr/>
        </p:nvSpPr>
        <p:spPr>
          <a:xfrm>
            <a:off x="457200" y="1524000"/>
            <a:ext cx="8686800" cy="4801314"/>
          </a:xfrm>
          <a:prstGeom prst="rect">
            <a:avLst/>
          </a:prstGeom>
          <a:noFill/>
        </p:spPr>
        <p:txBody>
          <a:bodyPr wrap="square" rtlCol="0">
            <a:spAutoFit/>
          </a:bodyPr>
          <a:lstStyle/>
          <a:p>
            <a:r>
              <a:rPr lang="en-US" b="1" u="sng" dirty="0" smtClean="0"/>
              <a:t>Key Point:</a:t>
            </a:r>
          </a:p>
          <a:p>
            <a:r>
              <a:rPr lang="en-US" dirty="0" smtClean="0"/>
              <a:t>Plasma cholesterol levels depend on the balance of cholesterol production and intestinal absorption.</a:t>
            </a:r>
            <a:r>
              <a:rPr lang="en-US" baseline="30000" dirty="0" smtClean="0"/>
              <a:t>1</a:t>
            </a:r>
          </a:p>
          <a:p>
            <a:r>
              <a:rPr lang="en-US" b="1" u="sng" dirty="0" smtClean="0"/>
              <a:t>Additional Background Information:</a:t>
            </a:r>
          </a:p>
          <a:p>
            <a:r>
              <a:rPr lang="en-US" b="1" dirty="0" smtClean="0"/>
              <a:t>Cholesterol production:</a:t>
            </a:r>
            <a:r>
              <a:rPr lang="en-US" dirty="0" smtClean="0"/>
              <a:t> Approximately 10% of cholesterol is synthesized by the liver, which plays a role in regulating cholesterol balance. The other 90% is synthesized by other cells in the body.</a:t>
            </a:r>
            <a:r>
              <a:rPr lang="en-US" baseline="30000" dirty="0" smtClean="0"/>
              <a:t>2</a:t>
            </a:r>
            <a:r>
              <a:rPr lang="en-US" dirty="0" smtClean="0"/>
              <a:t> </a:t>
            </a:r>
            <a:endParaRPr lang="en-US" dirty="0" smtClean="0">
              <a:sym typeface="Symbol" pitchFamily="18" charset="2"/>
            </a:endParaRPr>
          </a:p>
          <a:p>
            <a:r>
              <a:rPr lang="en-US" b="1" dirty="0" smtClean="0"/>
              <a:t>Intestinal cholesterol sources:</a:t>
            </a:r>
            <a:r>
              <a:rPr lang="en-US" dirty="0" smtClean="0"/>
              <a:t> Intestinal cholesterol is derived from bile (</a:t>
            </a:r>
            <a:r>
              <a:rPr lang="en-US" dirty="0" smtClean="0">
                <a:sym typeface="Symbol" pitchFamily="18" charset="2"/>
              </a:rPr>
              <a:t>75%) and diet (25%).</a:t>
            </a:r>
            <a:r>
              <a:rPr lang="en-US" baseline="30000" dirty="0" smtClean="0">
                <a:sym typeface="Symbol" pitchFamily="18" charset="2"/>
              </a:rPr>
              <a:t>3</a:t>
            </a:r>
            <a:r>
              <a:rPr lang="en-US" dirty="0" smtClean="0">
                <a:sym typeface="Symbol" pitchFamily="18" charset="2"/>
              </a:rPr>
              <a:t> </a:t>
            </a:r>
          </a:p>
          <a:p>
            <a:r>
              <a:rPr lang="en-US" b="1" dirty="0" smtClean="0">
                <a:sym typeface="Symbol" pitchFamily="18" charset="2"/>
              </a:rPr>
              <a:t>Absorption of intestinal cholesterol:</a:t>
            </a:r>
            <a:r>
              <a:rPr lang="en-US" dirty="0" smtClean="0">
                <a:sym typeface="Symbol" pitchFamily="18" charset="2"/>
              </a:rPr>
              <a:t> On average, 50% of intestinal cholesterol is absorbed into the plasma.</a:t>
            </a:r>
            <a:r>
              <a:rPr lang="en-US" baseline="30000" dirty="0" smtClean="0">
                <a:sym typeface="Symbol" pitchFamily="18" charset="2"/>
              </a:rPr>
              <a:t>2,4</a:t>
            </a:r>
            <a:r>
              <a:rPr lang="en-US" dirty="0" smtClean="0">
                <a:sym typeface="Symbol" pitchFamily="18" charset="2"/>
              </a:rPr>
              <a:t> </a:t>
            </a:r>
          </a:p>
          <a:p>
            <a:r>
              <a:rPr lang="en-US" b="1" dirty="0" smtClean="0"/>
              <a:t>After absorption from the intestine:</a:t>
            </a:r>
            <a:r>
              <a:rPr lang="en-US" dirty="0" smtClean="0"/>
              <a:t> Cholesterol is </a:t>
            </a:r>
            <a:r>
              <a:rPr lang="en-US" dirty="0" err="1" smtClean="0">
                <a:sym typeface="Symbol" pitchFamily="18" charset="2"/>
              </a:rPr>
              <a:t>esterified</a:t>
            </a:r>
            <a:r>
              <a:rPr lang="en-US" dirty="0" smtClean="0">
                <a:sym typeface="Symbol" pitchFamily="18" charset="2"/>
              </a:rPr>
              <a:t> and packaged into </a:t>
            </a:r>
            <a:r>
              <a:rPr lang="en-US" dirty="0" err="1" smtClean="0">
                <a:sym typeface="Symbol" pitchFamily="18" charset="2"/>
              </a:rPr>
              <a:t>chylomicrons</a:t>
            </a:r>
            <a:r>
              <a:rPr lang="en-US" dirty="0" smtClean="0">
                <a:sym typeface="Symbol" pitchFamily="18" charset="2"/>
              </a:rPr>
              <a:t> that circulate in the blood, ultimately reaching the liver.</a:t>
            </a:r>
            <a:r>
              <a:rPr lang="en-US" baseline="30000" dirty="0" smtClean="0">
                <a:sym typeface="Symbol" pitchFamily="18" charset="2"/>
              </a:rPr>
              <a:t>1</a:t>
            </a:r>
            <a:r>
              <a:rPr lang="en-US" dirty="0" smtClean="0">
                <a:sym typeface="Symbol" pitchFamily="18" charset="2"/>
              </a:rPr>
              <a:t> </a:t>
            </a:r>
          </a:p>
          <a:p>
            <a:r>
              <a:rPr lang="en-US" b="1" dirty="0" smtClean="0"/>
              <a:t>Changes in intestinal cholesterol absorption affect blood cholesterol levels.</a:t>
            </a:r>
            <a:r>
              <a:rPr lang="en-US" dirty="0" smtClean="0"/>
              <a:t>  Decreasing cholesterol absorption provides a key target for lipid-lowering therapy, especially when combined with </a:t>
            </a:r>
            <a:r>
              <a:rPr lang="en-US" dirty="0" err="1" smtClean="0"/>
              <a:t>statin</a:t>
            </a:r>
            <a:r>
              <a:rPr lang="en-US" dirty="0" smtClean="0"/>
              <a:t> therapy, which decreases hepatic cholesterol synthesis.</a:t>
            </a:r>
            <a:r>
              <a:rPr lang="en-US" baseline="30000" dirty="0" smtClean="0"/>
              <a:t>3</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41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err="1">
                <a:solidFill>
                  <a:srgbClr val="002060"/>
                </a:solidFill>
                <a:effectLst>
                  <a:outerShdw blurRad="38100" dist="38100" dir="2700000" algn="tl">
                    <a:srgbClr val="000000"/>
                  </a:outerShdw>
                </a:effectLst>
                <a:latin typeface="Verdana" pitchFamily="34" charset="0"/>
              </a:rPr>
              <a:t>Atherogenic</a:t>
            </a:r>
            <a:r>
              <a:rPr lang="en-US" sz="3000" b="1" dirty="0">
                <a:solidFill>
                  <a:srgbClr val="002060"/>
                </a:solidFill>
                <a:effectLst>
                  <a:outerShdw blurRad="38100" dist="38100" dir="2700000" algn="tl">
                    <a:srgbClr val="000000"/>
                  </a:outerShdw>
                </a:effectLst>
                <a:latin typeface="Verdana" pitchFamily="34" charset="0"/>
              </a:rPr>
              <a:t> Particles</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b="1" dirty="0" err="1" smtClean="0"/>
              <a:t>Atherogenic</a:t>
            </a:r>
            <a:r>
              <a:rPr lang="en-US" b="1" dirty="0" smtClean="0"/>
              <a:t> particles</a:t>
            </a:r>
          </a:p>
          <a:p>
            <a:r>
              <a:rPr lang="en-US" dirty="0" smtClean="0"/>
              <a:t>Not only is LDL-C a risk factor for cardiovascular disease, but triglyceride-rich lipoproteins</a:t>
            </a:r>
            <a:r>
              <a:rPr lang="en-US" dirty="0" smtClean="0">
                <a:cs typeface="Times New Roman" pitchFamily="18" charset="0"/>
              </a:rPr>
              <a:t>—very low density lipoprotein (VLDL), VLDL remnants, and intermediate-density lipoprotein (IDL)—</a:t>
            </a:r>
            <a:r>
              <a:rPr lang="en-US" dirty="0" smtClean="0"/>
              <a:t>may also increase the risk of heart disease.  The NCEP ATP III uses non-HDL-C principally as a surrogate for these </a:t>
            </a:r>
            <a:r>
              <a:rPr lang="en-US" dirty="0" err="1" smtClean="0"/>
              <a:t>atherogenic</a:t>
            </a:r>
            <a:r>
              <a:rPr lang="en-US" dirty="0" smtClean="0"/>
              <a:t> particles.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23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228600" y="1828800"/>
            <a:ext cx="8458200" cy="4038600"/>
          </a:xfrm>
        </p:spPr>
        <p:txBody>
          <a:bodyPr/>
          <a:lstStyle/>
          <a:p>
            <a:r>
              <a:rPr lang="en-US" sz="2400" b="1" dirty="0" smtClean="0"/>
              <a:t>HDL and reverse cholesterol transport</a:t>
            </a:r>
            <a:endParaRPr lang="en-US" sz="2400" b="1" i="1" dirty="0" smtClean="0"/>
          </a:p>
          <a:p>
            <a:r>
              <a:rPr lang="en-US" sz="2400" dirty="0" smtClean="0"/>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a:t>
            </a:r>
            <a:r>
              <a:rPr lang="en-US" sz="2400" dirty="0" err="1" smtClean="0"/>
              <a:t>cholesteryl</a:t>
            </a:r>
            <a:r>
              <a:rPr lang="en-US" sz="2400" dirty="0" smtClean="0"/>
              <a:t> ester (CE) stores. Several key molecules play a role in reverse cholesterol transport, including ATP-binding cassette protein A1 (ABCA1), </a:t>
            </a:r>
            <a:r>
              <a:rPr lang="en-US" sz="2400" dirty="0" err="1" smtClean="0"/>
              <a:t>lecithin:cholesterol</a:t>
            </a:r>
            <a:r>
              <a:rPr lang="en-US" sz="2400" dirty="0" smtClean="0"/>
              <a:t> </a:t>
            </a:r>
            <a:r>
              <a:rPr lang="en-US" sz="2400" dirty="0" err="1" smtClean="0"/>
              <a:t>acyltransferase</a:t>
            </a:r>
            <a:r>
              <a:rPr lang="en-US" sz="2400" dirty="0" smtClean="0"/>
              <a:t> (LCAT), and scavenger receptor class-B, type I (SR-BI).  Promotion of this pathway could in theory help reduce atherosclerosis.</a:t>
            </a:r>
          </a:p>
          <a:p>
            <a:endParaRPr lang="en-US" sz="2400" dirty="0" smtClean="0"/>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nvPr>
        </p:nvGraphicFramePr>
        <p:xfrm>
          <a:off x="283634" y="1125539"/>
          <a:ext cx="8555566" cy="4589461"/>
        </p:xfrm>
        <a:graphic>
          <a:graphicData uri="http://schemas.openxmlformats.org/drawingml/2006/table">
            <a:tbl>
              <a:tblPr/>
              <a:tblGrid>
                <a:gridCol w="1536936"/>
                <a:gridCol w="1470626"/>
                <a:gridCol w="1871438"/>
                <a:gridCol w="1287903"/>
                <a:gridCol w="1106654"/>
                <a:gridCol w="1282009"/>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Type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Source</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Major lipid</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Apoproteins</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ELFO</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a:t>
                      </a:r>
                      <a:r>
                        <a:rPr kumimoji="0" lang="hu-HU" sz="1600" b="0" i="0" u="none" strike="noStrike" cap="none" normalizeH="0" baseline="0" smtClean="0">
                          <a:ln>
                            <a:noFill/>
                          </a:ln>
                          <a:solidFill>
                            <a:schemeClr val="tx1"/>
                          </a:solidFill>
                          <a:effectLst/>
                          <a:latin typeface="Verdana" pitchFamily="34" charset="0"/>
                        </a:rPr>
                        <a:t>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Dietary TGs</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B-48, C-I,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no </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mobility</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Endogenous</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B-100, E, C-II, C-III, </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Pre-</a:t>
                      </a:r>
                      <a:r>
                        <a:rPr kumimoji="0" lang="el-GR" sz="1600" b="0" i="0" u="none" strike="noStrike" cap="none" normalizeH="0" baseline="0" smtClean="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remnant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sym typeface="Symbol" pitchFamily="18" charset="2"/>
                        </a:rPr>
                        <a:t>Slow </a:t>
                      </a:r>
                      <a:br>
                        <a:rPr kumimoji="0" lang="hu-HU" sz="1600" b="0" i="0" u="none" strike="noStrike" cap="none" normalizeH="0" baseline="0" smtClean="0">
                          <a:ln>
                            <a:noFill/>
                          </a:ln>
                          <a:solidFill>
                            <a:schemeClr val="tx1"/>
                          </a:solidFill>
                          <a:effectLst/>
                          <a:latin typeface="Verdana" pitchFamily="34" charset="0"/>
                          <a:sym typeface="Symbol" pitchFamily="18" charset="2"/>
                        </a:rPr>
                      </a:br>
                      <a:r>
                        <a:rPr kumimoji="0" lang="hu-HU" sz="1600" b="0" i="0" u="none" strike="noStrike" cap="none" normalizeH="0" baseline="0" smtClean="0">
                          <a:ln>
                            <a:noFill/>
                          </a:ln>
                          <a:solidFill>
                            <a:schemeClr val="tx1"/>
                          </a:solidFill>
                          <a:effectLst/>
                          <a:latin typeface="Verdana" pitchFamily="34" charset="0"/>
                          <a:sym typeface="Symbol" pitchFamily="18" charset="2"/>
                        </a:rPr>
                        <a:t>pre- </a:t>
                      </a: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 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PLs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A-II, C-II, C-III, D,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smtClean="0">
                          <a:ln>
                            <a:noFill/>
                          </a:ln>
                          <a:solidFill>
                            <a:schemeClr val="tx1"/>
                          </a:solidFill>
                          <a:effectLst/>
                          <a:latin typeface="Verdana" pitchFamily="34" charset="0"/>
                        </a:rPr>
                        <a:t>anti-</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atherogenic</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r>
            </a:tbl>
          </a:graphicData>
        </a:graphic>
      </p:graphicFrame>
      <p:sp>
        <p:nvSpPr>
          <p:cNvPr id="4" name="Rectangle 3"/>
          <p:cNvSpPr/>
          <p:nvPr/>
        </p:nvSpPr>
        <p:spPr bwMode="auto">
          <a:xfrm>
            <a:off x="228600" y="5867400"/>
            <a:ext cx="86868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dirty="0" smtClean="0"/>
              <a:t>Fredrickson phenotypes may be used to classify </a:t>
            </a:r>
            <a:r>
              <a:rPr lang="en-US" sz="1600" dirty="0" err="1" smtClean="0"/>
              <a:t>dyslipidemias</a:t>
            </a:r>
            <a:r>
              <a:rPr lang="en-US" sz="1600" dirty="0" smtClean="0"/>
              <a:t> on the basis of which lipoproteins are elevated. The Fredrickson classification system is not etiologic, does not distinguish between primary and secondary </a:t>
            </a:r>
            <a:r>
              <a:rPr lang="en-US" sz="1600" dirty="0" err="1" smtClean="0"/>
              <a:t>hyperlipidemias</a:t>
            </a:r>
            <a:r>
              <a:rPr lang="en-US" sz="1600" dirty="0" smtClean="0"/>
              <a:t>, and does not include HDL.</a:t>
            </a:r>
            <a:endParaRPr kumimoji="0" lang="en-US" sz="16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type="body" idx="1"/>
          </p:nvPr>
        </p:nvSpPr>
        <p:spPr/>
        <p:txBody>
          <a:bodyPr/>
          <a:lstStyle/>
          <a:p>
            <a:pPr>
              <a:lnSpc>
                <a:spcPct val="80000"/>
              </a:lnSpc>
            </a:pPr>
            <a:r>
              <a:rPr lang="en-US" sz="2000"/>
              <a:t>Familial Hypercholesterolemia</a:t>
            </a:r>
          </a:p>
          <a:p>
            <a:pPr lvl="2">
              <a:lnSpc>
                <a:spcPct val="80000"/>
              </a:lnSpc>
            </a:pPr>
            <a:r>
              <a:rPr lang="en-US" sz="1600"/>
              <a:t>Codominant genetic disorder, coccurs in heterozygous form</a:t>
            </a:r>
          </a:p>
          <a:p>
            <a:pPr lvl="2">
              <a:lnSpc>
                <a:spcPct val="80000"/>
              </a:lnSpc>
            </a:pPr>
            <a:r>
              <a:rPr lang="en-US" sz="1600"/>
              <a:t>Occurs in 1 in 500 individuals</a:t>
            </a:r>
          </a:p>
          <a:p>
            <a:pPr lvl="2">
              <a:lnSpc>
                <a:spcPct val="80000"/>
              </a:lnSpc>
            </a:pPr>
            <a:r>
              <a:rPr lang="en-US" sz="1600"/>
              <a:t>Mutation in LDL receptor, resulting in elevated levels of LDL at birth and throughout life</a:t>
            </a:r>
          </a:p>
          <a:p>
            <a:pPr lvl="2">
              <a:lnSpc>
                <a:spcPct val="80000"/>
              </a:lnSpc>
            </a:pPr>
            <a:r>
              <a:rPr lang="en-US" sz="1600"/>
              <a:t>High risk for atherosclerosis, tendon xanthomas (75% of patients), tuberous xanthomas and xanthelasmas of eyes. </a:t>
            </a:r>
          </a:p>
          <a:p>
            <a:pPr>
              <a:lnSpc>
                <a:spcPct val="80000"/>
              </a:lnSpc>
            </a:pPr>
            <a:r>
              <a:rPr lang="en-US" sz="2000"/>
              <a:t>Familial Combined Hyperlipidemia</a:t>
            </a:r>
          </a:p>
          <a:p>
            <a:pPr lvl="2">
              <a:lnSpc>
                <a:spcPct val="80000"/>
              </a:lnSpc>
            </a:pPr>
            <a:r>
              <a:rPr lang="en-US" sz="1600"/>
              <a:t>Autosomal dominant</a:t>
            </a:r>
          </a:p>
          <a:p>
            <a:pPr lvl="2">
              <a:lnSpc>
                <a:spcPct val="80000"/>
              </a:lnSpc>
            </a:pPr>
            <a:r>
              <a:rPr lang="en-US" sz="1600"/>
              <a:t>Increased secretions of VLDLs</a:t>
            </a:r>
          </a:p>
          <a:p>
            <a:pPr>
              <a:lnSpc>
                <a:spcPct val="80000"/>
              </a:lnSpc>
            </a:pPr>
            <a:r>
              <a:rPr lang="en-US" sz="2000"/>
              <a:t>Dysbetalipoproteinemia</a:t>
            </a:r>
          </a:p>
          <a:p>
            <a:pPr lvl="2">
              <a:lnSpc>
                <a:spcPct val="80000"/>
              </a:lnSpc>
            </a:pPr>
            <a:r>
              <a:rPr lang="en-US" sz="1600"/>
              <a:t>Affects 1 in 10,000</a:t>
            </a:r>
          </a:p>
          <a:p>
            <a:pPr lvl="2">
              <a:lnSpc>
                <a:spcPct val="80000"/>
              </a:lnSpc>
            </a:pPr>
            <a:r>
              <a:rPr lang="en-US" sz="1600"/>
              <a:t>Results in apo E2, a binding-defective form of apoE (which usually plays important role in catabolism of chylomicron and VLDL)</a:t>
            </a:r>
          </a:p>
          <a:p>
            <a:pPr lvl="2">
              <a:lnSpc>
                <a:spcPct val="80000"/>
              </a:lnSpc>
            </a:pPr>
            <a:r>
              <a:rPr lang="en-US" sz="1600"/>
              <a:t>Increased risk for atherosclerosis, peripheral vascular disease</a:t>
            </a:r>
          </a:p>
          <a:p>
            <a:pPr lvl="2">
              <a:lnSpc>
                <a:spcPct val="80000"/>
              </a:lnSpc>
            </a:pPr>
            <a:r>
              <a:rPr lang="en-US" sz="1600"/>
              <a:t>Tuberous xanthomas, striae palmaris</a:t>
            </a:r>
          </a:p>
          <a:p>
            <a:pPr lvl="2">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nvPr>
        </p:nvGraphicFramePr>
        <p:xfrm>
          <a:off x="304800" y="838200"/>
          <a:ext cx="8576733" cy="5364802"/>
        </p:xfrm>
        <a:graphic>
          <a:graphicData uri="http://schemas.openxmlformats.org/drawingml/2006/table">
            <a:tbl>
              <a:tblPr/>
              <a:tblGrid>
                <a:gridCol w="1087966"/>
                <a:gridCol w="1600200"/>
                <a:gridCol w="1216378"/>
                <a:gridCol w="896056"/>
                <a:gridCol w="1151467"/>
                <a:gridCol w="767644"/>
                <a:gridCol w="1857022"/>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smtClean="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TGs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Rel</a:t>
                      </a:r>
                      <a:r>
                        <a:rPr kumimoji="0" lang="hu-HU" sz="1400" b="1" i="0" u="none" strike="noStrike" cap="none" normalizeH="0" baseline="0" smtClean="0">
                          <a:ln>
                            <a:noFill/>
                          </a:ln>
                          <a:solidFill>
                            <a:schemeClr val="tx1"/>
                          </a:solidFill>
                          <a:effectLst/>
                          <a:latin typeface="Verdana" pitchFamily="34" charset="0"/>
                        </a:rPr>
                        <a:t>.</a:t>
                      </a:r>
                      <a:r>
                        <a:rPr kumimoji="0" lang="en-US" sz="1400" b="1" i="0" u="none" strike="noStrike" cap="none" normalizeH="0" baseline="0" smtClean="0">
                          <a:ln>
                            <a:noFill/>
                          </a:ln>
                          <a:solidFill>
                            <a:schemeClr val="tx1"/>
                          </a:solidFill>
                          <a:effectLst/>
                          <a:latin typeface="Verdana" pitchFamily="34" charset="0"/>
                        </a:rPr>
                        <a:t>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en-US" sz="1400" b="1" i="0" u="none" strike="noStrike" cap="none" normalizeH="0" baseline="0" smtClean="0">
                          <a:ln>
                            <a:noFill/>
                          </a:ln>
                          <a:solidFill>
                            <a:schemeClr val="tx1"/>
                          </a:solidFill>
                          <a:effectLst/>
                          <a:latin typeface="Verdana" pitchFamily="34" charset="0"/>
                        </a:rPr>
                        <a:t>freq</a:t>
                      </a:r>
                      <a:r>
                        <a:rPr kumimoji="0" lang="hu-HU" sz="1400" b="1" i="0" u="none" strike="noStrike" cap="none" normalizeH="0" baseline="0" smtClean="0">
                          <a:ln>
                            <a:noFill/>
                          </a:ln>
                          <a:solidFill>
                            <a:schemeClr val="tx1"/>
                          </a:solidFill>
                          <a:effectLst/>
                          <a:latin typeface="Verdana" pitchFamily="34" charset="0"/>
                        </a:rPr>
                        <a: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t>
                      </a:r>
                      <a:r>
                        <a:rPr kumimoji="0" lang="hu-HU" sz="1600" b="0" i="0" u="none" strike="noStrike" cap="none" normalizeH="0" baseline="0" dirty="0" smtClean="0">
                          <a:ln>
                            <a:noFill/>
                          </a:ln>
                          <a:solidFill>
                            <a:schemeClr val="tx1"/>
                          </a:solidFill>
                          <a:effectLst/>
                          <a:latin typeface="Verdana" pitchFamily="34" charset="0"/>
                        </a:rPr>
                        <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pancreatitis</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04800" y="838200"/>
            <a:ext cx="85176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nvPr>
        </p:nvGraphicFramePr>
        <p:xfrm>
          <a:off x="283634" y="1125538"/>
          <a:ext cx="8513232" cy="4959670"/>
        </p:xfrm>
        <a:graphic>
          <a:graphicData uri="http://schemas.openxmlformats.org/drawingml/2006/table">
            <a:tbl>
              <a:tblPr/>
              <a:tblGrid>
                <a:gridCol w="1471788"/>
                <a:gridCol w="1408289"/>
                <a:gridCol w="1471789"/>
                <a:gridCol w="1600200"/>
                <a:gridCol w="2561166"/>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hyper-cholesterolemia </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LDL receptor</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heteroz.:1/500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homoz.: </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TC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13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defective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1/700</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7-13 mM</a:t>
                      </a:r>
                      <a:endParaRPr kumimoji="0" lang="el-GR"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multiple defects and mechanisms</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common</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10%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6.5-9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hyper-alphalipoproteinemia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Arial" charset="0"/>
                        </a:rPr>
                        <a:t>less CHD, longer life</a:t>
                      </a:r>
                      <a:br>
                        <a:rPr kumimoji="0" lang="hu-HU" sz="1400" b="0" i="0" u="none" strike="noStrike" cap="none" normalizeH="0" baseline="0" dirty="0" smtClean="0">
                          <a:ln>
                            <a:noFill/>
                          </a:ln>
                          <a:solidFill>
                            <a:schemeClr val="tx1"/>
                          </a:solidFill>
                          <a:effectLst/>
                          <a:latin typeface="Verdana" pitchFamily="34" charset="0"/>
                          <a:cs typeface="Arial" charset="0"/>
                        </a:rPr>
                      </a:br>
                      <a:r>
                        <a:rPr kumimoji="0" lang="hu-HU" sz="1400" b="0" i="0" u="none" strike="noStrike" cap="none" normalizeH="0" baseline="0" dirty="0" smtClean="0">
                          <a:ln>
                            <a:noFill/>
                          </a:ln>
                          <a:solidFill>
                            <a:schemeClr val="tx1"/>
                          </a:solidFill>
                          <a:effectLst/>
                          <a:latin typeface="Verdana" pitchFamily="34" charset="0"/>
                          <a:cs typeface="Arial" charset="0"/>
                        </a:rPr>
                        <a:t>elevated HDL</a:t>
                      </a: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nvPr>
        </p:nvGraphicFramePr>
        <p:xfrm>
          <a:off x="283634" y="1512888"/>
          <a:ext cx="8513232" cy="3926397"/>
        </p:xfrm>
        <a:graphic>
          <a:graphicData uri="http://schemas.openxmlformats.org/drawingml/2006/table">
            <a:tbl>
              <a:tblPr/>
              <a:tblGrid>
                <a:gridCol w="1471788"/>
                <a:gridCol w="1408289"/>
                <a:gridCol w="1471789"/>
                <a:gridCol w="1553633"/>
                <a:gridCol w="2607733"/>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Genetic defect</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LPL deficiency</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endothelial LPL</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hyper-triglyceridemia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enhanced hepatic TG-production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1/100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nvPr>
        </p:nvGraphicFramePr>
        <p:xfrm>
          <a:off x="283634" y="1700214"/>
          <a:ext cx="8513232" cy="2942401"/>
        </p:xfrm>
        <a:graphic>
          <a:graphicData uri="http://schemas.openxmlformats.org/drawingml/2006/table">
            <a:tbl>
              <a:tblPr/>
              <a:tblGrid>
                <a:gridCol w="1471788"/>
                <a:gridCol w="1408289"/>
                <a:gridCol w="1471789"/>
                <a:gridCol w="1665111"/>
                <a:gridCol w="2496255"/>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dysbeta-lipoproteinemia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VLDL, chylo.</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rarely 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 – 1/100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idx="1"/>
          </p:nvPr>
        </p:nvGraphicFramePr>
        <p:xfrm>
          <a:off x="533400" y="1828800"/>
          <a:ext cx="8153400" cy="4240530"/>
        </p:xfrm>
        <a:graphic>
          <a:graphicData uri="http://schemas.openxmlformats.org/drawingml/2006/table">
            <a:tbl>
              <a:tblPr/>
              <a:tblGrid>
                <a:gridCol w="1981200"/>
                <a:gridCol w="4038600"/>
                <a:gridCol w="21336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type="body"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type="body"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nvPr>
        </p:nvGraphicFramePr>
        <p:xfrm>
          <a:off x="304800" y="762000"/>
          <a:ext cx="8534399" cy="5343623"/>
        </p:xfrm>
        <a:graphic>
          <a:graphicData uri="http://schemas.openxmlformats.org/drawingml/2006/table">
            <a:tbl>
              <a:tblPr/>
              <a:tblGrid>
                <a:gridCol w="1962639"/>
                <a:gridCol w="1216694"/>
                <a:gridCol w="1399132"/>
                <a:gridCol w="1582910"/>
                <a:gridCol w="2373024"/>
              </a:tblGrid>
              <a:tr h="46630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VLDL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HDL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Mechanism</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Diabetes mellitus</a:t>
                      </a:r>
                      <a:endParaRPr kumimoji="0" lang="hu-H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Hypothyr</a:t>
                      </a:r>
                      <a:r>
                        <a:rPr kumimoji="0" lang="en-US" sz="1400" b="1" i="0" u="none" strike="noStrike" cap="none" normalizeH="0" baseline="0" dirty="0" err="1" smtClean="0">
                          <a:ln>
                            <a:noFill/>
                          </a:ln>
                          <a:solidFill>
                            <a:schemeClr val="tx1"/>
                          </a:solidFill>
                          <a:effectLst/>
                          <a:latin typeface="Verdana" pitchFamily="34" charset="0"/>
                          <a:cs typeface="Times New Roman" pitchFamily="18" charset="0"/>
                        </a:rPr>
                        <a:t>oidism</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bile secretion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499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dirty="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81793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dirty="0" smtClean="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oestrogen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Biliary obstruction</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Lp-X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1" i="0" u="none" strike="noStrike" cap="none" normalizeH="0" baseline="0" smtClean="0">
                          <a:ln>
                            <a:noFill/>
                          </a:ln>
                          <a:solidFill>
                            <a:schemeClr val="tx1"/>
                          </a:solidFill>
                          <a:effectLst/>
                          <a:latin typeface="Verdana" pitchFamily="34" charset="0"/>
                          <a:cs typeface="Times New Roman" pitchFamily="18" charset="0"/>
                        </a:rPr>
                        <a:t>chylomicr.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a:t>
                      </a:r>
                      <a:endParaRPr kumimoji="0" lang="en-US" sz="1400" b="1" i="0" u="none" strike="noStrike" cap="none" normalizeH="0" baseline="0" dirty="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5" name="TextBox 4"/>
          <p:cNvSpPr txBox="1"/>
          <p:nvPr/>
        </p:nvSpPr>
        <p:spPr>
          <a:xfrm>
            <a:off x="228600" y="1524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Checking lipids</a:t>
            </a:r>
          </a:p>
        </p:txBody>
      </p:sp>
      <p:sp>
        <p:nvSpPr>
          <p:cNvPr id="25603" name="Rectangle 3"/>
          <p:cNvSpPr>
            <a:spLocks noGrp="1" noChangeArrowheads="1"/>
          </p:cNvSpPr>
          <p:nvPr>
            <p:ph type="body" idx="1"/>
          </p:nvPr>
        </p:nvSpPr>
        <p:spPr/>
        <p:txBody>
          <a:bodyPr/>
          <a:lstStyle/>
          <a:p>
            <a:r>
              <a:rPr lang="en-US"/>
              <a:t>Nonfasting lipid panel</a:t>
            </a:r>
          </a:p>
          <a:p>
            <a:pPr lvl="2"/>
            <a:r>
              <a:rPr lang="en-US"/>
              <a:t>measures HDL and total cholesterol</a:t>
            </a:r>
          </a:p>
          <a:p>
            <a:r>
              <a:rPr lang="en-US"/>
              <a:t>Fasting lipid panel</a:t>
            </a:r>
          </a:p>
          <a:p>
            <a:pPr lvl="2"/>
            <a:r>
              <a:rPr lang="en-US"/>
              <a:t>Measures HDL, total cholesterol and triglycerides</a:t>
            </a:r>
          </a:p>
          <a:p>
            <a:pPr lvl="2"/>
            <a:r>
              <a:rPr lang="en-US"/>
              <a:t>LDL cholesterol is calculated:</a:t>
            </a:r>
          </a:p>
          <a:p>
            <a:pPr lvl="3"/>
            <a:r>
              <a:rPr lang="en-US" sz="1800"/>
              <a:t>LDL cholesterol = total cholesterol – (HDL + triglycerides/5)</a:t>
            </a:r>
          </a:p>
          <a:p>
            <a:pPr lvl="2"/>
            <a:endParaRPr 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type="body" idx="1"/>
          </p:nvPr>
        </p:nvSpPr>
        <p:spPr/>
        <p:txBody>
          <a:bodyPr/>
          <a:lstStyle/>
          <a:p>
            <a:pPr>
              <a:lnSpc>
                <a:spcPct val="90000"/>
              </a:lnSpc>
            </a:pPr>
            <a:r>
              <a:rPr lang="en-US" sz="2000" dirty="0" smtClean="0"/>
              <a:t>Different </a:t>
            </a:r>
            <a:r>
              <a:rPr lang="en-US" sz="2000" dirty="0"/>
              <a:t>Recommendations</a:t>
            </a:r>
          </a:p>
          <a:p>
            <a:pPr lvl="1">
              <a:lnSpc>
                <a:spcPct val="90000"/>
              </a:lnSpc>
            </a:pPr>
            <a:endParaRPr lang="en-US" sz="2000" dirty="0" smtClean="0"/>
          </a:p>
          <a:p>
            <a:pPr lvl="1">
              <a:lnSpc>
                <a:spcPct val="90000"/>
              </a:lnSpc>
            </a:pPr>
            <a:r>
              <a:rPr lang="en-US" sz="2000" dirty="0" smtClean="0"/>
              <a:t>Adult </a:t>
            </a:r>
            <a:r>
              <a:rPr lang="en-US" sz="2000" dirty="0"/>
              <a:t>Treatment Panel (ATP III) of the National Cholesterol Education Program (NCEP)</a:t>
            </a:r>
          </a:p>
          <a:p>
            <a:pPr lvl="3">
              <a:lnSpc>
                <a:spcPct val="90000"/>
              </a:lnSpc>
            </a:pPr>
            <a:r>
              <a:rPr lang="en-US" dirty="0"/>
              <a:t>Beginning at age 20:  obtain a fasting (9 to 12 hour) serum lipid profile consisting of total cholesterol, LDL, HDL and triglycerides</a:t>
            </a:r>
          </a:p>
          <a:p>
            <a:pPr lvl="3">
              <a:lnSpc>
                <a:spcPct val="90000"/>
              </a:lnSpc>
            </a:pPr>
            <a:r>
              <a:rPr lang="en-US" dirty="0"/>
              <a:t>Repeat testing every 5 years for acceptable </a:t>
            </a:r>
            <a:r>
              <a:rPr lang="en-US" dirty="0" smtClean="0"/>
              <a:t>values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lnSpc>
                <a:spcPct val="90000"/>
              </a:lnSpc>
            </a:pPr>
            <a:r>
              <a:rPr lang="en-US" sz="2000" dirty="0" smtClean="0"/>
              <a:t>United States Preventative Services Task Force</a:t>
            </a:r>
          </a:p>
          <a:p>
            <a:pPr lvl="3">
              <a:lnSpc>
                <a:spcPct val="90000"/>
              </a:lnSpc>
            </a:pPr>
            <a:r>
              <a:rPr lang="en-US" dirty="0" smtClean="0"/>
              <a:t>Women aged 45 years and older, and men ages 35 years and older undergo screening with a total and HDL cholesterol every 5 years.  </a:t>
            </a:r>
          </a:p>
          <a:p>
            <a:pPr lvl="3">
              <a:lnSpc>
                <a:spcPct val="90000"/>
              </a:lnSpc>
            </a:pPr>
            <a:r>
              <a:rPr lang="en-US" dirty="0" smtClean="0"/>
              <a:t>If total cholesterol &gt; 200 or HDL &lt;40, then a fasting panel should be obtained</a:t>
            </a:r>
          </a:p>
          <a:p>
            <a:pPr lvl="3">
              <a:lnSpc>
                <a:spcPct val="90000"/>
              </a:lnSpc>
            </a:pPr>
            <a:r>
              <a:rPr lang="en-US" dirty="0" smtClean="0"/>
              <a:t>Cholesterol screening should begin at 20 years in patients with a history of multiple cardiovascular risk factors, diabetes, or family history of either elevated </a:t>
            </a:r>
            <a:r>
              <a:rPr lang="en-US" dirty="0" err="1" smtClean="0"/>
              <a:t>cholesteral</a:t>
            </a:r>
            <a:r>
              <a:rPr lang="en-US" dirty="0" smtClean="0"/>
              <a:t> levels or premature cardiovascular disease.</a:t>
            </a:r>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Targets</a:t>
            </a:r>
            <a:endParaRPr lang="en-US" dirty="0"/>
          </a:p>
        </p:txBody>
      </p:sp>
      <p:sp>
        <p:nvSpPr>
          <p:cNvPr id="3" name="Content Placeholder 2"/>
          <p:cNvSpPr>
            <a:spLocks noGrp="1"/>
          </p:cNvSpPr>
          <p:nvPr>
            <p:ph idx="1"/>
          </p:nvPr>
        </p:nvSpPr>
        <p:spPr/>
        <p:txBody>
          <a:bodyPr/>
          <a:lstStyle/>
          <a:p>
            <a:r>
              <a:rPr lang="en-US" sz="2400" dirty="0" smtClean="0"/>
              <a:t>LDL: To prevent coronary heart disease outcomes (myocardial infarction and coronary death)</a:t>
            </a:r>
          </a:p>
          <a:p>
            <a:pPr>
              <a:buNone/>
            </a:pPr>
            <a:endParaRPr lang="en-US" sz="2400" dirty="0" smtClean="0"/>
          </a:p>
          <a:p>
            <a:r>
              <a:rPr lang="en-US" sz="2400" dirty="0" smtClean="0"/>
              <a:t>Non LDL( TC/HDL): To prevent coronary heart disease outcomes (myocardial infarction and coronary death)</a:t>
            </a:r>
          </a:p>
          <a:p>
            <a:endParaRPr lang="en-US" sz="2400" dirty="0" smtClean="0"/>
          </a:p>
          <a:p>
            <a:r>
              <a:rPr lang="en-US" sz="2400" dirty="0" smtClean="0"/>
              <a:t>Triglyceride: To prevent pancreatitis and may be coronary heart disease outcomes (myocardial infarction and coronary death)</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838200"/>
          </a:xfrm>
        </p:spPr>
        <p:txBody>
          <a:bodyPr/>
          <a:lstStyle/>
          <a:p>
            <a:r>
              <a:rPr lang="en-US" dirty="0" smtClean="0"/>
              <a:t>note</a:t>
            </a:r>
            <a:endParaRPr lang="en-US" dirty="0"/>
          </a:p>
        </p:txBody>
      </p:sp>
      <p:sp>
        <p:nvSpPr>
          <p:cNvPr id="3" name="Content Placeholder 2"/>
          <p:cNvSpPr>
            <a:spLocks noGrp="1"/>
          </p:cNvSpPr>
          <p:nvPr>
            <p:ph idx="1"/>
          </p:nvPr>
        </p:nvSpPr>
        <p:spPr>
          <a:xfrm>
            <a:off x="533400" y="685800"/>
            <a:ext cx="8153400" cy="5867400"/>
          </a:xfrm>
        </p:spPr>
        <p:txBody>
          <a:bodyPr/>
          <a:lstStyle/>
          <a:p>
            <a:r>
              <a:rPr lang="en-US" sz="1600" dirty="0" smtClean="0"/>
              <a:t>Lipoprotein metabolism has a key role in </a:t>
            </a:r>
            <a:r>
              <a:rPr lang="en-US" sz="1600" dirty="0" err="1" smtClean="0"/>
              <a:t>atherogenesis</a:t>
            </a:r>
            <a:r>
              <a:rPr lang="en-US" sz="1600" dirty="0" smtClean="0"/>
              <a:t>. It involves the transport of lipids, particularly cholesterol and triglycerides, in the blood. The intestine absorbs dietary fat and packages it into </a:t>
            </a:r>
            <a:r>
              <a:rPr lang="en-US" sz="1600" dirty="0" err="1" smtClean="0"/>
              <a:t>chylomicrons</a:t>
            </a:r>
            <a:r>
              <a:rPr lang="en-US" sz="1600" dirty="0" smtClean="0"/>
              <a:t> (large triglyceride-rich lipoproteins), which are transported to peripheral tissues through the blood. In muscle and adipose tissues, the enzyme lipoprotein lipase breaks down </a:t>
            </a:r>
            <a:r>
              <a:rPr lang="en-US" sz="1600" dirty="0" err="1" smtClean="0"/>
              <a:t>chylomicrons</a:t>
            </a:r>
            <a:r>
              <a:rPr lang="en-US" sz="1600" dirty="0" smtClean="0"/>
              <a:t>, and fatty acids enter these tissues. The </a:t>
            </a:r>
            <a:r>
              <a:rPr lang="en-US" sz="1600" dirty="0" err="1" smtClean="0"/>
              <a:t>chylomicron</a:t>
            </a:r>
            <a:r>
              <a:rPr lang="en-US" sz="1600" dirty="0" smtClean="0"/>
              <a:t> remnants are subsequently taken up by the liver. The liver loads lipids onto </a:t>
            </a:r>
            <a:r>
              <a:rPr lang="en-US" sz="1600" dirty="0" err="1" smtClean="0"/>
              <a:t>apoB</a:t>
            </a:r>
            <a:r>
              <a:rPr lang="en-US" sz="1600" dirty="0" smtClean="0"/>
              <a:t> and secretes very-low-density lipoproteins (VLDLs), which undergo </a:t>
            </a:r>
            <a:r>
              <a:rPr lang="en-US" sz="1600" dirty="0" err="1" smtClean="0"/>
              <a:t>lipolysis</a:t>
            </a:r>
            <a:r>
              <a:rPr lang="en-US" sz="1600" dirty="0" smtClean="0"/>
              <a:t>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t>
            </a:r>
            <a:r>
              <a:rPr lang="en-US" sz="1600" dirty="0" err="1" smtClean="0"/>
              <a:t>apoA</a:t>
            </a:r>
            <a:r>
              <a:rPr lang="en-US" sz="1600" dirty="0" smtClean="0"/>
              <a:t>-I. </a:t>
            </a:r>
            <a:r>
              <a:rPr lang="en-US" sz="1600" dirty="0" err="1" smtClean="0"/>
              <a:t>ApoA</a:t>
            </a:r>
            <a:r>
              <a:rPr lang="en-US" sz="1600" dirty="0" smtClean="0"/>
              <a:t>-I then recruits cholesterol from these organs through the actions of the transporter ABCA1, forming nascent HDLs, and this protects </a:t>
            </a:r>
            <a:r>
              <a:rPr lang="en-US" sz="1600" dirty="0" err="1" smtClean="0"/>
              <a:t>apoA</a:t>
            </a:r>
            <a:r>
              <a:rPr lang="en-US" sz="1600" dirty="0" smtClean="0"/>
              <a:t>-I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a:t>
            </a:r>
            <a:r>
              <a:rPr lang="en-US" sz="1600" dirty="0" err="1" smtClean="0"/>
              <a:t>upregulates</a:t>
            </a:r>
            <a:r>
              <a:rPr lang="en-US" sz="1600" dirty="0" smtClean="0"/>
              <a:t> the production of both ABCA1 and ABCG1.) The free (</a:t>
            </a:r>
            <a:r>
              <a:rPr lang="en-US" sz="1600" dirty="0" err="1" smtClean="0"/>
              <a:t>unesterified</a:t>
            </a:r>
            <a:r>
              <a:rPr lang="en-US" sz="1600" dirty="0" smtClean="0"/>
              <a:t>) cholesterol in nascent HDLs is </a:t>
            </a:r>
            <a:r>
              <a:rPr lang="en-US" sz="1600" dirty="0" err="1" smtClean="0"/>
              <a:t>esterified</a:t>
            </a:r>
            <a:r>
              <a:rPr lang="en-US" sz="1600" dirty="0" smtClean="0"/>
              <a:t> to </a:t>
            </a:r>
            <a:r>
              <a:rPr lang="en-US" sz="1600" dirty="0" err="1" smtClean="0"/>
              <a:t>cholesteryl</a:t>
            </a:r>
            <a:r>
              <a:rPr lang="en-US" sz="1600" dirty="0" smtClean="0"/>
              <a:t> ester by the enzyme lecithin cholesterol </a:t>
            </a:r>
            <a:r>
              <a:rPr lang="en-US" sz="1600" dirty="0" err="1" smtClean="0"/>
              <a:t>acyltransferase</a:t>
            </a:r>
            <a:r>
              <a:rPr lang="en-US" sz="1600" dirty="0" smtClean="0"/>
              <a:t> (LCAT), creating mature HDLs. The cholesterol in HDLs is returned to the liver both directly, through uptake by the receptor SR-BI, and indirectly, by transfer to LDLs and VLDLs through the </a:t>
            </a:r>
            <a:r>
              <a:rPr lang="en-US" sz="1600" dirty="0" err="1" smtClean="0"/>
              <a:t>cholesteryl</a:t>
            </a:r>
            <a:r>
              <a:rPr lang="en-US" sz="1600" dirty="0" smtClean="0"/>
              <a:t> ester transfer protein (CETP). The lipid content of HDLs is altered by the enzymes hepatic lipase and endothelial lipase and by the transfer proteins CETP and </a:t>
            </a:r>
            <a:r>
              <a:rPr lang="en-US" sz="1600" dirty="0" err="1" smtClean="0"/>
              <a:t>phospholipid</a:t>
            </a:r>
            <a:r>
              <a:rPr lang="en-US" sz="1600" dirty="0" smtClean="0"/>
              <a:t> transfer protein (PLTP), affecting HDL catabolism.</a:t>
            </a:r>
          </a:p>
          <a:p>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and Non-LDL(HDL/TC)</a:t>
            </a:r>
            <a:endParaRPr lang="en-US" dirty="0"/>
          </a:p>
        </p:txBody>
      </p:sp>
      <p:sp>
        <p:nvSpPr>
          <p:cNvPr id="3" name="Content Placeholder 2"/>
          <p:cNvSpPr>
            <a:spLocks noGrp="1"/>
          </p:cNvSpPr>
          <p:nvPr>
            <p:ph idx="1"/>
          </p:nvPr>
        </p:nvSpPr>
        <p:spPr>
          <a:xfrm>
            <a:off x="457200" y="1752600"/>
            <a:ext cx="8153400" cy="4267200"/>
          </a:xfrm>
        </p:spPr>
        <p:txBody>
          <a:bodyPr/>
          <a:lstStyle/>
          <a:p>
            <a:pPr>
              <a:buNone/>
            </a:pPr>
            <a:r>
              <a:rPr lang="en-US" sz="1800" b="1" dirty="0" smtClean="0"/>
              <a:t>Risk Assessment Tool for Estimating 10-year Risk of Developing Hard CHD (Myocardial Infarction and Coronary Death)</a:t>
            </a:r>
          </a:p>
          <a:p>
            <a:pPr>
              <a:buNone/>
            </a:pPr>
            <a:r>
              <a:rPr lang="en-US" sz="1800" b="1" dirty="0" smtClean="0"/>
              <a:t>Framingham Heart Study to estimate 10-year risk for coronary heart disease outcomes</a:t>
            </a:r>
          </a:p>
          <a:p>
            <a:pPr>
              <a:buNone/>
            </a:pPr>
            <a:r>
              <a:rPr lang="en-US" sz="1800" i="1" dirty="0" smtClean="0">
                <a:solidFill>
                  <a:srgbClr val="002060"/>
                </a:solidFill>
              </a:rPr>
              <a:t>http://hp2010.nhlbihin.net/atpiii/CALCULATOR.asp?usertype=prof</a:t>
            </a:r>
          </a:p>
          <a:p>
            <a:pPr lvl="1">
              <a:buFont typeface="Wingdings" pitchFamily="2" charset="2"/>
              <a:buChar char="Ø"/>
            </a:pPr>
            <a:r>
              <a:rPr lang="en-US" sz="1800" b="1" dirty="0" smtClean="0">
                <a:solidFill>
                  <a:srgbClr val="002060"/>
                </a:solidFill>
                <a:latin typeface="Berlin Sans FB" pitchFamily="34" charset="0"/>
              </a:rPr>
              <a:t>Age </a:t>
            </a:r>
          </a:p>
          <a:p>
            <a:pPr lvl="1">
              <a:buFont typeface="Wingdings" pitchFamily="2" charset="2"/>
              <a:buChar char="Ø"/>
            </a:pPr>
            <a:r>
              <a:rPr lang="en-US" sz="1800" b="1" dirty="0" smtClean="0">
                <a:solidFill>
                  <a:srgbClr val="002060"/>
                </a:solidFill>
                <a:latin typeface="Berlin Sans FB" pitchFamily="34" charset="0"/>
              </a:rPr>
              <a:t>LDL-C </a:t>
            </a:r>
          </a:p>
          <a:p>
            <a:pPr lvl="1">
              <a:buFont typeface="Wingdings" pitchFamily="2" charset="2"/>
              <a:buChar char="Ø"/>
            </a:pPr>
            <a:r>
              <a:rPr lang="en-US" sz="1800" b="1" dirty="0" smtClean="0">
                <a:solidFill>
                  <a:srgbClr val="002060"/>
                </a:solidFill>
                <a:latin typeface="Berlin Sans FB" pitchFamily="34" charset="0"/>
              </a:rPr>
              <a:t>T. </a:t>
            </a:r>
            <a:r>
              <a:rPr lang="en-US" sz="1800" b="1" dirty="0" err="1" smtClean="0">
                <a:solidFill>
                  <a:srgbClr val="002060"/>
                </a:solidFill>
                <a:latin typeface="Berlin Sans FB" pitchFamily="34" charset="0"/>
              </a:rPr>
              <a:t>Chol</a:t>
            </a:r>
            <a:endParaRPr lang="en-US" sz="1800" b="1" dirty="0" smtClean="0">
              <a:solidFill>
                <a:srgbClr val="002060"/>
              </a:solidFill>
              <a:latin typeface="Berlin Sans FB" pitchFamily="34" charset="0"/>
            </a:endParaRPr>
          </a:p>
          <a:p>
            <a:pPr lvl="1">
              <a:buFont typeface="Wingdings" pitchFamily="2" charset="2"/>
              <a:buChar char="Ø"/>
            </a:pPr>
            <a:r>
              <a:rPr lang="en-US" sz="1800" b="1" dirty="0" smtClean="0">
                <a:solidFill>
                  <a:srgbClr val="002060"/>
                </a:solidFill>
                <a:latin typeface="Berlin Sans FB" pitchFamily="34" charset="0"/>
              </a:rPr>
              <a:t>HDL-C </a:t>
            </a:r>
          </a:p>
          <a:p>
            <a:pPr lvl="1">
              <a:buFont typeface="Wingdings" pitchFamily="2" charset="2"/>
              <a:buChar char="Ø"/>
            </a:pPr>
            <a:r>
              <a:rPr lang="en-US" sz="1800" b="1" dirty="0" smtClean="0">
                <a:solidFill>
                  <a:srgbClr val="002060"/>
                </a:solidFill>
                <a:latin typeface="Berlin Sans FB" pitchFamily="34" charset="0"/>
              </a:rPr>
              <a:t>Blood Pressure</a:t>
            </a:r>
          </a:p>
          <a:p>
            <a:pPr lvl="1">
              <a:buFont typeface="Wingdings" pitchFamily="2" charset="2"/>
              <a:buChar char="Ø"/>
            </a:pPr>
            <a:r>
              <a:rPr lang="en-US" sz="1800" b="1" dirty="0" smtClean="0">
                <a:solidFill>
                  <a:srgbClr val="002060"/>
                </a:solidFill>
                <a:latin typeface="Berlin Sans FB" pitchFamily="34" charset="0"/>
              </a:rPr>
              <a:t>Diabetes</a:t>
            </a:r>
          </a:p>
          <a:p>
            <a:pPr lvl="1">
              <a:buFont typeface="Wingdings" pitchFamily="2" charset="2"/>
              <a:buChar char="Ø"/>
            </a:pPr>
            <a:r>
              <a:rPr lang="en-US" sz="1800" b="1" dirty="0" smtClean="0">
                <a:solidFill>
                  <a:srgbClr val="002060"/>
                </a:solidFill>
                <a:latin typeface="Berlin Sans FB" pitchFamily="34" charset="0"/>
              </a:rPr>
              <a:t>Smoking</a:t>
            </a:r>
            <a:endParaRPr lang="en-US" sz="1800" b="1" dirty="0">
              <a:solidFill>
                <a:srgbClr val="002060"/>
              </a:solidFill>
              <a:latin typeface="Berlin Sans FB"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80867" cy="914400"/>
          </a:xfrm>
          <a:noFill/>
        </p:spPr>
        <p:txBody>
          <a:bodyPr anchor="ctr" anchorCtr="1"/>
          <a:lstStyle/>
          <a:p>
            <a:r>
              <a:rPr lang="hu-HU" sz="2800" dirty="0"/>
              <a:t>Adult Treatment Panel III Guidelines for Treatment of Hyperlipidemia  </a:t>
            </a:r>
          </a:p>
        </p:txBody>
      </p:sp>
      <p:graphicFrame>
        <p:nvGraphicFramePr>
          <p:cNvPr id="98307" name="Group 3"/>
          <p:cNvGraphicFramePr>
            <a:graphicFrameLocks noGrp="1"/>
          </p:cNvGraphicFramePr>
          <p:nvPr/>
        </p:nvGraphicFramePr>
        <p:xfrm>
          <a:off x="304801" y="1143001"/>
          <a:ext cx="8534398" cy="4903181"/>
        </p:xfrm>
        <a:graphic>
          <a:graphicData uri="http://schemas.openxmlformats.org/drawingml/2006/table">
            <a:tbl>
              <a:tblPr/>
              <a:tblGrid>
                <a:gridCol w="1785257"/>
                <a:gridCol w="2483498"/>
                <a:gridCol w="2852056"/>
                <a:gridCol w="1413587"/>
              </a:tblGrid>
              <a:tr h="598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Risk Category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Begin Lifestyle Changes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Consider Drug Therapy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LDL Goal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3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2"/>
                          </a:solidFill>
                          <a:effectLst/>
                          <a:latin typeface="Verdana" pitchFamily="34" charset="0"/>
                          <a:ea typeface="Times New Roman" pitchFamily="18" charset="0"/>
                          <a:cs typeface="Arial" charset="0"/>
                        </a:rPr>
                        <a:t>High</a:t>
                      </a: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 CAD or CAD equivalents (10-yr risk &gt;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&lt;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1.8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300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 high</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10 to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1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&lt; 10%*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733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Lower</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0–1 risk factor</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4.91 mM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(drug optional if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4.13–4.88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&lt;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98339" name="Text Box 35"/>
          <p:cNvSpPr txBox="1">
            <a:spLocks noChangeArrowheads="1"/>
          </p:cNvSpPr>
          <p:nvPr/>
        </p:nvSpPr>
        <p:spPr bwMode="auto">
          <a:xfrm>
            <a:off x="201790" y="6451600"/>
            <a:ext cx="3655168" cy="307777"/>
          </a:xfrm>
          <a:prstGeom prst="rect">
            <a:avLst/>
          </a:prstGeom>
          <a:noFill/>
          <a:ln w="9525">
            <a:noFill/>
            <a:miter lim="800000"/>
            <a:headEnd/>
            <a:tailEnd/>
          </a:ln>
          <a:effectLst/>
        </p:spPr>
        <p:txBody>
          <a:bodyPr wrap="none">
            <a:spAutoFit/>
          </a:bodyPr>
          <a:lstStyle/>
          <a:p>
            <a:r>
              <a:rPr lang="hu-HU" sz="1400"/>
              <a:t>*For 10-yr risk, see Framingham risk tables </a:t>
            </a:r>
          </a:p>
        </p:txBody>
      </p:sp>
      <p:sp>
        <p:nvSpPr>
          <p:cNvPr id="10242" name="AutoShape 2"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1219200"/>
            <a:ext cx="8592107" cy="3733800"/>
          </a:xfrm>
          <a:prstGeom prst="rect">
            <a:avLst/>
          </a:prstGeom>
          <a:noFill/>
          <a:ln w="9525">
            <a:noFill/>
            <a:miter lim="800000"/>
            <a:headEnd/>
            <a:tailEnd/>
          </a:ln>
          <a:effectLst/>
        </p:spPr>
      </p:pic>
      <p:sp>
        <p:nvSpPr>
          <p:cNvPr id="5" name="TextBox 4"/>
          <p:cNvSpPr txBox="1"/>
          <p:nvPr/>
        </p:nvSpPr>
        <p:spPr>
          <a:xfrm>
            <a:off x="533400" y="381000"/>
            <a:ext cx="5867400" cy="634020"/>
          </a:xfrm>
          <a:prstGeom prst="rect">
            <a:avLst/>
          </a:prstGeom>
          <a:noFill/>
        </p:spPr>
        <p:txBody>
          <a:bodyPr wrap="square" rtlCol="0">
            <a:spAutoFit/>
          </a:bodyPr>
          <a:lstStyle/>
          <a:p>
            <a:pPr>
              <a:lnSpc>
                <a:spcPct val="80000"/>
              </a:lnSpc>
            </a:pPr>
            <a:r>
              <a:rPr lang="en-US" sz="4400" dirty="0">
                <a:solidFill>
                  <a:schemeClr val="tx2"/>
                </a:solidFill>
                <a:latin typeface="+mj-lt"/>
                <a:ea typeface="+mj-ea"/>
                <a:cs typeface="+mj-cs"/>
              </a:rPr>
              <a:t>Canadian New </a:t>
            </a:r>
            <a:r>
              <a:rPr lang="en-US" sz="4400" dirty="0" smtClean="0">
                <a:solidFill>
                  <a:schemeClr val="tx2"/>
                </a:solidFill>
                <a:latin typeface="+mj-lt"/>
                <a:ea typeface="+mj-ea"/>
                <a:cs typeface="+mj-cs"/>
              </a:rPr>
              <a:t>Guideline</a:t>
            </a: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type="body" idx="1"/>
          </p:nvPr>
        </p:nvSpPr>
        <p:spPr/>
        <p:txBody>
          <a:bodyPr/>
          <a:lstStyle/>
          <a:p>
            <a:r>
              <a:rPr lang="en-US"/>
              <a:t>Lifestyle modification</a:t>
            </a:r>
          </a:p>
          <a:p>
            <a:pPr lvl="1"/>
            <a:r>
              <a:rPr lang="en-US"/>
              <a:t>Low-cholesterol diet</a:t>
            </a:r>
          </a:p>
          <a:p>
            <a:pPr lvl="1"/>
            <a:r>
              <a:rPr lang="en-US"/>
              <a:t>Exercise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153400" cy="746125"/>
          </a:xfrm>
        </p:spPr>
        <p:txBody>
          <a:bodyPr/>
          <a:lstStyle/>
          <a:p>
            <a:r>
              <a:rPr lang="en-US" dirty="0"/>
              <a:t>Medications for </a:t>
            </a:r>
            <a:r>
              <a:rPr lang="en-US" dirty="0" err="1"/>
              <a:t>Hyperlipidemia</a:t>
            </a:r>
            <a:endParaRPr lang="en-US" dirty="0"/>
          </a:p>
        </p:txBody>
      </p:sp>
      <p:graphicFrame>
        <p:nvGraphicFramePr>
          <p:cNvPr id="32866" name="Group 98"/>
          <p:cNvGraphicFramePr>
            <a:graphicFrameLocks noGrp="1"/>
          </p:cNvGraphicFramePr>
          <p:nvPr>
            <p:ph idx="1"/>
          </p:nvPr>
        </p:nvGraphicFramePr>
        <p:xfrm>
          <a:off x="381001" y="1219200"/>
          <a:ext cx="8382001" cy="4800600"/>
        </p:xfrm>
        <a:graphic>
          <a:graphicData uri="http://schemas.openxmlformats.org/drawingml/2006/table">
            <a:tbl>
              <a:tblPr/>
              <a:tblGrid>
                <a:gridCol w="1880075"/>
                <a:gridCol w="1488393"/>
                <a:gridCol w="2585103"/>
                <a:gridCol w="2428430"/>
              </a:tblGrid>
              <a:tr h="50215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2">
                              <a:lumMod val="75000"/>
                            </a:schemeClr>
                          </a:solidFill>
                          <a:effectLst/>
                          <a:latin typeface="Arial" charset="0"/>
                        </a:rPr>
                        <a:t>HMG </a:t>
                      </a:r>
                      <a:r>
                        <a:rPr kumimoji="0" lang="en-US" sz="1400" b="1" i="0" u="none" strike="noStrike" cap="none" normalizeH="0" baseline="0" dirty="0" err="1" smtClean="0">
                          <a:ln>
                            <a:noFill/>
                          </a:ln>
                          <a:solidFill>
                            <a:schemeClr val="tx2">
                              <a:lumMod val="75000"/>
                            </a:schemeClr>
                          </a:solidFill>
                          <a:effectLst/>
                          <a:latin typeface="Arial" charset="0"/>
                        </a:rPr>
                        <a:t>CoA</a:t>
                      </a:r>
                      <a:r>
                        <a:rPr kumimoji="0" lang="en-US" sz="1400" b="1" i="0" u="none" strike="noStrike" cap="none" normalizeH="0" baseline="0" dirty="0" smtClean="0">
                          <a:ln>
                            <a:noFill/>
                          </a:ln>
                          <a:solidFill>
                            <a:schemeClr val="tx2">
                              <a:lumMod val="75000"/>
                            </a:schemeClr>
                          </a:solidFill>
                          <a:effectLst/>
                          <a:latin typeface="Arial" charset="0"/>
                        </a:rPr>
                        <a:t> </a:t>
                      </a:r>
                      <a:r>
                        <a:rPr kumimoji="0" lang="en-US" sz="1400" b="1" i="0" u="none" strike="noStrike" cap="none" normalizeH="0" baseline="0" dirty="0" err="1" smtClean="0">
                          <a:ln>
                            <a:noFill/>
                          </a:ln>
                          <a:solidFill>
                            <a:schemeClr val="tx2">
                              <a:lumMod val="75000"/>
                            </a:schemeClr>
                          </a:solidFill>
                          <a:effectLst/>
                          <a:latin typeface="Arial" charset="0"/>
                        </a:rPr>
                        <a:t>reductase</a:t>
                      </a:r>
                      <a:r>
                        <a:rPr kumimoji="0" lang="en-US" sz="1400" b="1" i="0" u="none" strike="noStrike" cap="none" normalizeH="0" baseline="0" dirty="0" smtClean="0">
                          <a:ln>
                            <a:noFill/>
                          </a:ln>
                          <a:solidFill>
                            <a:schemeClr val="tx2">
                              <a:lumMod val="75000"/>
                            </a:schemeClr>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Myopathy</a:t>
                      </a:r>
                      <a:r>
                        <a:rPr kumimoji="0" lang="en-US" sz="1400" b="1" i="0" u="none" strike="noStrike" cap="none" normalizeH="0" baseline="0" dirty="0" smtClean="0">
                          <a:ln>
                            <a:noFill/>
                          </a:ln>
                          <a:solidFill>
                            <a:schemeClr val="tx2">
                              <a:lumMod val="75000"/>
                            </a:schemeClr>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Ezetimibe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3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(15-30), </a:t>
                      </a:r>
                      <a:r>
                        <a:rPr kumimoji="0" lang="en-US" sz="1400" b="1" i="0" u="none" strike="noStrike" cap="none" normalizeH="0" baseline="0" dirty="0" smtClean="0">
                          <a:ln>
                            <a:noFill/>
                          </a:ln>
                          <a:solidFill>
                            <a:schemeClr val="folHlink"/>
                          </a:solidFill>
                          <a:effectLst/>
                          <a:latin typeface="Arial" charset="0"/>
                          <a:sym typeface="Symbol" pitchFamily="18" charset="2"/>
                        </a:rPr>
                        <a:t>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Hyperuricemia</a:t>
                      </a:r>
                      <a:r>
                        <a:rPr kumimoji="0" lang="en-US" sz="1400" b="1" i="0" u="none" strike="noStrike" cap="none" normalizeH="0" baseline="0" dirty="0" smtClean="0">
                          <a:ln>
                            <a:noFill/>
                          </a:ln>
                          <a:solidFill>
                            <a:schemeClr val="tx1"/>
                          </a:solidFill>
                          <a:effectLst/>
                          <a:latin typeface="Arial" charset="0"/>
                        </a:rPr>
                        <a:t>, GI distress, </a:t>
                      </a:r>
                      <a:r>
                        <a:rPr kumimoji="0" lang="en-US" sz="1400" b="1" i="0" u="none" strike="noStrike" cap="none" normalizeH="0" baseline="0" dirty="0" err="1" smtClean="0">
                          <a:ln>
                            <a:noFill/>
                          </a:ln>
                          <a:solidFill>
                            <a:schemeClr val="tx1"/>
                          </a:solidFill>
                          <a:effectLst/>
                          <a:latin typeface="Arial" charset="0"/>
                        </a:rPr>
                        <a:t>hepatotoxicity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Gemfibrozil</a:t>
                      </a: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Fenofibrate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Dyspepsia, gallstones, </a:t>
                      </a:r>
                      <a:r>
                        <a:rPr kumimoji="0" lang="en-US" sz="1400" b="1" i="0" u="none" strike="noStrike" cap="none" normalizeH="0" baseline="0" dirty="0" err="1" smtClean="0">
                          <a:ln>
                            <a:noFill/>
                          </a:ln>
                          <a:solidFill>
                            <a:schemeClr val="tx1"/>
                          </a:solidFill>
                          <a:effectLst/>
                          <a:latin typeface="Arial" charset="0"/>
                        </a:rPr>
                        <a:t>myopathy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Bile Acid </a:t>
                      </a:r>
                      <a:r>
                        <a:rPr kumimoji="0" lang="en-US" sz="1400" b="1" i="0" u="none" strike="noStrike" cap="none" normalizeH="0" baseline="0" dirty="0" err="1" smtClean="0">
                          <a:ln>
                            <a:noFill/>
                          </a:ln>
                          <a:solidFill>
                            <a:schemeClr val="tx1"/>
                          </a:solidFill>
                          <a:effectLst/>
                          <a:latin typeface="Arial" charset="0"/>
                        </a:rPr>
                        <a:t>sequestrants</a:t>
                      </a:r>
                      <a:endParaRPr kumimoji="0" lang="en-US"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Cholestyramine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1"/>
          <p:cNvPicPr>
            <a:picLocks noChangeAspect="1" noChangeArrowheads="1"/>
          </p:cNvPicPr>
          <p:nvPr/>
        </p:nvPicPr>
        <p:blipFill>
          <a:blip r:embed="rId3" cstate="print"/>
          <a:stretch>
            <a:fillRect/>
          </a:stretch>
        </p:blipFill>
        <p:spPr bwMode="auto">
          <a:xfrm>
            <a:off x="304800" y="533400"/>
            <a:ext cx="8495327" cy="5873593"/>
          </a:xfrm>
          <a:prstGeom prst="rect">
            <a:avLst/>
          </a:prstGeom>
          <a:noFill/>
        </p:spPr>
      </p:pic>
      <p:sp>
        <p:nvSpPr>
          <p:cNvPr id="46084" name="Line 4"/>
          <p:cNvSpPr>
            <a:spLocks noChangeShapeType="1"/>
          </p:cNvSpPr>
          <p:nvPr/>
        </p:nvSpPr>
        <p:spPr bwMode="auto">
          <a:xfrm>
            <a:off x="381000" y="1066800"/>
            <a:ext cx="8229600" cy="0"/>
          </a:xfrm>
          <a:prstGeom prst="line">
            <a:avLst/>
          </a:prstGeom>
          <a:noFill/>
          <a:ln w="38100">
            <a:solidFill>
              <a:schemeClr val="tx1"/>
            </a:solidFill>
            <a:round/>
            <a:headEnd/>
            <a:tailEnd/>
          </a:ln>
          <a:effectLst/>
        </p:spPr>
        <p:txBody>
          <a:bodyPr/>
          <a:lstStyle/>
          <a:p>
            <a:endParaRPr lang="en-US"/>
          </a:p>
        </p:txBody>
      </p:sp>
      <p:sp>
        <p:nvSpPr>
          <p:cNvPr id="46085" name="Rectangle 5"/>
          <p:cNvSpPr>
            <a:spLocks noChangeArrowheads="1"/>
          </p:cNvSpPr>
          <p:nvPr/>
        </p:nvSpPr>
        <p:spPr bwMode="auto">
          <a:xfrm>
            <a:off x="228600" y="6248400"/>
            <a:ext cx="8691563" cy="439738"/>
          </a:xfrm>
          <a:prstGeom prst="rect">
            <a:avLst/>
          </a:prstGeom>
          <a:noFill/>
          <a:ln w="9525" algn="ctr">
            <a:noFill/>
            <a:miter lim="800000"/>
            <a:headEnd/>
            <a:tailEnd/>
          </a:ln>
          <a:effectLst/>
        </p:spPr>
        <p:txBody>
          <a:bodyPr lIns="0" tIns="0" rIns="0" bIns="0" anchor="b"/>
          <a:lstStyle/>
          <a:p>
            <a:pPr eaLnBrk="0" hangingPunct="0">
              <a:lnSpc>
                <a:spcPct val="80000"/>
              </a:lnSpc>
              <a:spcBef>
                <a:spcPct val="25000"/>
              </a:spcBef>
            </a:pPr>
            <a:r>
              <a:rPr lang="en-US" sz="1400">
                <a:solidFill>
                  <a:schemeClr val="bg1"/>
                </a:solidFill>
              </a:rPr>
              <a:t>MI = myocardial infarction.</a:t>
            </a:r>
          </a:p>
          <a:p>
            <a:pPr eaLnBrk="0" hangingPunct="0">
              <a:lnSpc>
                <a:spcPct val="80000"/>
              </a:lnSpc>
              <a:spcBef>
                <a:spcPct val="25000"/>
              </a:spcBef>
            </a:pPr>
            <a:endParaRPr lang="en-US" sz="1400">
              <a:solidFill>
                <a:schemeClr val="bg1"/>
              </a:solidFill>
            </a:endParaRPr>
          </a:p>
          <a:p>
            <a:pPr eaLnBrk="0" hangingPunct="0">
              <a:lnSpc>
                <a:spcPct val="80000"/>
              </a:lnSpc>
              <a:spcBef>
                <a:spcPct val="25000"/>
              </a:spcBef>
            </a:pPr>
            <a:r>
              <a:rPr lang="en-US" sz="1400">
                <a:solidFill>
                  <a:schemeClr val="bg1"/>
                </a:solidFill>
              </a:rPr>
              <a:t>Adapted with permission from Robinson JG et al. </a:t>
            </a:r>
            <a:r>
              <a:rPr lang="en-US" sz="1400" i="1">
                <a:solidFill>
                  <a:schemeClr val="bg1"/>
                </a:solidFill>
              </a:rPr>
              <a:t>J Am Coll Cardiol.</a:t>
            </a:r>
            <a:r>
              <a:rPr lang="en-US" sz="1400">
                <a:solidFill>
                  <a:schemeClr val="bg1"/>
                </a:solidFill>
              </a:rPr>
              <a:t> 2005;46:1855–1862.</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TextBox 2"/>
          <p:cNvSpPr txBox="1"/>
          <p:nvPr/>
        </p:nvSpPr>
        <p:spPr>
          <a:xfrm>
            <a:off x="457201" y="1600200"/>
            <a:ext cx="8382000" cy="5656933"/>
          </a:xfrm>
          <a:prstGeom prst="rect">
            <a:avLst/>
          </a:prstGeom>
          <a:noFill/>
        </p:spPr>
        <p:txBody>
          <a:bodyPr wrap="square" rtlCol="0">
            <a:spAutoFit/>
          </a:bodyPr>
          <a:lstStyle/>
          <a:p>
            <a:pPr>
              <a:lnSpc>
                <a:spcPct val="90000"/>
              </a:lnSpc>
            </a:pPr>
            <a:r>
              <a:rPr lang="en-US" sz="1600" b="1" u="sng" dirty="0" smtClean="0"/>
              <a:t>Key Point</a:t>
            </a:r>
            <a:r>
              <a:rPr lang="en-US" sz="1600" b="1" u="sng" baseline="30000" dirty="0" smtClean="0"/>
              <a:t>1</a:t>
            </a:r>
            <a:r>
              <a:rPr lang="en-US" sz="1600" b="1" u="sng" dirty="0" smtClean="0"/>
              <a:t>:</a:t>
            </a:r>
            <a:r>
              <a:rPr lang="en-US" sz="1600" dirty="0" smtClean="0"/>
              <a:t> </a:t>
            </a:r>
          </a:p>
          <a:p>
            <a:pPr>
              <a:lnSpc>
                <a:spcPct val="90000"/>
              </a:lnSpc>
            </a:pPr>
            <a:r>
              <a:rPr lang="en-US" sz="1600" dirty="0" smtClean="0"/>
              <a:t>This meta-regression analysis found that </a:t>
            </a:r>
            <a:r>
              <a:rPr lang="en-US" sz="1600" dirty="0" err="1" smtClean="0"/>
              <a:t>nonstatin</a:t>
            </a:r>
            <a:r>
              <a:rPr lang="en-US" sz="1600" dirty="0" smtClean="0"/>
              <a:t> (diet, bile acid </a:t>
            </a:r>
            <a:r>
              <a:rPr lang="en-US" sz="1600" dirty="0" err="1" smtClean="0"/>
              <a:t>sequestrants</a:t>
            </a:r>
            <a:r>
              <a:rPr lang="en-US" sz="1600" dirty="0" smtClean="0"/>
              <a:t>, and </a:t>
            </a:r>
            <a:r>
              <a:rPr lang="en-US" sz="1600" dirty="0" err="1" smtClean="0"/>
              <a:t>ileal</a:t>
            </a:r>
            <a:r>
              <a:rPr lang="en-US" sz="1600" dirty="0" smtClean="0"/>
              <a:t> bypass surgery) and </a:t>
            </a:r>
            <a:r>
              <a:rPr lang="en-US" sz="1600" dirty="0" err="1" smtClean="0"/>
              <a:t>statin</a:t>
            </a:r>
            <a:r>
              <a:rPr lang="en-US" sz="1600" dirty="0" smtClean="0"/>
              <a:t> interventions seemed to reduce CHD risk, consistent with a 1-to-1 relationship described by the National Cholesterol Education Program (NCEP).</a:t>
            </a:r>
          </a:p>
          <a:p>
            <a:pPr>
              <a:lnSpc>
                <a:spcPct val="90000"/>
              </a:lnSpc>
            </a:pPr>
            <a:r>
              <a:rPr lang="en-US" sz="1600" b="1" u="sng" dirty="0" smtClean="0"/>
              <a:t>Additional Background Information</a:t>
            </a:r>
            <a:r>
              <a:rPr lang="en-US" sz="1600" b="1" u="sng" baseline="30000" dirty="0" smtClean="0"/>
              <a:t>1</a:t>
            </a:r>
            <a:r>
              <a:rPr lang="en-US" sz="1600" b="1" u="sng" dirty="0" smtClean="0"/>
              <a:t>:</a:t>
            </a:r>
          </a:p>
          <a:p>
            <a:pPr>
              <a:lnSpc>
                <a:spcPct val="90000"/>
              </a:lnSpc>
            </a:pPr>
            <a:r>
              <a:rPr lang="en-US" sz="1600" dirty="0" smtClean="0"/>
              <a:t>Results from a large number of studies with clinical events (</a:t>
            </a:r>
            <a:r>
              <a:rPr lang="en-US" sz="1600" dirty="0" err="1" smtClean="0"/>
              <a:t>eg</a:t>
            </a:r>
            <a:r>
              <a:rPr lang="en-US" sz="1600" dirty="0" smtClean="0"/>
              <a:t>, CHD, myocardial infarction [MI]) as end points showed that the risk for specific CHD events decreased as LDL-C decreased. </a:t>
            </a:r>
          </a:p>
          <a:p>
            <a:pPr>
              <a:lnSpc>
                <a:spcPct val="90000"/>
              </a:lnSpc>
            </a:pPr>
            <a:r>
              <a:rPr lang="en-US" sz="1600" dirty="0" smtClean="0"/>
              <a:t>This relationship is strongly supported by the aggregate clinical trial evidence. </a:t>
            </a:r>
          </a:p>
          <a:p>
            <a:pPr>
              <a:lnSpc>
                <a:spcPct val="90000"/>
              </a:lnSpc>
            </a:pPr>
            <a:r>
              <a:rPr lang="en-US" sz="1600" dirty="0" smtClean="0"/>
              <a:t>The figure shows the estimated change in the 5-year relative risk of nonfatal MI or CHD death associated with mean LDL-C reduction for the diet, bile acid </a:t>
            </a:r>
            <a:r>
              <a:rPr lang="en-US" sz="1600" dirty="0" err="1" smtClean="0"/>
              <a:t>sequestrant</a:t>
            </a:r>
            <a:r>
              <a:rPr lang="en-US" sz="1600" dirty="0" smtClean="0"/>
              <a:t>, surgery, and </a:t>
            </a:r>
            <a:r>
              <a:rPr lang="en-US" sz="1600" dirty="0" err="1" smtClean="0"/>
              <a:t>statin</a:t>
            </a:r>
            <a:r>
              <a:rPr lang="en-US" sz="1600" dirty="0" smtClean="0"/>
              <a:t>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sz="1600" dirty="0" smtClean="0"/>
              <a:t>   MRC = Medical Research Council; LRC = Lipid Research Clinics; NHLBI = National Heart, Lung, and Blood Institute; POSCH = Program on the Surgical Control of the </a:t>
            </a:r>
            <a:r>
              <a:rPr lang="en-US" sz="1600" dirty="0" err="1" smtClean="0"/>
              <a:t>Hyperlipidemias</a:t>
            </a:r>
            <a:r>
              <a:rPr lang="en-US" sz="1600" dirty="0" smtClean="0"/>
              <a:t>; 4S = Scandinavian </a:t>
            </a:r>
            <a:r>
              <a:rPr lang="en-US" sz="1600" dirty="0" err="1" smtClean="0"/>
              <a:t>Simvastatin</a:t>
            </a:r>
            <a:r>
              <a:rPr lang="en-US" sz="1600" dirty="0" smtClean="0"/>
              <a:t> Survival Study; WOSCOPS = West of Scotland Coronary Prevention Study; CARE = Cholesterol and Recurrent Events study; LIPID = Long-Term Intervention with </a:t>
            </a:r>
            <a:r>
              <a:rPr lang="en-US" sz="1600" dirty="0" err="1" smtClean="0"/>
              <a:t>Pravastatin</a:t>
            </a:r>
            <a:r>
              <a:rPr lang="en-US" sz="1600" dirty="0" smtClean="0"/>
              <a:t> in Ischemic Disease; AF/</a:t>
            </a:r>
            <a:r>
              <a:rPr lang="en-US" sz="1600" dirty="0" err="1" smtClean="0"/>
              <a:t>TexCAPS</a:t>
            </a:r>
            <a:r>
              <a:rPr lang="en-US" sz="1600" dirty="0" smtClean="0"/>
              <a:t> = Air Force/Texas Coronary Atherosclerosis Prevention Study; HPS = Heart Protection Study; ALERT = Assessment of </a:t>
            </a:r>
            <a:r>
              <a:rPr lang="en-US" sz="1600" dirty="0" err="1" smtClean="0"/>
              <a:t>LEscol</a:t>
            </a:r>
            <a:r>
              <a:rPr lang="en-US" sz="1600" dirty="0" smtClean="0"/>
              <a:t> in Renal Transplantation; PROSPER = </a:t>
            </a:r>
            <a:r>
              <a:rPr lang="en-US" sz="1600" dirty="0" err="1" smtClean="0"/>
              <a:t>PROspective</a:t>
            </a:r>
            <a:r>
              <a:rPr lang="en-US" sz="1600" dirty="0" smtClean="0"/>
              <a:t> Study of </a:t>
            </a:r>
            <a:r>
              <a:rPr lang="en-US" sz="1600" dirty="0" err="1" smtClean="0"/>
              <a:t>Pravastatin</a:t>
            </a:r>
            <a:r>
              <a:rPr lang="en-US" sz="1600" dirty="0" smtClean="0"/>
              <a:t> in the Elderly at Risk; ASCOT-LLA = Anglo-Scandinavian Cardiac Outcomes Trial–Lipid Lowering Arm; CARDS = Collaborative </a:t>
            </a:r>
            <a:r>
              <a:rPr lang="en-US" sz="1600" dirty="0" err="1" smtClean="0"/>
              <a:t>Atorvastatin</a:t>
            </a:r>
            <a:r>
              <a:rPr lang="en-US" sz="1600" dirty="0" smtClean="0"/>
              <a:t> Diabetes Study.</a:t>
            </a:r>
          </a:p>
          <a:p>
            <a:pPr>
              <a:lnSpc>
                <a:spcPct val="90000"/>
              </a:lnSpc>
            </a:pPr>
            <a:endParaRPr lang="en-US" sz="1600" dirty="0" smtClean="0"/>
          </a:p>
          <a:p>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2209800" y="304800"/>
            <a:ext cx="4391025" cy="5715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type="body" idx="1"/>
          </p:nvPr>
        </p:nvSpPr>
        <p:spPr/>
        <p:txBody>
          <a:bodyPr/>
          <a:lstStyle/>
          <a:p>
            <a:pPr>
              <a:lnSpc>
                <a:spcPct val="90000"/>
              </a:lnSpc>
            </a:pPr>
            <a:r>
              <a:rPr lang="en-US" sz="2700"/>
              <a:t>Chylomicrons transport fats from the intestinal mucosa to the liver</a:t>
            </a:r>
          </a:p>
          <a:p>
            <a:pPr>
              <a:lnSpc>
                <a:spcPct val="90000"/>
              </a:lnSpc>
            </a:pPr>
            <a:r>
              <a:rPr lang="en-US" sz="2700"/>
              <a:t>In the liver, the chylomicrons release triglycerides and some cholesterol and become low-density lipoproteins (LDL).</a:t>
            </a:r>
          </a:p>
          <a:p>
            <a:pPr>
              <a:lnSpc>
                <a:spcPct val="90000"/>
              </a:lnSpc>
            </a:pPr>
            <a:r>
              <a:rPr lang="en-US" sz="2700"/>
              <a:t>LDL then carries fat and cholesterol to the body’s cells.</a:t>
            </a:r>
          </a:p>
          <a:p>
            <a:pPr>
              <a:lnSpc>
                <a:spcPct val="90000"/>
              </a:lnSpc>
            </a:pPr>
            <a:r>
              <a:rPr lang="en-US" sz="2700"/>
              <a:t>High-density lipoproteins (HDL) carry fat and cholesterol back to the liver for excretion.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smtClean="0"/>
              <a:t>George Yuan, Khalid Z. Al-Shali, Robert A. Hegele</a:t>
            </a:r>
          </a:p>
          <a:p>
            <a:r>
              <a:rPr lang="en-US" sz="1400" dirty="0" smtClean="0"/>
              <a:t>CMAJ • April 10, 2007 • 176(8)</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type="body" idx="1"/>
          </p:nvPr>
        </p:nvSpPr>
        <p:spPr/>
        <p:txBody>
          <a:bodyPr/>
          <a:lstStyle/>
          <a:p>
            <a:r>
              <a:rPr lang="en-US"/>
              <a:t>When oxidized LDL cholesterol gets high, atheroma formation in the walls of arteries occurs, which causes atherosclerosis.</a:t>
            </a:r>
          </a:p>
          <a:p>
            <a:r>
              <a:rPr lang="en-US"/>
              <a:t>HDL cholesterol is able to go and remove cholesterol from the atheroma.</a:t>
            </a:r>
          </a:p>
          <a:p>
            <a:r>
              <a:rPr lang="en-US"/>
              <a:t>Atherogenic cholesterol </a:t>
            </a:r>
            <a:r>
              <a:rPr lang="en-US">
                <a:cs typeface="Arial" charset="0"/>
              </a:rPr>
              <a:t>→ LDL, VLDL, IDL</a:t>
            </a: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81000" y="838200"/>
            <a:ext cx="84414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37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IntestCholAbsorp_1"/>
          <p:cNvPicPr>
            <a:picLocks noChangeArrowheads="1"/>
          </p:cNvPicPr>
          <p:nvPr/>
        </p:nvPicPr>
        <p:blipFill>
          <a:blip r:embed="rId3" cstate="print"/>
          <a:srcRect/>
          <a:stretch>
            <a:fillRect/>
          </a:stretch>
        </p:blipFill>
        <p:spPr bwMode="auto">
          <a:xfrm>
            <a:off x="1143000" y="1392238"/>
            <a:ext cx="6937375" cy="5229225"/>
          </a:xfrm>
          <a:prstGeom prst="rect">
            <a:avLst/>
          </a:prstGeom>
          <a:noFill/>
        </p:spPr>
      </p:pic>
      <p:pic>
        <p:nvPicPr>
          <p:cNvPr id="107524" name="Picture 4" descr="IntestCholAbsorp_2"/>
          <p:cNvPicPr>
            <a:picLocks noChangeArrowheads="1"/>
          </p:cNvPicPr>
          <p:nvPr/>
        </p:nvPicPr>
        <p:blipFill>
          <a:blip r:embed="rId4" cstate="print"/>
          <a:srcRect/>
          <a:stretch>
            <a:fillRect/>
          </a:stretch>
        </p:blipFill>
        <p:spPr bwMode="auto">
          <a:xfrm>
            <a:off x="1143000" y="1392238"/>
            <a:ext cx="6937375" cy="5229225"/>
          </a:xfrm>
          <a:prstGeom prst="rect">
            <a:avLst/>
          </a:prstGeom>
          <a:noFill/>
        </p:spPr>
      </p:pic>
      <p:pic>
        <p:nvPicPr>
          <p:cNvPr id="107525" name="Picture 5" descr="NPC1L1_3"/>
          <p:cNvPicPr>
            <a:picLocks noChangeAspect="1" noChangeArrowheads="1"/>
          </p:cNvPicPr>
          <p:nvPr/>
        </p:nvPicPr>
        <p:blipFill>
          <a:blip r:embed="rId5" cstate="print"/>
          <a:srcRect/>
          <a:stretch>
            <a:fillRect/>
          </a:stretch>
        </p:blipFill>
        <p:spPr bwMode="auto">
          <a:xfrm>
            <a:off x="1143000" y="1392238"/>
            <a:ext cx="6934200" cy="5227637"/>
          </a:xfrm>
          <a:prstGeom prst="rect">
            <a:avLst/>
          </a:prstGeom>
          <a:noFill/>
        </p:spPr>
      </p:pic>
      <p:pic>
        <p:nvPicPr>
          <p:cNvPr id="107526" name="Picture 6" descr="NPC1L1_2"/>
          <p:cNvPicPr>
            <a:picLocks noChangeAspect="1" noChangeArrowheads="1"/>
          </p:cNvPicPr>
          <p:nvPr/>
        </p:nvPicPr>
        <p:blipFill>
          <a:blip r:embed="rId6" cstate="print"/>
          <a:srcRect/>
          <a:stretch>
            <a:fillRect/>
          </a:stretch>
        </p:blipFill>
        <p:spPr bwMode="auto">
          <a:xfrm>
            <a:off x="1143000" y="1392238"/>
            <a:ext cx="6934200" cy="5227637"/>
          </a:xfrm>
          <a:prstGeom prst="rect">
            <a:avLst/>
          </a:prstGeom>
          <a:noFill/>
        </p:spPr>
      </p:pic>
      <p:pic>
        <p:nvPicPr>
          <p:cNvPr id="107527" name="Picture 7" descr="NPC1L1"/>
          <p:cNvPicPr>
            <a:picLocks noChangeAspect="1" noChangeArrowheads="1"/>
          </p:cNvPicPr>
          <p:nvPr/>
        </p:nvPicPr>
        <p:blipFill>
          <a:blip r:embed="rId7" cstate="print"/>
          <a:srcRect/>
          <a:stretch>
            <a:fillRect/>
          </a:stretch>
        </p:blipFill>
        <p:spPr bwMode="invGray">
          <a:xfrm>
            <a:off x="838200" y="457200"/>
            <a:ext cx="7669104" cy="5781675"/>
          </a:xfrm>
          <a:prstGeom prst="rect">
            <a:avLst/>
          </a:prstGeom>
          <a:noFill/>
        </p:spPr>
      </p:pic>
      <p:sp>
        <p:nvSpPr>
          <p:cNvPr id="107528" name="Oval 8"/>
          <p:cNvSpPr>
            <a:spLocks noChangeArrowheads="1"/>
          </p:cNvSpPr>
          <p:nvPr/>
        </p:nvSpPr>
        <p:spPr bwMode="auto">
          <a:xfrm>
            <a:off x="4114800" y="31242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29" name="Oval 9"/>
          <p:cNvSpPr>
            <a:spLocks noChangeArrowheads="1"/>
          </p:cNvSpPr>
          <p:nvPr/>
        </p:nvSpPr>
        <p:spPr bwMode="auto">
          <a:xfrm>
            <a:off x="4724400" y="15240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32" name="Line 12"/>
          <p:cNvSpPr>
            <a:spLocks noChangeShapeType="1"/>
          </p:cNvSpPr>
          <p:nvPr/>
        </p:nvSpPr>
        <p:spPr bwMode="auto">
          <a:xfrm>
            <a:off x="76200" y="1066800"/>
            <a:ext cx="8991600" cy="0"/>
          </a:xfrm>
          <a:prstGeom prst="line">
            <a:avLst/>
          </a:prstGeom>
          <a:noFill/>
          <a:ln w="38100">
            <a:solidFill>
              <a:srgbClr val="FF0000"/>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up)">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wipe(left)">
                                      <p:cBhvr>
                                        <p:cTn id="12" dur="5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wipe(right)">
                                      <p:cBhvr>
                                        <p:cTn id="17" dur="500"/>
                                        <p:tgtEl>
                                          <p:spTgt spid="1075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7527"/>
                                        </p:tgtEl>
                                        <p:attrNameLst>
                                          <p:attrName>style.visibility</p:attrName>
                                        </p:attrNameLst>
                                      </p:cBhvr>
                                      <p:to>
                                        <p:strVal val="visible"/>
                                      </p:to>
                                    </p:set>
                                    <p:animEffect transition="in" filter="wipe(down)">
                                      <p:cBhvr>
                                        <p:cTn id="22" dur="500"/>
                                        <p:tgtEl>
                                          <p:spTgt spid="1075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29"/>
                                        </p:tgtEl>
                                        <p:attrNameLst>
                                          <p:attrName>style.visibility</p:attrName>
                                        </p:attrNameLst>
                                      </p:cBhvr>
                                      <p:to>
                                        <p:strVal val="visible"/>
                                      </p:to>
                                    </p:set>
                                    <p:animEffect transition="in" filter="blinds(horizontal)">
                                      <p:cBhvr>
                                        <p:cTn id="27" dur="500"/>
                                        <p:tgtEl>
                                          <p:spTgt spid="1075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7528"/>
                                        </p:tgtEl>
                                        <p:attrNameLst>
                                          <p:attrName>style.visibility</p:attrName>
                                        </p:attrNameLst>
                                      </p:cBhvr>
                                      <p:to>
                                        <p:strVal val="visible"/>
                                      </p:to>
                                    </p:set>
                                    <p:animEffect transition="in" filter="blinds(horizontal)">
                                      <p:cBhvr>
                                        <p:cTn id="32"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theme/theme1.xml><?xml version="1.0" encoding="utf-8"?>
<a:theme xmlns:a="http://schemas.openxmlformats.org/drawingml/2006/main" name="Refined">
  <a:themeElements>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683</TotalTime>
  <Words>3837</Words>
  <Application>Microsoft Office PowerPoint</Application>
  <PresentationFormat>On-screen Show (4:3)</PresentationFormat>
  <Paragraphs>490</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Refined</vt:lpstr>
      <vt:lpstr>Dyslipidemia (Med-341)</vt:lpstr>
      <vt:lpstr>Lipid Transport</vt:lpstr>
      <vt:lpstr>note</vt:lpstr>
      <vt:lpstr>The story of lipids</vt:lpstr>
      <vt:lpstr>The story of lipids (cont.)</vt:lpstr>
      <vt:lpstr>Atherosclerosis</vt:lpstr>
      <vt:lpstr>Lipid Transport</vt:lpstr>
      <vt:lpstr>Slide 8</vt:lpstr>
      <vt:lpstr>Slide 9</vt:lpstr>
      <vt:lpstr>note</vt:lpstr>
      <vt:lpstr>Slide 11</vt:lpstr>
      <vt:lpstr>Slide 12</vt:lpstr>
      <vt:lpstr>note</vt:lpstr>
      <vt:lpstr>Slide 14</vt:lpstr>
      <vt:lpstr>HDL and Reverse Cholesterol Transport</vt:lpstr>
      <vt:lpstr>note</vt:lpstr>
      <vt:lpstr>Plasma lipoproteins</vt:lpstr>
      <vt:lpstr>Hereditary Causes of Hyperlipidemia</vt:lpstr>
      <vt:lpstr>Fredrickson classification of hyperlipidemias</vt:lpstr>
      <vt:lpstr>Primary hypercholesterolemias</vt:lpstr>
      <vt:lpstr>Primary hypertriglyceridemias</vt:lpstr>
      <vt:lpstr>Primary mixed hyperlipidemias</vt:lpstr>
      <vt:lpstr>Dietary sources of Cholesterol</vt:lpstr>
      <vt:lpstr>Causes of Hyperlipidemia </vt:lpstr>
      <vt:lpstr>Slide 25</vt:lpstr>
      <vt:lpstr>Checking lipids</vt:lpstr>
      <vt:lpstr>When to check lipid panel </vt:lpstr>
      <vt:lpstr>Slide 28</vt:lpstr>
      <vt:lpstr>Treatment Targets</vt:lpstr>
      <vt:lpstr>LDL and Non-LDL(HDL/TC)</vt:lpstr>
      <vt:lpstr>Adult Treatment Panel III Guidelines for Treatment of Hyperlipidemia  </vt:lpstr>
      <vt:lpstr>Slide 32</vt:lpstr>
      <vt:lpstr>Treatment of Hyperlipidemia</vt:lpstr>
      <vt:lpstr>Medications for Hyperlipidemia</vt:lpstr>
      <vt:lpstr>Slide 35</vt:lpstr>
      <vt:lpstr>note</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Abdullah BaQays</cp:lastModifiedBy>
  <cp:revision>25</cp:revision>
  <dcterms:created xsi:type="dcterms:W3CDTF">2007-02-01T22:27:52Z</dcterms:created>
  <dcterms:modified xsi:type="dcterms:W3CDTF">2013-03-05T12:31:28Z</dcterms:modified>
</cp:coreProperties>
</file>