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1" r:id="rId3"/>
    <p:sldId id="268" r:id="rId4"/>
    <p:sldId id="269" r:id="rId5"/>
    <p:sldId id="257" r:id="rId6"/>
    <p:sldId id="275" r:id="rId7"/>
    <p:sldId id="258" r:id="rId8"/>
    <p:sldId id="263" r:id="rId9"/>
    <p:sldId id="264" r:id="rId10"/>
    <p:sldId id="265" r:id="rId11"/>
    <p:sldId id="274" r:id="rId12"/>
    <p:sldId id="271" r:id="rId13"/>
    <p:sldId id="280" r:id="rId14"/>
    <p:sldId id="266" r:id="rId15"/>
    <p:sldId id="267" r:id="rId16"/>
    <p:sldId id="278" r:id="rId17"/>
    <p:sldId id="279" r:id="rId18"/>
    <p:sldId id="273" r:id="rId19"/>
    <p:sldId id="282" r:id="rId20"/>
    <p:sldId id="272" r:id="rId21"/>
    <p:sldId id="270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9C63C-9669-4860-B83C-9C13ADDFC56D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4461B-1D4D-41F8-A677-764756D7C0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21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4461B-1D4D-41F8-A677-764756D7C0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74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1872D-8721-48E7-ADA9-C6EC480BFA7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890D3-1094-459E-98F9-760B70ADAC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PAIN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Approach to a Common Symptom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Mohammed A. Omair</a:t>
            </a:r>
          </a:p>
          <a:p>
            <a:r>
              <a:rPr lang="en-US" dirty="0" smtClean="0"/>
              <a:t>Consultant Rheumatologist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King Saud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17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Radiculopathy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Radiculopathy is </a:t>
            </a:r>
            <a:r>
              <a:rPr lang="en-US" dirty="0"/>
              <a:t>defined as nerve root dysfunction </a:t>
            </a:r>
            <a:r>
              <a:rPr lang="en-US" dirty="0" smtClean="0"/>
              <a:t>manifesting as </a:t>
            </a:r>
            <a:r>
              <a:rPr lang="en-US" dirty="0"/>
              <a:t>pain, </a:t>
            </a:r>
            <a:r>
              <a:rPr lang="en-US" dirty="0" err="1" smtClean="0"/>
              <a:t>paraesthesia</a:t>
            </a:r>
            <a:r>
              <a:rPr lang="en-US" dirty="0"/>
              <a:t>, reduced sensory </a:t>
            </a:r>
            <a:r>
              <a:rPr lang="en-US" dirty="0" smtClean="0"/>
              <a:t>function, decreased </a:t>
            </a:r>
            <a:r>
              <a:rPr lang="en-US" dirty="0"/>
              <a:t>deep tendon reflexes, or weakness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</a:t>
            </a:r>
            <a:r>
              <a:rPr lang="en-US" dirty="0"/>
              <a:t>not a cause of back pain; rather, nerve root impingement, disc </a:t>
            </a:r>
            <a:r>
              <a:rPr lang="en-US" dirty="0" smtClean="0"/>
              <a:t>herniation, </a:t>
            </a:r>
            <a:r>
              <a:rPr lang="en-US" dirty="0"/>
              <a:t>facet </a:t>
            </a:r>
            <a:r>
              <a:rPr lang="en-US" dirty="0" err="1"/>
              <a:t>arthropathy</a:t>
            </a:r>
            <a:r>
              <a:rPr lang="en-US" dirty="0"/>
              <a:t>, and other conditions are causes of back </a:t>
            </a:r>
            <a:r>
              <a:rPr lang="en-US" dirty="0" smtClean="0"/>
              <a:t>pain</a:t>
            </a:r>
          </a:p>
          <a:p>
            <a:r>
              <a:rPr lang="en-US" dirty="0"/>
              <a:t>The onset of symptoms in patients with lumbosacral radiculopathy is often sudden and includes LBP.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77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Preexisting back pain may disappears when the leg pain begins.</a:t>
            </a:r>
          </a:p>
          <a:p>
            <a:r>
              <a:rPr lang="en-US" dirty="0"/>
              <a:t>Sitting, coughing, or sneezing may exacerbate the pain, which travels from the buttock down to the posterior or </a:t>
            </a:r>
            <a:r>
              <a:rPr lang="en-US" dirty="0" err="1"/>
              <a:t>posterolateral</a:t>
            </a:r>
            <a:r>
              <a:rPr lang="en-US" dirty="0"/>
              <a:t> leg to the ankle or foot.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Spinal Stenosis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Progressive narrowing of the spinal canal may occur alone or in combination with acute disc </a:t>
            </a:r>
            <a:r>
              <a:rPr lang="en-US" dirty="0" err="1"/>
              <a:t>herniations</a:t>
            </a:r>
            <a:r>
              <a:rPr lang="en-US" dirty="0" smtClean="0"/>
              <a:t>.</a:t>
            </a:r>
          </a:p>
          <a:p>
            <a:r>
              <a:rPr lang="en-US" dirty="0"/>
              <a:t>Neurogenic </a:t>
            </a:r>
            <a:r>
              <a:rPr lang="en-US" dirty="0" smtClean="0"/>
              <a:t>claudication: Pain, weakness</a:t>
            </a:r>
            <a:r>
              <a:rPr lang="en-US" dirty="0"/>
              <a:t>, </a:t>
            </a:r>
            <a:r>
              <a:rPr lang="en-US" dirty="0" smtClean="0"/>
              <a:t>and numbness </a:t>
            </a:r>
            <a:r>
              <a:rPr lang="en-US" dirty="0"/>
              <a:t>in the legs while </a:t>
            </a:r>
            <a:r>
              <a:rPr lang="en-US" dirty="0" smtClean="0"/>
              <a:t>walking. </a:t>
            </a:r>
            <a:r>
              <a:rPr lang="en-US" dirty="0"/>
              <a:t>Onset of symptoms during ambulation is believed to be caused by increased metabolic demands of compressed nerve roots that have become ischemic due to </a:t>
            </a:r>
            <a:r>
              <a:rPr lang="en-US" dirty="0" smtClean="0"/>
              <a:t>stenosis.</a:t>
            </a:r>
          </a:p>
          <a:p>
            <a:r>
              <a:rPr lang="en-US" dirty="0"/>
              <a:t>P</a:t>
            </a:r>
            <a:r>
              <a:rPr lang="en-US" dirty="0" smtClean="0"/>
              <a:t>ain </a:t>
            </a:r>
            <a:r>
              <a:rPr lang="en-US" dirty="0"/>
              <a:t>is relieved when the patient flexes the </a:t>
            </a:r>
            <a:r>
              <a:rPr lang="en-US" dirty="0" smtClean="0"/>
              <a:t>spine</a:t>
            </a:r>
          </a:p>
          <a:p>
            <a:r>
              <a:rPr lang="en-US" dirty="0" smtClean="0"/>
              <a:t> </a:t>
            </a:r>
            <a:r>
              <a:rPr lang="en-US" dirty="0"/>
              <a:t>Flexion increases canal size by stretching the protruding </a:t>
            </a:r>
            <a:r>
              <a:rPr lang="en-US" dirty="0" err="1"/>
              <a:t>ligamentum</a:t>
            </a:r>
            <a:r>
              <a:rPr lang="en-US" dirty="0"/>
              <a:t> </a:t>
            </a:r>
            <a:r>
              <a:rPr lang="en-US" dirty="0" err="1"/>
              <a:t>flavum</a:t>
            </a:r>
            <a:r>
              <a:rPr lang="en-US" dirty="0"/>
              <a:t>, reduction of the overriding </a:t>
            </a:r>
            <a:r>
              <a:rPr lang="en-US" dirty="0" err="1"/>
              <a:t>laminae</a:t>
            </a:r>
            <a:r>
              <a:rPr lang="en-US" dirty="0"/>
              <a:t> and facets, and enlargement of the foramina.</a:t>
            </a:r>
          </a:p>
        </p:txBody>
      </p:sp>
    </p:spTree>
    <p:extLst>
      <p:ext uri="{BB962C8B-B14F-4D97-AF65-F5344CB8AC3E}">
        <p14:creationId xmlns:p14="http://schemas.microsoft.com/office/powerpoint/2010/main" xmlns="" val="24607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Stenosis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in this category can be managed conservatively such as the non specific.</a:t>
            </a:r>
          </a:p>
          <a:p>
            <a:r>
              <a:rPr lang="en-US" dirty="0" smtClean="0"/>
              <a:t>Not because it is not serious, but because there is no strong evidence for doing other modalities.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1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Stenosis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should be assessed for:</a:t>
            </a:r>
          </a:p>
          <a:p>
            <a:r>
              <a:rPr lang="en-US" dirty="0" smtClean="0"/>
              <a:t>Depression</a:t>
            </a:r>
            <a:endParaRPr lang="en-US" dirty="0"/>
          </a:p>
          <a:p>
            <a:r>
              <a:rPr lang="en-US" dirty="0" smtClean="0"/>
              <a:t>Coping</a:t>
            </a:r>
          </a:p>
          <a:p>
            <a:r>
              <a:rPr lang="en-US" dirty="0" smtClean="0"/>
              <a:t>Psychosocial support</a:t>
            </a:r>
          </a:p>
          <a:p>
            <a:r>
              <a:rPr lang="en-US" dirty="0" smtClean="0"/>
              <a:t>If improved, </a:t>
            </a:r>
            <a:r>
              <a:rPr lang="en-US" dirty="0"/>
              <a:t>educational materials are provided, and instructions on self-care are reinforced.</a:t>
            </a:r>
          </a:p>
          <a:p>
            <a:r>
              <a:rPr lang="en-US" dirty="0" smtClean="0"/>
              <a:t>If no improvement, Pain service/Psychiatry/Neurology consult</a:t>
            </a:r>
          </a:p>
          <a:p>
            <a:r>
              <a:rPr lang="en-US" dirty="0" smtClean="0"/>
              <a:t>MRI as the imaging modality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6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presence indicate </a:t>
            </a:r>
            <a:r>
              <a:rPr lang="en-US" dirty="0"/>
              <a:t>the </a:t>
            </a:r>
            <a:r>
              <a:rPr lang="en-US" dirty="0" smtClean="0"/>
              <a:t>possibility of </a:t>
            </a:r>
            <a:r>
              <a:rPr lang="en-US" dirty="0"/>
              <a:t>a serious underlying condition, such as </a:t>
            </a:r>
            <a:r>
              <a:rPr lang="en-US" dirty="0" smtClean="0"/>
              <a:t>malignancy, vertebral </a:t>
            </a:r>
            <a:r>
              <a:rPr lang="en-US" dirty="0"/>
              <a:t>infection, vertebral compression </a:t>
            </a:r>
            <a:r>
              <a:rPr lang="en-US" dirty="0" smtClean="0"/>
              <a:t>fracture,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/>
              <a:t>equina</a:t>
            </a:r>
            <a:r>
              <a:rPr lang="en-US" dirty="0"/>
              <a:t> syndrome, and ankylosing </a:t>
            </a:r>
            <a:r>
              <a:rPr lang="en-US" dirty="0" smtClean="0"/>
              <a:t>spondylitis.</a:t>
            </a:r>
          </a:p>
          <a:p>
            <a:r>
              <a:rPr lang="en-US" dirty="0" smtClean="0"/>
              <a:t>Depending on the condition, early referral to the appropriate specialty has a major impact on the outcome.</a:t>
            </a:r>
          </a:p>
          <a:p>
            <a:r>
              <a:rPr lang="en-US" dirty="0" smtClean="0"/>
              <a:t>There is a role of lumbosacral 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5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Acute </a:t>
            </a:r>
            <a:r>
              <a:rPr lang="en-US" dirty="0" err="1"/>
              <a:t>paraspinal</a:t>
            </a:r>
            <a:r>
              <a:rPr lang="en-US" dirty="0"/>
              <a:t> infections are most commonly </a:t>
            </a:r>
            <a:r>
              <a:rPr lang="en-US" dirty="0" smtClean="0"/>
              <a:t>bacterial while </a:t>
            </a:r>
            <a:r>
              <a:rPr lang="en-US" dirty="0" err="1" smtClean="0"/>
              <a:t>subacute</a:t>
            </a:r>
            <a:r>
              <a:rPr lang="en-US" dirty="0" smtClean="0"/>
              <a:t> could be anything. (staph </a:t>
            </a:r>
            <a:r>
              <a:rPr lang="en-US" dirty="0" err="1" smtClean="0"/>
              <a:t>Aureus</a:t>
            </a:r>
            <a:r>
              <a:rPr lang="en-US" dirty="0" smtClean="0"/>
              <a:t>, E. Coli, TB, Brucella). </a:t>
            </a:r>
          </a:p>
          <a:p>
            <a:r>
              <a:rPr lang="en-US" dirty="0" smtClean="0"/>
              <a:t>Localized back pain is the 1</a:t>
            </a:r>
            <a:r>
              <a:rPr lang="en-US" baseline="30000" dirty="0" smtClean="0"/>
              <a:t>st</a:t>
            </a:r>
            <a:r>
              <a:rPr lang="en-US" dirty="0" smtClean="0"/>
              <a:t> symptom.</a:t>
            </a:r>
          </a:p>
          <a:p>
            <a:r>
              <a:rPr lang="en-US" dirty="0" smtClean="0"/>
              <a:t>Fever, chills, night sweats</a:t>
            </a:r>
          </a:p>
          <a:p>
            <a:r>
              <a:rPr lang="en-US" dirty="0" err="1"/>
              <a:t>Hematogenous</a:t>
            </a:r>
            <a:r>
              <a:rPr lang="en-US" dirty="0"/>
              <a:t> spread with seeding is the suspected source of infection in young. </a:t>
            </a:r>
          </a:p>
          <a:p>
            <a:r>
              <a:rPr lang="en-US" dirty="0"/>
              <a:t>Primary source includes bacterial endocarditis, IV drug use, infected catheters, UTI, and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subacute</a:t>
            </a:r>
            <a:r>
              <a:rPr lang="en-US" dirty="0" smtClean="0"/>
              <a:t> ask about TB or </a:t>
            </a:r>
            <a:r>
              <a:rPr lang="en-US" dirty="0" err="1" smtClean="0"/>
              <a:t>brucella</a:t>
            </a:r>
            <a:r>
              <a:rPr lang="en-US" dirty="0" smtClean="0"/>
              <a:t> risk factors.</a:t>
            </a:r>
          </a:p>
        </p:txBody>
      </p:sp>
    </p:spTree>
    <p:extLst>
      <p:ext uri="{BB962C8B-B14F-4D97-AF65-F5344CB8AC3E}">
        <p14:creationId xmlns:p14="http://schemas.microsoft.com/office/powerpoint/2010/main" xmlns="" val="6077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usually limited motion of the spine that is affected, and movement typically produces severe muscle spasms. </a:t>
            </a:r>
          </a:p>
          <a:p>
            <a:r>
              <a:rPr lang="en-US" dirty="0"/>
              <a:t>Compression of the spinal cord or the </a:t>
            </a:r>
            <a:r>
              <a:rPr lang="en-US" dirty="0" err="1"/>
              <a:t>cauda</a:t>
            </a:r>
            <a:r>
              <a:rPr lang="en-US" dirty="0"/>
              <a:t> </a:t>
            </a:r>
            <a:r>
              <a:rPr lang="en-US" dirty="0" err="1"/>
              <a:t>equina</a:t>
            </a:r>
            <a:r>
              <a:rPr lang="en-US" dirty="0"/>
              <a:t> can lead to paralysis or varying degrees of weakness, numbness and bladder dysfunction.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5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Ankylosing Spondylitis and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back is characterized by: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Young age</a:t>
            </a:r>
          </a:p>
          <a:p>
            <a:pPr marL="0" indent="0">
              <a:buNone/>
            </a:pPr>
            <a:r>
              <a:rPr lang="en-US" dirty="0" smtClean="0"/>
              <a:t> - Early morning stiffness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Back pain worse in the morning improves with activity.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Nocturnal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Alternating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Dramatic response to NSAID’s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Presence of symptoms suggestive of SpA (psoriasis, IBD, and preceding infection)</a:t>
            </a:r>
          </a:p>
        </p:txBody>
      </p:sp>
    </p:spTree>
    <p:extLst>
      <p:ext uri="{BB962C8B-B14F-4D97-AF65-F5344CB8AC3E}">
        <p14:creationId xmlns:p14="http://schemas.microsoft.com/office/powerpoint/2010/main" xmlns="" val="6290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and 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will reveal restricted movement of the whole spine with a positive </a:t>
            </a:r>
            <a:r>
              <a:rPr lang="en-US" dirty="0" err="1" smtClean="0"/>
              <a:t>schober</a:t>
            </a:r>
            <a:r>
              <a:rPr lang="en-US" dirty="0" smtClean="0"/>
              <a:t> test (&lt;20cm).</a:t>
            </a:r>
          </a:p>
          <a:p>
            <a:r>
              <a:rPr lang="en-US" dirty="0" smtClean="0"/>
              <a:t>Pressure and stretching of the sacroiliac joint will induce significant pain.</a:t>
            </a:r>
          </a:p>
          <a:p>
            <a:r>
              <a:rPr lang="en-US" dirty="0" smtClean="0"/>
              <a:t>Presence of peripheral arthritis and/or </a:t>
            </a:r>
            <a:r>
              <a:rPr lang="en-US" dirty="0" err="1" smtClean="0"/>
              <a:t>dactylitis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7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recognize the most common causes of low back pain</a:t>
            </a:r>
          </a:p>
          <a:p>
            <a:r>
              <a:rPr lang="en-US" dirty="0" smtClean="0"/>
              <a:t>To identify key features in history and examination which direct to the right diagnosis</a:t>
            </a:r>
          </a:p>
          <a:p>
            <a:r>
              <a:rPr lang="en-US" dirty="0" smtClean="0"/>
              <a:t>To identify red flags</a:t>
            </a:r>
          </a:p>
          <a:p>
            <a:r>
              <a:rPr lang="en-US" dirty="0" smtClean="0"/>
              <a:t>To discuss real cases and there complains</a:t>
            </a:r>
          </a:p>
          <a:p>
            <a:r>
              <a:rPr lang="en-US" dirty="0" smtClean="0"/>
              <a:t>Initial management </a:t>
            </a:r>
            <a:r>
              <a:rPr lang="en-US" smtClean="0"/>
              <a:t>of back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It refers </a:t>
            </a:r>
            <a:r>
              <a:rPr lang="en-US" dirty="0"/>
              <a:t>to a characteristic pattern of neuromuscular and urogenital symptoms resulting from the simultaneous compression of multiple lumbosacral nerve roots below the level of the </a:t>
            </a:r>
            <a:r>
              <a:rPr lang="en-US" dirty="0" err="1"/>
              <a:t>conus</a:t>
            </a:r>
            <a:r>
              <a:rPr lang="en-US" dirty="0"/>
              <a:t> </a:t>
            </a:r>
            <a:r>
              <a:rPr lang="en-US" dirty="0" err="1" smtClean="0"/>
              <a:t>medullaris</a:t>
            </a:r>
            <a:r>
              <a:rPr lang="en-US" dirty="0" smtClean="0"/>
              <a:t>.</a:t>
            </a:r>
          </a:p>
          <a:p>
            <a:r>
              <a:rPr lang="en-US" dirty="0"/>
              <a:t>S</a:t>
            </a:r>
            <a:r>
              <a:rPr lang="en-US" dirty="0" smtClean="0"/>
              <a:t>ymptoms </a:t>
            </a:r>
            <a:r>
              <a:rPr lang="en-US" dirty="0"/>
              <a:t>include low back pain, </a:t>
            </a:r>
            <a:r>
              <a:rPr lang="en-US" dirty="0" smtClean="0"/>
              <a:t>sciatica, </a:t>
            </a:r>
            <a:r>
              <a:rPr lang="en-US" dirty="0"/>
              <a:t>saddle sensory disturbances, bladder and bowel dysfunction, and variable lower extremity motor and sensory </a:t>
            </a:r>
            <a:r>
              <a:rPr lang="en-US" dirty="0" smtClean="0"/>
              <a:t>loss.</a:t>
            </a:r>
          </a:p>
          <a:p>
            <a:r>
              <a:rPr lang="en-US" b="1" dirty="0" smtClean="0"/>
              <a:t>This is a surgical emergency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4483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Mona had </a:t>
            </a:r>
            <a:r>
              <a:rPr lang="en-US" dirty="0"/>
              <a:t>m</a:t>
            </a:r>
            <a:r>
              <a:rPr lang="en-US" dirty="0" smtClean="0"/>
              <a:t>ultiple myeloma.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had scoliosis.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had Tuberculosis.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had Ankylosing spondylitis.</a:t>
            </a:r>
          </a:p>
          <a:p>
            <a:r>
              <a:rPr lang="en-US" dirty="0" smtClean="0"/>
              <a:t>Aziza metastatic breast cancer.</a:t>
            </a:r>
          </a:p>
          <a:p>
            <a:r>
              <a:rPr lang="en-US" dirty="0" smtClean="0"/>
              <a:t>Helena was malingering.</a:t>
            </a:r>
          </a:p>
          <a:p>
            <a:r>
              <a:rPr lang="en-US" dirty="0" smtClean="0"/>
              <a:t>Aisha had an osteoporotic fracture.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7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5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 is a 28 years old lady with back pain.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is an 18 years old lady with back pain.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is a 45 years old lady with back pain.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is 35 years old man with back pain.</a:t>
            </a:r>
          </a:p>
          <a:p>
            <a:r>
              <a:rPr lang="en-US" dirty="0" smtClean="0"/>
              <a:t>Aziza is 60 years old lady with back pain.</a:t>
            </a:r>
          </a:p>
          <a:p>
            <a:r>
              <a:rPr lang="en-US" dirty="0" smtClean="0"/>
              <a:t>Helena is 40 years old lady with back pain.</a:t>
            </a:r>
          </a:p>
          <a:p>
            <a:r>
              <a:rPr lang="en-US" dirty="0" smtClean="0"/>
              <a:t>Aisha is a 92 years old lady with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13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Same complain/Different 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tiologies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Severity</a:t>
            </a:r>
          </a:p>
          <a:p>
            <a:r>
              <a:rPr lang="en-US" dirty="0" smtClean="0"/>
              <a:t>Relieving/aggravating factors </a:t>
            </a:r>
          </a:p>
          <a:p>
            <a:r>
              <a:rPr lang="en-US" dirty="0" smtClean="0"/>
              <a:t>Associated symptoms</a:t>
            </a:r>
          </a:p>
          <a:p>
            <a:r>
              <a:rPr lang="en-US" dirty="0" smtClean="0"/>
              <a:t>Neurological deficit</a:t>
            </a:r>
          </a:p>
          <a:p>
            <a:r>
              <a:rPr lang="en-US" dirty="0" smtClean="0"/>
              <a:t>Affection on activity and quality of life</a:t>
            </a:r>
          </a:p>
          <a:p>
            <a:r>
              <a:rPr lang="en-US" smtClean="0"/>
              <a:t>Occupation</a:t>
            </a:r>
            <a:endParaRPr lang="en-US" dirty="0" smtClean="0"/>
          </a:p>
          <a:p>
            <a:r>
              <a:rPr lang="en-US" dirty="0" smtClean="0"/>
              <a:t>Past medical/surgical history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4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Low back pain is one of the most common reasons for visits to physicians in the ambulatory care </a:t>
            </a:r>
            <a:r>
              <a:rPr lang="en-US" dirty="0" smtClean="0">
                <a:cs typeface="Times New Roman" pitchFamily="18" charset="0"/>
              </a:rPr>
              <a:t>setting.</a:t>
            </a:r>
          </a:p>
          <a:p>
            <a:r>
              <a:rPr lang="en-US" dirty="0"/>
              <a:t>The total </a:t>
            </a:r>
            <a:r>
              <a:rPr lang="en-US" dirty="0" smtClean="0"/>
              <a:t>cost related </a:t>
            </a:r>
            <a:r>
              <a:rPr lang="en-US" dirty="0"/>
              <a:t>to back pain, both direct </a:t>
            </a:r>
            <a:r>
              <a:rPr lang="en-US" dirty="0" smtClean="0"/>
              <a:t>and indirect</a:t>
            </a:r>
            <a:r>
              <a:rPr lang="en-US" dirty="0"/>
              <a:t>, </a:t>
            </a:r>
            <a:r>
              <a:rPr lang="en-US" dirty="0" smtClean="0"/>
              <a:t>is estimated to </a:t>
            </a:r>
            <a:r>
              <a:rPr lang="en-US" dirty="0"/>
              <a:t>be </a:t>
            </a:r>
            <a:r>
              <a:rPr lang="en-US" dirty="0" smtClean="0"/>
              <a:t>&gt;$</a:t>
            </a:r>
            <a:r>
              <a:rPr lang="en-US" dirty="0"/>
              <a:t>100 billion per year in the </a:t>
            </a:r>
            <a:r>
              <a:rPr lang="en-US" dirty="0" smtClean="0"/>
              <a:t>U.S. </a:t>
            </a:r>
          </a:p>
          <a:p>
            <a:r>
              <a:rPr lang="en-US" dirty="0" smtClean="0">
                <a:cs typeface="Times New Roman" pitchFamily="18" charset="0"/>
              </a:rPr>
              <a:t>If approach is not systematic cost/identification of non-clinically significant lesions/worsening of psychological condition will all be affected.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				</a:t>
            </a:r>
            <a:r>
              <a:rPr lang="en-US" sz="1400" dirty="0" smtClean="0">
                <a:cs typeface="Times New Roman" pitchFamily="18" charset="0"/>
              </a:rPr>
              <a:t>Katz et al. </a:t>
            </a:r>
            <a:r>
              <a:rPr lang="fr-FR" sz="1400" dirty="0"/>
              <a:t>J </a:t>
            </a:r>
            <a:r>
              <a:rPr lang="fr-FR" sz="1400" dirty="0" err="1"/>
              <a:t>Bone</a:t>
            </a:r>
            <a:r>
              <a:rPr lang="fr-FR" sz="1400" dirty="0"/>
              <a:t> Joint </a:t>
            </a:r>
            <a:r>
              <a:rPr lang="fr-FR" sz="1400" dirty="0" err="1"/>
              <a:t>Surg</a:t>
            </a:r>
            <a:r>
              <a:rPr lang="fr-FR" sz="1400" dirty="0"/>
              <a:t> </a:t>
            </a:r>
            <a:r>
              <a:rPr lang="fr-FR" sz="1400" dirty="0" smtClean="0"/>
              <a:t>2006;88:21-4</a:t>
            </a:r>
            <a:endParaRPr lang="en-US" sz="1400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4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Types of patients with back pain seen in the A&amp;E, primary care, neurology, neurosurgery, orthopedic, rheumatology are different.</a:t>
            </a:r>
          </a:p>
          <a:p>
            <a:r>
              <a:rPr lang="en-US" dirty="0" smtClean="0">
                <a:cs typeface="Times New Roman" pitchFamily="18" charset="0"/>
              </a:rPr>
              <a:t>Guidelines </a:t>
            </a:r>
            <a:r>
              <a:rPr lang="en-US" dirty="0">
                <a:cs typeface="Times New Roman" pitchFamily="18" charset="0"/>
              </a:rPr>
              <a:t>of the American College of Radiology are </a:t>
            </a:r>
            <a:r>
              <a:rPr lang="en-US" dirty="0" smtClean="0">
                <a:cs typeface="Times New Roman" pitchFamily="18" charset="0"/>
              </a:rPr>
              <a:t>clear, safe </a:t>
            </a:r>
            <a:r>
              <a:rPr lang="en-US" dirty="0">
                <a:cs typeface="Times New Roman" pitchFamily="18" charset="0"/>
              </a:rPr>
              <a:t>and simple to follow.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Forseen</a:t>
            </a:r>
            <a:r>
              <a:rPr lang="en-US" sz="1600" dirty="0" smtClean="0"/>
              <a:t> et al. J </a:t>
            </a:r>
            <a:r>
              <a:rPr lang="en-US" sz="1600" dirty="0"/>
              <a:t>Am </a:t>
            </a:r>
            <a:r>
              <a:rPr lang="en-US" sz="1600" dirty="0" err="1"/>
              <a:t>Coll</a:t>
            </a:r>
            <a:r>
              <a:rPr lang="en-US" sz="1600" dirty="0"/>
              <a:t> </a:t>
            </a:r>
            <a:r>
              <a:rPr lang="en-US" sz="1600" dirty="0" err="1"/>
              <a:t>Radiol</a:t>
            </a:r>
            <a:r>
              <a:rPr lang="en-US" sz="1600" dirty="0"/>
              <a:t> 2012;9:704-712.</a:t>
            </a:r>
          </a:p>
        </p:txBody>
      </p:sp>
    </p:spTree>
    <p:extLst>
      <p:ext uri="{BB962C8B-B14F-4D97-AF65-F5344CB8AC3E}">
        <p14:creationId xmlns:p14="http://schemas.microsoft.com/office/powerpoint/2010/main" xmlns="" val="3014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5810"/>
            <a:ext cx="6857999" cy="540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96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Specific Back Pain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not associated </a:t>
            </a:r>
            <a:r>
              <a:rPr lang="en-US" dirty="0" smtClean="0"/>
              <a:t>with significant </a:t>
            </a:r>
            <a:r>
              <a:rPr lang="en-US" dirty="0"/>
              <a:t>functional impairment or rapidly </a:t>
            </a:r>
            <a:r>
              <a:rPr lang="en-US" dirty="0" smtClean="0"/>
              <a:t>progressive neurologic deficits.</a:t>
            </a:r>
          </a:p>
          <a:p>
            <a:r>
              <a:rPr lang="en-US" dirty="0" smtClean="0"/>
              <a:t>Paracetamol/Muscle relaxants </a:t>
            </a:r>
          </a:p>
          <a:p>
            <a:r>
              <a:rPr lang="en-US" dirty="0" smtClean="0"/>
              <a:t>NSAID’s</a:t>
            </a:r>
          </a:p>
          <a:p>
            <a:r>
              <a:rPr lang="en-US" dirty="0" smtClean="0"/>
              <a:t>Opioids </a:t>
            </a:r>
          </a:p>
          <a:p>
            <a:r>
              <a:rPr lang="en-US" dirty="0"/>
              <a:t>Referrals for </a:t>
            </a:r>
            <a:r>
              <a:rPr lang="en-US" dirty="0" smtClean="0"/>
              <a:t>physical or </a:t>
            </a:r>
            <a:r>
              <a:rPr lang="en-US" dirty="0"/>
              <a:t>occupational therapy may also be considered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Imaging and </a:t>
            </a:r>
            <a:r>
              <a:rPr lang="en-US" b="1" dirty="0"/>
              <a:t>invasive interventions are not recommended at </a:t>
            </a:r>
            <a:r>
              <a:rPr lang="en-US" b="1" dirty="0" smtClean="0"/>
              <a:t>this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507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 Specific Back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4 weeks </a:t>
            </a:r>
            <a:r>
              <a:rPr lang="en-US" dirty="0"/>
              <a:t>If there is </a:t>
            </a:r>
            <a:r>
              <a:rPr lang="en-US" dirty="0" smtClean="0"/>
              <a:t>improvement, educational materials </a:t>
            </a:r>
            <a:r>
              <a:rPr lang="en-US" dirty="0"/>
              <a:t>are provided, and instructions on self-care are reinforced.</a:t>
            </a:r>
          </a:p>
          <a:p>
            <a:r>
              <a:rPr lang="en-US" dirty="0"/>
              <a:t>Referrals for physical therapy, occupational </a:t>
            </a:r>
            <a:r>
              <a:rPr lang="en-US" dirty="0" smtClean="0"/>
              <a:t>therapy can be suggested.</a:t>
            </a:r>
          </a:p>
          <a:p>
            <a:r>
              <a:rPr lang="en-US" dirty="0" smtClean="0"/>
              <a:t>If no improvement, with no red flags or radiculopathy/Spinal stenosis, imaging with MRI </a:t>
            </a:r>
            <a:r>
              <a:rPr lang="en-US" b="1" dirty="0" smtClean="0"/>
              <a:t>may be recommended.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2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1121</TotalTime>
  <Words>975</Words>
  <Application>Microsoft Office PowerPoint</Application>
  <PresentationFormat>On-screen Show (4:3)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BACK PAIN An Approach to a Common Symptom</vt:lpstr>
      <vt:lpstr>Objectives</vt:lpstr>
      <vt:lpstr>Case Study</vt:lpstr>
      <vt:lpstr>Same complain/Different Etiologies</vt:lpstr>
      <vt:lpstr>Introduction</vt:lpstr>
      <vt:lpstr>Introduction</vt:lpstr>
      <vt:lpstr>Slide 7</vt:lpstr>
      <vt:lpstr>Non Specific Back Pain</vt:lpstr>
      <vt:lpstr>Non Specific Back Pain Follow Up</vt:lpstr>
      <vt:lpstr>Radiculopathy</vt:lpstr>
      <vt:lpstr>Radiculopathy</vt:lpstr>
      <vt:lpstr>Spinal Stenosis</vt:lpstr>
      <vt:lpstr>Radiculopathy and Spinal Stenosis</vt:lpstr>
      <vt:lpstr>Radiculopathy and Spinal Stenosis Follow up</vt:lpstr>
      <vt:lpstr>Red Flags</vt:lpstr>
      <vt:lpstr>Paraspinal Abscess</vt:lpstr>
      <vt:lpstr>Paraspinal Abscess</vt:lpstr>
      <vt:lpstr>Ankylosing Spondylitis and other SpA</vt:lpstr>
      <vt:lpstr>AS and SpA</vt:lpstr>
      <vt:lpstr>Cauda Equina Syndrome</vt:lpstr>
      <vt:lpstr>Case Study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BACK PAIN An Approach to a Common Symptom</dc:title>
  <dc:creator>User</dc:creator>
  <cp:lastModifiedBy>User</cp:lastModifiedBy>
  <cp:revision>22</cp:revision>
  <dcterms:created xsi:type="dcterms:W3CDTF">2013-03-18T10:17:01Z</dcterms:created>
  <dcterms:modified xsi:type="dcterms:W3CDTF">2014-04-24T10:45:41Z</dcterms:modified>
</cp:coreProperties>
</file>