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</p:sldMasterIdLst>
  <p:notesMasterIdLst>
    <p:notesMasterId r:id="rId61"/>
  </p:notesMasterIdLst>
  <p:sldIdLst>
    <p:sldId id="256" r:id="rId2"/>
    <p:sldId id="257" r:id="rId3"/>
    <p:sldId id="301" r:id="rId4"/>
    <p:sldId id="306" r:id="rId5"/>
    <p:sldId id="302" r:id="rId6"/>
    <p:sldId id="303" r:id="rId7"/>
    <p:sldId id="304" r:id="rId8"/>
    <p:sldId id="329" r:id="rId9"/>
    <p:sldId id="305" r:id="rId10"/>
    <p:sldId id="331" r:id="rId11"/>
    <p:sldId id="330" r:id="rId12"/>
    <p:sldId id="295" r:id="rId13"/>
    <p:sldId id="296" r:id="rId14"/>
    <p:sldId id="322" r:id="rId15"/>
    <p:sldId id="308" r:id="rId16"/>
    <p:sldId id="333" r:id="rId17"/>
    <p:sldId id="307" r:id="rId18"/>
    <p:sldId id="334" r:id="rId19"/>
    <p:sldId id="336" r:id="rId20"/>
    <p:sldId id="332" r:id="rId21"/>
    <p:sldId id="310" r:id="rId22"/>
    <p:sldId id="337" r:id="rId23"/>
    <p:sldId id="338" r:id="rId24"/>
    <p:sldId id="339" r:id="rId25"/>
    <p:sldId id="340" r:id="rId26"/>
    <p:sldId id="312" r:id="rId27"/>
    <p:sldId id="323" r:id="rId28"/>
    <p:sldId id="324" r:id="rId29"/>
    <p:sldId id="315" r:id="rId30"/>
    <p:sldId id="309" r:id="rId31"/>
    <p:sldId id="341" r:id="rId32"/>
    <p:sldId id="299" r:id="rId33"/>
    <p:sldId id="292" r:id="rId34"/>
    <p:sldId id="343" r:id="rId35"/>
    <p:sldId id="278" r:id="rId36"/>
    <p:sldId id="344" r:id="rId37"/>
    <p:sldId id="346" r:id="rId38"/>
    <p:sldId id="347" r:id="rId39"/>
    <p:sldId id="349" r:id="rId40"/>
    <p:sldId id="326" r:id="rId41"/>
    <p:sldId id="345" r:id="rId42"/>
    <p:sldId id="321" r:id="rId43"/>
    <p:sldId id="282" r:id="rId44"/>
    <p:sldId id="283" r:id="rId45"/>
    <p:sldId id="284" r:id="rId46"/>
    <p:sldId id="285" r:id="rId47"/>
    <p:sldId id="316" r:id="rId48"/>
    <p:sldId id="351" r:id="rId49"/>
    <p:sldId id="352" r:id="rId50"/>
    <p:sldId id="317" r:id="rId51"/>
    <p:sldId id="325" r:id="rId52"/>
    <p:sldId id="353" r:id="rId53"/>
    <p:sldId id="354" r:id="rId54"/>
    <p:sldId id="318" r:id="rId55"/>
    <p:sldId id="319" r:id="rId56"/>
    <p:sldId id="320" r:id="rId57"/>
    <p:sldId id="328" r:id="rId58"/>
    <p:sldId id="260" r:id="rId59"/>
    <p:sldId id="261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58" autoAdjust="0"/>
  </p:normalViewPr>
  <p:slideViewPr>
    <p:cSldViewPr snapToObjects="1"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4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106C36-0054-44F2-9380-26508858B9BF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501DB8-4FAA-43FA-A618-B090B20E8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0AC174-D8FD-477C-B41B-2EEFABA610CD}" type="slidenum">
              <a:rPr lang="ar-SA" smtClean="0"/>
              <a:pPr/>
              <a:t>8</a:t>
            </a:fld>
            <a:endParaRPr lang="en-US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1C055F-7587-402A-A474-4BC31ABE2DDA}" type="slidenum">
              <a:rPr lang="ar-SA" smtClean="0"/>
              <a:pPr/>
              <a:t>30</a:t>
            </a:fld>
            <a:endParaRPr lang="en-US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92B30E-AF55-48E2-A35F-2CB68AFB652C}" type="slidenum">
              <a:rPr lang="ar-SA" smtClean="0"/>
              <a:pPr/>
              <a:t>32</a:t>
            </a:fld>
            <a:endParaRPr lang="en-US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8B904A-308E-4EFF-8A82-6BDC1C1424F3}" type="slidenum">
              <a:rPr lang="ar-SA" smtClean="0"/>
              <a:pPr/>
              <a:t>33</a:t>
            </a:fld>
            <a:endParaRPr lang="en-US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6023A9-C592-4114-B9E2-2C8712CF39DA}" type="slidenum">
              <a:rPr lang="ar-SA" smtClean="0"/>
              <a:pPr/>
              <a:t>35</a:t>
            </a:fld>
            <a:endParaRPr lang="en-US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CBB72F-2D1D-461B-BC47-E1270776372A}" type="slidenum">
              <a:rPr lang="ar-SA" smtClean="0"/>
              <a:pPr/>
              <a:t>36</a:t>
            </a:fld>
            <a:endParaRPr lang="en-US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199F46-41BC-42BA-A349-F241486C415A}" type="slidenum">
              <a:rPr lang="ar-SA" smtClean="0"/>
              <a:pPr/>
              <a:t>43</a:t>
            </a:fld>
            <a:endParaRPr lang="en-US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4B4575-4400-4C6C-927D-9684F08950E7}" type="slidenum">
              <a:rPr lang="ar-SA" smtClean="0"/>
              <a:pPr/>
              <a:t>44</a:t>
            </a:fld>
            <a:endParaRPr lang="en-US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B4E59D-734C-4C2F-9DE0-B6D5F9D35F51}" type="slidenum">
              <a:rPr lang="ar-SA" smtClean="0"/>
              <a:pPr/>
              <a:t>45</a:t>
            </a:fld>
            <a:endParaRPr lang="en-US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ECEDCB-A996-4632-81F5-9FCE854E2CF0}" type="slidenum">
              <a:rPr lang="ar-SA" smtClean="0"/>
              <a:pPr/>
              <a:t>46</a:t>
            </a:fld>
            <a:endParaRPr lang="en-US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B92518-2886-4015-BCD8-08AE3B86DF1F}" type="slidenum">
              <a:rPr lang="ar-SA" smtClean="0"/>
              <a:pPr/>
              <a:t>47</a:t>
            </a:fld>
            <a:endParaRPr lang="en-US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02973-8713-414A-87B9-73111443F4CA}" type="slidenum">
              <a:rPr lang="ar-SA" smtClean="0"/>
              <a:pPr/>
              <a:t>9</a:t>
            </a:fld>
            <a:endParaRPr lang="en-US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D64DBC-46C3-48D2-A24A-282F118DA8A9}" type="slidenum">
              <a:rPr lang="ar-SA" smtClean="0"/>
              <a:pPr/>
              <a:t>57</a:t>
            </a:fld>
            <a:endParaRPr lang="en-US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009F6A-F8CF-44A9-A619-E59402A361D1}" type="slidenum">
              <a:rPr lang="ar-SA" smtClean="0"/>
              <a:pPr/>
              <a:t>12</a:t>
            </a:fld>
            <a:endParaRPr lang="en-US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BB4855-CD4A-4E88-B466-A978F8CAEB7A}" type="slidenum">
              <a:rPr lang="ar-SA" smtClean="0"/>
              <a:pPr/>
              <a:t>13</a:t>
            </a:fld>
            <a:endParaRPr lang="en-US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B45CCF-42BC-4588-BF3B-2B11F0E8409F}" type="slidenum">
              <a:rPr lang="ar-SA" smtClean="0"/>
              <a:pPr/>
              <a:t>14</a:t>
            </a:fld>
            <a:endParaRPr lang="en-US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CF3E99-D529-4E12-92B7-3177AB24DD5E}" type="slidenum">
              <a:rPr lang="ar-SA" smtClean="0"/>
              <a:pPr/>
              <a:t>26</a:t>
            </a:fld>
            <a:endParaRPr lang="en-US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98F7F8-5A24-4233-92A1-27E31737C622}" type="slidenum">
              <a:rPr lang="ar-SA" smtClean="0"/>
              <a:pPr/>
              <a:t>27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A0D15C-25DC-4753-974E-D328EE7D14A0}" type="slidenum">
              <a:rPr lang="ar-SA" smtClean="0"/>
              <a:pPr/>
              <a:t>28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BAF24F-B298-4ABA-AB2D-26BCB2B21D2F}" type="slidenum">
              <a:rPr lang="ar-SA" smtClean="0"/>
              <a:pPr/>
              <a:t>29</a:t>
            </a:fld>
            <a:endParaRPr lang="en-US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10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Freeform 19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C40483E-15B1-45A9-8000-9D20FE4E29AD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F823BBA-C662-42FC-921E-29895CD3E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73917-503A-4322-9143-FE042A921B3A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75F7-A21A-4003-AE0C-8E0EA5FB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21C1A-C47B-4F42-B2CD-143621931DA7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67E6-7B1C-490A-9331-D446176AA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A2E75-1B7B-406C-91EF-32B4A2355F23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8E964-AE81-43BE-A4AE-7E0593004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Chevron 15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4C8C05-37B2-4363-A996-1CAADDE35F28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EDDFB1-9C9C-4066-8AF3-F1B868570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FD13C11-4E5B-4B1D-B7A4-B54823DEC241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CEC248-8F8B-4E8B-B9D2-915063C9D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11DEEA-E9F3-41BE-931F-A3C6D96756E9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089B5B-52EF-48B6-A340-2796EDD8F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E85824-CD9F-43CA-8ABE-B901764E3CB8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AB1071F-AF9F-47D5-8A92-D69D0F130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C2E2-C2A3-45A6-B00D-70734C859BFA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211F4-3895-4645-A8DD-EEEF3E80F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4388C7-4565-42D5-B409-AD9F25DDF648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C89A4C-AD12-40F2-B82D-72F4B8F15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ight Triangle 1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Straight Connector 1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9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Chevron 20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0721087-1BC6-4316-BBA5-86A4E3026599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B056B72-6E0A-430D-9EBE-FA9A1F959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6950C66B-B2E5-4AEE-80F3-3B98BD00023B}" type="datetimeFigureOut">
              <a:rPr lang="en-US"/>
              <a:pPr>
                <a:defRPr/>
              </a:pPr>
              <a:t>9/8/2013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78803DFA-2A07-45A6-B626-1FFFCB93D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899" r:id="rId2"/>
    <p:sldLayoutId id="2147483904" r:id="rId3"/>
    <p:sldLayoutId id="2147483905" r:id="rId4"/>
    <p:sldLayoutId id="2147483906" r:id="rId5"/>
    <p:sldLayoutId id="2147483907" r:id="rId6"/>
    <p:sldLayoutId id="2147483900" r:id="rId7"/>
    <p:sldLayoutId id="2147483908" r:id="rId8"/>
    <p:sldLayoutId id="2147483909" r:id="rId9"/>
    <p:sldLayoutId id="2147483901" r:id="rId10"/>
    <p:sldLayoutId id="21474839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a/WilhelmR%C3%B6ntgen.JPG" TargetMode="External"/><Relationship Id="rId2" Type="http://schemas.openxmlformats.org/officeDocument/2006/relationships/hyperlink" Target="http://en.wikipedia.org/wiki/Wilhelm_R%C3%B6ntg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//upload.wikimedia.org/wikipedia/commons/e/e3/First_medical_X-ray_by_Wilhelm_R%C3%B6ntgen_of_his_wife_Anna_Bertha_Ludwig%27s_hand_-_18951222.gi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projects.mmi.mcgill.ca/radiology/%5Cphotowise%5Cimages%5Cabdomen%5Cimage61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projects.mmi.mcgill.ca/radiology/%5Cphotowise%5Cimages%5Cabdomen%5Cimage22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projects.mmi.mcgill.ca/radiology/%5Cphotowise%5Cimages%5Cabdomen%5Cimage22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sprojects.mmi.mcgill.ca/radiology/%5Cphotowise%5Cimages%5Cabdomen%5Cimage27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projects.mmi.mcgill.ca/radiology/%5Cphotowise%5Cimages%5Cabdomen%5Cimage27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X-rays" TargetMode="External"/><Relationship Id="rId2" Type="http://schemas.openxmlformats.org/officeDocument/2006/relationships/hyperlink" Target="http://en.wikipedia.org/wiki/Medical_imag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Tomography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projects.mmi.mcgill.ca/radiology/%5Cphotowise%5Cimages%5CCT_abdomen%5Cimage01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uclear_magnetic_moment" TargetMode="External"/><Relationship Id="rId2" Type="http://schemas.openxmlformats.org/officeDocument/2006/relationships/hyperlink" Target="http://en.wikipedia.org/wiki/Magnetism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en.wikipedia.org/wiki/Atomic_nucle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657600"/>
            <a:ext cx="6400800" cy="1752600"/>
          </a:xfrm>
        </p:spPr>
        <p:txBody>
          <a:bodyPr>
            <a:normAutofit/>
          </a:bodyPr>
          <a:lstStyle/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b="1" smtClean="0">
                <a:solidFill>
                  <a:srgbClr val="BFBFB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Lecturer name: DR ALBADR</a:t>
            </a:r>
          </a:p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b="1" smtClean="0">
                <a:solidFill>
                  <a:srgbClr val="BFBFB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Chairman of radiology department </a:t>
            </a:r>
          </a:p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b="1" smtClean="0">
                <a:solidFill>
                  <a:srgbClr val="BFBFB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Lecture Date: 2011</a:t>
            </a:r>
          </a:p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mtClean="0">
              <a:solidFill>
                <a:srgbClr val="D9D9D9"/>
              </a:solidFill>
            </a:endParaRPr>
          </a:p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mtClean="0">
              <a:solidFill>
                <a:srgbClr val="D9D9D9"/>
              </a:solidFill>
            </a:endParaRPr>
          </a:p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838200"/>
            <a:ext cx="9296400" cy="1905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en-US" sz="7333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+mj-ea"/>
              <a:cs typeface="Century Gothic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/>
            </a:r>
            <a:br>
              <a:rPr lang="en-US" sz="4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</a:br>
            <a:endParaRPr lang="en-US" sz="44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990600"/>
            <a:ext cx="6248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Introduction to 365 </a:t>
            </a:r>
            <a:r>
              <a:rPr lang="en-US" sz="3600" dirty="0" err="1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rad</a:t>
            </a:r>
            <a:r>
              <a:rPr lang="en-US" sz="36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German physicist </a:t>
            </a:r>
            <a:r>
              <a:rPr lang="en-US" sz="2800" dirty="0" smtClean="0">
                <a:hlinkClick r:id="rId2" action="ppaction://hlinkfile" tooltip="Wilhelm Röntgen"/>
              </a:rPr>
              <a:t>Wilhelm </a:t>
            </a:r>
            <a:r>
              <a:rPr lang="en-US" sz="2800" dirty="0" err="1" smtClean="0">
                <a:hlinkClick r:id="rId2" action="ppaction://hlinkfile" tooltip="Wilhelm Röntgen"/>
              </a:rPr>
              <a:t>Röntgen</a:t>
            </a:r>
            <a:r>
              <a:rPr lang="en-US" sz="2800" dirty="0" smtClean="0"/>
              <a:t> discoverer of X-rays in 1895</a:t>
            </a:r>
            <a:endParaRPr lang="en-US" sz="2800" dirty="0"/>
          </a:p>
        </p:txBody>
      </p:sp>
      <p:pic>
        <p:nvPicPr>
          <p:cNvPr id="18436" name="Picture 2" descr="File:WilhelmRöntgen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417638"/>
            <a:ext cx="32004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9460" name="Picture 2" descr="File:First medical X-ray by Wilhelm Röntgen of his wife Anna Bertha Ludwig's hand - 18951222.gif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7863" y="762000"/>
            <a:ext cx="3724275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computersoftwarefinancing.com/bigstockphoto_X-ray_Equipment__109167.jpg"/>
          <p:cNvPicPr>
            <a:picLocks noChangeAspect="1" noChangeArrowheads="1"/>
          </p:cNvPicPr>
          <p:nvPr/>
        </p:nvPicPr>
        <p:blipFill>
          <a:blip r:embed="rId3"/>
          <a:srcRect l="9467" t="7890" r="7692"/>
          <a:stretch>
            <a:fillRect/>
          </a:stretch>
        </p:blipFill>
        <p:spPr bwMode="auto">
          <a:xfrm>
            <a:off x="1219200" y="1295400"/>
            <a:ext cx="69342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Name the bone </a:t>
            </a:r>
          </a:p>
        </p:txBody>
      </p:sp>
      <p:pic>
        <p:nvPicPr>
          <p:cNvPr id="21507" name="Picture 6" descr="C:\Documents and Settings\Dr.Badr\Desktop\qassim.jpg"/>
          <p:cNvPicPr>
            <a:picLocks noChangeAspect="1" noChangeArrowheads="1"/>
          </p:cNvPicPr>
          <p:nvPr/>
        </p:nvPicPr>
        <p:blipFill>
          <a:blip r:embed="rId3"/>
          <a:srcRect l="32727" t="21750" r="20000" b="10280"/>
          <a:stretch>
            <a:fillRect/>
          </a:stretch>
        </p:blipFill>
        <p:spPr bwMode="auto">
          <a:xfrm>
            <a:off x="5029200" y="704850"/>
            <a:ext cx="39624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1-</a:t>
            </a:r>
          </a:p>
          <a:p>
            <a:r>
              <a:rPr lang="en-US" smtClean="0"/>
              <a:t>2-</a:t>
            </a:r>
          </a:p>
          <a:p>
            <a:r>
              <a:rPr lang="en-US" smtClean="0"/>
              <a:t>3-</a:t>
            </a:r>
          </a:p>
          <a:p>
            <a:r>
              <a:rPr lang="en-US" smtClean="0"/>
              <a:t>4- means right hand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334000" y="2667000"/>
            <a:ext cx="762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029200" y="1481138"/>
            <a:ext cx="1066800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334000" y="4419600"/>
            <a:ext cx="1143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5029200" y="1417638"/>
            <a:ext cx="304800" cy="2587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9200" y="2667000"/>
            <a:ext cx="304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5029200" y="4419600"/>
            <a:ext cx="304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419600" y="5562600"/>
            <a:ext cx="1219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14800" y="5257800"/>
            <a:ext cx="304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0227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611188" y="1076325"/>
            <a:ext cx="38735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4"/>
          <p:cNvSpPr>
            <a:spLocks noChangeShapeType="1"/>
          </p:cNvSpPr>
          <p:nvPr/>
        </p:nvSpPr>
        <p:spPr bwMode="auto">
          <a:xfrm flipV="1">
            <a:off x="468313" y="4221163"/>
            <a:ext cx="1582737" cy="720725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H="1" flipV="1">
            <a:off x="3635375" y="3357563"/>
            <a:ext cx="792163" cy="14398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4643438" y="4437063"/>
            <a:ext cx="792162" cy="14398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 flipH="1" flipV="1">
            <a:off x="6804025" y="3860800"/>
            <a:ext cx="1296988" cy="10810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>
            <a:off x="4932363" y="2133600"/>
            <a:ext cx="287337" cy="136683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>
            <a:off x="971550" y="2349500"/>
            <a:ext cx="1223963" cy="93503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539750" y="2060575"/>
            <a:ext cx="5032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1</a:t>
            </a:r>
          </a:p>
        </p:txBody>
      </p:sp>
      <p:sp>
        <p:nvSpPr>
          <p:cNvPr id="22538" name="Text Box 11"/>
          <p:cNvSpPr txBox="1">
            <a:spLocks noChangeArrowheads="1"/>
          </p:cNvSpPr>
          <p:nvPr/>
        </p:nvSpPr>
        <p:spPr bwMode="auto">
          <a:xfrm>
            <a:off x="8459788" y="6092825"/>
            <a:ext cx="503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9</a:t>
            </a:r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8388350" y="1484313"/>
            <a:ext cx="50323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7</a:t>
            </a:r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8027988" y="4868863"/>
            <a:ext cx="50323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8</a:t>
            </a:r>
          </a:p>
        </p:txBody>
      </p:sp>
      <p:sp>
        <p:nvSpPr>
          <p:cNvPr id="22541" name="Text Box 14"/>
          <p:cNvSpPr txBox="1">
            <a:spLocks noChangeArrowheads="1"/>
          </p:cNvSpPr>
          <p:nvPr/>
        </p:nvSpPr>
        <p:spPr bwMode="auto">
          <a:xfrm>
            <a:off x="4284663" y="5876925"/>
            <a:ext cx="503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6</a:t>
            </a:r>
          </a:p>
        </p:txBody>
      </p:sp>
      <p:sp>
        <p:nvSpPr>
          <p:cNvPr id="22542" name="Text Box 15"/>
          <p:cNvSpPr txBox="1">
            <a:spLocks noChangeArrowheads="1"/>
          </p:cNvSpPr>
          <p:nvPr/>
        </p:nvSpPr>
        <p:spPr bwMode="auto">
          <a:xfrm>
            <a:off x="4645025" y="1700213"/>
            <a:ext cx="50323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5</a:t>
            </a:r>
          </a:p>
        </p:txBody>
      </p:sp>
      <p:sp>
        <p:nvSpPr>
          <p:cNvPr id="22543" name="Text Box 16"/>
          <p:cNvSpPr txBox="1">
            <a:spLocks noChangeArrowheads="1"/>
          </p:cNvSpPr>
          <p:nvPr/>
        </p:nvSpPr>
        <p:spPr bwMode="auto">
          <a:xfrm>
            <a:off x="4213225" y="4724400"/>
            <a:ext cx="5032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3</a:t>
            </a:r>
          </a:p>
        </p:txBody>
      </p:sp>
      <p:sp>
        <p:nvSpPr>
          <p:cNvPr id="22544" name="Text Box 17"/>
          <p:cNvSpPr txBox="1">
            <a:spLocks noChangeArrowheads="1"/>
          </p:cNvSpPr>
          <p:nvPr/>
        </p:nvSpPr>
        <p:spPr bwMode="auto">
          <a:xfrm>
            <a:off x="107950" y="4868863"/>
            <a:ext cx="50323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2</a:t>
            </a: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H="1" flipV="1">
            <a:off x="7380288" y="5516563"/>
            <a:ext cx="1152525" cy="720725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Line 19"/>
          <p:cNvSpPr>
            <a:spLocks noChangeShapeType="1"/>
          </p:cNvSpPr>
          <p:nvPr/>
        </p:nvSpPr>
        <p:spPr bwMode="auto">
          <a:xfrm flipH="1">
            <a:off x="7524750" y="1773238"/>
            <a:ext cx="1008063" cy="12954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4643438" y="6308725"/>
            <a:ext cx="1295400" cy="360363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Text Box 21"/>
          <p:cNvSpPr txBox="1">
            <a:spLocks noChangeArrowheads="1"/>
          </p:cNvSpPr>
          <p:nvPr/>
        </p:nvSpPr>
        <p:spPr bwMode="auto">
          <a:xfrm>
            <a:off x="4211638" y="6491288"/>
            <a:ext cx="50323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10</a:t>
            </a: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3276600" y="4292600"/>
            <a:ext cx="431800" cy="1439863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Text Box 23"/>
          <p:cNvSpPr txBox="1">
            <a:spLocks noChangeArrowheads="1"/>
          </p:cNvSpPr>
          <p:nvPr/>
        </p:nvSpPr>
        <p:spPr bwMode="auto">
          <a:xfrm>
            <a:off x="2987675" y="5661025"/>
            <a:ext cx="5032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4</a:t>
            </a:r>
          </a:p>
        </p:txBody>
      </p:sp>
      <p:grpSp>
        <p:nvGrpSpPr>
          <p:cNvPr id="22551" name="Group 24"/>
          <p:cNvGrpSpPr>
            <a:grpSpLocks/>
          </p:cNvGrpSpPr>
          <p:nvPr/>
        </p:nvGrpSpPr>
        <p:grpSpPr bwMode="auto">
          <a:xfrm>
            <a:off x="107950" y="404813"/>
            <a:ext cx="8280400" cy="647700"/>
            <a:chOff x="68" y="3521"/>
            <a:chExt cx="3583" cy="408"/>
          </a:xfrm>
        </p:grpSpPr>
        <p:sp>
          <p:nvSpPr>
            <p:cNvPr id="22552" name="Oval 25"/>
            <p:cNvSpPr>
              <a:spLocks noChangeArrowheads="1"/>
            </p:cNvSpPr>
            <p:nvPr/>
          </p:nvSpPr>
          <p:spPr bwMode="auto">
            <a:xfrm>
              <a:off x="68" y="3521"/>
              <a:ext cx="3583" cy="40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>
                  <a:solidFill>
                    <a:schemeClr val="accent2"/>
                  </a:solidFill>
                </a:rPr>
                <a:t>Name the bone </a:t>
              </a:r>
            </a:p>
          </p:txBody>
        </p:sp>
        <p:sp>
          <p:nvSpPr>
            <p:cNvPr id="22553" name="Text Box 26"/>
            <p:cNvSpPr txBox="1">
              <a:spLocks noChangeArrowheads="1"/>
            </p:cNvSpPr>
            <p:nvPr/>
          </p:nvSpPr>
          <p:spPr bwMode="auto">
            <a:xfrm>
              <a:off x="2112" y="3521"/>
              <a:ext cx="14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8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 l="22499" t="3334" r="26666" b="10258"/>
          <a:stretch>
            <a:fillRect/>
          </a:stretch>
        </p:blipFill>
        <p:spPr bwMode="auto">
          <a:xfrm>
            <a:off x="1981200" y="304800"/>
            <a:ext cx="5029200" cy="643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Chest x ray (</a:t>
            </a:r>
            <a:r>
              <a:rPr lang="en-US" dirty="0" err="1" smtClean="0"/>
              <a:t>peadiatrics</a:t>
            </a:r>
            <a:r>
              <a:rPr lang="en-US" dirty="0" smtClean="0"/>
              <a:t> )</a:t>
            </a:r>
            <a:br>
              <a:rPr lang="en-US" dirty="0" smtClean="0"/>
            </a:br>
            <a:r>
              <a:rPr lang="en-US" dirty="0" smtClean="0"/>
              <a:t>1-endo-bronchial  tube allocated where?</a:t>
            </a:r>
            <a:br>
              <a:rPr lang="en-US" dirty="0" smtClean="0"/>
            </a:br>
            <a:r>
              <a:rPr lang="en-US" dirty="0" smtClean="0"/>
              <a:t>2-normal lung is translucent </a:t>
            </a:r>
            <a:br>
              <a:rPr lang="en-US" dirty="0" smtClean="0"/>
            </a:br>
            <a:r>
              <a:rPr lang="en-US" dirty="0" smtClean="0"/>
              <a:t>(black)</a:t>
            </a:r>
            <a:br>
              <a:rPr lang="en-US" dirty="0" smtClean="0"/>
            </a:br>
            <a:r>
              <a:rPr lang="en-US" dirty="0" smtClean="0"/>
              <a:t>3-what happened to left hemi-thorax </a:t>
            </a:r>
            <a:br>
              <a:rPr lang="en-US" dirty="0" smtClean="0"/>
            </a:br>
            <a:r>
              <a:rPr lang="en-US" dirty="0" smtClean="0"/>
              <a:t>?pleural effusion </a:t>
            </a:r>
            <a:br>
              <a:rPr lang="en-US" dirty="0" smtClean="0"/>
            </a:br>
            <a:r>
              <a:rPr lang="en-US" dirty="0" smtClean="0"/>
              <a:t>? Collapsed lung.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Name number 1 and two?</a:t>
            </a:r>
            <a:endParaRPr lang="en-US" dirty="0"/>
          </a:p>
        </p:txBody>
      </p:sp>
      <p:grpSp>
        <p:nvGrpSpPr>
          <p:cNvPr id="25603" name="Group 5"/>
          <p:cNvGrpSpPr>
            <a:grpSpLocks/>
          </p:cNvGrpSpPr>
          <p:nvPr/>
        </p:nvGrpSpPr>
        <p:grpSpPr bwMode="auto">
          <a:xfrm>
            <a:off x="468313" y="1196975"/>
            <a:ext cx="8207375" cy="5661025"/>
            <a:chOff x="362" y="119"/>
            <a:chExt cx="4992" cy="3991"/>
          </a:xfrm>
        </p:grpSpPr>
        <p:pic>
          <p:nvPicPr>
            <p:cNvPr id="25604" name="Picture 6"/>
            <p:cNvPicPr>
              <a:picLocks noChangeAspect="1" noChangeArrowheads="1"/>
            </p:cNvPicPr>
            <p:nvPr/>
          </p:nvPicPr>
          <p:blipFill>
            <a:blip r:embed="rId2"/>
            <a:srcRect l="57312" r="19104" b="26714"/>
            <a:stretch>
              <a:fillRect/>
            </a:stretch>
          </p:blipFill>
          <p:spPr bwMode="auto">
            <a:xfrm>
              <a:off x="3016" y="119"/>
              <a:ext cx="2338" cy="3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5" name="Picture 7"/>
            <p:cNvPicPr>
              <a:picLocks noChangeAspect="1" noChangeArrowheads="1"/>
            </p:cNvPicPr>
            <p:nvPr/>
          </p:nvPicPr>
          <p:blipFill>
            <a:blip r:embed="rId2"/>
            <a:srcRect l="11774" r="62204" b="26714"/>
            <a:stretch>
              <a:fillRect/>
            </a:stretch>
          </p:blipFill>
          <p:spPr bwMode="auto">
            <a:xfrm>
              <a:off x="362" y="119"/>
              <a:ext cx="2579" cy="3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6" name="Line 8"/>
            <p:cNvSpPr>
              <a:spLocks noChangeShapeType="1"/>
            </p:cNvSpPr>
            <p:nvPr/>
          </p:nvSpPr>
          <p:spPr bwMode="auto">
            <a:xfrm flipV="1">
              <a:off x="3514" y="482"/>
              <a:ext cx="545" cy="9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Line 9"/>
            <p:cNvSpPr>
              <a:spLocks noChangeShapeType="1"/>
            </p:cNvSpPr>
            <p:nvPr/>
          </p:nvSpPr>
          <p:spPr bwMode="auto">
            <a:xfrm flipV="1">
              <a:off x="3877" y="709"/>
              <a:ext cx="545" cy="9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Text Box 10"/>
            <p:cNvSpPr txBox="1">
              <a:spLocks noChangeArrowheads="1"/>
            </p:cNvSpPr>
            <p:nvPr/>
          </p:nvSpPr>
          <p:spPr bwMode="auto">
            <a:xfrm>
              <a:off x="3334" y="483"/>
              <a:ext cx="226" cy="25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1</a:t>
              </a:r>
            </a:p>
          </p:txBody>
        </p:sp>
        <p:sp>
          <p:nvSpPr>
            <p:cNvPr id="25609" name="Text Box 11"/>
            <p:cNvSpPr txBox="1">
              <a:spLocks noChangeArrowheads="1"/>
            </p:cNvSpPr>
            <p:nvPr/>
          </p:nvSpPr>
          <p:spPr bwMode="auto">
            <a:xfrm>
              <a:off x="3652" y="710"/>
              <a:ext cx="226" cy="25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Where is the fracture allocated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image for an adult or pediatrics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Name number 1 and two?</a:t>
            </a:r>
            <a:endParaRPr lang="en-US" dirty="0"/>
          </a:p>
        </p:txBody>
      </p:sp>
      <p:grpSp>
        <p:nvGrpSpPr>
          <p:cNvPr id="27651" name="Group 5"/>
          <p:cNvGrpSpPr>
            <a:grpSpLocks/>
          </p:cNvGrpSpPr>
          <p:nvPr/>
        </p:nvGrpSpPr>
        <p:grpSpPr bwMode="auto">
          <a:xfrm>
            <a:off x="468313" y="1196975"/>
            <a:ext cx="8207375" cy="5661025"/>
            <a:chOff x="362" y="119"/>
            <a:chExt cx="4992" cy="3991"/>
          </a:xfrm>
        </p:grpSpPr>
        <p:pic>
          <p:nvPicPr>
            <p:cNvPr id="27653" name="Picture 6"/>
            <p:cNvPicPr>
              <a:picLocks noChangeAspect="1" noChangeArrowheads="1"/>
            </p:cNvPicPr>
            <p:nvPr/>
          </p:nvPicPr>
          <p:blipFill>
            <a:blip r:embed="rId2"/>
            <a:srcRect l="57312" r="19104" b="26714"/>
            <a:stretch>
              <a:fillRect/>
            </a:stretch>
          </p:blipFill>
          <p:spPr bwMode="auto">
            <a:xfrm>
              <a:off x="3016" y="119"/>
              <a:ext cx="2338" cy="3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7"/>
            <p:cNvPicPr>
              <a:picLocks noChangeAspect="1" noChangeArrowheads="1"/>
            </p:cNvPicPr>
            <p:nvPr/>
          </p:nvPicPr>
          <p:blipFill>
            <a:blip r:embed="rId2"/>
            <a:srcRect l="11774" r="62204" b="26714"/>
            <a:stretch>
              <a:fillRect/>
            </a:stretch>
          </p:blipFill>
          <p:spPr bwMode="auto">
            <a:xfrm>
              <a:off x="362" y="119"/>
              <a:ext cx="2579" cy="3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5" name="Line 8"/>
            <p:cNvSpPr>
              <a:spLocks noChangeShapeType="1"/>
            </p:cNvSpPr>
            <p:nvPr/>
          </p:nvSpPr>
          <p:spPr bwMode="auto">
            <a:xfrm flipV="1">
              <a:off x="3514" y="482"/>
              <a:ext cx="545" cy="9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Line 9"/>
            <p:cNvSpPr>
              <a:spLocks noChangeShapeType="1"/>
            </p:cNvSpPr>
            <p:nvPr/>
          </p:nvSpPr>
          <p:spPr bwMode="auto">
            <a:xfrm flipV="1">
              <a:off x="3877" y="709"/>
              <a:ext cx="545" cy="9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Text Box 10"/>
            <p:cNvSpPr txBox="1">
              <a:spLocks noChangeArrowheads="1"/>
            </p:cNvSpPr>
            <p:nvPr/>
          </p:nvSpPr>
          <p:spPr bwMode="auto">
            <a:xfrm>
              <a:off x="3334" y="483"/>
              <a:ext cx="226" cy="25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1</a:t>
              </a:r>
            </a:p>
          </p:txBody>
        </p:sp>
        <p:sp>
          <p:nvSpPr>
            <p:cNvPr id="27658" name="Text Box 11"/>
            <p:cNvSpPr txBox="1">
              <a:spLocks noChangeArrowheads="1"/>
            </p:cNvSpPr>
            <p:nvPr/>
          </p:nvSpPr>
          <p:spPr bwMode="auto">
            <a:xfrm>
              <a:off x="3652" y="710"/>
              <a:ext cx="226" cy="25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2</a:t>
              </a:r>
            </a:p>
          </p:txBody>
        </p:sp>
      </p:grpSp>
      <p:sp>
        <p:nvSpPr>
          <p:cNvPr id="10" name="Right Arrow 9"/>
          <p:cNvSpPr/>
          <p:nvPr/>
        </p:nvSpPr>
        <p:spPr>
          <a:xfrm>
            <a:off x="838200" y="4038600"/>
            <a:ext cx="1447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Lecture Objectives..</a:t>
            </a: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81000" y="1798638"/>
            <a:ext cx="8686800" cy="4525962"/>
          </a:xfrm>
        </p:spPr>
        <p:txBody>
          <a:bodyPr/>
          <a:lstStyle/>
          <a:p>
            <a:pPr eaLnBrk="1" hangingPunct="1"/>
            <a:endParaRPr lang="en-US" smtClean="0">
              <a:solidFill>
                <a:srgbClr val="BFBFBF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   1- to learned different type of radiology modalities.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   2- to have the principle of the indication and contra- indication for  different radiology investigation .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    3- Usage of different type of contrast.</a:t>
            </a:r>
            <a:endParaRPr lang="en-US" smtClean="0">
              <a:solidFill>
                <a:srgbClr val="D9D9D9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http://us.f1631.mail.yahoo.com/ya/download?mid=2%5f0%5f0%5f1%5f4881672%5fAD%2fuHkgAABYoUiITnwAAABtziWo&amp;pid=2.2&amp;fid=Inbox&amp;inline=1&amp;appid=YahooMailNeoC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5" name="AutoShape 4" descr="http://us.f1631.mail.yahoo.com/ya/download?mid=2%5f0%5f0%5f1%5f4881672%5fAD%2fuHkgAABYoUiITnwAAABtziWo&amp;pid=2.2&amp;fid=Inbox&amp;inline=1&amp;appid=YahooMailNeoC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6" name="AutoShape 6" descr="http://us.f1631.mail.yahoo.com/ya/download?mid=2%5f0%5f0%5f1%5f4881672%5fAD%2fuHkgAABYoUiITnwAAABtziWo&amp;pid=2.2&amp;fid=Inbox&amp;inline=1&amp;appid=YahooMailNeoC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7" name="AutoShape 8" descr="http://us.f1631.mail.yahoo.com/ya/download?mid=2%5f0%5f0%5f1%5f4881672%5fAD%2fuHkgAABYoUiITnwAAABtziWo&amp;pid=2.2&amp;fid=Inbox&amp;inline=1&amp;appid=YahooMailNeoC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>
              <a:defRPr/>
            </a:pPr>
            <a:r>
              <a:rPr lang="en-US" sz="3600" dirty="0" smtClean="0"/>
              <a:t>1-Air is translucent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8679" name="Subtitle 6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algn="l"/>
            <a:r>
              <a:rPr lang="en-US" smtClean="0"/>
              <a:t>2- Is the air inside the bowel or outside the bowel </a:t>
            </a:r>
          </a:p>
          <a:p>
            <a:pPr marR="0" algn="l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jed1"/>
          <p:cNvPicPr>
            <a:picLocks noChangeAspect="1" noChangeArrowheads="1"/>
          </p:cNvPicPr>
          <p:nvPr/>
        </p:nvPicPr>
        <p:blipFill>
          <a:blip r:embed="rId2">
            <a:lum contrast="-6000"/>
            <a:grayscl/>
          </a:blip>
          <a:srcRect l="1564" r="10822" b="3729"/>
          <a:stretch>
            <a:fillRect/>
          </a:stretch>
        </p:blipFill>
        <p:spPr bwMode="auto">
          <a:xfrm>
            <a:off x="100013" y="609600"/>
            <a:ext cx="43275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jed2"/>
          <p:cNvPicPr>
            <a:picLocks noChangeAspect="1" noChangeArrowheads="1"/>
          </p:cNvPicPr>
          <p:nvPr/>
        </p:nvPicPr>
        <p:blipFill>
          <a:blip r:embed="rId3">
            <a:lum bright="6000" contrast="-6000"/>
            <a:grayscl/>
          </a:blip>
          <a:srcRect l="7042" t="8458" r="16902"/>
          <a:stretch>
            <a:fillRect/>
          </a:stretch>
        </p:blipFill>
        <p:spPr bwMode="auto">
          <a:xfrm>
            <a:off x="4646613" y="609600"/>
            <a:ext cx="43894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jed1"/>
          <p:cNvPicPr>
            <a:picLocks noChangeAspect="1" noChangeArrowheads="1"/>
          </p:cNvPicPr>
          <p:nvPr/>
        </p:nvPicPr>
        <p:blipFill>
          <a:blip r:embed="rId2">
            <a:lum contrast="-6000"/>
            <a:grayscl/>
          </a:blip>
          <a:srcRect l="1564" r="10822" b="3729"/>
          <a:stretch>
            <a:fillRect/>
          </a:stretch>
        </p:blipFill>
        <p:spPr bwMode="auto">
          <a:xfrm>
            <a:off x="100013" y="990600"/>
            <a:ext cx="43275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jed2"/>
          <p:cNvPicPr>
            <a:picLocks noChangeAspect="1" noChangeArrowheads="1"/>
          </p:cNvPicPr>
          <p:nvPr/>
        </p:nvPicPr>
        <p:blipFill>
          <a:blip r:embed="rId3">
            <a:lum bright="6000" contrast="-6000"/>
            <a:grayscl/>
          </a:blip>
          <a:srcRect l="7042" t="8458" r="16902"/>
          <a:stretch>
            <a:fillRect/>
          </a:stretch>
        </p:blipFill>
        <p:spPr bwMode="auto">
          <a:xfrm>
            <a:off x="4427538" y="990600"/>
            <a:ext cx="43894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dirty="0" err="1" smtClean="0">
                <a:solidFill>
                  <a:srgbClr val="FF0000"/>
                </a:solidFill>
              </a:rPr>
              <a:t>Pneumopertonuim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57200" y="457200"/>
            <a:ext cx="357188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995862"/>
          </a:xfrm>
        </p:spPr>
        <p:txBody>
          <a:bodyPr/>
          <a:lstStyle/>
          <a:p>
            <a:r>
              <a:rPr lang="en-US" smtClean="0"/>
              <a:t>Pneumothorax :</a:t>
            </a:r>
          </a:p>
          <a:p>
            <a:r>
              <a:rPr lang="en-US" smtClean="0"/>
              <a:t>A </a:t>
            </a:r>
            <a:r>
              <a:rPr lang="en-US" b="1" smtClean="0"/>
              <a:t>pneumothorax</a:t>
            </a:r>
            <a:r>
              <a:rPr lang="en-US" smtClean="0"/>
              <a:t> is an abnormal collection of air or gas in the pleural space that separates the lung from the chest wall </a:t>
            </a:r>
          </a:p>
          <a:p>
            <a:endParaRPr lang="en-US" smtClean="0"/>
          </a:p>
          <a:p>
            <a:r>
              <a:rPr lang="en-US" smtClean="0"/>
              <a:t>Pnuemoperitoneum :</a:t>
            </a:r>
          </a:p>
          <a:p>
            <a:r>
              <a:rPr lang="en-US" b="1" smtClean="0"/>
              <a:t>Pneumoperitoneum</a:t>
            </a:r>
            <a:r>
              <a:rPr lang="en-US" smtClean="0"/>
              <a:t> is the presence of air or gas in the abdominal (peritoneal) </a:t>
            </a:r>
            <a:br>
              <a:rPr lang="en-US" smtClean="0"/>
            </a:br>
            <a:r>
              <a:rPr lang="en-US" smtClean="0"/>
              <a:t>cavity. It is often seen on X-ray, but small amounts are often missed, and CT is needed</a:t>
            </a:r>
            <a:r>
              <a:rPr lang="en-US" b="1" smtClean="0"/>
              <a:t>...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Contrast study </a:t>
            </a:r>
            <a:endParaRPr lang="en-US" dirty="0"/>
          </a:p>
        </p:txBody>
      </p:sp>
      <p:sp>
        <p:nvSpPr>
          <p:cNvPr id="32771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1444625"/>
            <a:ext cx="4040188" cy="3941763"/>
          </a:xfrm>
          <a:ln>
            <a:prstDash val="solid"/>
          </a:ln>
        </p:spPr>
        <p:txBody>
          <a:bodyPr/>
          <a:lstStyle/>
          <a:p>
            <a:r>
              <a:rPr lang="en-US" smtClean="0"/>
              <a:t>Oral contrast: </a:t>
            </a:r>
          </a:p>
          <a:p>
            <a:endParaRPr lang="en-US" smtClean="0"/>
          </a:p>
          <a:p>
            <a:r>
              <a:rPr lang="en-US" smtClean="0"/>
              <a:t>Baruim swallow :A </a:t>
            </a:r>
            <a:r>
              <a:rPr lang="en-US" sz="1400" b="1" smtClean="0"/>
              <a:t>barium swallow</a:t>
            </a:r>
            <a:r>
              <a:rPr lang="en-US" sz="1400" smtClean="0"/>
              <a:t> (or esophagography) is a medical imaging procedure used to </a:t>
            </a:r>
            <a:br>
              <a:rPr lang="en-US" sz="1400" smtClean="0"/>
            </a:br>
            <a:r>
              <a:rPr lang="en-US" sz="1400" smtClean="0"/>
              <a:t>examine the upper GI (gastrointestinal) tract</a:t>
            </a:r>
          </a:p>
          <a:p>
            <a:r>
              <a:rPr lang="en-US" smtClean="0"/>
              <a:t>Baruim meal :</a:t>
            </a:r>
            <a:r>
              <a:rPr lang="en-US" sz="1400" smtClean="0"/>
              <a:t>A </a:t>
            </a:r>
            <a:r>
              <a:rPr lang="en-US" sz="1400" b="1" smtClean="0"/>
              <a:t>barium meal</a:t>
            </a:r>
            <a:r>
              <a:rPr lang="en-US" sz="1400" smtClean="0"/>
              <a:t>, also known as an upper gastrointestinal series is a procedure in </a:t>
            </a:r>
            <a:br>
              <a:rPr lang="en-US" sz="1400" smtClean="0"/>
            </a:br>
            <a:r>
              <a:rPr lang="en-US" sz="1400" smtClean="0"/>
              <a:t>which radiographs of the esophagus, stomach and duodenum </a:t>
            </a:r>
            <a:endParaRPr lang="en-US" smtClean="0"/>
          </a:p>
          <a:p>
            <a:r>
              <a:rPr lang="en-US" smtClean="0"/>
              <a:t>Baruim enema :A </a:t>
            </a:r>
            <a:r>
              <a:rPr lang="en-US" sz="2000" b="1" smtClean="0"/>
              <a:t>barium enema</a:t>
            </a:r>
            <a:r>
              <a:rPr lang="en-US" sz="2000" smtClean="0"/>
              <a:t>, or lower gastrointestinal (GI) examination.</a:t>
            </a:r>
            <a:endParaRPr lang="en-US" smtClean="0"/>
          </a:p>
        </p:txBody>
      </p:sp>
      <p:sp>
        <p:nvSpPr>
          <p:cNvPr id="32772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</p:spPr>
        <p:txBody>
          <a:bodyPr/>
          <a:lstStyle/>
          <a:p>
            <a:r>
              <a:rPr lang="en-US" smtClean="0"/>
              <a:t>Contrast is radio-opaque </a:t>
            </a:r>
          </a:p>
        </p:txBody>
      </p:sp>
      <p:sp>
        <p:nvSpPr>
          <p:cNvPr id="3277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625"/>
            <a:ext cx="4041775" cy="3941763"/>
          </a:xfrm>
          <a:ln>
            <a:prstDash val="soli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I V Contrast :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Angiogram </a:t>
            </a:r>
          </a:p>
          <a:p>
            <a:pPr>
              <a:spcBef>
                <a:spcPct val="0"/>
              </a:spcBef>
            </a:pPr>
            <a:r>
              <a:rPr lang="en-US" sz="1600" b="1" smtClean="0"/>
              <a:t>Angiography</a:t>
            </a:r>
            <a:r>
              <a:rPr lang="en-US" sz="1600" smtClean="0"/>
              <a:t> or arteriography is a medical imaging technique used to visualize </a:t>
            </a:r>
            <a:br>
              <a:rPr lang="en-US" sz="1600" smtClean="0"/>
            </a:br>
            <a:r>
              <a:rPr lang="en-US" sz="1600" smtClean="0"/>
              <a:t>the inside, or lumen, of blood vessels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What is the organ examined by this test ?</a:t>
            </a:r>
            <a:endParaRPr lang="en-US" dirty="0"/>
          </a:p>
        </p:txBody>
      </p:sp>
      <p:sp>
        <p:nvSpPr>
          <p:cNvPr id="33795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r>
              <a:rPr lang="en-US" smtClean="0"/>
              <a:t>1-Myelogram</a:t>
            </a:r>
          </a:p>
          <a:p>
            <a:r>
              <a:rPr lang="en-US" smtClean="0"/>
              <a:t>2-sialogram </a:t>
            </a:r>
          </a:p>
          <a:p>
            <a:r>
              <a:rPr lang="en-US" smtClean="0"/>
              <a:t>3-mamogram</a:t>
            </a:r>
          </a:p>
          <a:p>
            <a:r>
              <a:rPr lang="en-US" smtClean="0"/>
              <a:t>4-sinogram</a:t>
            </a:r>
          </a:p>
        </p:txBody>
      </p:sp>
      <p:sp>
        <p:nvSpPr>
          <p:cNvPr id="33796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/>
          <a:p>
            <a:r>
              <a:rPr lang="en-US" smtClean="0"/>
              <a:t>5- MRCP</a:t>
            </a:r>
          </a:p>
          <a:p>
            <a:r>
              <a:rPr lang="en-US" smtClean="0"/>
              <a:t>Magnetic resonance cholangiopancreatography</a:t>
            </a:r>
          </a:p>
          <a:p>
            <a:r>
              <a:rPr lang="en-US" smtClean="0"/>
              <a:t>6-ERCP </a:t>
            </a:r>
            <a:r>
              <a:rPr lang="en-US" b="1" smtClean="0"/>
              <a:t>Endoscopic Retrograde Cholangio-Pancreatography</a:t>
            </a: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Baruim</a:t>
            </a:r>
            <a:r>
              <a:rPr lang="en-US" dirty="0" smtClean="0">
                <a:solidFill>
                  <a:srgbClr val="FF0000"/>
                </a:solidFill>
              </a:rPr>
              <a:t> meal </a:t>
            </a:r>
          </a:p>
        </p:txBody>
      </p:sp>
      <p:pic>
        <p:nvPicPr>
          <p:cNvPr id="34819" name="Picture 4" descr="Image61">
            <a:hlinkClick r:id="rId3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/>
          <a:srcRect l="-14696" t="1353" r="2109"/>
          <a:stretch>
            <a:fillRect/>
          </a:stretch>
        </p:blipFill>
        <p:spPr>
          <a:xfrm>
            <a:off x="304800" y="1066800"/>
            <a:ext cx="7467600" cy="5611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6704013" y="2424113"/>
            <a:ext cx="244475" cy="3984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6127750" y="4727575"/>
            <a:ext cx="244475" cy="3984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5</a:t>
            </a:r>
          </a:p>
        </p:txBody>
      </p:sp>
      <p:grpSp>
        <p:nvGrpSpPr>
          <p:cNvPr id="35844" name="Group 25"/>
          <p:cNvGrpSpPr>
            <a:grpSpLocks/>
          </p:cNvGrpSpPr>
          <p:nvPr/>
        </p:nvGrpSpPr>
        <p:grpSpPr bwMode="auto">
          <a:xfrm>
            <a:off x="407988" y="938213"/>
            <a:ext cx="5438775" cy="5068887"/>
            <a:chOff x="68" y="736"/>
            <a:chExt cx="3426" cy="3193"/>
          </a:xfrm>
        </p:grpSpPr>
        <p:pic>
          <p:nvPicPr>
            <p:cNvPr id="35849" name="Picture 13" descr="DSCN1538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 l="9984" r="10010"/>
            <a:stretch>
              <a:fillRect/>
            </a:stretch>
          </p:blipFill>
          <p:spPr bwMode="auto">
            <a:xfrm>
              <a:off x="68" y="736"/>
              <a:ext cx="3426" cy="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0" name="Line 14"/>
            <p:cNvSpPr>
              <a:spLocks noChangeShapeType="1"/>
            </p:cNvSpPr>
            <p:nvPr/>
          </p:nvSpPr>
          <p:spPr bwMode="auto">
            <a:xfrm>
              <a:off x="524" y="1455"/>
              <a:ext cx="914" cy="2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Line 15"/>
            <p:cNvSpPr>
              <a:spLocks noChangeShapeType="1"/>
            </p:cNvSpPr>
            <p:nvPr/>
          </p:nvSpPr>
          <p:spPr bwMode="auto">
            <a:xfrm>
              <a:off x="639" y="1871"/>
              <a:ext cx="836" cy="3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2" name="Line 16"/>
            <p:cNvSpPr>
              <a:spLocks noChangeShapeType="1"/>
            </p:cNvSpPr>
            <p:nvPr/>
          </p:nvSpPr>
          <p:spPr bwMode="auto">
            <a:xfrm flipH="1" flipV="1">
              <a:off x="1666" y="2968"/>
              <a:ext cx="799" cy="1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Oval 17"/>
            <p:cNvSpPr>
              <a:spLocks noChangeArrowheads="1"/>
            </p:cNvSpPr>
            <p:nvPr/>
          </p:nvSpPr>
          <p:spPr bwMode="auto">
            <a:xfrm>
              <a:off x="410" y="1342"/>
              <a:ext cx="114" cy="188"/>
            </a:xfrm>
            <a:prstGeom prst="ellips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3300"/>
                  </a:solidFill>
                </a:rPr>
                <a:t>1</a:t>
              </a:r>
            </a:p>
          </p:txBody>
        </p:sp>
        <p:sp>
          <p:nvSpPr>
            <p:cNvPr id="35854" name="Oval 18"/>
            <p:cNvSpPr>
              <a:spLocks noChangeArrowheads="1"/>
            </p:cNvSpPr>
            <p:nvPr/>
          </p:nvSpPr>
          <p:spPr bwMode="auto">
            <a:xfrm>
              <a:off x="524" y="1795"/>
              <a:ext cx="115" cy="189"/>
            </a:xfrm>
            <a:prstGeom prst="ellips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35855" name="Oval 19"/>
            <p:cNvSpPr>
              <a:spLocks noChangeArrowheads="1"/>
            </p:cNvSpPr>
            <p:nvPr/>
          </p:nvSpPr>
          <p:spPr bwMode="auto">
            <a:xfrm>
              <a:off x="2465" y="3082"/>
              <a:ext cx="114" cy="188"/>
            </a:xfrm>
            <a:prstGeom prst="ellips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3300"/>
                  </a:solidFill>
                </a:rPr>
                <a:t>3</a:t>
              </a:r>
            </a:p>
          </p:txBody>
        </p:sp>
      </p:grpSp>
      <p:sp>
        <p:nvSpPr>
          <p:cNvPr id="35845" name="Oval 23"/>
          <p:cNvSpPr>
            <a:spLocks noChangeArrowheads="1"/>
          </p:cNvSpPr>
          <p:nvPr/>
        </p:nvSpPr>
        <p:spPr bwMode="auto">
          <a:xfrm>
            <a:off x="2555875" y="5661025"/>
            <a:ext cx="571500" cy="479425"/>
          </a:xfrm>
          <a:prstGeom prst="ellipse">
            <a:avLst/>
          </a:prstGeom>
          <a:solidFill>
            <a:schemeClr val="tx1"/>
          </a:solidFill>
          <a:ln w="9525" algn="ctr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35846" name="Oval 24"/>
          <p:cNvSpPr>
            <a:spLocks noChangeArrowheads="1"/>
          </p:cNvSpPr>
          <p:nvPr/>
        </p:nvSpPr>
        <p:spPr bwMode="auto">
          <a:xfrm>
            <a:off x="7092950" y="476250"/>
            <a:ext cx="503238" cy="431800"/>
          </a:xfrm>
          <a:prstGeom prst="ellipse">
            <a:avLst/>
          </a:prstGeom>
          <a:solidFill>
            <a:schemeClr val="tx1"/>
          </a:solidFill>
          <a:ln w="9525" algn="ctr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44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Angiogram :which part of the body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5848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410200" y="762000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 u="sng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107950" y="115888"/>
            <a:ext cx="4895850" cy="6553200"/>
            <a:chOff x="68" y="73"/>
            <a:chExt cx="3084" cy="4128"/>
          </a:xfrm>
        </p:grpSpPr>
        <p:pic>
          <p:nvPicPr>
            <p:cNvPr id="36872" name="Picture 4" descr="PPT1FFC"/>
            <p:cNvPicPr>
              <a:picLocks noChangeAspect="1" noChangeArrowheads="1"/>
            </p:cNvPicPr>
            <p:nvPr/>
          </p:nvPicPr>
          <p:blipFill>
            <a:blip r:embed="rId3"/>
            <a:srcRect t="1738" r="5768"/>
            <a:stretch>
              <a:fillRect/>
            </a:stretch>
          </p:blipFill>
          <p:spPr bwMode="auto">
            <a:xfrm>
              <a:off x="68" y="73"/>
              <a:ext cx="3084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3" name="Rectangle 5"/>
            <p:cNvSpPr>
              <a:spLocks noChangeArrowheads="1"/>
            </p:cNvSpPr>
            <p:nvPr/>
          </p:nvSpPr>
          <p:spPr bwMode="auto">
            <a:xfrm>
              <a:off x="68" y="3865"/>
              <a:ext cx="934" cy="336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68" name="Group 6"/>
          <p:cNvGrpSpPr>
            <a:grpSpLocks/>
          </p:cNvGrpSpPr>
          <p:nvPr/>
        </p:nvGrpSpPr>
        <p:grpSpPr bwMode="auto">
          <a:xfrm>
            <a:off x="5003800" y="2205038"/>
            <a:ext cx="4105275" cy="3887787"/>
            <a:chOff x="3152" y="1389"/>
            <a:chExt cx="2586" cy="2449"/>
          </a:xfrm>
        </p:grpSpPr>
        <p:pic>
          <p:nvPicPr>
            <p:cNvPr id="36870" name="Picture 7" descr="PPT1FFD"/>
            <p:cNvPicPr>
              <a:picLocks noChangeAspect="1" noChangeArrowheads="1"/>
            </p:cNvPicPr>
            <p:nvPr/>
          </p:nvPicPr>
          <p:blipFill>
            <a:blip r:embed="rId4">
              <a:lum bright="-6000" contrast="6000"/>
            </a:blip>
            <a:srcRect l="2460" t="4688" r="4099" b="11057"/>
            <a:stretch>
              <a:fillRect/>
            </a:stretch>
          </p:blipFill>
          <p:spPr bwMode="auto">
            <a:xfrm>
              <a:off x="3166" y="1389"/>
              <a:ext cx="2572" cy="2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1" name="Rectangle 8"/>
            <p:cNvSpPr>
              <a:spLocks noChangeArrowheads="1"/>
            </p:cNvSpPr>
            <p:nvPr/>
          </p:nvSpPr>
          <p:spPr bwMode="auto">
            <a:xfrm>
              <a:off x="3152" y="3339"/>
              <a:ext cx="454" cy="499"/>
            </a:xfrm>
            <a:prstGeom prst="rect">
              <a:avLst/>
            </a:prstGeom>
            <a:solidFill>
              <a:schemeClr val="tx1"/>
            </a:solidFill>
            <a:ln w="222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                              </a:t>
            </a:r>
            <a:r>
              <a:rPr lang="en-US" sz="4000" dirty="0" err="1" smtClean="0">
                <a:solidFill>
                  <a:srgbClr val="FF0000"/>
                </a:solidFill>
              </a:rPr>
              <a:t>baruim</a:t>
            </a:r>
            <a:r>
              <a:rPr lang="en-US" sz="4000" dirty="0" smtClean="0">
                <a:solidFill>
                  <a:srgbClr val="FF0000"/>
                </a:solidFill>
              </a:rPr>
              <a:t> enema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                               double contrast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Ultrasound 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mtClean="0"/>
              <a:t>An ultrasound machine creates images that allow various organs in the body to be examined. </a:t>
            </a:r>
          </a:p>
          <a:p>
            <a:pPr eaLnBrk="1" hangingPunct="1">
              <a:buFont typeface="Wingdings 3" pitchFamily="18" charset="2"/>
              <a:buNone/>
            </a:pPr>
            <a:endParaRPr lang="en-US" smtClean="0"/>
          </a:p>
          <a:p>
            <a:pPr eaLnBrk="1" hangingPunct="1">
              <a:buFont typeface="Wingdings 3" pitchFamily="18" charset="2"/>
              <a:buNone/>
            </a:pPr>
            <a:r>
              <a:rPr lang="en-US" smtClean="0"/>
              <a:t>The machine sends out high-frequency sound waves, which reflect off body structures. 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000" smtClean="0"/>
              <a:t>A computer receives these reflected waves and uses them to create a picture. Unlike with an x-ray or CT scan, there is no ionizing radiation exposure with this test.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3" name="Picture 7" descr="التنهاة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1412875"/>
            <a:ext cx="4568825" cy="4495800"/>
          </a:xfrm>
          <a:noFill/>
        </p:spPr>
      </p:pic>
      <p:sp>
        <p:nvSpPr>
          <p:cNvPr id="1126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ar-SA" smtClean="0"/>
              <a:t>KKUH review course ALBADR</a:t>
            </a:r>
            <a:endParaRPr lang="en-US" smtClean="0"/>
          </a:p>
        </p:txBody>
      </p:sp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111621" name="Picture 5" descr="18307_wallpaper2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1412875"/>
            <a:ext cx="417671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Ultrasound </a:t>
            </a:r>
          </a:p>
          <a:p>
            <a:pPr eaLnBrk="1" hangingPunct="1"/>
            <a:r>
              <a:rPr lang="en-US" smtClean="0"/>
              <a:t>Aim </a:t>
            </a:r>
          </a:p>
          <a:p>
            <a:pPr eaLnBrk="1" hangingPunct="1"/>
            <a:r>
              <a:rPr lang="en-US" smtClean="0"/>
              <a:t>Tech</a:t>
            </a:r>
          </a:p>
          <a:p>
            <a:pPr eaLnBrk="1" hangingPunct="1"/>
            <a:r>
              <a:rPr lang="en-US" smtClean="0"/>
              <a:t>Advantage vs  disadvantage </a:t>
            </a:r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Organ limitation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Uses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US MACHINE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533400"/>
            <a:ext cx="4800600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Image2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03250"/>
            <a:ext cx="8713788" cy="6950075"/>
          </a:xfr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Image2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03250"/>
            <a:ext cx="8713788" cy="6950075"/>
          </a:xfr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LIVER AND KIDENY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r>
              <a:rPr lang="en-US" smtClean="0"/>
              <a:t>US cannot penetrate </a:t>
            </a:r>
          </a:p>
          <a:p>
            <a:r>
              <a:rPr lang="en-US" smtClean="0"/>
              <a:t>Bone and air </a:t>
            </a:r>
          </a:p>
          <a:p>
            <a:r>
              <a:rPr lang="en-US" smtClean="0"/>
              <a:t>(skull –lung )</a:t>
            </a:r>
          </a:p>
          <a:p>
            <a:endParaRPr lang="en-US" smtClean="0"/>
          </a:p>
          <a:p>
            <a:r>
              <a:rPr lang="en-US" smtClean="0"/>
              <a:t>Us is operator </a:t>
            </a:r>
          </a:p>
          <a:p>
            <a:r>
              <a:rPr lang="en-US" smtClean="0"/>
              <a:t>Dependant </a:t>
            </a:r>
          </a:p>
          <a:p>
            <a:endParaRPr lang="en-US" smtClean="0"/>
          </a:p>
          <a:p>
            <a:r>
              <a:rPr lang="en-US" smtClean="0"/>
              <a:t>Can we do it for </a:t>
            </a:r>
          </a:p>
          <a:p>
            <a:r>
              <a:rPr lang="en-US" smtClean="0"/>
              <a:t>Pregnant patient ?</a:t>
            </a:r>
          </a:p>
        </p:txBody>
      </p:sp>
      <p:sp>
        <p:nvSpPr>
          <p:cNvPr id="43011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/>
          <a:p>
            <a:r>
              <a:rPr lang="en-US" smtClean="0"/>
              <a:t>Hyper –echoic: </a:t>
            </a:r>
          </a:p>
          <a:p>
            <a:pPr>
              <a:buFont typeface="Wingdings 3" pitchFamily="18" charset="2"/>
              <a:buNone/>
            </a:pPr>
            <a:r>
              <a:rPr lang="en-US" smtClean="0"/>
              <a:t>   Means More bright </a:t>
            </a:r>
          </a:p>
          <a:p>
            <a:r>
              <a:rPr lang="en-US" smtClean="0"/>
              <a:t>Hypo-echoic :</a:t>
            </a:r>
          </a:p>
          <a:p>
            <a:pPr>
              <a:buFont typeface="Wingdings 3" pitchFamily="18" charset="2"/>
              <a:buNone/>
            </a:pPr>
            <a:r>
              <a:rPr lang="en-US" smtClean="0"/>
              <a:t>   Means Less bright </a:t>
            </a:r>
          </a:p>
          <a:p>
            <a:pPr>
              <a:buFont typeface="Wingdings 3" pitchFamily="18" charset="2"/>
              <a:buNone/>
            </a:pPr>
            <a:endParaRPr lang="en-US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 appearance 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Image27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-171450"/>
            <a:ext cx="8353425" cy="5486400"/>
          </a:xfr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Image27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-171450"/>
            <a:ext cx="8353425" cy="5486400"/>
          </a:xfr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GALL STONE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CT MACHINE </a:t>
            </a:r>
            <a:endParaRPr lang="en-US" dirty="0"/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481138"/>
            <a:ext cx="6035675" cy="4525962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-Xray computed tomography</a:t>
            </a:r>
            <a:r>
              <a:rPr lang="en-US" smtClean="0"/>
              <a:t>, also </a:t>
            </a:r>
            <a:r>
              <a:rPr lang="en-US" b="1" smtClean="0"/>
              <a:t>computed tomography</a:t>
            </a:r>
            <a:r>
              <a:rPr lang="en-US" smtClean="0"/>
              <a:t> (</a:t>
            </a:r>
            <a:r>
              <a:rPr lang="en-US" b="1" smtClean="0"/>
              <a:t>CT scan</a:t>
            </a:r>
            <a:r>
              <a:rPr lang="en-US" smtClean="0"/>
              <a:t>), </a:t>
            </a:r>
            <a:r>
              <a:rPr lang="en-US" b="1" smtClean="0"/>
              <a:t>computed axial tomography</a:t>
            </a:r>
            <a:r>
              <a:rPr lang="en-US" smtClean="0"/>
              <a:t> (</a:t>
            </a:r>
            <a:r>
              <a:rPr lang="en-US" b="1" smtClean="0"/>
              <a:t>CAT scan</a:t>
            </a:r>
            <a:r>
              <a:rPr lang="en-US" smtClean="0"/>
              <a:t>) or </a:t>
            </a:r>
            <a:r>
              <a:rPr lang="en-US" b="1" smtClean="0"/>
              <a:t>computer assisted tomography</a:t>
            </a:r>
            <a:r>
              <a:rPr lang="en-US" smtClean="0"/>
              <a:t> is </a:t>
            </a:r>
            <a:r>
              <a:rPr lang="en-US" u="sng" smtClean="0"/>
              <a:t>a </a:t>
            </a:r>
            <a:r>
              <a:rPr lang="en-US" u="sng" smtClean="0">
                <a:hlinkClick r:id="rId2" action="ppaction://hlinkfile" tooltip="Medical imaging"/>
              </a:rPr>
              <a:t>medical imaging</a:t>
            </a:r>
            <a:r>
              <a:rPr lang="en-US" u="sng" smtClean="0"/>
              <a:t> procedure that uses computer-processed </a:t>
            </a:r>
            <a:r>
              <a:rPr lang="en-US" u="sng" smtClean="0">
                <a:hlinkClick r:id="rId3" action="ppaction://hlinkfile" tooltip="X-rays"/>
              </a:rPr>
              <a:t>X-rays</a:t>
            </a:r>
            <a:r>
              <a:rPr lang="en-US" u="sng" smtClean="0"/>
              <a:t> to produce </a:t>
            </a:r>
            <a:r>
              <a:rPr lang="en-US" u="sng" smtClean="0">
                <a:hlinkClick r:id="rId4" action="ppaction://hlinkfile" tooltip="Tomography"/>
              </a:rPr>
              <a:t>tomographic images</a:t>
            </a:r>
            <a:r>
              <a:rPr lang="en-US" u="sng" smtClean="0"/>
              <a:t> or 'slices' of specific areas of the body</a:t>
            </a:r>
            <a:r>
              <a:rPr lang="en-US" smtClean="0"/>
              <a:t>.</a:t>
            </a:r>
          </a:p>
          <a:p>
            <a:endParaRPr lang="en-US" smtClean="0"/>
          </a:p>
          <a:p>
            <a:r>
              <a:rPr lang="en-US" smtClean="0"/>
              <a:t> </a:t>
            </a:r>
            <a:r>
              <a:rPr lang="en-US" u="sng" smtClean="0"/>
              <a:t>These cross-sectional images are used for diagnostic and therapeutic purposes in various medical disciplines. </a:t>
            </a:r>
          </a:p>
          <a:p>
            <a:endParaRPr 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REMEMBER </a:t>
            </a:r>
            <a:endParaRPr lang="en-US" dirty="0"/>
          </a:p>
        </p:txBody>
      </p:sp>
      <p:sp>
        <p:nvSpPr>
          <p:cNvPr id="48131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RADITION RISK-pregnancy ? </a:t>
            </a:r>
          </a:p>
        </p:txBody>
      </p:sp>
      <p:sp>
        <p:nvSpPr>
          <p:cNvPr id="48132" name="Text Placeholder 6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</p:spPr>
        <p:txBody>
          <a:bodyPr/>
          <a:lstStyle/>
          <a:p>
            <a:r>
              <a:rPr lang="en-US" smtClean="0"/>
              <a:t>CONTRAST RISK</a:t>
            </a:r>
          </a:p>
        </p:txBody>
      </p:sp>
      <p:sp>
        <p:nvSpPr>
          <p:cNvPr id="48133" name="Content Placeholder 5"/>
          <p:cNvSpPr>
            <a:spLocks noGrp="1"/>
          </p:cNvSpPr>
          <p:nvPr>
            <p:ph sz="quarter" idx="2"/>
          </p:nvPr>
        </p:nvSpPr>
        <p:spPr>
          <a:xfrm>
            <a:off x="457200" y="1444625"/>
            <a:ext cx="4040188" cy="3941763"/>
          </a:xfrm>
          <a:ln>
            <a:prstDash val="solid"/>
          </a:ln>
        </p:spPr>
        <p:txBody>
          <a:bodyPr/>
          <a:lstStyle/>
          <a:p>
            <a:r>
              <a:rPr lang="en-US" smtClean="0"/>
              <a:t>THERE IS A LARGE AMOUNT OF RADITION </a:t>
            </a:r>
          </a:p>
          <a:p>
            <a:pPr>
              <a:buFont typeface="Wingdings 3" pitchFamily="18" charset="2"/>
              <a:buNone/>
            </a:pPr>
            <a:r>
              <a:rPr lang="en-US" smtClean="0"/>
              <a:t>IN CT EXAMINATION </a:t>
            </a:r>
          </a:p>
        </p:txBody>
      </p:sp>
      <p:sp>
        <p:nvSpPr>
          <p:cNvPr id="48134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444625"/>
            <a:ext cx="4041775" cy="3941763"/>
          </a:xfrm>
          <a:ln>
            <a:prstDash val="soli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DURING THE STUDY :</a:t>
            </a:r>
          </a:p>
          <a:p>
            <a:pPr>
              <a:spcBef>
                <a:spcPct val="0"/>
              </a:spcBef>
            </a:pPr>
            <a:r>
              <a:rPr lang="en-US" smtClean="0"/>
              <a:t> iv CONTRAST IS USEDE </a:t>
            </a:r>
          </a:p>
          <a:p>
            <a:pPr>
              <a:spcBef>
                <a:spcPct val="0"/>
              </a:spcBef>
              <a:buFont typeface="Wingdings 3" pitchFamily="18" charset="2"/>
              <a:buNone/>
            </a:pPr>
            <a:r>
              <a:rPr lang="en-US" smtClean="0"/>
              <a:t>  WITH PRECAUTION 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ORAL CONTRAST </a:t>
            </a:r>
          </a:p>
          <a:p>
            <a:pPr>
              <a:spcBef>
                <a:spcPct val="0"/>
              </a:spcBef>
              <a:buFont typeface="Wingdings 3" pitchFamily="18" charset="2"/>
              <a:buNone/>
            </a:pPr>
            <a:r>
              <a:rPr lang="en-US" smtClean="0"/>
              <a:t>IS SAFE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Look to the shadow (image)</a:t>
            </a:r>
          </a:p>
        </p:txBody>
      </p:sp>
      <p:pic>
        <p:nvPicPr>
          <p:cNvPr id="12292" name="Picture 2" descr="http://images.pictureshunt.com/pics/p/palm_trees-11940.jpg"/>
          <p:cNvPicPr>
            <a:picLocks noChangeAspect="1" noChangeArrowheads="1"/>
          </p:cNvPicPr>
          <p:nvPr/>
        </p:nvPicPr>
        <p:blipFill>
          <a:blip r:embed="rId2"/>
          <a:srcRect r="9988" b="7576"/>
          <a:stretch>
            <a:fillRect/>
          </a:stretch>
        </p:blipFill>
        <p:spPr bwMode="auto">
          <a:xfrm>
            <a:off x="2209800" y="1935163"/>
            <a:ext cx="6019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solidFill>
                <a:srgbClr val="7B9899"/>
              </a:solidFill>
              <a:cs typeface="Arial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endParaRPr lang="en-US" smtClean="0">
              <a:cs typeface="Times New Roman" pitchFamily="18" charset="0"/>
            </a:endParaRPr>
          </a:p>
        </p:txBody>
      </p:sp>
      <p:sp>
        <p:nvSpPr>
          <p:cNvPr id="49156" name="AutoShape 2" descr="image.jpeg"/>
          <p:cNvSpPr>
            <a:spLocks noChangeAspect="1" noChangeArrowheads="1"/>
          </p:cNvSpPr>
          <p:nvPr/>
        </p:nvSpPr>
        <p:spPr bwMode="auto">
          <a:xfrm>
            <a:off x="9045575" y="-1031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AutoShape 4" descr="image.jpeg"/>
          <p:cNvSpPr>
            <a:spLocks noChangeAspect="1" noChangeArrowheads="1"/>
          </p:cNvSpPr>
          <p:nvPr/>
        </p:nvSpPr>
        <p:spPr bwMode="auto">
          <a:xfrm>
            <a:off x="9045575" y="-1031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4813"/>
            <a:ext cx="69135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AutoShape 8" descr="http://f1631.mail.vip.bf1.yahoo.com/ya/download?mid=2%5f0%5f0%5f1%5f4893706%5fAD%2fuHkgAABXbUiLkRwAAAHDauSw&amp;pid=2.2&amp;fid=Inbox&amp;inline=1&amp;appid=yahoo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0179" name="AutoShape 2" descr="http://f1631.mail.vip.bf1.yahoo.com/ya/download?mid=2%5f0%5f0%5f1%5f4893706%5fAD%2fuHkgAABXbUiLkRwAAAHDauSw&amp;pid=2.2&amp;fid=Inbox&amp;inline=1&amp;appid=yahoo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018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481138"/>
            <a:ext cx="6035675" cy="4525962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HEMORAGE INSIDE THE BRAIN </a:t>
            </a:r>
            <a:endParaRPr lang="en-US" dirty="0"/>
          </a:p>
        </p:txBody>
      </p:sp>
      <p:grpSp>
        <p:nvGrpSpPr>
          <p:cNvPr id="51203" name="Group 10"/>
          <p:cNvGrpSpPr>
            <a:grpSpLocks/>
          </p:cNvGrpSpPr>
          <p:nvPr/>
        </p:nvGrpSpPr>
        <p:grpSpPr bwMode="auto">
          <a:xfrm>
            <a:off x="250825" y="1125538"/>
            <a:ext cx="8569325" cy="5257800"/>
            <a:chOff x="-159" y="708"/>
            <a:chExt cx="5398" cy="3312"/>
          </a:xfrm>
        </p:grpSpPr>
        <p:pic>
          <p:nvPicPr>
            <p:cNvPr id="51207" name="Picture 6"/>
            <p:cNvPicPr>
              <a:picLocks noChangeAspect="1" noChangeArrowheads="1"/>
            </p:cNvPicPr>
            <p:nvPr/>
          </p:nvPicPr>
          <p:blipFill>
            <a:blip r:embed="rId2"/>
            <a:srcRect l="25209" t="28322" r="24374"/>
            <a:stretch>
              <a:fillRect/>
            </a:stretch>
          </p:blipFill>
          <p:spPr bwMode="auto">
            <a:xfrm>
              <a:off x="-159" y="1440"/>
              <a:ext cx="2858" cy="2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8" name="Picture 7"/>
            <p:cNvPicPr>
              <a:picLocks noChangeAspect="1" noChangeArrowheads="1"/>
            </p:cNvPicPr>
            <p:nvPr/>
          </p:nvPicPr>
          <p:blipFill>
            <a:blip r:embed="rId3"/>
            <a:srcRect l="28119" t="17155" r="31219"/>
            <a:stretch>
              <a:fillRect/>
            </a:stretch>
          </p:blipFill>
          <p:spPr bwMode="auto">
            <a:xfrm>
              <a:off x="2825" y="898"/>
              <a:ext cx="2414" cy="3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9" name="Text Box 8"/>
            <p:cNvSpPr txBox="1">
              <a:spLocks noChangeArrowheads="1"/>
            </p:cNvSpPr>
            <p:nvPr/>
          </p:nvSpPr>
          <p:spPr bwMode="auto">
            <a:xfrm>
              <a:off x="-23" y="708"/>
              <a:ext cx="9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1"/>
            </a:p>
          </p:txBody>
        </p:sp>
      </p:grpSp>
      <p:sp>
        <p:nvSpPr>
          <p:cNvPr id="10" name="Right Arrow 9"/>
          <p:cNvSpPr/>
          <p:nvPr/>
        </p:nvSpPr>
        <p:spPr>
          <a:xfrm>
            <a:off x="6858000" y="41910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299200" y="3575050"/>
            <a:ext cx="177800" cy="1377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1828800" y="3575050"/>
            <a:ext cx="150813" cy="1377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Image01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2400" y="990600"/>
            <a:ext cx="8675688" cy="5710238"/>
          </a:xfr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NAME NUMBER 1-7</a:t>
            </a:r>
          </a:p>
        </p:txBody>
      </p:sp>
      <p:sp>
        <p:nvSpPr>
          <p:cNvPr id="4" name="Right Arrow 3"/>
          <p:cNvSpPr/>
          <p:nvPr/>
        </p:nvSpPr>
        <p:spPr>
          <a:xfrm flipV="1">
            <a:off x="685800" y="3352800"/>
            <a:ext cx="1600200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3238"/>
            <a:ext cx="8229600" cy="4114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CT CORONARY ANGIOGRAM </a:t>
            </a:r>
          </a:p>
        </p:txBody>
      </p:sp>
      <p:pic>
        <p:nvPicPr>
          <p:cNvPr id="53252" name="Picture 6" descr="systems_lightspeed16_image-gallery_74-right-coronary-a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601788"/>
            <a:ext cx="593566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Saini_figure0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417638"/>
            <a:ext cx="6357938" cy="5849937"/>
          </a:xfrm>
          <a:noFill/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CORONAL IMAGE ABDOMEN(CT)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3D ABDOMINAL ANGIOGRAM </a:t>
            </a:r>
          </a:p>
        </p:txBody>
      </p:sp>
      <p:pic>
        <p:nvPicPr>
          <p:cNvPr id="55300" name="Picture 4" descr="systems_lightspeed16_image-gallery_73-renal-v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417638"/>
            <a:ext cx="57467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MR MACHINE </a:t>
            </a:r>
          </a:p>
        </p:txBody>
      </p:sp>
      <p:pic>
        <p:nvPicPr>
          <p:cNvPr id="56324" name="Picture 5" descr="voorbeeld van een ct-scan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81138"/>
            <a:ext cx="6324600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pPr>
              <a:defRPr/>
            </a:pPr>
            <a:r>
              <a:rPr lang="en-US" b="1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is a Medical imaging used in radiology to visualize internal structures of the body in detail. </a:t>
            </a:r>
            <a:endParaRPr lang="en-US" b="1" u="sng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7347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/>
          <a:p>
            <a:r>
              <a:rPr lang="en-US" smtClean="0">
                <a:solidFill>
                  <a:srgbClr val="C00000"/>
                </a:solidFill>
              </a:rPr>
              <a:t>MRI can create more detailed images of the human body than are possible with X-rays.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MRI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r>
              <a:rPr lang="en-US" smtClean="0">
                <a:solidFill>
                  <a:srgbClr val="C00000"/>
                </a:solidFill>
              </a:rPr>
              <a:t>An MRI scanner is a device in which the patient lies within a large, powerful </a:t>
            </a:r>
            <a:r>
              <a:rPr lang="en-US" smtClean="0">
                <a:solidFill>
                  <a:srgbClr val="C00000"/>
                </a:solidFill>
                <a:hlinkClick r:id="rId2" action="ppaction://hlinkfile" tooltip="Magnetism"/>
              </a:rPr>
              <a:t>magnet</a:t>
            </a:r>
            <a:r>
              <a:rPr lang="en-US" smtClean="0">
                <a:solidFill>
                  <a:srgbClr val="C00000"/>
                </a:solidFill>
              </a:rPr>
              <a:t> where the magnetic field is used to align the </a:t>
            </a:r>
            <a:r>
              <a:rPr lang="en-US" smtClean="0">
                <a:solidFill>
                  <a:srgbClr val="C00000"/>
                </a:solidFill>
                <a:hlinkClick r:id="rId3" action="ppaction://hlinkfile" tooltip="Nuclear magnetic moment"/>
              </a:rPr>
              <a:t>magnetization</a:t>
            </a:r>
            <a:r>
              <a:rPr lang="en-US" smtClean="0">
                <a:solidFill>
                  <a:srgbClr val="C00000"/>
                </a:solidFill>
              </a:rPr>
              <a:t> of some </a:t>
            </a:r>
            <a:r>
              <a:rPr lang="en-US" smtClean="0">
                <a:solidFill>
                  <a:srgbClr val="C00000"/>
                </a:solidFill>
                <a:hlinkClick r:id="rId4" action="ppaction://hlinkfile" tooltip="Atomic nucleus"/>
              </a:rPr>
              <a:t>atomic nuclei</a:t>
            </a:r>
            <a:r>
              <a:rPr lang="en-US" smtClean="0">
                <a:solidFill>
                  <a:srgbClr val="C00000"/>
                </a:solidFill>
              </a:rPr>
              <a:t> in the body</a:t>
            </a:r>
            <a:r>
              <a:rPr lang="en-US" smtClean="0"/>
              <a:t>,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5072062"/>
          </a:xfrm>
        </p:spPr>
        <p:txBody>
          <a:bodyPr/>
          <a:lstStyle/>
          <a:p>
            <a:r>
              <a:rPr lang="en-US" sz="2400" smtClean="0">
                <a:solidFill>
                  <a:srgbClr val="C00000"/>
                </a:solidFill>
              </a:rPr>
              <a:t>Radiofrequency</a:t>
            </a:r>
            <a:r>
              <a:rPr lang="en-US" sz="2400" smtClean="0">
                <a:solidFill>
                  <a:srgbClr val="002060"/>
                </a:solidFill>
              </a:rPr>
              <a:t> magnetic fields are applied to systematically alter the alignment of this magnetization.This causes the nuclei to produce a rotating magnetic field detectable by the scanner—and this information is recorded to construct an image .</a:t>
            </a:r>
            <a:endParaRPr lang="en-US" sz="3200" smtClean="0">
              <a:solidFill>
                <a:srgbClr val="00206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ar-SA" smtClean="0"/>
              <a:t>KKUH review course ALBADR</a:t>
            </a:r>
            <a:endParaRPr lang="en-US" smtClean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Which eye is affected </a:t>
            </a:r>
          </a:p>
        </p:txBody>
      </p:sp>
      <p:pic>
        <p:nvPicPr>
          <p:cNvPr id="98309" name="Picture 5" descr="leukocor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84313"/>
            <a:ext cx="411797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7" descr="Leukocor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573463"/>
            <a:ext cx="5429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28601" y="642938"/>
            <a:ext cx="7315199" cy="1471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  MRI Brain</a:t>
            </a:r>
            <a:endParaRPr lang="ar-SA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9395" name="عنوان فرعي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1752600"/>
          </a:xfrm>
        </p:spPr>
        <p:txBody>
          <a:bodyPr/>
          <a:lstStyle/>
          <a:p>
            <a:pPr marR="0" eaLnBrk="1" hangingPunct="1">
              <a:buFont typeface="Wingdings 2" pitchFamily="18" charset="2"/>
              <a:buNone/>
            </a:pPr>
            <a:endParaRPr lang="en-US" smtClean="0"/>
          </a:p>
          <a:p>
            <a:pPr marR="0" eaLnBrk="1" hangingPunct="1">
              <a:buFont typeface="Wingdings 2" pitchFamily="18" charset="2"/>
              <a:buNone/>
            </a:pPr>
            <a:r>
              <a:rPr lang="en-US" smtClean="0"/>
              <a:t>                </a:t>
            </a:r>
            <a:endParaRPr lang="ar-SA" smtClean="0"/>
          </a:p>
        </p:txBody>
      </p:sp>
      <p:pic>
        <p:nvPicPr>
          <p:cNvPr id="59396" name="Picture 4" descr="homunculus 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4071938"/>
            <a:ext cx="24733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 descr="HPIM0115"/>
          <p:cNvPicPr>
            <a:picLocks noChangeAspect="1" noChangeArrowheads="1"/>
          </p:cNvPicPr>
          <p:nvPr/>
        </p:nvPicPr>
        <p:blipFill>
          <a:blip r:embed="rId3"/>
          <a:srcRect t="6328" b="27225"/>
          <a:stretch>
            <a:fillRect/>
          </a:stretch>
        </p:blipFill>
        <p:spPr bwMode="auto">
          <a:xfrm>
            <a:off x="1214438" y="4143375"/>
            <a:ext cx="20716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3786188"/>
            <a:ext cx="2286000" cy="2438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MR KNEE </a:t>
            </a:r>
            <a:endParaRPr lang="en-US" dirty="0"/>
          </a:p>
        </p:txBody>
      </p:sp>
      <p:sp>
        <p:nvSpPr>
          <p:cNvPr id="60419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MRI SOFT TISSUE BEETER VISULIASED</a:t>
            </a:r>
          </a:p>
        </p:txBody>
      </p:sp>
      <p:sp>
        <p:nvSpPr>
          <p:cNvPr id="60420" name="Text Placeholder 6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0421" name="Content Placeholder 5"/>
          <p:cNvSpPr>
            <a:spLocks noGrp="1"/>
          </p:cNvSpPr>
          <p:nvPr>
            <p:ph sz="quarter" idx="2"/>
          </p:nvPr>
        </p:nvSpPr>
        <p:spPr>
          <a:xfrm>
            <a:off x="457200" y="1444625"/>
            <a:ext cx="4040188" cy="3941763"/>
          </a:xfrm>
          <a:ln>
            <a:prstDash val="solid"/>
          </a:ln>
        </p:spPr>
        <p:txBody>
          <a:bodyPr/>
          <a:lstStyle/>
          <a:p>
            <a:pPr>
              <a:buFont typeface="Wingdings 3" pitchFamily="18" charset="2"/>
              <a:buNone/>
            </a:pPr>
            <a:endParaRPr lang="en-US" smtClean="0"/>
          </a:p>
          <a:p>
            <a:pPr>
              <a:buFont typeface="Wingdings 3" pitchFamily="18" charset="2"/>
              <a:buNone/>
            </a:pPr>
            <a:endParaRPr lang="en-US" smtClean="0"/>
          </a:p>
          <a:p>
            <a:pPr>
              <a:buFont typeface="Wingdings 3" pitchFamily="18" charset="2"/>
              <a:buNone/>
            </a:pPr>
            <a:endParaRPr lang="en-US" smtClean="0"/>
          </a:p>
        </p:txBody>
      </p:sp>
      <p:sp>
        <p:nvSpPr>
          <p:cNvPr id="60422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444625"/>
            <a:ext cx="4041775" cy="3941763"/>
          </a:xfrm>
          <a:ln>
            <a:prstDash val="soli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pic>
        <p:nvPicPr>
          <p:cNvPr id="60423" name="Picture 4" descr="C:\Documents and Settings\Dr.Badr\Desktop\qassimbm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3850" y="1752600"/>
            <a:ext cx="45529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>
          <a:xfrm>
            <a:off x="4645025" y="4343400"/>
            <a:ext cx="183197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X RAY KNEE </a:t>
            </a:r>
            <a:endParaRPr lang="en-US" dirty="0"/>
          </a:p>
        </p:txBody>
      </p:sp>
      <p:sp>
        <p:nvSpPr>
          <p:cNvPr id="614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ONLY BONE CAN BE SEEN </a:t>
            </a:r>
          </a:p>
        </p:txBody>
      </p:sp>
      <p:sp>
        <p:nvSpPr>
          <p:cNvPr id="6144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144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625"/>
            <a:ext cx="4040188" cy="3941763"/>
          </a:xfrm>
          <a:ln>
            <a:prstDash val="solid"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6144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625"/>
            <a:ext cx="4041775" cy="3941763"/>
          </a:xfrm>
          <a:ln>
            <a:prstDash val="soli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pic>
        <p:nvPicPr>
          <p:cNvPr id="61447" name="Picture 2" descr="http://1.bp.blogspot.com/-w-cl1tgHC2M/TqcrbJ0AcHI/AAAAAAAAADA/yPB30Z1r1xk/s320/xray_kn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828800"/>
            <a:ext cx="33416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MR KNEE </a:t>
            </a:r>
            <a:endParaRPr lang="en-US" dirty="0"/>
          </a:p>
        </p:txBody>
      </p:sp>
      <p:sp>
        <p:nvSpPr>
          <p:cNvPr id="62467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MRI SOFT TISSUE BEETER VISUALISED</a:t>
            </a:r>
          </a:p>
        </p:txBody>
      </p:sp>
      <p:sp>
        <p:nvSpPr>
          <p:cNvPr id="62468" name="Text Placeholder 6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2469" name="Content Placeholder 5"/>
          <p:cNvSpPr>
            <a:spLocks noGrp="1"/>
          </p:cNvSpPr>
          <p:nvPr>
            <p:ph sz="quarter" idx="2"/>
          </p:nvPr>
        </p:nvSpPr>
        <p:spPr>
          <a:xfrm>
            <a:off x="457200" y="1444625"/>
            <a:ext cx="4040188" cy="3941763"/>
          </a:xfrm>
          <a:ln>
            <a:prstDash val="solid"/>
          </a:ln>
        </p:spPr>
        <p:txBody>
          <a:bodyPr/>
          <a:lstStyle/>
          <a:p>
            <a:r>
              <a:rPr lang="en-US" smtClean="0"/>
              <a:t>IN  X-RAY </a:t>
            </a:r>
          </a:p>
          <a:p>
            <a:pPr>
              <a:buFont typeface="Wingdings 3" pitchFamily="18" charset="2"/>
              <a:buNone/>
            </a:pPr>
            <a:r>
              <a:rPr lang="en-US" smtClean="0"/>
              <a:t>YOU CAN NOT SEE </a:t>
            </a:r>
          </a:p>
          <a:p>
            <a:pPr>
              <a:buFont typeface="Wingdings 3" pitchFamily="18" charset="2"/>
              <a:buNone/>
            </a:pPr>
            <a:r>
              <a:rPr lang="en-US" smtClean="0"/>
              <a:t>THE LIGMENT </a:t>
            </a:r>
          </a:p>
          <a:p>
            <a:pPr>
              <a:buFont typeface="Wingdings 3" pitchFamily="18" charset="2"/>
              <a:buNone/>
            </a:pPr>
            <a:endParaRPr lang="en-US" smtClean="0"/>
          </a:p>
          <a:p>
            <a:pPr>
              <a:buFont typeface="Wingdings 3" pitchFamily="18" charset="2"/>
              <a:buNone/>
            </a:pPr>
            <a:endParaRPr lang="en-US" smtClean="0"/>
          </a:p>
          <a:p>
            <a:pPr>
              <a:buFont typeface="Wingdings 3" pitchFamily="18" charset="2"/>
              <a:buNone/>
            </a:pPr>
            <a:endParaRPr lang="en-US" smtClean="0"/>
          </a:p>
        </p:txBody>
      </p:sp>
      <p:sp>
        <p:nvSpPr>
          <p:cNvPr id="62470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444625"/>
            <a:ext cx="4041775" cy="3941763"/>
          </a:xfrm>
          <a:ln>
            <a:prstDash val="soli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pic>
        <p:nvPicPr>
          <p:cNvPr id="62471" name="Picture 4" descr="C:\Documents and Settings\Dr.Badr\Desktop\qassimbm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3850" y="1752600"/>
            <a:ext cx="45529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>
          <a:xfrm>
            <a:off x="4645025" y="4343400"/>
            <a:ext cx="183197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ar-SA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3491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ar-SA" smtClean="0"/>
          </a:p>
        </p:txBody>
      </p:sp>
      <p:pic>
        <p:nvPicPr>
          <p:cNvPr id="63492" name="Picture 2" descr="C:\Users\faisal\Pictures\Slide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0"/>
            <a:ext cx="821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MR BRAIN AXIAL (BETTER TO SEE BRAIN ANTOMY )</a:t>
            </a:r>
            <a:endParaRPr lang="ar-SA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4515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ar-SA" smtClean="0"/>
          </a:p>
        </p:txBody>
      </p:sp>
      <p:pic>
        <p:nvPicPr>
          <p:cNvPr id="64516" name="Picture 2" descr="C:\Users\faisal\Pictures\Slide2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1825" y="1417638"/>
            <a:ext cx="5972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ar-SA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5539" name="Picture 4" descr="basal gangli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14313"/>
            <a:ext cx="9144000" cy="2500313"/>
          </a:xfrm>
        </p:spPr>
      </p:pic>
      <p:pic>
        <p:nvPicPr>
          <p:cNvPr id="65540" name="Picture 2" descr="C:\Users\faisal\Pictures\Slide5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7B9899"/>
                </a:solidFill>
                <a:cs typeface="Arial" charset="0"/>
              </a:rPr>
              <a:t>MR BRAIN SAGITALL </a:t>
            </a:r>
          </a:p>
        </p:txBody>
      </p:sp>
      <p:sp>
        <p:nvSpPr>
          <p:cNvPr id="66563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6564" name="Text Placeholder 6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6565" name="Content Placeholder 5"/>
          <p:cNvSpPr>
            <a:spLocks noGrp="1"/>
          </p:cNvSpPr>
          <p:nvPr>
            <p:ph sz="quarter" idx="2"/>
          </p:nvPr>
        </p:nvSpPr>
        <p:spPr>
          <a:xfrm>
            <a:off x="457200" y="1444625"/>
            <a:ext cx="4040188" cy="3941763"/>
          </a:xfrm>
          <a:ln>
            <a:prstDash val="solid"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66566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444625"/>
            <a:ext cx="4041775" cy="3941763"/>
          </a:xfrm>
          <a:ln>
            <a:prstDash val="soli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 WHAT IS THE      CONTRA-INDICATION </a:t>
            </a:r>
          </a:p>
          <a:p>
            <a:pPr>
              <a:spcBef>
                <a:spcPct val="0"/>
              </a:spcBef>
            </a:pPr>
            <a:r>
              <a:rPr lang="en-US" smtClean="0"/>
              <a:t> TO DO MRI BRAIN ?</a:t>
            </a:r>
          </a:p>
          <a:p>
            <a:pPr>
              <a:spcBef>
                <a:spcPct val="0"/>
              </a:spcBef>
            </a:pPr>
            <a:r>
              <a:rPr lang="ar-SA" smtClean="0"/>
              <a:t>سوال بالامتحان </a:t>
            </a: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1-</a:t>
            </a:r>
          </a:p>
          <a:p>
            <a:pPr>
              <a:spcBef>
                <a:spcPct val="0"/>
              </a:spcBef>
            </a:pPr>
            <a:r>
              <a:rPr lang="en-US" smtClean="0"/>
              <a:t>2-</a:t>
            </a:r>
          </a:p>
          <a:p>
            <a:pPr>
              <a:spcBef>
                <a:spcPct val="0"/>
              </a:spcBef>
            </a:pPr>
            <a:r>
              <a:rPr lang="en-US" smtClean="0"/>
              <a:t>3-</a:t>
            </a:r>
          </a:p>
        </p:txBody>
      </p:sp>
      <p:pic>
        <p:nvPicPr>
          <p:cNvPr id="665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600200"/>
            <a:ext cx="4694238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228600" y="2027238"/>
            <a:ext cx="7315200" cy="452596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Radiology secret page 6-30</a:t>
            </a:r>
          </a:p>
          <a:p>
            <a:pPr eaLnBrk="1" hangingPunct="1"/>
            <a:r>
              <a:rPr lang="en-US" smtClean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Diagnostic imaging  </a:t>
            </a:r>
          </a:p>
          <a:p>
            <a:pPr eaLnBrk="1" hangingPunct="1"/>
            <a:r>
              <a:rPr lang="en-US" smtClean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Peter armstrong  page 1-13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56388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R</a:t>
            </a: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eference book and the relevant page numbers..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990600" y="762000"/>
            <a:ext cx="9296400" cy="1905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500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T</a:t>
            </a:r>
            <a:r>
              <a:rPr lang="en-US" sz="6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hank You </a:t>
            </a:r>
            <a:r>
              <a:rPr lang="en-US" sz="6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  <a:sym typeface="Wingdings"/>
              </a:rPr>
              <a:t></a:t>
            </a:r>
            <a:r>
              <a:rPr lang="en-US" sz="6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/>
            </a:r>
            <a:br>
              <a:rPr lang="en-US" sz="6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</a:br>
            <a:endParaRPr lang="en-US" sz="66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3962400"/>
            <a:ext cx="6400800" cy="1752600"/>
          </a:xfrm>
        </p:spPr>
        <p:txBody>
          <a:bodyPr>
            <a:normAutofit/>
          </a:bodyPr>
          <a:lstStyle/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b="1" smtClean="0">
              <a:solidFill>
                <a:srgbClr val="BFBFB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mtClean="0">
              <a:solidFill>
                <a:srgbClr val="D9D9D9"/>
              </a:solidFill>
            </a:endParaRPr>
          </a:p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mtClean="0">
              <a:solidFill>
                <a:srgbClr val="D9D9D9"/>
              </a:solidFill>
            </a:endParaRPr>
          </a:p>
          <a:p>
            <a:pPr marR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ar-SA" smtClean="0"/>
              <a:t>KKUH review course ALBADR</a:t>
            </a:r>
            <a:endParaRPr lang="en-US" smtClean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disease in the globe is  (retinoblastoma)</a:t>
            </a:r>
          </a:p>
        </p:txBody>
      </p:sp>
      <p:pic>
        <p:nvPicPr>
          <p:cNvPr id="8197" name="Picture 5" descr="MGHRP000057P1"/>
          <p:cNvPicPr>
            <a:picLocks noChangeAspect="1" noChangeArrowheads="1"/>
          </p:cNvPicPr>
          <p:nvPr/>
        </p:nvPicPr>
        <p:blipFill>
          <a:blip r:embed="rId3"/>
          <a:srcRect t="9445" r="-316"/>
          <a:stretch>
            <a:fillRect/>
          </a:stretch>
        </p:blipFill>
        <p:spPr bwMode="auto">
          <a:xfrm>
            <a:off x="1476375" y="1665288"/>
            <a:ext cx="604837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  <p:sndAc>
      <p:stSnd>
        <p:snd r:embed="rId2" name="typ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08200" y="1481138"/>
            <a:ext cx="4927600" cy="4525962"/>
          </a:xfrm>
          <a:noFill/>
        </p:spPr>
      </p:pic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ar-SA" smtClean="0"/>
              <a:t>KKUH review course ALBADR</a:t>
            </a:r>
            <a:endParaRPr lang="en-US" smtClean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aim of the physician to reach the diagnosis before surgery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7B9899"/>
                </a:solidFill>
                <a:cs typeface="Arial" charset="0"/>
              </a:rPr>
              <a:t>The body is complex simulating a map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endParaRPr lang="en-US" smtClean="0">
              <a:cs typeface="Times New Roman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527175"/>
            <a:ext cx="67675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  X RAY ?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ELECTROMAGNATIC RADIATION CAUSING IONIZATION IN THE BODY.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X RAY IS COMING FROM ??? WHERE ?</a:t>
            </a:r>
          </a:p>
          <a:p>
            <a:pPr eaLnBrk="1" hangingPunct="1"/>
            <a:r>
              <a:rPr lang="en-US" smtClean="0"/>
              <a:t>You need :</a:t>
            </a:r>
          </a:p>
          <a:p>
            <a:pPr eaLnBrk="1" hangingPunct="1"/>
            <a:r>
              <a:rPr lang="en-US" smtClean="0"/>
              <a:t>1- machine .</a:t>
            </a:r>
          </a:p>
          <a:p>
            <a:pPr eaLnBrk="1" hangingPunct="1"/>
            <a:r>
              <a:rPr lang="en-US" smtClean="0"/>
              <a:t>2-Patient  .</a:t>
            </a:r>
          </a:p>
          <a:p>
            <a:pPr eaLnBrk="1" hangingPunct="1"/>
            <a:r>
              <a:rPr lang="en-US" smtClean="0"/>
              <a:t>3-detector .</a:t>
            </a:r>
          </a:p>
          <a:p>
            <a:pPr eaLnBrk="1" hangingPunct="1"/>
            <a:endParaRPr lang="en-US" smtClean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5411</TotalTime>
  <Words>784</Words>
  <Application>Microsoft Office PowerPoint</Application>
  <PresentationFormat>عرض على الشاشة (3:4)‏</PresentationFormat>
  <Paragraphs>200</Paragraphs>
  <Slides>59</Slides>
  <Notes>20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سمة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9" baseType="lpstr">
      <vt:lpstr>Arial</vt:lpstr>
      <vt:lpstr>Lucida Sans Unicode</vt:lpstr>
      <vt:lpstr>Wingdings 3</vt:lpstr>
      <vt:lpstr>Verdana</vt:lpstr>
      <vt:lpstr>Wingdings 2</vt:lpstr>
      <vt:lpstr>Calibri</vt:lpstr>
      <vt:lpstr>Century Gothic</vt:lpstr>
      <vt:lpstr>Times New Roman</vt:lpstr>
      <vt:lpstr>Wingdings</vt:lpstr>
      <vt:lpstr>Concourse</vt:lpstr>
      <vt:lpstr>الشريحة 1</vt:lpstr>
      <vt:lpstr>الشريحة 2</vt:lpstr>
      <vt:lpstr>الشريحة 3</vt:lpstr>
      <vt:lpstr>Look to the shadow (image)</vt:lpstr>
      <vt:lpstr>Which eye is affected </vt:lpstr>
      <vt:lpstr>The disease in the globe is  (retinoblastoma)</vt:lpstr>
      <vt:lpstr>The aim of the physician to reach the diagnosis before surgery </vt:lpstr>
      <vt:lpstr>The body is complex simulating a map </vt:lpstr>
      <vt:lpstr>الشريحة 9</vt:lpstr>
      <vt:lpstr>German physicist Wilhelm Röntgen discoverer of X-rays in 1895</vt:lpstr>
      <vt:lpstr>الشريحة 11</vt:lpstr>
      <vt:lpstr>الشريحة 12</vt:lpstr>
      <vt:lpstr>Name the bone </vt:lpstr>
      <vt:lpstr>الشريحة 14</vt:lpstr>
      <vt:lpstr>الشريحة 15</vt:lpstr>
      <vt:lpstr>Chest x ray (peadiatrics ) 1-endo-bronchial  tube allocated where? 2-normal lung is translucent  (black) 3-what happened to left hemi-thorax  ?pleural effusion  ? Collapsed lung.</vt:lpstr>
      <vt:lpstr>Name number 1 and two?</vt:lpstr>
      <vt:lpstr>Where is the fracture allocated  the image for an adult or pediatrics  </vt:lpstr>
      <vt:lpstr>Name number 1 and two?</vt:lpstr>
      <vt:lpstr>1-Air is translucent  </vt:lpstr>
      <vt:lpstr>الشريحة 21</vt:lpstr>
      <vt:lpstr>      Pneumopertonuim </vt:lpstr>
      <vt:lpstr>الشريحة 23</vt:lpstr>
      <vt:lpstr>Contrast study </vt:lpstr>
      <vt:lpstr>What is the organ examined by this test ?</vt:lpstr>
      <vt:lpstr>Baruim meal </vt:lpstr>
      <vt:lpstr>Angiogram :which part of the body   </vt:lpstr>
      <vt:lpstr>                              baruim enema                                double contrast</vt:lpstr>
      <vt:lpstr>الشريحة 29</vt:lpstr>
      <vt:lpstr>الشريحة 30</vt:lpstr>
      <vt:lpstr>US MACHINE </vt:lpstr>
      <vt:lpstr>الشريحة 32</vt:lpstr>
      <vt:lpstr>LIVER AND KIDENY </vt:lpstr>
      <vt:lpstr>Us appearance </vt:lpstr>
      <vt:lpstr>الشريحة 35</vt:lpstr>
      <vt:lpstr>GALL STONE </vt:lpstr>
      <vt:lpstr>CT MACHINE </vt:lpstr>
      <vt:lpstr>الشريحة 38</vt:lpstr>
      <vt:lpstr>REMEMBER </vt:lpstr>
      <vt:lpstr>الشريحة 40</vt:lpstr>
      <vt:lpstr>الشريحة 41</vt:lpstr>
      <vt:lpstr>HEMORAGE INSIDE THE BRAIN </vt:lpstr>
      <vt:lpstr>NAME NUMBER 1-7</vt:lpstr>
      <vt:lpstr>CT CORONARY ANGIOGRAM </vt:lpstr>
      <vt:lpstr>CORONAL IMAGE ABDOMEN(CT)</vt:lpstr>
      <vt:lpstr>3D ABDOMINAL ANGIOGRAM </vt:lpstr>
      <vt:lpstr>MR MACHINE </vt:lpstr>
      <vt:lpstr>MRI</vt:lpstr>
      <vt:lpstr>الشريحة 49</vt:lpstr>
      <vt:lpstr>   MRI Brain</vt:lpstr>
      <vt:lpstr>MR KNEE </vt:lpstr>
      <vt:lpstr>X RAY KNEE </vt:lpstr>
      <vt:lpstr>MR KNEE </vt:lpstr>
      <vt:lpstr>الشريحة 54</vt:lpstr>
      <vt:lpstr>MR BRAIN AXIAL (BETTER TO SEE BRAIN ANTOMY )</vt:lpstr>
      <vt:lpstr>الشريحة 56</vt:lpstr>
      <vt:lpstr>MR BRAIN SAGITALL </vt:lpstr>
      <vt:lpstr>Reference book and the relevant page numbers..</vt:lpstr>
      <vt:lpstr>Thank You 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AA</dc:creator>
  <cp:lastModifiedBy>AA</cp:lastModifiedBy>
  <cp:revision>372</cp:revision>
  <dcterms:created xsi:type="dcterms:W3CDTF">2011-06-14T17:07:28Z</dcterms:created>
  <dcterms:modified xsi:type="dcterms:W3CDTF">2013-09-08T16:04:04Z</dcterms:modified>
</cp:coreProperties>
</file>