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56" r:id="rId2"/>
    <p:sldId id="542" r:id="rId3"/>
    <p:sldId id="543" r:id="rId4"/>
    <p:sldId id="370" r:id="rId5"/>
    <p:sldId id="518" r:id="rId6"/>
    <p:sldId id="369" r:id="rId7"/>
    <p:sldId id="371" r:id="rId8"/>
    <p:sldId id="372" r:id="rId9"/>
    <p:sldId id="540" r:id="rId10"/>
    <p:sldId id="475" r:id="rId11"/>
    <p:sldId id="476" r:id="rId12"/>
    <p:sldId id="471" r:id="rId13"/>
    <p:sldId id="472" r:id="rId14"/>
    <p:sldId id="474" r:id="rId15"/>
    <p:sldId id="473" r:id="rId16"/>
    <p:sldId id="470" r:id="rId17"/>
    <p:sldId id="453" r:id="rId18"/>
    <p:sldId id="531" r:id="rId19"/>
    <p:sldId id="532" r:id="rId20"/>
    <p:sldId id="533" r:id="rId21"/>
    <p:sldId id="545" r:id="rId22"/>
    <p:sldId id="454" r:id="rId23"/>
    <p:sldId id="455" r:id="rId24"/>
    <p:sldId id="456" r:id="rId25"/>
    <p:sldId id="457" r:id="rId26"/>
    <p:sldId id="458" r:id="rId27"/>
    <p:sldId id="534" r:id="rId28"/>
    <p:sldId id="535" r:id="rId29"/>
    <p:sldId id="544" r:id="rId30"/>
    <p:sldId id="536" r:id="rId31"/>
    <p:sldId id="537" r:id="rId32"/>
    <p:sldId id="459" r:id="rId33"/>
    <p:sldId id="460" r:id="rId34"/>
    <p:sldId id="509" r:id="rId35"/>
    <p:sldId id="510" r:id="rId36"/>
    <p:sldId id="511" r:id="rId37"/>
    <p:sldId id="477" r:id="rId38"/>
    <p:sldId id="478" r:id="rId39"/>
    <p:sldId id="541" r:id="rId40"/>
    <p:sldId id="434" r:id="rId41"/>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Arial" charset="0"/>
      </a:defRPr>
    </a:lvl1pPr>
    <a:lvl2pPr marL="457200" algn="l" rtl="0" eaLnBrk="0" fontAlgn="base" hangingPunct="0">
      <a:spcBef>
        <a:spcPct val="0"/>
      </a:spcBef>
      <a:spcAft>
        <a:spcPct val="0"/>
      </a:spcAft>
      <a:defRPr b="1" kern="1200">
        <a:solidFill>
          <a:schemeClr val="tx1"/>
        </a:solidFill>
        <a:latin typeface="Arial" charset="0"/>
        <a:ea typeface="+mn-ea"/>
        <a:cs typeface="Arial" charset="0"/>
      </a:defRPr>
    </a:lvl2pPr>
    <a:lvl3pPr marL="914400" algn="l" rtl="0" eaLnBrk="0" fontAlgn="base" hangingPunct="0">
      <a:spcBef>
        <a:spcPct val="0"/>
      </a:spcBef>
      <a:spcAft>
        <a:spcPct val="0"/>
      </a:spcAft>
      <a:defRPr b="1" kern="1200">
        <a:solidFill>
          <a:schemeClr val="tx1"/>
        </a:solidFill>
        <a:latin typeface="Arial" charset="0"/>
        <a:ea typeface="+mn-ea"/>
        <a:cs typeface="Arial" charset="0"/>
      </a:defRPr>
    </a:lvl3pPr>
    <a:lvl4pPr marL="1371600" algn="l" rtl="0" eaLnBrk="0" fontAlgn="base" hangingPunct="0">
      <a:spcBef>
        <a:spcPct val="0"/>
      </a:spcBef>
      <a:spcAft>
        <a:spcPct val="0"/>
      </a:spcAft>
      <a:defRPr b="1" kern="1200">
        <a:solidFill>
          <a:schemeClr val="tx1"/>
        </a:solidFill>
        <a:latin typeface="Arial" charset="0"/>
        <a:ea typeface="+mn-ea"/>
        <a:cs typeface="Arial" charset="0"/>
      </a:defRPr>
    </a:lvl4pPr>
    <a:lvl5pPr marL="1828800" algn="l" rtl="0" eaLnBrk="0" fontAlgn="base" hangingPunct="0">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66FF33"/>
    <a:srgbClr val="99CCFF"/>
    <a:srgbClr val="FFFF00"/>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latin typeface="Arial" charset="0"/>
                <a:cs typeface="Arial" charset="0"/>
              </a:defRPr>
            </a:lvl1pPr>
          </a:lstStyle>
          <a:p>
            <a:pPr>
              <a:defRPr/>
            </a:pPr>
            <a:endParaRPr lang="en-US"/>
          </a:p>
        </p:txBody>
      </p:sp>
      <p:sp>
        <p:nvSpPr>
          <p:cNvPr id="24269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latin typeface="Arial" charset="0"/>
                <a:cs typeface="Arial" charset="0"/>
              </a:defRPr>
            </a:lvl1pPr>
          </a:lstStyle>
          <a:p>
            <a:pPr>
              <a:defRPr/>
            </a:pPr>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26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269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latin typeface="Arial" charset="0"/>
                <a:cs typeface="Arial" charset="0"/>
              </a:defRPr>
            </a:lvl1pPr>
          </a:lstStyle>
          <a:p>
            <a:pPr>
              <a:defRPr/>
            </a:pPr>
            <a:endParaRPr lang="en-US"/>
          </a:p>
        </p:txBody>
      </p:sp>
      <p:sp>
        <p:nvSpPr>
          <p:cNvPr id="24269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fld id="{F5720C58-2F67-4DA5-9CB6-4C6796C44CE8}" type="slidenum">
              <a:rPr lang="ar-SA"/>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2372C54-859D-4F36-8E62-DA1DB65A2BA7}" type="slidenum">
              <a:rPr lang="ar-SA"/>
              <a:pPr/>
              <a:t>1</a:t>
            </a:fld>
            <a:endParaRPr lang="en-US"/>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A48DBEA-D711-477C-AB22-97A079D15124}" type="slidenum">
              <a:rPr lang="ar-SA"/>
              <a:pPr/>
              <a:t>12</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F5C6A65-511D-4CCE-B2F1-76812A896720}" type="slidenum">
              <a:rPr lang="ar-SA"/>
              <a:pPr/>
              <a:t>13</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F15C831-E4F7-4E7D-BD2B-7B39326812BC}" type="slidenum">
              <a:rPr lang="ar-SA"/>
              <a:pPr/>
              <a:t>14</a:t>
            </a:fld>
            <a:endParaRPr 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8EB80C7-E6D1-4D79-9C5C-A6911A9DED43}" type="slidenum">
              <a:rPr lang="ar-SA"/>
              <a:pPr/>
              <a:t>15</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3C8825F-C5B4-4942-9E6E-131940E3C213}" type="slidenum">
              <a:rPr lang="ar-SA"/>
              <a:pPr/>
              <a:t>16</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144D30E-D64D-403A-A05F-B9A4385546B1}" type="slidenum">
              <a:rPr lang="ar-SA"/>
              <a:pPr/>
              <a:t>17</a:t>
            </a:fld>
            <a:endParaRPr 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eaLnBrk="1" hangingPunct="1"/>
            <a:fld id="{DBCE2EFD-D9F6-40FA-B8C6-D00E656F5970}" type="slidenum">
              <a:rPr lang="ar-SA" sz="1200" b="0"/>
              <a:pPr eaLnBrk="1" hangingPunct="1"/>
              <a:t>21</a:t>
            </a:fld>
            <a:endParaRPr lang="en-US" sz="1200" b="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57CD2CD-54FD-45FF-9E52-0CF97BF207E6}" type="slidenum">
              <a:rPr lang="ar-SA"/>
              <a:pPr/>
              <a:t>22</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639282C-378B-429F-A5B7-7C81CB23D5D0}" type="slidenum">
              <a:rPr lang="ar-SA"/>
              <a:pPr/>
              <a:t>23</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F3B5D0F-0299-44F3-A946-D8596B70BFB7}" type="slidenum">
              <a:rPr lang="ar-SA"/>
              <a:pPr/>
              <a:t>24</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A4595B7-51B4-4F2F-B94A-316212DDC925}" type="slidenum">
              <a:rPr lang="ar-SA"/>
              <a:pPr/>
              <a:t>3</a:t>
            </a:fld>
            <a:endParaRPr lang="en-US"/>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82D5680-21A1-400E-AAA2-A84EB752EF6D}" type="slidenum">
              <a:rPr lang="ar-SA"/>
              <a:pPr/>
              <a:t>25</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84D6B8B-2FD8-4EBC-BF7A-DABE39CE458B}" type="slidenum">
              <a:rPr lang="ar-SA"/>
              <a:pPr/>
              <a:t>26</a:t>
            </a:fld>
            <a:endParaRPr 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EB4B85B-D7AF-467A-9DE4-48194CB29C23}" type="slidenum">
              <a:rPr lang="ar-SA"/>
              <a:pPr/>
              <a:t>29</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100F062-4763-4E52-9DDA-EBC2ED2E4443}" type="slidenum">
              <a:rPr lang="ar-SA"/>
              <a:pPr/>
              <a:t>31</a:t>
            </a:fld>
            <a:endParaRPr lang="en-US"/>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B83C91F-232C-46B4-B4E2-255719B1679A}" type="slidenum">
              <a:rPr lang="ar-SA"/>
              <a:pPr/>
              <a:t>32</a:t>
            </a:fld>
            <a:endParaRPr 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70513FA-9143-4C4B-9538-B1FF0BCC46EE}" type="slidenum">
              <a:rPr lang="ar-SA"/>
              <a:pPr/>
              <a:t>33</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30E924F-AB79-4B40-9841-9F736C12354A}" type="slidenum">
              <a:rPr lang="ar-SA"/>
              <a:pPr/>
              <a:t>34</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4D23E7D-16AD-4653-B08D-F7C633FBDC8E}" type="slidenum">
              <a:rPr lang="ar-SA"/>
              <a:pPr/>
              <a:t>35</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0FEFF6D-6B06-402D-9677-0593BD02C517}" type="slidenum">
              <a:rPr lang="ar-SA"/>
              <a:pPr/>
              <a:t>36</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5D57016-957E-4DAB-82E2-B9FDF07B970C}" type="slidenum">
              <a:rPr lang="ar-SA"/>
              <a:pPr/>
              <a:t>37</a:t>
            </a:fld>
            <a:endParaRPr 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1001596-C1FE-4C5B-AC07-58A2BA811F1E}" type="slidenum">
              <a:rPr lang="ar-SA"/>
              <a:pPr/>
              <a:t>4</a:t>
            </a:fld>
            <a:endParaRPr lang="en-US"/>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7E053A4-85E5-479F-A709-460F6C32CA75}" type="slidenum">
              <a:rPr lang="ar-SA"/>
              <a:pPr/>
              <a:t>38</a:t>
            </a:fld>
            <a:endParaRPr 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61AF0E7-A04B-4E38-A820-A2CACFB5092B}" type="slidenum">
              <a:rPr lang="ar-SA"/>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EA52234-FDB0-4440-A688-1F72241A4B0F}" type="slidenum">
              <a:rPr lang="ar-SA"/>
              <a:pPr/>
              <a:t>6</a:t>
            </a:fld>
            <a:endParaRPr 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6C24E58-88BE-431C-96B1-B20B00702E3B}" type="slidenum">
              <a:rPr lang="ar-SA"/>
              <a:pPr/>
              <a:t>7</a:t>
            </a:fld>
            <a:endParaRPr 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5E3715E-8B7C-4EF3-8718-37B6FDD7F4D4}" type="slidenum">
              <a:rPr lang="ar-SA"/>
              <a:pPr/>
              <a:t>8</a:t>
            </a:fld>
            <a:endParaRPr 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58081BF-0CF7-4E44-B537-092418F79137}" type="slidenum">
              <a:rPr lang="ar-SA"/>
              <a:pPr/>
              <a:t>9</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434EEB8-A679-489D-8A73-CEACE4CDAB20}" type="slidenum">
              <a:rPr lang="ar-SA"/>
              <a:pPr/>
              <a:t>10</a:t>
            </a:fld>
            <a:endParaRPr 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7648FB7-7598-4ECC-9943-616539C378C8}" type="slidenum">
              <a:rPr lang="ar-SA"/>
              <a:pPr/>
              <a:t>11</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6555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6555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fld id="{CE36255B-2144-4BC5-BC51-05D67A79457E}" type="slidenum">
              <a:rPr lang="ar-SA"/>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fld id="{FF2FC90F-548E-45DF-A129-4786660D4B39}"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fld id="{EC5B1E2B-4705-4669-A089-9A1B7CD51421}"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fld id="{6BBCF4D3-A95C-4BC6-BBF8-40895A58C7E3}"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fld id="{859A7EAB-0BA4-4A26-8DE2-6A965AF901B9}"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fld id="{C0D1C0D4-B507-48FF-8019-8B6FB96402E3}"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a:defRPr/>
            </a:lvl1pPr>
          </a:lstStyle>
          <a:p>
            <a:pPr>
              <a:defRPr/>
            </a:pPr>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p:txBody>
          <a:bodyPr/>
          <a:lstStyle>
            <a:lvl1pPr>
              <a:defRPr/>
            </a:lvl1pPr>
          </a:lstStyle>
          <a:p>
            <a:fld id="{A8649DCC-7F38-4082-BAFB-5C69181C7911}"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fld id="{3D64F9D6-FFBB-4FEB-A142-730A55FD91E6}"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p>
        </p:txBody>
      </p:sp>
      <p:sp>
        <p:nvSpPr>
          <p:cNvPr id="3" name="Rectangle 25"/>
          <p:cNvSpPr>
            <a:spLocks noGrp="1" noChangeArrowheads="1"/>
          </p:cNvSpPr>
          <p:nvPr>
            <p:ph type="ftr" sz="quarter" idx="11"/>
          </p:nvPr>
        </p:nvSpPr>
        <p:spPr/>
        <p:txBody>
          <a:bodyPr/>
          <a:lstStyle>
            <a:lvl1pPr>
              <a:defRPr/>
            </a:lvl1pPr>
          </a:lstStyle>
          <a:p>
            <a:pPr>
              <a:defRPr/>
            </a:pPr>
            <a:endParaRPr lang="en-US"/>
          </a:p>
        </p:txBody>
      </p:sp>
      <p:sp>
        <p:nvSpPr>
          <p:cNvPr id="4" name="Rectangle 26"/>
          <p:cNvSpPr>
            <a:spLocks noGrp="1" noChangeArrowheads="1"/>
          </p:cNvSpPr>
          <p:nvPr>
            <p:ph type="sldNum" sz="quarter" idx="12"/>
          </p:nvPr>
        </p:nvSpPr>
        <p:spPr/>
        <p:txBody>
          <a:bodyPr/>
          <a:lstStyle>
            <a:lvl1pPr>
              <a:defRPr/>
            </a:lvl1pPr>
          </a:lstStyle>
          <a:p>
            <a:fld id="{35CAABDA-7713-4D75-BBE1-6268699655B4}"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fld id="{0D071786-5A18-459B-A2DD-3F44A0814234}"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fld id="{DD4B5BCD-4B36-4261-8E91-4259DC22BDE7}"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98822"/>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6451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1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6451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1028" name="Group 6"/>
          <p:cNvGrpSpPr>
            <a:grpSpLocks/>
          </p:cNvGrpSpPr>
          <p:nvPr/>
        </p:nvGrpSpPr>
        <p:grpSpPr bwMode="auto">
          <a:xfrm>
            <a:off x="0" y="6019800"/>
            <a:ext cx="7848600" cy="857250"/>
            <a:chOff x="0" y="3792"/>
            <a:chExt cx="4944" cy="540"/>
          </a:xfrm>
        </p:grpSpPr>
        <p:sp>
          <p:nvSpPr>
            <p:cNvPr id="6451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1042" name="Group 8"/>
            <p:cNvGrpSpPr>
              <a:grpSpLocks/>
            </p:cNvGrpSpPr>
            <p:nvPr userDrawn="1"/>
          </p:nvGrpSpPr>
          <p:grpSpPr bwMode="auto">
            <a:xfrm>
              <a:off x="2486" y="3792"/>
              <a:ext cx="2458" cy="540"/>
              <a:chOff x="2486" y="3792"/>
              <a:chExt cx="2458" cy="540"/>
            </a:xfrm>
          </p:grpSpPr>
          <p:sp>
            <p:nvSpPr>
              <p:cNvPr id="6452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2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2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2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2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6452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grpSp>
        <p:nvGrpSpPr>
          <p:cNvPr id="1029" name="Group 15"/>
          <p:cNvGrpSpPr>
            <a:grpSpLocks/>
          </p:cNvGrpSpPr>
          <p:nvPr/>
        </p:nvGrpSpPr>
        <p:grpSpPr bwMode="auto">
          <a:xfrm>
            <a:off x="627063" y="6021388"/>
            <a:ext cx="5684837" cy="849312"/>
            <a:chOff x="395" y="3793"/>
            <a:chExt cx="3581" cy="535"/>
          </a:xfrm>
        </p:grpSpPr>
        <p:sp>
          <p:nvSpPr>
            <p:cNvPr id="6452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2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3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3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3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453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6453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3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outerShdw blurRad="38100" dist="38100" dir="2700000" algn="tl">
                    <a:srgbClr val="000000"/>
                  </a:outerShdw>
                </a:effectLst>
                <a:latin typeface="Arial" charset="0"/>
                <a:cs typeface="Arial" charset="0"/>
              </a:defRPr>
            </a:lvl1pPr>
          </a:lstStyle>
          <a:p>
            <a:pPr>
              <a:defRPr/>
            </a:pPr>
            <a:endParaRPr lang="en-US"/>
          </a:p>
        </p:txBody>
      </p:sp>
      <p:sp>
        <p:nvSpPr>
          <p:cNvPr id="6453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effectLst>
                  <a:outerShdw blurRad="38100" dist="38100" dir="2700000" algn="tl">
                    <a:srgbClr val="000000"/>
                  </a:outerShdw>
                </a:effectLst>
                <a:latin typeface="Arial" charset="0"/>
                <a:cs typeface="Arial" charset="0"/>
              </a:defRPr>
            </a:lvl1pPr>
          </a:lstStyle>
          <a:p>
            <a:pPr>
              <a:defRPr/>
            </a:pPr>
            <a:endParaRPr lang="en-US"/>
          </a:p>
        </p:txBody>
      </p:sp>
      <p:sp>
        <p:nvSpPr>
          <p:cNvPr id="6453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outerShdw blurRad="38100" dist="38100" dir="2700000" algn="tl">
                    <a:srgbClr val="000000"/>
                  </a:outerShdw>
                </a:effectLst>
              </a:defRPr>
            </a:lvl1pPr>
          </a:lstStyle>
          <a:p>
            <a:fld id="{DD9B955A-F334-42AE-BE30-9D434C2D0B15}" type="slidenum">
              <a:rPr lang="ar-SA"/>
              <a:pPr/>
              <a:t>‹#›</a:t>
            </a:fld>
            <a:endParaRPr lang="en-US"/>
          </a:p>
        </p:txBody>
      </p:sp>
    </p:spTree>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066800"/>
            <a:ext cx="8229600" cy="2133600"/>
          </a:xfrm>
        </p:spPr>
        <p:txBody>
          <a:bodyPr/>
          <a:lstStyle/>
          <a:p>
            <a:pPr eaLnBrk="1" hangingPunct="1">
              <a:defRPr/>
            </a:pPr>
            <a:r>
              <a:rPr lang="en-US" sz="4800" b="1" dirty="0" smtClean="0">
                <a:solidFill>
                  <a:schemeClr val="bg2">
                    <a:lumMod val="60000"/>
                    <a:lumOff val="40000"/>
                  </a:schemeClr>
                </a:solidFill>
              </a:rPr>
              <a:t>Radiologic investigation of Chest  and CVS diseases</a:t>
            </a:r>
            <a:r>
              <a:rPr lang="en-US" sz="4800" b="1" dirty="0" smtClean="0"/>
              <a:t/>
            </a:r>
            <a:br>
              <a:rPr lang="en-US" sz="4800" b="1" dirty="0" smtClean="0"/>
            </a:br>
            <a:endParaRPr lang="en-US" sz="4800" b="1" dirty="0" smtClean="0"/>
          </a:p>
        </p:txBody>
      </p:sp>
      <p:sp>
        <p:nvSpPr>
          <p:cNvPr id="2051" name="Rectangle 3"/>
          <p:cNvSpPr>
            <a:spLocks noGrp="1" noChangeArrowheads="1"/>
          </p:cNvSpPr>
          <p:nvPr>
            <p:ph type="subTitle" idx="1"/>
          </p:nvPr>
        </p:nvSpPr>
        <p:spPr>
          <a:xfrm>
            <a:off x="304800" y="3581400"/>
            <a:ext cx="8534400" cy="2819400"/>
          </a:xfrm>
        </p:spPr>
        <p:txBody>
          <a:bodyPr/>
          <a:lstStyle/>
          <a:p>
            <a:pPr eaLnBrk="1" hangingPunct="1">
              <a:defRPr/>
            </a:pPr>
            <a:r>
              <a:rPr lang="en-US" sz="2800" dirty="0" smtClean="0">
                <a:solidFill>
                  <a:schemeClr val="accent5">
                    <a:lumMod val="50000"/>
                  </a:schemeClr>
                </a:solidFill>
              </a:rPr>
              <a:t>By</a:t>
            </a:r>
          </a:p>
          <a:p>
            <a:pPr eaLnBrk="1" hangingPunct="1">
              <a:defRPr/>
            </a:pPr>
            <a:r>
              <a:rPr lang="en-US" sz="2800" i="1" dirty="0" smtClean="0">
                <a:solidFill>
                  <a:srgbClr val="000000"/>
                </a:solidFill>
              </a:rPr>
              <a:t>Dr Mohamed Sherif El-Sharkawy</a:t>
            </a:r>
          </a:p>
          <a:p>
            <a:pPr eaLnBrk="1" hangingPunct="1">
              <a:defRPr/>
            </a:pPr>
            <a:r>
              <a:rPr lang="en-US" sz="2800" b="1" i="1" dirty="0" smtClean="0">
                <a:solidFill>
                  <a:srgbClr val="FFFF00"/>
                </a:solidFill>
              </a:rPr>
              <a:t>ASSOCIATE PROF. and   Consultant Radiologist</a:t>
            </a:r>
          </a:p>
          <a:p>
            <a:pPr eaLnBrk="1" hangingPunct="1">
              <a:defRPr/>
            </a:pPr>
            <a:r>
              <a:rPr lang="en-US" sz="2800" b="1" i="1" dirty="0" smtClean="0">
                <a:solidFill>
                  <a:srgbClr val="FFFF00"/>
                </a:solidFill>
              </a:rPr>
              <a:t>KKUH</a:t>
            </a:r>
          </a:p>
          <a:p>
            <a:pPr eaLnBrk="1" hangingPunct="1">
              <a:defRPr/>
            </a:pPr>
            <a:r>
              <a:rPr lang="en-US" sz="2800" b="1" i="1" dirty="0" smtClean="0">
                <a:solidFill>
                  <a:srgbClr val="FFFF00"/>
                </a:solidFill>
              </a:rPr>
              <a:t>KING SAUD UNIVERSITY</a:t>
            </a:r>
          </a:p>
        </p:txBody>
      </p:sp>
      <p:sp>
        <p:nvSpPr>
          <p:cNvPr id="4" name="Horizontal Scroll 3"/>
          <p:cNvSpPr/>
          <p:nvPr/>
        </p:nvSpPr>
        <p:spPr bwMode="auto">
          <a:xfrm>
            <a:off x="228600" y="152400"/>
            <a:ext cx="8534400" cy="3200400"/>
          </a:xfrm>
          <a:prstGeom prst="horizontalScroll">
            <a:avLst/>
          </a:prstGeom>
          <a:noFill/>
          <a:ln w="57150"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 name="Flowchart: Punched Tape 8"/>
          <p:cNvSpPr/>
          <p:nvPr/>
        </p:nvSpPr>
        <p:spPr bwMode="auto">
          <a:xfrm>
            <a:off x="304800" y="3124200"/>
            <a:ext cx="8382000" cy="3733800"/>
          </a:xfrm>
          <a:prstGeom prst="flowChartPunchedTape">
            <a:avLst/>
          </a:prstGeom>
          <a:noFill/>
          <a:ln w="57150" cap="flat" cmpd="sng" algn="ctr">
            <a:solidFill>
              <a:srgbClr val="66FF33"/>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4342" name="TextBox 5"/>
          <p:cNvSpPr txBox="1">
            <a:spLocks noChangeArrowheads="1"/>
          </p:cNvSpPr>
          <p:nvPr/>
        </p:nvSpPr>
        <p:spPr bwMode="auto">
          <a:xfrm>
            <a:off x="5715000" y="6211888"/>
            <a:ext cx="1828800" cy="641350"/>
          </a:xfrm>
          <a:prstGeom prst="rect">
            <a:avLst/>
          </a:prstGeom>
          <a:noFill/>
          <a:ln w="9525">
            <a:noFill/>
            <a:miter lim="800000"/>
            <a:headEnd/>
            <a:tailEnd/>
          </a:ln>
        </p:spPr>
        <p:txBody>
          <a:bodyPr>
            <a:spAutoFit/>
          </a:bodyPr>
          <a:lstStyle/>
          <a:p>
            <a:pPr eaLnBrk="1" hangingPunct="1"/>
            <a:r>
              <a:rPr lang="en-US"/>
              <a:t>LAST UPDATE</a:t>
            </a:r>
          </a:p>
          <a:p>
            <a:pPr eaLnBrk="1" hangingPunct="1"/>
            <a:r>
              <a:rPr lang="en-US"/>
              <a:t>SEPT.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pPr eaLnBrk="1" hangingPunct="1">
              <a:defRPr/>
            </a:pPr>
            <a:endParaRPr lang="en-US" smtClean="0"/>
          </a:p>
        </p:txBody>
      </p:sp>
      <p:pic>
        <p:nvPicPr>
          <p:cNvPr id="30723" name="Picture 3"/>
          <p:cNvPicPr>
            <a:picLocks noChangeAspect="1" noChangeArrowheads="1"/>
          </p:cNvPicPr>
          <p:nvPr>
            <p:ph idx="1"/>
          </p:nvPr>
        </p:nvPicPr>
        <p:blipFill>
          <a:blip r:embed="rId3"/>
          <a:srcRect l="22223" t="22034" r="10185" b="16949"/>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pPr eaLnBrk="1" hangingPunct="1">
              <a:defRPr/>
            </a:pPr>
            <a:r>
              <a:rPr lang="en-US" sz="4000" b="1" i="1" u="sng" smtClean="0"/>
              <a:t>Hypo-inspiratory vs  inspiratory</a:t>
            </a:r>
          </a:p>
        </p:txBody>
      </p:sp>
      <p:pic>
        <p:nvPicPr>
          <p:cNvPr id="32771" name="Picture 3" descr="exp"/>
          <p:cNvPicPr>
            <a:picLocks noChangeAspect="1" noChangeArrowheads="1"/>
          </p:cNvPicPr>
          <p:nvPr>
            <p:ph sz="half" idx="1"/>
          </p:nvPr>
        </p:nvPicPr>
        <p:blipFill>
          <a:blip r:embed="rId3"/>
          <a:srcRect/>
          <a:stretch>
            <a:fillRect/>
          </a:stretch>
        </p:blipFill>
        <p:spPr>
          <a:xfrm>
            <a:off x="0" y="2260600"/>
            <a:ext cx="4362450" cy="3671888"/>
          </a:xfrm>
          <a:noFill/>
        </p:spPr>
      </p:pic>
      <p:pic>
        <p:nvPicPr>
          <p:cNvPr id="533508" name="Picture 4" descr="hypoinspirationpost"/>
          <p:cNvPicPr>
            <a:picLocks noChangeAspect="1" noChangeArrowheads="1"/>
          </p:cNvPicPr>
          <p:nvPr>
            <p:ph sz="half" idx="2"/>
          </p:nvPr>
        </p:nvPicPr>
        <p:blipFill>
          <a:blip r:embed="rId4"/>
          <a:srcRect/>
          <a:stretch>
            <a:fillRect/>
          </a:stretch>
        </p:blipFill>
        <p:spPr>
          <a:xfrm>
            <a:off x="4781550" y="2260600"/>
            <a:ext cx="4362450" cy="367188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33508"/>
                                        </p:tgtEl>
                                        <p:attrNameLst>
                                          <p:attrName>style.visibility</p:attrName>
                                        </p:attrNameLst>
                                      </p:cBhvr>
                                      <p:to>
                                        <p:strVal val="visible"/>
                                      </p:to>
                                    </p:set>
                                    <p:anim calcmode="lin" valueType="num">
                                      <p:cBhvr>
                                        <p:cTn id="7" dur="1000" fill="hold"/>
                                        <p:tgtEl>
                                          <p:spTgt spid="533508"/>
                                        </p:tgtEl>
                                        <p:attrNameLst>
                                          <p:attrName>ppt_x</p:attrName>
                                        </p:attrNameLst>
                                      </p:cBhvr>
                                      <p:tavLst>
                                        <p:tav tm="0">
                                          <p:val>
                                            <p:strVal val="#ppt_x-.2"/>
                                          </p:val>
                                        </p:tav>
                                        <p:tav tm="100000">
                                          <p:val>
                                            <p:strVal val="#ppt_x"/>
                                          </p:val>
                                        </p:tav>
                                      </p:tavLst>
                                    </p:anim>
                                    <p:anim calcmode="lin" valueType="num">
                                      <p:cBhvr>
                                        <p:cTn id="8" dur="1000" fill="hold"/>
                                        <p:tgtEl>
                                          <p:spTgt spid="5335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3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pPr eaLnBrk="1" hangingPunct="1">
              <a:defRPr/>
            </a:pPr>
            <a:r>
              <a:rPr lang="en-US" smtClean="0"/>
              <a:t>Inspiration </a:t>
            </a:r>
          </a:p>
        </p:txBody>
      </p:sp>
      <p:sp>
        <p:nvSpPr>
          <p:cNvPr id="28675" name="Rectangle 3"/>
          <p:cNvSpPr>
            <a:spLocks noGrp="1" noChangeArrowheads="1"/>
          </p:cNvSpPr>
          <p:nvPr>
            <p:ph type="body" idx="1"/>
          </p:nvPr>
        </p:nvSpPr>
        <p:spPr/>
        <p:txBody>
          <a:bodyPr/>
          <a:lstStyle/>
          <a:p>
            <a:pPr eaLnBrk="1" hangingPunct="1"/>
            <a:r>
              <a:rPr lang="en-US" b="1" smtClean="0"/>
              <a:t>This greatly helps the radiologist to determine if there are </a:t>
            </a:r>
            <a:r>
              <a:rPr lang="en-US" b="1" smtClean="0">
                <a:solidFill>
                  <a:srgbClr val="FFFF00"/>
                </a:solidFill>
              </a:rPr>
              <a:t>intrapulmonary abnormalities. </a:t>
            </a:r>
          </a:p>
          <a:p>
            <a:pPr eaLnBrk="1" hangingPunct="1"/>
            <a:r>
              <a:rPr lang="en-US" b="1" u="sng" smtClean="0"/>
              <a:t>The diaphragm should be found at about the level of the </a:t>
            </a:r>
            <a:r>
              <a:rPr lang="en-US" b="1" u="sng" smtClean="0">
                <a:solidFill>
                  <a:srgbClr val="66FF33"/>
                </a:solidFill>
              </a:rPr>
              <a:t>8th - 10th </a:t>
            </a:r>
            <a:r>
              <a:rPr lang="en-US" b="1" u="sng" smtClean="0"/>
              <a:t>posterior rib or </a:t>
            </a:r>
            <a:r>
              <a:rPr lang="en-US" b="1" u="sng" smtClean="0">
                <a:solidFill>
                  <a:srgbClr val="66FF33"/>
                </a:solidFill>
              </a:rPr>
              <a:t>5th - 6th </a:t>
            </a:r>
            <a:r>
              <a:rPr lang="en-US" b="1" u="sng" smtClean="0"/>
              <a:t>anterior rib on good inspiration</a:t>
            </a:r>
            <a:r>
              <a:rPr lang="en-US" b="1" smtClean="0"/>
              <a:t>.</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down)">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down)">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pPr eaLnBrk="1" hangingPunct="1">
              <a:defRPr/>
            </a:pPr>
            <a:r>
              <a:rPr lang="en-US" b="1" smtClean="0"/>
              <a:t>Rotation</a:t>
            </a:r>
          </a:p>
        </p:txBody>
      </p:sp>
      <p:sp>
        <p:nvSpPr>
          <p:cNvPr id="29699" name="Rectangle 3"/>
          <p:cNvSpPr>
            <a:spLocks noGrp="1" noChangeArrowheads="1"/>
          </p:cNvSpPr>
          <p:nvPr>
            <p:ph type="body" idx="1"/>
          </p:nvPr>
        </p:nvSpPr>
        <p:spPr/>
        <p:txBody>
          <a:bodyPr/>
          <a:lstStyle/>
          <a:p>
            <a:pPr eaLnBrk="1" hangingPunct="1">
              <a:buFontTx/>
              <a:buNone/>
              <a:defRPr/>
            </a:pPr>
            <a:endParaRPr lang="en-US" sz="2800" dirty="0" smtClean="0"/>
          </a:p>
          <a:p>
            <a:pPr eaLnBrk="1" hangingPunct="1">
              <a:defRPr/>
            </a:pPr>
            <a:r>
              <a:rPr lang="en-US" sz="2800" b="1" dirty="0" smtClean="0"/>
              <a:t>The technologists are usually very careful to x-ray the patient flat against the cassette. If there is </a:t>
            </a:r>
            <a:r>
              <a:rPr lang="en-US" sz="2800" b="1" u="sng" dirty="0" smtClean="0">
                <a:solidFill>
                  <a:srgbClr val="66FF33"/>
                </a:solidFill>
                <a:effectLst>
                  <a:outerShdw blurRad="38100" dist="38100" dir="2700000" algn="tl">
                    <a:srgbClr val="000000">
                      <a:alpha val="43137"/>
                    </a:srgbClr>
                  </a:outerShdw>
                </a:effectLst>
              </a:rPr>
              <a:t>rotation</a:t>
            </a:r>
            <a:r>
              <a:rPr lang="en-US" sz="2800" b="1" dirty="0" smtClean="0"/>
              <a:t> of the patient, the </a:t>
            </a:r>
          </a:p>
          <a:p>
            <a:pPr eaLnBrk="1" hangingPunct="1">
              <a:defRPr/>
            </a:pPr>
            <a:r>
              <a:rPr lang="en-US" sz="2800" b="1" dirty="0" smtClean="0"/>
              <a:t>Mediastinum may look very unusual. </a:t>
            </a:r>
          </a:p>
          <a:p>
            <a:pPr eaLnBrk="1" hangingPunct="1">
              <a:defRPr/>
            </a:pPr>
            <a:r>
              <a:rPr lang="en-US" sz="2800" b="1" dirty="0" smtClean="0"/>
              <a:t>One can access patient rotation by observing the </a:t>
            </a:r>
            <a:r>
              <a:rPr lang="en-US" sz="2800" b="1" dirty="0" smtClean="0">
                <a:solidFill>
                  <a:srgbClr val="FFFF00"/>
                </a:solidFill>
              </a:rPr>
              <a:t>clavicular heads </a:t>
            </a:r>
            <a:r>
              <a:rPr lang="en-US" sz="2800" b="1" dirty="0" smtClean="0"/>
              <a:t>and determining whether they are equal distance from the </a:t>
            </a:r>
            <a:r>
              <a:rPr lang="en-US" sz="2800" b="1" dirty="0" err="1" smtClean="0"/>
              <a:t>spinous</a:t>
            </a:r>
            <a:r>
              <a:rPr lang="en-US" sz="2800" b="1" dirty="0" smtClean="0"/>
              <a:t> process of the thoracic vertebral bodies.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2000"/>
                                        <p:tgtEl>
                                          <p:spTgt spid="296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20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fade">
                                      <p:cBhvr>
                                        <p:cTn id="17" dur="2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0" y="274638"/>
            <a:ext cx="9144000" cy="1143000"/>
          </a:xfrm>
        </p:spPr>
        <p:txBody>
          <a:bodyPr/>
          <a:lstStyle/>
          <a:p>
            <a:pPr eaLnBrk="1" hangingPunct="1">
              <a:defRPr/>
            </a:pPr>
            <a:r>
              <a:rPr lang="en-US" sz="1600" b="1" dirty="0" smtClean="0"/>
              <a:t>In this rotated film </a:t>
            </a:r>
            <a:r>
              <a:rPr lang="en-US" sz="1600" b="1" dirty="0" smtClean="0">
                <a:solidFill>
                  <a:srgbClr val="FF3300"/>
                </a:solidFill>
              </a:rPr>
              <a:t>skin folds can</a:t>
            </a:r>
            <a:r>
              <a:rPr lang="en-US" sz="4000" b="1" dirty="0" smtClean="0">
                <a:solidFill>
                  <a:srgbClr val="FF3300"/>
                </a:solidFill>
              </a:rPr>
              <a:t> </a:t>
            </a:r>
            <a:r>
              <a:rPr lang="en-US" sz="2000" b="1" dirty="0" smtClean="0"/>
              <a:t>be mistaken for a tension pneumothorax (blue arrows).  </a:t>
            </a:r>
            <a:r>
              <a:rPr lang="ar-SA" sz="2000" b="1" dirty="0" smtClean="0"/>
              <a:t/>
            </a:r>
            <a:br>
              <a:rPr lang="ar-SA" sz="2000" b="1" dirty="0" smtClean="0"/>
            </a:br>
            <a:r>
              <a:rPr lang="en-US" sz="2000" b="1" dirty="0" smtClean="0"/>
              <a:t>Notice the skewed positioning of the heads of the clavicles (red arrows) and the </a:t>
            </a:r>
            <a:r>
              <a:rPr lang="en-US" sz="2000" b="1" dirty="0" err="1" smtClean="0"/>
              <a:t>spinous</a:t>
            </a:r>
            <a:r>
              <a:rPr lang="en-US" sz="2000" b="1" dirty="0" smtClean="0"/>
              <a:t> processes</a:t>
            </a:r>
            <a:r>
              <a:rPr lang="ar-SA" sz="4000" b="1" dirty="0" smtClean="0"/>
              <a:t>.</a:t>
            </a:r>
            <a:r>
              <a:rPr lang="ar-SA" sz="4000" dirty="0" smtClean="0"/>
              <a:t> </a:t>
            </a:r>
            <a:endParaRPr lang="en-US" sz="4000" dirty="0" smtClean="0"/>
          </a:p>
        </p:txBody>
      </p:sp>
      <p:pic>
        <p:nvPicPr>
          <p:cNvPr id="38915" name="Picture 3" descr="rotated2"/>
          <p:cNvPicPr>
            <a:picLocks noChangeAspect="1" noChangeArrowheads="1"/>
          </p:cNvPicPr>
          <p:nvPr>
            <p:ph sz="half" idx="1"/>
          </p:nvPr>
        </p:nvPicPr>
        <p:blipFill>
          <a:blip r:embed="rId3"/>
          <a:srcRect/>
          <a:stretch>
            <a:fillRect/>
          </a:stretch>
        </p:blipFill>
        <p:spPr>
          <a:xfrm>
            <a:off x="457200" y="2416175"/>
            <a:ext cx="4038600" cy="2863850"/>
          </a:xfrm>
          <a:noFill/>
        </p:spPr>
      </p:pic>
      <p:pic>
        <p:nvPicPr>
          <p:cNvPr id="38916" name="Picture 4" descr="rotated1"/>
          <p:cNvPicPr>
            <a:picLocks noChangeAspect="1" noChangeArrowheads="1"/>
          </p:cNvPicPr>
          <p:nvPr>
            <p:ph sz="half" idx="2"/>
          </p:nvPr>
        </p:nvPicPr>
        <p:blipFill>
          <a:blip r:embed="rId4"/>
          <a:srcRect/>
          <a:stretch>
            <a:fillRect/>
          </a:stretch>
        </p:blipFill>
        <p:spPr>
          <a:xfrm>
            <a:off x="4648200" y="2087563"/>
            <a:ext cx="4038600" cy="352107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pPr eaLnBrk="1" hangingPunct="1">
              <a:defRPr/>
            </a:pPr>
            <a:r>
              <a:rPr lang="en-US" smtClean="0"/>
              <a:t>Rotation </a:t>
            </a:r>
          </a:p>
        </p:txBody>
      </p:sp>
      <p:pic>
        <p:nvPicPr>
          <p:cNvPr id="40963" name="Picture 3"/>
          <p:cNvPicPr>
            <a:picLocks noChangeAspect="1" noChangeArrowheads="1"/>
          </p:cNvPicPr>
          <p:nvPr>
            <p:ph type="body" idx="1"/>
          </p:nvPr>
        </p:nvPicPr>
        <p:blipFill>
          <a:blip r:embed="rId3"/>
          <a:srcRect l="17592" t="48825" r="5556" b="19186"/>
          <a:stretch>
            <a:fillRect/>
          </a:stretch>
        </p:blipFill>
        <p:spPr>
          <a:xfrm>
            <a:off x="457200" y="1524000"/>
            <a:ext cx="8458200" cy="3505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pPr eaLnBrk="1" hangingPunct="1">
              <a:defRPr/>
            </a:pPr>
            <a:r>
              <a:rPr lang="en-US" smtClean="0"/>
              <a:t>ROTATION</a:t>
            </a:r>
          </a:p>
        </p:txBody>
      </p:sp>
      <p:pic>
        <p:nvPicPr>
          <p:cNvPr id="43011" name="Picture 3" descr="rotated1"/>
          <p:cNvPicPr>
            <a:picLocks noChangeAspect="1" noChangeArrowheads="1"/>
          </p:cNvPicPr>
          <p:nvPr>
            <p:ph sz="half" idx="1"/>
          </p:nvPr>
        </p:nvPicPr>
        <p:blipFill>
          <a:blip r:embed="rId3">
            <a:lum bright="-6000" contrast="6000"/>
          </a:blip>
          <a:srcRect/>
          <a:stretch>
            <a:fillRect/>
          </a:stretch>
        </p:blipFill>
        <p:spPr>
          <a:xfrm>
            <a:off x="457200" y="2074863"/>
            <a:ext cx="4038600" cy="3544887"/>
          </a:xfrm>
          <a:noFill/>
        </p:spPr>
      </p:pic>
      <p:pic>
        <p:nvPicPr>
          <p:cNvPr id="43012" name="Picture 4" descr="rotated2"/>
          <p:cNvPicPr>
            <a:picLocks noChangeAspect="1" noChangeArrowheads="1"/>
          </p:cNvPicPr>
          <p:nvPr>
            <p:ph sz="half" idx="2"/>
          </p:nvPr>
        </p:nvPicPr>
        <p:blipFill>
          <a:blip r:embed="rId4">
            <a:lum contrast="6000"/>
          </a:blip>
          <a:srcRect/>
          <a:stretch>
            <a:fillRect/>
          </a:stretch>
        </p:blipFill>
        <p:spPr>
          <a:xfrm>
            <a:off x="4800600" y="3048000"/>
            <a:ext cx="4038600" cy="1663700"/>
          </a:xfrm>
          <a:noFill/>
        </p:spPr>
      </p:pic>
      <p:sp>
        <p:nvSpPr>
          <p:cNvPr id="519173" name="Line 5"/>
          <p:cNvSpPr>
            <a:spLocks noChangeShapeType="1"/>
          </p:cNvSpPr>
          <p:nvPr/>
        </p:nvSpPr>
        <p:spPr bwMode="auto">
          <a:xfrm>
            <a:off x="5638800" y="3733800"/>
            <a:ext cx="457200" cy="0"/>
          </a:xfrm>
          <a:prstGeom prst="line">
            <a:avLst/>
          </a:prstGeom>
          <a:noFill/>
          <a:ln w="76200">
            <a:solidFill>
              <a:srgbClr val="FF3300"/>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519174" name="Line 6"/>
          <p:cNvSpPr>
            <a:spLocks noChangeShapeType="1"/>
          </p:cNvSpPr>
          <p:nvPr/>
        </p:nvSpPr>
        <p:spPr bwMode="auto">
          <a:xfrm flipH="1">
            <a:off x="7162800" y="3200400"/>
            <a:ext cx="685800" cy="381000"/>
          </a:xfrm>
          <a:prstGeom prst="line">
            <a:avLst/>
          </a:prstGeom>
          <a:noFill/>
          <a:ln w="57150" cmpd="thinThick">
            <a:solidFill>
              <a:srgbClr val="FF3300"/>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304800" y="228600"/>
            <a:ext cx="8534400" cy="685800"/>
          </a:xfrm>
        </p:spPr>
        <p:txBody>
          <a:bodyPr/>
          <a:lstStyle/>
          <a:p>
            <a:pPr eaLnBrk="1" hangingPunct="1">
              <a:defRPr/>
            </a:pPr>
            <a:r>
              <a:rPr lang="en-US" smtClean="0">
                <a:solidFill>
                  <a:srgbClr val="66FFFF"/>
                </a:solidFill>
              </a:rPr>
              <a:t>Anatomy on Normal Chest X-Ray</a:t>
            </a:r>
          </a:p>
        </p:txBody>
      </p:sp>
      <p:pic>
        <p:nvPicPr>
          <p:cNvPr id="45059" name="Picture 3" descr="Case1HeartDrawingLAT"/>
          <p:cNvPicPr>
            <a:picLocks noChangeAspect="1" noChangeArrowheads="1"/>
          </p:cNvPicPr>
          <p:nvPr/>
        </p:nvPicPr>
        <p:blipFill>
          <a:blip r:embed="rId3">
            <a:lum bright="6000" contrast="12000"/>
          </a:blip>
          <a:srcRect/>
          <a:stretch>
            <a:fillRect/>
          </a:stretch>
        </p:blipFill>
        <p:spPr bwMode="auto">
          <a:xfrm>
            <a:off x="4662488" y="914400"/>
            <a:ext cx="4519612" cy="5638800"/>
          </a:xfrm>
          <a:prstGeom prst="rect">
            <a:avLst/>
          </a:prstGeom>
          <a:noFill/>
          <a:ln w="9525">
            <a:noFill/>
            <a:miter lim="800000"/>
            <a:headEnd/>
            <a:tailEnd/>
          </a:ln>
        </p:spPr>
      </p:pic>
      <p:pic>
        <p:nvPicPr>
          <p:cNvPr id="45060" name="Picture 4" descr="Case1HeartDrawingPA"/>
          <p:cNvPicPr>
            <a:picLocks noChangeAspect="1" noChangeArrowheads="1"/>
          </p:cNvPicPr>
          <p:nvPr/>
        </p:nvPicPr>
        <p:blipFill>
          <a:blip r:embed="rId4">
            <a:lum bright="12000" contrast="24000"/>
            <a:grayscl/>
          </a:blip>
          <a:srcRect b="3940"/>
          <a:stretch>
            <a:fillRect/>
          </a:stretch>
        </p:blipFill>
        <p:spPr bwMode="auto">
          <a:xfrm>
            <a:off x="84138" y="914400"/>
            <a:ext cx="4564062" cy="5638800"/>
          </a:xfrm>
          <a:prstGeom prst="rect">
            <a:avLst/>
          </a:prstGeom>
          <a:noFill/>
          <a:ln w="9525">
            <a:noFill/>
            <a:miter lim="800000"/>
            <a:headEnd/>
            <a:tailEnd/>
          </a:ln>
        </p:spPr>
      </p:pic>
      <p:sp>
        <p:nvSpPr>
          <p:cNvPr id="45061" name="Text Box 5"/>
          <p:cNvSpPr txBox="1">
            <a:spLocks noChangeArrowheads="1"/>
          </p:cNvSpPr>
          <p:nvPr/>
        </p:nvSpPr>
        <p:spPr bwMode="auto">
          <a:xfrm>
            <a:off x="1143000" y="1066800"/>
            <a:ext cx="7772400" cy="366713"/>
          </a:xfrm>
          <a:prstGeom prst="rect">
            <a:avLst/>
          </a:prstGeom>
          <a:noFill/>
          <a:ln w="9525">
            <a:noFill/>
            <a:miter lim="800000"/>
            <a:headEnd/>
            <a:tailEnd/>
          </a:ln>
        </p:spPr>
        <p:txBody>
          <a:bodyPr>
            <a:spAutoFit/>
          </a:bodyPr>
          <a:lstStyle/>
          <a:p>
            <a:pPr eaLnBrk="1" hangingPunct="1">
              <a:spcBef>
                <a:spcPct val="50000"/>
              </a:spcBef>
            </a:pPr>
            <a:r>
              <a:rPr lang="en-US" b="0">
                <a:latin typeface="Times New Roman" pitchFamily="18" charset="0"/>
              </a:rPr>
              <a:t>Heart borders and chambers of the heart on PA and lateral views.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a:defRPr/>
            </a:pPr>
            <a:r>
              <a:rPr lang="en-GB"/>
              <a:t>Frontal Chest X-Ray</a:t>
            </a:r>
          </a:p>
        </p:txBody>
      </p:sp>
      <p:pic>
        <p:nvPicPr>
          <p:cNvPr id="47107" name="Picture 15"/>
          <p:cNvPicPr>
            <a:picLocks noChangeAspect="1" noChangeArrowheads="1"/>
          </p:cNvPicPr>
          <p:nvPr>
            <p:ph type="clipArt" sz="half" idx="4294967295"/>
          </p:nvPr>
        </p:nvPicPr>
        <p:blipFill>
          <a:blip r:embed="rId2"/>
          <a:srcRect/>
          <a:stretch>
            <a:fillRect/>
          </a:stretch>
        </p:blipFill>
        <p:spPr>
          <a:xfrm>
            <a:off x="1666875" y="1400175"/>
            <a:ext cx="5343525" cy="4679950"/>
          </a:xfrm>
        </p:spPr>
      </p:pic>
      <p:pic>
        <p:nvPicPr>
          <p:cNvPr id="4" name="Picture 15"/>
          <p:cNvPicPr>
            <a:picLocks noChangeAspect="1" noChangeArrowheads="1"/>
          </p:cNvPicPr>
          <p:nvPr/>
        </p:nvPicPr>
        <p:blipFill>
          <a:blip r:embed="rId2">
            <a:lum bright="4000"/>
          </a:blip>
          <a:srcRect/>
          <a:stretch>
            <a:fillRect/>
          </a:stretch>
        </p:blipFill>
        <p:spPr bwMode="auto">
          <a:xfrm>
            <a:off x="0" y="457200"/>
            <a:ext cx="9220200" cy="8075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rrowheads="1"/>
          </p:cNvSpPr>
          <p:nvPr>
            <p:ph type="title"/>
          </p:nvPr>
        </p:nvSpPr>
        <p:spPr>
          <a:xfrm>
            <a:off x="0" y="76200"/>
            <a:ext cx="9144000" cy="2514600"/>
          </a:xfrm>
        </p:spPr>
        <p:txBody>
          <a:bodyPr/>
          <a:lstStyle/>
          <a:p>
            <a:pPr algn="just">
              <a:defRPr/>
            </a:pPr>
            <a:r>
              <a:rPr lang="en-US" sz="2400" dirty="0"/>
              <a:t>Diagram of lungs showing lobes. The right lung has three</a:t>
            </a:r>
            <a:br>
              <a:rPr lang="en-US" sz="2400" dirty="0"/>
            </a:br>
            <a:r>
              <a:rPr lang="en-US" sz="2400" dirty="0"/>
              <a:t>lobes, upper, middle and lower. These are separated by the oblique and horizontal fissures. The left lung has two lobes, upper and lower separated by the oblique fissure.</a:t>
            </a:r>
            <a:endParaRPr lang="en-US" sz="1400" dirty="0"/>
          </a:p>
        </p:txBody>
      </p:sp>
      <p:pic>
        <p:nvPicPr>
          <p:cNvPr id="308227" name="Picture 3"/>
          <p:cNvPicPr>
            <a:picLocks noGrp="1" noChangeAspect="1" noChangeArrowheads="1"/>
          </p:cNvPicPr>
          <p:nvPr>
            <p:ph idx="1"/>
          </p:nvPr>
        </p:nvPicPr>
        <p:blipFill>
          <a:blip r:embed="rId2" cstate="print"/>
          <a:srcRect l="13071" t="667"/>
          <a:stretch>
            <a:fillRect/>
          </a:stretch>
        </p:blipFill>
        <p:spPr>
          <a:xfrm>
            <a:off x="2819400" y="2209800"/>
            <a:ext cx="4054475" cy="4495800"/>
          </a:xfrm>
          <a:prstGeom prst="roundRect">
            <a:avLst>
              <a:gd name="adj" fmla="val 16667"/>
            </a:avLst>
          </a:prstGeom>
          <a:ln w="76200">
            <a:solidFill>
              <a:schemeClr val="bg1">
                <a:lumMod val="75000"/>
                <a:lumOff val="2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do we mean by chest </a:t>
            </a:r>
            <a:endParaRPr lang="en-US" dirty="0"/>
          </a:p>
        </p:txBody>
      </p:sp>
      <p:sp>
        <p:nvSpPr>
          <p:cNvPr id="16387" name="Content Placeholder 2"/>
          <p:cNvSpPr>
            <a:spLocks noGrp="1"/>
          </p:cNvSpPr>
          <p:nvPr>
            <p:ph idx="1"/>
          </p:nvPr>
        </p:nvSpPr>
        <p:spPr/>
        <p:txBody>
          <a:bodyPr/>
          <a:lstStyle/>
          <a:p>
            <a:endParaRPr lang="en-US" smtClean="0"/>
          </a:p>
        </p:txBody>
      </p:sp>
      <p:pic>
        <p:nvPicPr>
          <p:cNvPr id="4" name="Picture 4" descr="Case1HeartDrawingPA"/>
          <p:cNvPicPr>
            <a:picLocks noChangeAspect="1" noChangeArrowheads="1"/>
          </p:cNvPicPr>
          <p:nvPr/>
        </p:nvPicPr>
        <p:blipFill>
          <a:blip r:embed="rId2">
            <a:lum bright="12000" contrast="24000"/>
            <a:grayscl/>
          </a:blip>
          <a:srcRect b="3940"/>
          <a:stretch>
            <a:fillRect/>
          </a:stretch>
        </p:blipFill>
        <p:spPr bwMode="auto">
          <a:xfrm>
            <a:off x="2057400" y="1447800"/>
            <a:ext cx="4564063" cy="5638800"/>
          </a:xfrm>
          <a:prstGeom prst="rect">
            <a:avLst/>
          </a:prstGeom>
          <a:noFill/>
          <a:ln w="9525">
            <a:noFill/>
            <a:miter lim="800000"/>
            <a:headEnd/>
            <a:tailEnd/>
          </a:ln>
        </p:spPr>
      </p:pic>
      <p:sp>
        <p:nvSpPr>
          <p:cNvPr id="5" name="Rectangle 4"/>
          <p:cNvSpPr>
            <a:spLocks noChangeArrowheads="1"/>
          </p:cNvSpPr>
          <p:nvPr/>
        </p:nvSpPr>
        <p:spPr bwMode="auto">
          <a:xfrm>
            <a:off x="3505200" y="4876800"/>
            <a:ext cx="4572000" cy="1570038"/>
          </a:xfrm>
          <a:prstGeom prst="rect">
            <a:avLst/>
          </a:prstGeom>
          <a:noFill/>
          <a:ln w="9525">
            <a:noFill/>
            <a:miter lim="800000"/>
            <a:headEnd/>
            <a:tailEnd/>
          </a:ln>
        </p:spPr>
        <p:txBody>
          <a:bodyPr>
            <a:spAutoFit/>
          </a:bodyPr>
          <a:lstStyle/>
          <a:p>
            <a:pPr algn="ctr" eaLnBrk="1" hangingPunct="1"/>
            <a:r>
              <a:rPr lang="en-US" sz="3200"/>
              <a:t>We mean study of thoracic cage contents</a:t>
            </a:r>
          </a:p>
        </p:txBody>
      </p:sp>
      <p:sp>
        <p:nvSpPr>
          <p:cNvPr id="6" name="Striped Right Arrow 5"/>
          <p:cNvSpPr/>
          <p:nvPr/>
        </p:nvSpPr>
        <p:spPr bwMode="auto">
          <a:xfrm rot="4423528">
            <a:off x="3036887" y="2227263"/>
            <a:ext cx="1489075" cy="4572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7" name="Flowchart: Extract 6"/>
          <p:cNvSpPr/>
          <p:nvPr/>
        </p:nvSpPr>
        <p:spPr bwMode="auto">
          <a:xfrm>
            <a:off x="1752600" y="2209800"/>
            <a:ext cx="1752600" cy="2438400"/>
          </a:xfrm>
          <a:prstGeom prst="flowChartExtract">
            <a:avLst/>
          </a:prstGeom>
          <a:no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8" name="Flowchart: Extract 7"/>
          <p:cNvSpPr/>
          <p:nvPr/>
        </p:nvSpPr>
        <p:spPr bwMode="auto">
          <a:xfrm>
            <a:off x="4419600" y="1981200"/>
            <a:ext cx="1752600" cy="2438400"/>
          </a:xfrm>
          <a:prstGeom prst="flowChartExtract">
            <a:avLst/>
          </a:prstGeom>
          <a:no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 name="5-Point Star 8"/>
          <p:cNvSpPr/>
          <p:nvPr/>
        </p:nvSpPr>
        <p:spPr bwMode="auto">
          <a:xfrm>
            <a:off x="2362200" y="5181600"/>
            <a:ext cx="152400" cy="2286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 name="5-Point Star 9"/>
          <p:cNvSpPr/>
          <p:nvPr/>
        </p:nvSpPr>
        <p:spPr bwMode="auto">
          <a:xfrm flipH="1" flipV="1">
            <a:off x="2057400" y="4724400"/>
            <a:ext cx="228600" cy="381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1" name="Curved Down Arrow 10"/>
          <p:cNvSpPr/>
          <p:nvPr/>
        </p:nvSpPr>
        <p:spPr bwMode="auto">
          <a:xfrm>
            <a:off x="2133600" y="6096000"/>
            <a:ext cx="1524000" cy="6096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2" name="Curved Down Arrow 11"/>
          <p:cNvSpPr/>
          <p:nvPr/>
        </p:nvSpPr>
        <p:spPr bwMode="auto">
          <a:xfrm>
            <a:off x="4191000" y="6248400"/>
            <a:ext cx="1524000" cy="6096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p:txBody>
          <a:bodyPr/>
          <a:lstStyle/>
          <a:p>
            <a:pPr>
              <a:defRPr/>
            </a:pPr>
            <a:r>
              <a:rPr lang="en-US" sz="1400" dirty="0" smtClean="0"/>
              <a:t>(1</a:t>
            </a:r>
            <a:r>
              <a:rPr lang="en-US" sz="1400" dirty="0"/>
              <a:t>) Horizontal fissure</a:t>
            </a:r>
            <a:br>
              <a:rPr lang="en-US" sz="1400" dirty="0"/>
            </a:br>
            <a:r>
              <a:rPr lang="en-US" sz="1400" dirty="0"/>
              <a:t>(2) Right oblique fissure, (3) Left oblique fissure. Figure 2.4b</a:t>
            </a:r>
            <a:br>
              <a:rPr lang="en-US" sz="1400" dirty="0"/>
            </a:br>
            <a:r>
              <a:rPr lang="en-US" sz="1400" dirty="0"/>
              <a:t>(1) Horizontal fissure (2) Right oblique fissure (3) Right upper lobe</a:t>
            </a:r>
            <a:br>
              <a:rPr lang="en-US" sz="1400" dirty="0"/>
            </a:br>
            <a:r>
              <a:rPr lang="en-US" sz="1400" dirty="0"/>
              <a:t>(4) Right middle lobe (5) Right lower lobe. Figure 2.4c (1) Left</a:t>
            </a:r>
            <a:br>
              <a:rPr lang="en-US" sz="1400" dirty="0"/>
            </a:br>
            <a:r>
              <a:rPr lang="en-US" sz="1400" dirty="0"/>
              <a:t>oblique fissure (2) Left upper lobe (3) Left lower lobe.</a:t>
            </a:r>
            <a:br>
              <a:rPr lang="en-US" sz="1400" dirty="0"/>
            </a:br>
            <a:endParaRPr lang="en-US" sz="1400" dirty="0"/>
          </a:p>
        </p:txBody>
      </p:sp>
      <p:sp>
        <p:nvSpPr>
          <p:cNvPr id="49155" name="Rectangle 3"/>
          <p:cNvSpPr>
            <a:spLocks noGrp="1" noChangeArrowheads="1"/>
          </p:cNvSpPr>
          <p:nvPr>
            <p:ph sz="half" idx="1"/>
          </p:nvPr>
        </p:nvSpPr>
        <p:spPr/>
        <p:txBody>
          <a:bodyPr/>
          <a:lstStyle/>
          <a:p>
            <a:endParaRPr lang="en-US" smtClean="0"/>
          </a:p>
        </p:txBody>
      </p:sp>
      <p:pic>
        <p:nvPicPr>
          <p:cNvPr id="309252" name="Picture 4"/>
          <p:cNvPicPr>
            <a:picLocks noGrp="1" noChangeAspect="1" noChangeArrowheads="1"/>
          </p:cNvPicPr>
          <p:nvPr>
            <p:ph sz="half" idx="2"/>
          </p:nvPr>
        </p:nvPicPr>
        <p:blipFill>
          <a:blip r:embed="rId2" cstate="print"/>
          <a:srcRect/>
          <a:stretch>
            <a:fillRect/>
          </a:stretch>
        </p:blipFill>
        <p:spPr>
          <a:xfrm>
            <a:off x="5105400" y="1600200"/>
            <a:ext cx="4038600" cy="4495800"/>
          </a:xfrm>
          <a:prstGeom prst="roundRect">
            <a:avLst>
              <a:gd name="adj" fmla="val 4167"/>
            </a:avLst>
          </a:prstGeom>
          <a:solidFill>
            <a:srgbClr val="FFFFFF"/>
          </a:solidFill>
          <a:ln w="76200" cap="sq">
            <a:solidFill>
              <a:srgbClr val="7030A0"/>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9253" name="Picture 5"/>
          <p:cNvPicPr>
            <a:picLocks noGrp="1" noChangeAspect="1" noChangeArrowheads="1"/>
          </p:cNvPicPr>
          <p:nvPr>
            <p:ph type="body" idx="4294967295"/>
          </p:nvPr>
        </p:nvPicPr>
        <p:blipFill>
          <a:blip r:embed="rId3" cstate="print"/>
          <a:srcRect l="2985" t="5051"/>
          <a:stretch>
            <a:fillRect/>
          </a:stretch>
        </p:blipFill>
        <p:spPr>
          <a:xfrm>
            <a:off x="152400" y="1828800"/>
            <a:ext cx="4953000" cy="4297363"/>
          </a:xfrm>
          <a:prstGeom prst="roundRect">
            <a:avLst>
              <a:gd name="adj" fmla="val 8594"/>
            </a:avLst>
          </a:prstGeom>
          <a:solidFill>
            <a:srgbClr val="FFFFFF">
              <a:shade val="85000"/>
            </a:srgbClr>
          </a:solidFill>
          <a:ln w="76200">
            <a:solidFill>
              <a:schemeClr val="bg1">
                <a:lumMod val="90000"/>
                <a:lumOff val="10000"/>
              </a:schemeClr>
            </a:solidFill>
          </a:ln>
          <a:effectLst>
            <a:reflection blurRad="12700" stA="38000" endPos="28000" dist="5000" dir="5400000" sy="-100000" algn="bl" rotWithShape="0"/>
          </a:effectLst>
        </p:spPr>
      </p:pic>
      <p:sp>
        <p:nvSpPr>
          <p:cNvPr id="6" name="TextBox 5"/>
          <p:cNvSpPr txBox="1"/>
          <p:nvPr/>
        </p:nvSpPr>
        <p:spPr>
          <a:xfrm>
            <a:off x="914400" y="5486400"/>
            <a:ext cx="1828800" cy="369888"/>
          </a:xfrm>
          <a:prstGeom prst="rect">
            <a:avLst/>
          </a:prstGeom>
          <a:noFill/>
        </p:spPr>
        <p:txBody>
          <a:bodyPr>
            <a:spAutoFit/>
          </a:bodyPr>
          <a:lstStyle/>
          <a:p>
            <a:pPr eaLnBrk="1" hangingPunct="1">
              <a:defRPr/>
            </a:pPr>
            <a:r>
              <a:rPr lang="en-US" dirty="0">
                <a:solidFill>
                  <a:schemeClr val="bg2">
                    <a:lumMod val="60000"/>
                    <a:lumOff val="40000"/>
                  </a:schemeClr>
                </a:solidFill>
                <a:effectLst>
                  <a:outerShdw blurRad="38100" dist="38100" dir="2700000" algn="tl">
                    <a:srgbClr val="000000">
                      <a:alpha val="43137"/>
                    </a:srgbClr>
                  </a:outerShdw>
                </a:effectLst>
              </a:rPr>
              <a:t>RIGHT LUNG</a:t>
            </a:r>
          </a:p>
        </p:txBody>
      </p:sp>
      <p:sp>
        <p:nvSpPr>
          <p:cNvPr id="7" name="TextBox 6"/>
          <p:cNvSpPr txBox="1"/>
          <p:nvPr/>
        </p:nvSpPr>
        <p:spPr>
          <a:xfrm>
            <a:off x="5334000" y="5181600"/>
            <a:ext cx="1752600"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pc="50" dirty="0">
                <a:ln w="11430"/>
                <a:blipFill>
                  <a:blip r:embed="rId4"/>
                  <a:tile tx="0" ty="0" sx="100000" sy="100000" flip="none" algn="tl"/>
                </a:blipFill>
                <a:effectLst>
                  <a:outerShdw blurRad="76200" dist="50800" dir="5400000" algn="tl" rotWithShape="0">
                    <a:srgbClr val="000000">
                      <a:alpha val="65000"/>
                    </a:srgbClr>
                  </a:outerShdw>
                </a:effectLst>
              </a:rPr>
              <a:t>LEFT LUNG</a:t>
            </a:r>
          </a:p>
        </p:txBody>
      </p:sp>
      <p:sp>
        <p:nvSpPr>
          <p:cNvPr id="8" name="TextBox 7"/>
          <p:cNvSpPr txBox="1"/>
          <p:nvPr/>
        </p:nvSpPr>
        <p:spPr>
          <a:xfrm>
            <a:off x="1447800" y="4419600"/>
            <a:ext cx="7315200" cy="646113"/>
          </a:xfrm>
          <a:prstGeom prst="rect">
            <a:avLst/>
          </a:prstGeom>
          <a:noFill/>
        </p:spPr>
        <p:txBody>
          <a:bodyPr>
            <a:spAutoFit/>
          </a:bodyPr>
          <a:lstStyle/>
          <a:p>
            <a:pPr eaLnBrk="1" hangingPunct="1">
              <a:defRPr/>
            </a:pPr>
            <a:r>
              <a:rPr lang="en-US" sz="3600" dirty="0">
                <a:solidFill>
                  <a:schemeClr val="bg1">
                    <a:lumMod val="75000"/>
                    <a:lumOff val="25000"/>
                  </a:schemeClr>
                </a:solidFill>
                <a:effectLst>
                  <a:outerShdw blurRad="38100" dist="38100" dir="2700000" algn="tl">
                    <a:srgbClr val="000000">
                      <a:alpha val="43137"/>
                    </a:srgbClr>
                  </a:outerShdw>
                </a:effectLst>
              </a:rPr>
              <a:t>Why these lines are important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9253"/>
                                        </p:tgtEl>
                                        <p:attrNameLst>
                                          <p:attrName>style.visibility</p:attrName>
                                        </p:attrNameLst>
                                      </p:cBhvr>
                                      <p:to>
                                        <p:strVal val="visible"/>
                                      </p:to>
                                    </p:set>
                                    <p:animEffect transition="in" filter="blinds(horizontal)">
                                      <p:cBhvr>
                                        <p:cTn id="7" dur="500"/>
                                        <p:tgtEl>
                                          <p:spTgt spid="3092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9252"/>
                                        </p:tgtEl>
                                        <p:attrNameLst>
                                          <p:attrName>style.visibility</p:attrName>
                                        </p:attrNameLst>
                                      </p:cBhvr>
                                      <p:to>
                                        <p:strVal val="visible"/>
                                      </p:to>
                                    </p:set>
                                    <p:animEffect transition="in" filter="checkerboard(across)">
                                      <p:cBhvr>
                                        <p:cTn id="15" dur="500"/>
                                        <p:tgtEl>
                                          <p:spTgt spid="309252"/>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idx="4294967295"/>
          </p:nvPr>
        </p:nvSpPr>
        <p:spPr/>
        <p:txBody>
          <a:bodyPr/>
          <a:lstStyle/>
          <a:p>
            <a:pPr eaLnBrk="1" hangingPunct="1">
              <a:defRPr/>
            </a:pPr>
            <a:r>
              <a:rPr lang="en-US" smtClean="0"/>
              <a:t>FISSURES</a:t>
            </a:r>
          </a:p>
        </p:txBody>
      </p:sp>
      <p:pic>
        <p:nvPicPr>
          <p:cNvPr id="50179" name="Picture 3" descr="fissures-and-lobar-anat"/>
          <p:cNvPicPr>
            <a:picLocks noChangeAspect="1" noChangeArrowheads="1"/>
          </p:cNvPicPr>
          <p:nvPr>
            <p:ph sz="half" idx="4294967295"/>
          </p:nvPr>
        </p:nvPicPr>
        <p:blipFill>
          <a:blip r:embed="rId3"/>
          <a:srcRect/>
          <a:stretch>
            <a:fillRect/>
          </a:stretch>
        </p:blipFill>
        <p:spPr>
          <a:xfrm>
            <a:off x="457200" y="1620838"/>
            <a:ext cx="4038600" cy="4454525"/>
          </a:xfrm>
          <a:noFill/>
        </p:spPr>
      </p:pic>
      <p:pic>
        <p:nvPicPr>
          <p:cNvPr id="50180" name="Picture 4" descr="fissure major"/>
          <p:cNvPicPr>
            <a:picLocks noChangeAspect="1" noChangeArrowheads="1"/>
          </p:cNvPicPr>
          <p:nvPr>
            <p:ph sz="half" idx="4294967295"/>
          </p:nvPr>
        </p:nvPicPr>
        <p:blipFill>
          <a:blip r:embed="rId4"/>
          <a:srcRect/>
          <a:stretch>
            <a:fillRect/>
          </a:stretch>
        </p:blipFill>
        <p:spPr>
          <a:xfrm>
            <a:off x="4933950" y="1600200"/>
            <a:ext cx="3467100" cy="44958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Case5 S_P Sternotomy"/>
          <p:cNvPicPr>
            <a:picLocks noChangeAspect="1" noChangeArrowheads="1"/>
          </p:cNvPicPr>
          <p:nvPr/>
        </p:nvPicPr>
        <p:blipFill>
          <a:blip r:embed="rId3">
            <a:lum bright="12000"/>
          </a:blip>
          <a:srcRect/>
          <a:stretch>
            <a:fillRect/>
          </a:stretch>
        </p:blipFill>
        <p:spPr bwMode="auto">
          <a:xfrm>
            <a:off x="4267200" y="1524000"/>
            <a:ext cx="3502025" cy="5029200"/>
          </a:xfrm>
          <a:prstGeom prst="rect">
            <a:avLst/>
          </a:prstGeom>
          <a:noFill/>
          <a:ln w="9525">
            <a:noFill/>
            <a:miter lim="800000"/>
            <a:headEnd/>
            <a:tailEnd/>
          </a:ln>
        </p:spPr>
      </p:pic>
      <p:sp>
        <p:nvSpPr>
          <p:cNvPr id="486403" name="Rectangle 3"/>
          <p:cNvSpPr>
            <a:spLocks noGrp="1" noChangeArrowheads="1"/>
          </p:cNvSpPr>
          <p:nvPr>
            <p:ph type="title"/>
          </p:nvPr>
        </p:nvSpPr>
        <p:spPr>
          <a:xfrm>
            <a:off x="609600" y="228600"/>
            <a:ext cx="7772400" cy="609600"/>
          </a:xfrm>
        </p:spPr>
        <p:txBody>
          <a:bodyPr/>
          <a:lstStyle/>
          <a:p>
            <a:pPr eaLnBrk="1" hangingPunct="1">
              <a:defRPr/>
            </a:pPr>
            <a:r>
              <a:rPr lang="en-US" dirty="0" smtClean="0">
                <a:solidFill>
                  <a:schemeClr val="hlink"/>
                </a:solidFill>
              </a:rPr>
              <a:t>CARDIAC Valves</a:t>
            </a:r>
          </a:p>
        </p:txBody>
      </p:sp>
      <p:pic>
        <p:nvPicPr>
          <p:cNvPr id="52228" name="Picture 4" descr="Case5  S_P Sternotomy2"/>
          <p:cNvPicPr>
            <a:picLocks noChangeAspect="1" noChangeArrowheads="1"/>
          </p:cNvPicPr>
          <p:nvPr/>
        </p:nvPicPr>
        <p:blipFill>
          <a:blip r:embed="rId4">
            <a:lum bright="12000"/>
          </a:blip>
          <a:srcRect/>
          <a:stretch>
            <a:fillRect/>
          </a:stretch>
        </p:blipFill>
        <p:spPr bwMode="auto">
          <a:xfrm>
            <a:off x="152400" y="1524000"/>
            <a:ext cx="4143375" cy="5029200"/>
          </a:xfrm>
          <a:prstGeom prst="rect">
            <a:avLst/>
          </a:prstGeom>
          <a:noFill/>
          <a:ln w="9525">
            <a:noFill/>
            <a:miter lim="800000"/>
            <a:headEnd/>
            <a:tailEnd/>
          </a:ln>
        </p:spPr>
      </p:pic>
      <p:sp>
        <p:nvSpPr>
          <p:cNvPr id="52229" name="Text Box 5"/>
          <p:cNvSpPr txBox="1">
            <a:spLocks noChangeArrowheads="1"/>
          </p:cNvSpPr>
          <p:nvPr/>
        </p:nvSpPr>
        <p:spPr bwMode="auto">
          <a:xfrm>
            <a:off x="304800" y="838200"/>
            <a:ext cx="7772400" cy="517525"/>
          </a:xfrm>
          <a:prstGeom prst="rect">
            <a:avLst/>
          </a:prstGeom>
          <a:noFill/>
          <a:ln w="9525">
            <a:noFill/>
            <a:miter lim="800000"/>
            <a:headEnd/>
            <a:tailEnd/>
          </a:ln>
        </p:spPr>
        <p:txBody>
          <a:bodyPr>
            <a:spAutoFit/>
          </a:bodyPr>
          <a:lstStyle/>
          <a:p>
            <a:pPr eaLnBrk="1" hangingPunct="1">
              <a:spcBef>
                <a:spcPct val="50000"/>
              </a:spcBef>
            </a:pPr>
            <a:r>
              <a:rPr lang="en-US" sz="1400" b="0">
                <a:latin typeface="Times New Roman" pitchFamily="18" charset="0"/>
              </a:rPr>
              <a:t>This patient had a malfunctioning mitral valve (between left atrium and left ventricle) and aortic valve (between left ventricle and aorta) and prosthetic valves were inserted (better seen on lateral)</a:t>
            </a:r>
          </a:p>
        </p:txBody>
      </p:sp>
      <p:sp>
        <p:nvSpPr>
          <p:cNvPr id="52230" name="Text Box 6"/>
          <p:cNvSpPr txBox="1">
            <a:spLocks noChangeArrowheads="1"/>
          </p:cNvSpPr>
          <p:nvPr/>
        </p:nvSpPr>
        <p:spPr bwMode="auto">
          <a:xfrm>
            <a:off x="152400" y="1524000"/>
            <a:ext cx="1447800" cy="274638"/>
          </a:xfrm>
          <a:prstGeom prst="rect">
            <a:avLst/>
          </a:prstGeom>
          <a:noFill/>
          <a:ln w="9525">
            <a:noFill/>
            <a:miter lim="800000"/>
            <a:headEnd/>
            <a:tailEnd/>
          </a:ln>
        </p:spPr>
        <p:txBody>
          <a:bodyPr>
            <a:spAutoFit/>
          </a:bodyPr>
          <a:lstStyle/>
          <a:p>
            <a:pPr eaLnBrk="1" hangingPunct="1">
              <a:spcBef>
                <a:spcPct val="50000"/>
              </a:spcBef>
            </a:pPr>
            <a:r>
              <a:rPr lang="en-US" sz="1200" b="0">
                <a:latin typeface="Times New Roman" pitchFamily="18" charset="0"/>
              </a:rPr>
              <a:t>Frontal CXR</a:t>
            </a:r>
          </a:p>
        </p:txBody>
      </p:sp>
      <p:sp>
        <p:nvSpPr>
          <p:cNvPr id="52231" name="Text Box 7"/>
          <p:cNvSpPr txBox="1">
            <a:spLocks noChangeArrowheads="1"/>
          </p:cNvSpPr>
          <p:nvPr/>
        </p:nvSpPr>
        <p:spPr bwMode="auto">
          <a:xfrm>
            <a:off x="4267200" y="1524000"/>
            <a:ext cx="990600" cy="274638"/>
          </a:xfrm>
          <a:prstGeom prst="rect">
            <a:avLst/>
          </a:prstGeom>
          <a:noFill/>
          <a:ln w="9525">
            <a:noFill/>
            <a:miter lim="800000"/>
            <a:headEnd/>
            <a:tailEnd/>
          </a:ln>
        </p:spPr>
        <p:txBody>
          <a:bodyPr>
            <a:spAutoFit/>
          </a:bodyPr>
          <a:lstStyle/>
          <a:p>
            <a:pPr eaLnBrk="1" hangingPunct="1">
              <a:spcBef>
                <a:spcPct val="50000"/>
              </a:spcBef>
            </a:pPr>
            <a:r>
              <a:rPr lang="en-US" sz="1200" b="0">
                <a:latin typeface="Times New Roman" pitchFamily="18" charset="0"/>
              </a:rPr>
              <a:t>LAT CXR</a:t>
            </a:r>
          </a:p>
        </p:txBody>
      </p:sp>
      <p:sp>
        <p:nvSpPr>
          <p:cNvPr id="52232" name="Text Box 8"/>
          <p:cNvSpPr txBox="1">
            <a:spLocks noChangeArrowheads="1"/>
          </p:cNvSpPr>
          <p:nvPr/>
        </p:nvSpPr>
        <p:spPr bwMode="auto">
          <a:xfrm>
            <a:off x="7391400" y="1905000"/>
            <a:ext cx="1752600" cy="3473450"/>
          </a:xfrm>
          <a:prstGeom prst="rect">
            <a:avLst/>
          </a:prstGeom>
          <a:noFill/>
          <a:ln w="9525">
            <a:noFill/>
            <a:miter lim="800000"/>
            <a:headEnd/>
            <a:tailEnd/>
          </a:ln>
        </p:spPr>
        <p:txBody>
          <a:bodyPr>
            <a:spAutoFit/>
          </a:bodyPr>
          <a:lstStyle/>
          <a:p>
            <a:pPr marL="457200" indent="-457200" eaLnBrk="1" hangingPunct="1">
              <a:spcBef>
                <a:spcPct val="50000"/>
              </a:spcBef>
            </a:pPr>
            <a:r>
              <a:rPr lang="en-US" sz="1200">
                <a:latin typeface="Times New Roman" pitchFamily="18" charset="0"/>
              </a:rPr>
              <a:t>Key:</a:t>
            </a:r>
          </a:p>
          <a:p>
            <a:pPr marL="457200" indent="-457200" eaLnBrk="1" hangingPunct="1">
              <a:spcBef>
                <a:spcPct val="50000"/>
              </a:spcBef>
              <a:buFontTx/>
              <a:buAutoNum type="arabicPeriod"/>
            </a:pPr>
            <a:r>
              <a:rPr lang="en-US" sz="1200">
                <a:latin typeface="Times New Roman" pitchFamily="18" charset="0"/>
              </a:rPr>
              <a:t>Suture material used for repair of vertical incision thru sternum (median sternotomy)</a:t>
            </a:r>
          </a:p>
          <a:p>
            <a:pPr marL="457200" indent="-457200" eaLnBrk="1" hangingPunct="1">
              <a:spcBef>
                <a:spcPct val="50000"/>
              </a:spcBef>
              <a:buFontTx/>
              <a:buAutoNum type="arabicPeriod"/>
            </a:pPr>
            <a:r>
              <a:rPr lang="en-US" sz="1200">
                <a:latin typeface="Times New Roman" pitchFamily="18" charset="0"/>
              </a:rPr>
              <a:t>Aortic valve prosthesis</a:t>
            </a:r>
          </a:p>
          <a:p>
            <a:pPr marL="457200" indent="-457200" eaLnBrk="1" hangingPunct="1">
              <a:spcBef>
                <a:spcPct val="50000"/>
              </a:spcBef>
              <a:buFontTx/>
              <a:buAutoNum type="arabicPeriod"/>
            </a:pPr>
            <a:r>
              <a:rPr lang="en-US" sz="1200">
                <a:latin typeface="Times New Roman" pitchFamily="18" charset="0"/>
              </a:rPr>
              <a:t>Mitral valve prosthesis</a:t>
            </a:r>
          </a:p>
          <a:p>
            <a:pPr marL="457200" indent="-457200" eaLnBrk="1" hangingPunct="1">
              <a:spcBef>
                <a:spcPct val="50000"/>
              </a:spcBef>
              <a:buFontTx/>
              <a:buAutoNum type="arabicPeriod"/>
            </a:pPr>
            <a:r>
              <a:rPr lang="en-US" sz="1200">
                <a:latin typeface="Times New Roman" pitchFamily="18" charset="0"/>
              </a:rPr>
              <a:t>Left hemi diaphragm</a:t>
            </a:r>
          </a:p>
          <a:p>
            <a:pPr marL="457200" indent="-457200" eaLnBrk="1" hangingPunct="1">
              <a:spcBef>
                <a:spcPct val="50000"/>
              </a:spcBef>
              <a:buFontTx/>
              <a:buAutoNum type="arabicPeriod"/>
            </a:pPr>
            <a:r>
              <a:rPr lang="en-US" sz="1200">
                <a:latin typeface="Times New Roman" pitchFamily="18" charset="0"/>
              </a:rPr>
              <a:t>Right hemi diaphragm</a:t>
            </a:r>
          </a:p>
        </p:txBody>
      </p:sp>
      <p:sp>
        <p:nvSpPr>
          <p:cNvPr id="52233" name="Text Box 9"/>
          <p:cNvSpPr txBox="1">
            <a:spLocks noChangeArrowheads="1"/>
          </p:cNvSpPr>
          <p:nvPr/>
        </p:nvSpPr>
        <p:spPr bwMode="auto">
          <a:xfrm>
            <a:off x="1828800" y="25908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1</a:t>
            </a:r>
          </a:p>
        </p:txBody>
      </p:sp>
      <p:sp>
        <p:nvSpPr>
          <p:cNvPr id="52234" name="Text Box 10"/>
          <p:cNvSpPr txBox="1">
            <a:spLocks noChangeArrowheads="1"/>
          </p:cNvSpPr>
          <p:nvPr/>
        </p:nvSpPr>
        <p:spPr bwMode="auto">
          <a:xfrm>
            <a:off x="2209800" y="3505200"/>
            <a:ext cx="304800" cy="304800"/>
          </a:xfrm>
          <a:prstGeom prst="rect">
            <a:avLst/>
          </a:prstGeom>
          <a:noFill/>
          <a:ln w="9525">
            <a:noFill/>
            <a:miter lim="800000"/>
            <a:headEnd/>
            <a:tailEnd/>
          </a:ln>
        </p:spPr>
        <p:txBody>
          <a:bodyPr>
            <a:spAutoFit/>
          </a:bodyPr>
          <a:lstStyle/>
          <a:p>
            <a:pPr eaLnBrk="1" hangingPunct="1">
              <a:spcBef>
                <a:spcPct val="50000"/>
              </a:spcBef>
            </a:pPr>
            <a:r>
              <a:rPr lang="en-US" sz="1400">
                <a:solidFill>
                  <a:schemeClr val="bg1"/>
                </a:solidFill>
                <a:latin typeface="Times New Roman" pitchFamily="18" charset="0"/>
              </a:rPr>
              <a:t>2</a:t>
            </a:r>
          </a:p>
        </p:txBody>
      </p:sp>
      <p:sp>
        <p:nvSpPr>
          <p:cNvPr id="52235" name="Text Box 11"/>
          <p:cNvSpPr txBox="1">
            <a:spLocks noChangeArrowheads="1"/>
          </p:cNvSpPr>
          <p:nvPr/>
        </p:nvSpPr>
        <p:spPr bwMode="auto">
          <a:xfrm>
            <a:off x="2362200" y="3962400"/>
            <a:ext cx="304800" cy="304800"/>
          </a:xfrm>
          <a:prstGeom prst="rect">
            <a:avLst/>
          </a:prstGeom>
          <a:noFill/>
          <a:ln w="9525">
            <a:noFill/>
            <a:miter lim="800000"/>
            <a:headEnd/>
            <a:tailEnd/>
          </a:ln>
        </p:spPr>
        <p:txBody>
          <a:bodyPr>
            <a:spAutoFit/>
          </a:bodyPr>
          <a:lstStyle/>
          <a:p>
            <a:pPr eaLnBrk="1" hangingPunct="1">
              <a:spcBef>
                <a:spcPct val="50000"/>
              </a:spcBef>
            </a:pPr>
            <a:r>
              <a:rPr lang="en-US" sz="1400">
                <a:solidFill>
                  <a:schemeClr val="bg1"/>
                </a:solidFill>
                <a:latin typeface="Times New Roman" pitchFamily="18" charset="0"/>
              </a:rPr>
              <a:t>3</a:t>
            </a:r>
          </a:p>
        </p:txBody>
      </p:sp>
      <p:sp>
        <p:nvSpPr>
          <p:cNvPr id="52236" name="Text Box 12"/>
          <p:cNvSpPr txBox="1">
            <a:spLocks noChangeArrowheads="1"/>
          </p:cNvSpPr>
          <p:nvPr/>
        </p:nvSpPr>
        <p:spPr bwMode="auto">
          <a:xfrm>
            <a:off x="3505200" y="53340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4</a:t>
            </a:r>
          </a:p>
        </p:txBody>
      </p:sp>
      <p:sp>
        <p:nvSpPr>
          <p:cNvPr id="52237" name="Text Box 13"/>
          <p:cNvSpPr txBox="1">
            <a:spLocks noChangeArrowheads="1"/>
          </p:cNvSpPr>
          <p:nvPr/>
        </p:nvSpPr>
        <p:spPr bwMode="auto">
          <a:xfrm>
            <a:off x="990600" y="50292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5</a:t>
            </a:r>
          </a:p>
        </p:txBody>
      </p:sp>
      <p:sp>
        <p:nvSpPr>
          <p:cNvPr id="486414" name="Line 14"/>
          <p:cNvSpPr>
            <a:spLocks noChangeShapeType="1"/>
          </p:cNvSpPr>
          <p:nvPr/>
        </p:nvSpPr>
        <p:spPr bwMode="auto">
          <a:xfrm flipV="1">
            <a:off x="990600" y="5105400"/>
            <a:ext cx="0" cy="228600"/>
          </a:xfrm>
          <a:prstGeom prst="line">
            <a:avLst/>
          </a:prstGeom>
          <a:noFill/>
          <a:ln w="9525">
            <a:solidFill>
              <a:schemeClr val="tx1"/>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486415" name="Line 15"/>
          <p:cNvSpPr>
            <a:spLocks noChangeShapeType="1"/>
          </p:cNvSpPr>
          <p:nvPr/>
        </p:nvSpPr>
        <p:spPr bwMode="auto">
          <a:xfrm flipH="1" flipV="1">
            <a:off x="3505200" y="5410200"/>
            <a:ext cx="0" cy="304800"/>
          </a:xfrm>
          <a:prstGeom prst="line">
            <a:avLst/>
          </a:prstGeom>
          <a:noFill/>
          <a:ln w="9525">
            <a:solidFill>
              <a:schemeClr val="tx1"/>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52240" name="Text Box 16"/>
          <p:cNvSpPr txBox="1">
            <a:spLocks noChangeArrowheads="1"/>
          </p:cNvSpPr>
          <p:nvPr/>
        </p:nvSpPr>
        <p:spPr bwMode="auto">
          <a:xfrm>
            <a:off x="5257800" y="34290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2</a:t>
            </a:r>
          </a:p>
        </p:txBody>
      </p:sp>
      <p:sp>
        <p:nvSpPr>
          <p:cNvPr id="52241" name="Text Box 17"/>
          <p:cNvSpPr txBox="1">
            <a:spLocks noChangeArrowheads="1"/>
          </p:cNvSpPr>
          <p:nvPr/>
        </p:nvSpPr>
        <p:spPr bwMode="auto">
          <a:xfrm>
            <a:off x="4267200" y="33528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1</a:t>
            </a:r>
          </a:p>
        </p:txBody>
      </p:sp>
      <p:sp>
        <p:nvSpPr>
          <p:cNvPr id="52242" name="Text Box 18"/>
          <p:cNvSpPr txBox="1">
            <a:spLocks noChangeArrowheads="1"/>
          </p:cNvSpPr>
          <p:nvPr/>
        </p:nvSpPr>
        <p:spPr bwMode="auto">
          <a:xfrm>
            <a:off x="5562600" y="38100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3</a:t>
            </a:r>
          </a:p>
        </p:txBody>
      </p:sp>
      <p:sp>
        <p:nvSpPr>
          <p:cNvPr id="52243" name="Text Box 19"/>
          <p:cNvSpPr txBox="1">
            <a:spLocks noChangeArrowheads="1"/>
          </p:cNvSpPr>
          <p:nvPr/>
        </p:nvSpPr>
        <p:spPr bwMode="auto">
          <a:xfrm>
            <a:off x="6705600" y="52578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4</a:t>
            </a:r>
          </a:p>
        </p:txBody>
      </p:sp>
      <p:sp>
        <p:nvSpPr>
          <p:cNvPr id="52244" name="Text Box 20"/>
          <p:cNvSpPr txBox="1">
            <a:spLocks noChangeArrowheads="1"/>
          </p:cNvSpPr>
          <p:nvPr/>
        </p:nvSpPr>
        <p:spPr bwMode="auto">
          <a:xfrm>
            <a:off x="7010400" y="57150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5</a:t>
            </a:r>
          </a:p>
        </p:txBody>
      </p:sp>
      <p:sp>
        <p:nvSpPr>
          <p:cNvPr id="486421" name="Line 21"/>
          <p:cNvSpPr>
            <a:spLocks noChangeShapeType="1"/>
          </p:cNvSpPr>
          <p:nvPr/>
        </p:nvSpPr>
        <p:spPr bwMode="auto">
          <a:xfrm>
            <a:off x="4419600" y="3505200"/>
            <a:ext cx="152400" cy="0"/>
          </a:xfrm>
          <a:prstGeom prst="line">
            <a:avLst/>
          </a:prstGeom>
          <a:noFill/>
          <a:ln w="9525">
            <a:solidFill>
              <a:schemeClr val="tx1"/>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486422" name="Line 22"/>
          <p:cNvSpPr>
            <a:spLocks noChangeShapeType="1"/>
          </p:cNvSpPr>
          <p:nvPr/>
        </p:nvSpPr>
        <p:spPr bwMode="auto">
          <a:xfrm flipV="1">
            <a:off x="6705600" y="5257800"/>
            <a:ext cx="76200" cy="228600"/>
          </a:xfrm>
          <a:prstGeom prst="line">
            <a:avLst/>
          </a:prstGeom>
          <a:noFill/>
          <a:ln w="9525">
            <a:solidFill>
              <a:schemeClr val="tx1"/>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486423" name="Line 23"/>
          <p:cNvSpPr>
            <a:spLocks noChangeShapeType="1"/>
          </p:cNvSpPr>
          <p:nvPr/>
        </p:nvSpPr>
        <p:spPr bwMode="auto">
          <a:xfrm flipV="1">
            <a:off x="7010400" y="5715000"/>
            <a:ext cx="152400" cy="228600"/>
          </a:xfrm>
          <a:prstGeom prst="line">
            <a:avLst/>
          </a:prstGeom>
          <a:noFill/>
          <a:ln w="9525">
            <a:solidFill>
              <a:schemeClr val="tx1"/>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486424" name="Line 24"/>
          <p:cNvSpPr>
            <a:spLocks noChangeShapeType="1"/>
          </p:cNvSpPr>
          <p:nvPr/>
        </p:nvSpPr>
        <p:spPr bwMode="auto">
          <a:xfrm flipH="1">
            <a:off x="4953000" y="3429000"/>
            <a:ext cx="914400" cy="1447800"/>
          </a:xfrm>
          <a:prstGeom prst="line">
            <a:avLst/>
          </a:prstGeom>
          <a:noFill/>
          <a:ln w="57150">
            <a:solidFill>
              <a:srgbClr val="FF33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486425" name="Line 25"/>
          <p:cNvSpPr>
            <a:spLocks noChangeShapeType="1"/>
          </p:cNvSpPr>
          <p:nvPr/>
        </p:nvSpPr>
        <p:spPr bwMode="auto">
          <a:xfrm flipH="1">
            <a:off x="1676400" y="3581400"/>
            <a:ext cx="990600" cy="1295400"/>
          </a:xfrm>
          <a:prstGeom prst="line">
            <a:avLst/>
          </a:prstGeom>
          <a:noFill/>
          <a:ln w="57150">
            <a:solidFill>
              <a:srgbClr val="6699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eaLnBrk="1" hangingPunct="1">
              <a:defRPr/>
            </a:pPr>
            <a:r>
              <a:rPr lang="en-US" sz="4000" smtClean="0"/>
              <a:t>MITRAL VALVE REPLACEMENT</a:t>
            </a:r>
          </a:p>
        </p:txBody>
      </p:sp>
      <p:pic>
        <p:nvPicPr>
          <p:cNvPr id="54275" name="Picture 3" descr="ser8472img00001"/>
          <p:cNvPicPr>
            <a:picLocks noChangeAspect="1" noChangeArrowheads="1"/>
          </p:cNvPicPr>
          <p:nvPr>
            <p:ph idx="1"/>
          </p:nvPr>
        </p:nvPicPr>
        <p:blipFill>
          <a:blip r:embed="rId3"/>
          <a:srcRect l="10849" b="23729"/>
          <a:stretch>
            <a:fillRect/>
          </a:stretch>
        </p:blipFill>
        <p:spPr>
          <a:xfrm>
            <a:off x="1981200" y="1143000"/>
            <a:ext cx="5410200" cy="5346700"/>
          </a:xfrm>
          <a:noFill/>
        </p:spPr>
      </p:pic>
      <p:sp>
        <p:nvSpPr>
          <p:cNvPr id="488452" name="Text Box 4"/>
          <p:cNvSpPr txBox="1">
            <a:spLocks noChangeArrowheads="1"/>
          </p:cNvSpPr>
          <p:nvPr/>
        </p:nvSpPr>
        <p:spPr bwMode="auto">
          <a:xfrm>
            <a:off x="5638800" y="5638800"/>
            <a:ext cx="1295400" cy="366713"/>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KKUH</a:t>
            </a:r>
          </a:p>
        </p:txBody>
      </p:sp>
      <p:sp>
        <p:nvSpPr>
          <p:cNvPr id="488453" name="Line 5"/>
          <p:cNvSpPr>
            <a:spLocks noChangeShapeType="1"/>
          </p:cNvSpPr>
          <p:nvPr/>
        </p:nvSpPr>
        <p:spPr bwMode="auto">
          <a:xfrm flipH="1">
            <a:off x="3810000" y="3276600"/>
            <a:ext cx="1828800" cy="1524000"/>
          </a:xfrm>
          <a:prstGeom prst="line">
            <a:avLst/>
          </a:prstGeom>
          <a:noFill/>
          <a:ln w="76200">
            <a:solidFill>
              <a:srgbClr val="6699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eaLnBrk="1" hangingPunct="1">
              <a:defRPr/>
            </a:pPr>
            <a:r>
              <a:rPr lang="en-US" sz="4000" smtClean="0"/>
              <a:t>MITRAL VALVE REPLACEMENT</a:t>
            </a:r>
          </a:p>
        </p:txBody>
      </p:sp>
      <p:pic>
        <p:nvPicPr>
          <p:cNvPr id="56323" name="Picture 3" descr="ser8472img00001"/>
          <p:cNvPicPr>
            <a:picLocks noChangeAspect="1" noChangeArrowheads="1"/>
          </p:cNvPicPr>
          <p:nvPr>
            <p:ph idx="1"/>
          </p:nvPr>
        </p:nvPicPr>
        <p:blipFill>
          <a:blip r:embed="rId3"/>
          <a:srcRect l="10849" b="23729"/>
          <a:stretch>
            <a:fillRect/>
          </a:stretch>
        </p:blipFill>
        <p:spPr>
          <a:xfrm>
            <a:off x="1981200" y="1143000"/>
            <a:ext cx="5410200" cy="5346700"/>
          </a:xfrm>
          <a:noFill/>
        </p:spPr>
      </p:pic>
      <p:sp>
        <p:nvSpPr>
          <p:cNvPr id="490500" name="Text Box 4"/>
          <p:cNvSpPr txBox="1">
            <a:spLocks noChangeArrowheads="1"/>
          </p:cNvSpPr>
          <p:nvPr/>
        </p:nvSpPr>
        <p:spPr bwMode="auto">
          <a:xfrm>
            <a:off x="5638800" y="5638800"/>
            <a:ext cx="1295400" cy="366713"/>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KKUH</a:t>
            </a:r>
          </a:p>
        </p:txBody>
      </p:sp>
      <p:sp>
        <p:nvSpPr>
          <p:cNvPr id="490501" name="Line 5"/>
          <p:cNvSpPr>
            <a:spLocks noChangeShapeType="1"/>
          </p:cNvSpPr>
          <p:nvPr/>
        </p:nvSpPr>
        <p:spPr bwMode="auto">
          <a:xfrm flipH="1">
            <a:off x="3810000" y="3276600"/>
            <a:ext cx="1828800" cy="1524000"/>
          </a:xfrm>
          <a:prstGeom prst="line">
            <a:avLst/>
          </a:prstGeom>
          <a:noFill/>
          <a:ln w="76200">
            <a:solidFill>
              <a:srgbClr val="6699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490502" name="Text Box 6"/>
          <p:cNvSpPr txBox="1">
            <a:spLocks noChangeArrowheads="1"/>
          </p:cNvSpPr>
          <p:nvPr/>
        </p:nvSpPr>
        <p:spPr bwMode="auto">
          <a:xfrm>
            <a:off x="5943600" y="3581400"/>
            <a:ext cx="167640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000000"/>
                  </a:outerShdw>
                </a:effectLst>
              </a:rPr>
              <a:t>LLL COLLAPSE</a:t>
            </a:r>
          </a:p>
        </p:txBody>
      </p:sp>
      <p:sp>
        <p:nvSpPr>
          <p:cNvPr id="490503" name="Line 7"/>
          <p:cNvSpPr>
            <a:spLocks noChangeShapeType="1"/>
          </p:cNvSpPr>
          <p:nvPr/>
        </p:nvSpPr>
        <p:spPr bwMode="auto">
          <a:xfrm flipH="1">
            <a:off x="6248400" y="4191000"/>
            <a:ext cx="533400" cy="381000"/>
          </a:xfrm>
          <a:prstGeom prst="line">
            <a:avLst/>
          </a:prstGeom>
          <a:noFill/>
          <a:ln w="9525">
            <a:solidFill>
              <a:schemeClr val="tx1"/>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eaLnBrk="1" hangingPunct="1">
              <a:defRPr/>
            </a:pPr>
            <a:r>
              <a:rPr lang="en-US" smtClean="0"/>
              <a:t>LLL COLLAPSE</a:t>
            </a:r>
          </a:p>
        </p:txBody>
      </p:sp>
      <p:pic>
        <p:nvPicPr>
          <p:cNvPr id="58371" name="Picture 3" descr="ser9938img00003"/>
          <p:cNvPicPr>
            <a:picLocks noChangeAspect="1" noChangeArrowheads="1"/>
          </p:cNvPicPr>
          <p:nvPr>
            <p:ph sz="half" idx="1"/>
          </p:nvPr>
        </p:nvPicPr>
        <p:blipFill>
          <a:blip r:embed="rId3"/>
          <a:srcRect/>
          <a:stretch>
            <a:fillRect/>
          </a:stretch>
        </p:blipFill>
        <p:spPr>
          <a:xfrm>
            <a:off x="457200" y="2239963"/>
            <a:ext cx="4038600" cy="3214687"/>
          </a:xfrm>
          <a:noFill/>
        </p:spPr>
      </p:pic>
      <p:pic>
        <p:nvPicPr>
          <p:cNvPr id="58372" name="Picture 4" descr="ser9938img00004"/>
          <p:cNvPicPr>
            <a:picLocks noChangeAspect="1" noChangeArrowheads="1"/>
          </p:cNvPicPr>
          <p:nvPr>
            <p:ph sz="half" idx="2"/>
          </p:nvPr>
        </p:nvPicPr>
        <p:blipFill>
          <a:blip r:embed="rId4"/>
          <a:srcRect/>
          <a:stretch>
            <a:fillRect/>
          </a:stretch>
        </p:blipFill>
        <p:spPr>
          <a:xfrm>
            <a:off x="4648200" y="2228850"/>
            <a:ext cx="4038600" cy="3236913"/>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defRPr/>
            </a:pPr>
            <a:r>
              <a:rPr lang="en-US" b="1" smtClean="0"/>
              <a:t>ROUTINE CXR</a:t>
            </a:r>
          </a:p>
        </p:txBody>
      </p:sp>
      <p:pic>
        <p:nvPicPr>
          <p:cNvPr id="60419" name="Picture 3" descr="L MASTECTOMY"/>
          <p:cNvPicPr>
            <a:picLocks noChangeAspect="1" noChangeArrowheads="1"/>
          </p:cNvPicPr>
          <p:nvPr>
            <p:ph idx="1"/>
          </p:nvPr>
        </p:nvPicPr>
        <p:blipFill>
          <a:blip r:embed="rId3">
            <a:lum bright="-6000" contrast="6000"/>
          </a:blip>
          <a:srcRect/>
          <a:stretch>
            <a:fillRect/>
          </a:stretch>
        </p:blipFill>
        <p:spPr>
          <a:xfrm>
            <a:off x="2286000" y="1676400"/>
            <a:ext cx="4695825" cy="4286250"/>
          </a:xfrm>
          <a:noFill/>
        </p:spPr>
      </p:pic>
      <p:sp>
        <p:nvSpPr>
          <p:cNvPr id="494596" name="Line 4"/>
          <p:cNvSpPr>
            <a:spLocks noChangeShapeType="1"/>
          </p:cNvSpPr>
          <p:nvPr/>
        </p:nvSpPr>
        <p:spPr bwMode="auto">
          <a:xfrm flipV="1">
            <a:off x="1219200" y="5791200"/>
            <a:ext cx="1066800" cy="304800"/>
          </a:xfrm>
          <a:prstGeom prst="line">
            <a:avLst/>
          </a:prstGeom>
          <a:noFill/>
          <a:ln w="76200">
            <a:solidFill>
              <a:srgbClr val="FF3300"/>
            </a:solidFill>
            <a:prstDash val="sysDot"/>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60421" name="WordArt 5"/>
          <p:cNvSpPr>
            <a:spLocks noChangeArrowheads="1" noChangeShapeType="1" noTextEdit="1"/>
          </p:cNvSpPr>
          <p:nvPr/>
        </p:nvSpPr>
        <p:spPr bwMode="auto">
          <a:xfrm rot="317236">
            <a:off x="-457200" y="6248400"/>
            <a:ext cx="4467225" cy="1219200"/>
          </a:xfrm>
          <a:prstGeom prst="rect">
            <a:avLst/>
          </a:prstGeom>
        </p:spPr>
        <p:txBody>
          <a:bodyPr spcFirstLastPara="1" wrap="none" fromWordArt="1">
            <a:prstTxWarp prst="textArchUp">
              <a:avLst>
                <a:gd name="adj" fmla="val 11863164"/>
              </a:avLst>
            </a:prstTxWarp>
          </a:bodyPr>
          <a:lstStyle/>
          <a:p>
            <a:pPr algn="ctr"/>
            <a:r>
              <a:rPr lang="en-US" sz="3600" kern="10">
                <a:ln w="9525">
                  <a:solidFill>
                    <a:srgbClr val="000000"/>
                  </a:solidFill>
                  <a:round/>
                  <a:headEnd/>
                  <a:tailEnd/>
                </a:ln>
                <a:solidFill>
                  <a:srgbClr val="000000"/>
                </a:solidFill>
                <a:latin typeface="Arial Black"/>
              </a:rPr>
              <a:t>BREAST SHADOW</a:t>
            </a:r>
          </a:p>
        </p:txBody>
      </p:sp>
      <p:sp>
        <p:nvSpPr>
          <p:cNvPr id="7" name="Flowchart: Sequential Access Storage 6"/>
          <p:cNvSpPr/>
          <p:nvPr/>
        </p:nvSpPr>
        <p:spPr bwMode="auto">
          <a:xfrm>
            <a:off x="5867400" y="5181600"/>
            <a:ext cx="1295400" cy="1143000"/>
          </a:xfrm>
          <a:prstGeom prst="flowChartMagneticTape">
            <a:avLst/>
          </a:prstGeom>
          <a:solidFill>
            <a:schemeClr val="accent1">
              <a:alpha val="0"/>
            </a:schemeClr>
          </a:solidFill>
          <a:ln w="9525" cap="flat" cmpd="sng" algn="ctr">
            <a:solidFill>
              <a:srgbClr val="FF3300"/>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p:txBody>
          <a:bodyPr/>
          <a:lstStyle/>
          <a:p>
            <a:pPr>
              <a:defRPr/>
            </a:pPr>
            <a:r>
              <a:rPr lang="en-GB" dirty="0" smtClean="0"/>
              <a:t>How to read</a:t>
            </a:r>
            <a:br>
              <a:rPr lang="en-GB" dirty="0" smtClean="0"/>
            </a:br>
            <a:r>
              <a:rPr lang="en-GB" dirty="0" smtClean="0"/>
              <a:t>Frontal </a:t>
            </a:r>
            <a:r>
              <a:rPr lang="en-GB" dirty="0"/>
              <a:t>Chest X-Ray</a:t>
            </a:r>
          </a:p>
        </p:txBody>
      </p:sp>
      <p:sp>
        <p:nvSpPr>
          <p:cNvPr id="62467" name="Rectangle 31"/>
          <p:cNvSpPr>
            <a:spLocks noChangeArrowheads="1"/>
          </p:cNvSpPr>
          <p:nvPr/>
        </p:nvSpPr>
        <p:spPr bwMode="auto">
          <a:xfrm>
            <a:off x="6748463" y="3344863"/>
            <a:ext cx="184150" cy="457200"/>
          </a:xfrm>
          <a:prstGeom prst="rect">
            <a:avLst/>
          </a:prstGeom>
          <a:noFill/>
          <a:ln w="9525">
            <a:noFill/>
            <a:miter lim="800000"/>
            <a:headEnd/>
            <a:tailEnd/>
          </a:ln>
        </p:spPr>
        <p:txBody>
          <a:bodyPr wrap="none">
            <a:spAutoFit/>
          </a:bodyPr>
          <a:lstStyle/>
          <a:p>
            <a:pPr algn="ctr"/>
            <a:endParaRPr lang="en-US" sz="2400">
              <a:latin typeface="Times"/>
            </a:endParaRPr>
          </a:p>
        </p:txBody>
      </p:sp>
      <p:pic>
        <p:nvPicPr>
          <p:cNvPr id="146464" name="Picture 32"/>
          <p:cNvPicPr>
            <a:picLocks noChangeAspect="1" noChangeArrowheads="1"/>
          </p:cNvPicPr>
          <p:nvPr/>
        </p:nvPicPr>
        <p:blipFill>
          <a:blip r:embed="rId2"/>
          <a:srcRect/>
          <a:stretch>
            <a:fillRect/>
          </a:stretch>
        </p:blipFill>
        <p:spPr bwMode="auto">
          <a:xfrm>
            <a:off x="1524000" y="2057400"/>
            <a:ext cx="5181600" cy="1066800"/>
          </a:xfrm>
          <a:prstGeom prst="rect">
            <a:avLst/>
          </a:prstGeom>
          <a:noFill/>
          <a:ln w="9525">
            <a:noFill/>
            <a:miter lim="800000"/>
            <a:headEnd/>
            <a:tailEnd/>
          </a:ln>
        </p:spPr>
      </p:pic>
      <p:sp>
        <p:nvSpPr>
          <p:cNvPr id="62469" name="Rectangle 33"/>
          <p:cNvSpPr>
            <a:spLocks noChangeArrowheads="1"/>
          </p:cNvSpPr>
          <p:nvPr/>
        </p:nvSpPr>
        <p:spPr bwMode="auto">
          <a:xfrm>
            <a:off x="7146925" y="4178300"/>
            <a:ext cx="184150" cy="457200"/>
          </a:xfrm>
          <a:prstGeom prst="rect">
            <a:avLst/>
          </a:prstGeom>
          <a:noFill/>
          <a:ln w="9525">
            <a:noFill/>
            <a:miter lim="800000"/>
            <a:headEnd/>
            <a:tailEnd/>
          </a:ln>
        </p:spPr>
        <p:txBody>
          <a:bodyPr wrap="none">
            <a:spAutoFit/>
          </a:bodyPr>
          <a:lstStyle/>
          <a:p>
            <a:pPr algn="ctr"/>
            <a:endParaRPr lang="en-US" sz="2400">
              <a:latin typeface="Times"/>
            </a:endParaRPr>
          </a:p>
        </p:txBody>
      </p:sp>
      <p:pic>
        <p:nvPicPr>
          <p:cNvPr id="146466" name="Picture 34"/>
          <p:cNvPicPr>
            <a:picLocks noChangeAspect="1" noChangeArrowheads="1"/>
          </p:cNvPicPr>
          <p:nvPr/>
        </p:nvPicPr>
        <p:blipFill>
          <a:blip r:embed="rId3"/>
          <a:srcRect/>
          <a:stretch>
            <a:fillRect/>
          </a:stretch>
        </p:blipFill>
        <p:spPr bwMode="auto">
          <a:xfrm>
            <a:off x="1524000" y="3810000"/>
            <a:ext cx="5181600" cy="1371600"/>
          </a:xfrm>
          <a:prstGeom prst="rect">
            <a:avLst/>
          </a:prstGeom>
          <a:noFill/>
          <a:ln w="9525">
            <a:noFill/>
            <a:miter lim="800000"/>
            <a:headEnd/>
            <a:tailEnd/>
          </a:ln>
        </p:spPr>
      </p:pic>
      <p:pic>
        <p:nvPicPr>
          <p:cNvPr id="146467" name="Picture 35"/>
          <p:cNvPicPr>
            <a:picLocks noChangeAspect="1" noChangeArrowheads="1"/>
          </p:cNvPicPr>
          <p:nvPr/>
        </p:nvPicPr>
        <p:blipFill>
          <a:blip r:embed="rId4"/>
          <a:srcRect/>
          <a:stretch>
            <a:fillRect/>
          </a:stretch>
        </p:blipFill>
        <p:spPr bwMode="auto">
          <a:xfrm>
            <a:off x="1524000" y="5105400"/>
            <a:ext cx="5181600" cy="676275"/>
          </a:xfrm>
          <a:prstGeom prst="rect">
            <a:avLst/>
          </a:prstGeom>
          <a:noFill/>
          <a:ln w="9525">
            <a:noFill/>
            <a:miter lim="800000"/>
            <a:headEnd/>
            <a:tailEnd/>
          </a:ln>
        </p:spPr>
      </p:pic>
      <p:pic>
        <p:nvPicPr>
          <p:cNvPr id="146468" name="Picture 36"/>
          <p:cNvPicPr>
            <a:picLocks noChangeAspect="1" noChangeArrowheads="1"/>
          </p:cNvPicPr>
          <p:nvPr/>
        </p:nvPicPr>
        <p:blipFill>
          <a:blip r:embed="rId5"/>
          <a:srcRect/>
          <a:stretch>
            <a:fillRect/>
          </a:stretch>
        </p:blipFill>
        <p:spPr bwMode="auto">
          <a:xfrm>
            <a:off x="1524000" y="5694363"/>
            <a:ext cx="5181600" cy="1163637"/>
          </a:xfrm>
          <a:prstGeom prst="rect">
            <a:avLst/>
          </a:prstGeom>
          <a:noFill/>
          <a:ln w="9525">
            <a:noFill/>
            <a:miter lim="800000"/>
            <a:headEnd/>
            <a:tailEnd/>
          </a:ln>
        </p:spPr>
      </p:pic>
      <p:pic>
        <p:nvPicPr>
          <p:cNvPr id="146469" name="Picture 37"/>
          <p:cNvPicPr>
            <a:picLocks noChangeAspect="1" noChangeArrowheads="1"/>
          </p:cNvPicPr>
          <p:nvPr/>
        </p:nvPicPr>
        <p:blipFill>
          <a:blip r:embed="rId6"/>
          <a:srcRect/>
          <a:stretch>
            <a:fillRect/>
          </a:stretch>
        </p:blipFill>
        <p:spPr bwMode="auto">
          <a:xfrm>
            <a:off x="1524000" y="3078163"/>
            <a:ext cx="5181600" cy="731837"/>
          </a:xfrm>
          <a:prstGeom prst="rect">
            <a:avLst/>
          </a:prstGeom>
          <a:noFill/>
          <a:ln w="9525">
            <a:noFill/>
            <a:miter lim="800000"/>
            <a:headEnd/>
            <a:tailEnd/>
          </a:ln>
        </p:spPr>
      </p:pic>
      <p:sp>
        <p:nvSpPr>
          <p:cNvPr id="62474" name="Rectangle 38"/>
          <p:cNvSpPr>
            <a:spLocks noChangeArrowheads="1"/>
          </p:cNvSpPr>
          <p:nvPr/>
        </p:nvSpPr>
        <p:spPr bwMode="auto">
          <a:xfrm>
            <a:off x="7637463" y="2509838"/>
            <a:ext cx="184150" cy="457200"/>
          </a:xfrm>
          <a:prstGeom prst="rect">
            <a:avLst/>
          </a:prstGeom>
          <a:noFill/>
          <a:ln w="9525">
            <a:noFill/>
            <a:miter lim="800000"/>
            <a:headEnd/>
            <a:tailEnd/>
          </a:ln>
        </p:spPr>
        <p:txBody>
          <a:bodyPr wrap="none">
            <a:spAutoFit/>
          </a:bodyPr>
          <a:lstStyle/>
          <a:p>
            <a:pPr algn="ctr"/>
            <a:endParaRPr lang="en-US" sz="2400">
              <a:latin typeface="Times"/>
            </a:endParaRPr>
          </a:p>
        </p:txBody>
      </p:sp>
      <p:sp>
        <p:nvSpPr>
          <p:cNvPr id="146471" name="AutoShape 39"/>
          <p:cNvSpPr>
            <a:spLocks noChangeArrowheads="1"/>
          </p:cNvSpPr>
          <p:nvPr/>
        </p:nvSpPr>
        <p:spPr bwMode="auto">
          <a:xfrm>
            <a:off x="3200400" y="1447800"/>
            <a:ext cx="1905000" cy="485775"/>
          </a:xfrm>
          <a:prstGeom prst="leftRightArrow">
            <a:avLst>
              <a:gd name="adj1" fmla="val 50000"/>
              <a:gd name="adj2" fmla="val 78431"/>
            </a:avLst>
          </a:prstGeom>
          <a:solidFill>
            <a:srgbClr val="00FFFF"/>
          </a:solidFill>
          <a:ln w="9525">
            <a:solidFill>
              <a:srgbClr val="000000"/>
            </a:solidFill>
            <a:miter lim="800000"/>
            <a:headEnd/>
            <a:tailEnd/>
          </a:ln>
        </p:spPr>
        <p:txBody>
          <a:bodyPr wrap="none" anchor="ctr"/>
          <a:lstStyle/>
          <a:p>
            <a:pPr algn="ctr"/>
            <a:endParaRPr lang="en-US" sz="1600">
              <a:latin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71"/>
                                        </p:tgtEl>
                                        <p:attrNameLst>
                                          <p:attrName>style.visibility</p:attrName>
                                        </p:attrNameLst>
                                      </p:cBhvr>
                                      <p:to>
                                        <p:strVal val="visible"/>
                                      </p:to>
                                    </p:set>
                                    <p:anim calcmode="lin" valueType="num">
                                      <p:cBhvr additive="base">
                                        <p:cTn id="7" dur="500" fill="hold"/>
                                        <p:tgtEl>
                                          <p:spTgt spid="146471"/>
                                        </p:tgtEl>
                                        <p:attrNameLst>
                                          <p:attrName>ppt_x</p:attrName>
                                        </p:attrNameLst>
                                      </p:cBhvr>
                                      <p:tavLst>
                                        <p:tav tm="0">
                                          <p:val>
                                            <p:strVal val="0-#ppt_w/2"/>
                                          </p:val>
                                        </p:tav>
                                        <p:tav tm="100000">
                                          <p:val>
                                            <p:strVal val="#ppt_x"/>
                                          </p:val>
                                        </p:tav>
                                      </p:tavLst>
                                    </p:anim>
                                    <p:anim calcmode="lin" valueType="num">
                                      <p:cBhvr additive="base">
                                        <p:cTn id="8" dur="500" fill="hold"/>
                                        <p:tgtEl>
                                          <p:spTgt spid="1464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46464"/>
                                        </p:tgtEl>
                                        <p:attrNameLst>
                                          <p:attrName>style.visibility</p:attrName>
                                        </p:attrNameLst>
                                      </p:cBhvr>
                                      <p:to>
                                        <p:strVal val="visible"/>
                                      </p:to>
                                    </p:set>
                                    <p:animEffect transition="in" filter="strips(downRight)">
                                      <p:cBhvr>
                                        <p:cTn id="13" dur="500"/>
                                        <p:tgtEl>
                                          <p:spTgt spid="1464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46469"/>
                                        </p:tgtEl>
                                        <p:attrNameLst>
                                          <p:attrName>style.visibility</p:attrName>
                                        </p:attrNameLst>
                                      </p:cBhvr>
                                      <p:to>
                                        <p:strVal val="visible"/>
                                      </p:to>
                                    </p:set>
                                    <p:animEffect transition="in" filter="strips(downRight)">
                                      <p:cBhvr>
                                        <p:cTn id="18" dur="500"/>
                                        <p:tgtEl>
                                          <p:spTgt spid="1464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146466"/>
                                        </p:tgtEl>
                                        <p:attrNameLst>
                                          <p:attrName>style.visibility</p:attrName>
                                        </p:attrNameLst>
                                      </p:cBhvr>
                                      <p:to>
                                        <p:strVal val="visible"/>
                                      </p:to>
                                    </p:set>
                                    <p:animEffect transition="in" filter="strips(downRight)">
                                      <p:cBhvr>
                                        <p:cTn id="23" dur="500"/>
                                        <p:tgtEl>
                                          <p:spTgt spid="146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146467"/>
                                        </p:tgtEl>
                                        <p:attrNameLst>
                                          <p:attrName>style.visibility</p:attrName>
                                        </p:attrNameLst>
                                      </p:cBhvr>
                                      <p:to>
                                        <p:strVal val="visible"/>
                                      </p:to>
                                    </p:set>
                                    <p:animEffect transition="in" filter="strips(downRight)">
                                      <p:cBhvr>
                                        <p:cTn id="28" dur="500"/>
                                        <p:tgtEl>
                                          <p:spTgt spid="1464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nodeType="clickEffect">
                                  <p:stCondLst>
                                    <p:cond delay="0"/>
                                  </p:stCondLst>
                                  <p:childTnLst>
                                    <p:set>
                                      <p:cBhvr>
                                        <p:cTn id="32" dur="1" fill="hold">
                                          <p:stCondLst>
                                            <p:cond delay="0"/>
                                          </p:stCondLst>
                                        </p:cTn>
                                        <p:tgtEl>
                                          <p:spTgt spid="146468"/>
                                        </p:tgtEl>
                                        <p:attrNameLst>
                                          <p:attrName>style.visibility</p:attrName>
                                        </p:attrNameLst>
                                      </p:cBhvr>
                                      <p:to>
                                        <p:strVal val="visible"/>
                                      </p:to>
                                    </p:set>
                                    <p:animEffect transition="in" filter="strips(downRight)">
                                      <p:cBhvr>
                                        <p:cTn id="33" dur="500"/>
                                        <p:tgtEl>
                                          <p:spTgt spid="146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7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a:defRPr/>
            </a:pPr>
            <a:r>
              <a:rPr lang="en-GB"/>
              <a:t>Frontal Chest X-Ray</a:t>
            </a:r>
          </a:p>
        </p:txBody>
      </p:sp>
      <p:sp>
        <p:nvSpPr>
          <p:cNvPr id="56323" name="Rectangle 3"/>
          <p:cNvSpPr>
            <a:spLocks noGrp="1" noChangeArrowheads="1"/>
          </p:cNvSpPr>
          <p:nvPr>
            <p:ph type="body" sz="half" idx="4294967295"/>
          </p:nvPr>
        </p:nvSpPr>
        <p:spPr>
          <a:xfrm>
            <a:off x="-2362200" y="2667000"/>
            <a:ext cx="1828800" cy="457200"/>
          </a:xfrm>
        </p:spPr>
        <p:txBody>
          <a:bodyPr/>
          <a:lstStyle/>
          <a:p>
            <a:pPr>
              <a:buFont typeface="Wingdings" pitchFamily="2" charset="2"/>
              <a:buNone/>
            </a:pPr>
            <a:endParaRPr lang="en-US" sz="2400" smtClean="0"/>
          </a:p>
        </p:txBody>
      </p:sp>
      <p:sp>
        <p:nvSpPr>
          <p:cNvPr id="56329" name="Rectangle 9"/>
          <p:cNvSpPr>
            <a:spLocks noChangeArrowheads="1"/>
          </p:cNvSpPr>
          <p:nvPr/>
        </p:nvSpPr>
        <p:spPr bwMode="auto">
          <a:xfrm>
            <a:off x="-5486400" y="6400800"/>
            <a:ext cx="2039937" cy="457200"/>
          </a:xfrm>
          <a:prstGeom prst="rect">
            <a:avLst/>
          </a:prstGeom>
          <a:noFill/>
          <a:ln w="9525">
            <a:noFill/>
            <a:miter lim="800000"/>
            <a:headEnd/>
            <a:tailEnd/>
          </a:ln>
        </p:spPr>
        <p:txBody>
          <a:bodyPr>
            <a:spAutoFit/>
          </a:bodyPr>
          <a:lstStyle/>
          <a:p>
            <a:endParaRPr lang="en-US" sz="2400">
              <a:latin typeface="Times"/>
            </a:endParaRPr>
          </a:p>
        </p:txBody>
      </p:sp>
      <p:pic>
        <p:nvPicPr>
          <p:cNvPr id="63493" name="Picture 14"/>
          <p:cNvPicPr>
            <a:picLocks noChangeAspect="1" noChangeArrowheads="1"/>
          </p:cNvPicPr>
          <p:nvPr>
            <p:ph type="clipArt" sz="half" idx="4294967295"/>
          </p:nvPr>
        </p:nvPicPr>
        <p:blipFill>
          <a:blip r:embed="rId2"/>
          <a:srcRect/>
          <a:stretch>
            <a:fillRect/>
          </a:stretch>
        </p:blipFill>
        <p:spPr>
          <a:xfrm>
            <a:off x="2438400" y="1600200"/>
            <a:ext cx="5334000" cy="4997450"/>
          </a:xfrm>
        </p:spPr>
      </p:pic>
      <p:sp>
        <p:nvSpPr>
          <p:cNvPr id="63494" name="Rectangle 15"/>
          <p:cNvSpPr>
            <a:spLocks noChangeArrowheads="1"/>
          </p:cNvSpPr>
          <p:nvPr/>
        </p:nvSpPr>
        <p:spPr bwMode="auto">
          <a:xfrm rot="-2040000">
            <a:off x="3352800" y="3124200"/>
            <a:ext cx="2046288" cy="827088"/>
          </a:xfrm>
          <a:prstGeom prst="rect">
            <a:avLst/>
          </a:prstGeom>
          <a:noFill/>
          <a:ln w="9525">
            <a:noFill/>
            <a:miter lim="800000"/>
            <a:headEnd/>
            <a:tailEnd/>
          </a:ln>
        </p:spPr>
        <p:txBody>
          <a:bodyPr wrap="none"/>
          <a:lstStyle/>
          <a:p>
            <a:r>
              <a:rPr lang="fr-FR" sz="2400">
                <a:solidFill>
                  <a:schemeClr val="tx2"/>
                </a:solidFill>
                <a:latin typeface="Times"/>
              </a:rPr>
              <a:t>SILHOUETTE</a:t>
            </a:r>
          </a:p>
        </p:txBody>
      </p:sp>
      <p:sp>
        <p:nvSpPr>
          <p:cNvPr id="56337" name="Rectangle 17"/>
          <p:cNvSpPr>
            <a:spLocks noChangeArrowheads="1"/>
          </p:cNvSpPr>
          <p:nvPr/>
        </p:nvSpPr>
        <p:spPr bwMode="auto">
          <a:xfrm>
            <a:off x="166688" y="4038600"/>
            <a:ext cx="2227262" cy="1069975"/>
          </a:xfrm>
          <a:prstGeom prst="rect">
            <a:avLst/>
          </a:prstGeom>
          <a:noFill/>
          <a:ln w="9525">
            <a:noFill/>
            <a:miter lim="800000"/>
            <a:headEnd/>
            <a:tailEnd/>
          </a:ln>
        </p:spPr>
        <p:txBody>
          <a:bodyPr wrap="none">
            <a:spAutoFit/>
          </a:bodyPr>
          <a:lstStyle/>
          <a:p>
            <a:pPr algn="ctr"/>
            <a:r>
              <a:rPr lang="fr-FR" sz="1600">
                <a:latin typeface="Times"/>
              </a:rPr>
              <a:t>See</a:t>
            </a:r>
          </a:p>
          <a:p>
            <a:pPr algn="ctr"/>
            <a:r>
              <a:rPr lang="fr-FR" sz="1600">
                <a:latin typeface="Times"/>
              </a:rPr>
              <a:t>Section on the Silhouette</a:t>
            </a:r>
          </a:p>
          <a:p>
            <a:pPr algn="ctr"/>
            <a:r>
              <a:rPr lang="fr-FR" sz="1600">
                <a:latin typeface="Times"/>
              </a:rPr>
              <a:t>Sign</a:t>
            </a:r>
          </a:p>
          <a:p>
            <a:pPr algn="ctr"/>
            <a:endParaRPr lang="fr-FR" sz="1600">
              <a:latin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6329"/>
                                        </p:tgtEl>
                                        <p:attrNameLst>
                                          <p:attrName>style.visibility</p:attrName>
                                        </p:attrNameLst>
                                      </p:cBhvr>
                                      <p:to>
                                        <p:strVal val="visible"/>
                                      </p:to>
                                    </p:set>
                                    <p:animEffect transition="in" filter="dissolve">
                                      <p:cBhvr>
                                        <p:cTn id="12" dur="500"/>
                                        <p:tgtEl>
                                          <p:spTgt spid="563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56337"/>
                                        </p:tgtEl>
                                        <p:attrNameLst>
                                          <p:attrName>style.visibility</p:attrName>
                                        </p:attrNameLst>
                                      </p:cBhvr>
                                      <p:to>
                                        <p:strVal val="visible"/>
                                      </p:to>
                                    </p:set>
                                    <p:anim calcmode="lin" valueType="num">
                                      <p:cBhvr>
                                        <p:cTn id="17" dur="5000" fill="hold"/>
                                        <p:tgtEl>
                                          <p:spTgt spid="56337"/>
                                        </p:tgtEl>
                                        <p:attrNameLst>
                                          <p:attrName>ppt_w</p:attrName>
                                        </p:attrNameLst>
                                      </p:cBhvr>
                                      <p:tavLst>
                                        <p:tav tm="0" fmla="#ppt_w*sin(2.5*pi*$)">
                                          <p:val>
                                            <p:fltVal val="0"/>
                                          </p:val>
                                        </p:tav>
                                        <p:tav tm="100000">
                                          <p:val>
                                            <p:fltVal val="1"/>
                                          </p:val>
                                        </p:tav>
                                      </p:tavLst>
                                    </p:anim>
                                    <p:anim calcmode="lin" valueType="num">
                                      <p:cBhvr>
                                        <p:cTn id="18" dur="5000" fill="hold"/>
                                        <p:tgtEl>
                                          <p:spTgt spid="563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P spid="56329" grpId="0" autoUpdateAnimBg="0"/>
      <p:bldP spid="5633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smtClean="0"/>
              <a:t>LUNGS </a:t>
            </a:r>
          </a:p>
        </p:txBody>
      </p:sp>
      <p:pic>
        <p:nvPicPr>
          <p:cNvPr id="64515" name="Picture 3" descr="AAAcolor-outliine_PA"/>
          <p:cNvPicPr>
            <a:picLocks noChangeAspect="1" noChangeArrowheads="1"/>
          </p:cNvPicPr>
          <p:nvPr>
            <p:ph idx="1"/>
          </p:nvPr>
        </p:nvPicPr>
        <p:blipFill>
          <a:blip r:embed="rId3"/>
          <a:srcRect/>
          <a:stretch>
            <a:fillRect/>
          </a:stretch>
        </p:blipFill>
        <p:spPr>
          <a:xfrm>
            <a:off x="2533650" y="1600200"/>
            <a:ext cx="4076700" cy="44958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smtClean="0"/>
              <a:t>LUNGS </a:t>
            </a:r>
          </a:p>
        </p:txBody>
      </p:sp>
      <p:pic>
        <p:nvPicPr>
          <p:cNvPr id="17411" name="Picture 3" descr="AAAcolor-outliine_PA"/>
          <p:cNvPicPr>
            <a:picLocks noChangeAspect="1" noChangeArrowheads="1"/>
          </p:cNvPicPr>
          <p:nvPr>
            <p:ph idx="1"/>
          </p:nvPr>
        </p:nvPicPr>
        <p:blipFill>
          <a:blip r:embed="rId3"/>
          <a:srcRect/>
          <a:stretch>
            <a:fillRect/>
          </a:stretch>
        </p:blipFill>
        <p:spPr>
          <a:xfrm>
            <a:off x="2533650" y="1600200"/>
            <a:ext cx="4076700" cy="44958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a:defRPr/>
            </a:pPr>
            <a:r>
              <a:rPr lang="en-GB"/>
              <a:t>Frontal Chest X-Ray</a:t>
            </a:r>
          </a:p>
        </p:txBody>
      </p:sp>
      <p:pic>
        <p:nvPicPr>
          <p:cNvPr id="58372" name="Picture 4"/>
          <p:cNvPicPr>
            <a:picLocks noChangeAspect="1" noChangeArrowheads="1"/>
          </p:cNvPicPr>
          <p:nvPr>
            <p:ph type="clipArt" sz="half" idx="4294967295"/>
          </p:nvPr>
        </p:nvPicPr>
        <p:blipFill>
          <a:blip r:embed="rId2"/>
          <a:srcRect/>
          <a:stretch>
            <a:fillRect/>
          </a:stretch>
        </p:blipFill>
        <p:spPr>
          <a:xfrm>
            <a:off x="3048000" y="1905000"/>
            <a:ext cx="4114800" cy="4572000"/>
          </a:xfrm>
        </p:spPr>
      </p:pic>
      <p:sp>
        <p:nvSpPr>
          <p:cNvPr id="58377" name="AutoShape 9"/>
          <p:cNvSpPr>
            <a:spLocks noChangeArrowheads="1"/>
          </p:cNvSpPr>
          <p:nvPr/>
        </p:nvSpPr>
        <p:spPr bwMode="auto">
          <a:xfrm>
            <a:off x="4343400" y="1905000"/>
            <a:ext cx="1676400" cy="3733800"/>
          </a:xfrm>
          <a:prstGeom prst="downArrow">
            <a:avLst>
              <a:gd name="adj1" fmla="val 50000"/>
              <a:gd name="adj2" fmla="val 55682"/>
            </a:avLst>
          </a:prstGeom>
          <a:solidFill>
            <a:schemeClr val="accent1"/>
          </a:solidFill>
          <a:ln w="9525">
            <a:solidFill>
              <a:schemeClr val="tx1"/>
            </a:solidFill>
            <a:miter lim="800000"/>
            <a:headEnd/>
            <a:tailEnd/>
          </a:ln>
        </p:spPr>
        <p:txBody>
          <a:bodyPr wrap="none" anchor="ctr"/>
          <a:lstStyle/>
          <a:p>
            <a:pPr algn="ctr"/>
            <a:endParaRPr lang="en-US" sz="1600">
              <a:latin typeface="Times"/>
            </a:endParaRPr>
          </a:p>
        </p:txBody>
      </p:sp>
      <p:sp>
        <p:nvSpPr>
          <p:cNvPr id="58378" name="Rectangle 10"/>
          <p:cNvSpPr>
            <a:spLocks noChangeArrowheads="1"/>
          </p:cNvSpPr>
          <p:nvPr/>
        </p:nvSpPr>
        <p:spPr bwMode="auto">
          <a:xfrm>
            <a:off x="4752975" y="1914525"/>
            <a:ext cx="733425" cy="3495675"/>
          </a:xfrm>
          <a:prstGeom prst="rect">
            <a:avLst/>
          </a:prstGeom>
          <a:noFill/>
          <a:ln w="9525">
            <a:noFill/>
            <a:miter lim="800000"/>
            <a:headEnd/>
            <a:tailEnd/>
          </a:ln>
          <a:effectLst/>
        </p:spPr>
        <p:txBody>
          <a:bodyPr vert="eaVert" wrap="none">
            <a:spAutoFit/>
          </a:bodyPr>
          <a:lstStyle/>
          <a:p>
            <a:pPr>
              <a:defRPr/>
            </a:pPr>
            <a:r>
              <a:rPr lang="fr-FR" sz="3600">
                <a:solidFill>
                  <a:schemeClr val="bg1"/>
                </a:solidFill>
                <a:effectLst>
                  <a:outerShdw blurRad="38100" dist="38100" dir="2700000" algn="tl">
                    <a:srgbClr val="000000"/>
                  </a:outerShdw>
                </a:effectLst>
                <a:latin typeface="Times"/>
                <a:cs typeface="+mn-cs"/>
              </a:rPr>
              <a:t>MEDIASTINUM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8377"/>
                                        </p:tgtEl>
                                        <p:attrNameLst>
                                          <p:attrName>style.visibility</p:attrName>
                                        </p:attrNameLst>
                                      </p:cBhvr>
                                      <p:to>
                                        <p:strVal val="visible"/>
                                      </p:to>
                                    </p:set>
                                    <p:anim calcmode="lin" valueType="num">
                                      <p:cBhvr additive="base">
                                        <p:cTn id="11" dur="500" fill="hold"/>
                                        <p:tgtEl>
                                          <p:spTgt spid="58377"/>
                                        </p:tgtEl>
                                        <p:attrNameLst>
                                          <p:attrName>ppt_x</p:attrName>
                                        </p:attrNameLst>
                                      </p:cBhvr>
                                      <p:tavLst>
                                        <p:tav tm="0">
                                          <p:val>
                                            <p:strVal val="#ppt_x"/>
                                          </p:val>
                                        </p:tav>
                                        <p:tav tm="100000">
                                          <p:val>
                                            <p:strVal val="#ppt_x"/>
                                          </p:val>
                                        </p:tav>
                                      </p:tavLst>
                                    </p:anim>
                                    <p:anim calcmode="lin" valueType="num">
                                      <p:cBhvr additive="base">
                                        <p:cTn id="12" dur="500" fill="hold"/>
                                        <p:tgtEl>
                                          <p:spTgt spid="58377"/>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8"/>
                                        </p:tgtEl>
                                        <p:attrNameLst>
                                          <p:attrName>style.visibility</p:attrName>
                                        </p:attrNameLst>
                                      </p:cBhvr>
                                      <p:to>
                                        <p:strVal val="visible"/>
                                      </p:to>
                                    </p:set>
                                    <p:animEffect transition="in" filter="dissolve">
                                      <p:cBhvr>
                                        <p:cTn id="17"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en-US" smtClean="0">
                <a:effectLst/>
              </a:rPr>
              <a:t>Pulmonary embolism</a:t>
            </a:r>
          </a:p>
        </p:txBody>
      </p:sp>
      <p:pic>
        <p:nvPicPr>
          <p:cNvPr id="67587" name="Picture 3" descr="CT PULM EMB"/>
          <p:cNvPicPr>
            <a:picLocks noChangeAspect="1" noChangeArrowheads="1"/>
          </p:cNvPicPr>
          <p:nvPr>
            <p:ph sz="half" idx="1"/>
          </p:nvPr>
        </p:nvPicPr>
        <p:blipFill>
          <a:blip r:embed="rId3"/>
          <a:srcRect/>
          <a:stretch>
            <a:fillRect/>
          </a:stretch>
        </p:blipFill>
        <p:spPr>
          <a:xfrm>
            <a:off x="1828800" y="1447800"/>
            <a:ext cx="4819650" cy="5181600"/>
          </a:xfrm>
          <a:noFill/>
        </p:spPr>
      </p:pic>
      <p:pic>
        <p:nvPicPr>
          <p:cNvPr id="107524" name="Picture 4" descr="pulm emp"/>
          <p:cNvPicPr>
            <a:picLocks noChangeAspect="1" noChangeArrowheads="1"/>
          </p:cNvPicPr>
          <p:nvPr>
            <p:ph sz="half" idx="2"/>
          </p:nvPr>
        </p:nvPicPr>
        <p:blipFill>
          <a:blip r:embed="rId4"/>
          <a:srcRect/>
          <a:stretch>
            <a:fillRect/>
          </a:stretch>
        </p:blipFill>
        <p:spPr>
          <a:xfrm>
            <a:off x="228600" y="1752600"/>
            <a:ext cx="8610600" cy="46164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p:cTn id="7" dur="1000" fill="hold"/>
                                        <p:tgtEl>
                                          <p:spTgt spid="107524"/>
                                        </p:tgtEl>
                                        <p:attrNameLst>
                                          <p:attrName>ppt_w</p:attrName>
                                        </p:attrNameLst>
                                      </p:cBhvr>
                                      <p:tavLst>
                                        <p:tav tm="0">
                                          <p:val>
                                            <p:fltVal val="0"/>
                                          </p:val>
                                        </p:tav>
                                        <p:tav tm="100000">
                                          <p:val>
                                            <p:strVal val="#ppt_w"/>
                                          </p:val>
                                        </p:tav>
                                      </p:tavLst>
                                    </p:anim>
                                    <p:anim calcmode="lin" valueType="num">
                                      <p:cBhvr>
                                        <p:cTn id="8" dur="1000" fill="hold"/>
                                        <p:tgtEl>
                                          <p:spTgt spid="107524"/>
                                        </p:tgtEl>
                                        <p:attrNameLst>
                                          <p:attrName>ppt_h</p:attrName>
                                        </p:attrNameLst>
                                      </p:cBhvr>
                                      <p:tavLst>
                                        <p:tav tm="0">
                                          <p:val>
                                            <p:fltVal val="0"/>
                                          </p:val>
                                        </p:tav>
                                        <p:tav tm="100000">
                                          <p:val>
                                            <p:strVal val="#ppt_h"/>
                                          </p:val>
                                        </p:tav>
                                      </p:tavLst>
                                    </p:anim>
                                    <p:anim calcmode="lin" valueType="num">
                                      <p:cBhvr>
                                        <p:cTn id="9" dur="1000" fill="hold"/>
                                        <p:tgtEl>
                                          <p:spTgt spid="1075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75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Notes Case 7"/>
          <p:cNvPicPr>
            <a:picLocks noChangeAspect="1" noChangeArrowheads="1"/>
          </p:cNvPicPr>
          <p:nvPr/>
        </p:nvPicPr>
        <p:blipFill>
          <a:blip r:embed="rId3"/>
          <a:srcRect l="7918" t="29559" r="10298" b="27701"/>
          <a:stretch>
            <a:fillRect/>
          </a:stretch>
        </p:blipFill>
        <p:spPr bwMode="auto">
          <a:xfrm>
            <a:off x="533400" y="990600"/>
            <a:ext cx="7924800" cy="5360988"/>
          </a:xfrm>
          <a:prstGeom prst="rect">
            <a:avLst/>
          </a:prstGeom>
          <a:noFill/>
          <a:ln w="9525">
            <a:noFill/>
            <a:miter lim="800000"/>
            <a:headEnd/>
            <a:tailEnd/>
          </a:ln>
        </p:spPr>
      </p:pic>
      <p:sp>
        <p:nvSpPr>
          <p:cNvPr id="496643" name="Rectangle 3"/>
          <p:cNvSpPr>
            <a:spLocks noGrp="1" noChangeArrowheads="1"/>
          </p:cNvSpPr>
          <p:nvPr>
            <p:ph type="title"/>
          </p:nvPr>
        </p:nvSpPr>
        <p:spPr>
          <a:xfrm>
            <a:off x="685800" y="258763"/>
            <a:ext cx="7772400" cy="533400"/>
          </a:xfrm>
        </p:spPr>
        <p:txBody>
          <a:bodyPr/>
          <a:lstStyle/>
          <a:p>
            <a:pPr eaLnBrk="1" hangingPunct="1">
              <a:defRPr/>
            </a:pPr>
            <a:r>
              <a:rPr lang="en-US" dirty="0" smtClean="0">
                <a:solidFill>
                  <a:schemeClr val="hlink"/>
                </a:solidFill>
              </a:rPr>
              <a:t>The Aortic arch/great vessels</a:t>
            </a:r>
          </a:p>
        </p:txBody>
      </p:sp>
      <p:sp>
        <p:nvSpPr>
          <p:cNvPr id="69636" name="Text Box 4"/>
          <p:cNvSpPr txBox="1">
            <a:spLocks noChangeArrowheads="1"/>
          </p:cNvSpPr>
          <p:nvPr/>
        </p:nvSpPr>
        <p:spPr bwMode="auto">
          <a:xfrm>
            <a:off x="457200" y="6324600"/>
            <a:ext cx="3733800" cy="274638"/>
          </a:xfrm>
          <a:prstGeom prst="rect">
            <a:avLst/>
          </a:prstGeom>
          <a:noFill/>
          <a:ln w="9525">
            <a:noFill/>
            <a:miter lim="800000"/>
            <a:headEnd/>
            <a:tailEnd/>
          </a:ln>
        </p:spPr>
        <p:txBody>
          <a:bodyPr>
            <a:spAutoFit/>
          </a:bodyPr>
          <a:lstStyle/>
          <a:p>
            <a:pPr eaLnBrk="1" hangingPunct="1">
              <a:spcBef>
                <a:spcPct val="50000"/>
              </a:spcBef>
            </a:pPr>
            <a:r>
              <a:rPr lang="en-US" sz="1200" b="0">
                <a:latin typeface="Times New Roman" pitchFamily="18" charset="0"/>
              </a:rPr>
              <a:t>“Man’s Anatomy by Tobias &amp; Arnold</a:t>
            </a:r>
          </a:p>
        </p:txBody>
      </p:sp>
      <p:sp>
        <p:nvSpPr>
          <p:cNvPr id="7" name="Pentagon 6"/>
          <p:cNvSpPr/>
          <p:nvPr/>
        </p:nvSpPr>
        <p:spPr bwMode="auto">
          <a:xfrm rot="4717953">
            <a:off x="4343400" y="2743200"/>
            <a:ext cx="685800" cy="533400"/>
          </a:xfrm>
          <a:prstGeom prst="homePlate">
            <a:avLst/>
          </a:prstGeom>
          <a:solidFill>
            <a:srgbClr val="FFC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8" name="Pentagon 7"/>
          <p:cNvSpPr/>
          <p:nvPr/>
        </p:nvSpPr>
        <p:spPr bwMode="auto">
          <a:xfrm rot="7803412">
            <a:off x="5111750" y="2909888"/>
            <a:ext cx="685800" cy="533400"/>
          </a:xfrm>
          <a:prstGeom prst="homePlate">
            <a:avLst/>
          </a:prstGeom>
          <a:solidFill>
            <a:srgbClr val="FFC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dirty="0">
              <a:solidFill>
                <a:srgbClr val="FFC000"/>
              </a:solidFill>
              <a:effectLst>
                <a:outerShdw blurRad="38100" dist="38100" dir="2700000" algn="tl">
                  <a:srgbClr val="000000">
                    <a:alpha val="43137"/>
                  </a:srgbClr>
                </a:outerShdw>
              </a:effectLst>
            </a:endParaRPr>
          </a:p>
        </p:txBody>
      </p:sp>
      <p:sp>
        <p:nvSpPr>
          <p:cNvPr id="9" name="Pentagon 8"/>
          <p:cNvSpPr/>
          <p:nvPr/>
        </p:nvSpPr>
        <p:spPr bwMode="auto">
          <a:xfrm rot="1917460">
            <a:off x="3416300" y="3214688"/>
            <a:ext cx="762000" cy="457200"/>
          </a:xfrm>
          <a:prstGeom prst="homePlate">
            <a:avLst/>
          </a:prstGeom>
          <a:solidFill>
            <a:srgbClr val="FFC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pPr eaLnBrk="1" hangingPunct="1">
              <a:defRPr/>
            </a:pPr>
            <a:r>
              <a:rPr lang="en-US" sz="5400" b="1" smtClean="0"/>
              <a:t>Aortic aneurysm</a:t>
            </a:r>
            <a:r>
              <a:rPr lang="en-US" sz="5400" smtClean="0"/>
              <a:t> </a:t>
            </a:r>
          </a:p>
        </p:txBody>
      </p:sp>
      <p:pic>
        <p:nvPicPr>
          <p:cNvPr id="71683" name="Picture 3" descr="aa"/>
          <p:cNvPicPr>
            <a:picLocks noChangeAspect="1" noChangeArrowheads="1"/>
          </p:cNvPicPr>
          <p:nvPr>
            <p:ph idx="1"/>
          </p:nvPr>
        </p:nvPicPr>
        <p:blipFill>
          <a:blip r:embed="rId3"/>
          <a:srcRect/>
          <a:stretch>
            <a:fillRect/>
          </a:stretch>
        </p:blipFill>
        <p:spPr>
          <a:xfrm>
            <a:off x="1889125" y="1600200"/>
            <a:ext cx="5070475" cy="5257800"/>
          </a:xfrm>
          <a:noFill/>
        </p:spPr>
      </p:pic>
      <p:sp>
        <p:nvSpPr>
          <p:cNvPr id="6" name="Notched Right Arrow 5"/>
          <p:cNvSpPr/>
          <p:nvPr/>
        </p:nvSpPr>
        <p:spPr bwMode="auto">
          <a:xfrm rot="9571427">
            <a:off x="5543550" y="2239963"/>
            <a:ext cx="1143000" cy="533400"/>
          </a:xfrm>
          <a:prstGeom prst="notchedRightArrow">
            <a:avLst/>
          </a:prstGeom>
          <a:solidFill>
            <a:srgbClr val="FFC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8" name="TextBox 7"/>
          <p:cNvSpPr txBox="1"/>
          <p:nvPr/>
        </p:nvSpPr>
        <p:spPr>
          <a:xfrm>
            <a:off x="6248400" y="1828800"/>
            <a:ext cx="2590800" cy="369888"/>
          </a:xfrm>
          <a:prstGeom prst="rect">
            <a:avLst/>
          </a:prstGeom>
          <a:solidFill>
            <a:schemeClr val="accent4">
              <a:lumMod val="10000"/>
            </a:schemeClr>
          </a:solidFill>
        </p:spPr>
        <p:txBody>
          <a:bodyPr>
            <a:spAutoFit/>
          </a:bodyPr>
          <a:lstStyle/>
          <a:p>
            <a:pPr eaLnBrk="1" hangingPunct="1">
              <a:defRPr/>
            </a:pPr>
            <a:r>
              <a:rPr lang="en-US" dirty="0">
                <a:effectLst>
                  <a:outerShdw blurRad="38100" dist="38100" dir="2700000" algn="tl">
                    <a:srgbClr val="000000">
                      <a:alpha val="43137"/>
                    </a:srgbClr>
                  </a:outerShdw>
                </a:effectLst>
              </a:rPr>
              <a:t>Aortic knob/knuckle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smtClean="0"/>
              <a:t>High Resolution CT Scan</a:t>
            </a:r>
          </a:p>
        </p:txBody>
      </p:sp>
      <p:sp>
        <p:nvSpPr>
          <p:cNvPr id="601091" name="Rectangle 3"/>
          <p:cNvSpPr>
            <a:spLocks noGrp="1" noChangeArrowheads="1"/>
          </p:cNvSpPr>
          <p:nvPr>
            <p:ph type="body" sz="half" idx="1"/>
          </p:nvPr>
        </p:nvSpPr>
        <p:spPr>
          <a:xfrm>
            <a:off x="304800" y="1676400"/>
            <a:ext cx="4191000" cy="3962400"/>
          </a:xfrm>
        </p:spPr>
        <p:txBody>
          <a:bodyPr/>
          <a:lstStyle/>
          <a:p>
            <a:pPr eaLnBrk="1" hangingPunct="1">
              <a:lnSpc>
                <a:spcPct val="80000"/>
              </a:lnSpc>
              <a:buFontTx/>
              <a:buNone/>
            </a:pPr>
            <a:endParaRPr lang="en-US" sz="2000" smtClean="0"/>
          </a:p>
          <a:p>
            <a:pPr eaLnBrk="1" hangingPunct="1">
              <a:lnSpc>
                <a:spcPct val="80000"/>
              </a:lnSpc>
            </a:pPr>
            <a:r>
              <a:rPr lang="en-US" sz="2000" smtClean="0"/>
              <a:t>HRCT uses very </a:t>
            </a:r>
            <a:r>
              <a:rPr lang="en-US" sz="2000" smtClean="0">
                <a:solidFill>
                  <a:srgbClr val="FFFF00"/>
                </a:solidFill>
              </a:rPr>
              <a:t>thin slices </a:t>
            </a:r>
            <a:r>
              <a:rPr lang="en-US" sz="2000" smtClean="0"/>
              <a:t>(1mm) to achieve better spatial resolution &amp; precision.</a:t>
            </a:r>
          </a:p>
          <a:p>
            <a:pPr eaLnBrk="1" hangingPunct="1">
              <a:lnSpc>
                <a:spcPct val="80000"/>
              </a:lnSpc>
            </a:pPr>
            <a:r>
              <a:rPr lang="en-US" sz="2000" smtClean="0"/>
              <a:t>HRCT is indicated after normal CXR in a symptomatic patient - the setting of high clinical suspicion of disease.</a:t>
            </a:r>
          </a:p>
          <a:p>
            <a:pPr eaLnBrk="1" hangingPunct="1">
              <a:lnSpc>
                <a:spcPct val="80000"/>
              </a:lnSpc>
            </a:pPr>
            <a:r>
              <a:rPr lang="en-US" sz="2000" smtClean="0"/>
              <a:t>Advantages</a:t>
            </a:r>
          </a:p>
          <a:p>
            <a:pPr lvl="1" eaLnBrk="1" hangingPunct="1">
              <a:lnSpc>
                <a:spcPct val="80000"/>
              </a:lnSpc>
            </a:pPr>
            <a:r>
              <a:rPr lang="en-US" sz="1800" smtClean="0"/>
              <a:t>High sensitivity for adenopathy, infiltrates, and architectural distortion.</a:t>
            </a:r>
          </a:p>
          <a:p>
            <a:pPr lvl="1" eaLnBrk="1" hangingPunct="1">
              <a:lnSpc>
                <a:spcPct val="80000"/>
              </a:lnSpc>
            </a:pPr>
            <a:r>
              <a:rPr lang="en-US" sz="1800" smtClean="0"/>
              <a:t>HRCT can identify areas of reversible vs. irreversible lung damage.</a:t>
            </a:r>
          </a:p>
        </p:txBody>
      </p:sp>
      <p:sp>
        <p:nvSpPr>
          <p:cNvPr id="73732" name="Rectangle 4"/>
          <p:cNvSpPr>
            <a:spLocks noGrp="1" noChangeArrowheads="1"/>
          </p:cNvSpPr>
          <p:nvPr>
            <p:ph type="body" sz="half" idx="2"/>
          </p:nvPr>
        </p:nvSpPr>
        <p:spPr>
          <a:xfrm>
            <a:off x="4800600" y="2209800"/>
            <a:ext cx="4038600" cy="4114800"/>
          </a:xfrm>
        </p:spPr>
        <p:txBody>
          <a:bodyPr/>
          <a:lstStyle/>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p:txBody>
      </p:sp>
      <p:pic>
        <p:nvPicPr>
          <p:cNvPr id="73733" name="Picture 5" descr="ct_imaging"/>
          <p:cNvPicPr>
            <a:picLocks noChangeAspect="1" noChangeArrowheads="1"/>
          </p:cNvPicPr>
          <p:nvPr>
            <p:ph sz="half" idx="4294967295"/>
          </p:nvPr>
        </p:nvPicPr>
        <p:blipFill>
          <a:blip r:embed="rId3"/>
          <a:srcRect/>
          <a:stretch>
            <a:fillRect/>
          </a:stretch>
        </p:blipFill>
        <p:spPr>
          <a:xfrm>
            <a:off x="4419600" y="1752600"/>
            <a:ext cx="4572000" cy="3071813"/>
          </a:xfrm>
        </p:spPr>
      </p:pic>
      <p:sp>
        <p:nvSpPr>
          <p:cNvPr id="73734" name="Text Box 6"/>
          <p:cNvSpPr txBox="1">
            <a:spLocks noChangeArrowheads="1"/>
          </p:cNvSpPr>
          <p:nvPr/>
        </p:nvSpPr>
        <p:spPr bwMode="auto">
          <a:xfrm>
            <a:off x="4500563" y="4005263"/>
            <a:ext cx="719137" cy="779462"/>
          </a:xfrm>
          <a:prstGeom prst="rect">
            <a:avLst/>
          </a:prstGeom>
          <a:solidFill>
            <a:srgbClr val="000000"/>
          </a:solidFill>
          <a:ln w="9525">
            <a:noFill/>
            <a:miter lim="800000"/>
            <a:headEnd/>
            <a:tailEnd/>
          </a:ln>
        </p:spPr>
        <p:txBody>
          <a:bodyPr>
            <a:spAutoFit/>
          </a:bodyPr>
          <a:lstStyle/>
          <a:p>
            <a:pPr rtl="1" eaLnBrk="1" hangingPunct="1">
              <a:spcBef>
                <a:spcPct val="50000"/>
              </a:spcBef>
            </a:pPr>
            <a:endParaRPr lang="en-US" b="0">
              <a:latin typeface="Times New Roman" pitchFamily="18" charset="0"/>
            </a:endParaRPr>
          </a:p>
          <a:p>
            <a:pPr rtl="1" eaLnBrk="1" hangingPunct="1">
              <a:spcBef>
                <a:spcPct val="50000"/>
              </a:spcBef>
            </a:pPr>
            <a:endParaRPr lang="en-US" b="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1090"/>
                                        </p:tgtEl>
                                        <p:attrNameLst>
                                          <p:attrName>style.visibility</p:attrName>
                                        </p:attrNameLst>
                                      </p:cBhvr>
                                      <p:to>
                                        <p:strVal val="visible"/>
                                      </p:to>
                                    </p:set>
                                    <p:animEffect transition="in" filter="fade">
                                      <p:cBhvr>
                                        <p:cTn id="7" dur="2000"/>
                                        <p:tgtEl>
                                          <p:spTgt spid="601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1091">
                                            <p:txEl>
                                              <p:pRg st="1" end="1"/>
                                            </p:txEl>
                                          </p:spTgt>
                                        </p:tgtEl>
                                        <p:attrNameLst>
                                          <p:attrName>style.visibility</p:attrName>
                                        </p:attrNameLst>
                                      </p:cBhvr>
                                      <p:to>
                                        <p:strVal val="visible"/>
                                      </p:to>
                                    </p:set>
                                    <p:animEffect transition="in" filter="fade">
                                      <p:cBhvr>
                                        <p:cTn id="12" dur="2000"/>
                                        <p:tgtEl>
                                          <p:spTgt spid="601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1091">
                                            <p:txEl>
                                              <p:pRg st="2" end="2"/>
                                            </p:txEl>
                                          </p:spTgt>
                                        </p:tgtEl>
                                        <p:attrNameLst>
                                          <p:attrName>style.visibility</p:attrName>
                                        </p:attrNameLst>
                                      </p:cBhvr>
                                      <p:to>
                                        <p:strVal val="visible"/>
                                      </p:to>
                                    </p:set>
                                    <p:animEffect transition="in" filter="fade">
                                      <p:cBhvr>
                                        <p:cTn id="17" dur="2000"/>
                                        <p:tgtEl>
                                          <p:spTgt spid="601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1091">
                                            <p:txEl>
                                              <p:pRg st="3" end="3"/>
                                            </p:txEl>
                                          </p:spTgt>
                                        </p:tgtEl>
                                        <p:attrNameLst>
                                          <p:attrName>style.visibility</p:attrName>
                                        </p:attrNameLst>
                                      </p:cBhvr>
                                      <p:to>
                                        <p:strVal val="visible"/>
                                      </p:to>
                                    </p:set>
                                    <p:animEffect transition="in" filter="fade">
                                      <p:cBhvr>
                                        <p:cTn id="22" dur="2000"/>
                                        <p:tgtEl>
                                          <p:spTgt spid="60109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1091">
                                            <p:txEl>
                                              <p:pRg st="4" end="4"/>
                                            </p:txEl>
                                          </p:spTgt>
                                        </p:tgtEl>
                                        <p:attrNameLst>
                                          <p:attrName>style.visibility</p:attrName>
                                        </p:attrNameLst>
                                      </p:cBhvr>
                                      <p:to>
                                        <p:strVal val="visible"/>
                                      </p:to>
                                    </p:set>
                                    <p:animEffect transition="in" filter="fade">
                                      <p:cBhvr>
                                        <p:cTn id="25" dur="2000"/>
                                        <p:tgtEl>
                                          <p:spTgt spid="60109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1091">
                                            <p:txEl>
                                              <p:pRg st="5" end="5"/>
                                            </p:txEl>
                                          </p:spTgt>
                                        </p:tgtEl>
                                        <p:attrNameLst>
                                          <p:attrName>style.visibility</p:attrName>
                                        </p:attrNameLst>
                                      </p:cBhvr>
                                      <p:to>
                                        <p:strVal val="visible"/>
                                      </p:to>
                                    </p:set>
                                    <p:animEffect transition="in" filter="fade">
                                      <p:cBhvr>
                                        <p:cTn id="28" dur="2000"/>
                                        <p:tgtEl>
                                          <p:spTgt spid="601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0" grpId="0"/>
      <p:bldP spid="60109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eaLnBrk="1" hangingPunct="1">
              <a:defRPr/>
            </a:pPr>
            <a:r>
              <a:rPr lang="en-US" smtClean="0"/>
              <a:t>Normal Lung Anatomy</a:t>
            </a:r>
          </a:p>
        </p:txBody>
      </p:sp>
      <p:grpSp>
        <p:nvGrpSpPr>
          <p:cNvPr id="75779" name="Group 3"/>
          <p:cNvGrpSpPr>
            <a:grpSpLocks/>
          </p:cNvGrpSpPr>
          <p:nvPr/>
        </p:nvGrpSpPr>
        <p:grpSpPr bwMode="auto">
          <a:xfrm>
            <a:off x="0" y="1905000"/>
            <a:ext cx="4341813" cy="3667125"/>
            <a:chOff x="864" y="1031"/>
            <a:chExt cx="2543" cy="2177"/>
          </a:xfrm>
        </p:grpSpPr>
        <p:pic>
          <p:nvPicPr>
            <p:cNvPr id="75795" name="Picture 4" descr="Tracheobronchial tree"/>
            <p:cNvPicPr>
              <a:picLocks noChangeAspect="1" noChangeArrowheads="1"/>
            </p:cNvPicPr>
            <p:nvPr/>
          </p:nvPicPr>
          <p:blipFill>
            <a:blip r:embed="rId3"/>
            <a:srcRect t="-43" r="5449" b="2000"/>
            <a:stretch>
              <a:fillRect/>
            </a:stretch>
          </p:blipFill>
          <p:spPr bwMode="auto">
            <a:xfrm>
              <a:off x="864" y="1248"/>
              <a:ext cx="2543" cy="1732"/>
            </a:xfrm>
            <a:prstGeom prst="rect">
              <a:avLst/>
            </a:prstGeom>
            <a:noFill/>
            <a:ln w="9525">
              <a:noFill/>
              <a:miter lim="800000"/>
              <a:headEnd/>
              <a:tailEnd/>
            </a:ln>
          </p:spPr>
        </p:pic>
        <p:sp>
          <p:nvSpPr>
            <p:cNvPr id="75796" name="Text Box 5"/>
            <p:cNvSpPr txBox="1">
              <a:spLocks noChangeArrowheads="1"/>
            </p:cNvSpPr>
            <p:nvPr/>
          </p:nvSpPr>
          <p:spPr bwMode="auto">
            <a:xfrm>
              <a:off x="998" y="3045"/>
              <a:ext cx="108" cy="163"/>
            </a:xfrm>
            <a:prstGeom prst="rect">
              <a:avLst/>
            </a:prstGeom>
            <a:noFill/>
            <a:ln w="9525">
              <a:noFill/>
              <a:miter lim="800000"/>
              <a:headEnd/>
              <a:tailEnd/>
            </a:ln>
          </p:spPr>
          <p:txBody>
            <a:bodyPr wrap="none">
              <a:spAutoFit/>
            </a:bodyPr>
            <a:lstStyle/>
            <a:p>
              <a:endParaRPr lang="en-US" sz="1200" b="0"/>
            </a:p>
          </p:txBody>
        </p:sp>
        <p:sp>
          <p:nvSpPr>
            <p:cNvPr id="603142" name="Text Box 6"/>
            <p:cNvSpPr txBox="1">
              <a:spLocks noChangeArrowheads="1"/>
            </p:cNvSpPr>
            <p:nvPr/>
          </p:nvSpPr>
          <p:spPr bwMode="auto">
            <a:xfrm>
              <a:off x="1430" y="1031"/>
              <a:ext cx="1551" cy="218"/>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Tracheobronchial Tree</a:t>
              </a:r>
            </a:p>
          </p:txBody>
        </p:sp>
      </p:grpSp>
      <p:sp>
        <p:nvSpPr>
          <p:cNvPr id="75780" name="Text Box 7"/>
          <p:cNvSpPr txBox="1">
            <a:spLocks noChangeArrowheads="1"/>
          </p:cNvSpPr>
          <p:nvPr/>
        </p:nvSpPr>
        <p:spPr bwMode="auto">
          <a:xfrm>
            <a:off x="7924800" y="4495800"/>
            <a:ext cx="184150" cy="366713"/>
          </a:xfrm>
          <a:prstGeom prst="rect">
            <a:avLst/>
          </a:prstGeom>
          <a:noFill/>
          <a:ln w="9525">
            <a:noFill/>
            <a:miter lim="800000"/>
            <a:headEnd/>
            <a:tailEnd/>
          </a:ln>
        </p:spPr>
        <p:txBody>
          <a:bodyPr wrap="none">
            <a:spAutoFit/>
          </a:bodyPr>
          <a:lstStyle/>
          <a:p>
            <a:endParaRPr lang="en-US" b="0"/>
          </a:p>
        </p:txBody>
      </p:sp>
      <p:grpSp>
        <p:nvGrpSpPr>
          <p:cNvPr id="3" name="Group 8"/>
          <p:cNvGrpSpPr>
            <a:grpSpLocks/>
          </p:cNvGrpSpPr>
          <p:nvPr/>
        </p:nvGrpSpPr>
        <p:grpSpPr bwMode="auto">
          <a:xfrm>
            <a:off x="3435350" y="2852738"/>
            <a:ext cx="5708650" cy="3733800"/>
            <a:chOff x="2262" y="1968"/>
            <a:chExt cx="3596" cy="2352"/>
          </a:xfrm>
        </p:grpSpPr>
        <p:sp>
          <p:nvSpPr>
            <p:cNvPr id="75782" name="Text Box 9"/>
            <p:cNvSpPr txBox="1">
              <a:spLocks noChangeArrowheads="1"/>
            </p:cNvSpPr>
            <p:nvPr/>
          </p:nvSpPr>
          <p:spPr bwMode="auto">
            <a:xfrm>
              <a:off x="2544" y="4032"/>
              <a:ext cx="2740" cy="288"/>
            </a:xfrm>
            <a:prstGeom prst="rect">
              <a:avLst/>
            </a:prstGeom>
            <a:noFill/>
            <a:ln w="9525">
              <a:noFill/>
              <a:miter lim="800000"/>
              <a:headEnd/>
              <a:tailEnd/>
            </a:ln>
          </p:spPr>
          <p:txBody>
            <a:bodyPr>
              <a:spAutoFit/>
            </a:bodyPr>
            <a:lstStyle/>
            <a:p>
              <a:endParaRPr lang="en-US" sz="1200" b="0"/>
            </a:p>
            <a:p>
              <a:endParaRPr lang="en-US" sz="1200" b="0"/>
            </a:p>
          </p:txBody>
        </p:sp>
        <p:grpSp>
          <p:nvGrpSpPr>
            <p:cNvPr id="75783" name="Group 10"/>
            <p:cNvGrpSpPr>
              <a:grpSpLocks/>
            </p:cNvGrpSpPr>
            <p:nvPr/>
          </p:nvGrpSpPr>
          <p:grpSpPr bwMode="auto">
            <a:xfrm>
              <a:off x="2262" y="1968"/>
              <a:ext cx="3596" cy="2040"/>
              <a:chOff x="2262" y="1968"/>
              <a:chExt cx="3596" cy="2040"/>
            </a:xfrm>
          </p:grpSpPr>
          <p:sp>
            <p:nvSpPr>
              <p:cNvPr id="75784" name="Text Box 11"/>
              <p:cNvSpPr txBox="1">
                <a:spLocks noChangeArrowheads="1"/>
              </p:cNvSpPr>
              <p:nvPr/>
            </p:nvSpPr>
            <p:spPr bwMode="auto">
              <a:xfrm>
                <a:off x="3024" y="1968"/>
                <a:ext cx="1868" cy="404"/>
              </a:xfrm>
              <a:prstGeom prst="rect">
                <a:avLst/>
              </a:prstGeom>
              <a:noFill/>
              <a:ln w="9525">
                <a:noFill/>
                <a:miter lim="800000"/>
                <a:headEnd/>
                <a:tailEnd/>
              </a:ln>
            </p:spPr>
            <p:txBody>
              <a:bodyPr wrap="none">
                <a:spAutoFit/>
              </a:bodyPr>
              <a:lstStyle/>
              <a:p>
                <a:pPr algn="ctr"/>
                <a:r>
                  <a:rPr lang="en-US" b="0"/>
                  <a:t>Normal lung at level inferior</a:t>
                </a:r>
              </a:p>
              <a:p>
                <a:pPr algn="ctr"/>
                <a:r>
                  <a:rPr lang="en-US" b="0"/>
                  <a:t>pulmonary veins</a:t>
                </a:r>
              </a:p>
            </p:txBody>
          </p:sp>
          <p:grpSp>
            <p:nvGrpSpPr>
              <p:cNvPr id="75785" name="Group 12"/>
              <p:cNvGrpSpPr>
                <a:grpSpLocks/>
              </p:cNvGrpSpPr>
              <p:nvPr/>
            </p:nvGrpSpPr>
            <p:grpSpPr bwMode="auto">
              <a:xfrm>
                <a:off x="2262" y="2161"/>
                <a:ext cx="3596" cy="1847"/>
                <a:chOff x="2262" y="2161"/>
                <a:chExt cx="3596" cy="1847"/>
              </a:xfrm>
            </p:grpSpPr>
            <p:grpSp>
              <p:nvGrpSpPr>
                <p:cNvPr id="75786" name="Group 13"/>
                <p:cNvGrpSpPr>
                  <a:grpSpLocks/>
                </p:cNvGrpSpPr>
                <p:nvPr/>
              </p:nvGrpSpPr>
              <p:grpSpPr bwMode="auto">
                <a:xfrm>
                  <a:off x="2262" y="2161"/>
                  <a:ext cx="3580" cy="1847"/>
                  <a:chOff x="2262" y="2161"/>
                  <a:chExt cx="3580" cy="1847"/>
                </a:xfrm>
              </p:grpSpPr>
              <p:pic>
                <p:nvPicPr>
                  <p:cNvPr id="75790" name="Picture 14" descr="Normal high resolution CT of lung"/>
                  <p:cNvPicPr>
                    <a:picLocks noChangeAspect="1" noChangeArrowheads="1"/>
                  </p:cNvPicPr>
                  <p:nvPr/>
                </p:nvPicPr>
                <p:blipFill>
                  <a:blip r:embed="rId4"/>
                  <a:srcRect/>
                  <a:stretch>
                    <a:fillRect/>
                  </a:stretch>
                </p:blipFill>
                <p:spPr bwMode="auto">
                  <a:xfrm>
                    <a:off x="3073" y="2161"/>
                    <a:ext cx="1860" cy="1513"/>
                  </a:xfrm>
                  <a:prstGeom prst="rect">
                    <a:avLst/>
                  </a:prstGeom>
                  <a:noFill/>
                  <a:ln w="9525">
                    <a:noFill/>
                    <a:miter lim="800000"/>
                    <a:headEnd/>
                    <a:tailEnd/>
                  </a:ln>
                </p:spPr>
              </p:pic>
              <p:sp>
                <p:nvSpPr>
                  <p:cNvPr id="603151" name="Line 15"/>
                  <p:cNvSpPr>
                    <a:spLocks noChangeShapeType="1"/>
                  </p:cNvSpPr>
                  <p:nvPr/>
                </p:nvSpPr>
                <p:spPr bwMode="auto">
                  <a:xfrm flipH="1">
                    <a:off x="4224" y="2928"/>
                    <a:ext cx="768" cy="336"/>
                  </a:xfrm>
                  <a:prstGeom prst="line">
                    <a:avLst/>
                  </a:prstGeom>
                  <a:noFill/>
                  <a:ln w="9525">
                    <a:solidFill>
                      <a:srgbClr val="FF0000"/>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75792" name="Text Box 16"/>
                  <p:cNvSpPr txBox="1">
                    <a:spLocks noChangeArrowheads="1"/>
                  </p:cNvSpPr>
                  <p:nvPr/>
                </p:nvSpPr>
                <p:spPr bwMode="auto">
                  <a:xfrm>
                    <a:off x="4950" y="2807"/>
                    <a:ext cx="892" cy="577"/>
                  </a:xfrm>
                  <a:prstGeom prst="rect">
                    <a:avLst/>
                  </a:prstGeom>
                  <a:noFill/>
                  <a:ln w="9525">
                    <a:noFill/>
                    <a:miter lim="800000"/>
                    <a:headEnd/>
                    <a:tailEnd/>
                  </a:ln>
                </p:spPr>
                <p:txBody>
                  <a:bodyPr wrap="none">
                    <a:spAutoFit/>
                  </a:bodyPr>
                  <a:lstStyle/>
                  <a:p>
                    <a:pPr algn="ctr"/>
                    <a:r>
                      <a:rPr lang="en-US">
                        <a:solidFill>
                          <a:srgbClr val="000000"/>
                        </a:solidFill>
                      </a:rPr>
                      <a:t>L inferior</a:t>
                    </a:r>
                  </a:p>
                  <a:p>
                    <a:pPr algn="ctr"/>
                    <a:r>
                      <a:rPr lang="en-US">
                        <a:solidFill>
                          <a:srgbClr val="000000"/>
                        </a:solidFill>
                      </a:rPr>
                      <a:t>pulmonary </a:t>
                    </a:r>
                  </a:p>
                  <a:p>
                    <a:pPr algn="ctr"/>
                    <a:r>
                      <a:rPr lang="en-US">
                        <a:solidFill>
                          <a:srgbClr val="000000"/>
                        </a:solidFill>
                      </a:rPr>
                      <a:t>vein</a:t>
                    </a:r>
                  </a:p>
                </p:txBody>
              </p:sp>
              <p:sp>
                <p:nvSpPr>
                  <p:cNvPr id="603153" name="Line 17"/>
                  <p:cNvSpPr>
                    <a:spLocks noChangeShapeType="1"/>
                  </p:cNvSpPr>
                  <p:nvPr/>
                </p:nvSpPr>
                <p:spPr bwMode="auto">
                  <a:xfrm flipV="1">
                    <a:off x="2832" y="3216"/>
                    <a:ext cx="960" cy="336"/>
                  </a:xfrm>
                  <a:prstGeom prst="line">
                    <a:avLst/>
                  </a:prstGeom>
                  <a:noFill/>
                  <a:ln w="9525">
                    <a:solidFill>
                      <a:srgbClr val="FF0000"/>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75794" name="Text Box 18"/>
                  <p:cNvSpPr txBox="1">
                    <a:spLocks noChangeArrowheads="1"/>
                  </p:cNvSpPr>
                  <p:nvPr/>
                </p:nvSpPr>
                <p:spPr bwMode="auto">
                  <a:xfrm>
                    <a:off x="2262" y="3431"/>
                    <a:ext cx="892" cy="577"/>
                  </a:xfrm>
                  <a:prstGeom prst="rect">
                    <a:avLst/>
                  </a:prstGeom>
                  <a:noFill/>
                  <a:ln w="9525">
                    <a:noFill/>
                    <a:miter lim="800000"/>
                    <a:headEnd/>
                    <a:tailEnd/>
                  </a:ln>
                </p:spPr>
                <p:txBody>
                  <a:bodyPr wrap="none">
                    <a:spAutoFit/>
                  </a:bodyPr>
                  <a:lstStyle/>
                  <a:p>
                    <a:pPr algn="ctr"/>
                    <a:r>
                      <a:rPr lang="en-US">
                        <a:solidFill>
                          <a:srgbClr val="000000"/>
                        </a:solidFill>
                      </a:rPr>
                      <a:t>R inferior</a:t>
                    </a:r>
                  </a:p>
                  <a:p>
                    <a:pPr algn="ctr"/>
                    <a:r>
                      <a:rPr lang="en-US">
                        <a:solidFill>
                          <a:srgbClr val="000000"/>
                        </a:solidFill>
                      </a:rPr>
                      <a:t>pulmonary </a:t>
                    </a:r>
                  </a:p>
                  <a:p>
                    <a:pPr algn="ctr"/>
                    <a:r>
                      <a:rPr lang="en-US">
                        <a:solidFill>
                          <a:srgbClr val="000000"/>
                        </a:solidFill>
                      </a:rPr>
                      <a:t>vein</a:t>
                    </a:r>
                  </a:p>
                </p:txBody>
              </p:sp>
            </p:grpSp>
            <p:sp>
              <p:nvSpPr>
                <p:cNvPr id="603155" name="Line 19"/>
                <p:cNvSpPr>
                  <a:spLocks noChangeShapeType="1"/>
                </p:cNvSpPr>
                <p:nvPr/>
              </p:nvSpPr>
              <p:spPr bwMode="auto">
                <a:xfrm flipH="1" flipV="1">
                  <a:off x="3648" y="3312"/>
                  <a:ext cx="1392" cy="336"/>
                </a:xfrm>
                <a:prstGeom prst="line">
                  <a:avLst/>
                </a:prstGeom>
                <a:noFill/>
                <a:ln w="9525">
                  <a:solidFill>
                    <a:schemeClr val="hlink"/>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603156" name="Line 20"/>
                <p:cNvSpPr>
                  <a:spLocks noChangeShapeType="1"/>
                </p:cNvSpPr>
                <p:nvPr/>
              </p:nvSpPr>
              <p:spPr bwMode="auto">
                <a:xfrm flipH="1" flipV="1">
                  <a:off x="4272" y="3360"/>
                  <a:ext cx="768" cy="288"/>
                </a:xfrm>
                <a:prstGeom prst="line">
                  <a:avLst/>
                </a:prstGeom>
                <a:noFill/>
                <a:ln w="9525">
                  <a:solidFill>
                    <a:schemeClr val="hlink"/>
                  </a:solidFill>
                  <a:round/>
                  <a:headEnd/>
                  <a:tailEnd type="triangl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603157" name="Text Box 21"/>
                <p:cNvSpPr txBox="1">
                  <a:spLocks noChangeArrowheads="1"/>
                </p:cNvSpPr>
                <p:nvPr/>
              </p:nvSpPr>
              <p:spPr bwMode="auto">
                <a:xfrm>
                  <a:off x="4982" y="3527"/>
                  <a:ext cx="876" cy="404"/>
                </a:xfrm>
                <a:prstGeom prst="rect">
                  <a:avLst/>
                </a:prstGeom>
                <a:noFill/>
                <a:ln w="9525">
                  <a:noFill/>
                  <a:miter lim="800000"/>
                  <a:headEnd/>
                  <a:tailEnd/>
                </a:ln>
                <a:effectLst/>
              </p:spPr>
              <p:txBody>
                <a:bodyPr wrap="none">
                  <a:spAutoFit/>
                </a:bodyPr>
                <a:lstStyle/>
                <a:p>
                  <a:pPr algn="ctr">
                    <a:defRPr/>
                  </a:pPr>
                  <a:r>
                    <a:rPr lang="en-US">
                      <a:solidFill>
                        <a:schemeClr val="hlink"/>
                      </a:solidFill>
                      <a:effectLst>
                        <a:outerShdw blurRad="38100" dist="38100" dir="2700000" algn="tl">
                          <a:srgbClr val="000000"/>
                        </a:outerShdw>
                      </a:effectLst>
                    </a:rPr>
                    <a:t>Lower lobe</a:t>
                  </a:r>
                </a:p>
                <a:p>
                  <a:pPr algn="ctr">
                    <a:defRPr/>
                  </a:pPr>
                  <a:r>
                    <a:rPr lang="en-US">
                      <a:solidFill>
                        <a:schemeClr val="hlink"/>
                      </a:solidFill>
                      <a:effectLst>
                        <a:outerShdw blurRad="38100" dist="38100" dir="2700000" algn="tl">
                          <a:srgbClr val="000000"/>
                        </a:outerShdw>
                      </a:effectLst>
                    </a:rPr>
                    <a:t>bronchi</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3138"/>
                                        </p:tgtEl>
                                        <p:attrNameLst>
                                          <p:attrName>style.visibility</p:attrName>
                                        </p:attrNameLst>
                                      </p:cBhvr>
                                      <p:to>
                                        <p:strVal val="visible"/>
                                      </p:to>
                                    </p:set>
                                    <p:animEffect transition="in" filter="fade">
                                      <p:cBhvr>
                                        <p:cTn id="7" dur="2000"/>
                                        <p:tgtEl>
                                          <p:spTgt spid="603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mainSeq">
                <p:childTnLst>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pPr eaLnBrk="1" hangingPunct="1">
              <a:defRPr/>
            </a:pPr>
            <a:r>
              <a:rPr lang="en-US" smtClean="0"/>
              <a:t>Normal    HRCT</a:t>
            </a:r>
          </a:p>
        </p:txBody>
      </p:sp>
      <p:pic>
        <p:nvPicPr>
          <p:cNvPr id="77827" name="Picture 3" descr="NormalLungHRCT"/>
          <p:cNvPicPr>
            <a:picLocks noChangeAspect="1" noChangeArrowheads="1"/>
          </p:cNvPicPr>
          <p:nvPr>
            <p:ph idx="1"/>
          </p:nvPr>
        </p:nvPicPr>
        <p:blipFill>
          <a:blip r:embed="rId3"/>
          <a:srcRect/>
          <a:stretch>
            <a:fillRect/>
          </a:stretch>
        </p:blipFill>
        <p:spPr>
          <a:xfrm>
            <a:off x="827088" y="1196975"/>
            <a:ext cx="7704137" cy="5329238"/>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5410200" y="304800"/>
            <a:ext cx="3733800" cy="1447800"/>
          </a:xfrm>
        </p:spPr>
        <p:txBody>
          <a:bodyPr/>
          <a:lstStyle/>
          <a:p>
            <a:pPr eaLnBrk="1" hangingPunct="1">
              <a:defRPr/>
            </a:pPr>
            <a:r>
              <a:rPr lang="en-US" smtClean="0">
                <a:solidFill>
                  <a:srgbClr val="66FFFF"/>
                </a:solidFill>
              </a:rPr>
              <a:t>Anatomy on Normal Chest </a:t>
            </a:r>
            <a:br>
              <a:rPr lang="en-US" smtClean="0">
                <a:solidFill>
                  <a:srgbClr val="66FFFF"/>
                </a:solidFill>
              </a:rPr>
            </a:br>
            <a:r>
              <a:rPr lang="en-US" smtClean="0">
                <a:solidFill>
                  <a:srgbClr val="66FFFF"/>
                </a:solidFill>
              </a:rPr>
              <a:t>X-Ray</a:t>
            </a:r>
          </a:p>
        </p:txBody>
      </p:sp>
      <p:pic>
        <p:nvPicPr>
          <p:cNvPr id="79875" name="Picture 3" descr="Case1NormalCXR PA"/>
          <p:cNvPicPr>
            <a:picLocks noChangeAspect="1" noChangeArrowheads="1"/>
          </p:cNvPicPr>
          <p:nvPr/>
        </p:nvPicPr>
        <p:blipFill>
          <a:blip r:embed="rId3">
            <a:lum bright="18000"/>
          </a:blip>
          <a:srcRect/>
          <a:stretch>
            <a:fillRect/>
          </a:stretch>
        </p:blipFill>
        <p:spPr bwMode="auto">
          <a:xfrm>
            <a:off x="304800" y="304800"/>
            <a:ext cx="5159375" cy="6324600"/>
          </a:xfrm>
          <a:prstGeom prst="rect">
            <a:avLst/>
          </a:prstGeom>
          <a:noFill/>
          <a:ln w="9525">
            <a:noFill/>
            <a:miter lim="800000"/>
            <a:headEnd/>
            <a:tailEnd/>
          </a:ln>
        </p:spPr>
      </p:pic>
      <p:sp>
        <p:nvSpPr>
          <p:cNvPr id="79876" name="Text Box 4"/>
          <p:cNvSpPr txBox="1">
            <a:spLocks noChangeArrowheads="1"/>
          </p:cNvSpPr>
          <p:nvPr/>
        </p:nvSpPr>
        <p:spPr bwMode="auto">
          <a:xfrm>
            <a:off x="304800" y="304800"/>
            <a:ext cx="1676400" cy="366713"/>
          </a:xfrm>
          <a:prstGeom prst="rect">
            <a:avLst/>
          </a:prstGeom>
          <a:noFill/>
          <a:ln w="9525">
            <a:noFill/>
            <a:miter lim="800000"/>
            <a:headEnd/>
            <a:tailEnd/>
          </a:ln>
        </p:spPr>
        <p:txBody>
          <a:bodyPr>
            <a:spAutoFit/>
          </a:bodyPr>
          <a:lstStyle/>
          <a:p>
            <a:pPr eaLnBrk="1" hangingPunct="1">
              <a:spcBef>
                <a:spcPct val="50000"/>
              </a:spcBef>
            </a:pPr>
            <a:r>
              <a:rPr lang="en-US" b="0">
                <a:solidFill>
                  <a:srgbClr val="FFFF00"/>
                </a:solidFill>
                <a:latin typeface="Times New Roman" pitchFamily="18" charset="0"/>
              </a:rPr>
              <a:t>CXR-PA</a:t>
            </a:r>
          </a:p>
        </p:txBody>
      </p:sp>
      <p:sp>
        <p:nvSpPr>
          <p:cNvPr id="79877" name="Text Box 5"/>
          <p:cNvSpPr txBox="1">
            <a:spLocks noChangeArrowheads="1"/>
          </p:cNvSpPr>
          <p:nvPr/>
        </p:nvSpPr>
        <p:spPr bwMode="auto">
          <a:xfrm>
            <a:off x="5410200" y="1676400"/>
            <a:ext cx="3352800" cy="4697413"/>
          </a:xfrm>
          <a:prstGeom prst="rect">
            <a:avLst/>
          </a:prstGeom>
          <a:noFill/>
          <a:ln w="9525">
            <a:noFill/>
            <a:miter lim="800000"/>
            <a:headEnd/>
            <a:tailEnd/>
          </a:ln>
        </p:spPr>
        <p:txBody>
          <a:bodyPr>
            <a:spAutoFit/>
          </a:bodyPr>
          <a:lstStyle/>
          <a:p>
            <a:pPr marL="457200" indent="-457200" eaLnBrk="1" hangingPunct="1">
              <a:spcBef>
                <a:spcPct val="50000"/>
              </a:spcBef>
            </a:pPr>
            <a:r>
              <a:rPr lang="en-US" sz="1600" b="0">
                <a:latin typeface="Times New Roman" pitchFamily="18" charset="0"/>
              </a:rPr>
              <a:t>Key:</a:t>
            </a:r>
          </a:p>
          <a:p>
            <a:pPr marL="457200" indent="-457200" eaLnBrk="1" hangingPunct="1">
              <a:spcBef>
                <a:spcPct val="50000"/>
              </a:spcBef>
              <a:buFontTx/>
              <a:buAutoNum type="arabicPeriod"/>
            </a:pPr>
            <a:r>
              <a:rPr lang="en-US" sz="1400" b="0">
                <a:latin typeface="Times New Roman" pitchFamily="18" charset="0"/>
              </a:rPr>
              <a:t>Right 1</a:t>
            </a:r>
            <a:r>
              <a:rPr lang="en-US" sz="1400" b="0" baseline="30000">
                <a:latin typeface="Times New Roman" pitchFamily="18" charset="0"/>
              </a:rPr>
              <a:t>st</a:t>
            </a:r>
            <a:r>
              <a:rPr lang="en-US" sz="1400" b="0">
                <a:latin typeface="Times New Roman" pitchFamily="18" charset="0"/>
              </a:rPr>
              <a:t> rib</a:t>
            </a:r>
          </a:p>
          <a:p>
            <a:pPr marL="457200" indent="-457200" eaLnBrk="1" hangingPunct="1">
              <a:spcBef>
                <a:spcPct val="50000"/>
              </a:spcBef>
              <a:buFontTx/>
              <a:buAutoNum type="arabicPeriod"/>
            </a:pPr>
            <a:r>
              <a:rPr lang="en-US" sz="1400" b="0">
                <a:latin typeface="Times New Roman" pitchFamily="18" charset="0"/>
              </a:rPr>
              <a:t>Right 2</a:t>
            </a:r>
            <a:r>
              <a:rPr lang="en-US" sz="1400" b="0" baseline="30000">
                <a:latin typeface="Times New Roman" pitchFamily="18" charset="0"/>
              </a:rPr>
              <a:t>nd</a:t>
            </a:r>
            <a:r>
              <a:rPr lang="en-US" sz="1400" b="0">
                <a:latin typeface="Times New Roman" pitchFamily="18" charset="0"/>
              </a:rPr>
              <a:t> rib</a:t>
            </a:r>
          </a:p>
          <a:p>
            <a:pPr marL="457200" indent="-457200" eaLnBrk="1" hangingPunct="1">
              <a:spcBef>
                <a:spcPct val="50000"/>
              </a:spcBef>
              <a:buFontTx/>
              <a:buAutoNum type="arabicPeriod"/>
            </a:pPr>
            <a:r>
              <a:rPr lang="en-US" sz="1400" b="0">
                <a:latin typeface="Times New Roman" pitchFamily="18" charset="0"/>
              </a:rPr>
              <a:t>Scapula</a:t>
            </a:r>
          </a:p>
          <a:p>
            <a:pPr marL="457200" indent="-457200" eaLnBrk="1" hangingPunct="1">
              <a:spcBef>
                <a:spcPct val="50000"/>
              </a:spcBef>
              <a:buFontTx/>
              <a:buAutoNum type="arabicPeriod"/>
            </a:pPr>
            <a:r>
              <a:rPr lang="en-US" sz="1400" b="0">
                <a:latin typeface="Times New Roman" pitchFamily="18" charset="0"/>
              </a:rPr>
              <a:t>Trachea</a:t>
            </a:r>
          </a:p>
          <a:p>
            <a:pPr marL="457200" indent="-457200" eaLnBrk="1" hangingPunct="1">
              <a:spcBef>
                <a:spcPct val="50000"/>
              </a:spcBef>
              <a:buFontTx/>
              <a:buAutoNum type="arabicPeriod"/>
            </a:pPr>
            <a:r>
              <a:rPr lang="en-US" sz="1400" b="0">
                <a:latin typeface="Times New Roman" pitchFamily="18" charset="0"/>
              </a:rPr>
              <a:t>Carina</a:t>
            </a:r>
          </a:p>
          <a:p>
            <a:pPr marL="457200" indent="-457200" eaLnBrk="1" hangingPunct="1">
              <a:spcBef>
                <a:spcPct val="50000"/>
              </a:spcBef>
              <a:buFontTx/>
              <a:buAutoNum type="arabicPeriod"/>
            </a:pPr>
            <a:r>
              <a:rPr lang="en-US" sz="1400" b="0">
                <a:latin typeface="Times New Roman" pitchFamily="18" charset="0"/>
              </a:rPr>
              <a:t>Bronchus seen end on</a:t>
            </a:r>
          </a:p>
          <a:p>
            <a:pPr marL="457200" indent="-457200" eaLnBrk="1" hangingPunct="1">
              <a:spcBef>
                <a:spcPct val="50000"/>
              </a:spcBef>
              <a:buFontTx/>
              <a:buAutoNum type="arabicPeriod"/>
            </a:pPr>
            <a:r>
              <a:rPr lang="en-US" sz="1400" b="0">
                <a:latin typeface="Times New Roman" pitchFamily="18" charset="0"/>
              </a:rPr>
              <a:t>Bilateral hila</a:t>
            </a:r>
          </a:p>
          <a:p>
            <a:pPr marL="457200" indent="-457200" eaLnBrk="1" hangingPunct="1">
              <a:spcBef>
                <a:spcPct val="50000"/>
              </a:spcBef>
              <a:buFontTx/>
              <a:buAutoNum type="arabicPeriod"/>
            </a:pPr>
            <a:r>
              <a:rPr lang="en-US" sz="1400" b="0">
                <a:latin typeface="Times New Roman" pitchFamily="18" charset="0"/>
              </a:rPr>
              <a:t>Branch of right main descending pulmonary artery</a:t>
            </a:r>
          </a:p>
          <a:p>
            <a:pPr marL="457200" indent="-457200" eaLnBrk="1" hangingPunct="1">
              <a:spcBef>
                <a:spcPct val="50000"/>
              </a:spcBef>
              <a:buFontTx/>
              <a:buAutoNum type="arabicPeriod"/>
            </a:pPr>
            <a:r>
              <a:rPr lang="en-US" sz="1400" b="0">
                <a:latin typeface="Times New Roman" pitchFamily="18" charset="0"/>
              </a:rPr>
              <a:t>Right minor (horizontal fissure)</a:t>
            </a:r>
          </a:p>
          <a:p>
            <a:pPr marL="457200" indent="-457200" eaLnBrk="1" hangingPunct="1">
              <a:spcBef>
                <a:spcPct val="50000"/>
              </a:spcBef>
              <a:buFontTx/>
              <a:buAutoNum type="arabicPeriod"/>
            </a:pPr>
            <a:r>
              <a:rPr lang="en-US" sz="1400" b="0">
                <a:latin typeface="Times New Roman" pitchFamily="18" charset="0"/>
              </a:rPr>
              <a:t>Right hemi diaphragm</a:t>
            </a:r>
          </a:p>
          <a:p>
            <a:pPr marL="457200" indent="-457200" eaLnBrk="1" hangingPunct="1">
              <a:spcBef>
                <a:spcPct val="50000"/>
              </a:spcBef>
              <a:buFontTx/>
              <a:buAutoNum type="arabicPeriod"/>
            </a:pPr>
            <a:r>
              <a:rPr lang="en-US" sz="1400" b="0">
                <a:latin typeface="Times New Roman" pitchFamily="18" charset="0"/>
              </a:rPr>
              <a:t>Left hemi diaphragm</a:t>
            </a:r>
          </a:p>
          <a:p>
            <a:pPr marL="457200" indent="-457200" eaLnBrk="1" hangingPunct="1">
              <a:spcBef>
                <a:spcPct val="50000"/>
              </a:spcBef>
              <a:buFontTx/>
              <a:buAutoNum type="arabicPeriod"/>
            </a:pPr>
            <a:r>
              <a:rPr lang="en-US" sz="1400" b="0">
                <a:latin typeface="Times New Roman" pitchFamily="18" charset="0"/>
              </a:rPr>
              <a:t>Gastric air bubble</a:t>
            </a:r>
          </a:p>
          <a:p>
            <a:pPr marL="457200" indent="-457200" eaLnBrk="1" hangingPunct="1">
              <a:spcBef>
                <a:spcPct val="50000"/>
              </a:spcBef>
              <a:buFontTx/>
              <a:buAutoNum type="arabicPeriod"/>
            </a:pPr>
            <a:r>
              <a:rPr lang="en-US" sz="1400" b="0">
                <a:latin typeface="Times New Roman" pitchFamily="18" charset="0"/>
              </a:rPr>
              <a:t>Left clavicle</a:t>
            </a:r>
          </a:p>
        </p:txBody>
      </p:sp>
      <p:sp>
        <p:nvSpPr>
          <p:cNvPr id="535558" name="Rectangle 6"/>
          <p:cNvSpPr>
            <a:spLocks noChangeArrowheads="1"/>
          </p:cNvSpPr>
          <p:nvPr/>
        </p:nvSpPr>
        <p:spPr bwMode="auto">
          <a:xfrm>
            <a:off x="1371600" y="3581400"/>
            <a:ext cx="381000" cy="152400"/>
          </a:xfrm>
          <a:prstGeom prst="rect">
            <a:avLst/>
          </a:prstGeom>
          <a:no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79879" name="Text Box 7"/>
          <p:cNvSpPr txBox="1">
            <a:spLocks noChangeArrowheads="1"/>
          </p:cNvSpPr>
          <p:nvPr/>
        </p:nvSpPr>
        <p:spPr bwMode="auto">
          <a:xfrm>
            <a:off x="1295400" y="762000"/>
            <a:ext cx="762000" cy="228600"/>
          </a:xfrm>
          <a:prstGeom prst="rect">
            <a:avLst/>
          </a:prstGeom>
          <a:noFill/>
          <a:ln w="9525">
            <a:noFill/>
            <a:miter lim="800000"/>
            <a:headEnd/>
            <a:tailEnd/>
          </a:ln>
        </p:spPr>
        <p:txBody>
          <a:bodyPr>
            <a:spAutoFit/>
          </a:bodyPr>
          <a:lstStyle/>
          <a:p>
            <a:pPr eaLnBrk="1" hangingPunct="1">
              <a:spcBef>
                <a:spcPct val="50000"/>
              </a:spcBef>
            </a:pPr>
            <a:r>
              <a:rPr lang="en-US" sz="900" b="0">
                <a:solidFill>
                  <a:schemeClr val="bg2"/>
                </a:solidFill>
                <a:latin typeface="Times New Roman" pitchFamily="18" charset="0"/>
              </a:rPr>
              <a:t>2</a:t>
            </a:r>
          </a:p>
        </p:txBody>
      </p:sp>
      <p:sp>
        <p:nvSpPr>
          <p:cNvPr id="79880" name="Text Box 8"/>
          <p:cNvSpPr txBox="1">
            <a:spLocks noChangeArrowheads="1"/>
          </p:cNvSpPr>
          <p:nvPr/>
        </p:nvSpPr>
        <p:spPr bwMode="auto">
          <a:xfrm>
            <a:off x="1828800" y="5334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1</a:t>
            </a:r>
          </a:p>
        </p:txBody>
      </p:sp>
      <p:sp>
        <p:nvSpPr>
          <p:cNvPr id="79881" name="Text Box 9"/>
          <p:cNvSpPr txBox="1">
            <a:spLocks noChangeArrowheads="1"/>
          </p:cNvSpPr>
          <p:nvPr/>
        </p:nvSpPr>
        <p:spPr bwMode="auto">
          <a:xfrm>
            <a:off x="1295400" y="6858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2</a:t>
            </a:r>
          </a:p>
        </p:txBody>
      </p:sp>
      <p:sp>
        <p:nvSpPr>
          <p:cNvPr id="79882" name="Text Box 10"/>
          <p:cNvSpPr txBox="1">
            <a:spLocks noChangeArrowheads="1"/>
          </p:cNvSpPr>
          <p:nvPr/>
        </p:nvSpPr>
        <p:spPr bwMode="auto">
          <a:xfrm>
            <a:off x="2667000" y="10668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4</a:t>
            </a:r>
          </a:p>
        </p:txBody>
      </p:sp>
      <p:sp>
        <p:nvSpPr>
          <p:cNvPr id="79883" name="Text Box 11"/>
          <p:cNvSpPr txBox="1">
            <a:spLocks noChangeArrowheads="1"/>
          </p:cNvSpPr>
          <p:nvPr/>
        </p:nvSpPr>
        <p:spPr bwMode="auto">
          <a:xfrm>
            <a:off x="2514600" y="2514600"/>
            <a:ext cx="304800" cy="304800"/>
          </a:xfrm>
          <a:prstGeom prst="rect">
            <a:avLst/>
          </a:prstGeom>
          <a:solidFill>
            <a:schemeClr val="tx2"/>
          </a:solidFill>
          <a:ln w="9525">
            <a:noFill/>
            <a:miter lim="800000"/>
            <a:headEnd/>
            <a:tailEnd/>
          </a:ln>
        </p:spPr>
        <p:txBody>
          <a:bodyPr>
            <a:spAutoFit/>
          </a:bodyPr>
          <a:lstStyle/>
          <a:p>
            <a:pPr eaLnBrk="1" hangingPunct="1">
              <a:spcBef>
                <a:spcPct val="50000"/>
              </a:spcBef>
            </a:pPr>
            <a:r>
              <a:rPr lang="en-US" sz="1400">
                <a:solidFill>
                  <a:schemeClr val="bg1"/>
                </a:solidFill>
                <a:latin typeface="Times New Roman" pitchFamily="18" charset="0"/>
              </a:rPr>
              <a:t>5</a:t>
            </a:r>
          </a:p>
        </p:txBody>
      </p:sp>
      <p:sp>
        <p:nvSpPr>
          <p:cNvPr id="79884" name="Text Box 12"/>
          <p:cNvSpPr txBox="1">
            <a:spLocks noChangeArrowheads="1"/>
          </p:cNvSpPr>
          <p:nvPr/>
        </p:nvSpPr>
        <p:spPr bwMode="auto">
          <a:xfrm>
            <a:off x="1981200" y="2743200"/>
            <a:ext cx="304800" cy="336550"/>
          </a:xfrm>
          <a:prstGeom prst="rect">
            <a:avLst/>
          </a:prstGeom>
          <a:noFill/>
          <a:ln w="9525">
            <a:noFill/>
            <a:miter lim="800000"/>
            <a:headEnd/>
            <a:tailEnd/>
          </a:ln>
        </p:spPr>
        <p:txBody>
          <a:bodyPr>
            <a:spAutoFit/>
          </a:bodyPr>
          <a:lstStyle/>
          <a:p>
            <a:pPr eaLnBrk="1" hangingPunct="1">
              <a:spcBef>
                <a:spcPct val="50000"/>
              </a:spcBef>
            </a:pPr>
            <a:r>
              <a:rPr lang="en-US" sz="1600">
                <a:latin typeface="Times New Roman" pitchFamily="18" charset="0"/>
              </a:rPr>
              <a:t>7</a:t>
            </a:r>
          </a:p>
        </p:txBody>
      </p:sp>
      <p:sp>
        <p:nvSpPr>
          <p:cNvPr id="79885" name="Text Box 13"/>
          <p:cNvSpPr txBox="1">
            <a:spLocks noChangeArrowheads="1"/>
          </p:cNvSpPr>
          <p:nvPr/>
        </p:nvSpPr>
        <p:spPr bwMode="auto">
          <a:xfrm>
            <a:off x="685800" y="32004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9</a:t>
            </a:r>
          </a:p>
        </p:txBody>
      </p:sp>
      <p:sp>
        <p:nvSpPr>
          <p:cNvPr id="79886" name="Text Box 14"/>
          <p:cNvSpPr txBox="1">
            <a:spLocks noChangeArrowheads="1"/>
          </p:cNvSpPr>
          <p:nvPr/>
        </p:nvSpPr>
        <p:spPr bwMode="auto">
          <a:xfrm>
            <a:off x="1524000" y="27432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6</a:t>
            </a:r>
          </a:p>
        </p:txBody>
      </p:sp>
      <p:sp>
        <p:nvSpPr>
          <p:cNvPr id="79887" name="Text Box 15"/>
          <p:cNvSpPr txBox="1">
            <a:spLocks noChangeArrowheads="1"/>
          </p:cNvSpPr>
          <p:nvPr/>
        </p:nvSpPr>
        <p:spPr bwMode="auto">
          <a:xfrm>
            <a:off x="3810000" y="6172200"/>
            <a:ext cx="3810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12</a:t>
            </a:r>
          </a:p>
        </p:txBody>
      </p:sp>
      <p:sp>
        <p:nvSpPr>
          <p:cNvPr id="79888" name="Text Box 16"/>
          <p:cNvSpPr txBox="1">
            <a:spLocks noChangeArrowheads="1"/>
          </p:cNvSpPr>
          <p:nvPr/>
        </p:nvSpPr>
        <p:spPr bwMode="auto">
          <a:xfrm>
            <a:off x="3276600" y="2743200"/>
            <a:ext cx="304800" cy="336550"/>
          </a:xfrm>
          <a:prstGeom prst="rect">
            <a:avLst/>
          </a:prstGeom>
          <a:noFill/>
          <a:ln w="9525">
            <a:noFill/>
            <a:miter lim="800000"/>
            <a:headEnd/>
            <a:tailEnd/>
          </a:ln>
        </p:spPr>
        <p:txBody>
          <a:bodyPr>
            <a:spAutoFit/>
          </a:bodyPr>
          <a:lstStyle/>
          <a:p>
            <a:pPr eaLnBrk="1" hangingPunct="1">
              <a:spcBef>
                <a:spcPct val="50000"/>
              </a:spcBef>
            </a:pPr>
            <a:r>
              <a:rPr lang="en-US" sz="1600">
                <a:latin typeface="Times New Roman" pitchFamily="18" charset="0"/>
              </a:rPr>
              <a:t>7</a:t>
            </a:r>
          </a:p>
        </p:txBody>
      </p:sp>
      <p:sp>
        <p:nvSpPr>
          <p:cNvPr id="535569" name="Line 17"/>
          <p:cNvSpPr>
            <a:spLocks noChangeShapeType="1"/>
          </p:cNvSpPr>
          <p:nvPr/>
        </p:nvSpPr>
        <p:spPr bwMode="auto">
          <a:xfrm flipV="1">
            <a:off x="838200" y="3124200"/>
            <a:ext cx="76200" cy="152400"/>
          </a:xfrm>
          <a:prstGeom prst="line">
            <a:avLst/>
          </a:prstGeom>
          <a:noFill/>
          <a:ln w="9525">
            <a:solidFill>
              <a:schemeClr val="tx1"/>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535570" name="Line 18"/>
          <p:cNvSpPr>
            <a:spLocks noChangeShapeType="1"/>
          </p:cNvSpPr>
          <p:nvPr/>
        </p:nvSpPr>
        <p:spPr bwMode="auto">
          <a:xfrm flipV="1">
            <a:off x="4114800" y="5638800"/>
            <a:ext cx="0" cy="381000"/>
          </a:xfrm>
          <a:prstGeom prst="line">
            <a:avLst/>
          </a:prstGeom>
          <a:noFill/>
          <a:ln w="9525">
            <a:solidFill>
              <a:schemeClr val="tx1"/>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535571" name="Rectangle 19"/>
          <p:cNvSpPr>
            <a:spLocks noChangeArrowheads="1"/>
          </p:cNvSpPr>
          <p:nvPr/>
        </p:nvSpPr>
        <p:spPr bwMode="auto">
          <a:xfrm>
            <a:off x="1295400" y="5410200"/>
            <a:ext cx="304800" cy="304800"/>
          </a:xfrm>
          <a:prstGeom prst="rect">
            <a:avLst/>
          </a:prstGeom>
          <a:solidFill>
            <a:schemeClr val="tx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535572" name="Line 20"/>
          <p:cNvSpPr>
            <a:spLocks noChangeShapeType="1"/>
          </p:cNvSpPr>
          <p:nvPr/>
        </p:nvSpPr>
        <p:spPr bwMode="auto">
          <a:xfrm flipV="1">
            <a:off x="1219200" y="5410200"/>
            <a:ext cx="0" cy="304800"/>
          </a:xfrm>
          <a:prstGeom prst="line">
            <a:avLst/>
          </a:prstGeom>
          <a:noFill/>
          <a:ln w="9525">
            <a:solidFill>
              <a:srgbClr val="FFFFFF"/>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79893" name="Text Box 21"/>
          <p:cNvSpPr txBox="1">
            <a:spLocks noChangeArrowheads="1"/>
          </p:cNvSpPr>
          <p:nvPr/>
        </p:nvSpPr>
        <p:spPr bwMode="auto">
          <a:xfrm>
            <a:off x="4572000" y="1143000"/>
            <a:ext cx="4572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13</a:t>
            </a:r>
          </a:p>
        </p:txBody>
      </p:sp>
      <p:sp>
        <p:nvSpPr>
          <p:cNvPr id="79894" name="Text Box 22"/>
          <p:cNvSpPr txBox="1">
            <a:spLocks noChangeArrowheads="1"/>
          </p:cNvSpPr>
          <p:nvPr/>
        </p:nvSpPr>
        <p:spPr bwMode="auto">
          <a:xfrm>
            <a:off x="1828800" y="3124200"/>
            <a:ext cx="304800" cy="304800"/>
          </a:xfrm>
          <a:prstGeom prst="rect">
            <a:avLst/>
          </a:prstGeom>
          <a:noFill/>
          <a:ln w="9525">
            <a:noFill/>
            <a:miter lim="800000"/>
            <a:headEnd/>
            <a:tailEnd/>
          </a:ln>
        </p:spPr>
        <p:txBody>
          <a:bodyPr>
            <a:spAutoFit/>
          </a:bodyPr>
          <a:lstStyle/>
          <a:p>
            <a:pPr eaLnBrk="1" hangingPunct="1">
              <a:spcBef>
                <a:spcPct val="50000"/>
              </a:spcBef>
            </a:pPr>
            <a:r>
              <a:rPr lang="en-US" sz="1400">
                <a:latin typeface="Times New Roman" pitchFamily="18" charset="0"/>
              </a:rPr>
              <a:t>8</a:t>
            </a:r>
          </a:p>
        </p:txBody>
      </p:sp>
      <p:sp>
        <p:nvSpPr>
          <p:cNvPr id="535575" name="Line 23"/>
          <p:cNvSpPr>
            <a:spLocks noChangeShapeType="1"/>
          </p:cNvSpPr>
          <p:nvPr/>
        </p:nvSpPr>
        <p:spPr bwMode="auto">
          <a:xfrm flipV="1">
            <a:off x="1676400" y="2819400"/>
            <a:ext cx="152400" cy="152400"/>
          </a:xfrm>
          <a:prstGeom prst="line">
            <a:avLst/>
          </a:prstGeom>
          <a:noFill/>
          <a:ln w="9525">
            <a:solidFill>
              <a:schemeClr val="tx1"/>
            </a:solidFill>
            <a:round/>
            <a:headEnd/>
            <a:tailEnd type="triangle" w="med" len="med"/>
          </a:ln>
          <a:effectLst/>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79896" name="Text Box 24"/>
          <p:cNvSpPr txBox="1">
            <a:spLocks noChangeArrowheads="1"/>
          </p:cNvSpPr>
          <p:nvPr/>
        </p:nvSpPr>
        <p:spPr bwMode="auto">
          <a:xfrm>
            <a:off x="5257800" y="2286000"/>
            <a:ext cx="228600" cy="304800"/>
          </a:xfrm>
          <a:prstGeom prst="rect">
            <a:avLst/>
          </a:prstGeom>
          <a:noFill/>
          <a:ln w="9525">
            <a:noFill/>
            <a:miter lim="800000"/>
            <a:headEnd/>
            <a:tailEnd/>
          </a:ln>
        </p:spPr>
        <p:txBody>
          <a:bodyPr>
            <a:spAutoFit/>
          </a:bodyPr>
          <a:lstStyle/>
          <a:p>
            <a:pPr eaLnBrk="1" hangingPunct="1">
              <a:spcBef>
                <a:spcPct val="50000"/>
              </a:spcBef>
            </a:pPr>
            <a:r>
              <a:rPr lang="en-US" sz="1400">
                <a:solidFill>
                  <a:schemeClr val="bg1"/>
                </a:solidFill>
                <a:latin typeface="Times New Roman" pitchFamily="18" charset="0"/>
              </a:rPr>
              <a:t>3</a:t>
            </a:r>
          </a:p>
        </p:txBody>
      </p:sp>
      <p:sp>
        <p:nvSpPr>
          <p:cNvPr id="79897" name="Text Box 25"/>
          <p:cNvSpPr txBox="1">
            <a:spLocks noChangeArrowheads="1"/>
          </p:cNvSpPr>
          <p:nvPr/>
        </p:nvSpPr>
        <p:spPr bwMode="auto">
          <a:xfrm>
            <a:off x="3657600" y="5638800"/>
            <a:ext cx="381000" cy="304800"/>
          </a:xfrm>
          <a:prstGeom prst="rect">
            <a:avLst/>
          </a:prstGeom>
          <a:solidFill>
            <a:schemeClr val="tx2"/>
          </a:solidFill>
          <a:ln w="9525">
            <a:noFill/>
            <a:miter lim="800000"/>
            <a:headEnd/>
            <a:tailEnd/>
          </a:ln>
        </p:spPr>
        <p:txBody>
          <a:bodyPr>
            <a:spAutoFit/>
          </a:bodyPr>
          <a:lstStyle/>
          <a:p>
            <a:pPr eaLnBrk="1" hangingPunct="1">
              <a:spcBef>
                <a:spcPct val="50000"/>
              </a:spcBef>
            </a:pPr>
            <a:r>
              <a:rPr lang="en-US" sz="1400">
                <a:solidFill>
                  <a:schemeClr val="bg1"/>
                </a:solidFill>
                <a:latin typeface="Times New Roman" pitchFamily="18" charset="0"/>
              </a:rPr>
              <a:t>11</a:t>
            </a:r>
          </a:p>
        </p:txBody>
      </p:sp>
      <p:sp>
        <p:nvSpPr>
          <p:cNvPr id="79898" name="Text Box 26"/>
          <p:cNvSpPr txBox="1">
            <a:spLocks noChangeArrowheads="1"/>
          </p:cNvSpPr>
          <p:nvPr/>
        </p:nvSpPr>
        <p:spPr bwMode="auto">
          <a:xfrm>
            <a:off x="1219200" y="5410200"/>
            <a:ext cx="457200" cy="304800"/>
          </a:xfrm>
          <a:prstGeom prst="rect">
            <a:avLst/>
          </a:prstGeom>
          <a:noFill/>
          <a:ln w="9525">
            <a:noFill/>
            <a:miter lim="800000"/>
            <a:headEnd/>
            <a:tailEnd/>
          </a:ln>
        </p:spPr>
        <p:txBody>
          <a:bodyPr>
            <a:spAutoFit/>
          </a:bodyPr>
          <a:lstStyle/>
          <a:p>
            <a:pPr algn="ctr" eaLnBrk="1" hangingPunct="1">
              <a:spcBef>
                <a:spcPct val="50000"/>
              </a:spcBef>
            </a:pPr>
            <a:r>
              <a:rPr lang="en-US" sz="1400">
                <a:solidFill>
                  <a:schemeClr val="bg1"/>
                </a:solidFill>
                <a:latin typeface="Times New Roman" pitchFamily="18" charset="0"/>
              </a:rPr>
              <a:t>10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solidFill>
            <a:schemeClr val="accent1"/>
          </a:solidFill>
        </p:spPr>
        <p:txBody>
          <a:bodyPr/>
          <a:lstStyle/>
          <a:p>
            <a:pPr eaLnBrk="1" hangingPunct="1">
              <a:defRPr/>
            </a:pPr>
            <a:r>
              <a:rPr lang="en-US" b="1" smtClean="0"/>
              <a:t>PA VIEW ANATOMY</a:t>
            </a:r>
          </a:p>
        </p:txBody>
      </p:sp>
      <p:pic>
        <p:nvPicPr>
          <p:cNvPr id="81923" name="Picture 3" descr="mediastinal PA anat"/>
          <p:cNvPicPr>
            <a:picLocks noChangeAspect="1" noChangeArrowheads="1"/>
          </p:cNvPicPr>
          <p:nvPr>
            <p:ph idx="1"/>
          </p:nvPr>
        </p:nvPicPr>
        <p:blipFill>
          <a:blip r:embed="rId3"/>
          <a:srcRect/>
          <a:stretch>
            <a:fillRect/>
          </a:stretch>
        </p:blipFill>
        <p:spPr>
          <a:xfrm>
            <a:off x="1981200" y="1143000"/>
            <a:ext cx="5181600" cy="57150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pPr>
              <a:defRPr/>
            </a:pPr>
            <a:r>
              <a:rPr lang="en-GB"/>
              <a:t>Frontal Chest X-Ray</a:t>
            </a:r>
          </a:p>
        </p:txBody>
      </p:sp>
      <p:sp>
        <p:nvSpPr>
          <p:cNvPr id="83971" name="Rectangle 3"/>
          <p:cNvSpPr>
            <a:spLocks noChangeArrowheads="1"/>
          </p:cNvSpPr>
          <p:nvPr/>
        </p:nvSpPr>
        <p:spPr bwMode="auto">
          <a:xfrm>
            <a:off x="3009900" y="2582863"/>
            <a:ext cx="184150" cy="457200"/>
          </a:xfrm>
          <a:prstGeom prst="rect">
            <a:avLst/>
          </a:prstGeom>
          <a:noFill/>
          <a:ln w="9525">
            <a:noFill/>
            <a:miter lim="800000"/>
            <a:headEnd/>
            <a:tailEnd/>
          </a:ln>
        </p:spPr>
        <p:txBody>
          <a:bodyPr wrap="none">
            <a:spAutoFit/>
          </a:bodyPr>
          <a:lstStyle/>
          <a:p>
            <a:pPr algn="ctr"/>
            <a:endParaRPr lang="en-US" sz="2400">
              <a:latin typeface="Times"/>
            </a:endParaRPr>
          </a:p>
        </p:txBody>
      </p:sp>
      <p:pic>
        <p:nvPicPr>
          <p:cNvPr id="145412" name="Picture 4"/>
          <p:cNvPicPr>
            <a:picLocks noChangeAspect="1" noChangeArrowheads="1"/>
          </p:cNvPicPr>
          <p:nvPr/>
        </p:nvPicPr>
        <p:blipFill>
          <a:blip r:embed="rId2"/>
          <a:srcRect/>
          <a:stretch>
            <a:fillRect/>
          </a:stretch>
        </p:blipFill>
        <p:spPr bwMode="auto">
          <a:xfrm>
            <a:off x="1676400" y="914400"/>
            <a:ext cx="6705600" cy="5943600"/>
          </a:xfrm>
          <a:prstGeom prst="rect">
            <a:avLst/>
          </a:prstGeom>
          <a:noFill/>
          <a:ln w="9525">
            <a:noFill/>
            <a:miter lim="800000"/>
            <a:headEnd/>
            <a:tailEnd/>
          </a:ln>
        </p:spPr>
      </p:pic>
      <p:pic>
        <p:nvPicPr>
          <p:cNvPr id="145413" name="Picture 5"/>
          <p:cNvPicPr>
            <a:picLocks noChangeAspect="1" noChangeArrowheads="1"/>
          </p:cNvPicPr>
          <p:nvPr/>
        </p:nvPicPr>
        <p:blipFill>
          <a:blip r:embed="rId3"/>
          <a:srcRect/>
          <a:stretch>
            <a:fillRect/>
          </a:stretch>
        </p:blipFill>
        <p:spPr bwMode="auto">
          <a:xfrm>
            <a:off x="1600200" y="928688"/>
            <a:ext cx="6858000" cy="5929312"/>
          </a:xfrm>
          <a:prstGeom prst="rect">
            <a:avLst/>
          </a:prstGeom>
          <a:noFill/>
          <a:ln w="9525">
            <a:noFill/>
            <a:miter lim="800000"/>
            <a:headEnd/>
            <a:tailEnd/>
          </a:ln>
        </p:spPr>
      </p:pic>
      <p:sp>
        <p:nvSpPr>
          <p:cNvPr id="83974" name="Rectangle 6"/>
          <p:cNvSpPr>
            <a:spLocks noChangeArrowheads="1"/>
          </p:cNvSpPr>
          <p:nvPr/>
        </p:nvSpPr>
        <p:spPr bwMode="auto">
          <a:xfrm>
            <a:off x="5732463" y="1130300"/>
            <a:ext cx="184150" cy="457200"/>
          </a:xfrm>
          <a:prstGeom prst="rect">
            <a:avLst/>
          </a:prstGeom>
          <a:noFill/>
          <a:ln w="9525">
            <a:noFill/>
            <a:miter lim="800000"/>
            <a:headEnd/>
            <a:tailEnd/>
          </a:ln>
        </p:spPr>
        <p:txBody>
          <a:bodyPr wrap="none">
            <a:spAutoFit/>
          </a:bodyPr>
          <a:lstStyle/>
          <a:p>
            <a:pPr algn="ctr"/>
            <a:endParaRPr lang="en-US" sz="2400">
              <a:latin typeface="Times"/>
            </a:endParaRPr>
          </a:p>
        </p:txBody>
      </p:sp>
      <p:pic>
        <p:nvPicPr>
          <p:cNvPr id="145415" name="Picture 7"/>
          <p:cNvPicPr>
            <a:picLocks noChangeAspect="1" noChangeArrowheads="1"/>
          </p:cNvPicPr>
          <p:nvPr/>
        </p:nvPicPr>
        <p:blipFill>
          <a:blip r:embed="rId4"/>
          <a:srcRect/>
          <a:stretch>
            <a:fillRect/>
          </a:stretch>
        </p:blipFill>
        <p:spPr bwMode="auto">
          <a:xfrm>
            <a:off x="1524000" y="1600200"/>
            <a:ext cx="4267200" cy="3979863"/>
          </a:xfrm>
          <a:prstGeom prst="rect">
            <a:avLst/>
          </a:prstGeom>
          <a:noFill/>
          <a:ln w="9525">
            <a:noFill/>
            <a:miter lim="800000"/>
            <a:headEnd/>
            <a:tailEnd/>
          </a:ln>
        </p:spPr>
      </p:pic>
      <p:pic>
        <p:nvPicPr>
          <p:cNvPr id="145417" name="Picture 9"/>
          <p:cNvPicPr>
            <a:picLocks noChangeAspect="1" noChangeArrowheads="1"/>
          </p:cNvPicPr>
          <p:nvPr/>
        </p:nvPicPr>
        <p:blipFill>
          <a:blip r:embed="rId5">
            <a:lum contrast="6000"/>
          </a:blip>
          <a:srcRect/>
          <a:stretch>
            <a:fillRect/>
          </a:stretch>
        </p:blipFill>
        <p:spPr bwMode="auto">
          <a:xfrm>
            <a:off x="228600" y="2590800"/>
            <a:ext cx="4816475" cy="3921125"/>
          </a:xfrm>
          <a:prstGeom prst="rect">
            <a:avLst/>
          </a:prstGeom>
          <a:noFill/>
          <a:ln w="9525">
            <a:noFill/>
            <a:miter lim="800000"/>
            <a:headEnd/>
            <a:tailEnd/>
          </a:ln>
        </p:spPr>
      </p:pic>
      <p:pic>
        <p:nvPicPr>
          <p:cNvPr id="145418" name="Picture 10"/>
          <p:cNvPicPr>
            <a:picLocks noChangeAspect="1" noChangeArrowheads="1"/>
          </p:cNvPicPr>
          <p:nvPr/>
        </p:nvPicPr>
        <p:blipFill>
          <a:blip r:embed="rId6"/>
          <a:srcRect/>
          <a:stretch>
            <a:fillRect/>
          </a:stretch>
        </p:blipFill>
        <p:spPr bwMode="auto">
          <a:xfrm>
            <a:off x="533400" y="2667000"/>
            <a:ext cx="4027488" cy="3624263"/>
          </a:xfrm>
          <a:prstGeom prst="rect">
            <a:avLst/>
          </a:prstGeom>
          <a:noFill/>
          <a:ln w="9525">
            <a:noFill/>
            <a:miter lim="800000"/>
            <a:headEnd/>
            <a:tailEnd/>
          </a:ln>
        </p:spPr>
      </p:pic>
      <p:sp>
        <p:nvSpPr>
          <p:cNvPr id="145420" name="Rectangle 12"/>
          <p:cNvSpPr>
            <a:spLocks noChangeArrowheads="1"/>
          </p:cNvSpPr>
          <p:nvPr/>
        </p:nvSpPr>
        <p:spPr bwMode="auto">
          <a:xfrm>
            <a:off x="2428875" y="6461125"/>
            <a:ext cx="2792413" cy="396875"/>
          </a:xfrm>
          <a:prstGeom prst="rect">
            <a:avLst/>
          </a:prstGeom>
          <a:noFill/>
          <a:ln w="9525">
            <a:noFill/>
            <a:miter lim="800000"/>
            <a:headEnd/>
            <a:tailEnd/>
          </a:ln>
          <a:effectLst/>
        </p:spPr>
        <p:txBody>
          <a:bodyPr wrap="none">
            <a:spAutoFit/>
          </a:bodyPr>
          <a:lstStyle/>
          <a:p>
            <a:pPr algn="ctr">
              <a:defRPr/>
            </a:pPr>
            <a:r>
              <a:rPr lang="fr-FR" sz="2000">
                <a:solidFill>
                  <a:schemeClr val="tx2"/>
                </a:solidFill>
                <a:effectLst>
                  <a:outerShdw blurRad="38100" dist="38100" dir="2700000" algn="tl">
                    <a:srgbClr val="000000"/>
                  </a:outerShdw>
                </a:effectLst>
                <a:latin typeface="Times"/>
                <a:cs typeface="+mn-cs"/>
              </a:rPr>
              <a:t>Nodule or right </a:t>
            </a:r>
            <a:r>
              <a:rPr lang="en-GB" sz="2000">
                <a:solidFill>
                  <a:schemeClr val="tx2"/>
                </a:solidFill>
                <a:effectLst>
                  <a:outerShdw blurRad="38100" dist="38100" dir="2700000" algn="tl">
                    <a:srgbClr val="000000"/>
                  </a:outerShdw>
                </a:effectLst>
                <a:latin typeface="Times"/>
                <a:cs typeface="+mn-cs"/>
              </a:rPr>
              <a:t>nipple</a:t>
            </a:r>
            <a:r>
              <a:rPr lang="fr-FR" sz="2000">
                <a:solidFill>
                  <a:schemeClr val="tx2"/>
                </a:solidFill>
                <a:effectLst>
                  <a:outerShdw blurRad="38100" dist="38100" dir="2700000" algn="tl">
                    <a:srgbClr val="000000"/>
                  </a:outerShdw>
                </a:effectLst>
                <a:latin typeface="Times"/>
                <a:cs typeface="+mn-cs"/>
              </a:rPr>
              <a:t> ?</a:t>
            </a:r>
            <a:endParaRPr lang="fr-FR" sz="2400">
              <a:effectLst>
                <a:outerShdw blurRad="38100" dist="38100" dir="2700000" algn="tl">
                  <a:srgbClr val="000000"/>
                </a:outerShdw>
              </a:effectLst>
              <a:latin typeface="Times"/>
              <a:cs typeface="+mn-cs"/>
            </a:endParaRPr>
          </a:p>
        </p:txBody>
      </p:sp>
      <p:sp>
        <p:nvSpPr>
          <p:cNvPr id="145422" name="Rectangle 14"/>
          <p:cNvSpPr>
            <a:spLocks noChangeArrowheads="1"/>
          </p:cNvSpPr>
          <p:nvPr/>
        </p:nvSpPr>
        <p:spPr bwMode="auto">
          <a:xfrm>
            <a:off x="5867400" y="1905000"/>
            <a:ext cx="2508250" cy="701675"/>
          </a:xfrm>
          <a:prstGeom prst="rect">
            <a:avLst/>
          </a:prstGeom>
          <a:noFill/>
          <a:ln w="9525">
            <a:noFill/>
            <a:miter lim="800000"/>
            <a:headEnd/>
            <a:tailEnd/>
          </a:ln>
          <a:effectLst/>
        </p:spPr>
        <p:txBody>
          <a:bodyPr>
            <a:spAutoFit/>
          </a:bodyPr>
          <a:lstStyle/>
          <a:p>
            <a:pPr algn="ctr">
              <a:defRPr/>
            </a:pPr>
            <a:r>
              <a:rPr lang="fr-FR" sz="2000">
                <a:solidFill>
                  <a:schemeClr val="accent2"/>
                </a:solidFill>
                <a:effectLst>
                  <a:outerShdw blurRad="38100" dist="38100" dir="2700000" algn="tl">
                    <a:srgbClr val="000000"/>
                  </a:outerShdw>
                </a:effectLst>
                <a:latin typeface="Times"/>
                <a:cs typeface="+mn-cs"/>
              </a:rPr>
              <a:t>Intrapulmonary nodule: hamartoma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145412"/>
                                        </p:tgtEl>
                                        <p:attrNameLst>
                                          <p:attrName>style.visibility</p:attrName>
                                        </p:attrNameLst>
                                      </p:cBhvr>
                                      <p:to>
                                        <p:strVal val="visible"/>
                                      </p:to>
                                    </p:set>
                                    <p:anim calcmode="lin" valueType="num">
                                      <p:cBhvr>
                                        <p:cTn id="11" dur="500" fill="hold"/>
                                        <p:tgtEl>
                                          <p:spTgt spid="145412"/>
                                        </p:tgtEl>
                                        <p:attrNameLst>
                                          <p:attrName>ppt_w</p:attrName>
                                        </p:attrNameLst>
                                      </p:cBhvr>
                                      <p:tavLst>
                                        <p:tav tm="0">
                                          <p:val>
                                            <p:fltVal val="0"/>
                                          </p:val>
                                        </p:tav>
                                        <p:tav tm="100000">
                                          <p:val>
                                            <p:strVal val="#ppt_w"/>
                                          </p:val>
                                        </p:tav>
                                      </p:tavLst>
                                    </p:anim>
                                    <p:anim calcmode="lin" valueType="num">
                                      <p:cBhvr>
                                        <p:cTn id="12" dur="500" fill="hold"/>
                                        <p:tgtEl>
                                          <p:spTgt spid="14541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5420"/>
                                        </p:tgtEl>
                                        <p:attrNameLst>
                                          <p:attrName>style.visibility</p:attrName>
                                        </p:attrNameLst>
                                      </p:cBhvr>
                                      <p:to>
                                        <p:strVal val="visible"/>
                                      </p:to>
                                    </p:set>
                                    <p:anim calcmode="lin" valueType="num">
                                      <p:cBhvr additive="base">
                                        <p:cTn id="17" dur="500" fill="hold"/>
                                        <p:tgtEl>
                                          <p:spTgt spid="145420"/>
                                        </p:tgtEl>
                                        <p:attrNameLst>
                                          <p:attrName>ppt_x</p:attrName>
                                        </p:attrNameLst>
                                      </p:cBhvr>
                                      <p:tavLst>
                                        <p:tav tm="0">
                                          <p:val>
                                            <p:strVal val="#ppt_x"/>
                                          </p:val>
                                        </p:tav>
                                        <p:tav tm="100000">
                                          <p:val>
                                            <p:strVal val="#ppt_x"/>
                                          </p:val>
                                        </p:tav>
                                      </p:tavLst>
                                    </p:anim>
                                    <p:anim calcmode="lin" valueType="num">
                                      <p:cBhvr additive="base">
                                        <p:cTn id="18" dur="500" fill="hold"/>
                                        <p:tgtEl>
                                          <p:spTgt spid="14542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45413"/>
                                        </p:tgtEl>
                                        <p:attrNameLst>
                                          <p:attrName>style.visibility</p:attrName>
                                        </p:attrNameLst>
                                      </p:cBhvr>
                                      <p:to>
                                        <p:strVal val="visible"/>
                                      </p:to>
                                    </p:set>
                                    <p:anim calcmode="lin" valueType="num">
                                      <p:cBhvr>
                                        <p:cTn id="23" dur="500" fill="hold"/>
                                        <p:tgtEl>
                                          <p:spTgt spid="145413"/>
                                        </p:tgtEl>
                                        <p:attrNameLst>
                                          <p:attrName>ppt_w</p:attrName>
                                        </p:attrNameLst>
                                      </p:cBhvr>
                                      <p:tavLst>
                                        <p:tav tm="0">
                                          <p:val>
                                            <p:fltVal val="0"/>
                                          </p:val>
                                        </p:tav>
                                        <p:tav tm="100000">
                                          <p:val>
                                            <p:strVal val="#ppt_w"/>
                                          </p:val>
                                        </p:tav>
                                      </p:tavLst>
                                    </p:anim>
                                    <p:anim calcmode="lin" valueType="num">
                                      <p:cBhvr>
                                        <p:cTn id="24" dur="500" fill="hold"/>
                                        <p:tgtEl>
                                          <p:spTgt spid="145413"/>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nodeType="clickEffect">
                                  <p:stCondLst>
                                    <p:cond delay="0"/>
                                  </p:stCondLst>
                                  <p:childTnLst>
                                    <p:set>
                                      <p:cBhvr>
                                        <p:cTn id="28" dur="1" fill="hold">
                                          <p:stCondLst>
                                            <p:cond delay="0"/>
                                          </p:stCondLst>
                                        </p:cTn>
                                        <p:tgtEl>
                                          <p:spTgt spid="145415"/>
                                        </p:tgtEl>
                                        <p:attrNameLst>
                                          <p:attrName>style.visibility</p:attrName>
                                        </p:attrNameLst>
                                      </p:cBhvr>
                                      <p:to>
                                        <p:strVal val="visible"/>
                                      </p:to>
                                    </p:set>
                                    <p:anim calcmode="lin" valueType="num">
                                      <p:cBhvr>
                                        <p:cTn id="29" dur="500" fill="hold"/>
                                        <p:tgtEl>
                                          <p:spTgt spid="145415"/>
                                        </p:tgtEl>
                                        <p:attrNameLst>
                                          <p:attrName>ppt_w</p:attrName>
                                        </p:attrNameLst>
                                      </p:cBhvr>
                                      <p:tavLst>
                                        <p:tav tm="0">
                                          <p:val>
                                            <p:fltVal val="0"/>
                                          </p:val>
                                        </p:tav>
                                        <p:tav tm="100000">
                                          <p:val>
                                            <p:strVal val="#ppt_w"/>
                                          </p:val>
                                        </p:tav>
                                      </p:tavLst>
                                    </p:anim>
                                    <p:anim calcmode="lin" valueType="num">
                                      <p:cBhvr>
                                        <p:cTn id="30" dur="500" fill="hold"/>
                                        <p:tgtEl>
                                          <p:spTgt spid="145415"/>
                                        </p:tgtEl>
                                        <p:attrNameLst>
                                          <p:attrName>ppt_h</p:attrName>
                                        </p:attrNameLst>
                                      </p:cBhvr>
                                      <p:tavLst>
                                        <p:tav tm="0">
                                          <p:val>
                                            <p:fltVal val="0"/>
                                          </p:val>
                                        </p:tav>
                                        <p:tav tm="100000">
                                          <p:val>
                                            <p:strVal val="#ppt_h"/>
                                          </p:val>
                                        </p:tav>
                                      </p:tavLst>
                                    </p:anim>
                                    <p:anim calcmode="lin" valueType="num">
                                      <p:cBhvr>
                                        <p:cTn id="31" dur="500" fill="hold"/>
                                        <p:tgtEl>
                                          <p:spTgt spid="145415"/>
                                        </p:tgtEl>
                                        <p:attrNameLst>
                                          <p:attrName>ppt_x</p:attrName>
                                        </p:attrNameLst>
                                      </p:cBhvr>
                                      <p:tavLst>
                                        <p:tav tm="0">
                                          <p:val>
                                            <p:fltVal val="0.5"/>
                                          </p:val>
                                        </p:tav>
                                        <p:tav tm="100000">
                                          <p:val>
                                            <p:strVal val="#ppt_x"/>
                                          </p:val>
                                        </p:tav>
                                      </p:tavLst>
                                    </p:anim>
                                    <p:anim calcmode="lin" valueType="num">
                                      <p:cBhvr>
                                        <p:cTn id="32" dur="500" fill="hold"/>
                                        <p:tgtEl>
                                          <p:spTgt spid="145415"/>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145417"/>
                                        </p:tgtEl>
                                        <p:attrNameLst>
                                          <p:attrName>style.visibility</p:attrName>
                                        </p:attrNameLst>
                                      </p:cBhvr>
                                      <p:to>
                                        <p:strVal val="visible"/>
                                      </p:to>
                                    </p:set>
                                    <p:anim calcmode="lin" valueType="num">
                                      <p:cBhvr>
                                        <p:cTn id="37" dur="1000" fill="hold"/>
                                        <p:tgtEl>
                                          <p:spTgt spid="145417"/>
                                        </p:tgtEl>
                                        <p:attrNameLst>
                                          <p:attrName>ppt_w</p:attrName>
                                        </p:attrNameLst>
                                      </p:cBhvr>
                                      <p:tavLst>
                                        <p:tav tm="0">
                                          <p:val>
                                            <p:fltVal val="0"/>
                                          </p:val>
                                        </p:tav>
                                        <p:tav tm="100000">
                                          <p:val>
                                            <p:strVal val="#ppt_w"/>
                                          </p:val>
                                        </p:tav>
                                      </p:tavLst>
                                    </p:anim>
                                    <p:anim calcmode="lin" valueType="num">
                                      <p:cBhvr>
                                        <p:cTn id="38" dur="1000" fill="hold"/>
                                        <p:tgtEl>
                                          <p:spTgt spid="145417"/>
                                        </p:tgtEl>
                                        <p:attrNameLst>
                                          <p:attrName>ppt_h</p:attrName>
                                        </p:attrNameLst>
                                      </p:cBhvr>
                                      <p:tavLst>
                                        <p:tav tm="0">
                                          <p:val>
                                            <p:fltVal val="0"/>
                                          </p:val>
                                        </p:tav>
                                        <p:tav tm="100000">
                                          <p:val>
                                            <p:strVal val="#ppt_h"/>
                                          </p:val>
                                        </p:tav>
                                      </p:tavLst>
                                    </p:anim>
                                    <p:anim calcmode="lin" valueType="num">
                                      <p:cBhvr>
                                        <p:cTn id="39" dur="1000" fill="hold"/>
                                        <p:tgtEl>
                                          <p:spTgt spid="14541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54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145418"/>
                                        </p:tgtEl>
                                        <p:attrNameLst>
                                          <p:attrName>style.visibility</p:attrName>
                                        </p:attrNameLst>
                                      </p:cBhvr>
                                      <p:to>
                                        <p:strVal val="visible"/>
                                      </p:to>
                                    </p:set>
                                    <p:anim calcmode="lin" valueType="num">
                                      <p:cBhvr additive="base">
                                        <p:cTn id="45" dur="500" fill="hold"/>
                                        <p:tgtEl>
                                          <p:spTgt spid="145418"/>
                                        </p:tgtEl>
                                        <p:attrNameLst>
                                          <p:attrName>ppt_x</p:attrName>
                                        </p:attrNameLst>
                                      </p:cBhvr>
                                      <p:tavLst>
                                        <p:tav tm="0">
                                          <p:val>
                                            <p:strVal val="0-#ppt_w/2"/>
                                          </p:val>
                                        </p:tav>
                                        <p:tav tm="100000">
                                          <p:val>
                                            <p:strVal val="#ppt_x"/>
                                          </p:val>
                                        </p:tav>
                                      </p:tavLst>
                                    </p:anim>
                                    <p:anim calcmode="lin" valueType="num">
                                      <p:cBhvr additive="base">
                                        <p:cTn id="46" dur="500" fill="hold"/>
                                        <p:tgtEl>
                                          <p:spTgt spid="145418"/>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45422"/>
                                        </p:tgtEl>
                                        <p:attrNameLst>
                                          <p:attrName>style.visibility</p:attrName>
                                        </p:attrNameLst>
                                      </p:cBhvr>
                                      <p:to>
                                        <p:strVal val="visible"/>
                                      </p:to>
                                    </p:set>
                                    <p:anim calcmode="lin" valueType="num">
                                      <p:cBhvr additive="base">
                                        <p:cTn id="51" dur="500" fill="hold"/>
                                        <p:tgtEl>
                                          <p:spTgt spid="145422"/>
                                        </p:tgtEl>
                                        <p:attrNameLst>
                                          <p:attrName>ppt_x</p:attrName>
                                        </p:attrNameLst>
                                      </p:cBhvr>
                                      <p:tavLst>
                                        <p:tav tm="0">
                                          <p:val>
                                            <p:strVal val="1+#ppt_w/2"/>
                                          </p:val>
                                        </p:tav>
                                        <p:tav tm="100000">
                                          <p:val>
                                            <p:strVal val="#ppt_x"/>
                                          </p:val>
                                        </p:tav>
                                      </p:tavLst>
                                    </p:anim>
                                    <p:anim calcmode="lin" valueType="num">
                                      <p:cBhvr additive="base">
                                        <p:cTn id="52" dur="500" fill="hold"/>
                                        <p:tgtEl>
                                          <p:spTgt spid="145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20" grpId="0" autoUpdateAnimBg="0"/>
      <p:bldP spid="1454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8" name="Rectangle 4"/>
          <p:cNvSpPr>
            <a:spLocks noGrp="1" noChangeArrowheads="1"/>
          </p:cNvSpPr>
          <p:nvPr>
            <p:ph type="ctrTitle"/>
          </p:nvPr>
        </p:nvSpPr>
        <p:spPr/>
        <p:txBody>
          <a:bodyPr/>
          <a:lstStyle/>
          <a:p>
            <a:pPr eaLnBrk="1" hangingPunct="1">
              <a:defRPr/>
            </a:pPr>
            <a:r>
              <a:rPr lang="en-US" b="1" dirty="0" smtClean="0"/>
              <a:t>BASIC CHEST EXAMS</a:t>
            </a:r>
          </a:p>
        </p:txBody>
      </p:sp>
      <p:sp>
        <p:nvSpPr>
          <p:cNvPr id="154629" name="Rectangle 5"/>
          <p:cNvSpPr>
            <a:spLocks noGrp="1" noChangeArrowheads="1"/>
          </p:cNvSpPr>
          <p:nvPr>
            <p:ph type="subTitle" idx="1"/>
          </p:nvPr>
        </p:nvSpPr>
        <p:spPr>
          <a:xfrm>
            <a:off x="228600" y="3429000"/>
            <a:ext cx="8915400" cy="1752600"/>
          </a:xfrm>
        </p:spPr>
        <p:txBody>
          <a:bodyPr/>
          <a:lstStyle/>
          <a:p>
            <a:pPr algn="l" eaLnBrk="1" hangingPunct="1">
              <a:lnSpc>
                <a:spcPct val="80000"/>
              </a:lnSpc>
              <a:buFont typeface="Wingdings" pitchFamily="2" charset="2"/>
              <a:buChar char="q"/>
              <a:defRPr/>
            </a:pPr>
            <a:r>
              <a:rPr lang="en-US" sz="3600" b="1" dirty="0" smtClean="0">
                <a:solidFill>
                  <a:srgbClr val="FFFF00"/>
                </a:solidFill>
              </a:rPr>
              <a:t>PLAIN FILM=CHEST X-RAY(CXR)</a:t>
            </a:r>
          </a:p>
          <a:p>
            <a:pPr algn="l" eaLnBrk="1" hangingPunct="1">
              <a:lnSpc>
                <a:spcPct val="80000"/>
              </a:lnSpc>
              <a:buFont typeface="Wingdings" pitchFamily="2" charset="2"/>
              <a:buChar char="q"/>
              <a:defRPr/>
            </a:pPr>
            <a:r>
              <a:rPr lang="en-US" sz="3600" b="1" dirty="0" smtClean="0">
                <a:solidFill>
                  <a:srgbClr val="FFFF00"/>
                </a:solidFill>
              </a:rPr>
              <a:t>CT</a:t>
            </a:r>
          </a:p>
          <a:p>
            <a:pPr algn="l" eaLnBrk="1" hangingPunct="1">
              <a:lnSpc>
                <a:spcPct val="80000"/>
              </a:lnSpc>
              <a:buFont typeface="Wingdings" pitchFamily="2" charset="2"/>
              <a:buChar char="q"/>
              <a:defRPr/>
            </a:pPr>
            <a:r>
              <a:rPr lang="en-US" sz="3600" b="1" dirty="0" smtClean="0">
                <a:solidFill>
                  <a:srgbClr val="FFFF00"/>
                </a:solidFill>
              </a:rPr>
              <a:t>HRCT</a:t>
            </a:r>
          </a:p>
          <a:p>
            <a:pPr algn="l" eaLnBrk="1" hangingPunct="1">
              <a:lnSpc>
                <a:spcPct val="80000"/>
              </a:lnSpc>
              <a:buFont typeface="Wingdings" pitchFamily="2" charset="2"/>
              <a:buChar char="q"/>
              <a:defRPr/>
            </a:pPr>
            <a:r>
              <a:rPr lang="en-US" sz="3600" b="1" dirty="0" smtClean="0">
                <a:solidFill>
                  <a:srgbClr val="FFFF00"/>
                </a:solidFill>
              </a:rPr>
              <a:t>ANGIOGRAMS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29">
                                            <p:txEl>
                                              <p:pRg st="0" end="0"/>
                                            </p:txEl>
                                          </p:spTgt>
                                        </p:tgtEl>
                                        <p:attrNameLst>
                                          <p:attrName>style.visibility</p:attrName>
                                        </p:attrNameLst>
                                      </p:cBhvr>
                                      <p:to>
                                        <p:strVal val="visible"/>
                                      </p:to>
                                    </p:set>
                                    <p:animEffect transition="in" filter="fade">
                                      <p:cBhvr>
                                        <p:cTn id="7" dur="2000"/>
                                        <p:tgtEl>
                                          <p:spTgt spid="1546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629">
                                            <p:txEl>
                                              <p:pRg st="1" end="1"/>
                                            </p:txEl>
                                          </p:spTgt>
                                        </p:tgtEl>
                                        <p:attrNameLst>
                                          <p:attrName>style.visibility</p:attrName>
                                        </p:attrNameLst>
                                      </p:cBhvr>
                                      <p:to>
                                        <p:strVal val="visible"/>
                                      </p:to>
                                    </p:set>
                                    <p:animEffect transition="in" filter="fade">
                                      <p:cBhvr>
                                        <p:cTn id="12" dur="2000"/>
                                        <p:tgtEl>
                                          <p:spTgt spid="1546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629">
                                            <p:txEl>
                                              <p:pRg st="2" end="2"/>
                                            </p:txEl>
                                          </p:spTgt>
                                        </p:tgtEl>
                                        <p:attrNameLst>
                                          <p:attrName>style.visibility</p:attrName>
                                        </p:attrNameLst>
                                      </p:cBhvr>
                                      <p:to>
                                        <p:strVal val="visible"/>
                                      </p:to>
                                    </p:set>
                                    <p:animEffect transition="in" filter="fade">
                                      <p:cBhvr>
                                        <p:cTn id="17" dur="2000"/>
                                        <p:tgtEl>
                                          <p:spTgt spid="1546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4629">
                                            <p:txEl>
                                              <p:pRg st="3" end="3"/>
                                            </p:txEl>
                                          </p:spTgt>
                                        </p:tgtEl>
                                        <p:attrNameLst>
                                          <p:attrName>style.visibility</p:attrName>
                                        </p:attrNameLst>
                                      </p:cBhvr>
                                      <p:to>
                                        <p:strVal val="visible"/>
                                      </p:to>
                                    </p:set>
                                    <p:animEffect transition="in" filter="fade">
                                      <p:cBhvr>
                                        <p:cTn id="22" dur="2000"/>
                                        <p:tgtEl>
                                          <p:spTgt spid="1546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533400" y="457200"/>
            <a:ext cx="8077200" cy="1333500"/>
          </a:xfrm>
        </p:spPr>
        <p:txBody>
          <a:bodyPr lIns="92868" tIns="45243" rIns="92868" bIns="45243"/>
          <a:lstStyle/>
          <a:p>
            <a:pPr eaLnBrk="1" hangingPunct="1">
              <a:defRPr/>
            </a:pPr>
            <a:r>
              <a:rPr lang="en-US" sz="4800" smtClean="0"/>
              <a:t>Remember </a:t>
            </a:r>
          </a:p>
        </p:txBody>
      </p:sp>
      <p:sp>
        <p:nvSpPr>
          <p:cNvPr id="417795" name="Rectangle 3"/>
          <p:cNvSpPr>
            <a:spLocks noGrp="1" noChangeArrowheads="1"/>
          </p:cNvSpPr>
          <p:nvPr>
            <p:ph type="body" idx="1"/>
          </p:nvPr>
        </p:nvSpPr>
        <p:spPr>
          <a:xfrm>
            <a:off x="457200" y="2498725"/>
            <a:ext cx="8229600" cy="3597275"/>
          </a:xfrm>
        </p:spPr>
        <p:txBody>
          <a:bodyPr lIns="92868" tIns="45243" rIns="92868" bIns="45243"/>
          <a:lstStyle/>
          <a:p>
            <a:pPr algn="ctr" eaLnBrk="1" hangingPunct="1">
              <a:buFontTx/>
              <a:buNone/>
              <a:defRPr/>
            </a:pPr>
            <a:r>
              <a:rPr lang="en-US" sz="6600" b="1" dirty="0" smtClean="0">
                <a:effectLst>
                  <a:outerShdw blurRad="38100" dist="38100" dir="2700000" algn="tl">
                    <a:srgbClr val="000000">
                      <a:alpha val="43137"/>
                    </a:srgbClr>
                  </a:outerShdw>
                </a:effectLst>
              </a:rPr>
              <a:t>It’s a </a:t>
            </a:r>
            <a:r>
              <a:rPr lang="en-US" sz="6600" b="1" dirty="0" smtClean="0">
                <a:solidFill>
                  <a:schemeClr val="accent2"/>
                </a:solidFill>
                <a:effectLst>
                  <a:outerShdw blurRad="38100" dist="38100" dir="2700000" algn="tl">
                    <a:srgbClr val="000000">
                      <a:alpha val="43137"/>
                    </a:srgbClr>
                  </a:outerShdw>
                </a:effectLst>
              </a:rPr>
              <a:t>chest</a:t>
            </a:r>
            <a:r>
              <a:rPr lang="en-US" sz="6600" b="1" dirty="0" smtClean="0">
                <a:effectLst>
                  <a:outerShdw blurRad="38100" dist="38100" dir="2700000" algn="tl">
                    <a:srgbClr val="000000">
                      <a:alpha val="43137"/>
                    </a:srgbClr>
                  </a:outerShdw>
                </a:effectLst>
              </a:rPr>
              <a:t> x-ray,</a:t>
            </a:r>
          </a:p>
          <a:p>
            <a:pPr algn="ctr" eaLnBrk="1" hangingPunct="1">
              <a:buFontTx/>
              <a:buNone/>
              <a:defRPr/>
            </a:pPr>
            <a:r>
              <a:rPr lang="en-US" sz="6600" b="1" dirty="0" smtClean="0">
                <a:effectLst>
                  <a:outerShdw blurRad="38100" dist="38100" dir="2700000" algn="tl">
                    <a:srgbClr val="000000">
                      <a:alpha val="43137"/>
                    </a:srgbClr>
                  </a:outerShdw>
                </a:effectLst>
              </a:rPr>
              <a:t> </a:t>
            </a:r>
          </a:p>
          <a:p>
            <a:pPr algn="ctr" eaLnBrk="1" hangingPunct="1">
              <a:buFontTx/>
              <a:buNone/>
              <a:defRPr/>
            </a:pPr>
            <a:r>
              <a:rPr lang="en-US" sz="6600" b="1" dirty="0" smtClean="0">
                <a:effectLst>
                  <a:outerShdw blurRad="38100" dist="38100" dir="2700000" algn="tl">
                    <a:srgbClr val="000000">
                      <a:alpha val="43137"/>
                    </a:srgbClr>
                  </a:outerShdw>
                </a:effectLst>
              </a:rPr>
              <a:t>not a </a:t>
            </a:r>
            <a:r>
              <a:rPr lang="en-US" sz="6600" b="1" dirty="0" smtClean="0">
                <a:solidFill>
                  <a:schemeClr val="accent2"/>
                </a:solidFill>
                <a:effectLst>
                  <a:outerShdw blurRad="38100" dist="38100" dir="2700000" algn="tl">
                    <a:srgbClr val="000000">
                      <a:alpha val="43137"/>
                    </a:srgbClr>
                  </a:outerShdw>
                </a:effectLst>
              </a:rPr>
              <a:t>lung</a:t>
            </a:r>
            <a:r>
              <a:rPr lang="en-US" sz="6600" b="1" dirty="0" smtClean="0">
                <a:effectLst>
                  <a:outerShdw blurRad="38100" dist="38100" dir="2700000" algn="tl">
                    <a:srgbClr val="000000">
                      <a:alpha val="43137"/>
                    </a:srgbClr>
                  </a:outerShdw>
                </a:effectLst>
              </a:rPr>
              <a:t> x-ray.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wipe(up)">
                                      <p:cBhvr>
                                        <p:cTn id="7" dur="500"/>
                                        <p:tgtEl>
                                          <p:spTgt spid="417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7795">
                                            <p:txEl>
                                              <p:pRg st="1" end="1"/>
                                            </p:txEl>
                                          </p:spTgt>
                                        </p:tgtEl>
                                        <p:attrNameLst>
                                          <p:attrName>style.visibility</p:attrName>
                                        </p:attrNameLst>
                                      </p:cBhvr>
                                      <p:to>
                                        <p:strVal val="visible"/>
                                      </p:to>
                                    </p:set>
                                    <p:animEffect transition="in" filter="wipe(up)">
                                      <p:cBhvr>
                                        <p:cTn id="12" dur="500"/>
                                        <p:tgtEl>
                                          <p:spTgt spid="417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7795">
                                            <p:txEl>
                                              <p:pRg st="2" end="2"/>
                                            </p:txEl>
                                          </p:spTgt>
                                        </p:tgtEl>
                                        <p:attrNameLst>
                                          <p:attrName>style.visibility</p:attrName>
                                        </p:attrNameLst>
                                      </p:cBhvr>
                                      <p:to>
                                        <p:strVal val="visible"/>
                                      </p:to>
                                    </p:set>
                                    <p:animEffect transition="in" filter="wipe(up)">
                                      <p:cBhvr>
                                        <p:cTn id="17" dur="500"/>
                                        <p:tgtEl>
                                          <p:spTgt spid="417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Imaging Modalities for chest and CVS examinations</a:t>
            </a:r>
          </a:p>
        </p:txBody>
      </p:sp>
      <p:sp>
        <p:nvSpPr>
          <p:cNvPr id="21507" name="Content Placeholder 2"/>
          <p:cNvSpPr>
            <a:spLocks noGrp="1"/>
          </p:cNvSpPr>
          <p:nvPr>
            <p:ph idx="1"/>
          </p:nvPr>
        </p:nvSpPr>
        <p:spPr/>
        <p:txBody>
          <a:bodyPr/>
          <a:lstStyle/>
          <a:p>
            <a:pPr marL="609600" indent="-609600" eaLnBrk="1" hangingPunct="1">
              <a:buFontTx/>
              <a:buNone/>
              <a:defRPr/>
            </a:pPr>
            <a:r>
              <a:rPr lang="en-US" u="sng" smtClean="0"/>
              <a:t>1-Plain films</a:t>
            </a:r>
          </a:p>
          <a:p>
            <a:pPr marL="609600" indent="-609600" eaLnBrk="1" hangingPunct="1">
              <a:buFontTx/>
              <a:buNone/>
              <a:defRPr/>
            </a:pPr>
            <a:r>
              <a:rPr lang="en-US" u="sng" smtClean="0"/>
              <a:t>2-COMPUTED TOMOGRAPHY</a:t>
            </a:r>
          </a:p>
          <a:p>
            <a:pPr marL="609600" indent="-609600" eaLnBrk="1" hangingPunct="1">
              <a:buFontTx/>
              <a:buNone/>
              <a:defRPr/>
            </a:pPr>
            <a:r>
              <a:rPr lang="en-US" smtClean="0"/>
              <a:t>			</a:t>
            </a:r>
            <a:r>
              <a:rPr lang="en-US" b="1" smtClean="0"/>
              <a:t>CT LUNGS AND MEDIASTINUM</a:t>
            </a:r>
          </a:p>
          <a:p>
            <a:pPr marL="609600" indent="-609600" eaLnBrk="1" hangingPunct="1">
              <a:buFontTx/>
              <a:buNone/>
              <a:defRPr/>
            </a:pPr>
            <a:r>
              <a:rPr lang="en-US" b="1" smtClean="0"/>
              <a:t>			CT- angiography  (CTA)</a:t>
            </a:r>
          </a:p>
          <a:p>
            <a:pPr marL="609600" indent="-609600" eaLnBrk="1" hangingPunct="1">
              <a:buFontTx/>
              <a:buNone/>
              <a:defRPr/>
            </a:pPr>
            <a:r>
              <a:rPr lang="en-US" b="1" smtClean="0"/>
              <a:t>			High resolution CT of the chest 				(HRCT)</a:t>
            </a:r>
          </a:p>
          <a:p>
            <a:pPr marL="609600" indent="-609600" eaLnBrk="1" hangingPunct="1">
              <a:buFontTx/>
              <a:buNone/>
              <a:defRPr/>
            </a:pPr>
            <a:r>
              <a:rPr lang="en-US" smtClean="0"/>
              <a:t>3-</a:t>
            </a:r>
            <a:r>
              <a:rPr lang="en-US" u="sng" smtClean="0"/>
              <a:t>Angiography</a:t>
            </a:r>
          </a:p>
          <a:p>
            <a:pPr marL="609600" indent="-609600" eaLnBrk="1" hangingPunct="1">
              <a:buFontTx/>
              <a:buNone/>
              <a:defRPr/>
            </a:pPr>
            <a:r>
              <a:rPr lang="en-US" u="sng" smtClean="0"/>
              <a:t>4- </a:t>
            </a:r>
            <a:r>
              <a:rPr lang="en-US" u="sng" smtClean="0">
                <a:effectLst>
                  <a:outerShdw blurRad="38100" dist="38100" dir="2700000" algn="tl">
                    <a:srgbClr val="000000"/>
                  </a:outerShdw>
                </a:effectLst>
              </a:rPr>
              <a:t>MRI</a:t>
            </a:r>
          </a:p>
        </p:txBody>
      </p:sp>
      <p:sp>
        <p:nvSpPr>
          <p:cNvPr id="4" name="Multiply 3"/>
          <p:cNvSpPr/>
          <p:nvPr/>
        </p:nvSpPr>
        <p:spPr bwMode="auto">
          <a:xfrm>
            <a:off x="762000" y="4876800"/>
            <a:ext cx="990600" cy="990600"/>
          </a:xfrm>
          <a:prstGeom prst="mathMultiply">
            <a:avLst/>
          </a:prstGeom>
          <a:solidFill>
            <a:srgbClr val="FF3300"/>
          </a:solidFill>
          <a:ln w="9525" cap="flat" cmpd="sng" algn="ctr">
            <a:solidFill>
              <a:srgbClr val="FF3300">
                <a:alpha val="98000"/>
              </a:srgbClr>
            </a:solidFill>
            <a:prstDash val="solid"/>
            <a:round/>
            <a:headEnd type="none" w="med" len="med"/>
            <a:tailEnd type="none" w="med" len="med"/>
          </a:ln>
          <a:effectLst/>
          <a:scene3d>
            <a:camera prst="orthographicFront"/>
            <a:lightRig rig="threePt" dir="t"/>
          </a:scene3d>
          <a:sp3d prstMaterial="plastic"/>
        </p:spPr>
        <p:txBody>
          <a:bodyPr/>
          <a:lstStyle/>
          <a:p>
            <a:pPr eaLnBrk="1" hangingPunct="1">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blinds(horizontal)">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blinds(horizontal)">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pPr eaLnBrk="1" hangingPunct="1">
              <a:defRPr/>
            </a:pPr>
            <a:r>
              <a:rPr lang="en-US" dirty="0" smtClean="0"/>
              <a:t>PA  VIEW</a:t>
            </a:r>
          </a:p>
        </p:txBody>
      </p:sp>
      <p:pic>
        <p:nvPicPr>
          <p:cNvPr id="22531" name="Picture 7" descr="PA vs ap"/>
          <p:cNvPicPr>
            <a:picLocks noChangeAspect="1" noChangeArrowheads="1"/>
          </p:cNvPicPr>
          <p:nvPr>
            <p:ph sz="half" idx="1"/>
          </p:nvPr>
        </p:nvPicPr>
        <p:blipFill>
          <a:blip r:embed="rId3"/>
          <a:srcRect/>
          <a:stretch>
            <a:fillRect/>
          </a:stretch>
        </p:blipFill>
        <p:spPr>
          <a:xfrm>
            <a:off x="457200" y="2081213"/>
            <a:ext cx="4038600" cy="3533775"/>
          </a:xfrm>
          <a:noFill/>
        </p:spPr>
      </p:pic>
      <p:pic>
        <p:nvPicPr>
          <p:cNvPr id="22532" name="Picture 8" descr="PA VIEW"/>
          <p:cNvPicPr>
            <a:picLocks noChangeAspect="1" noChangeArrowheads="1"/>
          </p:cNvPicPr>
          <p:nvPr>
            <p:ph sz="half" idx="2"/>
          </p:nvPr>
        </p:nvPicPr>
        <p:blipFill>
          <a:blip r:embed="rId4"/>
          <a:srcRect/>
          <a:stretch>
            <a:fillRect/>
          </a:stretch>
        </p:blipFill>
        <p:spPr>
          <a:xfrm>
            <a:off x="5100638" y="1704975"/>
            <a:ext cx="3133725" cy="428625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p:txBody>
          <a:bodyPr/>
          <a:lstStyle/>
          <a:p>
            <a:pPr eaLnBrk="1" hangingPunct="1">
              <a:defRPr/>
            </a:pPr>
            <a:r>
              <a:rPr lang="en-US" dirty="0" smtClean="0"/>
              <a:t>LATERAL VIEW</a:t>
            </a:r>
          </a:p>
        </p:txBody>
      </p:sp>
      <p:pic>
        <p:nvPicPr>
          <p:cNvPr id="24579" name="Picture 7" descr="lateral"/>
          <p:cNvPicPr>
            <a:picLocks noChangeAspect="1" noChangeArrowheads="1"/>
          </p:cNvPicPr>
          <p:nvPr>
            <p:ph sz="half" idx="1"/>
          </p:nvPr>
        </p:nvPicPr>
        <p:blipFill>
          <a:blip r:embed="rId3"/>
          <a:srcRect/>
          <a:stretch>
            <a:fillRect/>
          </a:stretch>
        </p:blipFill>
        <p:spPr>
          <a:xfrm>
            <a:off x="966788" y="1600200"/>
            <a:ext cx="3017837" cy="4495800"/>
          </a:xfrm>
          <a:noFill/>
        </p:spPr>
      </p:pic>
      <p:pic>
        <p:nvPicPr>
          <p:cNvPr id="24580" name="Picture 8" descr="PC EFF 1"/>
          <p:cNvPicPr>
            <a:picLocks noChangeAspect="1" noChangeArrowheads="1"/>
          </p:cNvPicPr>
          <p:nvPr>
            <p:ph sz="half" idx="2"/>
          </p:nvPr>
        </p:nvPicPr>
        <p:blipFill>
          <a:blip r:embed="rId4"/>
          <a:srcRect/>
          <a:stretch>
            <a:fillRect/>
          </a:stretch>
        </p:blipFill>
        <p:spPr>
          <a:xfrm>
            <a:off x="4648200" y="1876425"/>
            <a:ext cx="4038600" cy="39417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p:txBody>
          <a:bodyPr/>
          <a:lstStyle/>
          <a:p>
            <a:pPr eaLnBrk="1" hangingPunct="1">
              <a:defRPr/>
            </a:pPr>
            <a:r>
              <a:rPr lang="en-US" dirty="0" smtClean="0"/>
              <a:t>AP VIEW</a:t>
            </a:r>
          </a:p>
        </p:txBody>
      </p:sp>
      <p:pic>
        <p:nvPicPr>
          <p:cNvPr id="26627" name="Picture 7" descr="AP VIEW"/>
          <p:cNvPicPr>
            <a:picLocks noChangeAspect="1" noChangeArrowheads="1"/>
          </p:cNvPicPr>
          <p:nvPr>
            <p:ph sz="half" idx="1"/>
          </p:nvPr>
        </p:nvPicPr>
        <p:blipFill>
          <a:blip r:embed="rId3"/>
          <a:srcRect/>
          <a:stretch>
            <a:fillRect/>
          </a:stretch>
        </p:blipFill>
        <p:spPr>
          <a:xfrm>
            <a:off x="866775" y="1704975"/>
            <a:ext cx="3219450" cy="4286250"/>
          </a:xfrm>
          <a:noFill/>
        </p:spPr>
      </p:pic>
      <p:pic>
        <p:nvPicPr>
          <p:cNvPr id="26628" name="Picture 8" descr="ap"/>
          <p:cNvPicPr>
            <a:picLocks noChangeAspect="1" noChangeArrowheads="1"/>
          </p:cNvPicPr>
          <p:nvPr>
            <p:ph sz="half" idx="2"/>
          </p:nvPr>
        </p:nvPicPr>
        <p:blipFill>
          <a:blip r:embed="rId4"/>
          <a:srcRect/>
          <a:stretch>
            <a:fillRect/>
          </a:stretch>
        </p:blipFill>
        <p:spPr>
          <a:xfrm>
            <a:off x="4267200" y="1747838"/>
            <a:ext cx="4419600" cy="386715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a:defRPr/>
            </a:pPr>
            <a:r>
              <a:rPr lang="en-US"/>
              <a:t>PA         vs.         AP</a:t>
            </a:r>
          </a:p>
        </p:txBody>
      </p:sp>
      <p:pic>
        <p:nvPicPr>
          <p:cNvPr id="28675" name="Picture 3" descr="PA vs ap"/>
          <p:cNvPicPr>
            <a:picLocks noChangeAspect="1" noChangeArrowheads="1"/>
          </p:cNvPicPr>
          <p:nvPr>
            <p:ph sz="half" idx="1"/>
          </p:nvPr>
        </p:nvPicPr>
        <p:blipFill>
          <a:blip r:embed="rId3"/>
          <a:srcRect/>
          <a:stretch>
            <a:fillRect/>
          </a:stretch>
        </p:blipFill>
        <p:spPr>
          <a:xfrm>
            <a:off x="457200" y="2084388"/>
            <a:ext cx="4038600" cy="3557587"/>
          </a:xfrm>
          <a:noFill/>
        </p:spPr>
      </p:pic>
      <p:pic>
        <p:nvPicPr>
          <p:cNvPr id="21508" name="Picture 4" descr="ap"/>
          <p:cNvPicPr>
            <a:picLocks noChangeAspect="1" noChangeArrowheads="1"/>
          </p:cNvPicPr>
          <p:nvPr>
            <p:ph sz="half" idx="2"/>
          </p:nvPr>
        </p:nvPicPr>
        <p:blipFill>
          <a:blip r:embed="rId4"/>
          <a:srcRect/>
          <a:stretch>
            <a:fillRect/>
          </a:stretch>
        </p:blipFill>
        <p:spPr>
          <a:xfrm>
            <a:off x="4648200" y="2084388"/>
            <a:ext cx="4038600" cy="3557587"/>
          </a:xfrm>
          <a:noFill/>
        </p:spPr>
      </p:pic>
      <p:sp>
        <p:nvSpPr>
          <p:cNvPr id="21510" name="Line 6"/>
          <p:cNvSpPr>
            <a:spLocks noChangeShapeType="1"/>
          </p:cNvSpPr>
          <p:nvPr/>
        </p:nvSpPr>
        <p:spPr bwMode="auto">
          <a:xfrm>
            <a:off x="3581400" y="3505200"/>
            <a:ext cx="0" cy="762000"/>
          </a:xfrm>
          <a:prstGeom prst="line">
            <a:avLst/>
          </a:prstGeom>
          <a:noFill/>
          <a:ln w="9525">
            <a:solidFill>
              <a:srgbClr val="FFFF66"/>
            </a:solidFill>
            <a:round/>
            <a:headEnd/>
            <a:tailEnd type="triangle" w="med" len="med"/>
          </a:ln>
        </p:spPr>
        <p:txBody>
          <a:bodyPr/>
          <a:lstStyle/>
          <a:p>
            <a:endParaRPr lang="en-US"/>
          </a:p>
        </p:txBody>
      </p:sp>
      <p:sp>
        <p:nvSpPr>
          <p:cNvPr id="21511" name="AutoShape 7"/>
          <p:cNvSpPr>
            <a:spLocks noChangeArrowheads="1"/>
          </p:cNvSpPr>
          <p:nvPr/>
        </p:nvSpPr>
        <p:spPr bwMode="auto">
          <a:xfrm>
            <a:off x="5867400" y="4419600"/>
            <a:ext cx="2362200" cy="304800"/>
          </a:xfrm>
          <a:prstGeom prst="leftRightArrow">
            <a:avLst>
              <a:gd name="adj1" fmla="val 50000"/>
              <a:gd name="adj2" fmla="val 155000"/>
            </a:avLst>
          </a:prstGeom>
          <a:solidFill>
            <a:srgbClr val="FF3300"/>
          </a:solidFill>
          <a:ln w="9525">
            <a:solidFill>
              <a:schemeClr val="tx1"/>
            </a:solidFill>
            <a:miter lim="800000"/>
            <a:headEnd/>
            <a:tailEnd/>
          </a:ln>
        </p:spPr>
        <p:txBody>
          <a:bodyPr wrap="none" anchor="ctr"/>
          <a:lstStyle/>
          <a:p>
            <a:pPr eaLnBrk="1" hangingPunct="1"/>
            <a:endParaRPr lang="en-US"/>
          </a:p>
        </p:txBody>
      </p:sp>
      <p:sp>
        <p:nvSpPr>
          <p:cNvPr id="21512" name="AutoShape 8"/>
          <p:cNvSpPr>
            <a:spLocks noChangeArrowheads="1"/>
          </p:cNvSpPr>
          <p:nvPr/>
        </p:nvSpPr>
        <p:spPr bwMode="auto">
          <a:xfrm>
            <a:off x="1981200" y="4419600"/>
            <a:ext cx="1828800" cy="304800"/>
          </a:xfrm>
          <a:prstGeom prst="leftRightArrow">
            <a:avLst>
              <a:gd name="adj1" fmla="val 50000"/>
              <a:gd name="adj2" fmla="val 120000"/>
            </a:avLst>
          </a:prstGeom>
          <a:solidFill>
            <a:srgbClr val="66FF33"/>
          </a:solidFill>
          <a:ln w="9525">
            <a:solidFill>
              <a:schemeClr val="tx1"/>
            </a:solidFill>
            <a:miter lim="800000"/>
            <a:headEnd/>
            <a:tailEnd/>
          </a:ln>
        </p:spPr>
        <p:txBody>
          <a:bodyPr wrap="none" anchor="ctr"/>
          <a:lstStyle/>
          <a:p>
            <a:pPr eaLnBrk="1" hangingPunct="1"/>
            <a:endParaRPr lang="en-US"/>
          </a:p>
        </p:txBody>
      </p:sp>
      <p:sp>
        <p:nvSpPr>
          <p:cNvPr id="21513" name="Line 9"/>
          <p:cNvSpPr>
            <a:spLocks noChangeShapeType="1"/>
          </p:cNvSpPr>
          <p:nvPr/>
        </p:nvSpPr>
        <p:spPr bwMode="auto">
          <a:xfrm>
            <a:off x="5410200" y="4191000"/>
            <a:ext cx="0" cy="762000"/>
          </a:xfrm>
          <a:prstGeom prst="line">
            <a:avLst/>
          </a:prstGeom>
          <a:noFill/>
          <a:ln w="9525">
            <a:solidFill>
              <a:schemeClr val="tx1"/>
            </a:solidFill>
            <a:round/>
            <a:headEnd/>
            <a:tailEnd type="triangle" w="med" len="med"/>
          </a:ln>
        </p:spPr>
        <p:txBody>
          <a:bodyPr/>
          <a:lstStyle/>
          <a:p>
            <a:endParaRPr lang="en-US"/>
          </a:p>
        </p:txBody>
      </p:sp>
      <p:sp>
        <p:nvSpPr>
          <p:cNvPr id="21514" name="Line 10"/>
          <p:cNvSpPr>
            <a:spLocks noChangeShapeType="1"/>
          </p:cNvSpPr>
          <p:nvPr/>
        </p:nvSpPr>
        <p:spPr bwMode="auto">
          <a:xfrm>
            <a:off x="7924800" y="3505200"/>
            <a:ext cx="0" cy="762000"/>
          </a:xfrm>
          <a:prstGeom prst="line">
            <a:avLst/>
          </a:prstGeom>
          <a:noFill/>
          <a:ln w="9525">
            <a:solidFill>
              <a:srgbClr val="FFFF66"/>
            </a:solidFill>
            <a:round/>
            <a:headEnd/>
            <a:tailEnd type="triangle" w="med" len="med"/>
          </a:ln>
        </p:spPr>
        <p:txBody>
          <a:bodyPr/>
          <a:lstStyle/>
          <a:p>
            <a:endParaRPr lang="en-US"/>
          </a:p>
        </p:txBody>
      </p:sp>
      <p:sp>
        <p:nvSpPr>
          <p:cNvPr id="10" name="TextBox 9"/>
          <p:cNvSpPr txBox="1"/>
          <p:nvPr/>
        </p:nvSpPr>
        <p:spPr>
          <a:xfrm>
            <a:off x="6019800" y="3886200"/>
            <a:ext cx="1981200" cy="646113"/>
          </a:xfrm>
          <a:prstGeom prst="rect">
            <a:avLst/>
          </a:prstGeom>
          <a:noFill/>
        </p:spPr>
        <p:txBody>
          <a:bodyPr>
            <a:spAutoFit/>
          </a:bodyPr>
          <a:lstStyle/>
          <a:p>
            <a:pPr algn="ctr" eaLnBrk="1" hangingPunct="1">
              <a:defRPr/>
            </a:pPr>
            <a:r>
              <a:rPr lang="en-US" i="1" dirty="0">
                <a:solidFill>
                  <a:schemeClr val="bg2">
                    <a:lumMod val="60000"/>
                    <a:lumOff val="40000"/>
                  </a:schemeClr>
                </a:solidFill>
                <a:effectLst>
                  <a:outerShdw blurRad="38100" dist="38100" dir="2700000" algn="tl">
                    <a:srgbClr val="000000">
                      <a:alpha val="43137"/>
                    </a:srgbClr>
                  </a:outerShdw>
                </a:effectLst>
              </a:rPr>
              <a:t>FALSE ELARGEMENT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3"/>
                                        </p:tgtEl>
                                        <p:attrNameLst>
                                          <p:attrName>style.visibility</p:attrName>
                                        </p:attrNameLst>
                                      </p:cBhvr>
                                      <p:to>
                                        <p:strVal val="visible"/>
                                      </p:to>
                                    </p:set>
                                    <p:anim calcmode="lin" valueType="num">
                                      <p:cBhvr additive="base">
                                        <p:cTn id="13" dur="500" fill="hold"/>
                                        <p:tgtEl>
                                          <p:spTgt spid="21513"/>
                                        </p:tgtEl>
                                        <p:attrNameLst>
                                          <p:attrName>ppt_x</p:attrName>
                                        </p:attrNameLst>
                                      </p:cBhvr>
                                      <p:tavLst>
                                        <p:tav tm="0">
                                          <p:val>
                                            <p:strVal val="#ppt_x"/>
                                          </p:val>
                                        </p:tav>
                                        <p:tav tm="100000">
                                          <p:val>
                                            <p:strVal val="#ppt_x"/>
                                          </p:val>
                                        </p:tav>
                                      </p:tavLst>
                                    </p:anim>
                                    <p:anim calcmode="lin" valueType="num">
                                      <p:cBhvr additive="base">
                                        <p:cTn id="14"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animEffect transition="in" filter="checkerboard(across)">
                                      <p:cBhvr>
                                        <p:cTn id="19" dur="500"/>
                                        <p:tgtEl>
                                          <p:spTgt spid="215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1511"/>
                                        </p:tgtEl>
                                        <p:attrNameLst>
                                          <p:attrName>style.visibility</p:attrName>
                                        </p:attrNameLst>
                                      </p:cBhvr>
                                      <p:to>
                                        <p:strVal val="visible"/>
                                      </p:to>
                                    </p:set>
                                    <p:animEffect transition="in" filter="diamond(in)">
                                      <p:cBhvr>
                                        <p:cTn id="24" dur="2000"/>
                                        <p:tgtEl>
                                          <p:spTgt spid="215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1514"/>
                                        </p:tgtEl>
                                        <p:attrNameLst>
                                          <p:attrName>style.visibility</p:attrName>
                                        </p:attrNameLst>
                                      </p:cBhvr>
                                      <p:to>
                                        <p:strVal val="visible"/>
                                      </p:to>
                                    </p:set>
                                    <p:animEffect transition="in" filter="diamond(in)">
                                      <p:cBhvr>
                                        <p:cTn id="34" dur="2000"/>
                                        <p:tgtEl>
                                          <p:spTgt spid="21514"/>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1510"/>
                                        </p:tgtEl>
                                        <p:attrNameLst>
                                          <p:attrName>style.visibility</p:attrName>
                                        </p:attrNameLst>
                                      </p:cBhvr>
                                      <p:to>
                                        <p:strVal val="visible"/>
                                      </p:to>
                                    </p:set>
                                    <p:animEffect transition="in" filter="diamond(in)">
                                      <p:cBhvr>
                                        <p:cTn id="37"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13" grpId="0" animBg="1"/>
      <p:bldP spid="21514" grpId="0" animBg="1"/>
      <p:bldP spid="10"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852</TotalTime>
  <Words>580</Words>
  <Application>Microsoft Office PowerPoint</Application>
  <PresentationFormat>عرض على الشاشة (3:4)‏</PresentationFormat>
  <Paragraphs>191</Paragraphs>
  <Slides>40</Slides>
  <Notes>31</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40</vt:i4>
      </vt:variant>
    </vt:vector>
  </HeadingPairs>
  <TitlesOfParts>
    <vt:vector size="45" baseType="lpstr">
      <vt:lpstr>Arial</vt:lpstr>
      <vt:lpstr>Wingdings</vt:lpstr>
      <vt:lpstr>Times New Roman</vt:lpstr>
      <vt:lpstr>Times</vt:lpstr>
      <vt:lpstr>Mountain Top</vt:lpstr>
      <vt:lpstr>Radiologic investigation of Chest  and CVS diseases </vt:lpstr>
      <vt:lpstr>What do we mean by chest </vt:lpstr>
      <vt:lpstr>LUNGS </vt:lpstr>
      <vt:lpstr>BASIC CHEST EXAMS</vt:lpstr>
      <vt:lpstr>Imaging Modalities for chest and CVS examinations</vt:lpstr>
      <vt:lpstr>PA  VIEW</vt:lpstr>
      <vt:lpstr>LATERAL VIEW</vt:lpstr>
      <vt:lpstr>AP VIEW</vt:lpstr>
      <vt:lpstr>PA         vs.         AP</vt:lpstr>
      <vt:lpstr>الشريحة 10</vt:lpstr>
      <vt:lpstr>Hypo-inspiratory vs  inspiratory</vt:lpstr>
      <vt:lpstr>Inspiration </vt:lpstr>
      <vt:lpstr>Rotation</vt:lpstr>
      <vt:lpstr>In this rotated film skin folds can be mistaken for a tension pneumothorax (blue arrows).   Notice the skewed positioning of the heads of the clavicles (red arrows) and the spinous processes. </vt:lpstr>
      <vt:lpstr>Rotation </vt:lpstr>
      <vt:lpstr>ROTATION</vt:lpstr>
      <vt:lpstr>Anatomy on Normal Chest X-Ray</vt:lpstr>
      <vt:lpstr>Frontal Chest X-Ray</vt:lpstr>
      <vt:lpstr>Diagram of lungs showing lobes. The right lung has three lobes, upper, middle and lower. These are separated by the oblique and horizontal fissures. The left lung has two lobes, upper and lower separated by the oblique fissure.</vt:lpstr>
      <vt:lpstr>(1) Horizontal fissure (2) Right oblique fissure, (3) Left oblique fissure. Figure 2.4b (1) Horizontal fissure (2) Right oblique fissure (3) Right upper lobe (4) Right middle lobe (5) Right lower lobe. Figure 2.4c (1) Left oblique fissure (2) Left upper lobe (3) Left lower lobe. </vt:lpstr>
      <vt:lpstr>FISSURES</vt:lpstr>
      <vt:lpstr>CARDIAC Valves</vt:lpstr>
      <vt:lpstr>MITRAL VALVE REPLACEMENT</vt:lpstr>
      <vt:lpstr>MITRAL VALVE REPLACEMENT</vt:lpstr>
      <vt:lpstr>LLL COLLAPSE</vt:lpstr>
      <vt:lpstr>ROUTINE CXR</vt:lpstr>
      <vt:lpstr>How to read Frontal Chest X-Ray</vt:lpstr>
      <vt:lpstr>Frontal Chest X-Ray</vt:lpstr>
      <vt:lpstr>LUNGS </vt:lpstr>
      <vt:lpstr>Frontal Chest X-Ray</vt:lpstr>
      <vt:lpstr>Pulmonary embolism</vt:lpstr>
      <vt:lpstr>The Aortic arch/great vessels</vt:lpstr>
      <vt:lpstr>Aortic aneurysm </vt:lpstr>
      <vt:lpstr>High Resolution CT Scan</vt:lpstr>
      <vt:lpstr>Normal Lung Anatomy</vt:lpstr>
      <vt:lpstr>Normal    HRCT</vt:lpstr>
      <vt:lpstr>Anatomy on Normal Chest  X-Ray</vt:lpstr>
      <vt:lpstr>PA VIEW ANATOMY</vt:lpstr>
      <vt:lpstr>Frontal Chest X-Ray</vt:lpstr>
      <vt:lpstr>Remember </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Sherif</dc:creator>
  <cp:lastModifiedBy>AA</cp:lastModifiedBy>
  <cp:revision>57</cp:revision>
  <dcterms:created xsi:type="dcterms:W3CDTF">2004-11-11T13:35:22Z</dcterms:created>
  <dcterms:modified xsi:type="dcterms:W3CDTF">2013-09-26T14:52:36Z</dcterms:modified>
</cp:coreProperties>
</file>