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8"/>
  </p:notesMasterIdLst>
  <p:sldIdLst>
    <p:sldId id="256" r:id="rId2"/>
    <p:sldId id="542" r:id="rId3"/>
    <p:sldId id="543" r:id="rId4"/>
    <p:sldId id="370" r:id="rId5"/>
    <p:sldId id="518" r:id="rId6"/>
    <p:sldId id="369" r:id="rId7"/>
    <p:sldId id="371" r:id="rId8"/>
    <p:sldId id="372" r:id="rId9"/>
    <p:sldId id="540" r:id="rId10"/>
    <p:sldId id="475" r:id="rId11"/>
    <p:sldId id="476" r:id="rId12"/>
    <p:sldId id="471" r:id="rId13"/>
    <p:sldId id="472" r:id="rId14"/>
    <p:sldId id="474" r:id="rId15"/>
    <p:sldId id="473" r:id="rId16"/>
    <p:sldId id="470" r:id="rId17"/>
    <p:sldId id="453" r:id="rId18"/>
    <p:sldId id="531" r:id="rId19"/>
    <p:sldId id="532" r:id="rId20"/>
    <p:sldId id="533" r:id="rId21"/>
    <p:sldId id="545" r:id="rId22"/>
    <p:sldId id="454" r:id="rId23"/>
    <p:sldId id="455" r:id="rId24"/>
    <p:sldId id="456" r:id="rId25"/>
    <p:sldId id="457" r:id="rId26"/>
    <p:sldId id="458" r:id="rId27"/>
    <p:sldId id="534" r:id="rId28"/>
    <p:sldId id="535" r:id="rId29"/>
    <p:sldId id="544" r:id="rId30"/>
    <p:sldId id="536" r:id="rId31"/>
    <p:sldId id="537" r:id="rId32"/>
    <p:sldId id="459" r:id="rId33"/>
    <p:sldId id="460" r:id="rId34"/>
    <p:sldId id="509" r:id="rId35"/>
    <p:sldId id="510" r:id="rId36"/>
    <p:sldId id="511" r:id="rId37"/>
    <p:sldId id="477" r:id="rId38"/>
    <p:sldId id="478" r:id="rId39"/>
    <p:sldId id="541" r:id="rId40"/>
    <p:sldId id="434" r:id="rId41"/>
    <p:sldId id="586" r:id="rId42"/>
    <p:sldId id="483" r:id="rId43"/>
    <p:sldId id="485" r:id="rId44"/>
    <p:sldId id="486" r:id="rId45"/>
    <p:sldId id="487" r:id="rId46"/>
    <p:sldId id="380" r:id="rId47"/>
    <p:sldId id="547" r:id="rId48"/>
    <p:sldId id="548" r:id="rId49"/>
    <p:sldId id="549" r:id="rId50"/>
    <p:sldId id="550" r:id="rId51"/>
    <p:sldId id="551" r:id="rId52"/>
    <p:sldId id="552" r:id="rId53"/>
    <p:sldId id="553" r:id="rId54"/>
    <p:sldId id="554" r:id="rId55"/>
    <p:sldId id="555" r:id="rId56"/>
    <p:sldId id="556" r:id="rId57"/>
    <p:sldId id="557" r:id="rId58"/>
    <p:sldId id="558" r:id="rId59"/>
    <p:sldId id="559" r:id="rId60"/>
    <p:sldId id="560" r:id="rId61"/>
    <p:sldId id="561" r:id="rId62"/>
    <p:sldId id="562" r:id="rId63"/>
    <p:sldId id="563" r:id="rId64"/>
    <p:sldId id="564" r:id="rId65"/>
    <p:sldId id="565" r:id="rId66"/>
    <p:sldId id="566" r:id="rId67"/>
    <p:sldId id="567" r:id="rId68"/>
    <p:sldId id="568" r:id="rId69"/>
    <p:sldId id="569" r:id="rId70"/>
    <p:sldId id="570" r:id="rId71"/>
    <p:sldId id="571" r:id="rId72"/>
    <p:sldId id="572" r:id="rId73"/>
    <p:sldId id="573" r:id="rId74"/>
    <p:sldId id="574" r:id="rId75"/>
    <p:sldId id="575" r:id="rId76"/>
    <p:sldId id="576" r:id="rId77"/>
    <p:sldId id="577" r:id="rId78"/>
    <p:sldId id="578" r:id="rId79"/>
    <p:sldId id="579" r:id="rId80"/>
    <p:sldId id="580" r:id="rId81"/>
    <p:sldId id="581" r:id="rId82"/>
    <p:sldId id="582" r:id="rId83"/>
    <p:sldId id="587" r:id="rId84"/>
    <p:sldId id="588" r:id="rId85"/>
    <p:sldId id="589" r:id="rId86"/>
    <p:sldId id="590" r:id="rId87"/>
    <p:sldId id="591" r:id="rId88"/>
    <p:sldId id="592" r:id="rId89"/>
    <p:sldId id="593" r:id="rId90"/>
    <p:sldId id="584" r:id="rId91"/>
    <p:sldId id="529" r:id="rId92"/>
    <p:sldId id="522" r:id="rId93"/>
    <p:sldId id="528" r:id="rId94"/>
    <p:sldId id="280" r:id="rId95"/>
    <p:sldId id="281" r:id="rId96"/>
    <p:sldId id="282" r:id="rId97"/>
    <p:sldId id="283" r:id="rId98"/>
    <p:sldId id="284" r:id="rId99"/>
    <p:sldId id="301" r:id="rId100"/>
    <p:sldId id="285" r:id="rId101"/>
    <p:sldId id="286" r:id="rId102"/>
    <p:sldId id="287" r:id="rId103"/>
    <p:sldId id="288" r:id="rId104"/>
    <p:sldId id="290" r:id="rId105"/>
    <p:sldId id="291" r:id="rId106"/>
    <p:sldId id="293" r:id="rId107"/>
    <p:sldId id="295" r:id="rId108"/>
    <p:sldId id="296" r:id="rId109"/>
    <p:sldId id="297" r:id="rId110"/>
    <p:sldId id="298" r:id="rId111"/>
    <p:sldId id="308" r:id="rId112"/>
    <p:sldId id="309" r:id="rId113"/>
    <p:sldId id="311" r:id="rId114"/>
    <p:sldId id="319" r:id="rId115"/>
    <p:sldId id="320" r:id="rId116"/>
    <p:sldId id="322" r:id="rId117"/>
    <p:sldId id="325" r:id="rId118"/>
    <p:sldId id="326" r:id="rId119"/>
    <p:sldId id="327" r:id="rId120"/>
    <p:sldId id="328" r:id="rId121"/>
    <p:sldId id="336" r:id="rId122"/>
    <p:sldId id="389" r:id="rId123"/>
    <p:sldId id="390" r:id="rId124"/>
    <p:sldId id="391" r:id="rId125"/>
    <p:sldId id="392" r:id="rId126"/>
    <p:sldId id="397" r:id="rId127"/>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66FF33"/>
    <a:srgbClr val="99CCFF"/>
    <a:srgbClr val="FFFF00"/>
    <a:srgbClr val="66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5826" autoAdjust="0"/>
    <p:restoredTop sz="94660"/>
  </p:normalViewPr>
  <p:slideViewPr>
    <p:cSldViewPr>
      <p:cViewPr varScale="1">
        <p:scale>
          <a:sx n="68" d="100"/>
          <a:sy n="68" d="100"/>
        </p:scale>
        <p:origin x="-183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defRPr>
            </a:lvl1pPr>
          </a:lstStyle>
          <a:p>
            <a:pPr>
              <a:defRPr/>
            </a:pPr>
            <a:endParaRPr lang="en-US"/>
          </a:p>
        </p:txBody>
      </p:sp>
      <p:sp>
        <p:nvSpPr>
          <p:cNvPr id="242691"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defRPr>
            </a:lvl1pPr>
          </a:lstStyle>
          <a:p>
            <a:pPr>
              <a:defRPr/>
            </a:pPr>
            <a:endParaRPr lang="en-US"/>
          </a:p>
        </p:txBody>
      </p:sp>
      <p:sp>
        <p:nvSpPr>
          <p:cNvPr id="1556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26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2694"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defRPr>
            </a:lvl1pPr>
          </a:lstStyle>
          <a:p>
            <a:pPr>
              <a:defRPr/>
            </a:pPr>
            <a:endParaRPr lang="en-US"/>
          </a:p>
        </p:txBody>
      </p:sp>
      <p:sp>
        <p:nvSpPr>
          <p:cNvPr id="242695"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defRPr>
            </a:lvl1pPr>
          </a:lstStyle>
          <a:p>
            <a:pPr>
              <a:defRPr/>
            </a:pPr>
            <a:fld id="{48958B6E-DA45-4D37-B44D-7C6B1C306867}" type="slidenum">
              <a:rPr lang="ar-SA"/>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CCC52D24-00C0-49B3-BA9B-4B7370893105}" type="slidenum">
              <a:rPr lang="ar-SA" smtClean="0"/>
              <a:pPr/>
              <a:t>1</a:t>
            </a:fld>
            <a:endParaRPr lang="en-US" smtClean="0"/>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42806FAE-6171-4C4C-AECB-FA8791110A6A}" type="slidenum">
              <a:rPr lang="ar-SA" smtClean="0"/>
              <a:pPr/>
              <a:t>12</a:t>
            </a:fld>
            <a:endParaRPr lang="en-US" smtClean="0"/>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994766A0-48FF-4354-A979-BA93A612AA90}" type="slidenum">
              <a:rPr lang="ar-SA" smtClean="0"/>
              <a:pPr/>
              <a:t>113</a:t>
            </a:fld>
            <a:endParaRPr lang="en-US" smtClean="0"/>
          </a:p>
        </p:txBody>
      </p:sp>
      <p:sp>
        <p:nvSpPr>
          <p:cNvPr id="264195" name="Rectangle 2"/>
          <p:cNvSpPr>
            <a:spLocks noRo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CA621946-8240-4849-A8B2-BA29A34495A2}" type="slidenum">
              <a:rPr lang="ar-SA" smtClean="0"/>
              <a:pPr/>
              <a:t>114</a:t>
            </a:fld>
            <a:endParaRPr lang="en-US" smtClean="0"/>
          </a:p>
        </p:txBody>
      </p:sp>
      <p:sp>
        <p:nvSpPr>
          <p:cNvPr id="269315" name="Rectangle 2"/>
          <p:cNvSpPr>
            <a:spLocks noRo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CAEB9E42-C182-4152-B9B2-7FB25B2149D5}" type="slidenum">
              <a:rPr lang="ar-SA" smtClean="0"/>
              <a:pPr/>
              <a:t>115</a:t>
            </a:fld>
            <a:endParaRPr lang="en-US" smtClean="0"/>
          </a:p>
        </p:txBody>
      </p:sp>
      <p:sp>
        <p:nvSpPr>
          <p:cNvPr id="270339" name="Rectangle 2"/>
          <p:cNvSpPr>
            <a:spLocks noRo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5A16596C-3DA9-46DB-9A29-68AE1A3A0F8C}" type="slidenum">
              <a:rPr lang="ar-SA" smtClean="0"/>
              <a:pPr/>
              <a:t>116</a:t>
            </a:fld>
            <a:endParaRPr lang="en-US" smtClean="0"/>
          </a:p>
        </p:txBody>
      </p:sp>
      <p:sp>
        <p:nvSpPr>
          <p:cNvPr id="271363" name="Rectangle 2"/>
          <p:cNvSpPr>
            <a:spLocks noRo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A8A3EBD6-18D1-4E6F-89E8-946CEB6F7CB9}" type="slidenum">
              <a:rPr lang="ar-SA" smtClean="0"/>
              <a:pPr/>
              <a:t>117</a:t>
            </a:fld>
            <a:endParaRPr lang="en-US" smtClean="0"/>
          </a:p>
        </p:txBody>
      </p:sp>
      <p:sp>
        <p:nvSpPr>
          <p:cNvPr id="272387" name="Rectangle 2"/>
          <p:cNvSpPr>
            <a:spLocks noRo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0201C023-78EB-4E9F-BEF8-3D59C491418A}" type="slidenum">
              <a:rPr lang="ar-SA" smtClean="0"/>
              <a:pPr/>
              <a:t>118</a:t>
            </a:fld>
            <a:endParaRPr lang="en-US" smtClean="0"/>
          </a:p>
        </p:txBody>
      </p:sp>
      <p:sp>
        <p:nvSpPr>
          <p:cNvPr id="273411" name="Rectangle 2"/>
          <p:cNvSpPr>
            <a:spLocks noRo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5DEDD706-CFB1-4DFB-9E2A-E13988B33F80}" type="slidenum">
              <a:rPr lang="ar-SA" smtClean="0"/>
              <a:pPr/>
              <a:t>119</a:t>
            </a:fld>
            <a:endParaRPr lang="en-US" smtClean="0"/>
          </a:p>
        </p:txBody>
      </p:sp>
      <p:sp>
        <p:nvSpPr>
          <p:cNvPr id="274435" name="Rectangle 2"/>
          <p:cNvSpPr>
            <a:spLocks noRo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5A1795D0-52CF-4FB4-9A4F-27671D9A1B52}" type="slidenum">
              <a:rPr lang="ar-SA" smtClean="0"/>
              <a:pPr/>
              <a:t>120</a:t>
            </a:fld>
            <a:endParaRPr lang="en-US" smtClean="0"/>
          </a:p>
        </p:txBody>
      </p:sp>
      <p:sp>
        <p:nvSpPr>
          <p:cNvPr id="275459" name="Rectangle 2"/>
          <p:cNvSpPr>
            <a:spLocks noRo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E6A4CCD6-BEA3-4A58-86A5-D2E09BE8937A}" type="slidenum">
              <a:rPr lang="ar-SA" smtClean="0"/>
              <a:pPr/>
              <a:t>121</a:t>
            </a:fld>
            <a:endParaRPr lang="en-US" smtClean="0"/>
          </a:p>
        </p:txBody>
      </p:sp>
      <p:sp>
        <p:nvSpPr>
          <p:cNvPr id="276483" name="Rectangle 2"/>
          <p:cNvSpPr>
            <a:spLocks noRo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CC4824E3-60F3-4091-9C42-3AB82AD5AE00}" type="slidenum">
              <a:rPr lang="ar-SA" smtClean="0"/>
              <a:pPr/>
              <a:t>122</a:t>
            </a:fld>
            <a:endParaRPr lang="en-US" smtClean="0"/>
          </a:p>
        </p:txBody>
      </p:sp>
      <p:sp>
        <p:nvSpPr>
          <p:cNvPr id="277507" name="Rectangle 2"/>
          <p:cNvSpPr>
            <a:spLocks noRo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8788DEA6-FC8B-4665-A474-35036F91003A}" type="slidenum">
              <a:rPr lang="ar-SA" smtClean="0"/>
              <a:pPr/>
              <a:t>13</a:t>
            </a:fld>
            <a:endParaRPr lang="en-US" smtClean="0"/>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74497C0D-B3E6-4819-8FD0-17BD7BC83B21}" type="slidenum">
              <a:rPr lang="ar-SA" smtClean="0"/>
              <a:pPr/>
              <a:t>123</a:t>
            </a:fld>
            <a:endParaRPr lang="en-US" smtClean="0"/>
          </a:p>
        </p:txBody>
      </p:sp>
      <p:sp>
        <p:nvSpPr>
          <p:cNvPr id="278531" name="Rectangle 2"/>
          <p:cNvSpPr>
            <a:spLocks noRo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1D32DCD1-6616-43AA-A190-15DF184BF717}" type="slidenum">
              <a:rPr lang="ar-SA" smtClean="0"/>
              <a:pPr/>
              <a:t>124</a:t>
            </a:fld>
            <a:endParaRPr lang="en-US" smtClean="0"/>
          </a:p>
        </p:txBody>
      </p:sp>
      <p:sp>
        <p:nvSpPr>
          <p:cNvPr id="279555" name="Rectangle 2"/>
          <p:cNvSpPr>
            <a:spLocks noRo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8B755ECA-017A-4964-9BE3-180AB79BD970}" type="slidenum">
              <a:rPr lang="ar-SA" smtClean="0"/>
              <a:pPr/>
              <a:t>125</a:t>
            </a:fld>
            <a:endParaRPr lang="en-US" smtClean="0"/>
          </a:p>
        </p:txBody>
      </p:sp>
      <p:sp>
        <p:nvSpPr>
          <p:cNvPr id="280579" name="Rectangle 2"/>
          <p:cNvSpPr>
            <a:spLocks noRo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A4199709-B0F9-4DE2-A20C-C5E4AF8C3583}" type="slidenum">
              <a:rPr lang="ar-SA" smtClean="0"/>
              <a:pPr/>
              <a:t>126</a:t>
            </a:fld>
            <a:endParaRPr lang="en-US" smtClean="0"/>
          </a:p>
        </p:txBody>
      </p:sp>
      <p:sp>
        <p:nvSpPr>
          <p:cNvPr id="281603" name="Rectangle 2"/>
          <p:cNvSpPr>
            <a:spLocks noRo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8EA33F6C-E7FF-4B7B-80C9-5E7A73885A89}" type="slidenum">
              <a:rPr lang="ar-SA" smtClean="0"/>
              <a:pPr/>
              <a:t>14</a:t>
            </a:fld>
            <a:endParaRPr lang="en-US" smtClean="0"/>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FE04308F-E4CC-4FB0-9C64-0D185002125A}" type="slidenum">
              <a:rPr lang="ar-SA" smtClean="0"/>
              <a:pPr/>
              <a:t>15</a:t>
            </a:fld>
            <a:endParaRPr lang="en-US" smtClean="0"/>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E26E3DBF-F810-4190-BEF4-FC1E8E9DFBF9}" type="slidenum">
              <a:rPr lang="ar-SA" smtClean="0"/>
              <a:pPr/>
              <a:t>16</a:t>
            </a:fld>
            <a:endParaRPr lang="en-US" smtClean="0"/>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0F79CB74-39CF-4DF7-BD49-4F261EB7DC86}" type="slidenum">
              <a:rPr lang="ar-SA" smtClean="0"/>
              <a:pPr/>
              <a:t>17</a:t>
            </a:fld>
            <a:endParaRPr lang="en-US" smtClean="0"/>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633A67B4-2F26-4482-B113-2662C9C524A6}" type="slidenum">
              <a:rPr lang="ar-SA" sz="1200" b="0"/>
              <a:pPr/>
              <a:t>21</a:t>
            </a:fld>
            <a:endParaRPr lang="en-US" sz="1200" b="0"/>
          </a:p>
        </p:txBody>
      </p:sp>
      <p:sp>
        <p:nvSpPr>
          <p:cNvPr id="299011" name="Rectangle 2"/>
          <p:cNvSpPr>
            <a:spLocks noRo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F60161AB-F361-4AB1-A19B-7109F6526529}" type="slidenum">
              <a:rPr lang="ar-SA" smtClean="0"/>
              <a:pPr/>
              <a:t>22</a:t>
            </a:fld>
            <a:endParaRPr lang="en-US" smtClean="0"/>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910C3972-B9DC-42A5-B83E-9AA6F84AE1EE}" type="slidenum">
              <a:rPr lang="ar-SA" smtClean="0"/>
              <a:pPr/>
              <a:t>23</a:t>
            </a:fld>
            <a:endParaRPr lang="en-US" smtClean="0"/>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FC9E6D5F-0F99-4629-89C1-71291142BA18}" type="slidenum">
              <a:rPr lang="ar-SA" smtClean="0"/>
              <a:pPr/>
              <a:t>24</a:t>
            </a:fld>
            <a:endParaRPr lang="en-US" smtClean="0"/>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BC84B301-8818-4C02-AE65-953A80DB88A5}" type="slidenum">
              <a:rPr lang="ar-SA" smtClean="0"/>
              <a:pPr/>
              <a:t>3</a:t>
            </a:fld>
            <a:endParaRPr lang="en-US" smtClean="0"/>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8857E5CE-17C1-4275-A3A3-BF9F74A63771}" type="slidenum">
              <a:rPr lang="ar-SA" smtClean="0"/>
              <a:pPr/>
              <a:t>25</a:t>
            </a:fld>
            <a:endParaRPr lang="en-US" smtClean="0"/>
          </a:p>
        </p:txBody>
      </p:sp>
      <p:sp>
        <p:nvSpPr>
          <p:cNvPr id="175107" name="Rectangle 2"/>
          <p:cNvSpPr>
            <a:spLocks noRo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3C22D8EB-6AFF-43ED-944B-0E6BC88BA234}" type="slidenum">
              <a:rPr lang="ar-SA" smtClean="0"/>
              <a:pPr/>
              <a:t>26</a:t>
            </a:fld>
            <a:endParaRPr lang="en-US" smtClean="0"/>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FE6F9AED-0EEA-4F18-953D-DB4934E38904}" type="slidenum">
              <a:rPr lang="ar-SA" smtClean="0"/>
              <a:pPr/>
              <a:t>29</a:t>
            </a:fld>
            <a:endParaRPr lang="en-US" smtClean="0"/>
          </a:p>
        </p:txBody>
      </p:sp>
      <p:sp>
        <p:nvSpPr>
          <p:cNvPr id="177155" name="Rectangle 2"/>
          <p:cNvSpPr>
            <a:spLocks noRo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F7831D74-3B6D-4C93-AF6B-8ECA765971F8}" type="slidenum">
              <a:rPr lang="ar-SA" smtClean="0"/>
              <a:pPr/>
              <a:t>31</a:t>
            </a:fld>
            <a:endParaRPr lang="en-US" smtClean="0"/>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7A824054-0456-4C5C-AC0E-C38A898AC760}" type="slidenum">
              <a:rPr lang="ar-SA" smtClean="0"/>
              <a:pPr/>
              <a:t>32</a:t>
            </a:fld>
            <a:endParaRPr lang="en-US" smtClean="0"/>
          </a:p>
        </p:txBody>
      </p:sp>
      <p:sp>
        <p:nvSpPr>
          <p:cNvPr id="179203" name="Rectangle 2"/>
          <p:cNvSpPr>
            <a:spLocks noRo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A01F4B3F-8BCA-4E6A-BB3A-5B96E626F0A1}" type="slidenum">
              <a:rPr lang="ar-SA" smtClean="0"/>
              <a:pPr/>
              <a:t>33</a:t>
            </a:fld>
            <a:endParaRPr lang="en-US" smtClean="0"/>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80028E43-545C-44D7-8BF0-650E8122DB3D}" type="slidenum">
              <a:rPr lang="ar-SA" smtClean="0"/>
              <a:pPr/>
              <a:t>34</a:t>
            </a:fld>
            <a:endParaRPr lang="en-US" smtClean="0"/>
          </a:p>
        </p:txBody>
      </p:sp>
      <p:sp>
        <p:nvSpPr>
          <p:cNvPr id="181251" name="Rectangle 2"/>
          <p:cNvSpPr>
            <a:spLocks noRo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91F60ECA-40AB-48E7-8302-1936661BA845}" type="slidenum">
              <a:rPr lang="ar-SA" smtClean="0"/>
              <a:pPr/>
              <a:t>35</a:t>
            </a:fld>
            <a:endParaRPr lang="en-US" smtClean="0"/>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4BA5DB06-4513-420B-BD09-AA299B38C1D3}" type="slidenum">
              <a:rPr lang="ar-SA" smtClean="0"/>
              <a:pPr/>
              <a:t>36</a:t>
            </a:fld>
            <a:endParaRPr lang="en-US" smtClean="0"/>
          </a:p>
        </p:txBody>
      </p:sp>
      <p:sp>
        <p:nvSpPr>
          <p:cNvPr id="183299" name="Rectangle 2"/>
          <p:cNvSpPr>
            <a:spLocks noRo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435B72A4-9488-41B1-9F8D-33D9B338A122}" type="slidenum">
              <a:rPr lang="ar-SA" smtClean="0"/>
              <a:pPr/>
              <a:t>37</a:t>
            </a:fld>
            <a:endParaRPr lang="en-US" smtClean="0"/>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7AA84387-A19A-4CFC-89AE-289CDD5DADA0}" type="slidenum">
              <a:rPr lang="ar-SA" smtClean="0"/>
              <a:pPr/>
              <a:t>4</a:t>
            </a:fld>
            <a:endParaRPr lang="en-US" smtClean="0"/>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FC1CF681-DE5E-45E3-8E78-A4CAF1A0F529}" type="slidenum">
              <a:rPr lang="ar-SA" smtClean="0"/>
              <a:pPr/>
              <a:t>38</a:t>
            </a:fld>
            <a:endParaRPr lang="en-US" smtClean="0"/>
          </a:p>
        </p:txBody>
      </p:sp>
      <p:sp>
        <p:nvSpPr>
          <p:cNvPr id="185347" name="Rectangle 2"/>
          <p:cNvSpPr>
            <a:spLocks noRo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AAFF624-FA00-4C66-AFF6-0BA49E0A392B}" type="slidenum">
              <a:rPr lang="ar-SA" smtClean="0"/>
              <a:pPr/>
              <a:t>40</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5B5BCADD-28F0-415D-BF71-7389C7B57862}" type="slidenum">
              <a:rPr lang="ar-SA" sz="1200" b="0"/>
              <a:pPr/>
              <a:t>41</a:t>
            </a:fld>
            <a:endParaRPr lang="en-US" sz="1200" b="0"/>
          </a:p>
        </p:txBody>
      </p:sp>
      <p:sp>
        <p:nvSpPr>
          <p:cNvPr id="379907" name="Rectangle 2"/>
          <p:cNvSpPr>
            <a:spLocks noRo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1065AA76-E8DD-4ED3-B2C0-C0F8D0B2E22F}" type="slidenum">
              <a:rPr lang="ar-SA" smtClean="0"/>
              <a:pPr/>
              <a:t>42</a:t>
            </a:fld>
            <a:endParaRPr lang="en-US" smtClean="0"/>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2E81AA50-5F9F-4CEF-BAFE-13AB1CA07E97}" type="slidenum">
              <a:rPr lang="ar-SA" smtClean="0"/>
              <a:pPr/>
              <a:t>43</a:t>
            </a:fld>
            <a:endParaRPr lang="en-US" smtClean="0"/>
          </a:p>
        </p:txBody>
      </p:sp>
      <p:sp>
        <p:nvSpPr>
          <p:cNvPr id="189443" name="Rectangle 2"/>
          <p:cNvSpPr>
            <a:spLocks noRo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33C518D7-90EC-423D-B5AC-8F1066BFCA90}" type="slidenum">
              <a:rPr lang="ar-SA" smtClean="0"/>
              <a:pPr/>
              <a:t>44</a:t>
            </a:fld>
            <a:endParaRPr lang="en-US" smtClean="0"/>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B878A493-8F5F-4BB1-B66E-519291F0680A}" type="slidenum">
              <a:rPr lang="ar-SA" smtClean="0"/>
              <a:pPr/>
              <a:t>45</a:t>
            </a:fld>
            <a:endParaRPr lang="en-US" smtClean="0"/>
          </a:p>
        </p:txBody>
      </p:sp>
      <p:sp>
        <p:nvSpPr>
          <p:cNvPr id="191491" name="Rectangle 2"/>
          <p:cNvSpPr>
            <a:spLocks noRo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34A9C4B6-7A51-49BC-A319-139B3FC94167}" type="slidenum">
              <a:rPr lang="ar-SA" smtClean="0"/>
              <a:pPr/>
              <a:t>46</a:t>
            </a:fld>
            <a:endParaRPr lang="en-US" smtClean="0"/>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426747DB-D544-468D-B903-E4E67F0AE62E}" type="slidenum">
              <a:rPr lang="ar-SA" sz="1200" b="0"/>
              <a:pPr/>
              <a:t>47</a:t>
            </a:fld>
            <a:endParaRPr lang="en-US" sz="1200" b="0"/>
          </a:p>
        </p:txBody>
      </p:sp>
      <p:sp>
        <p:nvSpPr>
          <p:cNvPr id="303107" name="Rectangle 2"/>
          <p:cNvSpPr>
            <a:spLocks noRo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C1B3E261-23B3-4266-AF55-3C8B89BBDAF8}" type="slidenum">
              <a:rPr lang="ar-SA" sz="1200" b="0"/>
              <a:pPr/>
              <a:t>48</a:t>
            </a:fld>
            <a:endParaRPr lang="en-US" sz="1200" b="0"/>
          </a:p>
        </p:txBody>
      </p:sp>
      <p:sp>
        <p:nvSpPr>
          <p:cNvPr id="305155" name="Rectangle 2"/>
          <p:cNvSpPr>
            <a:spLocks noRo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B8E4B89-3076-4483-9E12-7E3F090E32FE}" type="slidenum">
              <a:rPr lang="ar-SA" smtClean="0"/>
              <a:pPr/>
              <a:t>6</a:t>
            </a:fld>
            <a:endParaRPr 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4BC52349-B155-4C50-B37B-86067B4F5D68}" type="slidenum">
              <a:rPr lang="ar-SA" sz="1200" b="0"/>
              <a:pPr/>
              <a:t>49</a:t>
            </a:fld>
            <a:endParaRPr lang="en-US" sz="1200" b="0"/>
          </a:p>
        </p:txBody>
      </p:sp>
      <p:sp>
        <p:nvSpPr>
          <p:cNvPr id="307203" name="Rectangle 2"/>
          <p:cNvSpPr>
            <a:spLocks noRo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C55AE150-E0AD-49C4-98D6-5DF9A6771793}" type="slidenum">
              <a:rPr lang="ar-SA" sz="1200" b="0"/>
              <a:pPr/>
              <a:t>50</a:t>
            </a:fld>
            <a:endParaRPr lang="en-US" sz="1200" b="0"/>
          </a:p>
        </p:txBody>
      </p:sp>
      <p:sp>
        <p:nvSpPr>
          <p:cNvPr id="309251" name="Rectangle 2"/>
          <p:cNvSpPr>
            <a:spLocks noRo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050B210C-5FC4-49F4-8DA5-1E94201C0144}" type="slidenum">
              <a:rPr lang="ar-SA" sz="1200" b="0"/>
              <a:pPr/>
              <a:t>52</a:t>
            </a:fld>
            <a:endParaRPr lang="en-US" sz="1200" b="0"/>
          </a:p>
        </p:txBody>
      </p:sp>
      <p:sp>
        <p:nvSpPr>
          <p:cNvPr id="312323" name="Rectangle 2"/>
          <p:cNvSpPr>
            <a:spLocks noRo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B0E59529-609D-4816-9A83-6AA5A943550A}" type="slidenum">
              <a:rPr lang="ar-SA" sz="1200" b="0"/>
              <a:pPr/>
              <a:t>53</a:t>
            </a:fld>
            <a:endParaRPr lang="en-US" sz="1200" b="0"/>
          </a:p>
        </p:txBody>
      </p:sp>
      <p:sp>
        <p:nvSpPr>
          <p:cNvPr id="314371" name="Rectangle 2"/>
          <p:cNvSpPr>
            <a:spLocks noRo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097FB8B8-0971-4C08-95D8-0C59613BB42A}" type="slidenum">
              <a:rPr lang="ar-SA" sz="1200" b="0"/>
              <a:pPr/>
              <a:t>54</a:t>
            </a:fld>
            <a:endParaRPr lang="en-US" sz="1200" b="0"/>
          </a:p>
        </p:txBody>
      </p:sp>
      <p:sp>
        <p:nvSpPr>
          <p:cNvPr id="316419" name="Rectangle 2"/>
          <p:cNvSpPr>
            <a:spLocks noRo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61292D8E-C552-4C27-96DB-3B333B4C14E4}" type="slidenum">
              <a:rPr lang="ar-SA" sz="1200" b="0"/>
              <a:pPr/>
              <a:t>55</a:t>
            </a:fld>
            <a:endParaRPr lang="en-US" sz="1200" b="0"/>
          </a:p>
        </p:txBody>
      </p:sp>
      <p:sp>
        <p:nvSpPr>
          <p:cNvPr id="318467" name="Rectangle 2"/>
          <p:cNvSpPr>
            <a:spLocks noRo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2C52E971-B1DC-4133-9516-52306D9B0634}" type="slidenum">
              <a:rPr lang="ar-SA" sz="1200" b="0"/>
              <a:pPr/>
              <a:t>56</a:t>
            </a:fld>
            <a:endParaRPr lang="en-US" sz="1200" b="0"/>
          </a:p>
        </p:txBody>
      </p:sp>
      <p:sp>
        <p:nvSpPr>
          <p:cNvPr id="320515" name="Rectangle 2"/>
          <p:cNvSpPr>
            <a:spLocks noRot="1" noChangeArrowheads="1" noTextEdit="1"/>
          </p:cNvSpPr>
          <p:nvPr>
            <p:ph type="sldImg"/>
          </p:nvPr>
        </p:nvSpPr>
        <p:spPr>
          <a:ln/>
        </p:spPr>
      </p:sp>
      <p:sp>
        <p:nvSpPr>
          <p:cNvPr id="3205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379504A7-0C9F-4B7B-95EE-CE624C5A308A}" type="slidenum">
              <a:rPr lang="ar-SA" sz="1200" b="0"/>
              <a:pPr/>
              <a:t>57</a:t>
            </a:fld>
            <a:endParaRPr lang="en-US" sz="1200" b="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BA042B74-24CA-4B76-BC7D-A901A8C4C2FD}" type="slidenum">
              <a:rPr lang="ar-SA" sz="1200" b="0"/>
              <a:pPr/>
              <a:t>59</a:t>
            </a:fld>
            <a:endParaRPr lang="en-US" sz="1200" b="0"/>
          </a:p>
        </p:txBody>
      </p:sp>
      <p:sp>
        <p:nvSpPr>
          <p:cNvPr id="325635" name="Rectangle 2"/>
          <p:cNvSpPr>
            <a:spLocks noRo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E75245C7-7291-41CD-84D7-D4ED97EA6257}" type="slidenum">
              <a:rPr lang="ar-SA" sz="1200" b="0"/>
              <a:pPr/>
              <a:t>60</a:t>
            </a:fld>
            <a:endParaRPr lang="en-US" sz="1200" b="0"/>
          </a:p>
        </p:txBody>
      </p:sp>
      <p:sp>
        <p:nvSpPr>
          <p:cNvPr id="327683" name="Rectangle 2"/>
          <p:cNvSpPr>
            <a:spLocks noRot="1" noChangeArrowheads="1" noTextEdit="1"/>
          </p:cNvSpPr>
          <p:nvPr>
            <p:ph type="sldImg"/>
          </p:nvPr>
        </p:nvSpPr>
        <p:spPr>
          <a:ln/>
        </p:spPr>
      </p:sp>
      <p:sp>
        <p:nvSpPr>
          <p:cNvPr id="32768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B784705-41FD-418F-958D-2B4B8C25B7CE}" type="slidenum">
              <a:rPr lang="ar-SA" smtClean="0"/>
              <a:pPr/>
              <a:t>7</a:t>
            </a:fld>
            <a:endParaRPr lang="en-US" smtClean="0"/>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3A8CE4FB-9238-41FE-BEE7-4C2C1172948E}" type="slidenum">
              <a:rPr lang="ar-SA" sz="1200" b="0"/>
              <a:pPr/>
              <a:t>61</a:t>
            </a:fld>
            <a:endParaRPr lang="en-US" sz="1200" b="0"/>
          </a:p>
        </p:txBody>
      </p:sp>
      <p:sp>
        <p:nvSpPr>
          <p:cNvPr id="329731" name="Rectangle 2"/>
          <p:cNvSpPr>
            <a:spLocks noRot="1" noChangeArrowheads="1" noTextEdit="1"/>
          </p:cNvSpPr>
          <p:nvPr>
            <p:ph type="sldImg"/>
          </p:nvPr>
        </p:nvSpPr>
        <p:spPr>
          <a:ln/>
        </p:spPr>
      </p:sp>
      <p:sp>
        <p:nvSpPr>
          <p:cNvPr id="32973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DCE4E552-D6F0-4B9E-82E0-B34BF4E3E539}" type="slidenum">
              <a:rPr lang="ar-SA" sz="1200" b="0"/>
              <a:pPr/>
              <a:t>62</a:t>
            </a:fld>
            <a:endParaRPr lang="en-US" sz="1200" b="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B9A32DA9-01C9-4BA0-9F6A-D662B97EAC64}" type="slidenum">
              <a:rPr lang="ar-SA" sz="1200" b="0"/>
              <a:pPr/>
              <a:t>63</a:t>
            </a:fld>
            <a:endParaRPr lang="en-US" sz="1200" b="0"/>
          </a:p>
        </p:txBody>
      </p:sp>
      <p:sp>
        <p:nvSpPr>
          <p:cNvPr id="333827" name="Rectangle 2"/>
          <p:cNvSpPr>
            <a:spLocks noRot="1" noChangeArrowheads="1" noTextEdit="1"/>
          </p:cNvSpPr>
          <p:nvPr>
            <p:ph type="sldImg"/>
          </p:nvPr>
        </p:nvSpPr>
        <p:spPr>
          <a:ln/>
        </p:spPr>
      </p:sp>
      <p:sp>
        <p:nvSpPr>
          <p:cNvPr id="3338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93909EDD-72B5-400C-83D3-18B5C5508E51}" type="slidenum">
              <a:rPr lang="ar-SA" sz="1200" b="0"/>
              <a:pPr/>
              <a:t>64</a:t>
            </a:fld>
            <a:endParaRPr lang="en-US" sz="1200" b="0"/>
          </a:p>
        </p:txBody>
      </p:sp>
      <p:sp>
        <p:nvSpPr>
          <p:cNvPr id="335875" name="Rectangle 2"/>
          <p:cNvSpPr>
            <a:spLocks noRot="1" noChangeArrowheads="1" noTextEdit="1"/>
          </p:cNvSpPr>
          <p:nvPr>
            <p:ph type="sldImg"/>
          </p:nvPr>
        </p:nvSpPr>
        <p:spPr>
          <a:ln/>
        </p:spPr>
      </p:sp>
      <p:sp>
        <p:nvSpPr>
          <p:cNvPr id="33587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52F9E1E8-7968-4D79-AD52-D41B8311AD37}" type="slidenum">
              <a:rPr lang="ar-SA" sz="1200" b="0"/>
              <a:pPr/>
              <a:t>65</a:t>
            </a:fld>
            <a:endParaRPr lang="en-US" sz="1200" b="0"/>
          </a:p>
        </p:txBody>
      </p:sp>
      <p:sp>
        <p:nvSpPr>
          <p:cNvPr id="337923" name="Rectangle 2"/>
          <p:cNvSpPr>
            <a:spLocks noRot="1" noChangeArrowheads="1" noTextEdit="1"/>
          </p:cNvSpPr>
          <p:nvPr>
            <p:ph type="sldImg"/>
          </p:nvPr>
        </p:nvSpPr>
        <p:spPr>
          <a:ln/>
        </p:spPr>
      </p:sp>
      <p:sp>
        <p:nvSpPr>
          <p:cNvPr id="33792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E18FADB4-E867-4705-AE12-A2DB4E5E6991}" type="slidenum">
              <a:rPr lang="ar-SA" sz="1200" b="0"/>
              <a:pPr/>
              <a:t>66</a:t>
            </a:fld>
            <a:endParaRPr lang="en-US" sz="1200" b="0"/>
          </a:p>
        </p:txBody>
      </p:sp>
      <p:sp>
        <p:nvSpPr>
          <p:cNvPr id="339971" name="Rectangle 2"/>
          <p:cNvSpPr>
            <a:spLocks noRo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4E995BCE-A745-4D28-846E-714947ED704F}" type="slidenum">
              <a:rPr lang="ar-SA" sz="1200" b="0"/>
              <a:pPr/>
              <a:t>67</a:t>
            </a:fld>
            <a:endParaRPr lang="en-US" sz="1200" b="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9C0C4CAA-9263-4F91-840C-C0ACD4616D21}" type="slidenum">
              <a:rPr lang="ar-SA" sz="1200" b="0"/>
              <a:pPr/>
              <a:t>68</a:t>
            </a:fld>
            <a:endParaRPr lang="en-US" sz="1200" b="0"/>
          </a:p>
        </p:txBody>
      </p:sp>
      <p:sp>
        <p:nvSpPr>
          <p:cNvPr id="344067" name="Rectangle 2"/>
          <p:cNvSpPr>
            <a:spLocks noRot="1" noChangeArrowheads="1" noTextEdit="1"/>
          </p:cNvSpPr>
          <p:nvPr>
            <p:ph type="sldImg"/>
          </p:nvPr>
        </p:nvSpPr>
        <p:spPr>
          <a:ln/>
        </p:spPr>
      </p:sp>
      <p:sp>
        <p:nvSpPr>
          <p:cNvPr id="34406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32B1A157-8350-4EE9-AD88-5C338FC12297}" type="slidenum">
              <a:rPr lang="ar-SA" sz="1200" b="0"/>
              <a:pPr/>
              <a:t>69</a:t>
            </a:fld>
            <a:endParaRPr lang="en-US" sz="1200" b="0"/>
          </a:p>
        </p:txBody>
      </p:sp>
      <p:sp>
        <p:nvSpPr>
          <p:cNvPr id="346115" name="Rectangle 2"/>
          <p:cNvSpPr>
            <a:spLocks noRot="1" noChangeArrowheads="1" noTextEdit="1"/>
          </p:cNvSpPr>
          <p:nvPr>
            <p:ph type="sldImg"/>
          </p:nvPr>
        </p:nvSpPr>
        <p:spPr>
          <a:ln/>
        </p:spPr>
      </p:sp>
      <p:sp>
        <p:nvSpPr>
          <p:cNvPr id="3461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C060BEEC-506A-4120-8E25-227E73ABE16B}" type="slidenum">
              <a:rPr lang="ar-SA" sz="1200" b="0"/>
              <a:pPr/>
              <a:t>70</a:t>
            </a:fld>
            <a:endParaRPr lang="en-US" sz="1200" b="0"/>
          </a:p>
        </p:txBody>
      </p:sp>
      <p:sp>
        <p:nvSpPr>
          <p:cNvPr id="348163" name="Rectangle 2"/>
          <p:cNvSpPr>
            <a:spLocks noRot="1" noChangeArrowheads="1" noTextEdit="1"/>
          </p:cNvSpPr>
          <p:nvPr>
            <p:ph type="sldImg"/>
          </p:nvPr>
        </p:nvSpPr>
        <p:spPr>
          <a:ln/>
        </p:spPr>
      </p:sp>
      <p:sp>
        <p:nvSpPr>
          <p:cNvPr id="34816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526D87F8-D9DC-40AF-9B5A-C94B09BF1A27}" type="slidenum">
              <a:rPr lang="ar-SA" smtClean="0"/>
              <a:pPr/>
              <a:t>8</a:t>
            </a:fld>
            <a:endParaRPr lang="en-US" smtClean="0"/>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DEB17D0B-F53F-4DE5-B2FE-175A6C3F0F00}" type="slidenum">
              <a:rPr lang="ar-SA" sz="1200" b="0"/>
              <a:pPr/>
              <a:t>71</a:t>
            </a:fld>
            <a:endParaRPr lang="en-US" sz="1200" b="0"/>
          </a:p>
        </p:txBody>
      </p:sp>
      <p:sp>
        <p:nvSpPr>
          <p:cNvPr id="350211" name="Rectangle 2"/>
          <p:cNvSpPr>
            <a:spLocks noRot="1" noChangeArrowheads="1" noTextEdit="1"/>
          </p:cNvSpPr>
          <p:nvPr>
            <p:ph type="sldImg"/>
          </p:nvPr>
        </p:nvSpPr>
        <p:spPr>
          <a:ln/>
        </p:spPr>
      </p:sp>
      <p:sp>
        <p:nvSpPr>
          <p:cNvPr id="35021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A2D79C50-57B9-45F0-90C9-251E89CBD217}" type="slidenum">
              <a:rPr lang="ar-SA" sz="1200" b="0"/>
              <a:pPr/>
              <a:t>72</a:t>
            </a:fld>
            <a:endParaRPr lang="en-US" sz="1200" b="0"/>
          </a:p>
        </p:txBody>
      </p:sp>
      <p:sp>
        <p:nvSpPr>
          <p:cNvPr id="352259" name="Rectangle 2"/>
          <p:cNvSpPr>
            <a:spLocks noRot="1" noChangeArrowheads="1" noTextEdit="1"/>
          </p:cNvSpPr>
          <p:nvPr>
            <p:ph type="sldImg"/>
          </p:nvPr>
        </p:nvSpPr>
        <p:spPr>
          <a:ln/>
        </p:spPr>
      </p:sp>
      <p:sp>
        <p:nvSpPr>
          <p:cNvPr id="35226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32E9CC03-999F-40C4-8632-9BEFF3628933}" type="slidenum">
              <a:rPr lang="ar-SA" sz="1200" b="0"/>
              <a:pPr/>
              <a:t>73</a:t>
            </a:fld>
            <a:endParaRPr lang="en-US" sz="1200" b="0"/>
          </a:p>
        </p:txBody>
      </p:sp>
      <p:sp>
        <p:nvSpPr>
          <p:cNvPr id="354307" name="Rectangle 2"/>
          <p:cNvSpPr>
            <a:spLocks noRot="1"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0E73EC89-E180-46D6-8F43-6B9F27A5B04F}" type="slidenum">
              <a:rPr lang="ar-SA" sz="1200" b="0"/>
              <a:pPr/>
              <a:t>75</a:t>
            </a:fld>
            <a:endParaRPr lang="en-US" sz="1200" b="0"/>
          </a:p>
        </p:txBody>
      </p:sp>
      <p:sp>
        <p:nvSpPr>
          <p:cNvPr id="357379" name="Rectangle 2"/>
          <p:cNvSpPr>
            <a:spLocks noRo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BF45B887-E246-422A-8B18-77214F99D89A}" type="slidenum">
              <a:rPr lang="ar-SA" sz="1200" b="0"/>
              <a:pPr/>
              <a:t>76</a:t>
            </a:fld>
            <a:endParaRPr lang="en-US" sz="1200" b="0"/>
          </a:p>
        </p:txBody>
      </p:sp>
      <p:sp>
        <p:nvSpPr>
          <p:cNvPr id="359427" name="Rectangle 2"/>
          <p:cNvSpPr>
            <a:spLocks noRo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1E43659A-1648-4481-916A-366862AC03C9}" type="slidenum">
              <a:rPr lang="ar-SA" sz="1200" b="0"/>
              <a:pPr/>
              <a:t>77</a:t>
            </a:fld>
            <a:endParaRPr lang="en-US" sz="1200" b="0"/>
          </a:p>
        </p:txBody>
      </p:sp>
      <p:sp>
        <p:nvSpPr>
          <p:cNvPr id="361475" name="Rectangle 2"/>
          <p:cNvSpPr>
            <a:spLocks noRo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2E1D2C34-0206-4E79-A7D1-39CDEC8D88EC}" type="slidenum">
              <a:rPr lang="ar-SA" sz="1200" b="0"/>
              <a:pPr/>
              <a:t>78</a:t>
            </a:fld>
            <a:endParaRPr lang="en-US" sz="1200" b="0"/>
          </a:p>
        </p:txBody>
      </p:sp>
      <p:sp>
        <p:nvSpPr>
          <p:cNvPr id="363523" name="Rectangle 2"/>
          <p:cNvSpPr>
            <a:spLocks noRo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66824B30-4398-4DFB-90F4-9FEA205971AF}" type="slidenum">
              <a:rPr lang="ar-SA" sz="1200" b="0"/>
              <a:pPr/>
              <a:t>79</a:t>
            </a:fld>
            <a:endParaRPr lang="en-US" sz="1200" b="0"/>
          </a:p>
        </p:txBody>
      </p:sp>
      <p:sp>
        <p:nvSpPr>
          <p:cNvPr id="365571" name="Rectangle 2"/>
          <p:cNvSpPr>
            <a:spLocks noRot="1"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6B8179E6-AE5F-4FF8-961D-4B092F14C06E}" type="slidenum">
              <a:rPr lang="ar-SA" sz="1200" b="0"/>
              <a:pPr/>
              <a:t>80</a:t>
            </a:fld>
            <a:endParaRPr lang="en-US" sz="1200" b="0"/>
          </a:p>
        </p:txBody>
      </p:sp>
      <p:sp>
        <p:nvSpPr>
          <p:cNvPr id="367619" name="Rectangle 2"/>
          <p:cNvSpPr>
            <a:spLocks noRo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A1985E87-1D21-4B30-8B11-064D3BCBFC2A}" type="slidenum">
              <a:rPr lang="ar-SA" sz="1200" b="0"/>
              <a:pPr/>
              <a:t>81</a:t>
            </a:fld>
            <a:endParaRPr lang="en-US" sz="1200" b="0"/>
          </a:p>
        </p:txBody>
      </p:sp>
      <p:sp>
        <p:nvSpPr>
          <p:cNvPr id="369667" name="Rectangle 2"/>
          <p:cNvSpPr>
            <a:spLocks noRo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50B82715-1BEB-4743-86AF-3F06332B4B13}" type="slidenum">
              <a:rPr lang="ar-SA" smtClean="0"/>
              <a:pPr/>
              <a:t>9</a:t>
            </a:fld>
            <a:endParaRPr lang="en-US" smtClean="0"/>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BA7D0BFC-1233-4621-AF7E-C00EB0090989}" type="slidenum">
              <a:rPr lang="ar-SA" sz="1200" b="0"/>
              <a:pPr/>
              <a:t>82</a:t>
            </a:fld>
            <a:endParaRPr lang="en-US" sz="1200" b="0"/>
          </a:p>
        </p:txBody>
      </p:sp>
      <p:sp>
        <p:nvSpPr>
          <p:cNvPr id="371715" name="Rectangle 2"/>
          <p:cNvSpPr>
            <a:spLocks noRo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80B9EB22-CFF4-4EEA-8F41-44A8415C4E4F}" type="slidenum">
              <a:rPr lang="ar-SA" sz="1200" b="0"/>
              <a:pPr/>
              <a:t>83</a:t>
            </a:fld>
            <a:endParaRPr lang="en-US" sz="1200" b="0"/>
          </a:p>
        </p:txBody>
      </p:sp>
      <p:sp>
        <p:nvSpPr>
          <p:cNvPr id="381955" name="Rectangle 2"/>
          <p:cNvSpPr>
            <a:spLocks noRo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35BC6D0C-D887-4D49-B931-0CB6E1EF2127}" type="slidenum">
              <a:rPr lang="ar-SA" sz="1200" b="0"/>
              <a:pPr/>
              <a:t>84</a:t>
            </a:fld>
            <a:endParaRPr lang="en-US" sz="1200" b="0"/>
          </a:p>
        </p:txBody>
      </p:sp>
      <p:sp>
        <p:nvSpPr>
          <p:cNvPr id="384003" name="Rectangle 2"/>
          <p:cNvSpPr>
            <a:spLocks noRo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71BECA40-30EC-41AD-A701-F802182354C0}" type="slidenum">
              <a:rPr lang="ar-SA" sz="1200" b="0"/>
              <a:pPr/>
              <a:t>85</a:t>
            </a:fld>
            <a:endParaRPr lang="en-US" sz="1200" b="0"/>
          </a:p>
        </p:txBody>
      </p:sp>
      <p:sp>
        <p:nvSpPr>
          <p:cNvPr id="386051" name="Rectangle 2"/>
          <p:cNvSpPr>
            <a:spLocks noRo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419AA367-CFBC-48DC-8376-362F4C098761}" type="slidenum">
              <a:rPr lang="ar-SA" sz="1200" b="0"/>
              <a:pPr/>
              <a:t>86</a:t>
            </a:fld>
            <a:endParaRPr lang="en-US" sz="1200" b="0"/>
          </a:p>
        </p:txBody>
      </p:sp>
      <p:sp>
        <p:nvSpPr>
          <p:cNvPr id="388099" name="Rectangle 2"/>
          <p:cNvSpPr>
            <a:spLocks noRo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5ADECA2E-F3CE-4386-81F9-88DD3D3F83FD}" type="slidenum">
              <a:rPr lang="ar-SA" sz="1200" b="0"/>
              <a:pPr/>
              <a:t>87</a:t>
            </a:fld>
            <a:endParaRPr lang="en-US" sz="1200" b="0"/>
          </a:p>
        </p:txBody>
      </p:sp>
      <p:sp>
        <p:nvSpPr>
          <p:cNvPr id="390147" name="Rectangle 2"/>
          <p:cNvSpPr>
            <a:spLocks noRot="1"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1B57BC68-1F3C-49D1-A03F-E64EC6A0E0AA}" type="slidenum">
              <a:rPr lang="ar-SA" sz="1200" b="0"/>
              <a:pPr/>
              <a:t>88</a:t>
            </a:fld>
            <a:endParaRPr lang="en-US" sz="1200" b="0"/>
          </a:p>
        </p:txBody>
      </p:sp>
      <p:sp>
        <p:nvSpPr>
          <p:cNvPr id="392195" name="Rectangle 2"/>
          <p:cNvSpPr>
            <a:spLocks noRot="1" noChangeArrowheads="1" noTextEdit="1"/>
          </p:cNvSpPr>
          <p:nvPr>
            <p:ph type="sldImg"/>
          </p:nvPr>
        </p:nvSpPr>
        <p:spPr>
          <a:ln/>
        </p:spPr>
      </p:sp>
      <p:sp>
        <p:nvSpPr>
          <p:cNvPr id="392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B7C8299B-32C1-4796-BA35-84EDACFE1A46}" type="slidenum">
              <a:rPr lang="ar-SA" sz="1200" b="0"/>
              <a:pPr/>
              <a:t>89</a:t>
            </a:fld>
            <a:endParaRPr lang="en-US" sz="1200" b="0"/>
          </a:p>
        </p:txBody>
      </p:sp>
      <p:sp>
        <p:nvSpPr>
          <p:cNvPr id="394243" name="Rectangle 2"/>
          <p:cNvSpPr>
            <a:spLocks noRot="1" noChangeArrowheads="1" noTextEdit="1"/>
          </p:cNvSpPr>
          <p:nvPr>
            <p:ph type="sldImg"/>
          </p:nvPr>
        </p:nvSpPr>
        <p:spPr>
          <a:ln/>
        </p:spPr>
      </p:sp>
      <p:sp>
        <p:nvSpPr>
          <p:cNvPr id="3942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fld id="{4E877074-A7B8-400C-919D-A4EB960F37A9}" type="slidenum">
              <a:rPr lang="ar-SA" sz="1200" b="0"/>
              <a:pPr/>
              <a:t>90</a:t>
            </a:fld>
            <a:endParaRPr lang="en-US" sz="1200" b="0"/>
          </a:p>
        </p:txBody>
      </p:sp>
      <p:sp>
        <p:nvSpPr>
          <p:cNvPr id="375811" name="Rectangle 2"/>
          <p:cNvSpPr>
            <a:spLocks noRo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D9D9C564-7BDF-4BD5-9337-0A8E9ADED6EB}" type="slidenum">
              <a:rPr lang="ar-SA" smtClean="0"/>
              <a:pPr/>
              <a:t>92</a:t>
            </a:fld>
            <a:endParaRPr lang="en-US" smtClean="0"/>
          </a:p>
        </p:txBody>
      </p:sp>
      <p:sp>
        <p:nvSpPr>
          <p:cNvPr id="236547" name="Rectangle 2"/>
          <p:cNvSpPr>
            <a:spLocks noRo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4B269B14-DA03-451A-B40F-DFA2F251810A}" type="slidenum">
              <a:rPr lang="ar-SA" smtClean="0"/>
              <a:pPr/>
              <a:t>10</a:t>
            </a:fld>
            <a:endParaRPr lang="en-US" smtClean="0"/>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0A73A9F2-048A-4F02-94D9-FB35314995D7}" type="slidenum">
              <a:rPr lang="ar-SA" smtClean="0"/>
              <a:pPr/>
              <a:t>93</a:t>
            </a:fld>
            <a:endParaRPr lang="en-US" smtClean="0"/>
          </a:p>
        </p:txBody>
      </p:sp>
      <p:sp>
        <p:nvSpPr>
          <p:cNvPr id="242691" name="Rectangle 2"/>
          <p:cNvSpPr>
            <a:spLocks noRo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E63552FC-9653-4C7B-949A-83175B40D2D7}" type="slidenum">
              <a:rPr lang="ar-SA" smtClean="0"/>
              <a:pPr/>
              <a:t>94</a:t>
            </a:fld>
            <a:endParaRPr lang="en-US" smtClean="0"/>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0193C862-B690-4CAB-A060-5F2A5E8DC792}" type="slidenum">
              <a:rPr lang="ar-SA" smtClean="0"/>
              <a:pPr/>
              <a:t>95</a:t>
            </a:fld>
            <a:endParaRPr lang="en-US" smtClean="0"/>
          </a:p>
        </p:txBody>
      </p:sp>
      <p:sp>
        <p:nvSpPr>
          <p:cNvPr id="244739" name="Rectangle 2"/>
          <p:cNvSpPr>
            <a:spLocks noRo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507F582E-988A-4391-8F05-1F51ADE33578}" type="slidenum">
              <a:rPr lang="ar-SA" smtClean="0"/>
              <a:pPr/>
              <a:t>96</a:t>
            </a:fld>
            <a:endParaRPr lang="en-US" smtClean="0"/>
          </a:p>
        </p:txBody>
      </p:sp>
      <p:sp>
        <p:nvSpPr>
          <p:cNvPr id="245763" name="Rectangle 2"/>
          <p:cNvSpPr>
            <a:spLocks noRo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98F0A113-D5FF-42A3-B8FD-1084DE4C0126}" type="slidenum">
              <a:rPr lang="ar-SA" smtClean="0"/>
              <a:pPr/>
              <a:t>97</a:t>
            </a:fld>
            <a:endParaRPr lang="en-US" smtClean="0"/>
          </a:p>
        </p:txBody>
      </p:sp>
      <p:sp>
        <p:nvSpPr>
          <p:cNvPr id="246787" name="Rectangle 2"/>
          <p:cNvSpPr>
            <a:spLocks noRo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3611466E-20A3-445A-9CBF-F57CFDAE954F}" type="slidenum">
              <a:rPr lang="ar-SA" smtClean="0"/>
              <a:pPr/>
              <a:t>98</a:t>
            </a:fld>
            <a:endParaRPr lang="en-US" smtClean="0"/>
          </a:p>
        </p:txBody>
      </p:sp>
      <p:sp>
        <p:nvSpPr>
          <p:cNvPr id="247811" name="Rectangle 2"/>
          <p:cNvSpPr>
            <a:spLocks noRo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AF459D55-0E3D-49F7-A7F3-C8CD42D8FF5F}" type="slidenum">
              <a:rPr lang="ar-SA" smtClean="0"/>
              <a:pPr/>
              <a:t>99</a:t>
            </a:fld>
            <a:endParaRPr lang="en-US" smtClean="0"/>
          </a:p>
        </p:txBody>
      </p:sp>
      <p:sp>
        <p:nvSpPr>
          <p:cNvPr id="248835" name="Rectangle 2"/>
          <p:cNvSpPr>
            <a:spLocks noRo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8EF6A202-B79B-4D58-A16E-85B6E788B16E}" type="slidenum">
              <a:rPr lang="ar-SA" smtClean="0"/>
              <a:pPr/>
              <a:t>100</a:t>
            </a:fld>
            <a:endParaRPr lang="en-US" smtClean="0"/>
          </a:p>
        </p:txBody>
      </p:sp>
      <p:sp>
        <p:nvSpPr>
          <p:cNvPr id="249859" name="Rectangle 2"/>
          <p:cNvSpPr>
            <a:spLocks noRo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2669C3CA-7CA7-49B7-BD3C-12C4E4A581D8}" type="slidenum">
              <a:rPr lang="ar-SA" smtClean="0"/>
              <a:pPr/>
              <a:t>101</a:t>
            </a:fld>
            <a:endParaRPr lang="en-US" smtClean="0"/>
          </a:p>
        </p:txBody>
      </p:sp>
      <p:sp>
        <p:nvSpPr>
          <p:cNvPr id="250883" name="Rectangle 2"/>
          <p:cNvSpPr>
            <a:spLocks noRo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7FB6AC93-15CD-49CA-B832-4E90838AEA47}" type="slidenum">
              <a:rPr lang="ar-SA" smtClean="0"/>
              <a:pPr/>
              <a:t>102</a:t>
            </a:fld>
            <a:endParaRPr lang="en-US" smtClean="0"/>
          </a:p>
        </p:txBody>
      </p:sp>
      <p:sp>
        <p:nvSpPr>
          <p:cNvPr id="251907" name="Rectangle 2"/>
          <p:cNvSpPr>
            <a:spLocks noRo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9D4E7D86-5E60-454D-A322-EE38E52B6269}" type="slidenum">
              <a:rPr lang="ar-SA" smtClean="0"/>
              <a:pPr/>
              <a:t>11</a:t>
            </a:fld>
            <a:endParaRPr lang="en-US" smtClean="0"/>
          </a:p>
        </p:txBody>
      </p:sp>
      <p:sp>
        <p:nvSpPr>
          <p:cNvPr id="164867" name="Rectangle 2"/>
          <p:cNvSpPr>
            <a:spLocks noRo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F46C23D8-7F14-4BA6-9FF7-CA30E88D7350}" type="slidenum">
              <a:rPr lang="ar-SA" smtClean="0"/>
              <a:pPr/>
              <a:t>103</a:t>
            </a:fld>
            <a:endParaRPr lang="en-US" smtClean="0"/>
          </a:p>
        </p:txBody>
      </p:sp>
      <p:sp>
        <p:nvSpPr>
          <p:cNvPr id="252931" name="Rectangle 2"/>
          <p:cNvSpPr>
            <a:spLocks noRo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396525BA-C986-4506-A9FA-58463858BFFF}" type="slidenum">
              <a:rPr lang="ar-SA" smtClean="0"/>
              <a:pPr/>
              <a:t>104</a:t>
            </a:fld>
            <a:endParaRPr lang="en-US" smtClean="0"/>
          </a:p>
        </p:txBody>
      </p:sp>
      <p:sp>
        <p:nvSpPr>
          <p:cNvPr id="254979" name="Rectangle 2"/>
          <p:cNvSpPr>
            <a:spLocks noRo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9FB04C07-7BAA-4318-871A-609D91267CB4}" type="slidenum">
              <a:rPr lang="ar-SA" smtClean="0"/>
              <a:pPr/>
              <a:t>105</a:t>
            </a:fld>
            <a:endParaRPr lang="en-US" smtClean="0"/>
          </a:p>
        </p:txBody>
      </p:sp>
      <p:sp>
        <p:nvSpPr>
          <p:cNvPr id="256003" name="Rectangle 2"/>
          <p:cNvSpPr>
            <a:spLocks noRo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490A9DF9-83B8-4928-912C-C4AA3D83488F}" type="slidenum">
              <a:rPr lang="ar-SA" smtClean="0"/>
              <a:pPr/>
              <a:t>106</a:t>
            </a:fld>
            <a:endParaRPr lang="en-US" smtClean="0"/>
          </a:p>
        </p:txBody>
      </p:sp>
      <p:sp>
        <p:nvSpPr>
          <p:cNvPr id="257027" name="Rectangle 2"/>
          <p:cNvSpPr>
            <a:spLocks noRo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1676F6AD-A0E8-4847-AEAE-1D4CF0F34D60}" type="slidenum">
              <a:rPr lang="ar-SA" smtClean="0"/>
              <a:pPr/>
              <a:t>107</a:t>
            </a:fld>
            <a:endParaRPr lang="en-US" smtClean="0"/>
          </a:p>
        </p:txBody>
      </p:sp>
      <p:sp>
        <p:nvSpPr>
          <p:cNvPr id="258051" name="Rectangle 2"/>
          <p:cNvSpPr>
            <a:spLocks noRo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633AA7A5-D72D-40A4-B2D2-ED1A208736AA}" type="slidenum">
              <a:rPr lang="ar-SA" smtClean="0"/>
              <a:pPr/>
              <a:t>108</a:t>
            </a:fld>
            <a:endParaRPr lang="en-US" smtClean="0"/>
          </a:p>
        </p:txBody>
      </p:sp>
      <p:sp>
        <p:nvSpPr>
          <p:cNvPr id="259075" name="Rectangle 2"/>
          <p:cNvSpPr>
            <a:spLocks noRo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4142B249-4D0E-4E0E-A135-D7DFFEFC92D7}" type="slidenum">
              <a:rPr lang="ar-SA" smtClean="0"/>
              <a:pPr/>
              <a:t>109</a:t>
            </a:fld>
            <a:endParaRPr lang="en-US" smtClean="0"/>
          </a:p>
        </p:txBody>
      </p:sp>
      <p:sp>
        <p:nvSpPr>
          <p:cNvPr id="260099" name="Rectangle 2"/>
          <p:cNvSpPr>
            <a:spLocks noRo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074A629C-C194-41E1-9AF6-7026AAD4E4C9}" type="slidenum">
              <a:rPr lang="ar-SA" smtClean="0"/>
              <a:pPr/>
              <a:t>110</a:t>
            </a:fld>
            <a:endParaRPr lang="en-US" smtClean="0"/>
          </a:p>
        </p:txBody>
      </p:sp>
      <p:sp>
        <p:nvSpPr>
          <p:cNvPr id="261123" name="Rectangle 2"/>
          <p:cNvSpPr>
            <a:spLocks noRo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0824A08E-CBCC-4206-8BA1-0B5B0B5CAD11}" type="slidenum">
              <a:rPr lang="ar-SA" smtClean="0"/>
              <a:pPr/>
              <a:t>111</a:t>
            </a:fld>
            <a:endParaRPr lang="en-US" smtClean="0"/>
          </a:p>
        </p:txBody>
      </p:sp>
      <p:sp>
        <p:nvSpPr>
          <p:cNvPr id="262147" name="Rectangle 2"/>
          <p:cNvSpPr>
            <a:spLocks noRo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0D9DF5F5-2EC6-40A2-901F-EA86FBD6CA1D}" type="slidenum">
              <a:rPr lang="ar-SA" smtClean="0"/>
              <a:pPr/>
              <a:t>112</a:t>
            </a:fld>
            <a:endParaRPr lang="en-US" smtClean="0"/>
          </a:p>
        </p:txBody>
      </p:sp>
      <p:sp>
        <p:nvSpPr>
          <p:cNvPr id="263171" name="Rectangle 2"/>
          <p:cNvSpPr>
            <a:spLocks noRo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sp>
        <p:nvSpPr>
          <p:cNvPr id="65558"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65559"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8F7B44B7-E1E1-4C4E-80D4-E77AB9F97D02}" type="slidenum">
              <a:rPr lang="ar-SA"/>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E4D48B53-1BA9-447E-836B-BBC7E72EC5A7}"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52D07214-778F-4290-B23E-33E7E0A77608}"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EF4921A5-2809-4FB1-88A2-20B0779A82A7}"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378DA0BA-A233-4E7C-8635-47E9BB1B991C}" type="slidenum">
              <a:rPr lang="ar-SA"/>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p:txBody>
          <a:bodyPr/>
          <a:lstStyle>
            <a:lvl1pPr>
              <a:defRPr/>
            </a:lvl1pPr>
          </a:lstStyle>
          <a:p>
            <a:pPr>
              <a:defRPr/>
            </a:pPr>
            <a:endParaRPr lang="en-US"/>
          </a:p>
        </p:txBody>
      </p:sp>
      <p:sp>
        <p:nvSpPr>
          <p:cNvPr id="6" name="Rectangle 25"/>
          <p:cNvSpPr>
            <a:spLocks noGrp="1" noChangeArrowheads="1"/>
          </p:cNvSpPr>
          <p:nvPr>
            <p:ph type="ftr" sz="quarter" idx="11"/>
          </p:nvPr>
        </p:nvSpPr>
        <p:spPr/>
        <p:txBody>
          <a:bodyPr/>
          <a:lstStyle>
            <a:lvl1pPr>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vl1pPr>
          </a:lstStyle>
          <a:p>
            <a:pPr>
              <a:defRPr/>
            </a:pPr>
            <a:fld id="{D8D00729-29E6-44FE-A46D-D19D2473ED52}" type="slidenum">
              <a:rPr lang="ar-SA"/>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p:txBody>
          <a:bodyPr/>
          <a:lstStyle>
            <a:lvl1pPr>
              <a:defRPr/>
            </a:lvl1pPr>
          </a:lstStyle>
          <a:p>
            <a:pPr>
              <a:defRPr/>
            </a:pPr>
            <a:endParaRPr lang="en-US"/>
          </a:p>
        </p:txBody>
      </p:sp>
      <p:sp>
        <p:nvSpPr>
          <p:cNvPr id="8" name="Rectangle 25"/>
          <p:cNvSpPr>
            <a:spLocks noGrp="1" noChangeArrowheads="1"/>
          </p:cNvSpPr>
          <p:nvPr>
            <p:ph type="ftr" sz="quarter" idx="11"/>
          </p:nvPr>
        </p:nvSpPr>
        <p:spPr/>
        <p:txBody>
          <a:bodyPr/>
          <a:lstStyle>
            <a:lvl1pPr>
              <a:defRPr/>
            </a:lvl1pPr>
          </a:lstStyle>
          <a:p>
            <a:pPr>
              <a:defRPr/>
            </a:pPr>
            <a:endParaRPr lang="en-US"/>
          </a:p>
        </p:txBody>
      </p:sp>
      <p:sp>
        <p:nvSpPr>
          <p:cNvPr id="9" name="Rectangle 26"/>
          <p:cNvSpPr>
            <a:spLocks noGrp="1" noChangeArrowheads="1"/>
          </p:cNvSpPr>
          <p:nvPr>
            <p:ph type="sldNum" sz="quarter" idx="12"/>
          </p:nvPr>
        </p:nvSpPr>
        <p:spPr/>
        <p:txBody>
          <a:bodyPr/>
          <a:lstStyle>
            <a:lvl1pPr>
              <a:defRPr/>
            </a:lvl1pPr>
          </a:lstStyle>
          <a:p>
            <a:pPr>
              <a:defRPr/>
            </a:pPr>
            <a:fld id="{C16BC260-F0EF-422F-B572-523EADA39884}" type="slidenum">
              <a:rPr lang="ar-SA"/>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p:txBody>
          <a:bodyPr/>
          <a:lstStyle>
            <a:lvl1pPr>
              <a:defRPr/>
            </a:lvl1pPr>
          </a:lstStyle>
          <a:p>
            <a:pPr>
              <a:defRPr/>
            </a:pPr>
            <a:endParaRPr lang="en-US"/>
          </a:p>
        </p:txBody>
      </p:sp>
      <p:sp>
        <p:nvSpPr>
          <p:cNvPr id="4" name="Rectangle 25"/>
          <p:cNvSpPr>
            <a:spLocks noGrp="1" noChangeArrowheads="1"/>
          </p:cNvSpPr>
          <p:nvPr>
            <p:ph type="ftr" sz="quarter" idx="11"/>
          </p:nvPr>
        </p:nvSpPr>
        <p:spPr/>
        <p:txBody>
          <a:bodyPr/>
          <a:lstStyle>
            <a:lvl1pPr>
              <a:defRPr/>
            </a:lvl1pPr>
          </a:lstStyle>
          <a:p>
            <a:pPr>
              <a:defRPr/>
            </a:pPr>
            <a:endParaRPr lang="en-US"/>
          </a:p>
        </p:txBody>
      </p:sp>
      <p:sp>
        <p:nvSpPr>
          <p:cNvPr id="5" name="Rectangle 26"/>
          <p:cNvSpPr>
            <a:spLocks noGrp="1" noChangeArrowheads="1"/>
          </p:cNvSpPr>
          <p:nvPr>
            <p:ph type="sldNum" sz="quarter" idx="12"/>
          </p:nvPr>
        </p:nvSpPr>
        <p:spPr/>
        <p:txBody>
          <a:bodyPr/>
          <a:lstStyle>
            <a:lvl1pPr>
              <a:defRPr/>
            </a:lvl1pPr>
          </a:lstStyle>
          <a:p>
            <a:pPr>
              <a:defRPr/>
            </a:pPr>
            <a:fld id="{D07060EF-A95A-493D-B58D-EAF405389464}" type="slidenum">
              <a:rPr lang="ar-SA"/>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p:txBody>
          <a:bodyPr/>
          <a:lstStyle>
            <a:lvl1pPr>
              <a:defRPr/>
            </a:lvl1pPr>
          </a:lstStyle>
          <a:p>
            <a:pPr>
              <a:defRPr/>
            </a:pPr>
            <a:endParaRPr lang="en-US"/>
          </a:p>
        </p:txBody>
      </p:sp>
      <p:sp>
        <p:nvSpPr>
          <p:cNvPr id="3" name="Rectangle 25"/>
          <p:cNvSpPr>
            <a:spLocks noGrp="1" noChangeArrowheads="1"/>
          </p:cNvSpPr>
          <p:nvPr>
            <p:ph type="ftr" sz="quarter" idx="11"/>
          </p:nvPr>
        </p:nvSpPr>
        <p:spPr/>
        <p:txBody>
          <a:bodyPr/>
          <a:lstStyle>
            <a:lvl1pPr>
              <a:defRPr/>
            </a:lvl1pPr>
          </a:lstStyle>
          <a:p>
            <a:pPr>
              <a:defRPr/>
            </a:pPr>
            <a:endParaRPr lang="en-US"/>
          </a:p>
        </p:txBody>
      </p:sp>
      <p:sp>
        <p:nvSpPr>
          <p:cNvPr id="4" name="Rectangle 26"/>
          <p:cNvSpPr>
            <a:spLocks noGrp="1" noChangeArrowheads="1"/>
          </p:cNvSpPr>
          <p:nvPr>
            <p:ph type="sldNum" sz="quarter" idx="12"/>
          </p:nvPr>
        </p:nvSpPr>
        <p:spPr/>
        <p:txBody>
          <a:bodyPr/>
          <a:lstStyle>
            <a:lvl1pPr>
              <a:defRPr/>
            </a:lvl1pPr>
          </a:lstStyle>
          <a:p>
            <a:pPr>
              <a:defRPr/>
            </a:pPr>
            <a:fld id="{D7109047-2B65-4E57-B928-FA81F588CEEF}"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p:txBody>
          <a:bodyPr/>
          <a:lstStyle>
            <a:lvl1pPr>
              <a:defRPr/>
            </a:lvl1pPr>
          </a:lstStyle>
          <a:p>
            <a:pPr>
              <a:defRPr/>
            </a:pPr>
            <a:endParaRPr lang="en-US"/>
          </a:p>
        </p:txBody>
      </p:sp>
      <p:sp>
        <p:nvSpPr>
          <p:cNvPr id="6" name="Rectangle 25"/>
          <p:cNvSpPr>
            <a:spLocks noGrp="1" noChangeArrowheads="1"/>
          </p:cNvSpPr>
          <p:nvPr>
            <p:ph type="ftr" sz="quarter" idx="11"/>
          </p:nvPr>
        </p:nvSpPr>
        <p:spPr/>
        <p:txBody>
          <a:bodyPr/>
          <a:lstStyle>
            <a:lvl1pPr>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vl1pPr>
          </a:lstStyle>
          <a:p>
            <a:pPr>
              <a:defRPr/>
            </a:pPr>
            <a:fld id="{981457B1-C919-44F3-80E8-3AB6B9BDF68A}" type="slidenum">
              <a:rPr lang="ar-SA"/>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p:txBody>
          <a:bodyPr/>
          <a:lstStyle>
            <a:lvl1pPr>
              <a:defRPr/>
            </a:lvl1pPr>
          </a:lstStyle>
          <a:p>
            <a:pPr>
              <a:defRPr/>
            </a:pPr>
            <a:endParaRPr lang="en-US"/>
          </a:p>
        </p:txBody>
      </p:sp>
      <p:sp>
        <p:nvSpPr>
          <p:cNvPr id="6" name="Rectangle 25"/>
          <p:cNvSpPr>
            <a:spLocks noGrp="1" noChangeArrowheads="1"/>
          </p:cNvSpPr>
          <p:nvPr>
            <p:ph type="ftr" sz="quarter" idx="11"/>
          </p:nvPr>
        </p:nvSpPr>
        <p:spPr/>
        <p:txBody>
          <a:bodyPr/>
          <a:lstStyle>
            <a:lvl1pPr>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vl1pPr>
          </a:lstStyle>
          <a:p>
            <a:pPr>
              <a:defRPr/>
            </a:pPr>
            <a:fld id="{BE27B054-1F38-41EF-AF4B-8492AC1A12D0}" type="slidenum">
              <a:rPr lang="ar-SA"/>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98822"/>
          </a:schemeClr>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6451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451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sp>
        <p:nvSpPr>
          <p:cNvPr id="64517"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nvGrpSpPr>
          <p:cNvPr id="3076" name="Group 6"/>
          <p:cNvGrpSpPr>
            <a:grpSpLocks/>
          </p:cNvGrpSpPr>
          <p:nvPr/>
        </p:nvGrpSpPr>
        <p:grpSpPr bwMode="auto">
          <a:xfrm>
            <a:off x="0" y="6019800"/>
            <a:ext cx="7848600" cy="857250"/>
            <a:chOff x="0" y="3792"/>
            <a:chExt cx="4944" cy="540"/>
          </a:xfrm>
        </p:grpSpPr>
        <p:sp>
          <p:nvSpPr>
            <p:cNvPr id="6451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nvGrpSpPr>
            <p:cNvPr id="3090" name="Group 8"/>
            <p:cNvGrpSpPr>
              <a:grpSpLocks/>
            </p:cNvGrpSpPr>
            <p:nvPr userDrawn="1"/>
          </p:nvGrpSpPr>
          <p:grpSpPr bwMode="auto">
            <a:xfrm>
              <a:off x="2486" y="3792"/>
              <a:ext cx="2458" cy="540"/>
              <a:chOff x="2486" y="3792"/>
              <a:chExt cx="2458" cy="540"/>
            </a:xfrm>
          </p:grpSpPr>
          <p:sp>
            <p:nvSpPr>
              <p:cNvPr id="64521"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4522"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4523"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4524"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4525"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sp>
          <p:nvSpPr>
            <p:cNvPr id="64526"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grpSp>
        <p:nvGrpSpPr>
          <p:cNvPr id="3077" name="Group 15"/>
          <p:cNvGrpSpPr>
            <a:grpSpLocks/>
          </p:cNvGrpSpPr>
          <p:nvPr/>
        </p:nvGrpSpPr>
        <p:grpSpPr bwMode="auto">
          <a:xfrm>
            <a:off x="627063" y="6021388"/>
            <a:ext cx="5684837" cy="849312"/>
            <a:chOff x="395" y="3793"/>
            <a:chExt cx="3581" cy="535"/>
          </a:xfrm>
        </p:grpSpPr>
        <p:sp>
          <p:nvSpPr>
            <p:cNvPr id="64528"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4529"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4530"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4531"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4532"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4533"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grpSp>
      <p:sp>
        <p:nvSpPr>
          <p:cNvPr id="64534"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9"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36"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outerShdw blurRad="38100" dist="38100" dir="2700000" algn="tl">
                    <a:srgbClr val="000000"/>
                  </a:outerShdw>
                </a:effectLst>
              </a:defRPr>
            </a:lvl1pPr>
          </a:lstStyle>
          <a:p>
            <a:pPr>
              <a:defRPr/>
            </a:pPr>
            <a:endParaRPr lang="en-US"/>
          </a:p>
        </p:txBody>
      </p:sp>
      <p:sp>
        <p:nvSpPr>
          <p:cNvPr id="64537"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effectLst>
                  <a:outerShdw blurRad="38100" dist="38100" dir="2700000" algn="tl">
                    <a:srgbClr val="000000"/>
                  </a:outerShdw>
                </a:effectLst>
              </a:defRPr>
            </a:lvl1pPr>
          </a:lstStyle>
          <a:p>
            <a:pPr>
              <a:defRPr/>
            </a:pPr>
            <a:endParaRPr lang="en-US"/>
          </a:p>
        </p:txBody>
      </p:sp>
      <p:sp>
        <p:nvSpPr>
          <p:cNvPr id="64538"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outerShdw blurRad="38100" dist="38100" dir="2700000" algn="tl">
                    <a:srgbClr val="000000"/>
                  </a:outerShdw>
                </a:effectLst>
              </a:defRPr>
            </a:lvl1pPr>
          </a:lstStyle>
          <a:p>
            <a:pPr>
              <a:defRPr/>
            </a:pPr>
            <a:fld id="{98F91D01-2EA7-4CB5-A926-2523D6F40862}" type="slidenum">
              <a:rPr lang="ar-SA"/>
              <a:pPr>
                <a:defRPr/>
              </a:pPr>
              <a:t>‹#›</a:t>
            </a:fld>
            <a:endParaRPr lang="en-US"/>
          </a:p>
        </p:txBody>
      </p:sp>
    </p:spTree>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0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10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126.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image" Target="../media/image125.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8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107.jpeg"/></Relationships>
</file>

<file path=ppt/slides/_rels/slide8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image" Target="../media/image111.jpeg"/><Relationship Id="rId4" Type="http://schemas.openxmlformats.org/officeDocument/2006/relationships/image" Target="../media/image11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1066800"/>
            <a:ext cx="8229600" cy="2133600"/>
          </a:xfrm>
        </p:spPr>
        <p:txBody>
          <a:bodyPr/>
          <a:lstStyle/>
          <a:p>
            <a:pPr eaLnBrk="1" hangingPunct="1">
              <a:defRPr/>
            </a:pPr>
            <a:r>
              <a:rPr lang="en-US" sz="4800" b="1" dirty="0" smtClean="0">
                <a:solidFill>
                  <a:schemeClr val="bg2">
                    <a:lumMod val="60000"/>
                    <a:lumOff val="40000"/>
                  </a:schemeClr>
                </a:solidFill>
              </a:rPr>
              <a:t>Radiologic investigation of Chest  and CVS diseases</a:t>
            </a:r>
            <a:r>
              <a:rPr lang="en-US" sz="4800" b="1" dirty="0" smtClean="0"/>
              <a:t/>
            </a:r>
            <a:br>
              <a:rPr lang="en-US" sz="4800" b="1" dirty="0" smtClean="0"/>
            </a:br>
            <a:endParaRPr lang="en-US" sz="4800" b="1" dirty="0" smtClean="0"/>
          </a:p>
        </p:txBody>
      </p:sp>
      <p:sp>
        <p:nvSpPr>
          <p:cNvPr id="2051" name="Rectangle 3"/>
          <p:cNvSpPr>
            <a:spLocks noGrp="1" noChangeArrowheads="1"/>
          </p:cNvSpPr>
          <p:nvPr>
            <p:ph type="subTitle" idx="1"/>
          </p:nvPr>
        </p:nvSpPr>
        <p:spPr>
          <a:xfrm>
            <a:off x="304800" y="3581400"/>
            <a:ext cx="8534400" cy="2819400"/>
          </a:xfrm>
        </p:spPr>
        <p:txBody>
          <a:bodyPr/>
          <a:lstStyle/>
          <a:p>
            <a:pPr eaLnBrk="1" hangingPunct="1">
              <a:defRPr/>
            </a:pPr>
            <a:r>
              <a:rPr lang="en-US" sz="2800" dirty="0" smtClean="0">
                <a:solidFill>
                  <a:schemeClr val="accent5">
                    <a:lumMod val="50000"/>
                  </a:schemeClr>
                </a:solidFill>
              </a:rPr>
              <a:t>By</a:t>
            </a:r>
          </a:p>
          <a:p>
            <a:pPr eaLnBrk="1" hangingPunct="1">
              <a:defRPr/>
            </a:pPr>
            <a:r>
              <a:rPr lang="en-US" sz="2800" i="1" dirty="0" smtClean="0">
                <a:solidFill>
                  <a:srgbClr val="000000"/>
                </a:solidFill>
              </a:rPr>
              <a:t>Dr Mohamed Sherif El-Sharkawy</a:t>
            </a:r>
          </a:p>
          <a:p>
            <a:pPr eaLnBrk="1" hangingPunct="1">
              <a:defRPr/>
            </a:pPr>
            <a:r>
              <a:rPr lang="en-US" sz="2800" b="1" i="1" dirty="0" smtClean="0">
                <a:solidFill>
                  <a:srgbClr val="FFFF00"/>
                </a:solidFill>
              </a:rPr>
              <a:t>ASSOCIATE PROF. and   Consultant Radiologist</a:t>
            </a:r>
          </a:p>
          <a:p>
            <a:pPr eaLnBrk="1" hangingPunct="1">
              <a:defRPr/>
            </a:pPr>
            <a:r>
              <a:rPr lang="en-US" sz="2800" b="1" i="1" dirty="0" smtClean="0">
                <a:solidFill>
                  <a:srgbClr val="FFFF00"/>
                </a:solidFill>
              </a:rPr>
              <a:t>KKUH</a:t>
            </a:r>
          </a:p>
          <a:p>
            <a:pPr eaLnBrk="1" hangingPunct="1">
              <a:defRPr/>
            </a:pPr>
            <a:r>
              <a:rPr lang="en-US" sz="2800" b="1" i="1" dirty="0" smtClean="0">
                <a:solidFill>
                  <a:srgbClr val="FFFF00"/>
                </a:solidFill>
              </a:rPr>
              <a:t>KING SAUD UNIVERSITY</a:t>
            </a:r>
          </a:p>
        </p:txBody>
      </p:sp>
      <p:sp>
        <p:nvSpPr>
          <p:cNvPr id="4" name="Horizontal Scroll 3"/>
          <p:cNvSpPr/>
          <p:nvPr/>
        </p:nvSpPr>
        <p:spPr bwMode="auto">
          <a:xfrm>
            <a:off x="228600" y="152400"/>
            <a:ext cx="8534400" cy="3200400"/>
          </a:xfrm>
          <a:prstGeom prst="horizontalScroll">
            <a:avLst/>
          </a:prstGeom>
          <a:noFill/>
          <a:ln w="57150"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9" name="Flowchart: Punched Tape 8"/>
          <p:cNvSpPr/>
          <p:nvPr/>
        </p:nvSpPr>
        <p:spPr bwMode="auto">
          <a:xfrm>
            <a:off x="304800" y="3124200"/>
            <a:ext cx="8382000" cy="3733800"/>
          </a:xfrm>
          <a:prstGeom prst="flowChartPunchedTape">
            <a:avLst/>
          </a:prstGeom>
          <a:noFill/>
          <a:ln w="57150" cap="flat" cmpd="sng" algn="ctr">
            <a:solidFill>
              <a:srgbClr val="66FF33"/>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9462" name="TextBox 5"/>
          <p:cNvSpPr txBox="1">
            <a:spLocks noChangeArrowheads="1"/>
          </p:cNvSpPr>
          <p:nvPr/>
        </p:nvSpPr>
        <p:spPr bwMode="auto">
          <a:xfrm>
            <a:off x="5715000" y="6211888"/>
            <a:ext cx="1828800" cy="641350"/>
          </a:xfrm>
          <a:prstGeom prst="rect">
            <a:avLst/>
          </a:prstGeom>
          <a:noFill/>
          <a:ln w="9525">
            <a:noFill/>
            <a:miter lim="800000"/>
            <a:headEnd/>
            <a:tailEnd/>
          </a:ln>
        </p:spPr>
        <p:txBody>
          <a:bodyPr>
            <a:spAutoFit/>
          </a:bodyPr>
          <a:lstStyle/>
          <a:p>
            <a:r>
              <a:rPr lang="en-US"/>
              <a:t>LAST UPDATE</a:t>
            </a:r>
          </a:p>
          <a:p>
            <a:r>
              <a:rPr lang="en-US"/>
              <a:t>SEPT.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p:txBody>
          <a:bodyPr/>
          <a:lstStyle/>
          <a:p>
            <a:pPr eaLnBrk="1" hangingPunct="1">
              <a:defRPr/>
            </a:pPr>
            <a:endParaRPr lang="en-US" smtClean="0"/>
          </a:p>
        </p:txBody>
      </p:sp>
      <p:pic>
        <p:nvPicPr>
          <p:cNvPr id="28675" name="Picture 3"/>
          <p:cNvPicPr>
            <a:picLocks noChangeAspect="1" noChangeArrowheads="1"/>
          </p:cNvPicPr>
          <p:nvPr>
            <p:ph idx="1"/>
          </p:nvPr>
        </p:nvPicPr>
        <p:blipFill>
          <a:blip r:embed="rId3"/>
          <a:srcRect l="22223" t="22034" r="10185" b="16949"/>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2"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47107" name="Text Box 3"/>
          <p:cNvSpPr txBox="1">
            <a:spLocks noChangeArrowheads="1"/>
          </p:cNvSpPr>
          <p:nvPr/>
        </p:nvSpPr>
        <p:spPr bwMode="auto">
          <a:xfrm>
            <a:off x="261938" y="2062163"/>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Ascending Aorta</a:t>
            </a:r>
            <a:endParaRPr lang="en-US" sz="2000">
              <a:solidFill>
                <a:schemeClr val="tx2"/>
              </a:solidFill>
            </a:endParaRPr>
          </a:p>
        </p:txBody>
      </p:sp>
      <p:sp>
        <p:nvSpPr>
          <p:cNvPr id="47108" name="Text Box 4"/>
          <p:cNvSpPr txBox="1">
            <a:spLocks noChangeArrowheads="1"/>
          </p:cNvSpPr>
          <p:nvPr/>
        </p:nvSpPr>
        <p:spPr bwMode="auto">
          <a:xfrm>
            <a:off x="150813" y="3255963"/>
            <a:ext cx="2998787" cy="822325"/>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“Double density” of LA enlargement</a:t>
            </a:r>
            <a:endParaRPr lang="en-US" sz="2000">
              <a:solidFill>
                <a:srgbClr val="E82269"/>
              </a:solidFill>
            </a:endParaRPr>
          </a:p>
        </p:txBody>
      </p:sp>
      <p:sp>
        <p:nvSpPr>
          <p:cNvPr id="47109" name="Text Box 5"/>
          <p:cNvSpPr txBox="1">
            <a:spLocks noChangeArrowheads="1"/>
          </p:cNvSpPr>
          <p:nvPr/>
        </p:nvSpPr>
        <p:spPr bwMode="auto">
          <a:xfrm>
            <a:off x="209550" y="4554538"/>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Right atrium</a:t>
            </a:r>
            <a:endParaRPr lang="en-US" sz="2000">
              <a:solidFill>
                <a:srgbClr val="E82269"/>
              </a:solidFill>
            </a:endParaRPr>
          </a:p>
        </p:txBody>
      </p:sp>
      <p:sp>
        <p:nvSpPr>
          <p:cNvPr id="47110" name="Text Box 6"/>
          <p:cNvSpPr txBox="1">
            <a:spLocks noChangeArrowheads="1"/>
          </p:cNvSpPr>
          <p:nvPr/>
        </p:nvSpPr>
        <p:spPr bwMode="auto">
          <a:xfrm>
            <a:off x="6350000" y="4822825"/>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Left ventricle</a:t>
            </a:r>
            <a:endParaRPr lang="en-US" sz="2000">
              <a:solidFill>
                <a:schemeClr val="tx2"/>
              </a:solidFill>
            </a:endParaRPr>
          </a:p>
        </p:txBody>
      </p:sp>
      <p:sp>
        <p:nvSpPr>
          <p:cNvPr id="47111" name="Text Box 7"/>
          <p:cNvSpPr txBox="1">
            <a:spLocks noChangeArrowheads="1"/>
          </p:cNvSpPr>
          <p:nvPr/>
        </p:nvSpPr>
        <p:spPr bwMode="auto">
          <a:xfrm>
            <a:off x="5934075" y="3671888"/>
            <a:ext cx="2787650" cy="822325"/>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Indentation for LA</a:t>
            </a:r>
            <a:endParaRPr lang="en-US" sz="2000">
              <a:solidFill>
                <a:schemeClr val="tx2"/>
              </a:solidFill>
            </a:endParaRPr>
          </a:p>
        </p:txBody>
      </p:sp>
      <p:sp>
        <p:nvSpPr>
          <p:cNvPr id="47112" name="Text Box 8"/>
          <p:cNvSpPr txBox="1">
            <a:spLocks noChangeArrowheads="1"/>
          </p:cNvSpPr>
          <p:nvPr/>
        </p:nvSpPr>
        <p:spPr bwMode="auto">
          <a:xfrm>
            <a:off x="5537200" y="2820988"/>
            <a:ext cx="2787650" cy="822325"/>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Main pulmonary artery</a:t>
            </a:r>
            <a:endParaRPr lang="en-US" sz="2000">
              <a:solidFill>
                <a:srgbClr val="E82269"/>
              </a:solidFill>
            </a:endParaRPr>
          </a:p>
        </p:txBody>
      </p:sp>
      <p:sp>
        <p:nvSpPr>
          <p:cNvPr id="47113" name="Text Box 9"/>
          <p:cNvSpPr txBox="1">
            <a:spLocks noChangeArrowheads="1"/>
          </p:cNvSpPr>
          <p:nvPr/>
        </p:nvSpPr>
        <p:spPr bwMode="auto">
          <a:xfrm>
            <a:off x="4881563" y="1685925"/>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Aortic knob</a:t>
            </a:r>
            <a:endParaRPr lang="en-US" sz="2000">
              <a:solidFill>
                <a:schemeClr val="tx2"/>
              </a:solidFill>
            </a:endParaRPr>
          </a:p>
        </p:txBody>
      </p:sp>
      <p:sp>
        <p:nvSpPr>
          <p:cNvPr id="47114" name="Rectangle 10"/>
          <p:cNvSpPr>
            <a:spLocks noChangeArrowheads="1"/>
          </p:cNvSpPr>
          <p:nvPr/>
        </p:nvSpPr>
        <p:spPr bwMode="auto">
          <a:xfrm>
            <a:off x="177800" y="565150"/>
            <a:ext cx="5222875" cy="800100"/>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700">
                <a:solidFill>
                  <a:schemeClr val="hlink"/>
                </a:solidFill>
              </a:rPr>
              <a:t>The Cardiac Contours</a:t>
            </a:r>
            <a:r>
              <a:rPr lang="en-US" sz="3700" b="0">
                <a:solidFill>
                  <a:schemeClr val="hlink"/>
                </a:solidFill>
                <a:latin typeface="Times New Roman" pitchFamily="18" charset="0"/>
              </a:rPr>
              <a:t/>
            </a:r>
            <a:br>
              <a:rPr lang="en-US" sz="3700" b="0">
                <a:solidFill>
                  <a:schemeClr val="hlink"/>
                </a:solidFill>
                <a:latin typeface="Times New Roman" pitchFamily="18" charset="0"/>
              </a:rPr>
            </a:br>
            <a:endParaRPr lang="en-US" sz="3300" b="0">
              <a:latin typeface="Times New Roman" pitchFamily="18" charset="0"/>
            </a:endParaRPr>
          </a:p>
        </p:txBody>
      </p:sp>
      <p:sp>
        <p:nvSpPr>
          <p:cNvPr id="122891" name="Text Box 11"/>
          <p:cNvSpPr txBox="1">
            <a:spLocks noChangeArrowheads="1"/>
          </p:cNvSpPr>
          <p:nvPr/>
        </p:nvSpPr>
        <p:spPr bwMode="auto">
          <a:xfrm>
            <a:off x="382588" y="5400675"/>
            <a:ext cx="8421687" cy="457200"/>
          </a:xfrm>
          <a:prstGeom prst="rect">
            <a:avLst/>
          </a:prstGeom>
          <a:noFill/>
          <a:ln w="28575">
            <a:noFill/>
            <a:miter lim="800000"/>
            <a:headEnd/>
            <a:tailEnd/>
          </a:ln>
        </p:spPr>
        <p:txBody>
          <a:bodyPr>
            <a:spAutoFit/>
          </a:bodyPr>
          <a:lstStyle/>
          <a:p>
            <a:pPr algn="ctr">
              <a:spcBef>
                <a:spcPct val="50000"/>
              </a:spcBef>
            </a:pPr>
            <a:endParaRPr lang="en-US" sz="2400"/>
          </a:p>
        </p:txBody>
      </p:sp>
      <p:sp>
        <p:nvSpPr>
          <p:cNvPr id="122892" name="Text Box 12"/>
          <p:cNvSpPr txBox="1">
            <a:spLocks noChangeArrowheads="1"/>
          </p:cNvSpPr>
          <p:nvPr/>
        </p:nvSpPr>
        <p:spPr bwMode="auto">
          <a:xfrm>
            <a:off x="298450" y="5613400"/>
            <a:ext cx="8526463" cy="762000"/>
          </a:xfrm>
          <a:prstGeom prst="rect">
            <a:avLst/>
          </a:prstGeom>
          <a:noFill/>
          <a:ln w="28575">
            <a:noFill/>
            <a:miter lim="800000"/>
            <a:headEnd/>
            <a:tailEnd/>
          </a:ln>
        </p:spPr>
        <p:txBody>
          <a:bodyPr>
            <a:spAutoFit/>
          </a:bodyPr>
          <a:lstStyle/>
          <a:p>
            <a:pPr algn="ctr">
              <a:spcBef>
                <a:spcPct val="50000"/>
              </a:spcBef>
            </a:pPr>
            <a:r>
              <a:rPr lang="en-US" sz="2000">
                <a:solidFill>
                  <a:schemeClr val="bg2"/>
                </a:solidFill>
              </a:rPr>
              <a:t>There are 7 contours to the heart in the</a:t>
            </a:r>
            <a:br>
              <a:rPr lang="en-US" sz="2000">
                <a:solidFill>
                  <a:schemeClr val="bg2"/>
                </a:solidFill>
              </a:rPr>
            </a:br>
            <a:r>
              <a:rPr lang="en-US" sz="2000">
                <a:solidFill>
                  <a:schemeClr val="bg2"/>
                </a:solidFill>
              </a:rPr>
              <a:t> frontal projection in this system</a:t>
            </a:r>
            <a:r>
              <a:rPr lang="en-US" sz="2000"/>
              <a:t>.</a:t>
            </a:r>
            <a:r>
              <a:rPr lang="en-US" sz="240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wipe(up)">
                                      <p:cBhvr>
                                        <p:cTn id="7" dur="500"/>
                                        <p:tgtEl>
                                          <p:spTgt spid="47107"/>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47108"/>
                                        </p:tgtEl>
                                        <p:attrNameLst>
                                          <p:attrName>style.visibility</p:attrName>
                                        </p:attrNameLst>
                                      </p:cBhvr>
                                      <p:to>
                                        <p:strVal val="visible"/>
                                      </p:to>
                                    </p:set>
                                    <p:animEffect transition="in" filter="wipe(up)">
                                      <p:cBhvr>
                                        <p:cTn id="11" dur="500"/>
                                        <p:tgtEl>
                                          <p:spTgt spid="47108"/>
                                        </p:tgtEl>
                                      </p:cBhvr>
                                    </p:animEffect>
                                  </p:childTnLst>
                                </p:cTn>
                              </p:par>
                            </p:childTnLst>
                          </p:cTn>
                        </p:par>
                        <p:par>
                          <p:cTn id="12" fill="hold">
                            <p:stCondLst>
                              <p:cond delay="2000"/>
                            </p:stCondLst>
                            <p:childTnLst>
                              <p:par>
                                <p:cTn id="13" presetID="22" presetClass="entr" presetSubtype="1" fill="hold" grpId="0" nodeType="afterEffect">
                                  <p:stCondLst>
                                    <p:cond delay="1000"/>
                                  </p:stCondLst>
                                  <p:childTnLst>
                                    <p:set>
                                      <p:cBhvr>
                                        <p:cTn id="14" dur="1" fill="hold">
                                          <p:stCondLst>
                                            <p:cond delay="0"/>
                                          </p:stCondLst>
                                        </p:cTn>
                                        <p:tgtEl>
                                          <p:spTgt spid="47109"/>
                                        </p:tgtEl>
                                        <p:attrNameLst>
                                          <p:attrName>style.visibility</p:attrName>
                                        </p:attrNameLst>
                                      </p:cBhvr>
                                      <p:to>
                                        <p:strVal val="visible"/>
                                      </p:to>
                                    </p:set>
                                    <p:animEffect transition="in" filter="wipe(up)">
                                      <p:cBhvr>
                                        <p:cTn id="15" dur="500"/>
                                        <p:tgtEl>
                                          <p:spTgt spid="47109"/>
                                        </p:tgtEl>
                                      </p:cBhvr>
                                    </p:animEffect>
                                  </p:childTnLst>
                                </p:cTn>
                              </p:par>
                            </p:childTnLst>
                          </p:cTn>
                        </p:par>
                        <p:par>
                          <p:cTn id="16" fill="hold">
                            <p:stCondLst>
                              <p:cond delay="3500"/>
                            </p:stCondLst>
                            <p:childTnLst>
                              <p:par>
                                <p:cTn id="17" presetID="22" presetClass="entr" presetSubtype="1" fill="hold" grpId="0" nodeType="afterEffect">
                                  <p:stCondLst>
                                    <p:cond delay="1000"/>
                                  </p:stCondLst>
                                  <p:childTnLst>
                                    <p:set>
                                      <p:cBhvr>
                                        <p:cTn id="18" dur="1" fill="hold">
                                          <p:stCondLst>
                                            <p:cond delay="0"/>
                                          </p:stCondLst>
                                        </p:cTn>
                                        <p:tgtEl>
                                          <p:spTgt spid="47113"/>
                                        </p:tgtEl>
                                        <p:attrNameLst>
                                          <p:attrName>style.visibility</p:attrName>
                                        </p:attrNameLst>
                                      </p:cBhvr>
                                      <p:to>
                                        <p:strVal val="visible"/>
                                      </p:to>
                                    </p:set>
                                    <p:animEffect transition="in" filter="wipe(up)">
                                      <p:cBhvr>
                                        <p:cTn id="19" dur="500"/>
                                        <p:tgtEl>
                                          <p:spTgt spid="47113"/>
                                        </p:tgtEl>
                                      </p:cBhvr>
                                    </p:animEffect>
                                  </p:childTnLst>
                                </p:cTn>
                              </p:par>
                            </p:childTnLst>
                          </p:cTn>
                        </p:par>
                        <p:par>
                          <p:cTn id="20" fill="hold">
                            <p:stCondLst>
                              <p:cond delay="5000"/>
                            </p:stCondLst>
                            <p:childTnLst>
                              <p:par>
                                <p:cTn id="21" presetID="22" presetClass="entr" presetSubtype="1" fill="hold" grpId="0" nodeType="afterEffect">
                                  <p:stCondLst>
                                    <p:cond delay="1000"/>
                                  </p:stCondLst>
                                  <p:childTnLst>
                                    <p:set>
                                      <p:cBhvr>
                                        <p:cTn id="22" dur="1" fill="hold">
                                          <p:stCondLst>
                                            <p:cond delay="0"/>
                                          </p:stCondLst>
                                        </p:cTn>
                                        <p:tgtEl>
                                          <p:spTgt spid="47112"/>
                                        </p:tgtEl>
                                        <p:attrNameLst>
                                          <p:attrName>style.visibility</p:attrName>
                                        </p:attrNameLst>
                                      </p:cBhvr>
                                      <p:to>
                                        <p:strVal val="visible"/>
                                      </p:to>
                                    </p:set>
                                    <p:animEffect transition="in" filter="wipe(up)">
                                      <p:cBhvr>
                                        <p:cTn id="23" dur="500"/>
                                        <p:tgtEl>
                                          <p:spTgt spid="47112"/>
                                        </p:tgtEl>
                                      </p:cBhvr>
                                    </p:animEffect>
                                  </p:childTnLst>
                                </p:cTn>
                              </p:par>
                            </p:childTnLst>
                          </p:cTn>
                        </p:par>
                        <p:par>
                          <p:cTn id="24" fill="hold">
                            <p:stCondLst>
                              <p:cond delay="6500"/>
                            </p:stCondLst>
                            <p:childTnLst>
                              <p:par>
                                <p:cTn id="25" presetID="22" presetClass="entr" presetSubtype="1" fill="hold" grpId="0" nodeType="afterEffect">
                                  <p:stCondLst>
                                    <p:cond delay="1000"/>
                                  </p:stCondLst>
                                  <p:childTnLst>
                                    <p:set>
                                      <p:cBhvr>
                                        <p:cTn id="26" dur="1" fill="hold">
                                          <p:stCondLst>
                                            <p:cond delay="0"/>
                                          </p:stCondLst>
                                        </p:cTn>
                                        <p:tgtEl>
                                          <p:spTgt spid="47111"/>
                                        </p:tgtEl>
                                        <p:attrNameLst>
                                          <p:attrName>style.visibility</p:attrName>
                                        </p:attrNameLst>
                                      </p:cBhvr>
                                      <p:to>
                                        <p:strVal val="visible"/>
                                      </p:to>
                                    </p:set>
                                    <p:animEffect transition="in" filter="wipe(up)">
                                      <p:cBhvr>
                                        <p:cTn id="27" dur="500"/>
                                        <p:tgtEl>
                                          <p:spTgt spid="47111"/>
                                        </p:tgtEl>
                                      </p:cBhvr>
                                    </p:animEffect>
                                  </p:childTnLst>
                                </p:cTn>
                              </p:par>
                            </p:childTnLst>
                          </p:cTn>
                        </p:par>
                        <p:par>
                          <p:cTn id="28" fill="hold">
                            <p:stCondLst>
                              <p:cond delay="8000"/>
                            </p:stCondLst>
                            <p:childTnLst>
                              <p:par>
                                <p:cTn id="29" presetID="22" presetClass="entr" presetSubtype="1" fill="hold" grpId="0" nodeType="afterEffect">
                                  <p:stCondLst>
                                    <p:cond delay="1000"/>
                                  </p:stCondLst>
                                  <p:childTnLst>
                                    <p:set>
                                      <p:cBhvr>
                                        <p:cTn id="30" dur="1" fill="hold">
                                          <p:stCondLst>
                                            <p:cond delay="0"/>
                                          </p:stCondLst>
                                        </p:cTn>
                                        <p:tgtEl>
                                          <p:spTgt spid="47110"/>
                                        </p:tgtEl>
                                        <p:attrNameLst>
                                          <p:attrName>style.visibility</p:attrName>
                                        </p:attrNameLst>
                                      </p:cBhvr>
                                      <p:to>
                                        <p:strVal val="visible"/>
                                      </p:to>
                                    </p:set>
                                    <p:animEffect transition="in" filter="wipe(up)">
                                      <p:cBhvr>
                                        <p:cTn id="31"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P spid="47108" grpId="0" autoUpdateAnimBg="0"/>
      <p:bldP spid="47109" grpId="0" autoUpdateAnimBg="0"/>
      <p:bldP spid="47110" grpId="0" autoUpdateAnimBg="0"/>
      <p:bldP spid="47111" grpId="0" autoUpdateAnimBg="0"/>
      <p:bldP spid="47112" grpId="0" autoUpdateAnimBg="0"/>
      <p:bldP spid="47113"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6"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48131" name="Text Box 3"/>
          <p:cNvSpPr txBox="1">
            <a:spLocks noChangeArrowheads="1"/>
          </p:cNvSpPr>
          <p:nvPr/>
        </p:nvSpPr>
        <p:spPr bwMode="auto">
          <a:xfrm>
            <a:off x="261938" y="2062163"/>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Ascending Aorta</a:t>
            </a:r>
            <a:endParaRPr lang="en-US" sz="2000">
              <a:solidFill>
                <a:schemeClr val="tx2"/>
              </a:solidFill>
            </a:endParaRPr>
          </a:p>
        </p:txBody>
      </p:sp>
      <p:sp>
        <p:nvSpPr>
          <p:cNvPr id="48132" name="Text Box 4"/>
          <p:cNvSpPr txBox="1">
            <a:spLocks noChangeArrowheads="1"/>
          </p:cNvSpPr>
          <p:nvPr/>
        </p:nvSpPr>
        <p:spPr bwMode="auto">
          <a:xfrm>
            <a:off x="150813" y="3255963"/>
            <a:ext cx="2998787" cy="822325"/>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“Double density” of LA enlargement</a:t>
            </a:r>
            <a:endParaRPr lang="en-US" sz="2000">
              <a:solidFill>
                <a:srgbClr val="E82269"/>
              </a:solidFill>
            </a:endParaRPr>
          </a:p>
        </p:txBody>
      </p:sp>
      <p:sp>
        <p:nvSpPr>
          <p:cNvPr id="48133" name="Text Box 5"/>
          <p:cNvSpPr txBox="1">
            <a:spLocks noChangeArrowheads="1"/>
          </p:cNvSpPr>
          <p:nvPr/>
        </p:nvSpPr>
        <p:spPr bwMode="auto">
          <a:xfrm>
            <a:off x="209550" y="4554538"/>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rgbClr val="C0C0C0"/>
                </a:solidFill>
              </a:rPr>
              <a:t>Right atrium</a:t>
            </a:r>
            <a:endParaRPr lang="en-US" sz="2000">
              <a:solidFill>
                <a:srgbClr val="C0C0C0"/>
              </a:solidFill>
            </a:endParaRPr>
          </a:p>
        </p:txBody>
      </p:sp>
      <p:sp>
        <p:nvSpPr>
          <p:cNvPr id="48134" name="Text Box 6"/>
          <p:cNvSpPr txBox="1">
            <a:spLocks noChangeArrowheads="1"/>
          </p:cNvSpPr>
          <p:nvPr/>
        </p:nvSpPr>
        <p:spPr bwMode="auto">
          <a:xfrm>
            <a:off x="6350000" y="4822825"/>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rgbClr val="C0C0C0"/>
                </a:solidFill>
              </a:rPr>
              <a:t>Left ventricle</a:t>
            </a:r>
            <a:endParaRPr lang="en-US" sz="2000">
              <a:solidFill>
                <a:schemeClr val="tx2"/>
              </a:solidFill>
            </a:endParaRPr>
          </a:p>
        </p:txBody>
      </p:sp>
      <p:sp>
        <p:nvSpPr>
          <p:cNvPr id="48135" name="Text Box 7"/>
          <p:cNvSpPr txBox="1">
            <a:spLocks noChangeArrowheads="1"/>
          </p:cNvSpPr>
          <p:nvPr/>
        </p:nvSpPr>
        <p:spPr bwMode="auto">
          <a:xfrm>
            <a:off x="5934075" y="3671888"/>
            <a:ext cx="2787650" cy="822325"/>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Indentation for LA</a:t>
            </a:r>
            <a:endParaRPr lang="en-US" sz="2000">
              <a:solidFill>
                <a:schemeClr val="tx2"/>
              </a:solidFill>
            </a:endParaRPr>
          </a:p>
        </p:txBody>
      </p:sp>
      <p:sp>
        <p:nvSpPr>
          <p:cNvPr id="48136" name="Text Box 8"/>
          <p:cNvSpPr txBox="1">
            <a:spLocks noChangeArrowheads="1"/>
          </p:cNvSpPr>
          <p:nvPr/>
        </p:nvSpPr>
        <p:spPr bwMode="auto">
          <a:xfrm>
            <a:off x="5448300" y="2820988"/>
            <a:ext cx="2787650" cy="822325"/>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Main pulmonary artery</a:t>
            </a:r>
            <a:endParaRPr lang="en-US" sz="2000">
              <a:solidFill>
                <a:srgbClr val="E82269"/>
              </a:solidFill>
            </a:endParaRPr>
          </a:p>
        </p:txBody>
      </p:sp>
      <p:sp>
        <p:nvSpPr>
          <p:cNvPr id="48137" name="Text Box 9"/>
          <p:cNvSpPr txBox="1">
            <a:spLocks noChangeArrowheads="1"/>
          </p:cNvSpPr>
          <p:nvPr/>
        </p:nvSpPr>
        <p:spPr bwMode="auto">
          <a:xfrm>
            <a:off x="4881563" y="1685925"/>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Aortic knob</a:t>
            </a:r>
            <a:endParaRPr lang="en-US" sz="2000">
              <a:solidFill>
                <a:schemeClr val="tx2"/>
              </a:solidFill>
            </a:endParaRPr>
          </a:p>
        </p:txBody>
      </p:sp>
      <p:sp>
        <p:nvSpPr>
          <p:cNvPr id="48138" name="Rectangle 10"/>
          <p:cNvSpPr>
            <a:spLocks noChangeArrowheads="1"/>
          </p:cNvSpPr>
          <p:nvPr/>
        </p:nvSpPr>
        <p:spPr bwMode="auto">
          <a:xfrm>
            <a:off x="177800" y="565150"/>
            <a:ext cx="5222875" cy="800100"/>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700">
                <a:solidFill>
                  <a:schemeClr val="hlink"/>
                </a:solidFill>
              </a:rPr>
              <a:t>The Cardiac Contours</a:t>
            </a:r>
            <a:r>
              <a:rPr lang="en-US" sz="3700" b="0">
                <a:solidFill>
                  <a:schemeClr val="hlink"/>
                </a:solidFill>
                <a:latin typeface="Times New Roman" pitchFamily="18" charset="0"/>
              </a:rPr>
              <a:t/>
            </a:r>
            <a:br>
              <a:rPr lang="en-US" sz="3700" b="0">
                <a:solidFill>
                  <a:schemeClr val="hlink"/>
                </a:solidFill>
                <a:latin typeface="Times New Roman" pitchFamily="18" charset="0"/>
              </a:rPr>
            </a:br>
            <a:endParaRPr lang="en-US" sz="3300" b="0">
              <a:latin typeface="Times New Roman" pitchFamily="18" charset="0"/>
            </a:endParaRPr>
          </a:p>
        </p:txBody>
      </p:sp>
      <p:sp>
        <p:nvSpPr>
          <p:cNvPr id="123915" name="Text Box 11"/>
          <p:cNvSpPr txBox="1">
            <a:spLocks noChangeArrowheads="1"/>
          </p:cNvSpPr>
          <p:nvPr/>
        </p:nvSpPr>
        <p:spPr bwMode="auto">
          <a:xfrm>
            <a:off x="298450" y="5613400"/>
            <a:ext cx="8526463" cy="762000"/>
          </a:xfrm>
          <a:prstGeom prst="rect">
            <a:avLst/>
          </a:prstGeom>
          <a:noFill/>
          <a:ln w="28575">
            <a:noFill/>
            <a:miter lim="800000"/>
            <a:headEnd/>
            <a:tailEnd/>
          </a:ln>
        </p:spPr>
        <p:txBody>
          <a:bodyPr>
            <a:spAutoFit/>
          </a:bodyPr>
          <a:lstStyle/>
          <a:p>
            <a:pPr algn="ctr">
              <a:spcBef>
                <a:spcPct val="50000"/>
              </a:spcBef>
            </a:pPr>
            <a:r>
              <a:rPr lang="en-US" sz="2000">
                <a:solidFill>
                  <a:schemeClr val="bg2"/>
                </a:solidFill>
              </a:rPr>
              <a:t>But only the top five are really important </a:t>
            </a:r>
            <a:br>
              <a:rPr lang="en-US" sz="2000">
                <a:solidFill>
                  <a:schemeClr val="bg2"/>
                </a:solidFill>
              </a:rPr>
            </a:br>
            <a:r>
              <a:rPr lang="en-US" sz="2000">
                <a:solidFill>
                  <a:schemeClr val="bg2"/>
                </a:solidFill>
              </a:rPr>
              <a:t>in making a diagnosis.</a:t>
            </a:r>
            <a:r>
              <a:rPr lang="en-US" sz="240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up)">
                                      <p:cBhvr>
                                        <p:cTn id="7" dur="500"/>
                                        <p:tgtEl>
                                          <p:spTgt spid="4813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8134"/>
                                        </p:tgtEl>
                                        <p:attrNameLst>
                                          <p:attrName>style.visibility</p:attrName>
                                        </p:attrNameLst>
                                      </p:cBhvr>
                                      <p:to>
                                        <p:strVal val="visible"/>
                                      </p:to>
                                    </p:set>
                                    <p:animEffect transition="in" filter="wipe(up)">
                                      <p:cBhvr>
                                        <p:cTn id="11"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utoUpdateAnimBg="0"/>
      <p:bldP spid="48134"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49155" name="Rectangle 3"/>
          <p:cNvSpPr>
            <a:spLocks noChangeArrowheads="1"/>
          </p:cNvSpPr>
          <p:nvPr/>
        </p:nvSpPr>
        <p:spPr bwMode="auto">
          <a:xfrm>
            <a:off x="762000" y="1676400"/>
            <a:ext cx="2438400" cy="1952625"/>
          </a:xfrm>
          <a:prstGeom prst="rect">
            <a:avLst/>
          </a:prstGeom>
          <a:noFill/>
          <a:ln w="50800">
            <a:noFill/>
            <a:miter lim="800000"/>
            <a:headEnd/>
            <a:tailEnd/>
          </a:ln>
          <a:effectLst>
            <a:outerShdw dist="35921" dir="2700000" algn="ctr" rotWithShape="0">
              <a:schemeClr val="bg2">
                <a:alpha val="50000"/>
              </a:schemeClr>
            </a:outerShdw>
          </a:effectLst>
        </p:spPr>
        <p:txBody>
          <a:bodyPr lIns="126683" tIns="62230" rIns="126683" bIns="62230">
            <a:spAutoFit/>
          </a:bodyPr>
          <a:lstStyle/>
          <a:p>
            <a:pPr defTabSz="1279525" eaLnBrk="0" hangingPunct="0">
              <a:spcBef>
                <a:spcPct val="50000"/>
              </a:spcBef>
              <a:defRPr/>
            </a:pPr>
            <a:r>
              <a:rPr lang="en-US" sz="2000"/>
              <a:t>Low density,</a:t>
            </a:r>
            <a:br>
              <a:rPr lang="en-US" sz="2000"/>
            </a:br>
            <a:r>
              <a:rPr lang="en-US" sz="2000"/>
              <a:t>almost straight edge  </a:t>
            </a:r>
            <a:br>
              <a:rPr lang="en-US" sz="2000"/>
            </a:br>
            <a:r>
              <a:rPr lang="en-US" sz="2000"/>
              <a:t>represents size </a:t>
            </a:r>
            <a:br>
              <a:rPr lang="en-US" sz="2000"/>
            </a:br>
            <a:r>
              <a:rPr lang="en-US" sz="2000"/>
              <a:t>of ascending aorta</a:t>
            </a:r>
          </a:p>
        </p:txBody>
      </p:sp>
      <p:sp>
        <p:nvSpPr>
          <p:cNvPr id="49156" name="Line 4"/>
          <p:cNvSpPr>
            <a:spLocks noChangeShapeType="1"/>
          </p:cNvSpPr>
          <p:nvPr/>
        </p:nvSpPr>
        <p:spPr bwMode="auto">
          <a:xfrm rot="-1012060">
            <a:off x="3581400" y="31242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49157" name="Line 5"/>
          <p:cNvSpPr>
            <a:spLocks noChangeShapeType="1"/>
          </p:cNvSpPr>
          <p:nvPr/>
        </p:nvSpPr>
        <p:spPr bwMode="auto">
          <a:xfrm rot="-585829">
            <a:off x="3733800" y="2595563"/>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49158" name="Line 6"/>
          <p:cNvSpPr>
            <a:spLocks noChangeShapeType="1"/>
          </p:cNvSpPr>
          <p:nvPr/>
        </p:nvSpPr>
        <p:spPr bwMode="auto">
          <a:xfrm rot="-761032">
            <a:off x="3886200" y="21336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49159" name="Rectangle 7"/>
          <p:cNvSpPr>
            <a:spLocks noChangeArrowheads="1"/>
          </p:cNvSpPr>
          <p:nvPr/>
        </p:nvSpPr>
        <p:spPr bwMode="auto">
          <a:xfrm>
            <a:off x="384175" y="565150"/>
            <a:ext cx="5222875" cy="800100"/>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700">
                <a:solidFill>
                  <a:schemeClr val="hlink"/>
                </a:solidFill>
              </a:rPr>
              <a:t>Ascending Aorta</a:t>
            </a:r>
            <a:endParaRPr lang="en-US" sz="3300" b="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9158"/>
                                        </p:tgtEl>
                                        <p:attrNameLst>
                                          <p:attrName>style.visibility</p:attrName>
                                        </p:attrNameLst>
                                      </p:cBhvr>
                                      <p:to>
                                        <p:strVal val="visible"/>
                                      </p:to>
                                    </p:set>
                                    <p:anim calcmode="lin" valueType="num">
                                      <p:cBhvr>
                                        <p:cTn id="7" dur="500" fill="hold"/>
                                        <p:tgtEl>
                                          <p:spTgt spid="49158"/>
                                        </p:tgtEl>
                                        <p:attrNameLst>
                                          <p:attrName>ppt_w</p:attrName>
                                        </p:attrNameLst>
                                      </p:cBhvr>
                                      <p:tavLst>
                                        <p:tav tm="0">
                                          <p:val>
                                            <p:fltVal val="0"/>
                                          </p:val>
                                        </p:tav>
                                        <p:tav tm="100000">
                                          <p:val>
                                            <p:strVal val="#ppt_w"/>
                                          </p:val>
                                        </p:tav>
                                      </p:tavLst>
                                    </p:anim>
                                    <p:anim calcmode="lin" valueType="num">
                                      <p:cBhvr>
                                        <p:cTn id="8" dur="500" fill="hold"/>
                                        <p:tgtEl>
                                          <p:spTgt spid="4915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9157"/>
                                        </p:tgtEl>
                                        <p:attrNameLst>
                                          <p:attrName>style.visibility</p:attrName>
                                        </p:attrNameLst>
                                      </p:cBhvr>
                                      <p:to>
                                        <p:strVal val="visible"/>
                                      </p:to>
                                    </p:set>
                                    <p:anim calcmode="lin" valueType="num">
                                      <p:cBhvr>
                                        <p:cTn id="12" dur="500" fill="hold"/>
                                        <p:tgtEl>
                                          <p:spTgt spid="49157"/>
                                        </p:tgtEl>
                                        <p:attrNameLst>
                                          <p:attrName>ppt_w</p:attrName>
                                        </p:attrNameLst>
                                      </p:cBhvr>
                                      <p:tavLst>
                                        <p:tav tm="0">
                                          <p:val>
                                            <p:fltVal val="0"/>
                                          </p:val>
                                        </p:tav>
                                        <p:tav tm="100000">
                                          <p:val>
                                            <p:strVal val="#ppt_w"/>
                                          </p:val>
                                        </p:tav>
                                      </p:tavLst>
                                    </p:anim>
                                    <p:anim calcmode="lin" valueType="num">
                                      <p:cBhvr>
                                        <p:cTn id="13" dur="500" fill="hold"/>
                                        <p:tgtEl>
                                          <p:spTgt spid="49157"/>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49156"/>
                                        </p:tgtEl>
                                        <p:attrNameLst>
                                          <p:attrName>style.visibility</p:attrName>
                                        </p:attrNameLst>
                                      </p:cBhvr>
                                      <p:to>
                                        <p:strVal val="visible"/>
                                      </p:to>
                                    </p:set>
                                    <p:anim calcmode="lin" valueType="num">
                                      <p:cBhvr>
                                        <p:cTn id="17" dur="500" fill="hold"/>
                                        <p:tgtEl>
                                          <p:spTgt spid="49156"/>
                                        </p:tgtEl>
                                        <p:attrNameLst>
                                          <p:attrName>ppt_w</p:attrName>
                                        </p:attrNameLst>
                                      </p:cBhvr>
                                      <p:tavLst>
                                        <p:tav tm="0">
                                          <p:val>
                                            <p:fltVal val="0"/>
                                          </p:val>
                                        </p:tav>
                                        <p:tav tm="100000">
                                          <p:val>
                                            <p:strVal val="#ppt_w"/>
                                          </p:val>
                                        </p:tav>
                                      </p:tavLst>
                                    </p:anim>
                                    <p:anim calcmode="lin" valueType="num">
                                      <p:cBhvr>
                                        <p:cTn id="18" dur="500" fill="hold"/>
                                        <p:tgtEl>
                                          <p:spTgt spid="49156"/>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2" presetClass="entr" presetSubtype="1" fill="hold" grpId="0" nodeType="afterEffect">
                                  <p:stCondLst>
                                    <p:cond delay="2000"/>
                                  </p:stCondLst>
                                  <p:childTnLst>
                                    <p:set>
                                      <p:cBhvr>
                                        <p:cTn id="21" dur="1" fill="hold">
                                          <p:stCondLst>
                                            <p:cond delay="0"/>
                                          </p:stCondLst>
                                        </p:cTn>
                                        <p:tgtEl>
                                          <p:spTgt spid="49155"/>
                                        </p:tgtEl>
                                        <p:attrNameLst>
                                          <p:attrName>style.visibility</p:attrName>
                                        </p:attrNameLst>
                                      </p:cBhvr>
                                      <p:to>
                                        <p:strVal val="visible"/>
                                      </p:to>
                                    </p:set>
                                    <p:animEffect transition="in" filter="wipe(up)">
                                      <p:cBhvr>
                                        <p:cTn id="22"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5954" name="Picture 2" descr="Aortic stenosis"/>
          <p:cNvPicPr>
            <a:picLocks noChangeAspect="1" noChangeArrowheads="1"/>
          </p:cNvPicPr>
          <p:nvPr/>
        </p:nvPicPr>
        <p:blipFill>
          <a:blip r:embed="rId3"/>
          <a:srcRect/>
          <a:stretch>
            <a:fillRect/>
          </a:stretch>
        </p:blipFill>
        <p:spPr bwMode="auto">
          <a:xfrm>
            <a:off x="4899025" y="947738"/>
            <a:ext cx="3689350" cy="5259387"/>
          </a:xfrm>
          <a:prstGeom prst="rect">
            <a:avLst/>
          </a:prstGeom>
          <a:noFill/>
          <a:ln w="9525">
            <a:noFill/>
            <a:miter lim="800000"/>
            <a:headEnd/>
            <a:tailEnd/>
          </a:ln>
        </p:spPr>
      </p:pic>
      <p:pic>
        <p:nvPicPr>
          <p:cNvPr id="125955" name="Picture 3" descr="DSCN0063"/>
          <p:cNvPicPr>
            <a:picLocks noChangeAspect="1" noChangeArrowheads="1"/>
          </p:cNvPicPr>
          <p:nvPr/>
        </p:nvPicPr>
        <p:blipFill>
          <a:blip r:embed="rId4">
            <a:lum bright="12000"/>
          </a:blip>
          <a:srcRect/>
          <a:stretch>
            <a:fillRect/>
          </a:stretch>
        </p:blipFill>
        <p:spPr bwMode="auto">
          <a:xfrm>
            <a:off x="450850" y="854075"/>
            <a:ext cx="3451225" cy="5340350"/>
          </a:xfrm>
          <a:prstGeom prst="rect">
            <a:avLst/>
          </a:prstGeom>
          <a:noFill/>
          <a:ln w="9525">
            <a:noFill/>
            <a:miter lim="800000"/>
            <a:headEnd/>
            <a:tailEnd/>
          </a:ln>
        </p:spPr>
      </p:pic>
      <p:sp>
        <p:nvSpPr>
          <p:cNvPr id="50180" name="Line 4"/>
          <p:cNvSpPr>
            <a:spLocks noChangeShapeType="1"/>
          </p:cNvSpPr>
          <p:nvPr/>
        </p:nvSpPr>
        <p:spPr bwMode="auto">
          <a:xfrm>
            <a:off x="646113" y="2043113"/>
            <a:ext cx="808037" cy="215900"/>
          </a:xfrm>
          <a:prstGeom prst="line">
            <a:avLst/>
          </a:prstGeom>
          <a:noFill/>
          <a:ln w="38100">
            <a:solidFill>
              <a:srgbClr val="E82269"/>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0181" name="Line 5"/>
          <p:cNvSpPr>
            <a:spLocks noChangeShapeType="1"/>
          </p:cNvSpPr>
          <p:nvPr/>
        </p:nvSpPr>
        <p:spPr bwMode="auto">
          <a:xfrm>
            <a:off x="5484813" y="2133600"/>
            <a:ext cx="376237" cy="376238"/>
          </a:xfrm>
          <a:prstGeom prst="line">
            <a:avLst/>
          </a:prstGeom>
          <a:noFill/>
          <a:ln w="38100">
            <a:solidFill>
              <a:srgbClr val="E82269"/>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0182" name="Line 6"/>
          <p:cNvSpPr>
            <a:spLocks noChangeShapeType="1"/>
          </p:cNvSpPr>
          <p:nvPr/>
        </p:nvSpPr>
        <p:spPr bwMode="auto">
          <a:xfrm>
            <a:off x="5127625" y="3028950"/>
            <a:ext cx="412750" cy="0"/>
          </a:xfrm>
          <a:prstGeom prst="line">
            <a:avLst/>
          </a:prstGeom>
          <a:noFill/>
          <a:ln w="38100">
            <a:solidFill>
              <a:srgbClr val="E82269"/>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0183" name="Line 7"/>
          <p:cNvSpPr>
            <a:spLocks noChangeShapeType="1"/>
          </p:cNvSpPr>
          <p:nvPr/>
        </p:nvSpPr>
        <p:spPr bwMode="auto">
          <a:xfrm flipV="1">
            <a:off x="5254625" y="3675063"/>
            <a:ext cx="269875" cy="269875"/>
          </a:xfrm>
          <a:prstGeom prst="line">
            <a:avLst/>
          </a:prstGeom>
          <a:noFill/>
          <a:ln w="38100">
            <a:solidFill>
              <a:srgbClr val="E82269"/>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0184" name="Line 8"/>
          <p:cNvSpPr>
            <a:spLocks noChangeShapeType="1"/>
          </p:cNvSpPr>
          <p:nvPr/>
        </p:nvSpPr>
        <p:spPr bwMode="auto">
          <a:xfrm flipV="1">
            <a:off x="771525" y="2905125"/>
            <a:ext cx="669925" cy="179388"/>
          </a:xfrm>
          <a:prstGeom prst="line">
            <a:avLst/>
          </a:prstGeom>
          <a:noFill/>
          <a:ln w="38100">
            <a:solidFill>
              <a:srgbClr val="E82269"/>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25961" name="Text Box 9"/>
          <p:cNvSpPr txBox="1">
            <a:spLocks noChangeArrowheads="1"/>
          </p:cNvSpPr>
          <p:nvPr/>
        </p:nvSpPr>
        <p:spPr bwMode="auto">
          <a:xfrm>
            <a:off x="1308100" y="4697413"/>
            <a:ext cx="2044700" cy="519112"/>
          </a:xfrm>
          <a:prstGeom prst="rect">
            <a:avLst/>
          </a:prstGeom>
          <a:noFill/>
          <a:ln w="28575">
            <a:noFill/>
            <a:miter lim="800000"/>
            <a:headEnd/>
            <a:tailEnd/>
          </a:ln>
        </p:spPr>
        <p:txBody>
          <a:bodyPr>
            <a:spAutoFit/>
          </a:bodyPr>
          <a:lstStyle/>
          <a:p>
            <a:pPr algn="ctr">
              <a:spcBef>
                <a:spcPct val="50000"/>
              </a:spcBef>
            </a:pPr>
            <a:r>
              <a:rPr lang="en-US" sz="2800">
                <a:solidFill>
                  <a:schemeClr val="folHlink"/>
                </a:solidFill>
              </a:rPr>
              <a:t>Small</a:t>
            </a:r>
            <a:endParaRPr lang="en-US" sz="2800">
              <a:solidFill>
                <a:schemeClr val="hlink"/>
              </a:solidFill>
            </a:endParaRPr>
          </a:p>
        </p:txBody>
      </p:sp>
      <p:sp>
        <p:nvSpPr>
          <p:cNvPr id="125962" name="Text Box 10"/>
          <p:cNvSpPr txBox="1">
            <a:spLocks noChangeArrowheads="1"/>
          </p:cNvSpPr>
          <p:nvPr/>
        </p:nvSpPr>
        <p:spPr bwMode="auto">
          <a:xfrm>
            <a:off x="6140450" y="4652963"/>
            <a:ext cx="2455863" cy="519112"/>
          </a:xfrm>
          <a:prstGeom prst="rect">
            <a:avLst/>
          </a:prstGeom>
          <a:noFill/>
          <a:ln w="28575">
            <a:noFill/>
            <a:miter lim="800000"/>
            <a:headEnd/>
            <a:tailEnd/>
          </a:ln>
        </p:spPr>
        <p:txBody>
          <a:bodyPr>
            <a:spAutoFit/>
          </a:bodyPr>
          <a:lstStyle/>
          <a:p>
            <a:pPr algn="ctr">
              <a:spcBef>
                <a:spcPct val="50000"/>
              </a:spcBef>
            </a:pPr>
            <a:r>
              <a:rPr lang="en-US" sz="2800">
                <a:solidFill>
                  <a:schemeClr val="folHlink"/>
                </a:solidFill>
              </a:rPr>
              <a:t>Prominent</a:t>
            </a:r>
            <a:endParaRPr lang="en-US" sz="2800">
              <a:solidFill>
                <a:schemeClr val="hlink"/>
              </a:solidFill>
            </a:endParaRPr>
          </a:p>
        </p:txBody>
      </p:sp>
      <p:sp>
        <p:nvSpPr>
          <p:cNvPr id="50187" name="Line 11"/>
          <p:cNvSpPr>
            <a:spLocks noChangeShapeType="1"/>
          </p:cNvSpPr>
          <p:nvPr/>
        </p:nvSpPr>
        <p:spPr bwMode="auto">
          <a:xfrm>
            <a:off x="5175250" y="5173663"/>
            <a:ext cx="587375" cy="0"/>
          </a:xfrm>
          <a:prstGeom prst="line">
            <a:avLst/>
          </a:prstGeom>
          <a:noFill/>
          <a:ln w="38100">
            <a:solidFill>
              <a:schemeClr val="tx2"/>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0188" name="Rectangle 12"/>
          <p:cNvSpPr>
            <a:spLocks noChangeArrowheads="1"/>
          </p:cNvSpPr>
          <p:nvPr/>
        </p:nvSpPr>
        <p:spPr bwMode="auto">
          <a:xfrm>
            <a:off x="384175" y="565150"/>
            <a:ext cx="5222875" cy="800100"/>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700">
                <a:solidFill>
                  <a:schemeClr val="hlink"/>
                </a:solidFill>
              </a:rPr>
              <a:t>Ascending Aorta</a:t>
            </a:r>
            <a:endParaRPr lang="en-US" sz="3300" b="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p:cTn id="7" dur="500" fill="hold"/>
                                        <p:tgtEl>
                                          <p:spTgt spid="50180"/>
                                        </p:tgtEl>
                                        <p:attrNameLst>
                                          <p:attrName>ppt_w</p:attrName>
                                        </p:attrNameLst>
                                      </p:cBhvr>
                                      <p:tavLst>
                                        <p:tav tm="0">
                                          <p:val>
                                            <p:fltVal val="0"/>
                                          </p:val>
                                        </p:tav>
                                        <p:tav tm="100000">
                                          <p:val>
                                            <p:strVal val="#ppt_w"/>
                                          </p:val>
                                        </p:tav>
                                      </p:tavLst>
                                    </p:anim>
                                    <p:anim calcmode="lin" valueType="num">
                                      <p:cBhvr>
                                        <p:cTn id="8" dur="500" fill="hold"/>
                                        <p:tgtEl>
                                          <p:spTgt spid="5018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0184"/>
                                        </p:tgtEl>
                                        <p:attrNameLst>
                                          <p:attrName>style.visibility</p:attrName>
                                        </p:attrNameLst>
                                      </p:cBhvr>
                                      <p:to>
                                        <p:strVal val="visible"/>
                                      </p:to>
                                    </p:set>
                                    <p:anim calcmode="lin" valueType="num">
                                      <p:cBhvr>
                                        <p:cTn id="12" dur="500" fill="hold"/>
                                        <p:tgtEl>
                                          <p:spTgt spid="50184"/>
                                        </p:tgtEl>
                                        <p:attrNameLst>
                                          <p:attrName>ppt_w</p:attrName>
                                        </p:attrNameLst>
                                      </p:cBhvr>
                                      <p:tavLst>
                                        <p:tav tm="0">
                                          <p:val>
                                            <p:fltVal val="0"/>
                                          </p:val>
                                        </p:tav>
                                        <p:tav tm="100000">
                                          <p:val>
                                            <p:strVal val="#ppt_w"/>
                                          </p:val>
                                        </p:tav>
                                      </p:tavLst>
                                    </p:anim>
                                    <p:anim calcmode="lin" valueType="num">
                                      <p:cBhvr>
                                        <p:cTn id="13" dur="500" fill="hold"/>
                                        <p:tgtEl>
                                          <p:spTgt spid="5018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50181"/>
                                        </p:tgtEl>
                                        <p:attrNameLst>
                                          <p:attrName>style.visibility</p:attrName>
                                        </p:attrNameLst>
                                      </p:cBhvr>
                                      <p:to>
                                        <p:strVal val="visible"/>
                                      </p:to>
                                    </p:set>
                                    <p:anim calcmode="lin" valueType="num">
                                      <p:cBhvr>
                                        <p:cTn id="17" dur="500" fill="hold"/>
                                        <p:tgtEl>
                                          <p:spTgt spid="50181"/>
                                        </p:tgtEl>
                                        <p:attrNameLst>
                                          <p:attrName>ppt_w</p:attrName>
                                        </p:attrNameLst>
                                      </p:cBhvr>
                                      <p:tavLst>
                                        <p:tav tm="0">
                                          <p:val>
                                            <p:fltVal val="0"/>
                                          </p:val>
                                        </p:tav>
                                        <p:tav tm="100000">
                                          <p:val>
                                            <p:strVal val="#ppt_w"/>
                                          </p:val>
                                        </p:tav>
                                      </p:tavLst>
                                    </p:anim>
                                    <p:anim calcmode="lin" valueType="num">
                                      <p:cBhvr>
                                        <p:cTn id="18" dur="500" fill="hold"/>
                                        <p:tgtEl>
                                          <p:spTgt spid="50181"/>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50182"/>
                                        </p:tgtEl>
                                        <p:attrNameLst>
                                          <p:attrName>style.visibility</p:attrName>
                                        </p:attrNameLst>
                                      </p:cBhvr>
                                      <p:to>
                                        <p:strVal val="visible"/>
                                      </p:to>
                                    </p:set>
                                    <p:anim calcmode="lin" valueType="num">
                                      <p:cBhvr>
                                        <p:cTn id="22" dur="500" fill="hold"/>
                                        <p:tgtEl>
                                          <p:spTgt spid="50182"/>
                                        </p:tgtEl>
                                        <p:attrNameLst>
                                          <p:attrName>ppt_w</p:attrName>
                                        </p:attrNameLst>
                                      </p:cBhvr>
                                      <p:tavLst>
                                        <p:tav tm="0">
                                          <p:val>
                                            <p:fltVal val="0"/>
                                          </p:val>
                                        </p:tav>
                                        <p:tav tm="100000">
                                          <p:val>
                                            <p:strVal val="#ppt_w"/>
                                          </p:val>
                                        </p:tav>
                                      </p:tavLst>
                                    </p:anim>
                                    <p:anim calcmode="lin" valueType="num">
                                      <p:cBhvr>
                                        <p:cTn id="23" dur="500" fill="hold"/>
                                        <p:tgtEl>
                                          <p:spTgt spid="50182"/>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50183"/>
                                        </p:tgtEl>
                                        <p:attrNameLst>
                                          <p:attrName>style.visibility</p:attrName>
                                        </p:attrNameLst>
                                      </p:cBhvr>
                                      <p:to>
                                        <p:strVal val="visible"/>
                                      </p:to>
                                    </p:set>
                                    <p:anim calcmode="lin" valueType="num">
                                      <p:cBhvr>
                                        <p:cTn id="27" dur="500" fill="hold"/>
                                        <p:tgtEl>
                                          <p:spTgt spid="50183"/>
                                        </p:tgtEl>
                                        <p:attrNameLst>
                                          <p:attrName>ppt_w</p:attrName>
                                        </p:attrNameLst>
                                      </p:cBhvr>
                                      <p:tavLst>
                                        <p:tav tm="0">
                                          <p:val>
                                            <p:fltVal val="0"/>
                                          </p:val>
                                        </p:tav>
                                        <p:tav tm="100000">
                                          <p:val>
                                            <p:strVal val="#ppt_w"/>
                                          </p:val>
                                        </p:tav>
                                      </p:tavLst>
                                    </p:anim>
                                    <p:anim calcmode="lin" valueType="num">
                                      <p:cBhvr>
                                        <p:cTn id="28" dur="500" fill="hold"/>
                                        <p:tgtEl>
                                          <p:spTgt spid="50183"/>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2000"/>
                                  </p:stCondLst>
                                  <p:childTnLst>
                                    <p:set>
                                      <p:cBhvr>
                                        <p:cTn id="31" dur="1" fill="hold">
                                          <p:stCondLst>
                                            <p:cond delay="0"/>
                                          </p:stCondLst>
                                        </p:cTn>
                                        <p:tgtEl>
                                          <p:spTgt spid="50187"/>
                                        </p:tgtEl>
                                        <p:attrNameLst>
                                          <p:attrName>style.visibility</p:attrName>
                                        </p:attrNameLst>
                                      </p:cBhvr>
                                      <p:to>
                                        <p:strVal val="visible"/>
                                      </p:to>
                                    </p:set>
                                    <p:anim calcmode="lin" valueType="num">
                                      <p:cBhvr>
                                        <p:cTn id="32" dur="500" fill="hold"/>
                                        <p:tgtEl>
                                          <p:spTgt spid="50187"/>
                                        </p:tgtEl>
                                        <p:attrNameLst>
                                          <p:attrName>ppt_w</p:attrName>
                                        </p:attrNameLst>
                                      </p:cBhvr>
                                      <p:tavLst>
                                        <p:tav tm="0">
                                          <p:val>
                                            <p:fltVal val="0"/>
                                          </p:val>
                                        </p:tav>
                                        <p:tav tm="100000">
                                          <p:val>
                                            <p:strVal val="#ppt_w"/>
                                          </p:val>
                                        </p:tav>
                                      </p:tavLst>
                                    </p:anim>
                                    <p:anim calcmode="lin" valueType="num">
                                      <p:cBhvr>
                                        <p:cTn id="33" dur="500" fill="hold"/>
                                        <p:tgtEl>
                                          <p:spTgt spid="501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8002"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52227" name="Oval 3"/>
          <p:cNvSpPr>
            <a:spLocks noChangeAspect="1" noChangeArrowheads="1"/>
          </p:cNvSpPr>
          <p:nvPr/>
        </p:nvSpPr>
        <p:spPr bwMode="auto">
          <a:xfrm>
            <a:off x="3478213" y="2971800"/>
            <a:ext cx="2312987" cy="1905000"/>
          </a:xfrm>
          <a:prstGeom prst="ellipse">
            <a:avLst/>
          </a:prstGeom>
          <a:noFill/>
          <a:ln w="50800">
            <a:solidFill>
              <a:schemeClr va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2228" name="Rectangle 4"/>
          <p:cNvSpPr>
            <a:spLocks noChangeArrowheads="1"/>
          </p:cNvSpPr>
          <p:nvPr/>
        </p:nvSpPr>
        <p:spPr bwMode="auto">
          <a:xfrm>
            <a:off x="838200" y="3048000"/>
            <a:ext cx="2232025" cy="1343025"/>
          </a:xfrm>
          <a:prstGeom prst="rect">
            <a:avLst/>
          </a:prstGeom>
          <a:noFill/>
          <a:ln w="50800">
            <a:noFill/>
            <a:miter lim="800000"/>
            <a:headEnd/>
            <a:tailEnd/>
          </a:ln>
          <a:effectLst>
            <a:outerShdw dist="35921" dir="2700000" algn="ctr" rotWithShape="0">
              <a:schemeClr val="bg2"/>
            </a:outerShdw>
          </a:effectLst>
        </p:spPr>
        <p:txBody>
          <a:bodyPr lIns="126683" tIns="62230" rIns="126683" bIns="62230">
            <a:spAutoFit/>
          </a:bodyPr>
          <a:lstStyle/>
          <a:p>
            <a:pPr defTabSz="1279525" eaLnBrk="0" hangingPunct="0">
              <a:defRPr/>
            </a:pPr>
            <a:r>
              <a:rPr lang="en-US" sz="2000">
                <a:effectLst>
                  <a:outerShdw blurRad="38100" dist="38100" dir="2700000" algn="tl">
                    <a:srgbClr val="000000"/>
                  </a:outerShdw>
                </a:effectLst>
              </a:rPr>
              <a:t>Left atrium</a:t>
            </a:r>
          </a:p>
          <a:p>
            <a:pPr defTabSz="1279525" eaLnBrk="0" hangingPunct="0">
              <a:defRPr/>
            </a:pPr>
            <a:r>
              <a:rPr lang="en-US" sz="2000">
                <a:effectLst>
                  <a:outerShdw blurRad="38100" dist="38100" dir="2700000" algn="tl">
                    <a:srgbClr val="000000"/>
                  </a:outerShdw>
                </a:effectLst>
              </a:rPr>
              <a:t>sits in middle of heart posteriorly</a:t>
            </a:r>
          </a:p>
        </p:txBody>
      </p:sp>
      <p:sp>
        <p:nvSpPr>
          <p:cNvPr id="52229" name="Rectangle 5"/>
          <p:cNvSpPr>
            <a:spLocks noChangeArrowheads="1"/>
          </p:cNvSpPr>
          <p:nvPr/>
        </p:nvSpPr>
        <p:spPr bwMode="auto">
          <a:xfrm>
            <a:off x="5943600" y="2133600"/>
            <a:ext cx="2232025" cy="1343025"/>
          </a:xfrm>
          <a:prstGeom prst="rect">
            <a:avLst/>
          </a:prstGeom>
          <a:noFill/>
          <a:ln w="50800">
            <a:noFill/>
            <a:miter lim="800000"/>
            <a:headEnd/>
            <a:tailEnd/>
          </a:ln>
          <a:effectLst>
            <a:outerShdw dist="35921" dir="2700000" algn="ctr" rotWithShape="0">
              <a:schemeClr val="bg2"/>
            </a:outerShdw>
          </a:effectLst>
        </p:spPr>
        <p:txBody>
          <a:bodyPr lIns="126683" tIns="62230" rIns="126683" bIns="62230">
            <a:spAutoFit/>
          </a:bodyPr>
          <a:lstStyle/>
          <a:p>
            <a:pPr defTabSz="1279525" eaLnBrk="0" hangingPunct="0">
              <a:defRPr/>
            </a:pPr>
            <a:r>
              <a:rPr lang="en-US" sz="2000">
                <a:effectLst>
                  <a:outerShdw blurRad="38100" dist="38100" dir="2700000" algn="tl">
                    <a:srgbClr val="000000"/>
                  </a:outerShdw>
                </a:effectLst>
              </a:rPr>
              <a:t>Left atrium</a:t>
            </a:r>
          </a:p>
          <a:p>
            <a:pPr defTabSz="1279525" eaLnBrk="0" hangingPunct="0">
              <a:defRPr/>
            </a:pPr>
            <a:r>
              <a:rPr lang="en-US" sz="2000">
                <a:effectLst>
                  <a:outerShdw blurRad="38100" dist="38100" dir="2700000" algn="tl">
                    <a:srgbClr val="000000"/>
                  </a:outerShdw>
                </a:effectLst>
              </a:rPr>
              <a:t>forms no border of normal heart in PA view</a:t>
            </a:r>
          </a:p>
        </p:txBody>
      </p:sp>
      <p:pic>
        <p:nvPicPr>
          <p:cNvPr id="52230" name="Picture 6" descr="Left atrium-CAT scan2"/>
          <p:cNvPicPr>
            <a:picLocks noChangeAspect="1" noChangeArrowheads="1"/>
          </p:cNvPicPr>
          <p:nvPr/>
        </p:nvPicPr>
        <p:blipFill>
          <a:blip r:embed="rId4"/>
          <a:srcRect/>
          <a:stretch>
            <a:fillRect/>
          </a:stretch>
        </p:blipFill>
        <p:spPr bwMode="auto">
          <a:xfrm>
            <a:off x="6648450" y="5059363"/>
            <a:ext cx="1992313" cy="1495425"/>
          </a:xfrm>
          <a:prstGeom prst="rect">
            <a:avLst/>
          </a:prstGeom>
          <a:noFill/>
          <a:ln w="9525">
            <a:noFill/>
            <a:miter lim="800000"/>
            <a:headEnd/>
            <a:tailEnd/>
          </a:ln>
        </p:spPr>
      </p:pic>
      <p:sp>
        <p:nvSpPr>
          <p:cNvPr id="52231" name="Text Box 7"/>
          <p:cNvSpPr txBox="1">
            <a:spLocks noChangeArrowheads="1"/>
          </p:cNvSpPr>
          <p:nvPr/>
        </p:nvSpPr>
        <p:spPr bwMode="auto">
          <a:xfrm>
            <a:off x="7454900" y="5480050"/>
            <a:ext cx="476250" cy="244475"/>
          </a:xfrm>
          <a:prstGeom prst="rect">
            <a:avLst/>
          </a:prstGeom>
          <a:noFill/>
          <a:ln w="50800">
            <a:noFill/>
            <a:miter lim="800000"/>
            <a:headEnd/>
            <a:tailEnd/>
          </a:ln>
        </p:spPr>
        <p:txBody>
          <a:bodyPr>
            <a:spAutoFit/>
          </a:bodyPr>
          <a:lstStyle/>
          <a:p>
            <a:pPr algn="ctr">
              <a:spcBef>
                <a:spcPct val="50000"/>
              </a:spcBef>
            </a:pPr>
            <a:r>
              <a:rPr lang="en-US" sz="1000">
                <a:solidFill>
                  <a:schemeClr val="bg2"/>
                </a:solidFill>
              </a:rPr>
              <a:t>LA</a:t>
            </a:r>
            <a:endParaRPr lang="en-US" sz="1000"/>
          </a:p>
        </p:txBody>
      </p:sp>
      <p:grpSp>
        <p:nvGrpSpPr>
          <p:cNvPr id="2" name="Group 8"/>
          <p:cNvGrpSpPr>
            <a:grpSpLocks/>
          </p:cNvGrpSpPr>
          <p:nvPr/>
        </p:nvGrpSpPr>
        <p:grpSpPr bwMode="auto">
          <a:xfrm>
            <a:off x="6704013" y="5226050"/>
            <a:ext cx="614362" cy="244475"/>
            <a:chOff x="4223" y="3292"/>
            <a:chExt cx="387" cy="154"/>
          </a:xfrm>
        </p:grpSpPr>
        <p:sp>
          <p:nvSpPr>
            <p:cNvPr id="52233" name="Line 9"/>
            <p:cNvSpPr>
              <a:spLocks noChangeShapeType="1"/>
            </p:cNvSpPr>
            <p:nvPr/>
          </p:nvSpPr>
          <p:spPr bwMode="auto">
            <a:xfrm>
              <a:off x="4450" y="3370"/>
              <a:ext cx="160" cy="0"/>
            </a:xfrm>
            <a:prstGeom prst="line">
              <a:avLst/>
            </a:prstGeom>
            <a:noFill/>
            <a:ln w="12700">
              <a:solidFill>
                <a:schemeClr val="tx2"/>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28015" name="Text Box 10"/>
            <p:cNvSpPr txBox="1">
              <a:spLocks noChangeArrowheads="1"/>
            </p:cNvSpPr>
            <p:nvPr/>
          </p:nvSpPr>
          <p:spPr bwMode="auto">
            <a:xfrm>
              <a:off x="4223" y="3292"/>
              <a:ext cx="300" cy="154"/>
            </a:xfrm>
            <a:prstGeom prst="rect">
              <a:avLst/>
            </a:prstGeom>
            <a:noFill/>
            <a:ln w="50800">
              <a:noFill/>
              <a:miter lim="800000"/>
              <a:headEnd/>
              <a:tailEnd/>
            </a:ln>
          </p:spPr>
          <p:txBody>
            <a:bodyPr>
              <a:spAutoFit/>
            </a:bodyPr>
            <a:lstStyle/>
            <a:p>
              <a:pPr algn="ctr">
                <a:spcBef>
                  <a:spcPct val="50000"/>
                </a:spcBef>
              </a:pPr>
              <a:r>
                <a:rPr lang="en-US" sz="1000">
                  <a:solidFill>
                    <a:schemeClr val="tx2"/>
                  </a:solidFill>
                </a:rPr>
                <a:t>RA</a:t>
              </a:r>
            </a:p>
          </p:txBody>
        </p:sp>
      </p:grpSp>
      <p:grpSp>
        <p:nvGrpSpPr>
          <p:cNvPr id="3" name="Group 11"/>
          <p:cNvGrpSpPr>
            <a:grpSpLocks/>
          </p:cNvGrpSpPr>
          <p:nvPr/>
        </p:nvGrpSpPr>
        <p:grpSpPr bwMode="auto">
          <a:xfrm>
            <a:off x="8005763" y="5099050"/>
            <a:ext cx="549275" cy="244475"/>
            <a:chOff x="5043" y="3212"/>
            <a:chExt cx="346" cy="154"/>
          </a:xfrm>
        </p:grpSpPr>
        <p:sp>
          <p:nvSpPr>
            <p:cNvPr id="128012" name="Text Box 12"/>
            <p:cNvSpPr txBox="1">
              <a:spLocks noChangeArrowheads="1"/>
            </p:cNvSpPr>
            <p:nvPr/>
          </p:nvSpPr>
          <p:spPr bwMode="auto">
            <a:xfrm>
              <a:off x="5089" y="3212"/>
              <a:ext cx="300" cy="154"/>
            </a:xfrm>
            <a:prstGeom prst="rect">
              <a:avLst/>
            </a:prstGeom>
            <a:noFill/>
            <a:ln w="50800">
              <a:noFill/>
              <a:miter lim="800000"/>
              <a:headEnd/>
              <a:tailEnd/>
            </a:ln>
          </p:spPr>
          <p:txBody>
            <a:bodyPr>
              <a:spAutoFit/>
            </a:bodyPr>
            <a:lstStyle/>
            <a:p>
              <a:pPr algn="ctr">
                <a:spcBef>
                  <a:spcPct val="50000"/>
                </a:spcBef>
              </a:pPr>
              <a:r>
                <a:rPr lang="en-US" sz="1000">
                  <a:solidFill>
                    <a:schemeClr val="tx2"/>
                  </a:solidFill>
                </a:rPr>
                <a:t>LV</a:t>
              </a:r>
            </a:p>
          </p:txBody>
        </p:sp>
        <p:sp>
          <p:nvSpPr>
            <p:cNvPr id="52237" name="Line 13"/>
            <p:cNvSpPr>
              <a:spLocks noChangeShapeType="1"/>
            </p:cNvSpPr>
            <p:nvPr/>
          </p:nvSpPr>
          <p:spPr bwMode="auto">
            <a:xfrm>
              <a:off x="5043" y="3293"/>
              <a:ext cx="125" cy="0"/>
            </a:xfrm>
            <a:prstGeom prst="line">
              <a:avLst/>
            </a:prstGeom>
            <a:noFill/>
            <a:ln w="12700">
              <a:solidFill>
                <a:schemeClr val="tx2"/>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endParaRPr>
            </a:p>
          </p:txBody>
        </p:sp>
      </p:grpSp>
      <p:sp>
        <p:nvSpPr>
          <p:cNvPr id="52238" name="Text Box 14"/>
          <p:cNvSpPr txBox="1">
            <a:spLocks noChangeArrowheads="1"/>
          </p:cNvSpPr>
          <p:nvPr/>
        </p:nvSpPr>
        <p:spPr bwMode="auto">
          <a:xfrm>
            <a:off x="255588" y="276225"/>
            <a:ext cx="8483600" cy="1552575"/>
          </a:xfrm>
          <a:prstGeom prst="rect">
            <a:avLst/>
          </a:prstGeom>
          <a:noFill/>
          <a:ln w="28575">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Even though we are on the right side of the heart, we can see left atrial enlargement. Normally the left atrium sits right in the middle of the heart posteriorly and does not form a normal border on the frontal film.</a:t>
            </a:r>
          </a:p>
        </p:txBody>
      </p:sp>
      <p:sp>
        <p:nvSpPr>
          <p:cNvPr id="52239" name="Text Box 15"/>
          <p:cNvSpPr txBox="1">
            <a:spLocks noChangeArrowheads="1"/>
          </p:cNvSpPr>
          <p:nvPr/>
        </p:nvSpPr>
        <p:spPr bwMode="auto">
          <a:xfrm>
            <a:off x="1404938" y="5545138"/>
            <a:ext cx="5253037" cy="1006475"/>
          </a:xfrm>
          <a:prstGeom prst="rect">
            <a:avLst/>
          </a:prstGeom>
          <a:noFill/>
          <a:ln w="28575">
            <a:noFill/>
            <a:miter lim="800000"/>
            <a:headEnd/>
            <a:tailEnd/>
          </a:ln>
        </p:spPr>
        <p:txBody>
          <a:bodyPr>
            <a:spAutoFit/>
          </a:bodyPr>
          <a:lstStyle/>
          <a:p>
            <a:pPr algn="r">
              <a:spcBef>
                <a:spcPct val="50000"/>
              </a:spcBef>
            </a:pPr>
            <a:r>
              <a:rPr lang="en-US" sz="2000">
                <a:solidFill>
                  <a:schemeClr val="bg2"/>
                </a:solidFill>
              </a:rPr>
              <a:t>This inset from a CT scan of the chest shows how RA and LV obscure LA from forming a heart border on the frontal film.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fill="hold"/>
                                        <p:tgtEl>
                                          <p:spTgt spid="52227"/>
                                        </p:tgtEl>
                                        <p:attrNameLst>
                                          <p:attrName>ppt_w</p:attrName>
                                        </p:attrNameLst>
                                      </p:cBhvr>
                                      <p:tavLst>
                                        <p:tav tm="0">
                                          <p:val>
                                            <p:fltVal val="0"/>
                                          </p:val>
                                        </p:tav>
                                        <p:tav tm="100000">
                                          <p:val>
                                            <p:strVal val="#ppt_w"/>
                                          </p:val>
                                        </p:tav>
                                      </p:tavLst>
                                    </p:anim>
                                    <p:anim calcmode="lin" valueType="num">
                                      <p:cBhvr>
                                        <p:cTn id="8" dur="500" fill="hold"/>
                                        <p:tgtEl>
                                          <p:spTgt spid="522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1000"/>
                                  </p:stCondLst>
                                  <p:childTnLst>
                                    <p:set>
                                      <p:cBhvr>
                                        <p:cTn id="11" dur="1" fill="hold">
                                          <p:stCondLst>
                                            <p:cond delay="0"/>
                                          </p:stCondLst>
                                        </p:cTn>
                                        <p:tgtEl>
                                          <p:spTgt spid="52228"/>
                                        </p:tgtEl>
                                        <p:attrNameLst>
                                          <p:attrName>style.visibility</p:attrName>
                                        </p:attrNameLst>
                                      </p:cBhvr>
                                      <p:to>
                                        <p:strVal val="visible"/>
                                      </p:to>
                                    </p:set>
                                    <p:animEffect transition="in" filter="wipe(up)">
                                      <p:cBhvr>
                                        <p:cTn id="12" dur="500"/>
                                        <p:tgtEl>
                                          <p:spTgt spid="52228"/>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52229"/>
                                        </p:tgtEl>
                                        <p:attrNameLst>
                                          <p:attrName>style.visibility</p:attrName>
                                        </p:attrNameLst>
                                      </p:cBhvr>
                                      <p:to>
                                        <p:strVal val="visible"/>
                                      </p:to>
                                    </p:set>
                                    <p:animEffect transition="in" filter="wipe(up)">
                                      <p:cBhvr>
                                        <p:cTn id="16" dur="500"/>
                                        <p:tgtEl>
                                          <p:spTgt spid="52229"/>
                                        </p:tgtEl>
                                      </p:cBhvr>
                                    </p:animEffect>
                                  </p:childTnLst>
                                </p:cTn>
                              </p:par>
                            </p:childTnLst>
                          </p:cTn>
                        </p:par>
                        <p:par>
                          <p:cTn id="17" fill="hold">
                            <p:stCondLst>
                              <p:cond delay="2500"/>
                            </p:stCondLst>
                            <p:childTnLst>
                              <p:par>
                                <p:cTn id="18" presetID="23" presetClass="entr" presetSubtype="16" fill="hold" nodeType="afterEffect">
                                  <p:stCondLst>
                                    <p:cond delay="0"/>
                                  </p:stCondLst>
                                  <p:childTnLst>
                                    <p:set>
                                      <p:cBhvr>
                                        <p:cTn id="19" dur="1" fill="hold">
                                          <p:stCondLst>
                                            <p:cond delay="0"/>
                                          </p:stCondLst>
                                        </p:cTn>
                                        <p:tgtEl>
                                          <p:spTgt spid="52230"/>
                                        </p:tgtEl>
                                        <p:attrNameLst>
                                          <p:attrName>style.visibility</p:attrName>
                                        </p:attrNameLst>
                                      </p:cBhvr>
                                      <p:to>
                                        <p:strVal val="visible"/>
                                      </p:to>
                                    </p:set>
                                    <p:anim calcmode="lin" valueType="num">
                                      <p:cBhvr>
                                        <p:cTn id="20" dur="500" fill="hold"/>
                                        <p:tgtEl>
                                          <p:spTgt spid="52230"/>
                                        </p:tgtEl>
                                        <p:attrNameLst>
                                          <p:attrName>ppt_w</p:attrName>
                                        </p:attrNameLst>
                                      </p:cBhvr>
                                      <p:tavLst>
                                        <p:tav tm="0">
                                          <p:val>
                                            <p:fltVal val="0"/>
                                          </p:val>
                                        </p:tav>
                                        <p:tav tm="100000">
                                          <p:val>
                                            <p:strVal val="#ppt_w"/>
                                          </p:val>
                                        </p:tav>
                                      </p:tavLst>
                                    </p:anim>
                                    <p:anim calcmode="lin" valueType="num">
                                      <p:cBhvr>
                                        <p:cTn id="21" dur="500" fill="hold"/>
                                        <p:tgtEl>
                                          <p:spTgt spid="52230"/>
                                        </p:tgtEl>
                                        <p:attrNameLst>
                                          <p:attrName>ppt_h</p:attrName>
                                        </p:attrNameLst>
                                      </p:cBhvr>
                                      <p:tavLst>
                                        <p:tav tm="0">
                                          <p:val>
                                            <p:fltVal val="0"/>
                                          </p:val>
                                        </p:tav>
                                        <p:tav tm="100000">
                                          <p:val>
                                            <p:strVal val="#ppt_h"/>
                                          </p:val>
                                        </p:tav>
                                      </p:tavLst>
                                    </p:anim>
                                  </p:childTnLst>
                                </p:cTn>
                              </p:par>
                            </p:childTnLst>
                          </p:cTn>
                        </p:par>
                        <p:par>
                          <p:cTn id="22" fill="hold">
                            <p:stCondLst>
                              <p:cond delay="3000"/>
                            </p:stCondLst>
                            <p:childTnLst>
                              <p:par>
                                <p:cTn id="23" presetID="23" presetClass="entr" presetSubtype="16" fill="hold" grpId="0" nodeType="afterEffect">
                                  <p:stCondLst>
                                    <p:cond delay="0"/>
                                  </p:stCondLst>
                                  <p:childTnLst>
                                    <p:set>
                                      <p:cBhvr>
                                        <p:cTn id="24" dur="1" fill="hold">
                                          <p:stCondLst>
                                            <p:cond delay="0"/>
                                          </p:stCondLst>
                                        </p:cTn>
                                        <p:tgtEl>
                                          <p:spTgt spid="52231"/>
                                        </p:tgtEl>
                                        <p:attrNameLst>
                                          <p:attrName>style.visibility</p:attrName>
                                        </p:attrNameLst>
                                      </p:cBhvr>
                                      <p:to>
                                        <p:strVal val="visible"/>
                                      </p:to>
                                    </p:set>
                                    <p:anim calcmode="lin" valueType="num">
                                      <p:cBhvr>
                                        <p:cTn id="25" dur="500" fill="hold"/>
                                        <p:tgtEl>
                                          <p:spTgt spid="52231"/>
                                        </p:tgtEl>
                                        <p:attrNameLst>
                                          <p:attrName>ppt_w</p:attrName>
                                        </p:attrNameLst>
                                      </p:cBhvr>
                                      <p:tavLst>
                                        <p:tav tm="0">
                                          <p:val>
                                            <p:fltVal val="0"/>
                                          </p:val>
                                        </p:tav>
                                        <p:tav tm="100000">
                                          <p:val>
                                            <p:strVal val="#ppt_w"/>
                                          </p:val>
                                        </p:tav>
                                      </p:tavLst>
                                    </p:anim>
                                    <p:anim calcmode="lin" valueType="num">
                                      <p:cBhvr>
                                        <p:cTn id="26" dur="500" fill="hold"/>
                                        <p:tgtEl>
                                          <p:spTgt spid="52231"/>
                                        </p:tgtEl>
                                        <p:attrNameLst>
                                          <p:attrName>ppt_h</p:attrName>
                                        </p:attrNameLst>
                                      </p:cBhvr>
                                      <p:tavLst>
                                        <p:tav tm="0">
                                          <p:val>
                                            <p:fltVal val="0"/>
                                          </p:val>
                                        </p:tav>
                                        <p:tav tm="100000">
                                          <p:val>
                                            <p:strVal val="#ppt_h"/>
                                          </p:val>
                                        </p:tav>
                                      </p:tavLst>
                                    </p:anim>
                                  </p:childTnLst>
                                </p:cTn>
                              </p:par>
                            </p:childTnLst>
                          </p:cTn>
                        </p:par>
                        <p:par>
                          <p:cTn id="27" fill="hold">
                            <p:stCondLst>
                              <p:cond delay="3500"/>
                            </p:stCondLst>
                            <p:childTnLst>
                              <p:par>
                                <p:cTn id="28" presetID="1" presetClass="entr" presetSubtype="0" fill="hold" nodeType="afterEffect">
                                  <p:stCondLst>
                                    <p:cond delay="3000"/>
                                  </p:stCondLst>
                                  <p:childTnLst>
                                    <p:set>
                                      <p:cBhvr>
                                        <p:cTn id="29" dur="1" fill="hold">
                                          <p:stCondLst>
                                            <p:cond delay="499"/>
                                          </p:stCondLst>
                                        </p:cTn>
                                        <p:tgtEl>
                                          <p:spTgt spid="2"/>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nodeType="afterEffect">
                                  <p:stCondLst>
                                    <p:cond delay="0"/>
                                  </p:stCondLst>
                                  <p:childTnLst>
                                    <p:set>
                                      <p:cBhvr>
                                        <p:cTn id="32" dur="1" fill="hold">
                                          <p:stCondLst>
                                            <p:cond delay="499"/>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2239"/>
                                        </p:tgtEl>
                                        <p:attrNameLst>
                                          <p:attrName>style.visibility</p:attrName>
                                        </p:attrNameLst>
                                      </p:cBhvr>
                                      <p:to>
                                        <p:strVal val="visible"/>
                                      </p:to>
                                    </p:set>
                                    <p:animEffect transition="in" filter="wipe(up)">
                                      <p:cBhvr>
                                        <p:cTn id="37" dur="500"/>
                                        <p:tgtEl>
                                          <p:spTgt spid="52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52228" grpId="0" autoUpdateAnimBg="0"/>
      <p:bldP spid="52229" grpId="0" autoUpdateAnimBg="0"/>
      <p:bldP spid="52231" grpId="0" autoUpdateAnimBg="0"/>
      <p:bldP spid="52239"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6"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53251" name="Oval 3"/>
          <p:cNvSpPr>
            <a:spLocks noChangeAspect="1" noChangeArrowheads="1"/>
          </p:cNvSpPr>
          <p:nvPr/>
        </p:nvSpPr>
        <p:spPr bwMode="auto">
          <a:xfrm>
            <a:off x="3200400" y="2971800"/>
            <a:ext cx="2819400" cy="2133600"/>
          </a:xfrm>
          <a:prstGeom prst="ellipse">
            <a:avLst/>
          </a:prstGeom>
          <a:noFill/>
          <a:ln w="50800">
            <a:solidFill>
              <a:schemeClr va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3252" name="Rectangle 4"/>
          <p:cNvSpPr>
            <a:spLocks noChangeArrowheads="1"/>
          </p:cNvSpPr>
          <p:nvPr/>
        </p:nvSpPr>
        <p:spPr bwMode="auto">
          <a:xfrm>
            <a:off x="990600" y="2971800"/>
            <a:ext cx="1949450" cy="1343025"/>
          </a:xfrm>
          <a:prstGeom prst="rect">
            <a:avLst/>
          </a:prstGeom>
          <a:noFill/>
          <a:ln w="50800">
            <a:noFill/>
            <a:miter lim="800000"/>
            <a:headEnd/>
            <a:tailEnd/>
          </a:ln>
          <a:effectLst/>
        </p:spPr>
        <p:txBody>
          <a:bodyPr lIns="126683" tIns="62230" rIns="126683" bIns="62230">
            <a:spAutoFit/>
          </a:bodyPr>
          <a:lstStyle/>
          <a:p>
            <a:pPr defTabSz="1279525" eaLnBrk="0" hangingPunct="0">
              <a:spcBef>
                <a:spcPct val="50000"/>
              </a:spcBef>
              <a:defRPr/>
            </a:pPr>
            <a:r>
              <a:rPr lang="en-US" sz="2000">
                <a:effectLst>
                  <a:outerShdw blurRad="38100" dist="38100" dir="2700000" algn="tl">
                    <a:srgbClr val="000000"/>
                  </a:outerShdw>
                </a:effectLst>
              </a:rPr>
              <a:t>“Double Density” </a:t>
            </a:r>
            <a:br>
              <a:rPr lang="en-US" sz="2000">
                <a:effectLst>
                  <a:outerShdw blurRad="38100" dist="38100" dir="2700000" algn="tl">
                    <a:srgbClr val="000000"/>
                  </a:outerShdw>
                </a:effectLst>
              </a:rPr>
            </a:br>
            <a:r>
              <a:rPr lang="en-US" sz="2000">
                <a:effectLst>
                  <a:outerShdw blurRad="38100" dist="38100" dir="2700000" algn="tl">
                    <a:srgbClr val="000000"/>
                  </a:outerShdw>
                </a:effectLst>
              </a:rPr>
              <a:t>of left atrial enlargement</a:t>
            </a:r>
          </a:p>
        </p:txBody>
      </p:sp>
      <p:sp>
        <p:nvSpPr>
          <p:cNvPr id="53253" name="Line 5"/>
          <p:cNvSpPr>
            <a:spLocks noChangeShapeType="1"/>
          </p:cNvSpPr>
          <p:nvPr/>
        </p:nvSpPr>
        <p:spPr bwMode="auto">
          <a:xfrm flipV="1">
            <a:off x="4846638" y="3651250"/>
            <a:ext cx="850900" cy="385763"/>
          </a:xfrm>
          <a:prstGeom prst="line">
            <a:avLst/>
          </a:prstGeom>
          <a:noFill/>
          <a:ln w="76200">
            <a:solidFill>
              <a:srgbClr val="E82269"/>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3254" name="Line 6"/>
          <p:cNvSpPr>
            <a:spLocks noChangeShapeType="1"/>
          </p:cNvSpPr>
          <p:nvPr/>
        </p:nvSpPr>
        <p:spPr bwMode="auto">
          <a:xfrm>
            <a:off x="3405188" y="3951288"/>
            <a:ext cx="793750" cy="404812"/>
          </a:xfrm>
          <a:prstGeom prst="line">
            <a:avLst/>
          </a:prstGeom>
          <a:noFill/>
          <a:ln w="76200">
            <a:solidFill>
              <a:srgbClr val="E82269"/>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3255" name="Text Box 7"/>
          <p:cNvSpPr txBox="1">
            <a:spLocks noChangeArrowheads="1"/>
          </p:cNvSpPr>
          <p:nvPr/>
        </p:nvSpPr>
        <p:spPr bwMode="auto">
          <a:xfrm>
            <a:off x="255588" y="276225"/>
            <a:ext cx="8483600" cy="1187450"/>
          </a:xfrm>
          <a:prstGeom prst="rect">
            <a:avLst/>
          </a:prstGeom>
          <a:noFill/>
          <a:ln w="28575">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When the LA enlarges, it will do something on the left side of the heart we’ll talk about in a minute. And it may produce a “double-density” on the right side of the heart.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3251"/>
                                        </p:tgtEl>
                                        <p:attrNameLst>
                                          <p:attrName>style.visibility</p:attrName>
                                        </p:attrNameLst>
                                      </p:cBhvr>
                                      <p:to>
                                        <p:strVal val="visible"/>
                                      </p:to>
                                    </p:set>
                                    <p:anim calcmode="lin" valueType="num">
                                      <p:cBhvr>
                                        <p:cTn id="7" dur="500" fill="hold"/>
                                        <p:tgtEl>
                                          <p:spTgt spid="53251"/>
                                        </p:tgtEl>
                                        <p:attrNameLst>
                                          <p:attrName>ppt_w</p:attrName>
                                        </p:attrNameLst>
                                      </p:cBhvr>
                                      <p:tavLst>
                                        <p:tav tm="0">
                                          <p:val>
                                            <p:fltVal val="0"/>
                                          </p:val>
                                        </p:tav>
                                        <p:tav tm="100000">
                                          <p:val>
                                            <p:strVal val="#ppt_w"/>
                                          </p:val>
                                        </p:tav>
                                      </p:tavLst>
                                    </p:anim>
                                    <p:anim calcmode="lin" valueType="num">
                                      <p:cBhvr>
                                        <p:cTn id="8" dur="500" fill="hold"/>
                                        <p:tgtEl>
                                          <p:spTgt spid="5325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3253"/>
                                        </p:tgtEl>
                                        <p:attrNameLst>
                                          <p:attrName>style.visibility</p:attrName>
                                        </p:attrNameLst>
                                      </p:cBhvr>
                                      <p:to>
                                        <p:strVal val="visible"/>
                                      </p:to>
                                    </p:set>
                                    <p:anim calcmode="lin" valueType="num">
                                      <p:cBhvr>
                                        <p:cTn id="12" dur="500" fill="hold"/>
                                        <p:tgtEl>
                                          <p:spTgt spid="53253"/>
                                        </p:tgtEl>
                                        <p:attrNameLst>
                                          <p:attrName>ppt_w</p:attrName>
                                        </p:attrNameLst>
                                      </p:cBhvr>
                                      <p:tavLst>
                                        <p:tav tm="0">
                                          <p:val>
                                            <p:fltVal val="0"/>
                                          </p:val>
                                        </p:tav>
                                        <p:tav tm="100000">
                                          <p:val>
                                            <p:strVal val="#ppt_w"/>
                                          </p:val>
                                        </p:tav>
                                      </p:tavLst>
                                    </p:anim>
                                    <p:anim calcmode="lin" valueType="num">
                                      <p:cBhvr>
                                        <p:cTn id="13" dur="500" fill="hold"/>
                                        <p:tgtEl>
                                          <p:spTgt spid="5325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p:cTn id="17" dur="500" fill="hold"/>
                                        <p:tgtEl>
                                          <p:spTgt spid="53254"/>
                                        </p:tgtEl>
                                        <p:attrNameLst>
                                          <p:attrName>ppt_w</p:attrName>
                                        </p:attrNameLst>
                                      </p:cBhvr>
                                      <p:tavLst>
                                        <p:tav tm="0">
                                          <p:val>
                                            <p:fltVal val="0"/>
                                          </p:val>
                                        </p:tav>
                                        <p:tav tm="100000">
                                          <p:val>
                                            <p:strVal val="#ppt_w"/>
                                          </p:val>
                                        </p:tav>
                                      </p:tavLst>
                                    </p:anim>
                                    <p:anim calcmode="lin" valueType="num">
                                      <p:cBhvr>
                                        <p:cTn id="18" dur="500" fill="hold"/>
                                        <p:tgtEl>
                                          <p:spTgt spid="53254"/>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2" presetClass="entr" presetSubtype="1" fill="hold" grpId="0" nodeType="afterEffect">
                                  <p:stCondLst>
                                    <p:cond delay="1000"/>
                                  </p:stCondLst>
                                  <p:childTnLst>
                                    <p:set>
                                      <p:cBhvr>
                                        <p:cTn id="21" dur="1" fill="hold">
                                          <p:stCondLst>
                                            <p:cond delay="0"/>
                                          </p:stCondLst>
                                        </p:cTn>
                                        <p:tgtEl>
                                          <p:spTgt spid="53252"/>
                                        </p:tgtEl>
                                        <p:attrNameLst>
                                          <p:attrName>style.visibility</p:attrName>
                                        </p:attrNameLst>
                                      </p:cBhvr>
                                      <p:to>
                                        <p:strVal val="visible"/>
                                      </p:to>
                                    </p:set>
                                    <p:animEffect transition="in" filter="wipe(up)">
                                      <p:cBhvr>
                                        <p:cTn id="22"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2"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0050"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55299" name="Rectangle 3"/>
          <p:cNvSpPr>
            <a:spLocks noChangeArrowheads="1"/>
          </p:cNvSpPr>
          <p:nvPr/>
        </p:nvSpPr>
        <p:spPr bwMode="auto">
          <a:xfrm>
            <a:off x="750888" y="4010025"/>
            <a:ext cx="1927225" cy="1343025"/>
          </a:xfrm>
          <a:prstGeom prst="rect">
            <a:avLst/>
          </a:prstGeom>
          <a:noFill/>
          <a:ln w="50800">
            <a:noFill/>
            <a:miter lim="800000"/>
            <a:headEnd/>
            <a:tailEnd/>
          </a:ln>
          <a:effectLst>
            <a:outerShdw dist="35921" dir="2700000" algn="ctr" rotWithShape="0">
              <a:schemeClr val="bg2"/>
            </a:outerShdw>
          </a:effectLst>
        </p:spPr>
        <p:txBody>
          <a:bodyPr lIns="126683" tIns="62230" rIns="126683" bIns="62230">
            <a:spAutoFit/>
          </a:bodyPr>
          <a:lstStyle/>
          <a:p>
            <a:pPr defTabSz="1279525" eaLnBrk="0" hangingPunct="0">
              <a:spcBef>
                <a:spcPct val="50000"/>
              </a:spcBef>
              <a:defRPr/>
            </a:pPr>
            <a:r>
              <a:rPr lang="en-US" sz="2000"/>
              <a:t>Right atrium–not important contour in adults</a:t>
            </a:r>
          </a:p>
        </p:txBody>
      </p:sp>
      <p:sp>
        <p:nvSpPr>
          <p:cNvPr id="55300" name="Line 4"/>
          <p:cNvSpPr>
            <a:spLocks noChangeShapeType="1"/>
          </p:cNvSpPr>
          <p:nvPr/>
        </p:nvSpPr>
        <p:spPr bwMode="auto">
          <a:xfrm rot="-393768">
            <a:off x="3200400" y="523875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55301" name="Line 5"/>
          <p:cNvSpPr>
            <a:spLocks noChangeShapeType="1"/>
          </p:cNvSpPr>
          <p:nvPr/>
        </p:nvSpPr>
        <p:spPr bwMode="auto">
          <a:xfrm rot="-1276561">
            <a:off x="3200400" y="4700588"/>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55302" name="Line 6"/>
          <p:cNvSpPr>
            <a:spLocks noChangeShapeType="1"/>
          </p:cNvSpPr>
          <p:nvPr/>
        </p:nvSpPr>
        <p:spPr bwMode="auto">
          <a:xfrm rot="-1357078">
            <a:off x="3352800" y="417195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55303" name="Text Box 7"/>
          <p:cNvSpPr txBox="1">
            <a:spLocks noChangeArrowheads="1"/>
          </p:cNvSpPr>
          <p:nvPr/>
        </p:nvSpPr>
        <p:spPr bwMode="auto">
          <a:xfrm>
            <a:off x="255588" y="531813"/>
            <a:ext cx="8483600" cy="1552575"/>
          </a:xfrm>
          <a:prstGeom prst="rect">
            <a:avLst/>
          </a:prstGeom>
          <a:noFill/>
          <a:ln w="28575">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effectLst>
                  <a:outerShdw blurRad="38100" dist="38100" dir="2700000" algn="tl">
                    <a:srgbClr val="000000"/>
                  </a:outerShdw>
                </a:effectLst>
              </a:rPr>
              <a:t>The last bump on the right side is the right atrium. Since there is no disease in an adult that causes isolated enlargement of the RA, we’ll consider the RA together with the RV later.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5302"/>
                                        </p:tgtEl>
                                        <p:attrNameLst>
                                          <p:attrName>style.visibility</p:attrName>
                                        </p:attrNameLst>
                                      </p:cBhvr>
                                      <p:to>
                                        <p:strVal val="visible"/>
                                      </p:to>
                                    </p:set>
                                    <p:anim calcmode="lin" valueType="num">
                                      <p:cBhvr>
                                        <p:cTn id="7" dur="500" fill="hold"/>
                                        <p:tgtEl>
                                          <p:spTgt spid="55302"/>
                                        </p:tgtEl>
                                        <p:attrNameLst>
                                          <p:attrName>ppt_w</p:attrName>
                                        </p:attrNameLst>
                                      </p:cBhvr>
                                      <p:tavLst>
                                        <p:tav tm="0">
                                          <p:val>
                                            <p:fltVal val="0"/>
                                          </p:val>
                                        </p:tav>
                                        <p:tav tm="100000">
                                          <p:val>
                                            <p:strVal val="#ppt_w"/>
                                          </p:val>
                                        </p:tav>
                                      </p:tavLst>
                                    </p:anim>
                                    <p:anim calcmode="lin" valueType="num">
                                      <p:cBhvr>
                                        <p:cTn id="8" dur="500" fill="hold"/>
                                        <p:tgtEl>
                                          <p:spTgt spid="5530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5301"/>
                                        </p:tgtEl>
                                        <p:attrNameLst>
                                          <p:attrName>style.visibility</p:attrName>
                                        </p:attrNameLst>
                                      </p:cBhvr>
                                      <p:to>
                                        <p:strVal val="visible"/>
                                      </p:to>
                                    </p:set>
                                    <p:anim calcmode="lin" valueType="num">
                                      <p:cBhvr>
                                        <p:cTn id="12" dur="500" fill="hold"/>
                                        <p:tgtEl>
                                          <p:spTgt spid="55301"/>
                                        </p:tgtEl>
                                        <p:attrNameLst>
                                          <p:attrName>ppt_w</p:attrName>
                                        </p:attrNameLst>
                                      </p:cBhvr>
                                      <p:tavLst>
                                        <p:tav tm="0">
                                          <p:val>
                                            <p:fltVal val="0"/>
                                          </p:val>
                                        </p:tav>
                                        <p:tav tm="100000">
                                          <p:val>
                                            <p:strVal val="#ppt_w"/>
                                          </p:val>
                                        </p:tav>
                                      </p:tavLst>
                                    </p:anim>
                                    <p:anim calcmode="lin" valueType="num">
                                      <p:cBhvr>
                                        <p:cTn id="13" dur="500" fill="hold"/>
                                        <p:tgtEl>
                                          <p:spTgt spid="55301"/>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55300"/>
                                        </p:tgtEl>
                                        <p:attrNameLst>
                                          <p:attrName>style.visibility</p:attrName>
                                        </p:attrNameLst>
                                      </p:cBhvr>
                                      <p:to>
                                        <p:strVal val="visible"/>
                                      </p:to>
                                    </p:set>
                                    <p:anim calcmode="lin" valueType="num">
                                      <p:cBhvr>
                                        <p:cTn id="17" dur="500" fill="hold"/>
                                        <p:tgtEl>
                                          <p:spTgt spid="55300"/>
                                        </p:tgtEl>
                                        <p:attrNameLst>
                                          <p:attrName>ppt_w</p:attrName>
                                        </p:attrNameLst>
                                      </p:cBhvr>
                                      <p:tavLst>
                                        <p:tav tm="0">
                                          <p:val>
                                            <p:fltVal val="0"/>
                                          </p:val>
                                        </p:tav>
                                        <p:tav tm="100000">
                                          <p:val>
                                            <p:strVal val="#ppt_w"/>
                                          </p:val>
                                        </p:tav>
                                      </p:tavLst>
                                    </p:anim>
                                    <p:anim calcmode="lin" valueType="num">
                                      <p:cBhvr>
                                        <p:cTn id="18" dur="500" fill="hold"/>
                                        <p:tgtEl>
                                          <p:spTgt spid="5530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55299"/>
                                        </p:tgtEl>
                                        <p:attrNameLst>
                                          <p:attrName>style.visibility</p:attrName>
                                        </p:attrNameLst>
                                      </p:cBhvr>
                                      <p:to>
                                        <p:strVal val="visible"/>
                                      </p:to>
                                    </p:set>
                                    <p:animEffect transition="in" filter="wipe(up)">
                                      <p:cBhvr>
                                        <p:cTn id="22"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4" name="Picture 2" descr="Aortic knob"/>
          <p:cNvPicPr>
            <a:picLocks noChangeAspect="1" noChangeArrowheads="1"/>
          </p:cNvPicPr>
          <p:nvPr/>
        </p:nvPicPr>
        <p:blipFill>
          <a:blip r:embed="rId3"/>
          <a:srcRect/>
          <a:stretch>
            <a:fillRect/>
          </a:stretch>
        </p:blipFill>
        <p:spPr bwMode="auto">
          <a:xfrm>
            <a:off x="2808288" y="288925"/>
            <a:ext cx="6105525" cy="6343650"/>
          </a:xfrm>
          <a:prstGeom prst="rect">
            <a:avLst/>
          </a:prstGeom>
          <a:noFill/>
          <a:ln w="9525">
            <a:noFill/>
            <a:miter lim="800000"/>
            <a:headEnd/>
            <a:tailEnd/>
          </a:ln>
        </p:spPr>
      </p:pic>
      <p:sp>
        <p:nvSpPr>
          <p:cNvPr id="57347" name="Line 3"/>
          <p:cNvSpPr>
            <a:spLocks noChangeShapeType="1"/>
          </p:cNvSpPr>
          <p:nvPr/>
        </p:nvSpPr>
        <p:spPr bwMode="auto">
          <a:xfrm>
            <a:off x="6081713" y="2035175"/>
            <a:ext cx="841375" cy="0"/>
          </a:xfrm>
          <a:prstGeom prst="line">
            <a:avLst/>
          </a:prstGeom>
          <a:noFill/>
          <a:ln w="38100">
            <a:solidFill>
              <a:srgbClr val="E82269"/>
            </a:solidFill>
            <a:round/>
            <a:headEnd type="triangl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7348" name="Text Box 4"/>
          <p:cNvSpPr txBox="1">
            <a:spLocks noChangeArrowheads="1"/>
          </p:cNvSpPr>
          <p:nvPr/>
        </p:nvSpPr>
        <p:spPr bwMode="auto">
          <a:xfrm>
            <a:off x="5961063" y="1563688"/>
            <a:ext cx="1143000" cy="396875"/>
          </a:xfrm>
          <a:prstGeom prst="rect">
            <a:avLst/>
          </a:prstGeom>
          <a:noFill/>
          <a:ln w="28575">
            <a:noFill/>
            <a:miter lim="800000"/>
            <a:headEnd/>
            <a:tailEnd/>
          </a:ln>
        </p:spPr>
        <p:txBody>
          <a:bodyPr>
            <a:spAutoFit/>
          </a:bodyPr>
          <a:lstStyle/>
          <a:p>
            <a:pPr algn="ctr">
              <a:spcBef>
                <a:spcPct val="50000"/>
              </a:spcBef>
            </a:pPr>
            <a:r>
              <a:rPr lang="en-US" sz="2000">
                <a:solidFill>
                  <a:srgbClr val="E82269"/>
                </a:solidFill>
              </a:rPr>
              <a:t>42mm</a:t>
            </a:r>
          </a:p>
        </p:txBody>
      </p:sp>
      <p:sp>
        <p:nvSpPr>
          <p:cNvPr id="57349" name="Text Box 5"/>
          <p:cNvSpPr txBox="1">
            <a:spLocks noChangeArrowheads="1"/>
          </p:cNvSpPr>
          <p:nvPr/>
        </p:nvSpPr>
        <p:spPr bwMode="auto">
          <a:xfrm>
            <a:off x="444500" y="1865313"/>
            <a:ext cx="3819525" cy="2162175"/>
          </a:xfrm>
          <a:prstGeom prst="rect">
            <a:avLst/>
          </a:prstGeom>
          <a:noFill/>
          <a:ln w="28575">
            <a:noFill/>
            <a:miter lim="800000"/>
            <a:headEnd/>
            <a:tailEnd/>
          </a:ln>
        </p:spPr>
        <p:txBody>
          <a:bodyPr>
            <a:spAutoFit/>
          </a:bodyPr>
          <a:lstStyle/>
          <a:p>
            <a:pPr>
              <a:spcBef>
                <a:spcPct val="50000"/>
              </a:spcBef>
            </a:pPr>
            <a:r>
              <a:rPr lang="en-US" sz="2800"/>
              <a:t>Enlarged with:</a:t>
            </a:r>
          </a:p>
          <a:p>
            <a:pPr>
              <a:spcBef>
                <a:spcPct val="50000"/>
              </a:spcBef>
              <a:buClr>
                <a:schemeClr val="tx2"/>
              </a:buClr>
              <a:buSzPct val="50000"/>
              <a:buFont typeface="Monotype Sorts" pitchFamily="2" charset="2"/>
              <a:buChar char="l"/>
            </a:pPr>
            <a:r>
              <a:rPr lang="en-US" sz="2400"/>
              <a:t> Increased pressure</a:t>
            </a:r>
          </a:p>
          <a:p>
            <a:pPr>
              <a:spcBef>
                <a:spcPct val="50000"/>
              </a:spcBef>
              <a:buClr>
                <a:schemeClr val="tx2"/>
              </a:buClr>
              <a:buSzPct val="50000"/>
              <a:buFont typeface="Monotype Sorts" pitchFamily="2" charset="2"/>
              <a:buChar char="l"/>
            </a:pPr>
            <a:r>
              <a:rPr lang="en-US" sz="2400"/>
              <a:t> Increased flow</a:t>
            </a:r>
          </a:p>
          <a:p>
            <a:pPr>
              <a:spcBef>
                <a:spcPct val="50000"/>
              </a:spcBef>
              <a:buClr>
                <a:schemeClr val="tx2"/>
              </a:buClr>
              <a:buSzPct val="50000"/>
              <a:buFont typeface="Monotype Sorts" pitchFamily="2" charset="2"/>
              <a:buChar char="l"/>
            </a:pPr>
            <a:r>
              <a:rPr lang="en-US" sz="2400"/>
              <a:t> Changes in aortic wall</a:t>
            </a:r>
          </a:p>
        </p:txBody>
      </p:sp>
      <p:sp>
        <p:nvSpPr>
          <p:cNvPr id="57350" name="Rectangle 6"/>
          <p:cNvSpPr>
            <a:spLocks noChangeArrowheads="1"/>
          </p:cNvSpPr>
          <p:nvPr/>
        </p:nvSpPr>
        <p:spPr bwMode="auto">
          <a:xfrm>
            <a:off x="444500" y="565150"/>
            <a:ext cx="3106738" cy="800100"/>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700">
                <a:solidFill>
                  <a:schemeClr val="hlink"/>
                </a:solidFill>
              </a:rPr>
              <a:t>Aortic Knob</a:t>
            </a:r>
            <a:r>
              <a:rPr lang="en-US" sz="3700" b="0">
                <a:solidFill>
                  <a:schemeClr val="hlink"/>
                </a:solidFill>
                <a:latin typeface="Times New Roman" pitchFamily="18" charset="0"/>
              </a:rPr>
              <a:t/>
            </a:r>
            <a:br>
              <a:rPr lang="en-US" sz="3700" b="0">
                <a:solidFill>
                  <a:schemeClr val="hlink"/>
                </a:solidFill>
                <a:latin typeface="Times New Roman" pitchFamily="18" charset="0"/>
              </a:rPr>
            </a:br>
            <a:endParaRPr lang="en-US" sz="3300" b="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7347"/>
                                        </p:tgtEl>
                                        <p:attrNameLst>
                                          <p:attrName>style.visibility</p:attrName>
                                        </p:attrNameLst>
                                      </p:cBhvr>
                                      <p:to>
                                        <p:strVal val="visible"/>
                                      </p:to>
                                    </p:set>
                                    <p:anim calcmode="lin" valueType="num">
                                      <p:cBhvr>
                                        <p:cTn id="7" dur="500" fill="hold"/>
                                        <p:tgtEl>
                                          <p:spTgt spid="57347"/>
                                        </p:tgtEl>
                                        <p:attrNameLst>
                                          <p:attrName>ppt_w</p:attrName>
                                        </p:attrNameLst>
                                      </p:cBhvr>
                                      <p:tavLst>
                                        <p:tav tm="0">
                                          <p:val>
                                            <p:fltVal val="0"/>
                                          </p:val>
                                        </p:tav>
                                        <p:tav tm="100000">
                                          <p:val>
                                            <p:strVal val="#ppt_w"/>
                                          </p:val>
                                        </p:tav>
                                      </p:tavLst>
                                    </p:anim>
                                    <p:anim calcmode="lin" valueType="num">
                                      <p:cBhvr>
                                        <p:cTn id="8" dur="500" fill="hold"/>
                                        <p:tgtEl>
                                          <p:spTgt spid="5734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57348"/>
                                        </p:tgtEl>
                                        <p:attrNameLst>
                                          <p:attrName>style.visibility</p:attrName>
                                        </p:attrNameLst>
                                      </p:cBhvr>
                                      <p:to>
                                        <p:strVal val="visible"/>
                                      </p:to>
                                    </p:set>
                                    <p:anim calcmode="lin" valueType="num">
                                      <p:cBhvr>
                                        <p:cTn id="12" dur="500" fill="hold"/>
                                        <p:tgtEl>
                                          <p:spTgt spid="57348"/>
                                        </p:tgtEl>
                                        <p:attrNameLst>
                                          <p:attrName>ppt_w</p:attrName>
                                        </p:attrNameLst>
                                      </p:cBhvr>
                                      <p:tavLst>
                                        <p:tav tm="0">
                                          <p:val>
                                            <p:fltVal val="0"/>
                                          </p:val>
                                        </p:tav>
                                        <p:tav tm="100000">
                                          <p:val>
                                            <p:strVal val="#ppt_w"/>
                                          </p:val>
                                        </p:tav>
                                      </p:tavLst>
                                    </p:anim>
                                    <p:anim calcmode="lin" valueType="num">
                                      <p:cBhvr>
                                        <p:cTn id="13" dur="500" fill="hold"/>
                                        <p:tgtEl>
                                          <p:spTgt spid="5734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7349"/>
                                        </p:tgtEl>
                                        <p:attrNameLst>
                                          <p:attrName>style.visibility</p:attrName>
                                        </p:attrNameLst>
                                      </p:cBhvr>
                                      <p:to>
                                        <p:strVal val="visible"/>
                                      </p:to>
                                    </p:set>
                                    <p:animEffect transition="in" filter="wipe(up)">
                                      <p:cBhvr>
                                        <p:cTn id="17" dur="5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P spid="57349"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2098"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58371" name="Text Box 3"/>
          <p:cNvSpPr txBox="1">
            <a:spLocks noChangeArrowheads="1"/>
          </p:cNvSpPr>
          <p:nvPr/>
        </p:nvSpPr>
        <p:spPr bwMode="auto">
          <a:xfrm>
            <a:off x="5867400" y="2849563"/>
            <a:ext cx="2286000" cy="579437"/>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eaLnBrk="0" hangingPunct="0">
              <a:spcBef>
                <a:spcPct val="50000"/>
              </a:spcBef>
              <a:defRPr/>
            </a:pPr>
            <a:r>
              <a:rPr lang="en-US" sz="3200">
                <a:solidFill>
                  <a:srgbClr val="F51555"/>
                </a:solidFill>
                <a:effectLst>
                  <a:outerShdw blurRad="38100" dist="38100" dir="2700000" algn="tl">
                    <a:srgbClr val="000000"/>
                  </a:outerShdw>
                </a:effectLst>
              </a:rPr>
              <a:t>Important</a:t>
            </a:r>
          </a:p>
        </p:txBody>
      </p:sp>
      <p:sp>
        <p:nvSpPr>
          <p:cNvPr id="58372" name="Line 4"/>
          <p:cNvSpPr>
            <a:spLocks noChangeShapeType="1"/>
          </p:cNvSpPr>
          <p:nvPr/>
        </p:nvSpPr>
        <p:spPr bwMode="auto">
          <a:xfrm rot="6983925">
            <a:off x="5295900" y="38481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58373" name="Line 5"/>
          <p:cNvSpPr>
            <a:spLocks noChangeShapeType="1"/>
          </p:cNvSpPr>
          <p:nvPr/>
        </p:nvSpPr>
        <p:spPr bwMode="auto">
          <a:xfrm rot="-13154362">
            <a:off x="5181600" y="35052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58374" name="Line 6"/>
          <p:cNvSpPr>
            <a:spLocks noChangeShapeType="1"/>
          </p:cNvSpPr>
          <p:nvPr/>
        </p:nvSpPr>
        <p:spPr bwMode="auto">
          <a:xfrm rot="-12170168">
            <a:off x="4953000" y="31242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58375" name="Rectangle 7"/>
          <p:cNvSpPr>
            <a:spLocks noChangeArrowheads="1"/>
          </p:cNvSpPr>
          <p:nvPr/>
        </p:nvSpPr>
        <p:spPr bwMode="auto">
          <a:xfrm>
            <a:off x="547688" y="739775"/>
            <a:ext cx="3071812" cy="1751013"/>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eaLnBrk="0" hangingPunct="0">
              <a:lnSpc>
                <a:spcPct val="90000"/>
              </a:lnSpc>
              <a:defRPr/>
            </a:pPr>
            <a:endParaRPr lang="en-US" sz="3700">
              <a:solidFill>
                <a:schemeClr val="hlink"/>
              </a:solidFill>
            </a:endParaRPr>
          </a:p>
          <a:p>
            <a:pPr eaLnBrk="0" hangingPunct="0">
              <a:lnSpc>
                <a:spcPct val="90000"/>
              </a:lnSpc>
              <a:defRPr/>
            </a:pPr>
            <a:r>
              <a:rPr lang="en-US" sz="3700">
                <a:solidFill>
                  <a:schemeClr val="hlink"/>
                </a:solidFill>
              </a:rPr>
              <a:t>Main Pulmonary Artery</a:t>
            </a:r>
            <a:br>
              <a:rPr lang="en-US" sz="3700">
                <a:solidFill>
                  <a:schemeClr val="hlink"/>
                </a:solidFill>
              </a:rPr>
            </a:br>
            <a:endParaRPr lang="en-US" sz="3300">
              <a:solidFill>
                <a:schemeClr val="tx2"/>
              </a:solidFill>
            </a:endParaRPr>
          </a:p>
        </p:txBody>
      </p:sp>
      <p:sp>
        <p:nvSpPr>
          <p:cNvPr id="132104" name="Text Box 8"/>
          <p:cNvSpPr txBox="1">
            <a:spLocks noChangeArrowheads="1"/>
          </p:cNvSpPr>
          <p:nvPr/>
        </p:nvSpPr>
        <p:spPr bwMode="auto">
          <a:xfrm>
            <a:off x="2828925" y="5251450"/>
            <a:ext cx="4741863" cy="1187450"/>
          </a:xfrm>
          <a:prstGeom prst="rect">
            <a:avLst/>
          </a:prstGeom>
          <a:noFill/>
          <a:ln w="28575">
            <a:noFill/>
            <a:miter lim="800000"/>
            <a:headEnd/>
            <a:tailEnd/>
          </a:ln>
        </p:spPr>
        <p:txBody>
          <a:bodyPr>
            <a:spAutoFit/>
          </a:bodyPr>
          <a:lstStyle/>
          <a:p>
            <a:pPr algn="ctr">
              <a:spcBef>
                <a:spcPct val="50000"/>
              </a:spcBef>
            </a:pPr>
            <a:r>
              <a:rPr lang="en-US" sz="2400">
                <a:solidFill>
                  <a:schemeClr val="bg2"/>
                </a:solidFill>
              </a:rPr>
              <a:t>The next bump down is the main pulmonary artery and is the keystone of this system.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8374"/>
                                        </p:tgtEl>
                                        <p:attrNameLst>
                                          <p:attrName>style.visibility</p:attrName>
                                        </p:attrNameLst>
                                      </p:cBhvr>
                                      <p:to>
                                        <p:strVal val="visible"/>
                                      </p:to>
                                    </p:set>
                                    <p:anim calcmode="lin" valueType="num">
                                      <p:cBhvr>
                                        <p:cTn id="7" dur="500" fill="hold"/>
                                        <p:tgtEl>
                                          <p:spTgt spid="58374"/>
                                        </p:tgtEl>
                                        <p:attrNameLst>
                                          <p:attrName>ppt_w</p:attrName>
                                        </p:attrNameLst>
                                      </p:cBhvr>
                                      <p:tavLst>
                                        <p:tav tm="0">
                                          <p:val>
                                            <p:fltVal val="0"/>
                                          </p:val>
                                        </p:tav>
                                        <p:tav tm="100000">
                                          <p:val>
                                            <p:strVal val="#ppt_w"/>
                                          </p:val>
                                        </p:tav>
                                      </p:tavLst>
                                    </p:anim>
                                    <p:anim calcmode="lin" valueType="num">
                                      <p:cBhvr>
                                        <p:cTn id="8" dur="500" fill="hold"/>
                                        <p:tgtEl>
                                          <p:spTgt spid="583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8373"/>
                                        </p:tgtEl>
                                        <p:attrNameLst>
                                          <p:attrName>style.visibility</p:attrName>
                                        </p:attrNameLst>
                                      </p:cBhvr>
                                      <p:to>
                                        <p:strVal val="visible"/>
                                      </p:to>
                                    </p:set>
                                    <p:anim calcmode="lin" valueType="num">
                                      <p:cBhvr>
                                        <p:cTn id="12" dur="500" fill="hold"/>
                                        <p:tgtEl>
                                          <p:spTgt spid="58373"/>
                                        </p:tgtEl>
                                        <p:attrNameLst>
                                          <p:attrName>ppt_w</p:attrName>
                                        </p:attrNameLst>
                                      </p:cBhvr>
                                      <p:tavLst>
                                        <p:tav tm="0">
                                          <p:val>
                                            <p:fltVal val="0"/>
                                          </p:val>
                                        </p:tav>
                                        <p:tav tm="100000">
                                          <p:val>
                                            <p:strVal val="#ppt_w"/>
                                          </p:val>
                                        </p:tav>
                                      </p:tavLst>
                                    </p:anim>
                                    <p:anim calcmode="lin" valueType="num">
                                      <p:cBhvr>
                                        <p:cTn id="13" dur="500" fill="hold"/>
                                        <p:tgtEl>
                                          <p:spTgt spid="5837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58372"/>
                                        </p:tgtEl>
                                        <p:attrNameLst>
                                          <p:attrName>style.visibility</p:attrName>
                                        </p:attrNameLst>
                                      </p:cBhvr>
                                      <p:to>
                                        <p:strVal val="visible"/>
                                      </p:to>
                                    </p:set>
                                    <p:anim calcmode="lin" valueType="num">
                                      <p:cBhvr>
                                        <p:cTn id="17" dur="500" fill="hold"/>
                                        <p:tgtEl>
                                          <p:spTgt spid="58372"/>
                                        </p:tgtEl>
                                        <p:attrNameLst>
                                          <p:attrName>ppt_w</p:attrName>
                                        </p:attrNameLst>
                                      </p:cBhvr>
                                      <p:tavLst>
                                        <p:tav tm="0">
                                          <p:val>
                                            <p:fltVal val="0"/>
                                          </p:val>
                                        </p:tav>
                                        <p:tav tm="100000">
                                          <p:val>
                                            <p:strVal val="#ppt_w"/>
                                          </p:val>
                                        </p:tav>
                                      </p:tavLst>
                                    </p:anim>
                                    <p:anim calcmode="lin" valueType="num">
                                      <p:cBhvr>
                                        <p:cTn id="18" dur="500" fill="hold"/>
                                        <p:tgtEl>
                                          <p:spTgt spid="58372"/>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9" presetClass="entr" presetSubtype="10" fill="hold" grpId="0" nodeType="afterEffect">
                                  <p:stCondLst>
                                    <p:cond delay="0"/>
                                  </p:stCondLst>
                                  <p:childTnLst>
                                    <p:set>
                                      <p:cBhvr>
                                        <p:cTn id="21" dur="1" fill="hold">
                                          <p:stCondLst>
                                            <p:cond delay="0"/>
                                          </p:stCondLst>
                                        </p:cTn>
                                        <p:tgtEl>
                                          <p:spTgt spid="58371"/>
                                        </p:tgtEl>
                                        <p:attrNameLst>
                                          <p:attrName>style.visibility</p:attrName>
                                        </p:attrNameLst>
                                      </p:cBhvr>
                                      <p:to>
                                        <p:strVal val="visible"/>
                                      </p:to>
                                    </p:set>
                                    <p:anim calcmode="lin" valueType="num">
                                      <p:cBhvr>
                                        <p:cTn id="22" dur="5000" fill="hold"/>
                                        <p:tgtEl>
                                          <p:spTgt spid="58371"/>
                                        </p:tgtEl>
                                        <p:attrNameLst>
                                          <p:attrName>ppt_w</p:attrName>
                                        </p:attrNameLst>
                                      </p:cBhvr>
                                      <p:tavLst>
                                        <p:tav tm="0" fmla="#ppt_w*sin(2.5*pi*$)">
                                          <p:val>
                                            <p:fltVal val="0"/>
                                          </p:val>
                                        </p:tav>
                                        <p:tav tm="100000">
                                          <p:val>
                                            <p:fltVal val="1"/>
                                          </p:val>
                                        </p:tav>
                                      </p:tavLst>
                                    </p:anim>
                                    <p:anim calcmode="lin" valueType="num">
                                      <p:cBhvr>
                                        <p:cTn id="23" dur="5000" fill="hold"/>
                                        <p:tgtEl>
                                          <p:spTgt spid="583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22"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59395" name="AutoShape 3"/>
          <p:cNvSpPr>
            <a:spLocks noChangeArrowheads="1"/>
          </p:cNvSpPr>
          <p:nvPr/>
        </p:nvSpPr>
        <p:spPr bwMode="auto">
          <a:xfrm>
            <a:off x="5029200" y="3352800"/>
            <a:ext cx="457200" cy="152400"/>
          </a:xfrm>
          <a:prstGeom prst="rightArrow">
            <a:avLst>
              <a:gd name="adj1" fmla="val 50000"/>
              <a:gd name="adj2" fmla="val 75000"/>
            </a:avLst>
          </a:prstGeom>
          <a:solidFill>
            <a:srgbClr val="F51555"/>
          </a:solidFill>
          <a:ln w="50800">
            <a:solidFill>
              <a:srgbClr val="F51555"/>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9396" name="Rectangle 4"/>
          <p:cNvSpPr>
            <a:spLocks noChangeArrowheads="1"/>
          </p:cNvSpPr>
          <p:nvPr/>
        </p:nvSpPr>
        <p:spPr bwMode="auto">
          <a:xfrm>
            <a:off x="547688" y="739775"/>
            <a:ext cx="3071812" cy="1751013"/>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eaLnBrk="0" hangingPunct="0">
              <a:lnSpc>
                <a:spcPct val="90000"/>
              </a:lnSpc>
              <a:defRPr/>
            </a:pPr>
            <a:r>
              <a:rPr lang="en-US" sz="3700">
                <a:solidFill>
                  <a:schemeClr val="hlink"/>
                </a:solidFill>
              </a:rPr>
              <a:t>Finding the Main Pulmonary Artery</a:t>
            </a:r>
            <a:br>
              <a:rPr lang="en-US" sz="3700">
                <a:solidFill>
                  <a:schemeClr val="hlink"/>
                </a:solidFill>
              </a:rPr>
            </a:br>
            <a:endParaRPr lang="en-US" sz="3300">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1000"/>
                                  </p:stCondLst>
                                  <p:childTnLst>
                                    <p:set>
                                      <p:cBhvr>
                                        <p:cTn id="6" dur="1" fill="hold">
                                          <p:stCondLst>
                                            <p:cond delay="0"/>
                                          </p:stCondLst>
                                        </p:cTn>
                                        <p:tgtEl>
                                          <p:spTgt spid="59395"/>
                                        </p:tgtEl>
                                        <p:attrNameLst>
                                          <p:attrName>style.visibility</p:attrName>
                                        </p:attrNameLst>
                                      </p:cBhvr>
                                      <p:to>
                                        <p:strVal val="visible"/>
                                      </p:to>
                                    </p:set>
                                    <p:anim calcmode="lin" valueType="num">
                                      <p:cBhvr>
                                        <p:cTn id="7" dur="500" fill="hold"/>
                                        <p:tgtEl>
                                          <p:spTgt spid="59395"/>
                                        </p:tgtEl>
                                        <p:attrNameLst>
                                          <p:attrName>ppt_w</p:attrName>
                                        </p:attrNameLst>
                                      </p:cBhvr>
                                      <p:tavLst>
                                        <p:tav tm="0">
                                          <p:val>
                                            <p:fltVal val="0"/>
                                          </p:val>
                                        </p:tav>
                                        <p:tav tm="100000">
                                          <p:val>
                                            <p:strVal val="#ppt_w"/>
                                          </p:val>
                                        </p:tav>
                                      </p:tavLst>
                                    </p:anim>
                                    <p:anim calcmode="lin" valueType="num">
                                      <p:cBhvr>
                                        <p:cTn id="8" dur="500" fill="hold"/>
                                        <p:tgtEl>
                                          <p:spTgt spid="593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p:txBody>
          <a:bodyPr/>
          <a:lstStyle/>
          <a:p>
            <a:pPr eaLnBrk="1" hangingPunct="1">
              <a:defRPr/>
            </a:pPr>
            <a:r>
              <a:rPr lang="en-US" sz="4000" b="1" i="1" u="sng" smtClean="0"/>
              <a:t>Hypo-inspiratory vs  inspiratory</a:t>
            </a:r>
          </a:p>
        </p:txBody>
      </p:sp>
      <p:pic>
        <p:nvPicPr>
          <p:cNvPr id="29699" name="Picture 3" descr="exp"/>
          <p:cNvPicPr>
            <a:picLocks noChangeAspect="1" noChangeArrowheads="1"/>
          </p:cNvPicPr>
          <p:nvPr>
            <p:ph sz="half" idx="1"/>
          </p:nvPr>
        </p:nvPicPr>
        <p:blipFill>
          <a:blip r:embed="rId3"/>
          <a:srcRect/>
          <a:stretch>
            <a:fillRect/>
          </a:stretch>
        </p:blipFill>
        <p:spPr>
          <a:xfrm>
            <a:off x="0" y="2260600"/>
            <a:ext cx="4362450" cy="3671888"/>
          </a:xfrm>
          <a:noFill/>
        </p:spPr>
      </p:pic>
      <p:pic>
        <p:nvPicPr>
          <p:cNvPr id="533508" name="Picture 4" descr="hypoinspirationpost"/>
          <p:cNvPicPr>
            <a:picLocks noChangeAspect="1" noChangeArrowheads="1"/>
          </p:cNvPicPr>
          <p:nvPr>
            <p:ph sz="half" idx="2"/>
          </p:nvPr>
        </p:nvPicPr>
        <p:blipFill>
          <a:blip r:embed="rId4"/>
          <a:srcRect/>
          <a:stretch>
            <a:fillRect/>
          </a:stretch>
        </p:blipFill>
        <p:spPr>
          <a:xfrm>
            <a:off x="4781550" y="2260600"/>
            <a:ext cx="4362450" cy="367188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33508"/>
                                        </p:tgtEl>
                                        <p:attrNameLst>
                                          <p:attrName>style.visibility</p:attrName>
                                        </p:attrNameLst>
                                      </p:cBhvr>
                                      <p:to>
                                        <p:strVal val="visible"/>
                                      </p:to>
                                    </p:set>
                                    <p:anim calcmode="lin" valueType="num">
                                      <p:cBhvr>
                                        <p:cTn id="7" dur="1000" fill="hold"/>
                                        <p:tgtEl>
                                          <p:spTgt spid="533508"/>
                                        </p:tgtEl>
                                        <p:attrNameLst>
                                          <p:attrName>ppt_x</p:attrName>
                                        </p:attrNameLst>
                                      </p:cBhvr>
                                      <p:tavLst>
                                        <p:tav tm="0">
                                          <p:val>
                                            <p:strVal val="#ppt_x-.2"/>
                                          </p:val>
                                        </p:tav>
                                        <p:tav tm="100000">
                                          <p:val>
                                            <p:strVal val="#ppt_x"/>
                                          </p:val>
                                        </p:tav>
                                      </p:tavLst>
                                    </p:anim>
                                    <p:anim calcmode="lin" valueType="num">
                                      <p:cBhvr>
                                        <p:cTn id="8" dur="1000" fill="hold"/>
                                        <p:tgtEl>
                                          <p:spTgt spid="533508"/>
                                        </p:tgtEl>
                                        <p:attrNameLst>
                                          <p:attrName>ppt_y</p:attrName>
                                        </p:attrNameLst>
                                      </p:cBhvr>
                                      <p:tavLst>
                                        <p:tav tm="0">
                                          <p:val>
                                            <p:strVal val="#ppt_y"/>
                                          </p:val>
                                        </p:tav>
                                        <p:tav tm="100000">
                                          <p:val>
                                            <p:strVal val="#ppt_y"/>
                                          </p:val>
                                        </p:tav>
                                      </p:tavLst>
                                    </p:anim>
                                    <p:animEffect transition="in" filter="wipe(right)" prLst="gradientSize: 0.1">
                                      <p:cBhvr>
                                        <p:cTn id="9" dur="1000"/>
                                        <p:tgtEl>
                                          <p:spTgt spid="533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6"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60419" name="Line 3"/>
          <p:cNvSpPr>
            <a:spLocks noChangeShapeType="1"/>
          </p:cNvSpPr>
          <p:nvPr/>
        </p:nvSpPr>
        <p:spPr bwMode="auto">
          <a:xfrm rot="20823008" flipV="1">
            <a:off x="5715000" y="2286000"/>
            <a:ext cx="304800" cy="304800"/>
          </a:xfrm>
          <a:prstGeom prst="line">
            <a:avLst/>
          </a:prstGeom>
          <a:noFill/>
          <a:ln w="50800">
            <a:solidFill>
              <a:schemeClr val="tx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60420" name="Line 4"/>
          <p:cNvSpPr>
            <a:spLocks noChangeShapeType="1"/>
          </p:cNvSpPr>
          <p:nvPr/>
        </p:nvSpPr>
        <p:spPr bwMode="auto">
          <a:xfrm flipV="1">
            <a:off x="6096000" y="2362200"/>
            <a:ext cx="304800" cy="304800"/>
          </a:xfrm>
          <a:prstGeom prst="line">
            <a:avLst/>
          </a:prstGeom>
          <a:noFill/>
          <a:ln w="50800">
            <a:solidFill>
              <a:schemeClr val="tx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60421" name="Line 5"/>
          <p:cNvSpPr>
            <a:spLocks noChangeShapeType="1"/>
          </p:cNvSpPr>
          <p:nvPr/>
        </p:nvSpPr>
        <p:spPr bwMode="auto">
          <a:xfrm flipV="1">
            <a:off x="6324600" y="2667000"/>
            <a:ext cx="304800" cy="304800"/>
          </a:xfrm>
          <a:prstGeom prst="line">
            <a:avLst/>
          </a:prstGeom>
          <a:noFill/>
          <a:ln w="50800">
            <a:solidFill>
              <a:schemeClr val="tx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60422" name="Line 6"/>
          <p:cNvSpPr>
            <a:spLocks noChangeShapeType="1"/>
          </p:cNvSpPr>
          <p:nvPr/>
        </p:nvSpPr>
        <p:spPr bwMode="auto">
          <a:xfrm rot="2708138" flipV="1">
            <a:off x="6400800" y="3048000"/>
            <a:ext cx="304800" cy="304800"/>
          </a:xfrm>
          <a:prstGeom prst="line">
            <a:avLst/>
          </a:prstGeom>
          <a:noFill/>
          <a:ln w="50800">
            <a:solidFill>
              <a:schemeClr val="tx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60423" name="Line 7"/>
          <p:cNvSpPr>
            <a:spLocks noChangeShapeType="1"/>
          </p:cNvSpPr>
          <p:nvPr/>
        </p:nvSpPr>
        <p:spPr bwMode="auto">
          <a:xfrm rot="3379661" flipV="1">
            <a:off x="6400800" y="3429000"/>
            <a:ext cx="304800" cy="304800"/>
          </a:xfrm>
          <a:prstGeom prst="line">
            <a:avLst/>
          </a:prstGeom>
          <a:noFill/>
          <a:ln w="50800">
            <a:solidFill>
              <a:schemeClr val="tx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60424" name="Rectangle 8"/>
          <p:cNvSpPr>
            <a:spLocks noChangeArrowheads="1"/>
          </p:cNvSpPr>
          <p:nvPr/>
        </p:nvSpPr>
        <p:spPr bwMode="auto">
          <a:xfrm>
            <a:off x="6248400" y="3886200"/>
            <a:ext cx="2438400" cy="733425"/>
          </a:xfrm>
          <a:prstGeom prst="rect">
            <a:avLst/>
          </a:prstGeom>
          <a:noFill/>
          <a:ln w="50800">
            <a:noFill/>
            <a:miter lim="800000"/>
            <a:headEnd/>
            <a:tailEnd/>
          </a:ln>
          <a:effectLst>
            <a:outerShdw dist="35921" dir="2700000" algn="ctr" rotWithShape="0">
              <a:schemeClr val="bg2"/>
            </a:outerShdw>
          </a:effectLst>
        </p:spPr>
        <p:txBody>
          <a:bodyPr lIns="126683" tIns="62230" rIns="126683" bIns="62230">
            <a:spAutoFit/>
          </a:bodyPr>
          <a:lstStyle/>
          <a:p>
            <a:pPr defTabSz="1279525" eaLnBrk="0" hangingPunct="0">
              <a:spcBef>
                <a:spcPct val="50000"/>
              </a:spcBef>
              <a:defRPr/>
            </a:pPr>
            <a:r>
              <a:rPr lang="en-US" sz="2000"/>
              <a:t>Adjacent to left pulmonary artery</a:t>
            </a:r>
          </a:p>
        </p:txBody>
      </p:sp>
      <p:sp>
        <p:nvSpPr>
          <p:cNvPr id="60425" name="Line 9"/>
          <p:cNvSpPr>
            <a:spLocks noChangeShapeType="1"/>
          </p:cNvSpPr>
          <p:nvPr/>
        </p:nvSpPr>
        <p:spPr bwMode="auto">
          <a:xfrm rot="6983925">
            <a:off x="5295900" y="38481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60426" name="Line 10"/>
          <p:cNvSpPr>
            <a:spLocks noChangeShapeType="1"/>
          </p:cNvSpPr>
          <p:nvPr/>
        </p:nvSpPr>
        <p:spPr bwMode="auto">
          <a:xfrm rot="-13154362">
            <a:off x="5181600" y="35052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60427" name="Line 11"/>
          <p:cNvSpPr>
            <a:spLocks noChangeShapeType="1"/>
          </p:cNvSpPr>
          <p:nvPr/>
        </p:nvSpPr>
        <p:spPr bwMode="auto">
          <a:xfrm rot="-12170168">
            <a:off x="4953000" y="31242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60428" name="Rectangle 12"/>
          <p:cNvSpPr>
            <a:spLocks noChangeArrowheads="1"/>
          </p:cNvSpPr>
          <p:nvPr/>
        </p:nvSpPr>
        <p:spPr bwMode="auto">
          <a:xfrm>
            <a:off x="547688" y="739775"/>
            <a:ext cx="3071812" cy="1751013"/>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eaLnBrk="0" hangingPunct="0">
              <a:lnSpc>
                <a:spcPct val="90000"/>
              </a:lnSpc>
              <a:defRPr/>
            </a:pPr>
            <a:r>
              <a:rPr lang="en-US" sz="3700">
                <a:solidFill>
                  <a:schemeClr val="hlink"/>
                </a:solidFill>
              </a:rPr>
              <a:t>Finding the Main Pulmonary Artery</a:t>
            </a:r>
            <a:br>
              <a:rPr lang="en-US" sz="3700">
                <a:solidFill>
                  <a:schemeClr val="hlink"/>
                </a:solidFill>
              </a:rPr>
            </a:br>
            <a:endParaRPr lang="en-US" sz="3300">
              <a:solidFill>
                <a:schemeClr val="tx2"/>
              </a:solidFill>
            </a:endParaRPr>
          </a:p>
        </p:txBody>
      </p:sp>
      <p:sp>
        <p:nvSpPr>
          <p:cNvPr id="134157" name="Text Box 13"/>
          <p:cNvSpPr txBox="1">
            <a:spLocks noChangeArrowheads="1"/>
          </p:cNvSpPr>
          <p:nvPr/>
        </p:nvSpPr>
        <p:spPr bwMode="auto">
          <a:xfrm>
            <a:off x="1571625" y="6118225"/>
            <a:ext cx="7253288" cy="457200"/>
          </a:xfrm>
          <a:prstGeom prst="rect">
            <a:avLst/>
          </a:prstGeom>
          <a:noFill/>
          <a:ln w="28575">
            <a:noFill/>
            <a:miter lim="800000"/>
            <a:headEnd/>
            <a:tailEnd/>
          </a:ln>
        </p:spPr>
        <p:txBody>
          <a:bodyPr>
            <a:spAutoFit/>
          </a:bodyPr>
          <a:lstStyle/>
          <a:p>
            <a:pPr>
              <a:spcBef>
                <a:spcPct val="50000"/>
              </a:spcBef>
            </a:pPr>
            <a:r>
              <a:rPr lang="en-US" sz="2400">
                <a:solidFill>
                  <a:schemeClr val="bg1"/>
                </a:solidFill>
              </a:rPr>
              <a:t>We can measure the main pulmonary artery  . .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0424"/>
                                        </p:tgtEl>
                                        <p:attrNameLst>
                                          <p:attrName>style.visibility</p:attrName>
                                        </p:attrNameLst>
                                      </p:cBhvr>
                                      <p:to>
                                        <p:strVal val="visible"/>
                                      </p:to>
                                    </p:set>
                                    <p:animEffect transition="in" filter="wipe(up)">
                                      <p:cBhvr>
                                        <p:cTn id="7" dur="500"/>
                                        <p:tgtEl>
                                          <p:spTgt spid="60424"/>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60419"/>
                                        </p:tgtEl>
                                        <p:attrNameLst>
                                          <p:attrName>style.visibility</p:attrName>
                                        </p:attrNameLst>
                                      </p:cBhvr>
                                      <p:to>
                                        <p:strVal val="visible"/>
                                      </p:to>
                                    </p:set>
                                    <p:anim calcmode="lin" valueType="num">
                                      <p:cBhvr>
                                        <p:cTn id="11" dur="500" fill="hold"/>
                                        <p:tgtEl>
                                          <p:spTgt spid="60419"/>
                                        </p:tgtEl>
                                        <p:attrNameLst>
                                          <p:attrName>ppt_w</p:attrName>
                                        </p:attrNameLst>
                                      </p:cBhvr>
                                      <p:tavLst>
                                        <p:tav tm="0">
                                          <p:val>
                                            <p:fltVal val="0"/>
                                          </p:val>
                                        </p:tav>
                                        <p:tav tm="100000">
                                          <p:val>
                                            <p:strVal val="#ppt_w"/>
                                          </p:val>
                                        </p:tav>
                                      </p:tavLst>
                                    </p:anim>
                                    <p:anim calcmode="lin" valueType="num">
                                      <p:cBhvr>
                                        <p:cTn id="12" dur="500" fill="hold"/>
                                        <p:tgtEl>
                                          <p:spTgt spid="60419"/>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60420"/>
                                        </p:tgtEl>
                                        <p:attrNameLst>
                                          <p:attrName>style.visibility</p:attrName>
                                        </p:attrNameLst>
                                      </p:cBhvr>
                                      <p:to>
                                        <p:strVal val="visible"/>
                                      </p:to>
                                    </p:set>
                                    <p:anim calcmode="lin" valueType="num">
                                      <p:cBhvr>
                                        <p:cTn id="16" dur="500" fill="hold"/>
                                        <p:tgtEl>
                                          <p:spTgt spid="60420"/>
                                        </p:tgtEl>
                                        <p:attrNameLst>
                                          <p:attrName>ppt_w</p:attrName>
                                        </p:attrNameLst>
                                      </p:cBhvr>
                                      <p:tavLst>
                                        <p:tav tm="0">
                                          <p:val>
                                            <p:fltVal val="0"/>
                                          </p:val>
                                        </p:tav>
                                        <p:tav tm="100000">
                                          <p:val>
                                            <p:strVal val="#ppt_w"/>
                                          </p:val>
                                        </p:tav>
                                      </p:tavLst>
                                    </p:anim>
                                    <p:anim calcmode="lin" valueType="num">
                                      <p:cBhvr>
                                        <p:cTn id="17" dur="500" fill="hold"/>
                                        <p:tgtEl>
                                          <p:spTgt spid="60420"/>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60421"/>
                                        </p:tgtEl>
                                        <p:attrNameLst>
                                          <p:attrName>style.visibility</p:attrName>
                                        </p:attrNameLst>
                                      </p:cBhvr>
                                      <p:to>
                                        <p:strVal val="visible"/>
                                      </p:to>
                                    </p:set>
                                    <p:anim calcmode="lin" valueType="num">
                                      <p:cBhvr>
                                        <p:cTn id="21" dur="500" fill="hold"/>
                                        <p:tgtEl>
                                          <p:spTgt spid="60421"/>
                                        </p:tgtEl>
                                        <p:attrNameLst>
                                          <p:attrName>ppt_w</p:attrName>
                                        </p:attrNameLst>
                                      </p:cBhvr>
                                      <p:tavLst>
                                        <p:tav tm="0">
                                          <p:val>
                                            <p:fltVal val="0"/>
                                          </p:val>
                                        </p:tav>
                                        <p:tav tm="100000">
                                          <p:val>
                                            <p:strVal val="#ppt_w"/>
                                          </p:val>
                                        </p:tav>
                                      </p:tavLst>
                                    </p:anim>
                                    <p:anim calcmode="lin" valueType="num">
                                      <p:cBhvr>
                                        <p:cTn id="22" dur="500" fill="hold"/>
                                        <p:tgtEl>
                                          <p:spTgt spid="60421"/>
                                        </p:tgtEl>
                                        <p:attrNameLst>
                                          <p:attrName>ppt_h</p:attrName>
                                        </p:attrNameLst>
                                      </p:cBhvr>
                                      <p:tavLst>
                                        <p:tav tm="0">
                                          <p:val>
                                            <p:strVal val="#ppt_h"/>
                                          </p:val>
                                        </p:tav>
                                        <p:tav tm="100000">
                                          <p:val>
                                            <p:strVal val="#ppt_h"/>
                                          </p:val>
                                        </p:tav>
                                      </p:tavLst>
                                    </p:anim>
                                  </p:childTnLst>
                                </p:cTn>
                              </p:par>
                            </p:childTnLst>
                          </p:cTn>
                        </p:par>
                        <p:par>
                          <p:cTn id="23" fill="hold">
                            <p:stCondLst>
                              <p:cond delay="2000"/>
                            </p:stCondLst>
                            <p:childTnLst>
                              <p:par>
                                <p:cTn id="24" presetID="17" presetClass="entr" presetSubtype="10" fill="hold" nodeType="afterEffect">
                                  <p:stCondLst>
                                    <p:cond delay="0"/>
                                  </p:stCondLst>
                                  <p:childTnLst>
                                    <p:set>
                                      <p:cBhvr>
                                        <p:cTn id="25" dur="1" fill="hold">
                                          <p:stCondLst>
                                            <p:cond delay="0"/>
                                          </p:stCondLst>
                                        </p:cTn>
                                        <p:tgtEl>
                                          <p:spTgt spid="60422"/>
                                        </p:tgtEl>
                                        <p:attrNameLst>
                                          <p:attrName>style.visibility</p:attrName>
                                        </p:attrNameLst>
                                      </p:cBhvr>
                                      <p:to>
                                        <p:strVal val="visible"/>
                                      </p:to>
                                    </p:set>
                                    <p:anim calcmode="lin" valueType="num">
                                      <p:cBhvr>
                                        <p:cTn id="26" dur="500" fill="hold"/>
                                        <p:tgtEl>
                                          <p:spTgt spid="60422"/>
                                        </p:tgtEl>
                                        <p:attrNameLst>
                                          <p:attrName>ppt_w</p:attrName>
                                        </p:attrNameLst>
                                      </p:cBhvr>
                                      <p:tavLst>
                                        <p:tav tm="0">
                                          <p:val>
                                            <p:fltVal val="0"/>
                                          </p:val>
                                        </p:tav>
                                        <p:tav tm="100000">
                                          <p:val>
                                            <p:strVal val="#ppt_w"/>
                                          </p:val>
                                        </p:tav>
                                      </p:tavLst>
                                    </p:anim>
                                    <p:anim calcmode="lin" valueType="num">
                                      <p:cBhvr>
                                        <p:cTn id="27" dur="500" fill="hold"/>
                                        <p:tgtEl>
                                          <p:spTgt spid="60422"/>
                                        </p:tgtEl>
                                        <p:attrNameLst>
                                          <p:attrName>ppt_h</p:attrName>
                                        </p:attrNameLst>
                                      </p:cBhvr>
                                      <p:tavLst>
                                        <p:tav tm="0">
                                          <p:val>
                                            <p:strVal val="#ppt_h"/>
                                          </p:val>
                                        </p:tav>
                                        <p:tav tm="100000">
                                          <p:val>
                                            <p:strVal val="#ppt_h"/>
                                          </p:val>
                                        </p:tav>
                                      </p:tavLst>
                                    </p:anim>
                                  </p:childTnLst>
                                </p:cTn>
                              </p:par>
                            </p:childTnLst>
                          </p:cTn>
                        </p:par>
                        <p:par>
                          <p:cTn id="28" fill="hold">
                            <p:stCondLst>
                              <p:cond delay="2500"/>
                            </p:stCondLst>
                            <p:childTnLst>
                              <p:par>
                                <p:cTn id="29" presetID="17" presetClass="entr" presetSubtype="10" fill="hold" nodeType="afterEffect">
                                  <p:stCondLst>
                                    <p:cond delay="0"/>
                                  </p:stCondLst>
                                  <p:childTnLst>
                                    <p:set>
                                      <p:cBhvr>
                                        <p:cTn id="30" dur="1" fill="hold">
                                          <p:stCondLst>
                                            <p:cond delay="0"/>
                                          </p:stCondLst>
                                        </p:cTn>
                                        <p:tgtEl>
                                          <p:spTgt spid="60423"/>
                                        </p:tgtEl>
                                        <p:attrNameLst>
                                          <p:attrName>style.visibility</p:attrName>
                                        </p:attrNameLst>
                                      </p:cBhvr>
                                      <p:to>
                                        <p:strVal val="visible"/>
                                      </p:to>
                                    </p:set>
                                    <p:anim calcmode="lin" valueType="num">
                                      <p:cBhvr>
                                        <p:cTn id="31" dur="500" fill="hold"/>
                                        <p:tgtEl>
                                          <p:spTgt spid="60423"/>
                                        </p:tgtEl>
                                        <p:attrNameLst>
                                          <p:attrName>ppt_w</p:attrName>
                                        </p:attrNameLst>
                                      </p:cBhvr>
                                      <p:tavLst>
                                        <p:tav tm="0">
                                          <p:val>
                                            <p:fltVal val="0"/>
                                          </p:val>
                                        </p:tav>
                                        <p:tav tm="100000">
                                          <p:val>
                                            <p:strVal val="#ppt_w"/>
                                          </p:val>
                                        </p:tav>
                                      </p:tavLst>
                                    </p:anim>
                                    <p:anim calcmode="lin" valueType="num">
                                      <p:cBhvr>
                                        <p:cTn id="32" dur="500" fill="hold"/>
                                        <p:tgtEl>
                                          <p:spTgt spid="60423"/>
                                        </p:tgtEl>
                                        <p:attrNameLst>
                                          <p:attrName>ppt_h</p:attrName>
                                        </p:attrNameLst>
                                      </p:cBhvr>
                                      <p:tavLst>
                                        <p:tav tm="0">
                                          <p:val>
                                            <p:strVal val="#ppt_h"/>
                                          </p:val>
                                        </p:tav>
                                        <p:tav tm="100000">
                                          <p:val>
                                            <p:strVal val="#ppt_h"/>
                                          </p:val>
                                        </p:tav>
                                      </p:tavLst>
                                    </p:anim>
                                  </p:childTnLst>
                                </p:cTn>
                              </p:par>
                            </p:childTnLst>
                          </p:cTn>
                        </p:par>
                        <p:par>
                          <p:cTn id="33" fill="hold">
                            <p:stCondLst>
                              <p:cond delay="3000"/>
                            </p:stCondLst>
                            <p:childTnLst>
                              <p:par>
                                <p:cTn id="34" presetID="17" presetClass="entr" presetSubtype="10" fill="hold" nodeType="afterEffect">
                                  <p:stCondLst>
                                    <p:cond delay="0"/>
                                  </p:stCondLst>
                                  <p:childTnLst>
                                    <p:set>
                                      <p:cBhvr>
                                        <p:cTn id="35" dur="1" fill="hold">
                                          <p:stCondLst>
                                            <p:cond delay="0"/>
                                          </p:stCondLst>
                                        </p:cTn>
                                        <p:tgtEl>
                                          <p:spTgt spid="60427"/>
                                        </p:tgtEl>
                                        <p:attrNameLst>
                                          <p:attrName>style.visibility</p:attrName>
                                        </p:attrNameLst>
                                      </p:cBhvr>
                                      <p:to>
                                        <p:strVal val="visible"/>
                                      </p:to>
                                    </p:set>
                                    <p:anim calcmode="lin" valueType="num">
                                      <p:cBhvr>
                                        <p:cTn id="36" dur="500" fill="hold"/>
                                        <p:tgtEl>
                                          <p:spTgt spid="60427"/>
                                        </p:tgtEl>
                                        <p:attrNameLst>
                                          <p:attrName>ppt_w</p:attrName>
                                        </p:attrNameLst>
                                      </p:cBhvr>
                                      <p:tavLst>
                                        <p:tav tm="0">
                                          <p:val>
                                            <p:fltVal val="0"/>
                                          </p:val>
                                        </p:tav>
                                        <p:tav tm="100000">
                                          <p:val>
                                            <p:strVal val="#ppt_w"/>
                                          </p:val>
                                        </p:tav>
                                      </p:tavLst>
                                    </p:anim>
                                    <p:anim calcmode="lin" valueType="num">
                                      <p:cBhvr>
                                        <p:cTn id="37" dur="500" fill="hold"/>
                                        <p:tgtEl>
                                          <p:spTgt spid="60427"/>
                                        </p:tgtEl>
                                        <p:attrNameLst>
                                          <p:attrName>ppt_h</p:attrName>
                                        </p:attrNameLst>
                                      </p:cBhvr>
                                      <p:tavLst>
                                        <p:tav tm="0">
                                          <p:val>
                                            <p:strVal val="#ppt_h"/>
                                          </p:val>
                                        </p:tav>
                                        <p:tav tm="100000">
                                          <p:val>
                                            <p:strVal val="#ppt_h"/>
                                          </p:val>
                                        </p:tav>
                                      </p:tavLst>
                                    </p:anim>
                                  </p:childTnLst>
                                </p:cTn>
                              </p:par>
                            </p:childTnLst>
                          </p:cTn>
                        </p:par>
                        <p:par>
                          <p:cTn id="38" fill="hold">
                            <p:stCondLst>
                              <p:cond delay="3500"/>
                            </p:stCondLst>
                            <p:childTnLst>
                              <p:par>
                                <p:cTn id="39" presetID="17" presetClass="entr" presetSubtype="10" fill="hold" nodeType="afterEffect">
                                  <p:stCondLst>
                                    <p:cond delay="0"/>
                                  </p:stCondLst>
                                  <p:childTnLst>
                                    <p:set>
                                      <p:cBhvr>
                                        <p:cTn id="40" dur="1" fill="hold">
                                          <p:stCondLst>
                                            <p:cond delay="0"/>
                                          </p:stCondLst>
                                        </p:cTn>
                                        <p:tgtEl>
                                          <p:spTgt spid="60426"/>
                                        </p:tgtEl>
                                        <p:attrNameLst>
                                          <p:attrName>style.visibility</p:attrName>
                                        </p:attrNameLst>
                                      </p:cBhvr>
                                      <p:to>
                                        <p:strVal val="visible"/>
                                      </p:to>
                                    </p:set>
                                    <p:anim calcmode="lin" valueType="num">
                                      <p:cBhvr>
                                        <p:cTn id="41" dur="500" fill="hold"/>
                                        <p:tgtEl>
                                          <p:spTgt spid="60426"/>
                                        </p:tgtEl>
                                        <p:attrNameLst>
                                          <p:attrName>ppt_w</p:attrName>
                                        </p:attrNameLst>
                                      </p:cBhvr>
                                      <p:tavLst>
                                        <p:tav tm="0">
                                          <p:val>
                                            <p:fltVal val="0"/>
                                          </p:val>
                                        </p:tav>
                                        <p:tav tm="100000">
                                          <p:val>
                                            <p:strVal val="#ppt_w"/>
                                          </p:val>
                                        </p:tav>
                                      </p:tavLst>
                                    </p:anim>
                                    <p:anim calcmode="lin" valueType="num">
                                      <p:cBhvr>
                                        <p:cTn id="42" dur="500" fill="hold"/>
                                        <p:tgtEl>
                                          <p:spTgt spid="60426"/>
                                        </p:tgtEl>
                                        <p:attrNameLst>
                                          <p:attrName>ppt_h</p:attrName>
                                        </p:attrNameLst>
                                      </p:cBhvr>
                                      <p:tavLst>
                                        <p:tav tm="0">
                                          <p:val>
                                            <p:strVal val="#ppt_h"/>
                                          </p:val>
                                        </p:tav>
                                        <p:tav tm="100000">
                                          <p:val>
                                            <p:strVal val="#ppt_h"/>
                                          </p:val>
                                        </p:tav>
                                      </p:tavLst>
                                    </p:anim>
                                  </p:childTnLst>
                                </p:cTn>
                              </p:par>
                            </p:childTnLst>
                          </p:cTn>
                        </p:par>
                        <p:par>
                          <p:cTn id="43" fill="hold">
                            <p:stCondLst>
                              <p:cond delay="4000"/>
                            </p:stCondLst>
                            <p:childTnLst>
                              <p:par>
                                <p:cTn id="44" presetID="17" presetClass="entr" presetSubtype="10" fill="hold" nodeType="afterEffect">
                                  <p:stCondLst>
                                    <p:cond delay="0"/>
                                  </p:stCondLst>
                                  <p:childTnLst>
                                    <p:set>
                                      <p:cBhvr>
                                        <p:cTn id="45" dur="1" fill="hold">
                                          <p:stCondLst>
                                            <p:cond delay="0"/>
                                          </p:stCondLst>
                                        </p:cTn>
                                        <p:tgtEl>
                                          <p:spTgt spid="60425"/>
                                        </p:tgtEl>
                                        <p:attrNameLst>
                                          <p:attrName>style.visibility</p:attrName>
                                        </p:attrNameLst>
                                      </p:cBhvr>
                                      <p:to>
                                        <p:strVal val="visible"/>
                                      </p:to>
                                    </p:set>
                                    <p:anim calcmode="lin" valueType="num">
                                      <p:cBhvr>
                                        <p:cTn id="46" dur="500" fill="hold"/>
                                        <p:tgtEl>
                                          <p:spTgt spid="60425"/>
                                        </p:tgtEl>
                                        <p:attrNameLst>
                                          <p:attrName>ppt_w</p:attrName>
                                        </p:attrNameLst>
                                      </p:cBhvr>
                                      <p:tavLst>
                                        <p:tav tm="0">
                                          <p:val>
                                            <p:fltVal val="0"/>
                                          </p:val>
                                        </p:tav>
                                        <p:tav tm="100000">
                                          <p:val>
                                            <p:strVal val="#ppt_w"/>
                                          </p:val>
                                        </p:tav>
                                      </p:tavLst>
                                    </p:anim>
                                    <p:anim calcmode="lin" valueType="num">
                                      <p:cBhvr>
                                        <p:cTn id="47" dur="500" fill="hold"/>
                                        <p:tgtEl>
                                          <p:spTgt spid="604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0"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73731" name="Oval 3"/>
          <p:cNvSpPr>
            <a:spLocks noChangeAspect="1" noChangeArrowheads="1"/>
          </p:cNvSpPr>
          <p:nvPr/>
        </p:nvSpPr>
        <p:spPr bwMode="auto">
          <a:xfrm>
            <a:off x="3478213" y="3048000"/>
            <a:ext cx="2312987" cy="1905000"/>
          </a:xfrm>
          <a:prstGeom prst="ellipse">
            <a:avLst/>
          </a:prstGeom>
          <a:noFill/>
          <a:ln w="50800">
            <a:solidFill>
              <a:schemeClr va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73732" name="Rectangle 4"/>
          <p:cNvSpPr>
            <a:spLocks noChangeArrowheads="1"/>
          </p:cNvSpPr>
          <p:nvPr/>
        </p:nvSpPr>
        <p:spPr bwMode="auto">
          <a:xfrm>
            <a:off x="5589588" y="2060575"/>
            <a:ext cx="2943225" cy="1343025"/>
          </a:xfrm>
          <a:prstGeom prst="rect">
            <a:avLst/>
          </a:prstGeom>
          <a:noFill/>
          <a:ln w="50800">
            <a:noFill/>
            <a:miter lim="800000"/>
            <a:headEnd/>
            <a:tailEnd/>
          </a:ln>
          <a:effectLst>
            <a:outerShdw dist="35921" dir="2700000" algn="ctr" rotWithShape="0">
              <a:schemeClr val="bg2"/>
            </a:outerShdw>
          </a:effectLst>
        </p:spPr>
        <p:txBody>
          <a:bodyPr lIns="126683" tIns="62230" rIns="126683" bIns="62230">
            <a:spAutoFit/>
          </a:bodyPr>
          <a:lstStyle/>
          <a:p>
            <a:pPr defTabSz="1279525" eaLnBrk="0" hangingPunct="0">
              <a:spcBef>
                <a:spcPct val="50000"/>
              </a:spcBef>
              <a:defRPr/>
            </a:pPr>
            <a:r>
              <a:rPr lang="en-US" sz="2000"/>
              <a:t>Concavity where L atrium will appear on left side when enlarged</a:t>
            </a:r>
          </a:p>
        </p:txBody>
      </p:sp>
      <p:sp>
        <p:nvSpPr>
          <p:cNvPr id="73733" name="Line 5"/>
          <p:cNvSpPr>
            <a:spLocks noChangeShapeType="1"/>
          </p:cNvSpPr>
          <p:nvPr/>
        </p:nvSpPr>
        <p:spPr bwMode="auto">
          <a:xfrm rot="-14388105">
            <a:off x="6019800" y="3581400"/>
            <a:ext cx="457200" cy="228600"/>
          </a:xfrm>
          <a:prstGeom prst="line">
            <a:avLst/>
          </a:prstGeom>
          <a:noFill/>
          <a:ln w="50800">
            <a:solidFill>
              <a:srgbClr val="F51555"/>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73734" name="Line 6"/>
          <p:cNvSpPr>
            <a:spLocks noChangeShapeType="1"/>
          </p:cNvSpPr>
          <p:nvPr/>
        </p:nvSpPr>
        <p:spPr bwMode="auto">
          <a:xfrm rot="-11260732">
            <a:off x="6248400" y="3962400"/>
            <a:ext cx="457200" cy="228600"/>
          </a:xfrm>
          <a:prstGeom prst="line">
            <a:avLst/>
          </a:prstGeom>
          <a:noFill/>
          <a:ln w="50800">
            <a:solidFill>
              <a:srgbClr val="F51555"/>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73735" name="Rectangle 7"/>
          <p:cNvSpPr>
            <a:spLocks noChangeArrowheads="1"/>
          </p:cNvSpPr>
          <p:nvPr/>
        </p:nvSpPr>
        <p:spPr bwMode="auto">
          <a:xfrm>
            <a:off x="444500" y="565150"/>
            <a:ext cx="7508875" cy="800100"/>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700">
                <a:solidFill>
                  <a:schemeClr val="hlink"/>
                </a:solidFill>
              </a:rPr>
              <a:t>Left atrial enlargement</a:t>
            </a:r>
            <a:r>
              <a:rPr lang="en-US" sz="3700" b="0">
                <a:solidFill>
                  <a:schemeClr val="hlink"/>
                </a:solidFill>
                <a:latin typeface="Times New Roman" pitchFamily="18" charset="0"/>
              </a:rPr>
              <a:t/>
            </a:r>
            <a:br>
              <a:rPr lang="en-US" sz="3700" b="0">
                <a:solidFill>
                  <a:schemeClr val="hlink"/>
                </a:solidFill>
                <a:latin typeface="Times New Roman" pitchFamily="18" charset="0"/>
              </a:rPr>
            </a:br>
            <a:endParaRPr lang="en-US" sz="3300" b="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73734"/>
                                        </p:tgtEl>
                                        <p:attrNameLst>
                                          <p:attrName>style.visibility</p:attrName>
                                        </p:attrNameLst>
                                      </p:cBhvr>
                                      <p:to>
                                        <p:strVal val="visible"/>
                                      </p:to>
                                    </p:set>
                                    <p:anim calcmode="lin" valueType="num">
                                      <p:cBhvr>
                                        <p:cTn id="12" dur="500" fill="hold"/>
                                        <p:tgtEl>
                                          <p:spTgt spid="73734"/>
                                        </p:tgtEl>
                                        <p:attrNameLst>
                                          <p:attrName>ppt_w</p:attrName>
                                        </p:attrNameLst>
                                      </p:cBhvr>
                                      <p:tavLst>
                                        <p:tav tm="0">
                                          <p:val>
                                            <p:fltVal val="0"/>
                                          </p:val>
                                        </p:tav>
                                        <p:tav tm="100000">
                                          <p:val>
                                            <p:strVal val="#ppt_w"/>
                                          </p:val>
                                        </p:tav>
                                      </p:tavLst>
                                    </p:anim>
                                    <p:anim calcmode="lin" valueType="num">
                                      <p:cBhvr>
                                        <p:cTn id="13" dur="500" fill="hold"/>
                                        <p:tgtEl>
                                          <p:spTgt spid="7373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3731"/>
                                        </p:tgtEl>
                                        <p:attrNameLst>
                                          <p:attrName>style.visibility</p:attrName>
                                        </p:attrNameLst>
                                      </p:cBhvr>
                                      <p:to>
                                        <p:strVal val="visible"/>
                                      </p:to>
                                    </p:set>
                                    <p:anim calcmode="lin" valueType="num">
                                      <p:cBhvr>
                                        <p:cTn id="17" dur="500" fill="hold"/>
                                        <p:tgtEl>
                                          <p:spTgt spid="73731"/>
                                        </p:tgtEl>
                                        <p:attrNameLst>
                                          <p:attrName>ppt_w</p:attrName>
                                        </p:attrNameLst>
                                      </p:cBhvr>
                                      <p:tavLst>
                                        <p:tav tm="0">
                                          <p:val>
                                            <p:fltVal val="0"/>
                                          </p:val>
                                        </p:tav>
                                        <p:tav tm="100000">
                                          <p:val>
                                            <p:strVal val="#ppt_w"/>
                                          </p:val>
                                        </p:tav>
                                      </p:tavLst>
                                    </p:anim>
                                    <p:anim calcmode="lin" valueType="num">
                                      <p:cBhvr>
                                        <p:cTn id="18" dur="500" fill="hold"/>
                                        <p:tgtEl>
                                          <p:spTgt spid="7373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2" presetClass="entr" presetSubtype="1" fill="hold" grpId="0" nodeType="afterEffect">
                                  <p:stCondLst>
                                    <p:cond delay="1000"/>
                                  </p:stCondLst>
                                  <p:childTnLst>
                                    <p:set>
                                      <p:cBhvr>
                                        <p:cTn id="21" dur="1" fill="hold">
                                          <p:stCondLst>
                                            <p:cond delay="0"/>
                                          </p:stCondLst>
                                        </p:cTn>
                                        <p:tgtEl>
                                          <p:spTgt spid="73732"/>
                                        </p:tgtEl>
                                        <p:attrNameLst>
                                          <p:attrName>style.visibility</p:attrName>
                                        </p:attrNameLst>
                                      </p:cBhvr>
                                      <p:to>
                                        <p:strVal val="visible"/>
                                      </p:to>
                                    </p:set>
                                    <p:animEffect transition="in" filter="wipe(up)">
                                      <p:cBhvr>
                                        <p:cTn id="22"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p:bldP spid="73732"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194"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74755" name="Oval 3"/>
          <p:cNvSpPr>
            <a:spLocks noChangeAspect="1" noChangeArrowheads="1"/>
          </p:cNvSpPr>
          <p:nvPr/>
        </p:nvSpPr>
        <p:spPr bwMode="auto">
          <a:xfrm>
            <a:off x="3200400" y="3048000"/>
            <a:ext cx="2819400" cy="2133600"/>
          </a:xfrm>
          <a:prstGeom prst="ellipse">
            <a:avLst/>
          </a:prstGeom>
          <a:noFill/>
          <a:ln w="50800">
            <a:solidFill>
              <a:schemeClr va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74756" name="Rectangle 4"/>
          <p:cNvSpPr>
            <a:spLocks noChangeArrowheads="1"/>
          </p:cNvSpPr>
          <p:nvPr/>
        </p:nvSpPr>
        <p:spPr bwMode="auto">
          <a:xfrm>
            <a:off x="5562600" y="2514600"/>
            <a:ext cx="3044825" cy="733425"/>
          </a:xfrm>
          <a:prstGeom prst="rect">
            <a:avLst/>
          </a:prstGeom>
          <a:noFill/>
          <a:ln w="50800">
            <a:noFill/>
            <a:miter lim="800000"/>
            <a:headEnd/>
            <a:tailEnd/>
          </a:ln>
          <a:effectLst>
            <a:outerShdw dist="35921" dir="2700000" algn="ctr" rotWithShape="0">
              <a:schemeClr val="bg2"/>
            </a:outerShdw>
          </a:effectLst>
        </p:spPr>
        <p:txBody>
          <a:bodyPr lIns="126683" tIns="62230" rIns="126683" bIns="62230">
            <a:spAutoFit/>
          </a:bodyPr>
          <a:lstStyle/>
          <a:p>
            <a:pPr algn="ctr" defTabSz="1279525" eaLnBrk="0" hangingPunct="0">
              <a:spcBef>
                <a:spcPct val="50000"/>
              </a:spcBef>
              <a:defRPr/>
            </a:pPr>
            <a:r>
              <a:rPr lang="en-US" sz="2000"/>
              <a:t>“Straightening of the left heart border”</a:t>
            </a:r>
          </a:p>
        </p:txBody>
      </p:sp>
      <p:sp>
        <p:nvSpPr>
          <p:cNvPr id="74757" name="Rectangle 5"/>
          <p:cNvSpPr>
            <a:spLocks noChangeArrowheads="1"/>
          </p:cNvSpPr>
          <p:nvPr/>
        </p:nvSpPr>
        <p:spPr bwMode="auto">
          <a:xfrm>
            <a:off x="685800" y="3352800"/>
            <a:ext cx="1927225" cy="1952625"/>
          </a:xfrm>
          <a:prstGeom prst="rect">
            <a:avLst/>
          </a:prstGeom>
          <a:noFill/>
          <a:ln w="50800">
            <a:noFill/>
            <a:miter lim="800000"/>
            <a:headEnd/>
            <a:tailEnd/>
          </a:ln>
          <a:effectLst>
            <a:outerShdw dist="35921" dir="2700000" algn="ctr" rotWithShape="0">
              <a:schemeClr val="bg2"/>
            </a:outerShdw>
          </a:effectLst>
        </p:spPr>
        <p:txBody>
          <a:bodyPr lIns="126683" tIns="62230" rIns="126683" bIns="62230">
            <a:spAutoFit/>
          </a:bodyPr>
          <a:lstStyle/>
          <a:p>
            <a:pPr defTabSz="1279525" eaLnBrk="0" hangingPunct="0">
              <a:spcBef>
                <a:spcPct val="50000"/>
              </a:spcBef>
              <a:defRPr/>
            </a:pPr>
            <a:r>
              <a:rPr lang="en-US" sz="2000">
                <a:effectLst>
                  <a:outerShdw blurRad="38100" dist="38100" dir="2700000" algn="tl">
                    <a:srgbClr val="000000"/>
                  </a:outerShdw>
                </a:effectLst>
              </a:rPr>
              <a:t>Left atrium may enlarge without producing double density</a:t>
            </a:r>
          </a:p>
        </p:txBody>
      </p:sp>
      <p:sp>
        <p:nvSpPr>
          <p:cNvPr id="74758" name="Line 6"/>
          <p:cNvSpPr>
            <a:spLocks noChangeShapeType="1"/>
          </p:cNvSpPr>
          <p:nvPr/>
        </p:nvSpPr>
        <p:spPr bwMode="auto">
          <a:xfrm rot="-11021548">
            <a:off x="3505200" y="4038600"/>
            <a:ext cx="457200" cy="228600"/>
          </a:xfrm>
          <a:prstGeom prst="line">
            <a:avLst/>
          </a:prstGeom>
          <a:noFill/>
          <a:ln w="50800">
            <a:solidFill>
              <a:srgbClr val="F51555"/>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74759" name="Line 7"/>
          <p:cNvSpPr>
            <a:spLocks noChangeShapeType="1"/>
          </p:cNvSpPr>
          <p:nvPr/>
        </p:nvSpPr>
        <p:spPr bwMode="auto">
          <a:xfrm rot="-14000045">
            <a:off x="5143500" y="36195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74760" name="Rectangle 8"/>
          <p:cNvSpPr>
            <a:spLocks noChangeArrowheads="1"/>
          </p:cNvSpPr>
          <p:nvPr/>
        </p:nvSpPr>
        <p:spPr bwMode="auto">
          <a:xfrm>
            <a:off x="444500" y="565150"/>
            <a:ext cx="7508875" cy="800100"/>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700">
                <a:solidFill>
                  <a:schemeClr val="hlink"/>
                </a:solidFill>
              </a:rPr>
              <a:t>Left atrial enlargement</a:t>
            </a:r>
            <a:r>
              <a:rPr lang="en-US" sz="3700" b="0">
                <a:solidFill>
                  <a:schemeClr val="hlink"/>
                </a:solidFill>
                <a:latin typeface="Times New Roman" pitchFamily="18" charset="0"/>
              </a:rPr>
              <a:t/>
            </a:r>
            <a:br>
              <a:rPr lang="en-US" sz="3700" b="0">
                <a:solidFill>
                  <a:schemeClr val="hlink"/>
                </a:solidFill>
                <a:latin typeface="Times New Roman" pitchFamily="18" charset="0"/>
              </a:rPr>
            </a:br>
            <a:endParaRPr lang="en-US" sz="3300" b="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p:cTn id="7" dur="500" fill="hold"/>
                                        <p:tgtEl>
                                          <p:spTgt spid="74755"/>
                                        </p:tgtEl>
                                        <p:attrNameLst>
                                          <p:attrName>ppt_w</p:attrName>
                                        </p:attrNameLst>
                                      </p:cBhvr>
                                      <p:tavLst>
                                        <p:tav tm="0">
                                          <p:val>
                                            <p:fltVal val="0"/>
                                          </p:val>
                                        </p:tav>
                                        <p:tav tm="100000">
                                          <p:val>
                                            <p:strVal val="#ppt_w"/>
                                          </p:val>
                                        </p:tav>
                                      </p:tavLst>
                                    </p:anim>
                                    <p:anim calcmode="lin" valueType="num">
                                      <p:cBhvr>
                                        <p:cTn id="8" dur="500" fill="hold"/>
                                        <p:tgtEl>
                                          <p:spTgt spid="7475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74758"/>
                                        </p:tgtEl>
                                        <p:attrNameLst>
                                          <p:attrName>style.visibility</p:attrName>
                                        </p:attrNameLst>
                                      </p:cBhvr>
                                      <p:to>
                                        <p:strVal val="visible"/>
                                      </p:to>
                                    </p:set>
                                    <p:anim calcmode="lin" valueType="num">
                                      <p:cBhvr>
                                        <p:cTn id="12" dur="500" fill="hold"/>
                                        <p:tgtEl>
                                          <p:spTgt spid="74758"/>
                                        </p:tgtEl>
                                        <p:attrNameLst>
                                          <p:attrName>ppt_w</p:attrName>
                                        </p:attrNameLst>
                                      </p:cBhvr>
                                      <p:tavLst>
                                        <p:tav tm="0">
                                          <p:val>
                                            <p:fltVal val="0"/>
                                          </p:val>
                                        </p:tav>
                                        <p:tav tm="100000">
                                          <p:val>
                                            <p:strVal val="#ppt_w"/>
                                          </p:val>
                                        </p:tav>
                                      </p:tavLst>
                                    </p:anim>
                                    <p:anim calcmode="lin" valueType="num">
                                      <p:cBhvr>
                                        <p:cTn id="13" dur="500" fill="hold"/>
                                        <p:tgtEl>
                                          <p:spTgt spid="7475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74759"/>
                                        </p:tgtEl>
                                        <p:attrNameLst>
                                          <p:attrName>style.visibility</p:attrName>
                                        </p:attrNameLst>
                                      </p:cBhvr>
                                      <p:to>
                                        <p:strVal val="visible"/>
                                      </p:to>
                                    </p:set>
                                    <p:anim calcmode="lin" valueType="num">
                                      <p:cBhvr>
                                        <p:cTn id="17" dur="500" fill="hold"/>
                                        <p:tgtEl>
                                          <p:spTgt spid="74759"/>
                                        </p:tgtEl>
                                        <p:attrNameLst>
                                          <p:attrName>ppt_w</p:attrName>
                                        </p:attrNameLst>
                                      </p:cBhvr>
                                      <p:tavLst>
                                        <p:tav tm="0">
                                          <p:val>
                                            <p:fltVal val="0"/>
                                          </p:val>
                                        </p:tav>
                                        <p:tav tm="100000">
                                          <p:val>
                                            <p:strVal val="#ppt_w"/>
                                          </p:val>
                                        </p:tav>
                                      </p:tavLst>
                                    </p:anim>
                                    <p:anim calcmode="lin" valueType="num">
                                      <p:cBhvr>
                                        <p:cTn id="18" dur="500" fill="hold"/>
                                        <p:tgtEl>
                                          <p:spTgt spid="74759"/>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74756"/>
                                        </p:tgtEl>
                                        <p:attrNameLst>
                                          <p:attrName>style.visibility</p:attrName>
                                        </p:attrNameLst>
                                      </p:cBhvr>
                                      <p:to>
                                        <p:strVal val="visible"/>
                                      </p:to>
                                    </p:set>
                                    <p:animEffect transition="in" filter="wipe(up)">
                                      <p:cBhvr>
                                        <p:cTn id="22" dur="500"/>
                                        <p:tgtEl>
                                          <p:spTgt spid="74756"/>
                                        </p:tgtEl>
                                      </p:cBhvr>
                                    </p:animEffect>
                                  </p:childTnLst>
                                </p:cTn>
                              </p:par>
                            </p:childTnLst>
                          </p:cTn>
                        </p:par>
                        <p:par>
                          <p:cTn id="23" fill="hold">
                            <p:stCondLst>
                              <p:cond delay="2000"/>
                            </p:stCondLst>
                            <p:childTnLst>
                              <p:par>
                                <p:cTn id="24" presetID="22" presetClass="entr" presetSubtype="1" fill="hold" grpId="0" nodeType="afterEffect">
                                  <p:stCondLst>
                                    <p:cond delay="2000"/>
                                  </p:stCondLst>
                                  <p:childTnLst>
                                    <p:set>
                                      <p:cBhvr>
                                        <p:cTn id="25" dur="1" fill="hold">
                                          <p:stCondLst>
                                            <p:cond delay="0"/>
                                          </p:stCondLst>
                                        </p:cTn>
                                        <p:tgtEl>
                                          <p:spTgt spid="74757"/>
                                        </p:tgtEl>
                                        <p:attrNameLst>
                                          <p:attrName>style.visibility</p:attrName>
                                        </p:attrNameLst>
                                      </p:cBhvr>
                                      <p:to>
                                        <p:strVal val="visible"/>
                                      </p:to>
                                    </p:set>
                                    <p:animEffect transition="in" filter="wipe(up)">
                                      <p:cBhvr>
                                        <p:cTn id="26"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p:bldP spid="74756" grpId="0" autoUpdateAnimBg="0"/>
      <p:bldP spid="74757"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8"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76803" name="Rectangle 3"/>
          <p:cNvSpPr>
            <a:spLocks noChangeArrowheads="1"/>
          </p:cNvSpPr>
          <p:nvPr/>
        </p:nvSpPr>
        <p:spPr bwMode="auto">
          <a:xfrm>
            <a:off x="6400800" y="3962400"/>
            <a:ext cx="1878013" cy="428625"/>
          </a:xfrm>
          <a:prstGeom prst="rect">
            <a:avLst/>
          </a:prstGeom>
          <a:noFill/>
          <a:ln w="50800">
            <a:noFill/>
            <a:miter lim="800000"/>
            <a:headEnd/>
            <a:tailEnd/>
          </a:ln>
          <a:effectLst>
            <a:outerShdw dist="35921" dir="2700000" algn="ctr" rotWithShape="0">
              <a:schemeClr val="bg2"/>
            </a:outerShdw>
          </a:effectLst>
        </p:spPr>
        <p:txBody>
          <a:bodyPr lIns="126683" tIns="62230" rIns="126683" bIns="62230">
            <a:spAutoFit/>
          </a:bodyPr>
          <a:lstStyle/>
          <a:p>
            <a:pPr algn="ctr" defTabSz="1279525" eaLnBrk="0" hangingPunct="0">
              <a:spcBef>
                <a:spcPct val="50000"/>
              </a:spcBef>
              <a:defRPr/>
            </a:pPr>
            <a:r>
              <a:rPr lang="en-US" sz="2000"/>
              <a:t>Left Ventricle</a:t>
            </a:r>
          </a:p>
        </p:txBody>
      </p:sp>
      <p:sp>
        <p:nvSpPr>
          <p:cNvPr id="76804" name="Line 4"/>
          <p:cNvSpPr>
            <a:spLocks noChangeShapeType="1"/>
          </p:cNvSpPr>
          <p:nvPr/>
        </p:nvSpPr>
        <p:spPr bwMode="auto">
          <a:xfrm rot="-14057045">
            <a:off x="6600825" y="49657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76805" name="Line 5"/>
          <p:cNvSpPr>
            <a:spLocks noChangeShapeType="1"/>
          </p:cNvSpPr>
          <p:nvPr/>
        </p:nvSpPr>
        <p:spPr bwMode="auto">
          <a:xfrm rot="7278713">
            <a:off x="6172200" y="45720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76806" name="Line 6"/>
          <p:cNvSpPr>
            <a:spLocks noChangeShapeType="1"/>
          </p:cNvSpPr>
          <p:nvPr/>
        </p:nvSpPr>
        <p:spPr bwMode="auto">
          <a:xfrm rot="-12974469">
            <a:off x="6934200" y="5486400"/>
            <a:ext cx="457200" cy="228600"/>
          </a:xfrm>
          <a:prstGeom prst="line">
            <a:avLst/>
          </a:prstGeom>
          <a:noFill/>
          <a:ln w="50800">
            <a:solidFill>
              <a:srgbClr val="F51555"/>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76807" name="Rectangle 7"/>
          <p:cNvSpPr>
            <a:spLocks noChangeArrowheads="1"/>
          </p:cNvSpPr>
          <p:nvPr/>
        </p:nvSpPr>
        <p:spPr bwMode="auto">
          <a:xfrm>
            <a:off x="444500" y="565150"/>
            <a:ext cx="7508875" cy="800100"/>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700">
                <a:solidFill>
                  <a:schemeClr val="hlink"/>
                </a:solidFill>
              </a:rPr>
              <a:t>Left ventricle</a:t>
            </a:r>
            <a:r>
              <a:rPr lang="en-US" sz="3700" b="0">
                <a:solidFill>
                  <a:schemeClr val="hlink"/>
                </a:solidFill>
                <a:latin typeface="Times New Roman" pitchFamily="18" charset="0"/>
              </a:rPr>
              <a:t/>
            </a:r>
            <a:br>
              <a:rPr lang="en-US" sz="3700" b="0">
                <a:solidFill>
                  <a:schemeClr val="hlink"/>
                </a:solidFill>
                <a:latin typeface="Times New Roman" pitchFamily="18" charset="0"/>
              </a:rPr>
            </a:br>
            <a:endParaRPr lang="en-US" sz="3300" b="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6803"/>
                                        </p:tgtEl>
                                        <p:attrNameLst>
                                          <p:attrName>style.visibility</p:attrName>
                                        </p:attrNameLst>
                                      </p:cBhvr>
                                      <p:to>
                                        <p:strVal val="visible"/>
                                      </p:to>
                                    </p:set>
                                  </p:childTnLst>
                                </p:cTn>
                              </p:par>
                            </p:childTnLst>
                          </p:cTn>
                        </p:par>
                        <p:par>
                          <p:cTn id="7" fill="hold">
                            <p:stCondLst>
                              <p:cond delay="500"/>
                            </p:stCondLst>
                            <p:childTnLst>
                              <p:par>
                                <p:cTn id="8" presetID="17" presetClass="entr" presetSubtype="10" fill="hold" nodeType="afterEffect">
                                  <p:stCondLst>
                                    <p:cond delay="0"/>
                                  </p:stCondLst>
                                  <p:childTnLst>
                                    <p:set>
                                      <p:cBhvr>
                                        <p:cTn id="9" dur="1" fill="hold">
                                          <p:stCondLst>
                                            <p:cond delay="0"/>
                                          </p:stCondLst>
                                        </p:cTn>
                                        <p:tgtEl>
                                          <p:spTgt spid="76805"/>
                                        </p:tgtEl>
                                        <p:attrNameLst>
                                          <p:attrName>style.visibility</p:attrName>
                                        </p:attrNameLst>
                                      </p:cBhvr>
                                      <p:to>
                                        <p:strVal val="visible"/>
                                      </p:to>
                                    </p:set>
                                    <p:anim calcmode="lin" valueType="num">
                                      <p:cBhvr>
                                        <p:cTn id="10" dur="500" fill="hold"/>
                                        <p:tgtEl>
                                          <p:spTgt spid="76805"/>
                                        </p:tgtEl>
                                        <p:attrNameLst>
                                          <p:attrName>ppt_w</p:attrName>
                                        </p:attrNameLst>
                                      </p:cBhvr>
                                      <p:tavLst>
                                        <p:tav tm="0">
                                          <p:val>
                                            <p:fltVal val="0"/>
                                          </p:val>
                                        </p:tav>
                                        <p:tav tm="100000">
                                          <p:val>
                                            <p:strVal val="#ppt_w"/>
                                          </p:val>
                                        </p:tav>
                                      </p:tavLst>
                                    </p:anim>
                                    <p:anim calcmode="lin" valueType="num">
                                      <p:cBhvr>
                                        <p:cTn id="11" dur="500" fill="hold"/>
                                        <p:tgtEl>
                                          <p:spTgt spid="76805"/>
                                        </p:tgtEl>
                                        <p:attrNameLst>
                                          <p:attrName>ppt_h</p:attrName>
                                        </p:attrNameLst>
                                      </p:cBhvr>
                                      <p:tavLst>
                                        <p:tav tm="0">
                                          <p:val>
                                            <p:strVal val="#ppt_h"/>
                                          </p:val>
                                        </p:tav>
                                        <p:tav tm="100000">
                                          <p:val>
                                            <p:strVal val="#ppt_h"/>
                                          </p:val>
                                        </p:tav>
                                      </p:tavLst>
                                    </p:anim>
                                  </p:child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76804"/>
                                        </p:tgtEl>
                                        <p:attrNameLst>
                                          <p:attrName>style.visibility</p:attrName>
                                        </p:attrNameLst>
                                      </p:cBhvr>
                                      <p:to>
                                        <p:strVal val="visible"/>
                                      </p:to>
                                    </p:set>
                                    <p:anim calcmode="lin" valueType="num">
                                      <p:cBhvr>
                                        <p:cTn id="15" dur="500" fill="hold"/>
                                        <p:tgtEl>
                                          <p:spTgt spid="76804"/>
                                        </p:tgtEl>
                                        <p:attrNameLst>
                                          <p:attrName>ppt_w</p:attrName>
                                        </p:attrNameLst>
                                      </p:cBhvr>
                                      <p:tavLst>
                                        <p:tav tm="0">
                                          <p:val>
                                            <p:fltVal val="0"/>
                                          </p:val>
                                        </p:tav>
                                        <p:tav tm="100000">
                                          <p:val>
                                            <p:strVal val="#ppt_w"/>
                                          </p:val>
                                        </p:tav>
                                      </p:tavLst>
                                    </p:anim>
                                    <p:anim calcmode="lin" valueType="num">
                                      <p:cBhvr>
                                        <p:cTn id="16" dur="500" fill="hold"/>
                                        <p:tgtEl>
                                          <p:spTgt spid="76804"/>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7" presetClass="entr" presetSubtype="10" fill="hold" nodeType="afterEffect">
                                  <p:stCondLst>
                                    <p:cond delay="0"/>
                                  </p:stCondLst>
                                  <p:childTnLst>
                                    <p:set>
                                      <p:cBhvr>
                                        <p:cTn id="19" dur="1" fill="hold">
                                          <p:stCondLst>
                                            <p:cond delay="0"/>
                                          </p:stCondLst>
                                        </p:cTn>
                                        <p:tgtEl>
                                          <p:spTgt spid="76806"/>
                                        </p:tgtEl>
                                        <p:attrNameLst>
                                          <p:attrName>style.visibility</p:attrName>
                                        </p:attrNameLst>
                                      </p:cBhvr>
                                      <p:to>
                                        <p:strVal val="visible"/>
                                      </p:to>
                                    </p:set>
                                    <p:anim calcmode="lin" valueType="num">
                                      <p:cBhvr>
                                        <p:cTn id="20" dur="500" fill="hold"/>
                                        <p:tgtEl>
                                          <p:spTgt spid="76806"/>
                                        </p:tgtEl>
                                        <p:attrNameLst>
                                          <p:attrName>ppt_w</p:attrName>
                                        </p:attrNameLst>
                                      </p:cBhvr>
                                      <p:tavLst>
                                        <p:tav tm="0">
                                          <p:val>
                                            <p:fltVal val="0"/>
                                          </p:val>
                                        </p:tav>
                                        <p:tav tm="100000">
                                          <p:val>
                                            <p:strVal val="#ppt_w"/>
                                          </p:val>
                                        </p:tav>
                                      </p:tavLst>
                                    </p:anim>
                                    <p:anim calcmode="lin" valueType="num">
                                      <p:cBhvr>
                                        <p:cTn id="21" dur="500" fill="hold"/>
                                        <p:tgtEl>
                                          <p:spTgt spid="768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4994" name="Rectangle 2"/>
          <p:cNvSpPr>
            <a:spLocks noChangeArrowheads="1"/>
          </p:cNvSpPr>
          <p:nvPr/>
        </p:nvSpPr>
        <p:spPr bwMode="auto">
          <a:xfrm>
            <a:off x="406400" y="1714500"/>
            <a:ext cx="8331200" cy="342900"/>
          </a:xfrm>
          <a:prstGeom prst="rect">
            <a:avLst/>
          </a:prstGeom>
          <a:ln w="508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4995" name="Rectangle 3"/>
          <p:cNvSpPr>
            <a:spLocks noChangeArrowheads="1"/>
          </p:cNvSpPr>
          <p:nvPr/>
        </p:nvSpPr>
        <p:spPr bwMode="auto">
          <a:xfrm>
            <a:off x="407988" y="2289175"/>
            <a:ext cx="8328025" cy="2012950"/>
          </a:xfrm>
          <a:prstGeom prst="rect">
            <a:avLst/>
          </a:prstGeom>
          <a:noFill/>
          <a:ln w="50800">
            <a:noFill/>
            <a:miter lim="800000"/>
            <a:headEnd/>
            <a:tailEnd/>
          </a:ln>
          <a:effectLst/>
        </p:spPr>
        <p:txBody>
          <a:bodyPr lIns="126683" tIns="62230" rIns="126683" bIns="62230">
            <a:spAutoFit/>
          </a:bodyPr>
          <a:lstStyle/>
          <a:p>
            <a:pPr algn="ctr" defTabSz="1279525">
              <a:spcBef>
                <a:spcPct val="50000"/>
              </a:spcBef>
              <a:defRPr/>
            </a:pPr>
            <a:r>
              <a:rPr lang="en-US" sz="6200">
                <a:solidFill>
                  <a:schemeClr val="tx2"/>
                </a:solidFill>
                <a:effectLst>
                  <a:outerShdw blurRad="38100" dist="38100" dir="2700000" algn="tl">
                    <a:srgbClr val="000000"/>
                  </a:outerShdw>
                </a:effectLst>
              </a:rPr>
              <a:t>The Pulmonary</a:t>
            </a:r>
            <a:br>
              <a:rPr lang="en-US" sz="6200">
                <a:solidFill>
                  <a:schemeClr val="tx2"/>
                </a:solidFill>
                <a:effectLst>
                  <a:outerShdw blurRad="38100" dist="38100" dir="2700000" algn="tl">
                    <a:srgbClr val="000000"/>
                  </a:outerShdw>
                </a:effectLst>
              </a:rPr>
            </a:br>
            <a:r>
              <a:rPr lang="en-US" sz="6200">
                <a:solidFill>
                  <a:schemeClr val="tx2"/>
                </a:solidFill>
                <a:effectLst>
                  <a:outerShdw blurRad="38100" dist="38100" dir="2700000" algn="tl">
                    <a:srgbClr val="000000"/>
                  </a:outerShdw>
                </a:effectLst>
              </a:rPr>
              <a:t>Vasculature</a:t>
            </a:r>
          </a:p>
        </p:txBody>
      </p:sp>
      <p:sp>
        <p:nvSpPr>
          <p:cNvPr id="84996" name="Rectangle 4"/>
          <p:cNvSpPr>
            <a:spLocks noChangeArrowheads="1"/>
          </p:cNvSpPr>
          <p:nvPr/>
        </p:nvSpPr>
        <p:spPr bwMode="auto">
          <a:xfrm>
            <a:off x="355600" y="361950"/>
            <a:ext cx="8432800" cy="6134100"/>
          </a:xfrm>
          <a:prstGeom prst="rect">
            <a:avLst/>
          </a:prstGeom>
          <a:noFill/>
          <a:ln w="76200">
            <a:solidFill>
              <a:schemeClr val="hlink"/>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lIns="86677" tIns="42228" rIns="86677" bIns="42228"/>
          <a:lstStyle/>
          <a:p>
            <a:pPr defTabSz="857250" eaLnBrk="1" hangingPunct="1">
              <a:defRPr/>
            </a:pPr>
            <a:r>
              <a:rPr lang="en-US" sz="4000" smtClean="0"/>
              <a:t>Five States of the Pulmonary Vasculature</a:t>
            </a:r>
          </a:p>
        </p:txBody>
      </p:sp>
      <p:sp>
        <p:nvSpPr>
          <p:cNvPr id="86019" name="Rectangle 3"/>
          <p:cNvSpPr>
            <a:spLocks noGrp="1" noChangeArrowheads="1"/>
          </p:cNvSpPr>
          <p:nvPr>
            <p:ph type="body" idx="1"/>
          </p:nvPr>
        </p:nvSpPr>
        <p:spPr>
          <a:xfrm>
            <a:off x="1727200" y="2552700"/>
            <a:ext cx="6502400" cy="3162300"/>
          </a:xfrm>
          <a:noFill/>
        </p:spPr>
        <p:txBody>
          <a:bodyPr lIns="86677" tIns="42228" rIns="86677" bIns="42228"/>
          <a:lstStyle/>
          <a:p>
            <a:pPr marL="268288" indent="-268288" defTabSz="857250" eaLnBrk="1" hangingPunct="1"/>
            <a:r>
              <a:rPr lang="en-US" smtClean="0"/>
              <a:t>Normal</a:t>
            </a:r>
          </a:p>
          <a:p>
            <a:pPr marL="268288" indent="-268288" defTabSz="857250" eaLnBrk="1" hangingPunct="1"/>
            <a:r>
              <a:rPr lang="en-US" smtClean="0"/>
              <a:t>Pulmonary venous hypertension</a:t>
            </a:r>
          </a:p>
          <a:p>
            <a:pPr marL="268288" indent="-268288" defTabSz="857250" eaLnBrk="1" hangingPunct="1"/>
            <a:r>
              <a:rPr lang="en-US" smtClean="0"/>
              <a:t>Pulmonary arterial hypertension</a:t>
            </a:r>
          </a:p>
          <a:p>
            <a:pPr marL="268288" indent="-268288" defTabSz="857250" eaLnBrk="1" hangingPunct="1"/>
            <a:r>
              <a:rPr lang="en-US" smtClean="0"/>
              <a:t>Increased flow</a:t>
            </a:r>
          </a:p>
          <a:p>
            <a:pPr marL="268288" indent="-268288" defTabSz="857250" eaLnBrk="1" hangingPunct="1"/>
            <a:r>
              <a:rPr lang="en-US" smtClean="0"/>
              <a:t>Decreased flow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wipe(up)">
                                      <p:cBhvr>
                                        <p:cTn id="7" dur="500"/>
                                        <p:tgtEl>
                                          <p:spTgt spid="86019">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9">
                                            <p:txEl>
                                              <p:pRg st="1" end="1"/>
                                            </p:txEl>
                                          </p:spTgt>
                                        </p:tgtEl>
                                        <p:attrNameLst>
                                          <p:attrName>style.visibility</p:attrName>
                                        </p:attrNameLst>
                                      </p:cBhvr>
                                      <p:to>
                                        <p:strVal val="visible"/>
                                      </p:to>
                                    </p:set>
                                    <p:animEffect transition="in" filter="wipe(up)">
                                      <p:cBhvr>
                                        <p:cTn id="11" dur="500"/>
                                        <p:tgtEl>
                                          <p:spTgt spid="86019">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6019">
                                            <p:txEl>
                                              <p:pRg st="2" end="2"/>
                                            </p:txEl>
                                          </p:spTgt>
                                        </p:tgtEl>
                                        <p:attrNameLst>
                                          <p:attrName>style.visibility</p:attrName>
                                        </p:attrNameLst>
                                      </p:cBhvr>
                                      <p:to>
                                        <p:strVal val="visible"/>
                                      </p:to>
                                    </p:set>
                                    <p:animEffect transition="in" filter="wipe(up)">
                                      <p:cBhvr>
                                        <p:cTn id="15" dur="500"/>
                                        <p:tgtEl>
                                          <p:spTgt spid="86019">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6019">
                                            <p:txEl>
                                              <p:pRg st="3" end="3"/>
                                            </p:txEl>
                                          </p:spTgt>
                                        </p:tgtEl>
                                        <p:attrNameLst>
                                          <p:attrName>style.visibility</p:attrName>
                                        </p:attrNameLst>
                                      </p:cBhvr>
                                      <p:to>
                                        <p:strVal val="visible"/>
                                      </p:to>
                                    </p:set>
                                    <p:animEffect transition="in" filter="wipe(up)">
                                      <p:cBhvr>
                                        <p:cTn id="19" dur="500"/>
                                        <p:tgtEl>
                                          <p:spTgt spid="86019">
                                            <p:txEl>
                                              <p:pRg st="3" end="3"/>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6019">
                                            <p:txEl>
                                              <p:pRg st="4" end="4"/>
                                            </p:txEl>
                                          </p:spTgt>
                                        </p:tgtEl>
                                        <p:attrNameLst>
                                          <p:attrName>style.visibility</p:attrName>
                                        </p:attrNameLst>
                                      </p:cBhvr>
                                      <p:to>
                                        <p:strVal val="visible"/>
                                      </p:to>
                                    </p:set>
                                    <p:animEffect transition="in" filter="wipe(up)">
                                      <p:cBhvr>
                                        <p:cTn id="23" dur="500"/>
                                        <p:tgtEl>
                                          <p:spTgt spid="86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bldLvl="2" autoUpdateAnimBg="0" advAuto="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4386"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88067" name="Text Box 3"/>
          <p:cNvSpPr txBox="1">
            <a:spLocks noChangeArrowheads="1"/>
          </p:cNvSpPr>
          <p:nvPr/>
        </p:nvSpPr>
        <p:spPr bwMode="auto">
          <a:xfrm>
            <a:off x="374650" y="423863"/>
            <a:ext cx="4233863" cy="641350"/>
          </a:xfrm>
          <a:prstGeom prst="rect">
            <a:avLst/>
          </a:prstGeom>
          <a:noFill/>
          <a:ln w="50800">
            <a:noFill/>
            <a:miter lim="800000"/>
            <a:headEnd/>
            <a:tailEnd/>
          </a:ln>
          <a:effectLst/>
        </p:spPr>
        <p:txBody>
          <a:bodyPr>
            <a:spAutoFit/>
          </a:bodyPr>
          <a:lstStyle/>
          <a:p>
            <a:pPr eaLnBrk="0" hangingPunct="0">
              <a:spcBef>
                <a:spcPct val="50000"/>
              </a:spcBef>
              <a:defRPr/>
            </a:pPr>
            <a:r>
              <a:rPr lang="en-US" sz="3600">
                <a:solidFill>
                  <a:schemeClr val="hlink"/>
                </a:solidFill>
                <a:effectLst>
                  <a:outerShdw blurRad="38100" dist="38100" dir="2700000" algn="tl">
                    <a:srgbClr val="000000"/>
                  </a:outerShdw>
                </a:effectLst>
              </a:rPr>
              <a:t>What to Evaluate</a:t>
            </a:r>
          </a:p>
        </p:txBody>
      </p:sp>
      <p:sp>
        <p:nvSpPr>
          <p:cNvPr id="88068" name="Line 4"/>
          <p:cNvSpPr>
            <a:spLocks noChangeShapeType="1"/>
          </p:cNvSpPr>
          <p:nvPr/>
        </p:nvSpPr>
        <p:spPr bwMode="auto">
          <a:xfrm rot="786247">
            <a:off x="2286000" y="3505200"/>
            <a:ext cx="457200" cy="304800"/>
          </a:xfrm>
          <a:prstGeom prst="line">
            <a:avLst/>
          </a:prstGeom>
          <a:noFill/>
          <a:ln w="50800">
            <a:solidFill>
              <a:schemeClr val="hlink"/>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 name="Group 5"/>
          <p:cNvGrpSpPr>
            <a:grpSpLocks/>
          </p:cNvGrpSpPr>
          <p:nvPr/>
        </p:nvGrpSpPr>
        <p:grpSpPr bwMode="auto">
          <a:xfrm>
            <a:off x="1905000" y="2794000"/>
            <a:ext cx="685800" cy="519113"/>
            <a:chOff x="1024" y="1840"/>
            <a:chExt cx="432" cy="327"/>
          </a:xfrm>
        </p:grpSpPr>
        <p:sp>
          <p:nvSpPr>
            <p:cNvPr id="88070" name="Oval 6"/>
            <p:cNvSpPr>
              <a:spLocks noChangeArrowheads="1"/>
            </p:cNvSpPr>
            <p:nvPr/>
          </p:nvSpPr>
          <p:spPr bwMode="auto">
            <a:xfrm>
              <a:off x="1104" y="1872"/>
              <a:ext cx="288" cy="288"/>
            </a:xfrm>
            <a:prstGeom prst="ellipse">
              <a:avLst/>
            </a:prstGeom>
            <a:solidFill>
              <a:schemeClr val="hlink"/>
            </a:solidFill>
            <a:ln w="5080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8071" name="Text Box 7"/>
            <p:cNvSpPr txBox="1">
              <a:spLocks noChangeArrowheads="1"/>
            </p:cNvSpPr>
            <p:nvPr/>
          </p:nvSpPr>
          <p:spPr bwMode="auto">
            <a:xfrm>
              <a:off x="1024" y="1840"/>
              <a:ext cx="432" cy="327"/>
            </a:xfrm>
            <a:prstGeom prst="rect">
              <a:avLst/>
            </a:prstGeom>
            <a:noFill/>
            <a:ln w="50800">
              <a:noFill/>
              <a:miter lim="800000"/>
              <a:headEnd/>
              <a:tailEnd/>
            </a:ln>
            <a:effectLst/>
          </p:spPr>
          <p:txBody>
            <a:bodyPr>
              <a:spAutoFit/>
            </a:bodyPr>
            <a:lstStyle/>
            <a:p>
              <a:pPr algn="ctr" eaLnBrk="0" hangingPunct="0">
                <a:spcBef>
                  <a:spcPct val="50000"/>
                </a:spcBef>
                <a:defRPr/>
              </a:pPr>
              <a:r>
                <a:rPr lang="en-US" sz="2800">
                  <a:solidFill>
                    <a:schemeClr val="tx2"/>
                  </a:solidFill>
                  <a:effectLst>
                    <a:outerShdw blurRad="38100" dist="38100" dir="2700000" algn="tl">
                      <a:srgbClr val="000000"/>
                    </a:outerShdw>
                  </a:effectLst>
                </a:rPr>
                <a:t>1</a:t>
              </a:r>
              <a:endParaRPr lang="en-US" sz="2400">
                <a:effectLst>
                  <a:outerShdw blurRad="38100" dist="38100" dir="2700000" algn="tl">
                    <a:srgbClr val="000000"/>
                  </a:outerShdw>
                </a:effectLst>
              </a:endParaRPr>
            </a:p>
          </p:txBody>
        </p:sp>
      </p:grpSp>
      <p:grpSp>
        <p:nvGrpSpPr>
          <p:cNvPr id="3" name="Group 8"/>
          <p:cNvGrpSpPr>
            <a:grpSpLocks/>
          </p:cNvGrpSpPr>
          <p:nvPr/>
        </p:nvGrpSpPr>
        <p:grpSpPr bwMode="auto">
          <a:xfrm>
            <a:off x="7391400" y="4622800"/>
            <a:ext cx="685800" cy="519113"/>
            <a:chOff x="4472" y="2416"/>
            <a:chExt cx="432" cy="327"/>
          </a:xfrm>
        </p:grpSpPr>
        <p:sp>
          <p:nvSpPr>
            <p:cNvPr id="88073" name="Oval 9"/>
            <p:cNvSpPr>
              <a:spLocks noChangeArrowheads="1"/>
            </p:cNvSpPr>
            <p:nvPr/>
          </p:nvSpPr>
          <p:spPr bwMode="auto">
            <a:xfrm>
              <a:off x="4552" y="2448"/>
              <a:ext cx="288" cy="288"/>
            </a:xfrm>
            <a:prstGeom prst="ellipse">
              <a:avLst/>
            </a:prstGeom>
            <a:solidFill>
              <a:schemeClr val="hlink"/>
            </a:solidFill>
            <a:ln w="5080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8074" name="Text Box 10"/>
            <p:cNvSpPr txBox="1">
              <a:spLocks noChangeArrowheads="1"/>
            </p:cNvSpPr>
            <p:nvPr/>
          </p:nvSpPr>
          <p:spPr bwMode="auto">
            <a:xfrm>
              <a:off x="4472" y="2416"/>
              <a:ext cx="432" cy="327"/>
            </a:xfrm>
            <a:prstGeom prst="rect">
              <a:avLst/>
            </a:prstGeom>
            <a:noFill/>
            <a:ln w="50800">
              <a:noFill/>
              <a:miter lim="800000"/>
              <a:headEnd/>
              <a:tailEnd/>
            </a:ln>
            <a:effectLst/>
          </p:spPr>
          <p:txBody>
            <a:bodyPr>
              <a:spAutoFit/>
            </a:bodyPr>
            <a:lstStyle/>
            <a:p>
              <a:pPr algn="ctr" eaLnBrk="0" hangingPunct="0">
                <a:spcBef>
                  <a:spcPct val="50000"/>
                </a:spcBef>
                <a:defRPr/>
              </a:pPr>
              <a:r>
                <a:rPr lang="en-US" sz="2800">
                  <a:solidFill>
                    <a:schemeClr val="tx2"/>
                  </a:solidFill>
                  <a:effectLst>
                    <a:outerShdw blurRad="38100" dist="38100" dir="2700000" algn="tl">
                      <a:srgbClr val="000000"/>
                    </a:outerShdw>
                  </a:effectLst>
                </a:rPr>
                <a:t>3</a:t>
              </a:r>
              <a:endParaRPr lang="en-US" sz="2400">
                <a:effectLst>
                  <a:outerShdw blurRad="38100" dist="38100" dir="2700000" algn="tl">
                    <a:srgbClr val="000000"/>
                  </a:outerShdw>
                </a:effectLst>
              </a:endParaRPr>
            </a:p>
          </p:txBody>
        </p:sp>
      </p:grpSp>
      <p:grpSp>
        <p:nvGrpSpPr>
          <p:cNvPr id="4" name="Group 11"/>
          <p:cNvGrpSpPr>
            <a:grpSpLocks/>
          </p:cNvGrpSpPr>
          <p:nvPr/>
        </p:nvGrpSpPr>
        <p:grpSpPr bwMode="auto">
          <a:xfrm>
            <a:off x="1358900" y="3771900"/>
            <a:ext cx="685800" cy="519113"/>
            <a:chOff x="592" y="2784"/>
            <a:chExt cx="432" cy="327"/>
          </a:xfrm>
        </p:grpSpPr>
        <p:sp>
          <p:nvSpPr>
            <p:cNvPr id="88076" name="Oval 12"/>
            <p:cNvSpPr>
              <a:spLocks noChangeArrowheads="1"/>
            </p:cNvSpPr>
            <p:nvPr/>
          </p:nvSpPr>
          <p:spPr bwMode="auto">
            <a:xfrm>
              <a:off x="672" y="2816"/>
              <a:ext cx="288" cy="288"/>
            </a:xfrm>
            <a:prstGeom prst="ellipse">
              <a:avLst/>
            </a:prstGeom>
            <a:solidFill>
              <a:schemeClr val="hlink"/>
            </a:solidFill>
            <a:ln w="5080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8077" name="Text Box 13"/>
            <p:cNvSpPr txBox="1">
              <a:spLocks noChangeArrowheads="1"/>
            </p:cNvSpPr>
            <p:nvPr/>
          </p:nvSpPr>
          <p:spPr bwMode="auto">
            <a:xfrm>
              <a:off x="592" y="2784"/>
              <a:ext cx="432" cy="327"/>
            </a:xfrm>
            <a:prstGeom prst="rect">
              <a:avLst/>
            </a:prstGeom>
            <a:noFill/>
            <a:ln w="50800">
              <a:noFill/>
              <a:miter lim="800000"/>
              <a:headEnd/>
              <a:tailEnd/>
            </a:ln>
            <a:effectLst/>
          </p:spPr>
          <p:txBody>
            <a:bodyPr>
              <a:spAutoFit/>
            </a:bodyPr>
            <a:lstStyle/>
            <a:p>
              <a:pPr algn="ctr" eaLnBrk="0" hangingPunct="0">
                <a:spcBef>
                  <a:spcPct val="50000"/>
                </a:spcBef>
                <a:defRPr/>
              </a:pPr>
              <a:r>
                <a:rPr lang="en-US" sz="2800">
                  <a:solidFill>
                    <a:schemeClr val="tx2"/>
                  </a:solidFill>
                  <a:effectLst>
                    <a:outerShdw blurRad="38100" dist="38100" dir="2700000" algn="tl">
                      <a:srgbClr val="000000"/>
                    </a:outerShdw>
                  </a:effectLst>
                </a:rPr>
                <a:t>2</a:t>
              </a:r>
              <a:endParaRPr lang="en-US" sz="2400">
                <a:effectLst>
                  <a:outerShdw blurRad="38100" dist="38100" dir="2700000" algn="tl">
                    <a:srgbClr val="000000"/>
                  </a:outerShdw>
                </a:effectLst>
              </a:endParaRPr>
            </a:p>
          </p:txBody>
        </p:sp>
      </p:grpSp>
      <p:sp>
        <p:nvSpPr>
          <p:cNvPr id="88078" name="Oval 14"/>
          <p:cNvSpPr>
            <a:spLocks noChangeArrowheads="1"/>
          </p:cNvSpPr>
          <p:nvPr/>
        </p:nvSpPr>
        <p:spPr bwMode="auto">
          <a:xfrm>
            <a:off x="990600" y="4470400"/>
            <a:ext cx="1079500" cy="1079500"/>
          </a:xfrm>
          <a:prstGeom prst="ellipse">
            <a:avLst/>
          </a:prstGeom>
          <a:noFill/>
          <a:ln w="50800">
            <a:solidFill>
              <a:schemeClr va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8079" name="Oval 15"/>
          <p:cNvSpPr>
            <a:spLocks noChangeArrowheads="1"/>
          </p:cNvSpPr>
          <p:nvPr/>
        </p:nvSpPr>
        <p:spPr bwMode="auto">
          <a:xfrm>
            <a:off x="5716588" y="1020763"/>
            <a:ext cx="1079500" cy="1079500"/>
          </a:xfrm>
          <a:prstGeom prst="ellipse">
            <a:avLst/>
          </a:prstGeom>
          <a:noFill/>
          <a:ln w="50800">
            <a:solidFill>
              <a:schemeClr va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5" name="Group 16"/>
          <p:cNvGrpSpPr>
            <a:grpSpLocks/>
          </p:cNvGrpSpPr>
          <p:nvPr/>
        </p:nvGrpSpPr>
        <p:grpSpPr bwMode="auto">
          <a:xfrm>
            <a:off x="6810375" y="1898650"/>
            <a:ext cx="685800" cy="519113"/>
            <a:chOff x="3856" y="1088"/>
            <a:chExt cx="432" cy="327"/>
          </a:xfrm>
        </p:grpSpPr>
        <p:sp>
          <p:nvSpPr>
            <p:cNvPr id="88081" name="Oval 17"/>
            <p:cNvSpPr>
              <a:spLocks noChangeArrowheads="1"/>
            </p:cNvSpPr>
            <p:nvPr/>
          </p:nvSpPr>
          <p:spPr bwMode="auto">
            <a:xfrm>
              <a:off x="3936" y="1120"/>
              <a:ext cx="288" cy="288"/>
            </a:xfrm>
            <a:prstGeom prst="ellipse">
              <a:avLst/>
            </a:prstGeom>
            <a:solidFill>
              <a:schemeClr val="hlink"/>
            </a:solidFill>
            <a:ln w="5080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8082" name="Text Box 18"/>
            <p:cNvSpPr txBox="1">
              <a:spLocks noChangeArrowheads="1"/>
            </p:cNvSpPr>
            <p:nvPr/>
          </p:nvSpPr>
          <p:spPr bwMode="auto">
            <a:xfrm>
              <a:off x="3856" y="1088"/>
              <a:ext cx="432" cy="327"/>
            </a:xfrm>
            <a:prstGeom prst="rect">
              <a:avLst/>
            </a:prstGeom>
            <a:noFill/>
            <a:ln w="50800">
              <a:noFill/>
              <a:miter lim="800000"/>
              <a:headEnd/>
              <a:tailEnd/>
            </a:ln>
            <a:effectLst/>
          </p:spPr>
          <p:txBody>
            <a:bodyPr>
              <a:spAutoFit/>
            </a:bodyPr>
            <a:lstStyle/>
            <a:p>
              <a:pPr algn="ctr" eaLnBrk="0" hangingPunct="0">
                <a:spcBef>
                  <a:spcPct val="50000"/>
                </a:spcBef>
                <a:defRPr/>
              </a:pPr>
              <a:r>
                <a:rPr lang="en-US" sz="2800">
                  <a:solidFill>
                    <a:schemeClr val="tx2"/>
                  </a:solidFill>
                  <a:effectLst>
                    <a:outerShdw blurRad="38100" dist="38100" dir="2700000" algn="tl">
                      <a:srgbClr val="000000"/>
                    </a:outerShdw>
                  </a:effectLst>
                </a:rPr>
                <a:t>2</a:t>
              </a:r>
              <a:endParaRPr lang="en-US" sz="2400">
                <a:effectLst>
                  <a:outerShdw blurRad="38100" dist="38100" dir="2700000" algn="tl">
                    <a:srgbClr val="000000"/>
                  </a:outerShdw>
                </a:effectLst>
              </a:endParaRPr>
            </a:p>
          </p:txBody>
        </p:sp>
      </p:grpSp>
      <p:sp>
        <p:nvSpPr>
          <p:cNvPr id="88083" name="Line 19"/>
          <p:cNvSpPr>
            <a:spLocks noChangeShapeType="1"/>
          </p:cNvSpPr>
          <p:nvPr/>
        </p:nvSpPr>
        <p:spPr bwMode="auto">
          <a:xfrm flipH="1">
            <a:off x="6350000" y="3871913"/>
            <a:ext cx="25400" cy="355600"/>
          </a:xfrm>
          <a:prstGeom prst="line">
            <a:avLst/>
          </a:prstGeom>
          <a:noFill/>
          <a:ln w="50800">
            <a:solidFill>
              <a:schemeClr val="hlink"/>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8084" name="Line 20"/>
          <p:cNvSpPr>
            <a:spLocks noChangeShapeType="1"/>
          </p:cNvSpPr>
          <p:nvPr/>
        </p:nvSpPr>
        <p:spPr bwMode="auto">
          <a:xfrm flipH="1">
            <a:off x="6616700" y="3960813"/>
            <a:ext cx="25400" cy="355600"/>
          </a:xfrm>
          <a:prstGeom prst="line">
            <a:avLst/>
          </a:prstGeom>
          <a:noFill/>
          <a:ln w="50800">
            <a:solidFill>
              <a:schemeClr val="hlink"/>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8085" name="Line 21"/>
          <p:cNvSpPr>
            <a:spLocks noChangeShapeType="1"/>
          </p:cNvSpPr>
          <p:nvPr/>
        </p:nvSpPr>
        <p:spPr bwMode="auto">
          <a:xfrm flipH="1">
            <a:off x="6807200" y="4075113"/>
            <a:ext cx="25400" cy="355600"/>
          </a:xfrm>
          <a:prstGeom prst="line">
            <a:avLst/>
          </a:prstGeom>
          <a:noFill/>
          <a:ln w="50800">
            <a:solidFill>
              <a:schemeClr val="hlink"/>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8086" name="Line 22"/>
          <p:cNvSpPr>
            <a:spLocks noChangeShapeType="1"/>
          </p:cNvSpPr>
          <p:nvPr/>
        </p:nvSpPr>
        <p:spPr bwMode="auto">
          <a:xfrm flipH="1">
            <a:off x="7048500" y="4202113"/>
            <a:ext cx="25400" cy="355600"/>
          </a:xfrm>
          <a:prstGeom prst="line">
            <a:avLst/>
          </a:prstGeom>
          <a:noFill/>
          <a:ln w="50800">
            <a:solidFill>
              <a:schemeClr val="hlink"/>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8087" name="Line 23"/>
          <p:cNvSpPr>
            <a:spLocks noChangeShapeType="1"/>
          </p:cNvSpPr>
          <p:nvPr/>
        </p:nvSpPr>
        <p:spPr bwMode="auto">
          <a:xfrm flipH="1">
            <a:off x="7251700" y="4265613"/>
            <a:ext cx="25400" cy="355600"/>
          </a:xfrm>
          <a:prstGeom prst="line">
            <a:avLst/>
          </a:prstGeom>
          <a:noFill/>
          <a:ln w="50800">
            <a:solidFill>
              <a:schemeClr val="hlink"/>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88068"/>
                                        </p:tgtEl>
                                        <p:attrNameLst>
                                          <p:attrName>style.visibility</p:attrName>
                                        </p:attrNameLst>
                                      </p:cBhvr>
                                      <p:to>
                                        <p:strVal val="visible"/>
                                      </p:to>
                                    </p:set>
                                    <p:anim calcmode="lin" valueType="num">
                                      <p:cBhvr>
                                        <p:cTn id="12" dur="500" fill="hold"/>
                                        <p:tgtEl>
                                          <p:spTgt spid="88068"/>
                                        </p:tgtEl>
                                        <p:attrNameLst>
                                          <p:attrName>ppt_w</p:attrName>
                                        </p:attrNameLst>
                                      </p:cBhvr>
                                      <p:tavLst>
                                        <p:tav tm="0">
                                          <p:val>
                                            <p:fltVal val="0"/>
                                          </p:val>
                                        </p:tav>
                                        <p:tav tm="100000">
                                          <p:val>
                                            <p:strVal val="#ppt_w"/>
                                          </p:val>
                                        </p:tav>
                                      </p:tavLst>
                                    </p:anim>
                                    <p:anim calcmode="lin" valueType="num">
                                      <p:cBhvr>
                                        <p:cTn id="13" dur="500" fill="hold"/>
                                        <p:tgtEl>
                                          <p:spTgt spid="8806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88078"/>
                                        </p:tgtEl>
                                        <p:attrNameLst>
                                          <p:attrName>style.visibility</p:attrName>
                                        </p:attrNameLst>
                                      </p:cBhvr>
                                      <p:to>
                                        <p:strVal val="visible"/>
                                      </p:to>
                                    </p:set>
                                    <p:anim calcmode="lin" valueType="num">
                                      <p:cBhvr>
                                        <p:cTn id="22" dur="500" fill="hold"/>
                                        <p:tgtEl>
                                          <p:spTgt spid="88078"/>
                                        </p:tgtEl>
                                        <p:attrNameLst>
                                          <p:attrName>ppt_w</p:attrName>
                                        </p:attrNameLst>
                                      </p:cBhvr>
                                      <p:tavLst>
                                        <p:tav tm="0">
                                          <p:val>
                                            <p:fltVal val="0"/>
                                          </p:val>
                                        </p:tav>
                                        <p:tav tm="100000">
                                          <p:val>
                                            <p:strVal val="#ppt_w"/>
                                          </p:val>
                                        </p:tav>
                                      </p:tavLst>
                                    </p:anim>
                                    <p:anim calcmode="lin" valueType="num">
                                      <p:cBhvr>
                                        <p:cTn id="23" dur="500" fill="hold"/>
                                        <p:tgtEl>
                                          <p:spTgt spid="88078"/>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88079"/>
                                        </p:tgtEl>
                                        <p:attrNameLst>
                                          <p:attrName>style.visibility</p:attrName>
                                        </p:attrNameLst>
                                      </p:cBhvr>
                                      <p:to>
                                        <p:strVal val="visible"/>
                                      </p:to>
                                    </p:set>
                                    <p:anim calcmode="lin" valueType="num">
                                      <p:cBhvr>
                                        <p:cTn id="32" dur="500" fill="hold"/>
                                        <p:tgtEl>
                                          <p:spTgt spid="88079"/>
                                        </p:tgtEl>
                                        <p:attrNameLst>
                                          <p:attrName>ppt_w</p:attrName>
                                        </p:attrNameLst>
                                      </p:cBhvr>
                                      <p:tavLst>
                                        <p:tav tm="0">
                                          <p:val>
                                            <p:fltVal val="0"/>
                                          </p:val>
                                        </p:tav>
                                        <p:tav tm="100000">
                                          <p:val>
                                            <p:strVal val="#ppt_w"/>
                                          </p:val>
                                        </p:tav>
                                      </p:tavLst>
                                    </p:anim>
                                    <p:anim calcmode="lin" valueType="num">
                                      <p:cBhvr>
                                        <p:cTn id="33" dur="500" fill="hold"/>
                                        <p:tgtEl>
                                          <p:spTgt spid="88079"/>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88083"/>
                                        </p:tgtEl>
                                        <p:attrNameLst>
                                          <p:attrName>style.visibility</p:attrName>
                                        </p:attrNameLst>
                                      </p:cBhvr>
                                      <p:to>
                                        <p:strVal val="visible"/>
                                      </p:to>
                                    </p:set>
                                    <p:anim calcmode="lin" valueType="num">
                                      <p:cBhvr>
                                        <p:cTn id="42" dur="500" fill="hold"/>
                                        <p:tgtEl>
                                          <p:spTgt spid="88083"/>
                                        </p:tgtEl>
                                        <p:attrNameLst>
                                          <p:attrName>ppt_w</p:attrName>
                                        </p:attrNameLst>
                                      </p:cBhvr>
                                      <p:tavLst>
                                        <p:tav tm="0">
                                          <p:val>
                                            <p:fltVal val="0"/>
                                          </p:val>
                                        </p:tav>
                                        <p:tav tm="100000">
                                          <p:val>
                                            <p:strVal val="#ppt_w"/>
                                          </p:val>
                                        </p:tav>
                                      </p:tavLst>
                                    </p:anim>
                                    <p:anim calcmode="lin" valueType="num">
                                      <p:cBhvr>
                                        <p:cTn id="43" dur="500" fill="hold"/>
                                        <p:tgtEl>
                                          <p:spTgt spid="88083"/>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17" presetClass="entr" presetSubtype="10" fill="hold" nodeType="afterEffect">
                                  <p:stCondLst>
                                    <p:cond delay="0"/>
                                  </p:stCondLst>
                                  <p:childTnLst>
                                    <p:set>
                                      <p:cBhvr>
                                        <p:cTn id="46" dur="1" fill="hold">
                                          <p:stCondLst>
                                            <p:cond delay="0"/>
                                          </p:stCondLst>
                                        </p:cTn>
                                        <p:tgtEl>
                                          <p:spTgt spid="88084"/>
                                        </p:tgtEl>
                                        <p:attrNameLst>
                                          <p:attrName>style.visibility</p:attrName>
                                        </p:attrNameLst>
                                      </p:cBhvr>
                                      <p:to>
                                        <p:strVal val="visible"/>
                                      </p:to>
                                    </p:set>
                                    <p:anim calcmode="lin" valueType="num">
                                      <p:cBhvr>
                                        <p:cTn id="47" dur="500" fill="hold"/>
                                        <p:tgtEl>
                                          <p:spTgt spid="88084"/>
                                        </p:tgtEl>
                                        <p:attrNameLst>
                                          <p:attrName>ppt_w</p:attrName>
                                        </p:attrNameLst>
                                      </p:cBhvr>
                                      <p:tavLst>
                                        <p:tav tm="0">
                                          <p:val>
                                            <p:fltVal val="0"/>
                                          </p:val>
                                        </p:tav>
                                        <p:tav tm="100000">
                                          <p:val>
                                            <p:strVal val="#ppt_w"/>
                                          </p:val>
                                        </p:tav>
                                      </p:tavLst>
                                    </p:anim>
                                    <p:anim calcmode="lin" valueType="num">
                                      <p:cBhvr>
                                        <p:cTn id="48" dur="500" fill="hold"/>
                                        <p:tgtEl>
                                          <p:spTgt spid="88084"/>
                                        </p:tgtEl>
                                        <p:attrNameLst>
                                          <p:attrName>ppt_h</p:attrName>
                                        </p:attrNameLst>
                                      </p:cBhvr>
                                      <p:tavLst>
                                        <p:tav tm="0">
                                          <p:val>
                                            <p:strVal val="#ppt_h"/>
                                          </p:val>
                                        </p:tav>
                                        <p:tav tm="100000">
                                          <p:val>
                                            <p:strVal val="#ppt_h"/>
                                          </p:val>
                                        </p:tav>
                                      </p:tavLst>
                                    </p:anim>
                                  </p:childTnLst>
                                </p:cTn>
                              </p:par>
                            </p:childTnLst>
                          </p:cTn>
                        </p:par>
                        <p:par>
                          <p:cTn id="49" fill="hold">
                            <p:stCondLst>
                              <p:cond delay="4500"/>
                            </p:stCondLst>
                            <p:childTnLst>
                              <p:par>
                                <p:cTn id="50" presetID="17" presetClass="entr" presetSubtype="10" fill="hold" nodeType="afterEffect">
                                  <p:stCondLst>
                                    <p:cond delay="0"/>
                                  </p:stCondLst>
                                  <p:childTnLst>
                                    <p:set>
                                      <p:cBhvr>
                                        <p:cTn id="51" dur="1" fill="hold">
                                          <p:stCondLst>
                                            <p:cond delay="0"/>
                                          </p:stCondLst>
                                        </p:cTn>
                                        <p:tgtEl>
                                          <p:spTgt spid="88085"/>
                                        </p:tgtEl>
                                        <p:attrNameLst>
                                          <p:attrName>style.visibility</p:attrName>
                                        </p:attrNameLst>
                                      </p:cBhvr>
                                      <p:to>
                                        <p:strVal val="visible"/>
                                      </p:to>
                                    </p:set>
                                    <p:anim calcmode="lin" valueType="num">
                                      <p:cBhvr>
                                        <p:cTn id="52" dur="500" fill="hold"/>
                                        <p:tgtEl>
                                          <p:spTgt spid="88085"/>
                                        </p:tgtEl>
                                        <p:attrNameLst>
                                          <p:attrName>ppt_w</p:attrName>
                                        </p:attrNameLst>
                                      </p:cBhvr>
                                      <p:tavLst>
                                        <p:tav tm="0">
                                          <p:val>
                                            <p:fltVal val="0"/>
                                          </p:val>
                                        </p:tav>
                                        <p:tav tm="100000">
                                          <p:val>
                                            <p:strVal val="#ppt_w"/>
                                          </p:val>
                                        </p:tav>
                                      </p:tavLst>
                                    </p:anim>
                                    <p:anim calcmode="lin" valueType="num">
                                      <p:cBhvr>
                                        <p:cTn id="53" dur="500" fill="hold"/>
                                        <p:tgtEl>
                                          <p:spTgt spid="88085"/>
                                        </p:tgtEl>
                                        <p:attrNameLst>
                                          <p:attrName>ppt_h</p:attrName>
                                        </p:attrNameLst>
                                      </p:cBhvr>
                                      <p:tavLst>
                                        <p:tav tm="0">
                                          <p:val>
                                            <p:strVal val="#ppt_h"/>
                                          </p:val>
                                        </p:tav>
                                        <p:tav tm="100000">
                                          <p:val>
                                            <p:strVal val="#ppt_h"/>
                                          </p:val>
                                        </p:tav>
                                      </p:tavLst>
                                    </p:anim>
                                  </p:childTnLst>
                                </p:cTn>
                              </p:par>
                            </p:childTnLst>
                          </p:cTn>
                        </p:par>
                        <p:par>
                          <p:cTn id="54" fill="hold">
                            <p:stCondLst>
                              <p:cond delay="5000"/>
                            </p:stCondLst>
                            <p:childTnLst>
                              <p:par>
                                <p:cTn id="55" presetID="17" presetClass="entr" presetSubtype="10" fill="hold" nodeType="afterEffect">
                                  <p:stCondLst>
                                    <p:cond delay="0"/>
                                  </p:stCondLst>
                                  <p:childTnLst>
                                    <p:set>
                                      <p:cBhvr>
                                        <p:cTn id="56" dur="1" fill="hold">
                                          <p:stCondLst>
                                            <p:cond delay="0"/>
                                          </p:stCondLst>
                                        </p:cTn>
                                        <p:tgtEl>
                                          <p:spTgt spid="88086"/>
                                        </p:tgtEl>
                                        <p:attrNameLst>
                                          <p:attrName>style.visibility</p:attrName>
                                        </p:attrNameLst>
                                      </p:cBhvr>
                                      <p:to>
                                        <p:strVal val="visible"/>
                                      </p:to>
                                    </p:set>
                                    <p:anim calcmode="lin" valueType="num">
                                      <p:cBhvr>
                                        <p:cTn id="57" dur="500" fill="hold"/>
                                        <p:tgtEl>
                                          <p:spTgt spid="88086"/>
                                        </p:tgtEl>
                                        <p:attrNameLst>
                                          <p:attrName>ppt_w</p:attrName>
                                        </p:attrNameLst>
                                      </p:cBhvr>
                                      <p:tavLst>
                                        <p:tav tm="0">
                                          <p:val>
                                            <p:fltVal val="0"/>
                                          </p:val>
                                        </p:tav>
                                        <p:tav tm="100000">
                                          <p:val>
                                            <p:strVal val="#ppt_w"/>
                                          </p:val>
                                        </p:tav>
                                      </p:tavLst>
                                    </p:anim>
                                    <p:anim calcmode="lin" valueType="num">
                                      <p:cBhvr>
                                        <p:cTn id="58" dur="500" fill="hold"/>
                                        <p:tgtEl>
                                          <p:spTgt spid="88086"/>
                                        </p:tgtEl>
                                        <p:attrNameLst>
                                          <p:attrName>ppt_h</p:attrName>
                                        </p:attrNameLst>
                                      </p:cBhvr>
                                      <p:tavLst>
                                        <p:tav tm="0">
                                          <p:val>
                                            <p:strVal val="#ppt_h"/>
                                          </p:val>
                                        </p:tav>
                                        <p:tav tm="100000">
                                          <p:val>
                                            <p:strVal val="#ppt_h"/>
                                          </p:val>
                                        </p:tav>
                                      </p:tavLst>
                                    </p:anim>
                                  </p:childTnLst>
                                </p:cTn>
                              </p:par>
                            </p:childTnLst>
                          </p:cTn>
                        </p:par>
                        <p:par>
                          <p:cTn id="59" fill="hold">
                            <p:stCondLst>
                              <p:cond delay="5500"/>
                            </p:stCondLst>
                            <p:childTnLst>
                              <p:par>
                                <p:cTn id="60" presetID="17" presetClass="entr" presetSubtype="10" fill="hold" nodeType="afterEffect">
                                  <p:stCondLst>
                                    <p:cond delay="0"/>
                                  </p:stCondLst>
                                  <p:childTnLst>
                                    <p:set>
                                      <p:cBhvr>
                                        <p:cTn id="61" dur="1" fill="hold">
                                          <p:stCondLst>
                                            <p:cond delay="0"/>
                                          </p:stCondLst>
                                        </p:cTn>
                                        <p:tgtEl>
                                          <p:spTgt spid="88087"/>
                                        </p:tgtEl>
                                        <p:attrNameLst>
                                          <p:attrName>style.visibility</p:attrName>
                                        </p:attrNameLst>
                                      </p:cBhvr>
                                      <p:to>
                                        <p:strVal val="visible"/>
                                      </p:to>
                                    </p:set>
                                    <p:anim calcmode="lin" valueType="num">
                                      <p:cBhvr>
                                        <p:cTn id="62" dur="500" fill="hold"/>
                                        <p:tgtEl>
                                          <p:spTgt spid="88087"/>
                                        </p:tgtEl>
                                        <p:attrNameLst>
                                          <p:attrName>ppt_w</p:attrName>
                                        </p:attrNameLst>
                                      </p:cBhvr>
                                      <p:tavLst>
                                        <p:tav tm="0">
                                          <p:val>
                                            <p:fltVal val="0"/>
                                          </p:val>
                                        </p:tav>
                                        <p:tav tm="100000">
                                          <p:val>
                                            <p:strVal val="#ppt_w"/>
                                          </p:val>
                                        </p:tav>
                                      </p:tavLst>
                                    </p:anim>
                                    <p:anim calcmode="lin" valueType="num">
                                      <p:cBhvr>
                                        <p:cTn id="63" dur="500" fill="hold"/>
                                        <p:tgtEl>
                                          <p:spTgt spid="880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animBg="1"/>
      <p:bldP spid="88079"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410"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91139" name="Rectangle 3"/>
          <p:cNvSpPr>
            <a:spLocks noChangeArrowheads="1"/>
          </p:cNvSpPr>
          <p:nvPr/>
        </p:nvSpPr>
        <p:spPr bwMode="auto">
          <a:xfrm>
            <a:off x="373063" y="160338"/>
            <a:ext cx="8397875" cy="1295400"/>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600">
                <a:solidFill>
                  <a:schemeClr val="hlink"/>
                </a:solidFill>
              </a:rPr>
              <a:t>2. Normal Distribution of Flow</a:t>
            </a:r>
            <a:br>
              <a:rPr lang="en-US" sz="3600">
                <a:solidFill>
                  <a:schemeClr val="hlink"/>
                </a:solidFill>
              </a:rPr>
            </a:br>
            <a:r>
              <a:rPr lang="en-US" sz="2800">
                <a:solidFill>
                  <a:schemeClr val="hlink"/>
                </a:solidFill>
              </a:rPr>
              <a:t>Upper Versus Lower Lobes</a:t>
            </a:r>
            <a:endParaRPr lang="en-US" sz="2800"/>
          </a:p>
        </p:txBody>
      </p:sp>
      <p:sp>
        <p:nvSpPr>
          <p:cNvPr id="91140" name="Text Box 4"/>
          <p:cNvSpPr txBox="1">
            <a:spLocks noChangeArrowheads="1"/>
          </p:cNvSpPr>
          <p:nvPr/>
        </p:nvSpPr>
        <p:spPr bwMode="auto">
          <a:xfrm>
            <a:off x="1022350" y="2468563"/>
            <a:ext cx="2328863" cy="1311275"/>
          </a:xfrm>
          <a:prstGeom prst="rect">
            <a:avLst/>
          </a:prstGeom>
          <a:noFill/>
          <a:ln w="50800">
            <a:noFill/>
            <a:miter lim="800000"/>
            <a:headEnd/>
            <a:tailEnd/>
          </a:ln>
          <a:effectLst>
            <a:outerShdw dist="35921" dir="2700000" algn="ctr" rotWithShape="0">
              <a:schemeClr val="bg2"/>
            </a:outerShdw>
          </a:effectLst>
        </p:spPr>
        <p:txBody>
          <a:bodyPr>
            <a:spAutoFit/>
          </a:bodyPr>
          <a:lstStyle/>
          <a:p>
            <a:pPr eaLnBrk="0" hangingPunct="0">
              <a:spcBef>
                <a:spcPct val="50000"/>
              </a:spcBef>
              <a:defRPr/>
            </a:pPr>
            <a:r>
              <a:rPr lang="en-US" sz="2000"/>
              <a:t>In erect position, blood flow to bases &gt; than flow to apices</a:t>
            </a:r>
            <a:endParaRPr lang="en-US" sz="1700" b="0">
              <a:latin typeface="Times New Roman" pitchFamily="18" charset="0"/>
            </a:endParaRPr>
          </a:p>
        </p:txBody>
      </p:sp>
      <p:sp>
        <p:nvSpPr>
          <p:cNvPr id="91141" name="Rectangle 5"/>
          <p:cNvSpPr>
            <a:spLocks noChangeArrowheads="1"/>
          </p:cNvSpPr>
          <p:nvPr/>
        </p:nvSpPr>
        <p:spPr bwMode="auto">
          <a:xfrm>
            <a:off x="3806825" y="3571875"/>
            <a:ext cx="1871663" cy="2225675"/>
          </a:xfrm>
          <a:prstGeom prst="rect">
            <a:avLst/>
          </a:prstGeom>
          <a:noFill/>
          <a:ln w="50800">
            <a:noFill/>
            <a:miter lim="800000"/>
            <a:headEnd/>
            <a:tailEnd/>
          </a:ln>
        </p:spPr>
        <p:txBody>
          <a:bodyPr>
            <a:spAutoFit/>
          </a:bodyPr>
          <a:lstStyle/>
          <a:p>
            <a:pPr eaLnBrk="0" hangingPunct="0"/>
            <a:r>
              <a:rPr lang="en-US" sz="2000">
                <a:solidFill>
                  <a:schemeClr val="bg2"/>
                </a:solidFill>
              </a:rPr>
              <a:t>Size of vessels at bases is normally </a:t>
            </a:r>
            <a:br>
              <a:rPr lang="en-US" sz="2000">
                <a:solidFill>
                  <a:schemeClr val="bg2"/>
                </a:solidFill>
              </a:rPr>
            </a:br>
            <a:r>
              <a:rPr lang="en-US" sz="2000">
                <a:solidFill>
                  <a:schemeClr val="bg2"/>
                </a:solidFill>
              </a:rPr>
              <a:t>&gt; than size </a:t>
            </a:r>
            <a:br>
              <a:rPr lang="en-US" sz="2000">
                <a:solidFill>
                  <a:schemeClr val="bg2"/>
                </a:solidFill>
              </a:rPr>
            </a:br>
            <a:r>
              <a:rPr lang="en-US" sz="2000">
                <a:solidFill>
                  <a:schemeClr val="bg2"/>
                </a:solidFill>
              </a:rPr>
              <a:t>of vessels </a:t>
            </a:r>
            <a:br>
              <a:rPr lang="en-US" sz="2000">
                <a:solidFill>
                  <a:schemeClr val="bg2"/>
                </a:solidFill>
              </a:rPr>
            </a:br>
            <a:r>
              <a:rPr lang="en-US" sz="2000">
                <a:solidFill>
                  <a:schemeClr val="bg2"/>
                </a:solidFill>
              </a:rPr>
              <a:t>at apex</a:t>
            </a:r>
            <a:endParaRPr lang="en-US" sz="1700" b="0">
              <a:solidFill>
                <a:schemeClr val="bg2"/>
              </a:solidFill>
              <a:latin typeface="Times New Roman" pitchFamily="18" charset="0"/>
            </a:endParaRPr>
          </a:p>
        </p:txBody>
      </p:sp>
      <p:sp>
        <p:nvSpPr>
          <p:cNvPr id="91142" name="Line 6"/>
          <p:cNvSpPr>
            <a:spLocks noChangeShapeType="1"/>
          </p:cNvSpPr>
          <p:nvPr/>
        </p:nvSpPr>
        <p:spPr bwMode="auto">
          <a:xfrm flipV="1">
            <a:off x="5468938" y="2381250"/>
            <a:ext cx="669925" cy="2733675"/>
          </a:xfrm>
          <a:prstGeom prst="line">
            <a:avLst/>
          </a:prstGeom>
          <a:noFill/>
          <a:ln w="76200">
            <a:solidFill>
              <a:schemeClr val="hlink"/>
            </a:solidFill>
            <a:round/>
            <a:headEnd/>
            <a:tailEnd type="triangle" w="med" len="med"/>
          </a:ln>
        </p:spPr>
        <p:txBody>
          <a:bodyPr wrap="none" anchor="ctr"/>
          <a:lstStyle/>
          <a:p>
            <a:pPr>
              <a:defRPr/>
            </a:pPr>
            <a:endParaRPr lang="en-US">
              <a:effectLst>
                <a:outerShdw blurRad="38100" dist="38100" dir="2700000" algn="tl">
                  <a:srgbClr val="000000">
                    <a:alpha val="43137"/>
                  </a:srgbClr>
                </a:outerShdw>
              </a:effectLst>
            </a:endParaRPr>
          </a:p>
        </p:txBody>
      </p:sp>
      <p:sp>
        <p:nvSpPr>
          <p:cNvPr id="91143" name="Line 7"/>
          <p:cNvSpPr>
            <a:spLocks noChangeShapeType="1"/>
          </p:cNvSpPr>
          <p:nvPr/>
        </p:nvSpPr>
        <p:spPr bwMode="auto">
          <a:xfrm flipH="1">
            <a:off x="2205038" y="3968750"/>
            <a:ext cx="1411287" cy="652463"/>
          </a:xfrm>
          <a:prstGeom prst="line">
            <a:avLst/>
          </a:prstGeom>
          <a:noFill/>
          <a:ln w="76200">
            <a:solidFill>
              <a:schemeClr val="hlink"/>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1144" name="Oval 8"/>
          <p:cNvSpPr>
            <a:spLocks noChangeArrowheads="1"/>
          </p:cNvSpPr>
          <p:nvPr/>
        </p:nvSpPr>
        <p:spPr bwMode="auto">
          <a:xfrm>
            <a:off x="990600" y="4470400"/>
            <a:ext cx="1079500" cy="1079500"/>
          </a:xfrm>
          <a:prstGeom prst="ellipse">
            <a:avLst/>
          </a:prstGeom>
          <a:noFill/>
          <a:ln w="50800">
            <a:solidFill>
              <a:schemeClr va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1145" name="Oval 9"/>
          <p:cNvSpPr>
            <a:spLocks noChangeArrowheads="1"/>
          </p:cNvSpPr>
          <p:nvPr/>
        </p:nvSpPr>
        <p:spPr bwMode="auto">
          <a:xfrm>
            <a:off x="5716588" y="1020763"/>
            <a:ext cx="1079500" cy="1079500"/>
          </a:xfrm>
          <a:prstGeom prst="ellipse">
            <a:avLst/>
          </a:prstGeom>
          <a:noFill/>
          <a:ln w="50800">
            <a:solidFill>
              <a:schemeClr va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 name="Group 10"/>
          <p:cNvGrpSpPr>
            <a:grpSpLocks/>
          </p:cNvGrpSpPr>
          <p:nvPr/>
        </p:nvGrpSpPr>
        <p:grpSpPr bwMode="auto">
          <a:xfrm>
            <a:off x="6383338" y="4235450"/>
            <a:ext cx="1079500" cy="1079500"/>
            <a:chOff x="4021" y="2668"/>
            <a:chExt cx="680" cy="680"/>
          </a:xfrm>
        </p:grpSpPr>
        <p:sp>
          <p:nvSpPr>
            <p:cNvPr id="91147" name="Oval 11"/>
            <p:cNvSpPr>
              <a:spLocks noChangeArrowheads="1"/>
            </p:cNvSpPr>
            <p:nvPr/>
          </p:nvSpPr>
          <p:spPr bwMode="auto">
            <a:xfrm>
              <a:off x="4021" y="2668"/>
              <a:ext cx="680" cy="680"/>
            </a:xfrm>
            <a:prstGeom prst="ellipse">
              <a:avLst/>
            </a:prstGeom>
            <a:noFill/>
            <a:ln w="50800">
              <a:solidFill>
                <a:srgbClr val="E82269"/>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1148" name="Line 12"/>
            <p:cNvSpPr>
              <a:spLocks noChangeShapeType="1"/>
            </p:cNvSpPr>
            <p:nvPr/>
          </p:nvSpPr>
          <p:spPr bwMode="auto">
            <a:xfrm flipV="1">
              <a:off x="4134" y="2786"/>
              <a:ext cx="458" cy="458"/>
            </a:xfrm>
            <a:prstGeom prst="line">
              <a:avLst/>
            </a:prstGeom>
            <a:noFill/>
            <a:ln w="76200">
              <a:solidFill>
                <a:srgbClr val="E82269"/>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1149" name="Line 13"/>
            <p:cNvSpPr>
              <a:spLocks noChangeShapeType="1"/>
            </p:cNvSpPr>
            <p:nvPr/>
          </p:nvSpPr>
          <p:spPr bwMode="auto">
            <a:xfrm>
              <a:off x="4134" y="2754"/>
              <a:ext cx="462" cy="522"/>
            </a:xfrm>
            <a:prstGeom prst="line">
              <a:avLst/>
            </a:prstGeom>
            <a:noFill/>
            <a:ln w="76200">
              <a:solidFill>
                <a:srgbClr val="E82269"/>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grpSp>
      <p:sp>
        <p:nvSpPr>
          <p:cNvPr id="145419" name="Text Box 14"/>
          <p:cNvSpPr txBox="1">
            <a:spLocks noChangeArrowheads="1"/>
          </p:cNvSpPr>
          <p:nvPr/>
        </p:nvSpPr>
        <p:spPr bwMode="auto">
          <a:xfrm>
            <a:off x="5568950" y="5486400"/>
            <a:ext cx="3168650" cy="1069975"/>
          </a:xfrm>
          <a:prstGeom prst="rect">
            <a:avLst/>
          </a:prstGeom>
          <a:noFill/>
          <a:ln w="28575">
            <a:noFill/>
            <a:miter lim="800000"/>
            <a:headEnd/>
            <a:tailEnd/>
          </a:ln>
        </p:spPr>
        <p:txBody>
          <a:bodyPr>
            <a:spAutoFit/>
          </a:bodyPr>
          <a:lstStyle/>
          <a:p>
            <a:pPr>
              <a:spcBef>
                <a:spcPct val="50000"/>
              </a:spcBef>
            </a:pPr>
            <a:r>
              <a:rPr lang="en-US" sz="1600">
                <a:solidFill>
                  <a:srgbClr val="E82269"/>
                </a:solidFill>
              </a:rPr>
              <a:t>You can’t measure size of vessels at the left base because the heart obscures them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wipe(up)">
                                      <p:cBhvr>
                                        <p:cTn id="7" dur="500"/>
                                        <p:tgtEl>
                                          <p:spTgt spid="91140"/>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91144"/>
                                        </p:tgtEl>
                                        <p:attrNameLst>
                                          <p:attrName>style.visibility</p:attrName>
                                        </p:attrNameLst>
                                      </p:cBhvr>
                                      <p:to>
                                        <p:strVal val="visible"/>
                                      </p:to>
                                    </p:set>
                                    <p:anim calcmode="lin" valueType="num">
                                      <p:cBhvr>
                                        <p:cTn id="11" dur="500" fill="hold"/>
                                        <p:tgtEl>
                                          <p:spTgt spid="91144"/>
                                        </p:tgtEl>
                                        <p:attrNameLst>
                                          <p:attrName>ppt_w</p:attrName>
                                        </p:attrNameLst>
                                      </p:cBhvr>
                                      <p:tavLst>
                                        <p:tav tm="0">
                                          <p:val>
                                            <p:fltVal val="0"/>
                                          </p:val>
                                        </p:tav>
                                        <p:tav tm="100000">
                                          <p:val>
                                            <p:strVal val="#ppt_w"/>
                                          </p:val>
                                        </p:tav>
                                      </p:tavLst>
                                    </p:anim>
                                    <p:anim calcmode="lin" valueType="num">
                                      <p:cBhvr>
                                        <p:cTn id="12" dur="500" fill="hold"/>
                                        <p:tgtEl>
                                          <p:spTgt spid="91144"/>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91145"/>
                                        </p:tgtEl>
                                        <p:attrNameLst>
                                          <p:attrName>style.visibility</p:attrName>
                                        </p:attrNameLst>
                                      </p:cBhvr>
                                      <p:to>
                                        <p:strVal val="visible"/>
                                      </p:to>
                                    </p:set>
                                    <p:anim calcmode="lin" valueType="num">
                                      <p:cBhvr>
                                        <p:cTn id="16" dur="500" fill="hold"/>
                                        <p:tgtEl>
                                          <p:spTgt spid="91145"/>
                                        </p:tgtEl>
                                        <p:attrNameLst>
                                          <p:attrName>ppt_w</p:attrName>
                                        </p:attrNameLst>
                                      </p:cBhvr>
                                      <p:tavLst>
                                        <p:tav tm="0">
                                          <p:val>
                                            <p:fltVal val="0"/>
                                          </p:val>
                                        </p:tav>
                                        <p:tav tm="100000">
                                          <p:val>
                                            <p:strVal val="#ppt_w"/>
                                          </p:val>
                                        </p:tav>
                                      </p:tavLst>
                                    </p:anim>
                                    <p:anim calcmode="lin" valueType="num">
                                      <p:cBhvr>
                                        <p:cTn id="17" dur="500" fill="hold"/>
                                        <p:tgtEl>
                                          <p:spTgt spid="91145"/>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91141"/>
                                        </p:tgtEl>
                                        <p:attrNameLst>
                                          <p:attrName>style.visibility</p:attrName>
                                        </p:attrNameLst>
                                      </p:cBhvr>
                                      <p:to>
                                        <p:strVal val="visible"/>
                                      </p:to>
                                    </p:set>
                                    <p:animEffect transition="in" filter="wipe(up)">
                                      <p:cBhvr>
                                        <p:cTn id="26" dur="500"/>
                                        <p:tgtEl>
                                          <p:spTgt spid="91141"/>
                                        </p:tgtEl>
                                      </p:cBhvr>
                                    </p:animEffect>
                                  </p:childTnLst>
                                </p:cTn>
                              </p:par>
                            </p:childTnLst>
                          </p:cTn>
                        </p:par>
                        <p:par>
                          <p:cTn id="27" fill="hold">
                            <p:stCondLst>
                              <p:cond delay="2500"/>
                            </p:stCondLst>
                            <p:childTnLst>
                              <p:par>
                                <p:cTn id="28" presetID="17" presetClass="entr" presetSubtype="10" fill="hold" nodeType="afterEffect">
                                  <p:stCondLst>
                                    <p:cond delay="0"/>
                                  </p:stCondLst>
                                  <p:childTnLst>
                                    <p:set>
                                      <p:cBhvr>
                                        <p:cTn id="29" dur="1" fill="hold">
                                          <p:stCondLst>
                                            <p:cond delay="0"/>
                                          </p:stCondLst>
                                        </p:cTn>
                                        <p:tgtEl>
                                          <p:spTgt spid="91143"/>
                                        </p:tgtEl>
                                        <p:attrNameLst>
                                          <p:attrName>style.visibility</p:attrName>
                                        </p:attrNameLst>
                                      </p:cBhvr>
                                      <p:to>
                                        <p:strVal val="visible"/>
                                      </p:to>
                                    </p:set>
                                    <p:anim calcmode="lin" valueType="num">
                                      <p:cBhvr>
                                        <p:cTn id="30" dur="500" fill="hold"/>
                                        <p:tgtEl>
                                          <p:spTgt spid="91143"/>
                                        </p:tgtEl>
                                        <p:attrNameLst>
                                          <p:attrName>ppt_w</p:attrName>
                                        </p:attrNameLst>
                                      </p:cBhvr>
                                      <p:tavLst>
                                        <p:tav tm="0">
                                          <p:val>
                                            <p:fltVal val="0"/>
                                          </p:val>
                                        </p:tav>
                                        <p:tav tm="100000">
                                          <p:val>
                                            <p:strVal val="#ppt_w"/>
                                          </p:val>
                                        </p:tav>
                                      </p:tavLst>
                                    </p:anim>
                                    <p:anim calcmode="lin" valueType="num">
                                      <p:cBhvr>
                                        <p:cTn id="31" dur="500" fill="hold"/>
                                        <p:tgtEl>
                                          <p:spTgt spid="91143"/>
                                        </p:tgtEl>
                                        <p:attrNameLst>
                                          <p:attrName>ppt_h</p:attrName>
                                        </p:attrNameLst>
                                      </p:cBhvr>
                                      <p:tavLst>
                                        <p:tav tm="0">
                                          <p:val>
                                            <p:strVal val="#ppt_h"/>
                                          </p:val>
                                        </p:tav>
                                        <p:tav tm="100000">
                                          <p:val>
                                            <p:strVal val="#ppt_h"/>
                                          </p:val>
                                        </p:tav>
                                      </p:tavLst>
                                    </p:anim>
                                  </p:childTnLst>
                                </p:cTn>
                              </p:par>
                            </p:childTnLst>
                          </p:cTn>
                        </p:par>
                        <p:par>
                          <p:cTn id="32" fill="hold">
                            <p:stCondLst>
                              <p:cond delay="3000"/>
                            </p:stCondLst>
                            <p:childTnLst>
                              <p:par>
                                <p:cTn id="33" presetID="17" presetClass="entr" presetSubtype="10" fill="hold" nodeType="afterEffect">
                                  <p:stCondLst>
                                    <p:cond delay="0"/>
                                  </p:stCondLst>
                                  <p:childTnLst>
                                    <p:set>
                                      <p:cBhvr>
                                        <p:cTn id="34" dur="1" fill="hold">
                                          <p:stCondLst>
                                            <p:cond delay="0"/>
                                          </p:stCondLst>
                                        </p:cTn>
                                        <p:tgtEl>
                                          <p:spTgt spid="91142"/>
                                        </p:tgtEl>
                                        <p:attrNameLst>
                                          <p:attrName>style.visibility</p:attrName>
                                        </p:attrNameLst>
                                      </p:cBhvr>
                                      <p:to>
                                        <p:strVal val="visible"/>
                                      </p:to>
                                    </p:set>
                                    <p:anim calcmode="lin" valueType="num">
                                      <p:cBhvr>
                                        <p:cTn id="35" dur="500" fill="hold"/>
                                        <p:tgtEl>
                                          <p:spTgt spid="91142"/>
                                        </p:tgtEl>
                                        <p:attrNameLst>
                                          <p:attrName>ppt_w</p:attrName>
                                        </p:attrNameLst>
                                      </p:cBhvr>
                                      <p:tavLst>
                                        <p:tav tm="0">
                                          <p:val>
                                            <p:fltVal val="0"/>
                                          </p:val>
                                        </p:tav>
                                        <p:tav tm="100000">
                                          <p:val>
                                            <p:strVal val="#ppt_w"/>
                                          </p:val>
                                        </p:tav>
                                      </p:tavLst>
                                    </p:anim>
                                    <p:anim calcmode="lin" valueType="num">
                                      <p:cBhvr>
                                        <p:cTn id="36" dur="500" fill="hold"/>
                                        <p:tgtEl>
                                          <p:spTgt spid="911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utoUpdateAnimBg="0"/>
      <p:bldP spid="91141" grpId="0" autoUpdateAnimBg="0"/>
      <p:bldP spid="91144" grpId="0" animBg="1"/>
      <p:bldP spid="91145"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6434"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92163" name="Rectangle 3"/>
          <p:cNvSpPr>
            <a:spLocks noChangeArrowheads="1"/>
          </p:cNvSpPr>
          <p:nvPr/>
        </p:nvSpPr>
        <p:spPr bwMode="auto">
          <a:xfrm>
            <a:off x="946150" y="3451225"/>
            <a:ext cx="1620838" cy="1920875"/>
          </a:xfrm>
          <a:prstGeom prst="rect">
            <a:avLst/>
          </a:prstGeom>
          <a:noFill/>
          <a:ln w="50800">
            <a:noFill/>
            <a:miter lim="800000"/>
            <a:headEnd/>
            <a:tailEnd/>
          </a:ln>
          <a:effectLst>
            <a:outerShdw dist="35921" dir="2700000" algn="ctr" rotWithShape="0">
              <a:schemeClr val="bg2"/>
            </a:outerShdw>
          </a:effectLst>
        </p:spPr>
        <p:txBody>
          <a:bodyPr>
            <a:spAutoFit/>
          </a:bodyPr>
          <a:lstStyle/>
          <a:p>
            <a:pPr>
              <a:defRPr/>
            </a:pPr>
            <a:r>
              <a:rPr lang="en-US" sz="2000"/>
              <a:t>Normal tapering of vessels from central to peripheral</a:t>
            </a:r>
          </a:p>
        </p:txBody>
      </p:sp>
      <p:sp>
        <p:nvSpPr>
          <p:cNvPr id="92164" name="Rectangle 4"/>
          <p:cNvSpPr>
            <a:spLocks noChangeArrowheads="1"/>
          </p:cNvSpPr>
          <p:nvPr/>
        </p:nvSpPr>
        <p:spPr bwMode="auto">
          <a:xfrm>
            <a:off x="5475288" y="1166813"/>
            <a:ext cx="2389187" cy="1616075"/>
          </a:xfrm>
          <a:prstGeom prst="rect">
            <a:avLst/>
          </a:prstGeom>
          <a:noFill/>
          <a:ln w="50800">
            <a:noFill/>
            <a:miter lim="800000"/>
            <a:headEnd/>
            <a:tailEnd/>
          </a:ln>
          <a:effectLst>
            <a:outerShdw dist="35921" dir="2700000" algn="ctr" rotWithShape="0">
              <a:schemeClr val="bg2"/>
            </a:outerShdw>
          </a:effectLst>
        </p:spPr>
        <p:txBody>
          <a:bodyPr>
            <a:spAutoFit/>
          </a:bodyPr>
          <a:lstStyle/>
          <a:p>
            <a:pPr>
              <a:defRPr/>
            </a:pPr>
            <a:r>
              <a:rPr lang="en-US" sz="2000"/>
              <a:t>Central vessels give rise to progressively smaller peripheral branches</a:t>
            </a:r>
          </a:p>
        </p:txBody>
      </p:sp>
      <p:sp>
        <p:nvSpPr>
          <p:cNvPr id="92165" name="Line 5"/>
          <p:cNvSpPr>
            <a:spLocks noChangeShapeType="1"/>
          </p:cNvSpPr>
          <p:nvPr/>
        </p:nvSpPr>
        <p:spPr bwMode="auto">
          <a:xfrm flipV="1">
            <a:off x="2430463" y="2159000"/>
            <a:ext cx="466725" cy="466725"/>
          </a:xfrm>
          <a:prstGeom prst="line">
            <a:avLst/>
          </a:prstGeom>
          <a:noFill/>
          <a:ln w="28575">
            <a:solidFill>
              <a:srgbClr val="E82269"/>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92166" name="Line 6"/>
          <p:cNvSpPr>
            <a:spLocks noChangeShapeType="1"/>
          </p:cNvSpPr>
          <p:nvPr/>
        </p:nvSpPr>
        <p:spPr bwMode="auto">
          <a:xfrm flipV="1">
            <a:off x="2832100" y="2455863"/>
            <a:ext cx="466725" cy="466725"/>
          </a:xfrm>
          <a:prstGeom prst="line">
            <a:avLst/>
          </a:prstGeom>
          <a:noFill/>
          <a:ln w="28575">
            <a:solidFill>
              <a:srgbClr val="E82269"/>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92167" name="Line 7"/>
          <p:cNvSpPr>
            <a:spLocks noChangeShapeType="1"/>
          </p:cNvSpPr>
          <p:nvPr/>
        </p:nvSpPr>
        <p:spPr bwMode="auto">
          <a:xfrm flipV="1">
            <a:off x="2062163" y="1900238"/>
            <a:ext cx="466725" cy="466725"/>
          </a:xfrm>
          <a:prstGeom prst="line">
            <a:avLst/>
          </a:prstGeom>
          <a:noFill/>
          <a:ln w="28575">
            <a:solidFill>
              <a:srgbClr val="E82269"/>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92168" name="Rectangle 8"/>
          <p:cNvSpPr>
            <a:spLocks noChangeArrowheads="1"/>
          </p:cNvSpPr>
          <p:nvPr/>
        </p:nvSpPr>
        <p:spPr bwMode="auto">
          <a:xfrm>
            <a:off x="373063" y="177800"/>
            <a:ext cx="8397875" cy="1295400"/>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600">
                <a:solidFill>
                  <a:schemeClr val="hlink"/>
                </a:solidFill>
              </a:rPr>
              <a:t>3. Normal Distribution of Flow</a:t>
            </a:r>
            <a:br>
              <a:rPr lang="en-US" sz="3600">
                <a:solidFill>
                  <a:schemeClr val="hlink"/>
                </a:solidFill>
              </a:rPr>
            </a:br>
            <a:r>
              <a:rPr lang="en-US" sz="2800">
                <a:solidFill>
                  <a:schemeClr val="hlink"/>
                </a:solidFill>
              </a:rPr>
              <a:t>Central versus peripheral</a:t>
            </a:r>
            <a:endParaRPr 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wipe(up)">
                                      <p:cBhvr>
                                        <p:cTn id="7" dur="500"/>
                                        <p:tgtEl>
                                          <p:spTgt spid="9216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2163"/>
                                        </p:tgtEl>
                                        <p:attrNameLst>
                                          <p:attrName>style.visibility</p:attrName>
                                        </p:attrNameLst>
                                      </p:cBhvr>
                                      <p:to>
                                        <p:strVal val="visible"/>
                                      </p:to>
                                    </p:set>
                                    <p:animEffect transition="in" filter="wipe(up)">
                                      <p:cBhvr>
                                        <p:cTn id="11" dur="500"/>
                                        <p:tgtEl>
                                          <p:spTgt spid="92163"/>
                                        </p:tgtEl>
                                      </p:cBhvr>
                                    </p:animEffect>
                                  </p:child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92166"/>
                                        </p:tgtEl>
                                        <p:attrNameLst>
                                          <p:attrName>style.visibility</p:attrName>
                                        </p:attrNameLst>
                                      </p:cBhvr>
                                      <p:to>
                                        <p:strVal val="visible"/>
                                      </p:to>
                                    </p:set>
                                    <p:anim calcmode="lin" valueType="num">
                                      <p:cBhvr>
                                        <p:cTn id="15" dur="500" fill="hold"/>
                                        <p:tgtEl>
                                          <p:spTgt spid="92166"/>
                                        </p:tgtEl>
                                        <p:attrNameLst>
                                          <p:attrName>ppt_w</p:attrName>
                                        </p:attrNameLst>
                                      </p:cBhvr>
                                      <p:tavLst>
                                        <p:tav tm="0">
                                          <p:val>
                                            <p:fltVal val="0"/>
                                          </p:val>
                                        </p:tav>
                                        <p:tav tm="100000">
                                          <p:val>
                                            <p:strVal val="#ppt_w"/>
                                          </p:val>
                                        </p:tav>
                                      </p:tavLst>
                                    </p:anim>
                                    <p:anim calcmode="lin" valueType="num">
                                      <p:cBhvr>
                                        <p:cTn id="16" dur="500" fill="hold"/>
                                        <p:tgtEl>
                                          <p:spTgt spid="92166"/>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7" presetClass="entr" presetSubtype="10" fill="hold" nodeType="afterEffect">
                                  <p:stCondLst>
                                    <p:cond delay="0"/>
                                  </p:stCondLst>
                                  <p:childTnLst>
                                    <p:set>
                                      <p:cBhvr>
                                        <p:cTn id="19" dur="1" fill="hold">
                                          <p:stCondLst>
                                            <p:cond delay="0"/>
                                          </p:stCondLst>
                                        </p:cTn>
                                        <p:tgtEl>
                                          <p:spTgt spid="92165"/>
                                        </p:tgtEl>
                                        <p:attrNameLst>
                                          <p:attrName>style.visibility</p:attrName>
                                        </p:attrNameLst>
                                      </p:cBhvr>
                                      <p:to>
                                        <p:strVal val="visible"/>
                                      </p:to>
                                    </p:set>
                                    <p:anim calcmode="lin" valueType="num">
                                      <p:cBhvr>
                                        <p:cTn id="20" dur="500" fill="hold"/>
                                        <p:tgtEl>
                                          <p:spTgt spid="92165"/>
                                        </p:tgtEl>
                                        <p:attrNameLst>
                                          <p:attrName>ppt_w</p:attrName>
                                        </p:attrNameLst>
                                      </p:cBhvr>
                                      <p:tavLst>
                                        <p:tav tm="0">
                                          <p:val>
                                            <p:fltVal val="0"/>
                                          </p:val>
                                        </p:tav>
                                        <p:tav tm="100000">
                                          <p:val>
                                            <p:strVal val="#ppt_w"/>
                                          </p:val>
                                        </p:tav>
                                      </p:tavLst>
                                    </p:anim>
                                    <p:anim calcmode="lin" valueType="num">
                                      <p:cBhvr>
                                        <p:cTn id="21" dur="500" fill="hold"/>
                                        <p:tgtEl>
                                          <p:spTgt spid="92165"/>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18" presetClass="entr" presetSubtype="12" fill="hold" nodeType="afterEffect">
                                  <p:stCondLst>
                                    <p:cond delay="0"/>
                                  </p:stCondLst>
                                  <p:childTnLst>
                                    <p:set>
                                      <p:cBhvr>
                                        <p:cTn id="24" dur="1" fill="hold">
                                          <p:stCondLst>
                                            <p:cond delay="0"/>
                                          </p:stCondLst>
                                        </p:cTn>
                                        <p:tgtEl>
                                          <p:spTgt spid="92167"/>
                                        </p:tgtEl>
                                        <p:attrNameLst>
                                          <p:attrName>style.visibility</p:attrName>
                                        </p:attrNameLst>
                                      </p:cBhvr>
                                      <p:to>
                                        <p:strVal val="visible"/>
                                      </p:to>
                                    </p:set>
                                    <p:animEffect transition="in" filter="strips(downLeft)">
                                      <p:cBhvr>
                                        <p:cTn id="25" dur="500"/>
                                        <p:tgtEl>
                                          <p:spTgt spid="92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8" name="Picture 2" descr="Normal heart"/>
          <p:cNvPicPr>
            <a:picLocks noChangeAspect="1" noChangeArrowheads="1"/>
          </p:cNvPicPr>
          <p:nvPr/>
        </p:nvPicPr>
        <p:blipFill>
          <a:blip r:embed="rId3"/>
          <a:srcRect/>
          <a:stretch>
            <a:fillRect/>
          </a:stretch>
        </p:blipFill>
        <p:spPr bwMode="auto">
          <a:xfrm>
            <a:off x="255588" y="211138"/>
            <a:ext cx="8556625" cy="6424612"/>
          </a:xfrm>
          <a:prstGeom prst="rect">
            <a:avLst/>
          </a:prstGeom>
          <a:noFill/>
          <a:ln w="9525">
            <a:noFill/>
            <a:miter lim="800000"/>
            <a:headEnd/>
            <a:tailEnd/>
          </a:ln>
        </p:spPr>
      </p:pic>
      <p:sp>
        <p:nvSpPr>
          <p:cNvPr id="93187" name="Line 3"/>
          <p:cNvSpPr>
            <a:spLocks noChangeShapeType="1"/>
          </p:cNvSpPr>
          <p:nvPr/>
        </p:nvSpPr>
        <p:spPr bwMode="auto">
          <a:xfrm rot="786247">
            <a:off x="2286000" y="3505200"/>
            <a:ext cx="457200" cy="304800"/>
          </a:xfrm>
          <a:prstGeom prst="line">
            <a:avLst/>
          </a:prstGeom>
          <a:noFill/>
          <a:ln w="50800">
            <a:solidFill>
              <a:schemeClr val="hlink"/>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 name="Group 4"/>
          <p:cNvGrpSpPr>
            <a:grpSpLocks/>
          </p:cNvGrpSpPr>
          <p:nvPr/>
        </p:nvGrpSpPr>
        <p:grpSpPr bwMode="auto">
          <a:xfrm>
            <a:off x="1714500" y="2971800"/>
            <a:ext cx="685800" cy="519113"/>
            <a:chOff x="1024" y="1840"/>
            <a:chExt cx="432" cy="327"/>
          </a:xfrm>
        </p:grpSpPr>
        <p:sp>
          <p:nvSpPr>
            <p:cNvPr id="93189" name="Oval 5"/>
            <p:cNvSpPr>
              <a:spLocks noChangeArrowheads="1"/>
            </p:cNvSpPr>
            <p:nvPr/>
          </p:nvSpPr>
          <p:spPr bwMode="auto">
            <a:xfrm>
              <a:off x="1104" y="1872"/>
              <a:ext cx="288" cy="288"/>
            </a:xfrm>
            <a:prstGeom prst="ellipse">
              <a:avLst/>
            </a:prstGeom>
            <a:solidFill>
              <a:schemeClr val="hlink"/>
            </a:solidFill>
            <a:ln w="5080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3190" name="Text Box 6"/>
            <p:cNvSpPr txBox="1">
              <a:spLocks noChangeArrowheads="1"/>
            </p:cNvSpPr>
            <p:nvPr/>
          </p:nvSpPr>
          <p:spPr bwMode="auto">
            <a:xfrm>
              <a:off x="1024" y="1840"/>
              <a:ext cx="432" cy="327"/>
            </a:xfrm>
            <a:prstGeom prst="rect">
              <a:avLst/>
            </a:prstGeom>
            <a:noFill/>
            <a:ln w="50800">
              <a:noFill/>
              <a:miter lim="800000"/>
              <a:headEnd/>
              <a:tailEnd/>
            </a:ln>
            <a:effectLst/>
          </p:spPr>
          <p:txBody>
            <a:bodyPr>
              <a:spAutoFit/>
            </a:bodyPr>
            <a:lstStyle/>
            <a:p>
              <a:pPr algn="ctr" eaLnBrk="0" hangingPunct="0">
                <a:spcBef>
                  <a:spcPct val="50000"/>
                </a:spcBef>
                <a:defRPr/>
              </a:pPr>
              <a:r>
                <a:rPr lang="en-US" sz="2800">
                  <a:solidFill>
                    <a:schemeClr val="tx2"/>
                  </a:solidFill>
                  <a:effectLst>
                    <a:outerShdw blurRad="38100" dist="38100" dir="2700000" algn="tl">
                      <a:srgbClr val="000000"/>
                    </a:outerShdw>
                  </a:effectLst>
                </a:rPr>
                <a:t>1</a:t>
              </a:r>
              <a:endParaRPr lang="en-US" sz="2400">
                <a:effectLst>
                  <a:outerShdw blurRad="38100" dist="38100" dir="2700000" algn="tl">
                    <a:srgbClr val="000000"/>
                  </a:outerShdw>
                </a:effectLst>
              </a:endParaRPr>
            </a:p>
          </p:txBody>
        </p:sp>
      </p:grpSp>
      <p:grpSp>
        <p:nvGrpSpPr>
          <p:cNvPr id="3" name="Group 7"/>
          <p:cNvGrpSpPr>
            <a:grpSpLocks/>
          </p:cNvGrpSpPr>
          <p:nvPr/>
        </p:nvGrpSpPr>
        <p:grpSpPr bwMode="auto">
          <a:xfrm>
            <a:off x="7124700" y="4495800"/>
            <a:ext cx="685800" cy="519113"/>
            <a:chOff x="4472" y="2416"/>
            <a:chExt cx="432" cy="327"/>
          </a:xfrm>
        </p:grpSpPr>
        <p:sp>
          <p:nvSpPr>
            <p:cNvPr id="93192" name="Oval 8"/>
            <p:cNvSpPr>
              <a:spLocks noChangeArrowheads="1"/>
            </p:cNvSpPr>
            <p:nvPr/>
          </p:nvSpPr>
          <p:spPr bwMode="auto">
            <a:xfrm>
              <a:off x="4552" y="2448"/>
              <a:ext cx="288" cy="288"/>
            </a:xfrm>
            <a:prstGeom prst="ellipse">
              <a:avLst/>
            </a:prstGeom>
            <a:solidFill>
              <a:schemeClr val="hlink"/>
            </a:solidFill>
            <a:ln w="5080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3193" name="Text Box 9"/>
            <p:cNvSpPr txBox="1">
              <a:spLocks noChangeArrowheads="1"/>
            </p:cNvSpPr>
            <p:nvPr/>
          </p:nvSpPr>
          <p:spPr bwMode="auto">
            <a:xfrm>
              <a:off x="4472" y="2416"/>
              <a:ext cx="432" cy="327"/>
            </a:xfrm>
            <a:prstGeom prst="rect">
              <a:avLst/>
            </a:prstGeom>
            <a:noFill/>
            <a:ln w="50800">
              <a:noFill/>
              <a:miter lim="800000"/>
              <a:headEnd/>
              <a:tailEnd/>
            </a:ln>
            <a:effectLst/>
          </p:spPr>
          <p:txBody>
            <a:bodyPr>
              <a:spAutoFit/>
            </a:bodyPr>
            <a:lstStyle/>
            <a:p>
              <a:pPr algn="ctr" eaLnBrk="0" hangingPunct="0">
                <a:spcBef>
                  <a:spcPct val="50000"/>
                </a:spcBef>
                <a:defRPr/>
              </a:pPr>
              <a:r>
                <a:rPr lang="en-US" sz="2800">
                  <a:solidFill>
                    <a:schemeClr val="tx2"/>
                  </a:solidFill>
                  <a:effectLst>
                    <a:outerShdw blurRad="38100" dist="38100" dir="2700000" algn="tl">
                      <a:srgbClr val="000000"/>
                    </a:outerShdw>
                  </a:effectLst>
                </a:rPr>
                <a:t>3</a:t>
              </a:r>
              <a:endParaRPr lang="en-US" sz="2400">
                <a:effectLst>
                  <a:outerShdw blurRad="38100" dist="38100" dir="2700000" algn="tl">
                    <a:srgbClr val="000000"/>
                  </a:outerShdw>
                </a:effectLst>
              </a:endParaRPr>
            </a:p>
          </p:txBody>
        </p:sp>
      </p:grpSp>
      <p:grpSp>
        <p:nvGrpSpPr>
          <p:cNvPr id="4" name="Group 10"/>
          <p:cNvGrpSpPr>
            <a:grpSpLocks/>
          </p:cNvGrpSpPr>
          <p:nvPr/>
        </p:nvGrpSpPr>
        <p:grpSpPr bwMode="auto">
          <a:xfrm>
            <a:off x="652463" y="5561013"/>
            <a:ext cx="685800" cy="519112"/>
            <a:chOff x="592" y="2784"/>
            <a:chExt cx="432" cy="327"/>
          </a:xfrm>
        </p:grpSpPr>
        <p:sp>
          <p:nvSpPr>
            <p:cNvPr id="93195" name="Oval 11"/>
            <p:cNvSpPr>
              <a:spLocks noChangeArrowheads="1"/>
            </p:cNvSpPr>
            <p:nvPr/>
          </p:nvSpPr>
          <p:spPr bwMode="auto">
            <a:xfrm>
              <a:off x="672" y="2816"/>
              <a:ext cx="288" cy="288"/>
            </a:xfrm>
            <a:prstGeom prst="ellipse">
              <a:avLst/>
            </a:prstGeom>
            <a:solidFill>
              <a:schemeClr val="hlink"/>
            </a:solidFill>
            <a:ln w="5080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3196" name="Text Box 12"/>
            <p:cNvSpPr txBox="1">
              <a:spLocks noChangeArrowheads="1"/>
            </p:cNvSpPr>
            <p:nvPr/>
          </p:nvSpPr>
          <p:spPr bwMode="auto">
            <a:xfrm>
              <a:off x="592" y="2784"/>
              <a:ext cx="432" cy="327"/>
            </a:xfrm>
            <a:prstGeom prst="rect">
              <a:avLst/>
            </a:prstGeom>
            <a:noFill/>
            <a:ln w="50800">
              <a:noFill/>
              <a:miter lim="800000"/>
              <a:headEnd/>
              <a:tailEnd/>
            </a:ln>
            <a:effectLst/>
          </p:spPr>
          <p:txBody>
            <a:bodyPr>
              <a:spAutoFit/>
            </a:bodyPr>
            <a:lstStyle/>
            <a:p>
              <a:pPr algn="ctr" eaLnBrk="0" hangingPunct="0">
                <a:spcBef>
                  <a:spcPct val="50000"/>
                </a:spcBef>
                <a:defRPr/>
              </a:pPr>
              <a:r>
                <a:rPr lang="en-US" sz="2800">
                  <a:solidFill>
                    <a:schemeClr val="tx2"/>
                  </a:solidFill>
                  <a:effectLst>
                    <a:outerShdw blurRad="38100" dist="38100" dir="2700000" algn="tl">
                      <a:srgbClr val="000000"/>
                    </a:outerShdw>
                  </a:effectLst>
                </a:rPr>
                <a:t>2</a:t>
              </a:r>
              <a:endParaRPr lang="en-US" sz="2400">
                <a:effectLst>
                  <a:outerShdw blurRad="38100" dist="38100" dir="2700000" algn="tl">
                    <a:srgbClr val="000000"/>
                  </a:outerShdw>
                </a:effectLst>
              </a:endParaRPr>
            </a:p>
          </p:txBody>
        </p:sp>
      </p:grpSp>
      <p:sp>
        <p:nvSpPr>
          <p:cNvPr id="93197" name="Oval 13"/>
          <p:cNvSpPr>
            <a:spLocks noChangeArrowheads="1"/>
          </p:cNvSpPr>
          <p:nvPr/>
        </p:nvSpPr>
        <p:spPr bwMode="auto">
          <a:xfrm>
            <a:off x="990600" y="4470400"/>
            <a:ext cx="1079500" cy="1079500"/>
          </a:xfrm>
          <a:prstGeom prst="ellipse">
            <a:avLst/>
          </a:prstGeom>
          <a:noFill/>
          <a:ln w="50800">
            <a:solidFill>
              <a:schemeClr va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3198" name="Oval 14"/>
          <p:cNvSpPr>
            <a:spLocks noChangeArrowheads="1"/>
          </p:cNvSpPr>
          <p:nvPr/>
        </p:nvSpPr>
        <p:spPr bwMode="auto">
          <a:xfrm>
            <a:off x="5716588" y="1020763"/>
            <a:ext cx="1079500" cy="1079500"/>
          </a:xfrm>
          <a:prstGeom prst="ellipse">
            <a:avLst/>
          </a:prstGeom>
          <a:noFill/>
          <a:ln w="50800">
            <a:solidFill>
              <a:schemeClr va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5" name="Group 15"/>
          <p:cNvGrpSpPr>
            <a:grpSpLocks/>
          </p:cNvGrpSpPr>
          <p:nvPr/>
        </p:nvGrpSpPr>
        <p:grpSpPr bwMode="auto">
          <a:xfrm>
            <a:off x="6810375" y="1720850"/>
            <a:ext cx="685800" cy="519113"/>
            <a:chOff x="3856" y="1088"/>
            <a:chExt cx="432" cy="327"/>
          </a:xfrm>
        </p:grpSpPr>
        <p:sp>
          <p:nvSpPr>
            <p:cNvPr id="93200" name="Oval 16"/>
            <p:cNvSpPr>
              <a:spLocks noChangeArrowheads="1"/>
            </p:cNvSpPr>
            <p:nvPr/>
          </p:nvSpPr>
          <p:spPr bwMode="auto">
            <a:xfrm>
              <a:off x="3936" y="1120"/>
              <a:ext cx="288" cy="288"/>
            </a:xfrm>
            <a:prstGeom prst="ellipse">
              <a:avLst/>
            </a:prstGeom>
            <a:solidFill>
              <a:schemeClr val="hlink"/>
            </a:solidFill>
            <a:ln w="5080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3201" name="Text Box 17"/>
            <p:cNvSpPr txBox="1">
              <a:spLocks noChangeArrowheads="1"/>
            </p:cNvSpPr>
            <p:nvPr/>
          </p:nvSpPr>
          <p:spPr bwMode="auto">
            <a:xfrm>
              <a:off x="3856" y="1088"/>
              <a:ext cx="432" cy="327"/>
            </a:xfrm>
            <a:prstGeom prst="rect">
              <a:avLst/>
            </a:prstGeom>
            <a:noFill/>
            <a:ln w="50800">
              <a:noFill/>
              <a:miter lim="800000"/>
              <a:headEnd/>
              <a:tailEnd/>
            </a:ln>
            <a:effectLst/>
          </p:spPr>
          <p:txBody>
            <a:bodyPr>
              <a:spAutoFit/>
            </a:bodyPr>
            <a:lstStyle/>
            <a:p>
              <a:pPr algn="ctr" eaLnBrk="0" hangingPunct="0">
                <a:spcBef>
                  <a:spcPct val="50000"/>
                </a:spcBef>
                <a:defRPr/>
              </a:pPr>
              <a:r>
                <a:rPr lang="en-US" sz="2800">
                  <a:solidFill>
                    <a:schemeClr val="tx2"/>
                  </a:solidFill>
                  <a:effectLst>
                    <a:outerShdw blurRad="38100" dist="38100" dir="2700000" algn="tl">
                      <a:srgbClr val="000000"/>
                    </a:outerShdw>
                  </a:effectLst>
                </a:rPr>
                <a:t>2</a:t>
              </a:r>
              <a:endParaRPr lang="en-US" sz="2400">
                <a:effectLst>
                  <a:outerShdw blurRad="38100" dist="38100" dir="2700000" algn="tl">
                    <a:srgbClr val="000000"/>
                  </a:outerShdw>
                </a:effectLst>
              </a:endParaRPr>
            </a:p>
          </p:txBody>
        </p:sp>
      </p:grpSp>
      <p:sp>
        <p:nvSpPr>
          <p:cNvPr id="93202" name="Line 18"/>
          <p:cNvSpPr>
            <a:spLocks noChangeShapeType="1"/>
          </p:cNvSpPr>
          <p:nvPr/>
        </p:nvSpPr>
        <p:spPr bwMode="auto">
          <a:xfrm flipH="1">
            <a:off x="6350000" y="3871913"/>
            <a:ext cx="25400" cy="355600"/>
          </a:xfrm>
          <a:prstGeom prst="line">
            <a:avLst/>
          </a:prstGeom>
          <a:noFill/>
          <a:ln w="50800">
            <a:solidFill>
              <a:schemeClr val="hlink"/>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3203" name="Line 19"/>
          <p:cNvSpPr>
            <a:spLocks noChangeShapeType="1"/>
          </p:cNvSpPr>
          <p:nvPr/>
        </p:nvSpPr>
        <p:spPr bwMode="auto">
          <a:xfrm flipH="1">
            <a:off x="6616700" y="3960813"/>
            <a:ext cx="25400" cy="355600"/>
          </a:xfrm>
          <a:prstGeom prst="line">
            <a:avLst/>
          </a:prstGeom>
          <a:noFill/>
          <a:ln w="50800">
            <a:solidFill>
              <a:schemeClr val="hlink"/>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3204" name="Line 20"/>
          <p:cNvSpPr>
            <a:spLocks noChangeShapeType="1"/>
          </p:cNvSpPr>
          <p:nvPr/>
        </p:nvSpPr>
        <p:spPr bwMode="auto">
          <a:xfrm flipH="1">
            <a:off x="6807200" y="4075113"/>
            <a:ext cx="25400" cy="355600"/>
          </a:xfrm>
          <a:prstGeom prst="line">
            <a:avLst/>
          </a:prstGeom>
          <a:noFill/>
          <a:ln w="50800">
            <a:solidFill>
              <a:schemeClr val="hlink"/>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3205" name="Line 21"/>
          <p:cNvSpPr>
            <a:spLocks noChangeShapeType="1"/>
          </p:cNvSpPr>
          <p:nvPr/>
        </p:nvSpPr>
        <p:spPr bwMode="auto">
          <a:xfrm flipH="1">
            <a:off x="7048500" y="4202113"/>
            <a:ext cx="25400" cy="355600"/>
          </a:xfrm>
          <a:prstGeom prst="line">
            <a:avLst/>
          </a:prstGeom>
          <a:noFill/>
          <a:ln w="50800">
            <a:solidFill>
              <a:schemeClr val="hlink"/>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3206" name="Rectangle 22"/>
          <p:cNvSpPr>
            <a:spLocks noChangeArrowheads="1"/>
          </p:cNvSpPr>
          <p:nvPr/>
        </p:nvSpPr>
        <p:spPr bwMode="auto">
          <a:xfrm>
            <a:off x="338138" y="284163"/>
            <a:ext cx="6505575" cy="579437"/>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600">
                <a:solidFill>
                  <a:schemeClr val="hlink"/>
                </a:solidFill>
              </a:rPr>
              <a:t>Normal Vasculature - review</a:t>
            </a:r>
            <a:endParaRPr lang="en-US" sz="3600">
              <a:solidFill>
                <a:srgbClr val="E82269"/>
              </a:solidFill>
            </a:endParaRPr>
          </a:p>
        </p:txBody>
      </p:sp>
      <p:sp>
        <p:nvSpPr>
          <p:cNvPr id="93207" name="Rectangle 23"/>
          <p:cNvSpPr>
            <a:spLocks noChangeArrowheads="1"/>
          </p:cNvSpPr>
          <p:nvPr/>
        </p:nvSpPr>
        <p:spPr bwMode="auto">
          <a:xfrm>
            <a:off x="1143000" y="1897063"/>
            <a:ext cx="1568450" cy="1006475"/>
          </a:xfrm>
          <a:prstGeom prst="rect">
            <a:avLst/>
          </a:prstGeom>
          <a:noFill/>
          <a:ln w="50800">
            <a:noFill/>
            <a:miter lim="800000"/>
            <a:headEnd/>
            <a:tailEnd/>
          </a:ln>
        </p:spPr>
        <p:txBody>
          <a:bodyPr>
            <a:spAutoFit/>
          </a:bodyPr>
          <a:lstStyle/>
          <a:p>
            <a:r>
              <a:rPr lang="en-US" sz="2000"/>
              <a:t>RDPA </a:t>
            </a:r>
            <a:br>
              <a:rPr lang="en-US" sz="2000"/>
            </a:br>
            <a:r>
              <a:rPr lang="en-US" sz="2000"/>
              <a:t>&lt; 17 mm in diameter</a:t>
            </a:r>
          </a:p>
        </p:txBody>
      </p:sp>
      <p:sp>
        <p:nvSpPr>
          <p:cNvPr id="93208" name="Rectangle 24"/>
          <p:cNvSpPr>
            <a:spLocks noChangeArrowheads="1"/>
          </p:cNvSpPr>
          <p:nvPr/>
        </p:nvSpPr>
        <p:spPr bwMode="auto">
          <a:xfrm>
            <a:off x="2474913" y="4981575"/>
            <a:ext cx="1855787" cy="1465263"/>
          </a:xfrm>
          <a:prstGeom prst="rect">
            <a:avLst/>
          </a:prstGeom>
          <a:noFill/>
          <a:ln w="50800">
            <a:noFill/>
            <a:miter lim="800000"/>
            <a:headEnd/>
            <a:tailEnd/>
          </a:ln>
        </p:spPr>
        <p:txBody>
          <a:bodyPr>
            <a:spAutoFit/>
          </a:bodyPr>
          <a:lstStyle/>
          <a:p>
            <a:pPr eaLnBrk="0" hangingPunct="0">
              <a:lnSpc>
                <a:spcPct val="90000"/>
              </a:lnSpc>
              <a:spcBef>
                <a:spcPct val="30000"/>
              </a:spcBef>
            </a:pPr>
            <a:r>
              <a:rPr lang="en-US" sz="2000">
                <a:solidFill>
                  <a:schemeClr val="bg2"/>
                </a:solidFill>
              </a:rPr>
              <a:t>Lower lobe vessels larger than upper lobe vessels</a:t>
            </a:r>
          </a:p>
        </p:txBody>
      </p:sp>
      <p:sp>
        <p:nvSpPr>
          <p:cNvPr id="93209" name="Rectangle 25"/>
          <p:cNvSpPr>
            <a:spLocks noChangeArrowheads="1"/>
          </p:cNvSpPr>
          <p:nvPr/>
        </p:nvSpPr>
        <p:spPr bwMode="auto">
          <a:xfrm>
            <a:off x="7200900" y="2439988"/>
            <a:ext cx="1668463" cy="1920875"/>
          </a:xfrm>
          <a:prstGeom prst="rect">
            <a:avLst/>
          </a:prstGeom>
          <a:noFill/>
          <a:ln w="50800">
            <a:noFill/>
            <a:miter lim="800000"/>
            <a:headEnd/>
            <a:tailEnd/>
          </a:ln>
        </p:spPr>
        <p:txBody>
          <a:bodyPr>
            <a:spAutoFit/>
          </a:bodyPr>
          <a:lstStyle/>
          <a:p>
            <a:r>
              <a:rPr lang="en-US" sz="2000">
                <a:solidFill>
                  <a:schemeClr val="bg2"/>
                </a:solidFill>
              </a:rPr>
              <a:t>Gradual tapering of vessels from central to peripheral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3207"/>
                                        </p:tgtEl>
                                        <p:attrNameLst>
                                          <p:attrName>style.visibility</p:attrName>
                                        </p:attrNameLst>
                                      </p:cBhvr>
                                      <p:to>
                                        <p:strVal val="visible"/>
                                      </p:to>
                                    </p:set>
                                    <p:animEffect transition="in" filter="wipe(up)">
                                      <p:cBhvr>
                                        <p:cTn id="7" dur="500"/>
                                        <p:tgtEl>
                                          <p:spTgt spid="93207"/>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93187"/>
                                        </p:tgtEl>
                                        <p:attrNameLst>
                                          <p:attrName>style.visibility</p:attrName>
                                        </p:attrNameLst>
                                      </p:cBhvr>
                                      <p:to>
                                        <p:strVal val="visible"/>
                                      </p:to>
                                    </p:set>
                                    <p:anim calcmode="lin" valueType="num">
                                      <p:cBhvr>
                                        <p:cTn id="16" dur="500" fill="hold"/>
                                        <p:tgtEl>
                                          <p:spTgt spid="93187"/>
                                        </p:tgtEl>
                                        <p:attrNameLst>
                                          <p:attrName>ppt_w</p:attrName>
                                        </p:attrNameLst>
                                      </p:cBhvr>
                                      <p:tavLst>
                                        <p:tav tm="0">
                                          <p:val>
                                            <p:fltVal val="0"/>
                                          </p:val>
                                        </p:tav>
                                        <p:tav tm="100000">
                                          <p:val>
                                            <p:strVal val="#ppt_w"/>
                                          </p:val>
                                        </p:tav>
                                      </p:tavLst>
                                    </p:anim>
                                    <p:anim calcmode="lin" valueType="num">
                                      <p:cBhvr>
                                        <p:cTn id="17" dur="500" fill="hold"/>
                                        <p:tgtEl>
                                          <p:spTgt spid="93187"/>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93208"/>
                                        </p:tgtEl>
                                        <p:attrNameLst>
                                          <p:attrName>style.visibility</p:attrName>
                                        </p:attrNameLst>
                                      </p:cBhvr>
                                      <p:to>
                                        <p:strVal val="visible"/>
                                      </p:to>
                                    </p:set>
                                    <p:animEffect transition="in" filter="wipe(up)">
                                      <p:cBhvr>
                                        <p:cTn id="21" dur="500"/>
                                        <p:tgtEl>
                                          <p:spTgt spid="93208"/>
                                        </p:tgtEl>
                                      </p:cBhvr>
                                    </p:animEffect>
                                  </p:childTnLst>
                                </p:cTn>
                              </p:par>
                            </p:childTnLst>
                          </p:cTn>
                        </p:par>
                        <p:par>
                          <p:cTn id="22" fill="hold">
                            <p:stCondLst>
                              <p:cond delay="2000"/>
                            </p:stCondLst>
                            <p:childTnLst>
                              <p:par>
                                <p:cTn id="23" presetID="2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par>
                          <p:cTn id="27" fill="hold">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93197"/>
                                        </p:tgtEl>
                                        <p:attrNameLst>
                                          <p:attrName>style.visibility</p:attrName>
                                        </p:attrNameLst>
                                      </p:cBhvr>
                                      <p:to>
                                        <p:strVal val="visible"/>
                                      </p:to>
                                    </p:set>
                                    <p:anim calcmode="lin" valueType="num">
                                      <p:cBhvr>
                                        <p:cTn id="30" dur="500" fill="hold"/>
                                        <p:tgtEl>
                                          <p:spTgt spid="93197"/>
                                        </p:tgtEl>
                                        <p:attrNameLst>
                                          <p:attrName>ppt_w</p:attrName>
                                        </p:attrNameLst>
                                      </p:cBhvr>
                                      <p:tavLst>
                                        <p:tav tm="0">
                                          <p:val>
                                            <p:fltVal val="0"/>
                                          </p:val>
                                        </p:tav>
                                        <p:tav tm="100000">
                                          <p:val>
                                            <p:strVal val="#ppt_w"/>
                                          </p:val>
                                        </p:tav>
                                      </p:tavLst>
                                    </p:anim>
                                    <p:anim calcmode="lin" valueType="num">
                                      <p:cBhvr>
                                        <p:cTn id="31" dur="500" fill="hold"/>
                                        <p:tgtEl>
                                          <p:spTgt spid="93197"/>
                                        </p:tgtEl>
                                        <p:attrNameLst>
                                          <p:attrName>ppt_h</p:attrName>
                                        </p:attrNameLst>
                                      </p:cBhvr>
                                      <p:tavLst>
                                        <p:tav tm="0">
                                          <p:val>
                                            <p:fltVal val="0"/>
                                          </p:val>
                                        </p:tav>
                                        <p:tav tm="100000">
                                          <p:val>
                                            <p:strVal val="#ppt_h"/>
                                          </p:val>
                                        </p:tav>
                                      </p:tavLst>
                                    </p:anim>
                                  </p:childTnLst>
                                </p:cTn>
                              </p:par>
                            </p:childTnLst>
                          </p:cTn>
                        </p:par>
                        <p:par>
                          <p:cTn id="32" fill="hold">
                            <p:stCondLst>
                              <p:cond delay="3000"/>
                            </p:stCondLst>
                            <p:childTnLst>
                              <p:par>
                                <p:cTn id="33" presetID="23"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93198"/>
                                        </p:tgtEl>
                                        <p:attrNameLst>
                                          <p:attrName>style.visibility</p:attrName>
                                        </p:attrNameLst>
                                      </p:cBhvr>
                                      <p:to>
                                        <p:strVal val="visible"/>
                                      </p:to>
                                    </p:set>
                                    <p:anim calcmode="lin" valueType="num">
                                      <p:cBhvr>
                                        <p:cTn id="40" dur="500" fill="hold"/>
                                        <p:tgtEl>
                                          <p:spTgt spid="93198"/>
                                        </p:tgtEl>
                                        <p:attrNameLst>
                                          <p:attrName>ppt_w</p:attrName>
                                        </p:attrNameLst>
                                      </p:cBhvr>
                                      <p:tavLst>
                                        <p:tav tm="0">
                                          <p:val>
                                            <p:fltVal val="0"/>
                                          </p:val>
                                        </p:tav>
                                        <p:tav tm="100000">
                                          <p:val>
                                            <p:strVal val="#ppt_w"/>
                                          </p:val>
                                        </p:tav>
                                      </p:tavLst>
                                    </p:anim>
                                    <p:anim calcmode="lin" valueType="num">
                                      <p:cBhvr>
                                        <p:cTn id="41" dur="500" fill="hold"/>
                                        <p:tgtEl>
                                          <p:spTgt spid="93198"/>
                                        </p:tgtEl>
                                        <p:attrNameLst>
                                          <p:attrName>ppt_h</p:attrName>
                                        </p:attrNameLst>
                                      </p:cBhvr>
                                      <p:tavLst>
                                        <p:tav tm="0">
                                          <p:val>
                                            <p:fltVal val="0"/>
                                          </p:val>
                                        </p:tav>
                                        <p:tav tm="100000">
                                          <p:val>
                                            <p:strVal val="#ppt_h"/>
                                          </p:val>
                                        </p:tav>
                                      </p:tavLst>
                                    </p:anim>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93209"/>
                                        </p:tgtEl>
                                        <p:attrNameLst>
                                          <p:attrName>style.visibility</p:attrName>
                                        </p:attrNameLst>
                                      </p:cBhvr>
                                      <p:to>
                                        <p:strVal val="visible"/>
                                      </p:to>
                                    </p:set>
                                    <p:animEffect transition="in" filter="wipe(up)">
                                      <p:cBhvr>
                                        <p:cTn id="45" dur="500"/>
                                        <p:tgtEl>
                                          <p:spTgt spid="93209"/>
                                        </p:tgtEl>
                                      </p:cBhvr>
                                    </p:animEffect>
                                  </p:childTnLst>
                                </p:cTn>
                              </p:par>
                            </p:childTnLst>
                          </p:cTn>
                        </p:par>
                        <p:par>
                          <p:cTn id="46" fill="hold">
                            <p:stCondLst>
                              <p:cond delay="4500"/>
                            </p:stCondLst>
                            <p:childTnLst>
                              <p:par>
                                <p:cTn id="47" presetID="23" presetClass="entr" presetSubtype="16"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childTnLst>
                                </p:cTn>
                              </p:par>
                            </p:childTnLst>
                          </p:cTn>
                        </p:par>
                        <p:par>
                          <p:cTn id="51" fill="hold">
                            <p:stCondLst>
                              <p:cond delay="5000"/>
                            </p:stCondLst>
                            <p:childTnLst>
                              <p:par>
                                <p:cTn id="52" presetID="17" presetClass="entr" presetSubtype="10" fill="hold" nodeType="afterEffect">
                                  <p:stCondLst>
                                    <p:cond delay="0"/>
                                  </p:stCondLst>
                                  <p:childTnLst>
                                    <p:set>
                                      <p:cBhvr>
                                        <p:cTn id="53" dur="1" fill="hold">
                                          <p:stCondLst>
                                            <p:cond delay="0"/>
                                          </p:stCondLst>
                                        </p:cTn>
                                        <p:tgtEl>
                                          <p:spTgt spid="93202"/>
                                        </p:tgtEl>
                                        <p:attrNameLst>
                                          <p:attrName>style.visibility</p:attrName>
                                        </p:attrNameLst>
                                      </p:cBhvr>
                                      <p:to>
                                        <p:strVal val="visible"/>
                                      </p:to>
                                    </p:set>
                                    <p:anim calcmode="lin" valueType="num">
                                      <p:cBhvr>
                                        <p:cTn id="54" dur="500" fill="hold"/>
                                        <p:tgtEl>
                                          <p:spTgt spid="93202"/>
                                        </p:tgtEl>
                                        <p:attrNameLst>
                                          <p:attrName>ppt_w</p:attrName>
                                        </p:attrNameLst>
                                      </p:cBhvr>
                                      <p:tavLst>
                                        <p:tav tm="0">
                                          <p:val>
                                            <p:fltVal val="0"/>
                                          </p:val>
                                        </p:tav>
                                        <p:tav tm="100000">
                                          <p:val>
                                            <p:strVal val="#ppt_w"/>
                                          </p:val>
                                        </p:tav>
                                      </p:tavLst>
                                    </p:anim>
                                    <p:anim calcmode="lin" valueType="num">
                                      <p:cBhvr>
                                        <p:cTn id="55" dur="500" fill="hold"/>
                                        <p:tgtEl>
                                          <p:spTgt spid="93202"/>
                                        </p:tgtEl>
                                        <p:attrNameLst>
                                          <p:attrName>ppt_h</p:attrName>
                                        </p:attrNameLst>
                                      </p:cBhvr>
                                      <p:tavLst>
                                        <p:tav tm="0">
                                          <p:val>
                                            <p:strVal val="#ppt_h"/>
                                          </p:val>
                                        </p:tav>
                                        <p:tav tm="100000">
                                          <p:val>
                                            <p:strVal val="#ppt_h"/>
                                          </p:val>
                                        </p:tav>
                                      </p:tavLst>
                                    </p:anim>
                                  </p:childTnLst>
                                </p:cTn>
                              </p:par>
                            </p:childTnLst>
                          </p:cTn>
                        </p:par>
                        <p:par>
                          <p:cTn id="56" fill="hold">
                            <p:stCondLst>
                              <p:cond delay="5500"/>
                            </p:stCondLst>
                            <p:childTnLst>
                              <p:par>
                                <p:cTn id="57" presetID="17" presetClass="entr" presetSubtype="10" fill="hold" nodeType="afterEffect">
                                  <p:stCondLst>
                                    <p:cond delay="0"/>
                                  </p:stCondLst>
                                  <p:childTnLst>
                                    <p:set>
                                      <p:cBhvr>
                                        <p:cTn id="58" dur="1" fill="hold">
                                          <p:stCondLst>
                                            <p:cond delay="0"/>
                                          </p:stCondLst>
                                        </p:cTn>
                                        <p:tgtEl>
                                          <p:spTgt spid="93203"/>
                                        </p:tgtEl>
                                        <p:attrNameLst>
                                          <p:attrName>style.visibility</p:attrName>
                                        </p:attrNameLst>
                                      </p:cBhvr>
                                      <p:to>
                                        <p:strVal val="visible"/>
                                      </p:to>
                                    </p:set>
                                    <p:anim calcmode="lin" valueType="num">
                                      <p:cBhvr>
                                        <p:cTn id="59" dur="500" fill="hold"/>
                                        <p:tgtEl>
                                          <p:spTgt spid="93203"/>
                                        </p:tgtEl>
                                        <p:attrNameLst>
                                          <p:attrName>ppt_w</p:attrName>
                                        </p:attrNameLst>
                                      </p:cBhvr>
                                      <p:tavLst>
                                        <p:tav tm="0">
                                          <p:val>
                                            <p:fltVal val="0"/>
                                          </p:val>
                                        </p:tav>
                                        <p:tav tm="100000">
                                          <p:val>
                                            <p:strVal val="#ppt_w"/>
                                          </p:val>
                                        </p:tav>
                                      </p:tavLst>
                                    </p:anim>
                                    <p:anim calcmode="lin" valueType="num">
                                      <p:cBhvr>
                                        <p:cTn id="60" dur="500" fill="hold"/>
                                        <p:tgtEl>
                                          <p:spTgt spid="93203"/>
                                        </p:tgtEl>
                                        <p:attrNameLst>
                                          <p:attrName>ppt_h</p:attrName>
                                        </p:attrNameLst>
                                      </p:cBhvr>
                                      <p:tavLst>
                                        <p:tav tm="0">
                                          <p:val>
                                            <p:strVal val="#ppt_h"/>
                                          </p:val>
                                        </p:tav>
                                        <p:tav tm="100000">
                                          <p:val>
                                            <p:strVal val="#ppt_h"/>
                                          </p:val>
                                        </p:tav>
                                      </p:tavLst>
                                    </p:anim>
                                  </p:childTnLst>
                                </p:cTn>
                              </p:par>
                            </p:childTnLst>
                          </p:cTn>
                        </p:par>
                        <p:par>
                          <p:cTn id="61" fill="hold">
                            <p:stCondLst>
                              <p:cond delay="6000"/>
                            </p:stCondLst>
                            <p:childTnLst>
                              <p:par>
                                <p:cTn id="62" presetID="17" presetClass="entr" presetSubtype="10" fill="hold" nodeType="afterEffect">
                                  <p:stCondLst>
                                    <p:cond delay="0"/>
                                  </p:stCondLst>
                                  <p:childTnLst>
                                    <p:set>
                                      <p:cBhvr>
                                        <p:cTn id="63" dur="1" fill="hold">
                                          <p:stCondLst>
                                            <p:cond delay="0"/>
                                          </p:stCondLst>
                                        </p:cTn>
                                        <p:tgtEl>
                                          <p:spTgt spid="93204"/>
                                        </p:tgtEl>
                                        <p:attrNameLst>
                                          <p:attrName>style.visibility</p:attrName>
                                        </p:attrNameLst>
                                      </p:cBhvr>
                                      <p:to>
                                        <p:strVal val="visible"/>
                                      </p:to>
                                    </p:set>
                                    <p:anim calcmode="lin" valueType="num">
                                      <p:cBhvr>
                                        <p:cTn id="64" dur="500" fill="hold"/>
                                        <p:tgtEl>
                                          <p:spTgt spid="93204"/>
                                        </p:tgtEl>
                                        <p:attrNameLst>
                                          <p:attrName>ppt_w</p:attrName>
                                        </p:attrNameLst>
                                      </p:cBhvr>
                                      <p:tavLst>
                                        <p:tav tm="0">
                                          <p:val>
                                            <p:fltVal val="0"/>
                                          </p:val>
                                        </p:tav>
                                        <p:tav tm="100000">
                                          <p:val>
                                            <p:strVal val="#ppt_w"/>
                                          </p:val>
                                        </p:tav>
                                      </p:tavLst>
                                    </p:anim>
                                    <p:anim calcmode="lin" valueType="num">
                                      <p:cBhvr>
                                        <p:cTn id="65" dur="500" fill="hold"/>
                                        <p:tgtEl>
                                          <p:spTgt spid="93204"/>
                                        </p:tgtEl>
                                        <p:attrNameLst>
                                          <p:attrName>ppt_h</p:attrName>
                                        </p:attrNameLst>
                                      </p:cBhvr>
                                      <p:tavLst>
                                        <p:tav tm="0">
                                          <p:val>
                                            <p:strVal val="#ppt_h"/>
                                          </p:val>
                                        </p:tav>
                                        <p:tav tm="100000">
                                          <p:val>
                                            <p:strVal val="#ppt_h"/>
                                          </p:val>
                                        </p:tav>
                                      </p:tavLst>
                                    </p:anim>
                                  </p:childTnLst>
                                </p:cTn>
                              </p:par>
                            </p:childTnLst>
                          </p:cTn>
                        </p:par>
                        <p:par>
                          <p:cTn id="66" fill="hold">
                            <p:stCondLst>
                              <p:cond delay="6500"/>
                            </p:stCondLst>
                            <p:childTnLst>
                              <p:par>
                                <p:cTn id="67" presetID="17" presetClass="entr" presetSubtype="10" fill="hold" nodeType="afterEffect">
                                  <p:stCondLst>
                                    <p:cond delay="0"/>
                                  </p:stCondLst>
                                  <p:childTnLst>
                                    <p:set>
                                      <p:cBhvr>
                                        <p:cTn id="68" dur="1" fill="hold">
                                          <p:stCondLst>
                                            <p:cond delay="0"/>
                                          </p:stCondLst>
                                        </p:cTn>
                                        <p:tgtEl>
                                          <p:spTgt spid="93205"/>
                                        </p:tgtEl>
                                        <p:attrNameLst>
                                          <p:attrName>style.visibility</p:attrName>
                                        </p:attrNameLst>
                                      </p:cBhvr>
                                      <p:to>
                                        <p:strVal val="visible"/>
                                      </p:to>
                                    </p:set>
                                    <p:anim calcmode="lin" valueType="num">
                                      <p:cBhvr>
                                        <p:cTn id="69" dur="500" fill="hold"/>
                                        <p:tgtEl>
                                          <p:spTgt spid="93205"/>
                                        </p:tgtEl>
                                        <p:attrNameLst>
                                          <p:attrName>ppt_w</p:attrName>
                                        </p:attrNameLst>
                                      </p:cBhvr>
                                      <p:tavLst>
                                        <p:tav tm="0">
                                          <p:val>
                                            <p:fltVal val="0"/>
                                          </p:val>
                                        </p:tav>
                                        <p:tav tm="100000">
                                          <p:val>
                                            <p:strVal val="#ppt_w"/>
                                          </p:val>
                                        </p:tav>
                                      </p:tavLst>
                                    </p:anim>
                                    <p:anim calcmode="lin" valueType="num">
                                      <p:cBhvr>
                                        <p:cTn id="70" dur="500" fill="hold"/>
                                        <p:tgtEl>
                                          <p:spTgt spid="932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7" grpId="0" animBg="1"/>
      <p:bldP spid="93198" grpId="0" animBg="1"/>
      <p:bldP spid="93207" grpId="0" autoUpdateAnimBg="0"/>
      <p:bldP spid="93208" grpId="0" autoUpdateAnimBg="0"/>
      <p:bldP spid="9320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lstStyle/>
          <a:p>
            <a:pPr eaLnBrk="1" hangingPunct="1">
              <a:defRPr/>
            </a:pPr>
            <a:r>
              <a:rPr lang="en-US" smtClean="0"/>
              <a:t>Inspiration </a:t>
            </a:r>
          </a:p>
        </p:txBody>
      </p:sp>
      <p:sp>
        <p:nvSpPr>
          <p:cNvPr id="28675" name="Rectangle 3"/>
          <p:cNvSpPr>
            <a:spLocks noGrp="1" noChangeArrowheads="1"/>
          </p:cNvSpPr>
          <p:nvPr>
            <p:ph type="body" idx="1"/>
          </p:nvPr>
        </p:nvSpPr>
        <p:spPr/>
        <p:txBody>
          <a:bodyPr/>
          <a:lstStyle/>
          <a:p>
            <a:pPr eaLnBrk="1" hangingPunct="1"/>
            <a:r>
              <a:rPr lang="en-US" b="1" smtClean="0"/>
              <a:t>This greatly helps the radiologist to determine if there are </a:t>
            </a:r>
            <a:r>
              <a:rPr lang="en-US" b="1" smtClean="0">
                <a:solidFill>
                  <a:srgbClr val="FFFF00"/>
                </a:solidFill>
              </a:rPr>
              <a:t>intrapulmonary abnormalities. </a:t>
            </a:r>
          </a:p>
          <a:p>
            <a:pPr eaLnBrk="1" hangingPunct="1"/>
            <a:r>
              <a:rPr lang="en-US" b="1" u="sng" smtClean="0"/>
              <a:t>The diaphragm should be found at about the level of the </a:t>
            </a:r>
            <a:r>
              <a:rPr lang="en-US" b="1" u="sng" smtClean="0">
                <a:solidFill>
                  <a:srgbClr val="66FF33"/>
                </a:solidFill>
              </a:rPr>
              <a:t>8th - 10th </a:t>
            </a:r>
            <a:r>
              <a:rPr lang="en-US" b="1" u="sng" smtClean="0"/>
              <a:t>posterior rib or </a:t>
            </a:r>
            <a:r>
              <a:rPr lang="en-US" b="1" u="sng" smtClean="0">
                <a:solidFill>
                  <a:srgbClr val="66FF33"/>
                </a:solidFill>
              </a:rPr>
              <a:t>5th - 6th </a:t>
            </a:r>
            <a:r>
              <a:rPr lang="en-US" b="1" u="sng" smtClean="0"/>
              <a:t>anterior rib on good inspiration</a:t>
            </a:r>
            <a:r>
              <a:rPr lang="en-US" b="1" smtClean="0"/>
              <a:t>.</a:t>
            </a:r>
            <a:r>
              <a:rPr lang="en-US"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wipe(down)">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wipe(down)">
                                      <p:cBhvr>
                                        <p:cTn id="12" dur="5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2" name="Picture 2" descr="Mitral stenosis"/>
          <p:cNvPicPr>
            <a:picLocks noChangeAspect="1" noChangeArrowheads="1"/>
          </p:cNvPicPr>
          <p:nvPr/>
        </p:nvPicPr>
        <p:blipFill>
          <a:blip r:embed="rId3"/>
          <a:srcRect/>
          <a:stretch>
            <a:fillRect/>
          </a:stretch>
        </p:blipFill>
        <p:spPr bwMode="auto">
          <a:xfrm>
            <a:off x="2928938" y="1257300"/>
            <a:ext cx="3271837" cy="3910013"/>
          </a:xfrm>
          <a:prstGeom prst="rect">
            <a:avLst/>
          </a:prstGeom>
          <a:noFill/>
          <a:ln w="9525">
            <a:noFill/>
            <a:miter lim="800000"/>
            <a:headEnd/>
            <a:tailEnd/>
          </a:ln>
        </p:spPr>
      </p:pic>
      <p:pic>
        <p:nvPicPr>
          <p:cNvPr id="94211" name="Picture 3" descr="Mitral stenosis3-cu base"/>
          <p:cNvPicPr>
            <a:picLocks noChangeAspect="1" noChangeArrowheads="1"/>
          </p:cNvPicPr>
          <p:nvPr/>
        </p:nvPicPr>
        <p:blipFill>
          <a:blip r:embed="rId4"/>
          <a:srcRect/>
          <a:stretch>
            <a:fillRect/>
          </a:stretch>
        </p:blipFill>
        <p:spPr bwMode="auto">
          <a:xfrm>
            <a:off x="446088" y="4238625"/>
            <a:ext cx="3043237" cy="2282825"/>
          </a:xfrm>
          <a:prstGeom prst="rect">
            <a:avLst/>
          </a:prstGeom>
          <a:noFill/>
          <a:ln w="9525">
            <a:noFill/>
            <a:miter lim="800000"/>
            <a:headEnd/>
            <a:tailEnd/>
          </a:ln>
        </p:spPr>
      </p:pic>
      <p:pic>
        <p:nvPicPr>
          <p:cNvPr id="94212" name="Picture 4" descr="Mitral stenosis3-cu-upper"/>
          <p:cNvPicPr>
            <a:picLocks noChangeAspect="1" noChangeArrowheads="1"/>
          </p:cNvPicPr>
          <p:nvPr/>
        </p:nvPicPr>
        <p:blipFill>
          <a:blip r:embed="rId5"/>
          <a:srcRect/>
          <a:stretch>
            <a:fillRect/>
          </a:stretch>
        </p:blipFill>
        <p:spPr bwMode="auto">
          <a:xfrm>
            <a:off x="5861050" y="341313"/>
            <a:ext cx="3043238" cy="2282825"/>
          </a:xfrm>
          <a:prstGeom prst="rect">
            <a:avLst/>
          </a:prstGeom>
          <a:noFill/>
          <a:ln w="9525">
            <a:noFill/>
            <a:miter lim="800000"/>
            <a:headEnd/>
            <a:tailEnd/>
          </a:ln>
        </p:spPr>
      </p:pic>
      <p:sp>
        <p:nvSpPr>
          <p:cNvPr id="94213" name="Oval 5"/>
          <p:cNvSpPr>
            <a:spLocks noChangeArrowheads="1"/>
          </p:cNvSpPr>
          <p:nvPr/>
        </p:nvSpPr>
        <p:spPr bwMode="auto">
          <a:xfrm>
            <a:off x="6616700" y="622300"/>
            <a:ext cx="1435100" cy="1435100"/>
          </a:xfrm>
          <a:prstGeom prst="ellips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4214" name="Oval 6"/>
          <p:cNvSpPr>
            <a:spLocks noChangeArrowheads="1"/>
          </p:cNvSpPr>
          <p:nvPr/>
        </p:nvSpPr>
        <p:spPr bwMode="auto">
          <a:xfrm>
            <a:off x="1320800" y="4546600"/>
            <a:ext cx="1435100" cy="1435100"/>
          </a:xfrm>
          <a:prstGeom prst="ellips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4215" name="Rectangle 7"/>
          <p:cNvSpPr>
            <a:spLocks noChangeArrowheads="1"/>
          </p:cNvSpPr>
          <p:nvPr/>
        </p:nvSpPr>
        <p:spPr bwMode="auto">
          <a:xfrm>
            <a:off x="509588" y="1366838"/>
            <a:ext cx="2095500" cy="701675"/>
          </a:xfrm>
          <a:prstGeom prst="rect">
            <a:avLst/>
          </a:prstGeom>
          <a:noFill/>
          <a:ln w="50800">
            <a:noFill/>
            <a:miter lim="800000"/>
            <a:headEnd/>
            <a:tailEnd/>
          </a:ln>
        </p:spPr>
        <p:txBody>
          <a:bodyPr>
            <a:spAutoFit/>
          </a:bodyPr>
          <a:lstStyle/>
          <a:p>
            <a:r>
              <a:rPr lang="en-US" sz="2000"/>
              <a:t>RDPA usually</a:t>
            </a:r>
            <a:br>
              <a:rPr lang="en-US" sz="2000"/>
            </a:br>
            <a:r>
              <a:rPr lang="en-US" sz="2000"/>
              <a:t> &gt; 17 mm</a:t>
            </a:r>
            <a:endParaRPr lang="en-US" sz="2400" b="0">
              <a:latin typeface="Times New Roman" pitchFamily="18" charset="0"/>
            </a:endParaRPr>
          </a:p>
        </p:txBody>
      </p:sp>
      <p:sp>
        <p:nvSpPr>
          <p:cNvPr id="94216" name="Oval 8"/>
          <p:cNvSpPr>
            <a:spLocks noChangeArrowheads="1"/>
          </p:cNvSpPr>
          <p:nvPr/>
        </p:nvSpPr>
        <p:spPr bwMode="auto">
          <a:xfrm>
            <a:off x="3140075" y="3933825"/>
            <a:ext cx="422275" cy="422275"/>
          </a:xfrm>
          <a:prstGeom prst="ellipse">
            <a:avLst/>
          </a:prstGeom>
          <a:noFill/>
          <a:ln w="5080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4217" name="Rectangle 9"/>
          <p:cNvSpPr>
            <a:spLocks noChangeArrowheads="1"/>
          </p:cNvSpPr>
          <p:nvPr/>
        </p:nvSpPr>
        <p:spPr bwMode="auto">
          <a:xfrm>
            <a:off x="6799263" y="3873500"/>
            <a:ext cx="1908175" cy="2225675"/>
          </a:xfrm>
          <a:prstGeom prst="rect">
            <a:avLst/>
          </a:prstGeom>
          <a:noFill/>
          <a:ln w="50800">
            <a:noFill/>
            <a:miter lim="800000"/>
            <a:headEnd/>
            <a:tailEnd/>
          </a:ln>
          <a:effectLst>
            <a:outerShdw dist="35921" dir="2700000" algn="ctr" rotWithShape="0">
              <a:schemeClr val="bg2"/>
            </a:outerShdw>
          </a:effectLst>
        </p:spPr>
        <p:txBody>
          <a:bodyPr>
            <a:spAutoFit/>
          </a:bodyPr>
          <a:lstStyle/>
          <a:p>
            <a:pPr>
              <a:defRPr/>
            </a:pPr>
            <a:r>
              <a:rPr lang="en-US" sz="2000"/>
              <a:t>Upper lobe vessels equal to or larger than size of lower lobe vessels = </a:t>
            </a:r>
            <a:r>
              <a:rPr lang="en-US" sz="2000">
                <a:solidFill>
                  <a:schemeClr val="hlink"/>
                </a:solidFill>
              </a:rPr>
              <a:t>Cephalization</a:t>
            </a:r>
          </a:p>
        </p:txBody>
      </p:sp>
      <p:sp>
        <p:nvSpPr>
          <p:cNvPr id="94218" name="Line 10"/>
          <p:cNvSpPr>
            <a:spLocks noChangeShapeType="1"/>
          </p:cNvSpPr>
          <p:nvPr/>
        </p:nvSpPr>
        <p:spPr bwMode="auto">
          <a:xfrm>
            <a:off x="1819275" y="1993900"/>
            <a:ext cx="1762125" cy="828675"/>
          </a:xfrm>
          <a:prstGeom prst="line">
            <a:avLst/>
          </a:prstGeom>
          <a:noFill/>
          <a:ln w="28575">
            <a:solidFill>
              <a:srgbClr val="E82269"/>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4219" name="Oval 11"/>
          <p:cNvSpPr>
            <a:spLocks noChangeArrowheads="1"/>
          </p:cNvSpPr>
          <p:nvPr/>
        </p:nvSpPr>
        <p:spPr bwMode="auto">
          <a:xfrm>
            <a:off x="5303838" y="1863725"/>
            <a:ext cx="422275" cy="422275"/>
          </a:xfrm>
          <a:prstGeom prst="ellipse">
            <a:avLst/>
          </a:prstGeom>
          <a:noFill/>
          <a:ln w="5080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4220" name="Line 12"/>
          <p:cNvSpPr>
            <a:spLocks noChangeShapeType="1"/>
          </p:cNvSpPr>
          <p:nvPr/>
        </p:nvSpPr>
        <p:spPr bwMode="auto">
          <a:xfrm flipH="1">
            <a:off x="2628900" y="4338638"/>
            <a:ext cx="881063" cy="1358900"/>
          </a:xfrm>
          <a:prstGeom prst="line">
            <a:avLst/>
          </a:prstGeom>
          <a:noFill/>
          <a:ln w="1905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4221" name="Line 13"/>
          <p:cNvSpPr>
            <a:spLocks noChangeShapeType="1"/>
          </p:cNvSpPr>
          <p:nvPr/>
        </p:nvSpPr>
        <p:spPr bwMode="auto">
          <a:xfrm flipH="1">
            <a:off x="1798638" y="3951288"/>
            <a:ext cx="1465262" cy="652462"/>
          </a:xfrm>
          <a:prstGeom prst="line">
            <a:avLst/>
          </a:prstGeom>
          <a:noFill/>
          <a:ln w="1905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4222" name="Line 14"/>
          <p:cNvSpPr>
            <a:spLocks noChangeShapeType="1"/>
          </p:cNvSpPr>
          <p:nvPr/>
        </p:nvSpPr>
        <p:spPr bwMode="auto">
          <a:xfrm flipV="1">
            <a:off x="5397500" y="758825"/>
            <a:ext cx="1517650" cy="1163638"/>
          </a:xfrm>
          <a:prstGeom prst="line">
            <a:avLst/>
          </a:prstGeom>
          <a:noFill/>
          <a:ln w="1905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4223" name="Line 15"/>
          <p:cNvSpPr>
            <a:spLocks noChangeShapeType="1"/>
          </p:cNvSpPr>
          <p:nvPr/>
        </p:nvSpPr>
        <p:spPr bwMode="auto">
          <a:xfrm flipV="1">
            <a:off x="5645150" y="2081213"/>
            <a:ext cx="1711325" cy="193675"/>
          </a:xfrm>
          <a:prstGeom prst="line">
            <a:avLst/>
          </a:prstGeom>
          <a:noFill/>
          <a:ln w="19050">
            <a:solidFill>
              <a:schemeClr val="tx2"/>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4224" name="Rectangle 16"/>
          <p:cNvSpPr>
            <a:spLocks noChangeArrowheads="1"/>
          </p:cNvSpPr>
          <p:nvPr/>
        </p:nvSpPr>
        <p:spPr bwMode="auto">
          <a:xfrm>
            <a:off x="444500" y="138113"/>
            <a:ext cx="5110163" cy="919162"/>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600">
                <a:solidFill>
                  <a:schemeClr val="hlink"/>
                </a:solidFill>
              </a:rPr>
              <a:t>Venous Hypertension</a:t>
            </a:r>
            <a:endParaRPr lang="en-US" sz="3600">
              <a:solidFill>
                <a:srgbClr val="E8226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wipe(up)">
                                      <p:cBhvr>
                                        <p:cTn id="7" dur="500"/>
                                        <p:tgtEl>
                                          <p:spTgt spid="94215"/>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94218"/>
                                        </p:tgtEl>
                                        <p:attrNameLst>
                                          <p:attrName>style.visibility</p:attrName>
                                        </p:attrNameLst>
                                      </p:cBhvr>
                                      <p:to>
                                        <p:strVal val="visible"/>
                                      </p:to>
                                    </p:set>
                                    <p:anim calcmode="lin" valueType="num">
                                      <p:cBhvr>
                                        <p:cTn id="11" dur="500" fill="hold"/>
                                        <p:tgtEl>
                                          <p:spTgt spid="94218"/>
                                        </p:tgtEl>
                                        <p:attrNameLst>
                                          <p:attrName>ppt_w</p:attrName>
                                        </p:attrNameLst>
                                      </p:cBhvr>
                                      <p:tavLst>
                                        <p:tav tm="0">
                                          <p:val>
                                            <p:fltVal val="0"/>
                                          </p:val>
                                        </p:tav>
                                        <p:tav tm="100000">
                                          <p:val>
                                            <p:strVal val="#ppt_w"/>
                                          </p:val>
                                        </p:tav>
                                      </p:tavLst>
                                    </p:anim>
                                    <p:anim calcmode="lin" valueType="num">
                                      <p:cBhvr>
                                        <p:cTn id="12" dur="500" fill="hold"/>
                                        <p:tgtEl>
                                          <p:spTgt spid="94218"/>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94217"/>
                                        </p:tgtEl>
                                        <p:attrNameLst>
                                          <p:attrName>style.visibility</p:attrName>
                                        </p:attrNameLst>
                                      </p:cBhvr>
                                      <p:to>
                                        <p:strVal val="visible"/>
                                      </p:to>
                                    </p:set>
                                    <p:animEffect transition="in" filter="wipe(up)">
                                      <p:cBhvr>
                                        <p:cTn id="16" dur="500"/>
                                        <p:tgtEl>
                                          <p:spTgt spid="94217"/>
                                        </p:tgtEl>
                                      </p:cBhvr>
                                    </p:animEffect>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94211"/>
                                        </p:tgtEl>
                                        <p:attrNameLst>
                                          <p:attrName>style.visibility</p:attrName>
                                        </p:attrNameLst>
                                      </p:cBhvr>
                                      <p:to>
                                        <p:strVal val="visible"/>
                                      </p:to>
                                    </p:set>
                                    <p:anim calcmode="lin" valueType="num">
                                      <p:cBhvr>
                                        <p:cTn id="20" dur="500" fill="hold"/>
                                        <p:tgtEl>
                                          <p:spTgt spid="94211"/>
                                        </p:tgtEl>
                                        <p:attrNameLst>
                                          <p:attrName>ppt_w</p:attrName>
                                        </p:attrNameLst>
                                      </p:cBhvr>
                                      <p:tavLst>
                                        <p:tav tm="0">
                                          <p:val>
                                            <p:fltVal val="0"/>
                                          </p:val>
                                        </p:tav>
                                        <p:tav tm="100000">
                                          <p:val>
                                            <p:strVal val="#ppt_w"/>
                                          </p:val>
                                        </p:tav>
                                      </p:tavLst>
                                    </p:anim>
                                    <p:anim calcmode="lin" valueType="num">
                                      <p:cBhvr>
                                        <p:cTn id="21" dur="500" fill="hold"/>
                                        <p:tgtEl>
                                          <p:spTgt spid="94211"/>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23" presetClass="entr" presetSubtype="16" fill="hold" grpId="0" nodeType="afterEffect">
                                  <p:stCondLst>
                                    <p:cond delay="0"/>
                                  </p:stCondLst>
                                  <p:childTnLst>
                                    <p:set>
                                      <p:cBhvr>
                                        <p:cTn id="24" dur="1" fill="hold">
                                          <p:stCondLst>
                                            <p:cond delay="0"/>
                                          </p:stCondLst>
                                        </p:cTn>
                                        <p:tgtEl>
                                          <p:spTgt spid="94216"/>
                                        </p:tgtEl>
                                        <p:attrNameLst>
                                          <p:attrName>style.visibility</p:attrName>
                                        </p:attrNameLst>
                                      </p:cBhvr>
                                      <p:to>
                                        <p:strVal val="visible"/>
                                      </p:to>
                                    </p:set>
                                    <p:anim calcmode="lin" valueType="num">
                                      <p:cBhvr>
                                        <p:cTn id="25" dur="500" fill="hold"/>
                                        <p:tgtEl>
                                          <p:spTgt spid="94216"/>
                                        </p:tgtEl>
                                        <p:attrNameLst>
                                          <p:attrName>ppt_w</p:attrName>
                                        </p:attrNameLst>
                                      </p:cBhvr>
                                      <p:tavLst>
                                        <p:tav tm="0">
                                          <p:val>
                                            <p:fltVal val="0"/>
                                          </p:val>
                                        </p:tav>
                                        <p:tav tm="100000">
                                          <p:val>
                                            <p:strVal val="#ppt_w"/>
                                          </p:val>
                                        </p:tav>
                                      </p:tavLst>
                                    </p:anim>
                                    <p:anim calcmode="lin" valueType="num">
                                      <p:cBhvr>
                                        <p:cTn id="26" dur="500" fill="hold"/>
                                        <p:tgtEl>
                                          <p:spTgt spid="94216"/>
                                        </p:tgtEl>
                                        <p:attrNameLst>
                                          <p:attrName>ppt_h</p:attrName>
                                        </p:attrNameLst>
                                      </p:cBhvr>
                                      <p:tavLst>
                                        <p:tav tm="0">
                                          <p:val>
                                            <p:fltVal val="0"/>
                                          </p:val>
                                        </p:tav>
                                        <p:tav tm="100000">
                                          <p:val>
                                            <p:strVal val="#ppt_h"/>
                                          </p:val>
                                        </p:tav>
                                      </p:tavLst>
                                    </p:anim>
                                  </p:childTnLst>
                                </p:cTn>
                              </p:par>
                            </p:childTnLst>
                          </p:cTn>
                        </p:par>
                        <p:par>
                          <p:cTn id="27" fill="hold">
                            <p:stCondLst>
                              <p:cond delay="2500"/>
                            </p:stCondLst>
                            <p:childTnLst>
                              <p:par>
                                <p:cTn id="28" presetID="17" presetClass="entr" presetSubtype="10" fill="hold" nodeType="afterEffect">
                                  <p:stCondLst>
                                    <p:cond delay="0"/>
                                  </p:stCondLst>
                                  <p:childTnLst>
                                    <p:set>
                                      <p:cBhvr>
                                        <p:cTn id="29" dur="1" fill="hold">
                                          <p:stCondLst>
                                            <p:cond delay="0"/>
                                          </p:stCondLst>
                                        </p:cTn>
                                        <p:tgtEl>
                                          <p:spTgt spid="94221"/>
                                        </p:tgtEl>
                                        <p:attrNameLst>
                                          <p:attrName>style.visibility</p:attrName>
                                        </p:attrNameLst>
                                      </p:cBhvr>
                                      <p:to>
                                        <p:strVal val="visible"/>
                                      </p:to>
                                    </p:set>
                                    <p:anim calcmode="lin" valueType="num">
                                      <p:cBhvr>
                                        <p:cTn id="30" dur="500" fill="hold"/>
                                        <p:tgtEl>
                                          <p:spTgt spid="94221"/>
                                        </p:tgtEl>
                                        <p:attrNameLst>
                                          <p:attrName>ppt_w</p:attrName>
                                        </p:attrNameLst>
                                      </p:cBhvr>
                                      <p:tavLst>
                                        <p:tav tm="0">
                                          <p:val>
                                            <p:fltVal val="0"/>
                                          </p:val>
                                        </p:tav>
                                        <p:tav tm="100000">
                                          <p:val>
                                            <p:strVal val="#ppt_w"/>
                                          </p:val>
                                        </p:tav>
                                      </p:tavLst>
                                    </p:anim>
                                    <p:anim calcmode="lin" valueType="num">
                                      <p:cBhvr>
                                        <p:cTn id="31" dur="500" fill="hold"/>
                                        <p:tgtEl>
                                          <p:spTgt spid="94221"/>
                                        </p:tgtEl>
                                        <p:attrNameLst>
                                          <p:attrName>ppt_h</p:attrName>
                                        </p:attrNameLst>
                                      </p:cBhvr>
                                      <p:tavLst>
                                        <p:tav tm="0">
                                          <p:val>
                                            <p:strVal val="#ppt_h"/>
                                          </p:val>
                                        </p:tav>
                                        <p:tav tm="100000">
                                          <p:val>
                                            <p:strVal val="#ppt_h"/>
                                          </p:val>
                                        </p:tav>
                                      </p:tavLst>
                                    </p:anim>
                                  </p:childTnLst>
                                </p:cTn>
                              </p:par>
                            </p:childTnLst>
                          </p:cTn>
                        </p:par>
                        <p:par>
                          <p:cTn id="32" fill="hold">
                            <p:stCondLst>
                              <p:cond delay="3000"/>
                            </p:stCondLst>
                            <p:childTnLst>
                              <p:par>
                                <p:cTn id="33" presetID="17" presetClass="entr" presetSubtype="10" fill="hold" nodeType="afterEffect">
                                  <p:stCondLst>
                                    <p:cond delay="0"/>
                                  </p:stCondLst>
                                  <p:childTnLst>
                                    <p:set>
                                      <p:cBhvr>
                                        <p:cTn id="34" dur="1" fill="hold">
                                          <p:stCondLst>
                                            <p:cond delay="0"/>
                                          </p:stCondLst>
                                        </p:cTn>
                                        <p:tgtEl>
                                          <p:spTgt spid="94220"/>
                                        </p:tgtEl>
                                        <p:attrNameLst>
                                          <p:attrName>style.visibility</p:attrName>
                                        </p:attrNameLst>
                                      </p:cBhvr>
                                      <p:to>
                                        <p:strVal val="visible"/>
                                      </p:to>
                                    </p:set>
                                    <p:anim calcmode="lin" valueType="num">
                                      <p:cBhvr>
                                        <p:cTn id="35" dur="500" fill="hold"/>
                                        <p:tgtEl>
                                          <p:spTgt spid="94220"/>
                                        </p:tgtEl>
                                        <p:attrNameLst>
                                          <p:attrName>ppt_w</p:attrName>
                                        </p:attrNameLst>
                                      </p:cBhvr>
                                      <p:tavLst>
                                        <p:tav tm="0">
                                          <p:val>
                                            <p:fltVal val="0"/>
                                          </p:val>
                                        </p:tav>
                                        <p:tav tm="100000">
                                          <p:val>
                                            <p:strVal val="#ppt_w"/>
                                          </p:val>
                                        </p:tav>
                                      </p:tavLst>
                                    </p:anim>
                                    <p:anim calcmode="lin" valueType="num">
                                      <p:cBhvr>
                                        <p:cTn id="36" dur="500" fill="hold"/>
                                        <p:tgtEl>
                                          <p:spTgt spid="94220"/>
                                        </p:tgtEl>
                                        <p:attrNameLst>
                                          <p:attrName>ppt_h</p:attrName>
                                        </p:attrNameLst>
                                      </p:cBhvr>
                                      <p:tavLst>
                                        <p:tav tm="0">
                                          <p:val>
                                            <p:strVal val="#ppt_h"/>
                                          </p:val>
                                        </p:tav>
                                        <p:tav tm="100000">
                                          <p:val>
                                            <p:strVal val="#ppt_h"/>
                                          </p:val>
                                        </p:tav>
                                      </p:tavLst>
                                    </p:anim>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94214"/>
                                        </p:tgtEl>
                                        <p:attrNameLst>
                                          <p:attrName>style.visibility</p:attrName>
                                        </p:attrNameLst>
                                      </p:cBhvr>
                                      <p:to>
                                        <p:strVal val="visible"/>
                                      </p:to>
                                    </p:set>
                                    <p:anim calcmode="lin" valueType="num">
                                      <p:cBhvr>
                                        <p:cTn id="40" dur="500" fill="hold"/>
                                        <p:tgtEl>
                                          <p:spTgt spid="94214"/>
                                        </p:tgtEl>
                                        <p:attrNameLst>
                                          <p:attrName>ppt_w</p:attrName>
                                        </p:attrNameLst>
                                      </p:cBhvr>
                                      <p:tavLst>
                                        <p:tav tm="0">
                                          <p:val>
                                            <p:fltVal val="0"/>
                                          </p:val>
                                        </p:tav>
                                        <p:tav tm="100000">
                                          <p:val>
                                            <p:strVal val="#ppt_w"/>
                                          </p:val>
                                        </p:tav>
                                      </p:tavLst>
                                    </p:anim>
                                    <p:anim calcmode="lin" valueType="num">
                                      <p:cBhvr>
                                        <p:cTn id="41" dur="500" fill="hold"/>
                                        <p:tgtEl>
                                          <p:spTgt spid="94214"/>
                                        </p:tgtEl>
                                        <p:attrNameLst>
                                          <p:attrName>ppt_h</p:attrName>
                                        </p:attrNameLst>
                                      </p:cBhvr>
                                      <p:tavLst>
                                        <p:tav tm="0">
                                          <p:val>
                                            <p:fltVal val="0"/>
                                          </p:val>
                                        </p:tav>
                                        <p:tav tm="100000">
                                          <p:val>
                                            <p:strVal val="#ppt_h"/>
                                          </p:val>
                                        </p:tav>
                                      </p:tavLst>
                                    </p:anim>
                                  </p:childTnLst>
                                </p:cTn>
                              </p:par>
                            </p:childTnLst>
                          </p:cTn>
                        </p:par>
                        <p:par>
                          <p:cTn id="42" fill="hold">
                            <p:stCondLst>
                              <p:cond delay="4000"/>
                            </p:stCondLst>
                            <p:childTnLst>
                              <p:par>
                                <p:cTn id="43" presetID="23" presetClass="entr" presetSubtype="16" fill="hold" nodeType="afterEffect">
                                  <p:stCondLst>
                                    <p:cond delay="0"/>
                                  </p:stCondLst>
                                  <p:childTnLst>
                                    <p:set>
                                      <p:cBhvr>
                                        <p:cTn id="44" dur="1" fill="hold">
                                          <p:stCondLst>
                                            <p:cond delay="0"/>
                                          </p:stCondLst>
                                        </p:cTn>
                                        <p:tgtEl>
                                          <p:spTgt spid="94212"/>
                                        </p:tgtEl>
                                        <p:attrNameLst>
                                          <p:attrName>style.visibility</p:attrName>
                                        </p:attrNameLst>
                                      </p:cBhvr>
                                      <p:to>
                                        <p:strVal val="visible"/>
                                      </p:to>
                                    </p:set>
                                    <p:anim calcmode="lin" valueType="num">
                                      <p:cBhvr>
                                        <p:cTn id="45" dur="500" fill="hold"/>
                                        <p:tgtEl>
                                          <p:spTgt spid="94212"/>
                                        </p:tgtEl>
                                        <p:attrNameLst>
                                          <p:attrName>ppt_w</p:attrName>
                                        </p:attrNameLst>
                                      </p:cBhvr>
                                      <p:tavLst>
                                        <p:tav tm="0">
                                          <p:val>
                                            <p:fltVal val="0"/>
                                          </p:val>
                                        </p:tav>
                                        <p:tav tm="100000">
                                          <p:val>
                                            <p:strVal val="#ppt_w"/>
                                          </p:val>
                                        </p:tav>
                                      </p:tavLst>
                                    </p:anim>
                                    <p:anim calcmode="lin" valueType="num">
                                      <p:cBhvr>
                                        <p:cTn id="46" dur="500" fill="hold"/>
                                        <p:tgtEl>
                                          <p:spTgt spid="94212"/>
                                        </p:tgtEl>
                                        <p:attrNameLst>
                                          <p:attrName>ppt_h</p:attrName>
                                        </p:attrNameLst>
                                      </p:cBhvr>
                                      <p:tavLst>
                                        <p:tav tm="0">
                                          <p:val>
                                            <p:fltVal val="0"/>
                                          </p:val>
                                        </p:tav>
                                        <p:tav tm="100000">
                                          <p:val>
                                            <p:strVal val="#ppt_h"/>
                                          </p:val>
                                        </p:tav>
                                      </p:tavLst>
                                    </p:anim>
                                  </p:childTnLst>
                                </p:cTn>
                              </p:par>
                            </p:childTnLst>
                          </p:cTn>
                        </p:par>
                        <p:par>
                          <p:cTn id="47" fill="hold">
                            <p:stCondLst>
                              <p:cond delay="4500"/>
                            </p:stCondLst>
                            <p:childTnLst>
                              <p:par>
                                <p:cTn id="48" presetID="23" presetClass="entr" presetSubtype="16" fill="hold" grpId="0" nodeType="afterEffect">
                                  <p:stCondLst>
                                    <p:cond delay="0"/>
                                  </p:stCondLst>
                                  <p:childTnLst>
                                    <p:set>
                                      <p:cBhvr>
                                        <p:cTn id="49" dur="1" fill="hold">
                                          <p:stCondLst>
                                            <p:cond delay="0"/>
                                          </p:stCondLst>
                                        </p:cTn>
                                        <p:tgtEl>
                                          <p:spTgt spid="94219"/>
                                        </p:tgtEl>
                                        <p:attrNameLst>
                                          <p:attrName>style.visibility</p:attrName>
                                        </p:attrNameLst>
                                      </p:cBhvr>
                                      <p:to>
                                        <p:strVal val="visible"/>
                                      </p:to>
                                    </p:set>
                                    <p:anim calcmode="lin" valueType="num">
                                      <p:cBhvr>
                                        <p:cTn id="50" dur="500" fill="hold"/>
                                        <p:tgtEl>
                                          <p:spTgt spid="94219"/>
                                        </p:tgtEl>
                                        <p:attrNameLst>
                                          <p:attrName>ppt_w</p:attrName>
                                        </p:attrNameLst>
                                      </p:cBhvr>
                                      <p:tavLst>
                                        <p:tav tm="0">
                                          <p:val>
                                            <p:fltVal val="0"/>
                                          </p:val>
                                        </p:tav>
                                        <p:tav tm="100000">
                                          <p:val>
                                            <p:strVal val="#ppt_w"/>
                                          </p:val>
                                        </p:tav>
                                      </p:tavLst>
                                    </p:anim>
                                    <p:anim calcmode="lin" valueType="num">
                                      <p:cBhvr>
                                        <p:cTn id="51" dur="500" fill="hold"/>
                                        <p:tgtEl>
                                          <p:spTgt spid="94219"/>
                                        </p:tgtEl>
                                        <p:attrNameLst>
                                          <p:attrName>ppt_h</p:attrName>
                                        </p:attrNameLst>
                                      </p:cBhvr>
                                      <p:tavLst>
                                        <p:tav tm="0">
                                          <p:val>
                                            <p:fltVal val="0"/>
                                          </p:val>
                                        </p:tav>
                                        <p:tav tm="100000">
                                          <p:val>
                                            <p:strVal val="#ppt_h"/>
                                          </p:val>
                                        </p:tav>
                                      </p:tavLst>
                                    </p:anim>
                                  </p:childTnLst>
                                </p:cTn>
                              </p:par>
                            </p:childTnLst>
                          </p:cTn>
                        </p:par>
                        <p:par>
                          <p:cTn id="52" fill="hold">
                            <p:stCondLst>
                              <p:cond delay="5000"/>
                            </p:stCondLst>
                            <p:childTnLst>
                              <p:par>
                                <p:cTn id="53" presetID="17" presetClass="entr" presetSubtype="10" fill="hold" nodeType="afterEffect">
                                  <p:stCondLst>
                                    <p:cond delay="0"/>
                                  </p:stCondLst>
                                  <p:childTnLst>
                                    <p:set>
                                      <p:cBhvr>
                                        <p:cTn id="54" dur="1" fill="hold">
                                          <p:stCondLst>
                                            <p:cond delay="0"/>
                                          </p:stCondLst>
                                        </p:cTn>
                                        <p:tgtEl>
                                          <p:spTgt spid="94222"/>
                                        </p:tgtEl>
                                        <p:attrNameLst>
                                          <p:attrName>style.visibility</p:attrName>
                                        </p:attrNameLst>
                                      </p:cBhvr>
                                      <p:to>
                                        <p:strVal val="visible"/>
                                      </p:to>
                                    </p:set>
                                    <p:anim calcmode="lin" valueType="num">
                                      <p:cBhvr>
                                        <p:cTn id="55" dur="500" fill="hold"/>
                                        <p:tgtEl>
                                          <p:spTgt spid="94222"/>
                                        </p:tgtEl>
                                        <p:attrNameLst>
                                          <p:attrName>ppt_w</p:attrName>
                                        </p:attrNameLst>
                                      </p:cBhvr>
                                      <p:tavLst>
                                        <p:tav tm="0">
                                          <p:val>
                                            <p:fltVal val="0"/>
                                          </p:val>
                                        </p:tav>
                                        <p:tav tm="100000">
                                          <p:val>
                                            <p:strVal val="#ppt_w"/>
                                          </p:val>
                                        </p:tav>
                                      </p:tavLst>
                                    </p:anim>
                                    <p:anim calcmode="lin" valueType="num">
                                      <p:cBhvr>
                                        <p:cTn id="56" dur="500" fill="hold"/>
                                        <p:tgtEl>
                                          <p:spTgt spid="94222"/>
                                        </p:tgtEl>
                                        <p:attrNameLst>
                                          <p:attrName>ppt_h</p:attrName>
                                        </p:attrNameLst>
                                      </p:cBhvr>
                                      <p:tavLst>
                                        <p:tav tm="0">
                                          <p:val>
                                            <p:strVal val="#ppt_h"/>
                                          </p:val>
                                        </p:tav>
                                        <p:tav tm="100000">
                                          <p:val>
                                            <p:strVal val="#ppt_h"/>
                                          </p:val>
                                        </p:tav>
                                      </p:tavLst>
                                    </p:anim>
                                  </p:childTnLst>
                                </p:cTn>
                              </p:par>
                            </p:childTnLst>
                          </p:cTn>
                        </p:par>
                        <p:par>
                          <p:cTn id="57" fill="hold">
                            <p:stCondLst>
                              <p:cond delay="5500"/>
                            </p:stCondLst>
                            <p:childTnLst>
                              <p:par>
                                <p:cTn id="58" presetID="17" presetClass="entr" presetSubtype="10" fill="hold" nodeType="afterEffect">
                                  <p:stCondLst>
                                    <p:cond delay="0"/>
                                  </p:stCondLst>
                                  <p:childTnLst>
                                    <p:set>
                                      <p:cBhvr>
                                        <p:cTn id="59" dur="1" fill="hold">
                                          <p:stCondLst>
                                            <p:cond delay="0"/>
                                          </p:stCondLst>
                                        </p:cTn>
                                        <p:tgtEl>
                                          <p:spTgt spid="94223"/>
                                        </p:tgtEl>
                                        <p:attrNameLst>
                                          <p:attrName>style.visibility</p:attrName>
                                        </p:attrNameLst>
                                      </p:cBhvr>
                                      <p:to>
                                        <p:strVal val="visible"/>
                                      </p:to>
                                    </p:set>
                                    <p:anim calcmode="lin" valueType="num">
                                      <p:cBhvr>
                                        <p:cTn id="60" dur="500" fill="hold"/>
                                        <p:tgtEl>
                                          <p:spTgt spid="94223"/>
                                        </p:tgtEl>
                                        <p:attrNameLst>
                                          <p:attrName>ppt_w</p:attrName>
                                        </p:attrNameLst>
                                      </p:cBhvr>
                                      <p:tavLst>
                                        <p:tav tm="0">
                                          <p:val>
                                            <p:fltVal val="0"/>
                                          </p:val>
                                        </p:tav>
                                        <p:tav tm="100000">
                                          <p:val>
                                            <p:strVal val="#ppt_w"/>
                                          </p:val>
                                        </p:tav>
                                      </p:tavLst>
                                    </p:anim>
                                    <p:anim calcmode="lin" valueType="num">
                                      <p:cBhvr>
                                        <p:cTn id="61" dur="500" fill="hold"/>
                                        <p:tgtEl>
                                          <p:spTgt spid="94223"/>
                                        </p:tgtEl>
                                        <p:attrNameLst>
                                          <p:attrName>ppt_h</p:attrName>
                                        </p:attrNameLst>
                                      </p:cBhvr>
                                      <p:tavLst>
                                        <p:tav tm="0">
                                          <p:val>
                                            <p:strVal val="#ppt_h"/>
                                          </p:val>
                                        </p:tav>
                                        <p:tav tm="100000">
                                          <p:val>
                                            <p:strVal val="#ppt_h"/>
                                          </p:val>
                                        </p:tav>
                                      </p:tavLst>
                                    </p:anim>
                                  </p:childTnLst>
                                </p:cTn>
                              </p:par>
                            </p:childTnLst>
                          </p:cTn>
                        </p:par>
                        <p:par>
                          <p:cTn id="62" fill="hold">
                            <p:stCondLst>
                              <p:cond delay="6000"/>
                            </p:stCondLst>
                            <p:childTnLst>
                              <p:par>
                                <p:cTn id="63" presetID="23" presetClass="entr" presetSubtype="16" fill="hold" grpId="0" nodeType="afterEffect">
                                  <p:stCondLst>
                                    <p:cond delay="0"/>
                                  </p:stCondLst>
                                  <p:childTnLst>
                                    <p:set>
                                      <p:cBhvr>
                                        <p:cTn id="64" dur="1" fill="hold">
                                          <p:stCondLst>
                                            <p:cond delay="0"/>
                                          </p:stCondLst>
                                        </p:cTn>
                                        <p:tgtEl>
                                          <p:spTgt spid="94213"/>
                                        </p:tgtEl>
                                        <p:attrNameLst>
                                          <p:attrName>style.visibility</p:attrName>
                                        </p:attrNameLst>
                                      </p:cBhvr>
                                      <p:to>
                                        <p:strVal val="visible"/>
                                      </p:to>
                                    </p:set>
                                    <p:anim calcmode="lin" valueType="num">
                                      <p:cBhvr>
                                        <p:cTn id="65" dur="500" fill="hold"/>
                                        <p:tgtEl>
                                          <p:spTgt spid="94213"/>
                                        </p:tgtEl>
                                        <p:attrNameLst>
                                          <p:attrName>ppt_w</p:attrName>
                                        </p:attrNameLst>
                                      </p:cBhvr>
                                      <p:tavLst>
                                        <p:tav tm="0">
                                          <p:val>
                                            <p:fltVal val="0"/>
                                          </p:val>
                                        </p:tav>
                                        <p:tav tm="100000">
                                          <p:val>
                                            <p:strVal val="#ppt_w"/>
                                          </p:val>
                                        </p:tav>
                                      </p:tavLst>
                                    </p:anim>
                                    <p:anim calcmode="lin" valueType="num">
                                      <p:cBhvr>
                                        <p:cTn id="66" dur="500" fill="hold"/>
                                        <p:tgtEl>
                                          <p:spTgt spid="942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P spid="94214" grpId="0" animBg="1"/>
      <p:bldP spid="94215" grpId="0" autoUpdateAnimBg="0"/>
      <p:bldP spid="94216" grpId="0" animBg="1"/>
      <p:bldP spid="94217" grpId="0" autoUpdateAnimBg="0"/>
      <p:bldP spid="94219"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373063" y="457200"/>
            <a:ext cx="8397875" cy="1295400"/>
          </a:xfrm>
          <a:prstGeom prst="rect">
            <a:avLst/>
          </a:prstGeom>
          <a:noFill/>
          <a:ln w="12700">
            <a:noFill/>
            <a:miter lim="800000"/>
            <a:headEnd/>
            <a:tailEnd/>
          </a:ln>
        </p:spPr>
        <p:txBody>
          <a:bodyPr lIns="86677" tIns="42228" rIns="86677" bIns="42228" anchor="ctr"/>
          <a:lstStyle/>
          <a:p>
            <a:pPr algn="ctr" defTabSz="857250" eaLnBrk="0" hangingPunct="0">
              <a:lnSpc>
                <a:spcPct val="90000"/>
              </a:lnSpc>
            </a:pPr>
            <a:r>
              <a:rPr lang="en-US" sz="4500">
                <a:solidFill>
                  <a:schemeClr val="tx2"/>
                </a:solidFill>
              </a:rPr>
              <a:t>The Pulmonary Vasculature</a:t>
            </a:r>
          </a:p>
        </p:txBody>
      </p:sp>
      <p:sp>
        <p:nvSpPr>
          <p:cNvPr id="102403" name="Rectangle 3"/>
          <p:cNvSpPr>
            <a:spLocks noChangeArrowheads="1"/>
          </p:cNvSpPr>
          <p:nvPr/>
        </p:nvSpPr>
        <p:spPr bwMode="auto">
          <a:xfrm>
            <a:off x="1727200" y="2552700"/>
            <a:ext cx="6502400" cy="3162300"/>
          </a:xfrm>
          <a:prstGeom prst="rect">
            <a:avLst/>
          </a:prstGeom>
          <a:noFill/>
          <a:ln w="12700">
            <a:noFill/>
            <a:miter lim="800000"/>
            <a:headEnd/>
            <a:tailEnd/>
          </a:ln>
        </p:spPr>
        <p:txBody>
          <a:bodyPr lIns="86677" tIns="42228" rIns="86677" bIns="42228"/>
          <a:lstStyle/>
          <a:p>
            <a:pPr marL="268288" indent="-268288" defTabSz="857250" eaLnBrk="0" hangingPunct="0">
              <a:lnSpc>
                <a:spcPct val="90000"/>
              </a:lnSpc>
              <a:spcBef>
                <a:spcPct val="30000"/>
              </a:spcBef>
              <a:buClr>
                <a:schemeClr val="tx2"/>
              </a:buClr>
              <a:buSzPct val="50000"/>
              <a:buFont typeface="Monotype Sorts" pitchFamily="2" charset="2"/>
              <a:buChar char="l"/>
            </a:pPr>
            <a:r>
              <a:rPr lang="en-US" sz="2900"/>
              <a:t>Normal</a:t>
            </a:r>
          </a:p>
          <a:p>
            <a:pPr marL="268288" indent="-268288" defTabSz="857250" eaLnBrk="0" hangingPunct="0">
              <a:lnSpc>
                <a:spcPct val="90000"/>
              </a:lnSpc>
              <a:spcBef>
                <a:spcPct val="30000"/>
              </a:spcBef>
              <a:buClr>
                <a:schemeClr val="tx2"/>
              </a:buClr>
              <a:buSzPct val="50000"/>
              <a:buFont typeface="Monotype Sorts" pitchFamily="2" charset="2"/>
              <a:buChar char="l"/>
            </a:pPr>
            <a:r>
              <a:rPr lang="en-US" sz="2900"/>
              <a:t>Pulmonary venous hypertension</a:t>
            </a:r>
          </a:p>
          <a:p>
            <a:pPr marL="268288" indent="-268288" defTabSz="857250" eaLnBrk="0" hangingPunct="0">
              <a:lnSpc>
                <a:spcPct val="90000"/>
              </a:lnSpc>
              <a:spcBef>
                <a:spcPct val="30000"/>
              </a:spcBef>
              <a:buClr>
                <a:schemeClr val="tx2"/>
              </a:buClr>
              <a:buSzPct val="50000"/>
              <a:buFont typeface="Monotype Sorts" pitchFamily="2" charset="2"/>
              <a:buChar char="l"/>
            </a:pPr>
            <a:r>
              <a:rPr lang="en-US" sz="2900"/>
              <a:t>Pulmonary arterial hypertension</a:t>
            </a:r>
          </a:p>
          <a:p>
            <a:pPr marL="268288" indent="-268288" defTabSz="857250" eaLnBrk="0" hangingPunct="0">
              <a:lnSpc>
                <a:spcPct val="90000"/>
              </a:lnSpc>
              <a:spcBef>
                <a:spcPct val="30000"/>
              </a:spcBef>
              <a:buClr>
                <a:schemeClr val="tx2"/>
              </a:buClr>
              <a:buSzPct val="50000"/>
              <a:buFont typeface="Monotype Sorts" pitchFamily="2" charset="2"/>
              <a:buChar char="l"/>
            </a:pPr>
            <a:r>
              <a:rPr lang="en-US" sz="2900"/>
              <a:t>Increased flow</a:t>
            </a:r>
          </a:p>
          <a:p>
            <a:pPr marL="268288" indent="-268288" defTabSz="857250" eaLnBrk="0" hangingPunct="0">
              <a:lnSpc>
                <a:spcPct val="90000"/>
              </a:lnSpc>
              <a:spcBef>
                <a:spcPct val="30000"/>
              </a:spcBef>
              <a:buClr>
                <a:schemeClr val="tx2"/>
              </a:buClr>
              <a:buSzPct val="50000"/>
              <a:buFont typeface="Monotype Sorts" pitchFamily="2" charset="2"/>
              <a:buChar char="l"/>
            </a:pPr>
            <a:r>
              <a:rPr lang="en-US" sz="2900">
                <a:solidFill>
                  <a:srgbClr val="777777"/>
                </a:solidFill>
              </a:rPr>
              <a:t>Decreased flow - mostly unrecognizable even when it is present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wipe(up)">
                                      <p:cBhvr>
                                        <p:cTn id="7" dur="500"/>
                                        <p:tgtEl>
                                          <p:spTgt spid="10240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2403">
                                            <p:txEl>
                                              <p:pRg st="1" end="1"/>
                                            </p:txEl>
                                          </p:spTgt>
                                        </p:tgtEl>
                                        <p:attrNameLst>
                                          <p:attrName>style.visibility</p:attrName>
                                        </p:attrNameLst>
                                      </p:cBhvr>
                                      <p:to>
                                        <p:strVal val="visible"/>
                                      </p:to>
                                    </p:set>
                                    <p:animEffect transition="in" filter="wipe(up)">
                                      <p:cBhvr>
                                        <p:cTn id="11" dur="500"/>
                                        <p:tgtEl>
                                          <p:spTgt spid="102403">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2403">
                                            <p:txEl>
                                              <p:pRg st="2" end="2"/>
                                            </p:txEl>
                                          </p:spTgt>
                                        </p:tgtEl>
                                        <p:attrNameLst>
                                          <p:attrName>style.visibility</p:attrName>
                                        </p:attrNameLst>
                                      </p:cBhvr>
                                      <p:to>
                                        <p:strVal val="visible"/>
                                      </p:to>
                                    </p:set>
                                    <p:animEffect transition="in" filter="wipe(up)">
                                      <p:cBhvr>
                                        <p:cTn id="15" dur="500"/>
                                        <p:tgtEl>
                                          <p:spTgt spid="102403">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2403">
                                            <p:txEl>
                                              <p:pRg st="3" end="3"/>
                                            </p:txEl>
                                          </p:spTgt>
                                        </p:tgtEl>
                                        <p:attrNameLst>
                                          <p:attrName>style.visibility</p:attrName>
                                        </p:attrNameLst>
                                      </p:cBhvr>
                                      <p:to>
                                        <p:strVal val="visible"/>
                                      </p:to>
                                    </p:set>
                                    <p:animEffect transition="in" filter="wipe(up)">
                                      <p:cBhvr>
                                        <p:cTn id="19" dur="500"/>
                                        <p:tgtEl>
                                          <p:spTgt spid="102403">
                                            <p:txEl>
                                              <p:pRg st="3" end="3"/>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2403">
                                            <p:txEl>
                                              <p:pRg st="4" end="4"/>
                                            </p:txEl>
                                          </p:spTgt>
                                        </p:tgtEl>
                                        <p:attrNameLst>
                                          <p:attrName>style.visibility</p:attrName>
                                        </p:attrNameLst>
                                      </p:cBhvr>
                                      <p:to>
                                        <p:strVal val="visible"/>
                                      </p:to>
                                    </p:set>
                                    <p:animEffect transition="in" filter="wipe(up)">
                                      <p:cBhvr>
                                        <p:cTn id="23" dur="500"/>
                                        <p:tgtEl>
                                          <p:spTgt spid="1024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advAuto="0"/>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8" name="Rectangle 4"/>
          <p:cNvSpPr>
            <a:spLocks noGrp="1" noChangeArrowheads="1"/>
          </p:cNvSpPr>
          <p:nvPr>
            <p:ph type="title"/>
          </p:nvPr>
        </p:nvSpPr>
        <p:spPr/>
        <p:txBody>
          <a:bodyPr/>
          <a:lstStyle/>
          <a:p>
            <a:pPr eaLnBrk="1" hangingPunct="1">
              <a:defRPr/>
            </a:pPr>
            <a:r>
              <a:rPr lang="en-US" sz="6600" b="1" smtClean="0"/>
              <a:t>CHF</a:t>
            </a:r>
          </a:p>
        </p:txBody>
      </p:sp>
      <p:pic>
        <p:nvPicPr>
          <p:cNvPr id="150531" name="Picture 6" descr="chf"/>
          <p:cNvPicPr>
            <a:picLocks noChangeAspect="1" noChangeArrowheads="1"/>
          </p:cNvPicPr>
          <p:nvPr>
            <p:ph idx="1"/>
          </p:nvPr>
        </p:nvPicPr>
        <p:blipFill>
          <a:blip r:embed="rId3"/>
          <a:srcRect/>
          <a:stretch>
            <a:fillRect/>
          </a:stretch>
        </p:blipFill>
        <p:spPr>
          <a:xfrm>
            <a:off x="1905000" y="1333500"/>
            <a:ext cx="5181600" cy="5181600"/>
          </a:xfrm>
          <a:noFill/>
        </p:spPr>
      </p:pic>
      <p:sp>
        <p:nvSpPr>
          <p:cNvPr id="150532" name="WordArt 7"/>
          <p:cNvSpPr>
            <a:spLocks noChangeArrowheads="1" noChangeShapeType="1" noTextEdit="1"/>
          </p:cNvSpPr>
          <p:nvPr/>
        </p:nvSpPr>
        <p:spPr bwMode="auto">
          <a:xfrm>
            <a:off x="6705600" y="5715000"/>
            <a:ext cx="990600" cy="396875"/>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KKUH</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9" name="Rectangle 7"/>
          <p:cNvSpPr>
            <a:spLocks noGrp="1" noChangeArrowheads="1"/>
          </p:cNvSpPr>
          <p:nvPr>
            <p:ph type="title"/>
          </p:nvPr>
        </p:nvSpPr>
        <p:spPr/>
        <p:txBody>
          <a:bodyPr/>
          <a:lstStyle/>
          <a:p>
            <a:pPr eaLnBrk="1" hangingPunct="1">
              <a:defRPr/>
            </a:pPr>
            <a:r>
              <a:rPr lang="en-US" b="1" smtClean="0"/>
              <a:t>ACUTE PULMONARY EDEMA</a:t>
            </a:r>
          </a:p>
        </p:txBody>
      </p:sp>
      <p:pic>
        <p:nvPicPr>
          <p:cNvPr id="151555" name="Picture 6" descr="ape"/>
          <p:cNvPicPr>
            <a:picLocks noChangeAspect="1" noChangeArrowheads="1"/>
          </p:cNvPicPr>
          <p:nvPr>
            <p:ph sz="half" idx="1"/>
          </p:nvPr>
        </p:nvPicPr>
        <p:blipFill>
          <a:blip r:embed="rId3"/>
          <a:srcRect/>
          <a:stretch>
            <a:fillRect/>
          </a:stretch>
        </p:blipFill>
        <p:spPr>
          <a:xfrm>
            <a:off x="457200" y="2174875"/>
            <a:ext cx="4038600" cy="3346450"/>
          </a:xfrm>
          <a:noFill/>
        </p:spPr>
      </p:pic>
      <p:pic>
        <p:nvPicPr>
          <p:cNvPr id="202761" name="Picture 9" descr="ape%202"/>
          <p:cNvPicPr>
            <a:picLocks noChangeAspect="1" noChangeArrowheads="1"/>
          </p:cNvPicPr>
          <p:nvPr>
            <p:ph sz="half" idx="2"/>
          </p:nvPr>
        </p:nvPicPr>
        <p:blipFill>
          <a:blip r:embed="rId4"/>
          <a:srcRect/>
          <a:stretch>
            <a:fillRect/>
          </a:stretch>
        </p:blipFill>
        <p:spPr>
          <a:xfrm>
            <a:off x="4648200" y="2174875"/>
            <a:ext cx="4038600" cy="33464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2761"/>
                                        </p:tgtEl>
                                        <p:attrNameLst>
                                          <p:attrName>style.visibility</p:attrName>
                                        </p:attrNameLst>
                                      </p:cBhvr>
                                      <p:to>
                                        <p:strVal val="visible"/>
                                      </p:to>
                                    </p:set>
                                    <p:animEffect transition="in" filter="wipe(down)">
                                      <p:cBhvr>
                                        <p:cTn id="7" dur="580">
                                          <p:stCondLst>
                                            <p:cond delay="0"/>
                                          </p:stCondLst>
                                        </p:cTn>
                                        <p:tgtEl>
                                          <p:spTgt spid="202761"/>
                                        </p:tgtEl>
                                      </p:cBhvr>
                                    </p:animEffect>
                                    <p:anim calcmode="lin" valueType="num">
                                      <p:cBhvr>
                                        <p:cTn id="8" dur="1822" tmFilter="0,0; 0.14,0.36; 0.43,0.73; 0.71,0.91; 1.0,1.0">
                                          <p:stCondLst>
                                            <p:cond delay="0"/>
                                          </p:stCondLst>
                                        </p:cTn>
                                        <p:tgtEl>
                                          <p:spTgt spid="20276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276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276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276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2761"/>
                                        </p:tgtEl>
                                        <p:attrNameLst>
                                          <p:attrName>ppt_y</p:attrName>
                                        </p:attrNameLst>
                                      </p:cBhvr>
                                      <p:tavLst>
                                        <p:tav tm="0" fmla="#ppt_y-sin(pi*$)/81">
                                          <p:val>
                                            <p:fltVal val="0"/>
                                          </p:val>
                                        </p:tav>
                                        <p:tav tm="100000">
                                          <p:val>
                                            <p:fltVal val="1"/>
                                          </p:val>
                                        </p:tav>
                                      </p:tavLst>
                                    </p:anim>
                                    <p:animScale>
                                      <p:cBhvr>
                                        <p:cTn id="13" dur="26">
                                          <p:stCondLst>
                                            <p:cond delay="650"/>
                                          </p:stCondLst>
                                        </p:cTn>
                                        <p:tgtEl>
                                          <p:spTgt spid="202761"/>
                                        </p:tgtEl>
                                      </p:cBhvr>
                                      <p:to x="100000" y="60000"/>
                                    </p:animScale>
                                    <p:animScale>
                                      <p:cBhvr>
                                        <p:cTn id="14" dur="166" decel="50000">
                                          <p:stCondLst>
                                            <p:cond delay="676"/>
                                          </p:stCondLst>
                                        </p:cTn>
                                        <p:tgtEl>
                                          <p:spTgt spid="202761"/>
                                        </p:tgtEl>
                                      </p:cBhvr>
                                      <p:to x="100000" y="100000"/>
                                    </p:animScale>
                                    <p:animScale>
                                      <p:cBhvr>
                                        <p:cTn id="15" dur="26">
                                          <p:stCondLst>
                                            <p:cond delay="1312"/>
                                          </p:stCondLst>
                                        </p:cTn>
                                        <p:tgtEl>
                                          <p:spTgt spid="202761"/>
                                        </p:tgtEl>
                                      </p:cBhvr>
                                      <p:to x="100000" y="80000"/>
                                    </p:animScale>
                                    <p:animScale>
                                      <p:cBhvr>
                                        <p:cTn id="16" dur="166" decel="50000">
                                          <p:stCondLst>
                                            <p:cond delay="1338"/>
                                          </p:stCondLst>
                                        </p:cTn>
                                        <p:tgtEl>
                                          <p:spTgt spid="202761"/>
                                        </p:tgtEl>
                                      </p:cBhvr>
                                      <p:to x="100000" y="100000"/>
                                    </p:animScale>
                                    <p:animScale>
                                      <p:cBhvr>
                                        <p:cTn id="17" dur="26">
                                          <p:stCondLst>
                                            <p:cond delay="1642"/>
                                          </p:stCondLst>
                                        </p:cTn>
                                        <p:tgtEl>
                                          <p:spTgt spid="202761"/>
                                        </p:tgtEl>
                                      </p:cBhvr>
                                      <p:to x="100000" y="90000"/>
                                    </p:animScale>
                                    <p:animScale>
                                      <p:cBhvr>
                                        <p:cTn id="18" dur="166" decel="50000">
                                          <p:stCondLst>
                                            <p:cond delay="1668"/>
                                          </p:stCondLst>
                                        </p:cTn>
                                        <p:tgtEl>
                                          <p:spTgt spid="202761"/>
                                        </p:tgtEl>
                                      </p:cBhvr>
                                      <p:to x="100000" y="100000"/>
                                    </p:animScale>
                                    <p:animScale>
                                      <p:cBhvr>
                                        <p:cTn id="19" dur="26">
                                          <p:stCondLst>
                                            <p:cond delay="1808"/>
                                          </p:stCondLst>
                                        </p:cTn>
                                        <p:tgtEl>
                                          <p:spTgt spid="202761"/>
                                        </p:tgtEl>
                                      </p:cBhvr>
                                      <p:to x="100000" y="95000"/>
                                    </p:animScale>
                                    <p:animScale>
                                      <p:cBhvr>
                                        <p:cTn id="20" dur="166" decel="50000">
                                          <p:stCondLst>
                                            <p:cond delay="1834"/>
                                          </p:stCondLst>
                                        </p:cTn>
                                        <p:tgtEl>
                                          <p:spTgt spid="20276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33" name="Rectangle 9"/>
          <p:cNvSpPr>
            <a:spLocks noGrp="1" noChangeArrowheads="1"/>
          </p:cNvSpPr>
          <p:nvPr>
            <p:ph type="title"/>
          </p:nvPr>
        </p:nvSpPr>
        <p:spPr/>
        <p:txBody>
          <a:bodyPr/>
          <a:lstStyle/>
          <a:p>
            <a:pPr eaLnBrk="1" hangingPunct="1">
              <a:defRPr/>
            </a:pPr>
            <a:r>
              <a:rPr lang="en-US" b="1" smtClean="0"/>
              <a:t>CLEARED APE</a:t>
            </a:r>
          </a:p>
        </p:txBody>
      </p:sp>
      <p:pic>
        <p:nvPicPr>
          <p:cNvPr id="205836" name="Picture 12" descr="clearing_pulmonary_ed"/>
          <p:cNvPicPr>
            <a:picLocks noChangeAspect="1" noChangeArrowheads="1"/>
          </p:cNvPicPr>
          <p:nvPr>
            <p:ph sz="half" idx="2"/>
          </p:nvPr>
        </p:nvPicPr>
        <p:blipFill>
          <a:blip r:embed="rId3">
            <a:lum bright="-6000" contrast="6000"/>
          </a:blip>
          <a:srcRect t="5112" b="9102"/>
          <a:stretch>
            <a:fillRect/>
          </a:stretch>
        </p:blipFill>
        <p:spPr>
          <a:xfrm>
            <a:off x="4953000" y="2133600"/>
            <a:ext cx="4191000" cy="3648075"/>
          </a:xfrm>
          <a:noFill/>
        </p:spPr>
      </p:pic>
      <p:pic>
        <p:nvPicPr>
          <p:cNvPr id="152580" name="Picture 13" descr="ape"/>
          <p:cNvPicPr>
            <a:picLocks noChangeAspect="1" noChangeArrowheads="1"/>
          </p:cNvPicPr>
          <p:nvPr>
            <p:ph sz="half" idx="1"/>
          </p:nvPr>
        </p:nvPicPr>
        <p:blipFill>
          <a:blip r:embed="rId4">
            <a:lum bright="-6000" contrast="6000"/>
          </a:blip>
          <a:srcRect b="5598"/>
          <a:stretch>
            <a:fillRect/>
          </a:stretch>
        </p:blipFill>
        <p:spPr>
          <a:xfrm>
            <a:off x="4572000" y="2057400"/>
            <a:ext cx="4572000" cy="37338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22917 -0.01041 L -0.52083 -0.01041 " pathEditMode="relative" rAng="0" ptsTypes="AA">
                                      <p:cBhvr>
                                        <p:cTn id="6" dur="2000" fill="hold"/>
                                        <p:tgtEl>
                                          <p:spTgt spid="205836"/>
                                        </p:tgtEl>
                                        <p:attrNameLst>
                                          <p:attrName>ppt_x</p:attrName>
                                          <p:attrName>ppt_y</p:attrName>
                                        </p:attrNameLst>
                                      </p:cBhvr>
                                      <p:rCtr x="-37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defRPr/>
            </a:pPr>
            <a:r>
              <a:rPr lang="en-US" smtClean="0"/>
              <a:t>KERELY’S B-LINES</a:t>
            </a:r>
          </a:p>
        </p:txBody>
      </p:sp>
      <p:pic>
        <p:nvPicPr>
          <p:cNvPr id="153603" name="Picture 3" descr="kerley_B2"/>
          <p:cNvPicPr>
            <a:picLocks noChangeAspect="1" noChangeArrowheads="1"/>
          </p:cNvPicPr>
          <p:nvPr>
            <p:ph idx="1"/>
          </p:nvPr>
        </p:nvPicPr>
        <p:blipFill>
          <a:blip r:embed="rId3"/>
          <a:srcRect/>
          <a:stretch>
            <a:fillRect/>
          </a:stretch>
        </p:blipFill>
        <p:spPr>
          <a:xfrm>
            <a:off x="381000" y="1905000"/>
            <a:ext cx="8458200" cy="4625975"/>
          </a:xfr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6" name="WordArt 2"/>
          <p:cNvSpPr>
            <a:spLocks noChangeArrowheads="1" noChangeShapeType="1" noTextEdit="1"/>
          </p:cNvSpPr>
          <p:nvPr/>
        </p:nvSpPr>
        <p:spPr bwMode="auto">
          <a:xfrm>
            <a:off x="2362200" y="1676400"/>
            <a:ext cx="4648200" cy="1447800"/>
          </a:xfrm>
          <a:prstGeom prst="rect">
            <a:avLst/>
          </a:prstGeom>
        </p:spPr>
        <p:txBody>
          <a:bodyPr wrap="none" fromWordArt="1">
            <a:prstTxWarp prst="textDoubleWave1">
              <a:avLst>
                <a:gd name="adj1" fmla="val 6500"/>
                <a:gd name="adj2" fmla="val 0"/>
              </a:avLst>
            </a:prstTxWarp>
          </a:bodyPr>
          <a:lstStyle/>
          <a:p>
            <a:pPr algn="ctr"/>
            <a:r>
              <a:rPr lang="en-US" sz="6600" kern="10" spc="-660">
                <a:ln w="12700">
                  <a:solidFill>
                    <a:srgbClr val="000099"/>
                  </a:solidFill>
                  <a:round/>
                  <a:headEnd/>
                  <a:tailEnd/>
                </a:ln>
                <a:solidFill>
                  <a:srgbClr val="33CCFF"/>
                </a:solidFill>
                <a:effectLst>
                  <a:outerShdw dist="125724" dir="18900000" algn="ctr" rotWithShape="0">
                    <a:srgbClr val="000099"/>
                  </a:outerShdw>
                </a:effectLst>
                <a:latin typeface="Impact"/>
              </a:rPr>
              <a:t>THANK  YOU</a:t>
            </a:r>
          </a:p>
        </p:txBody>
      </p:sp>
      <p:sp>
        <p:nvSpPr>
          <p:cNvPr id="154627" name="WordArt 3"/>
          <p:cNvSpPr>
            <a:spLocks noChangeArrowheads="1" noChangeShapeType="1" noTextEdit="1"/>
          </p:cNvSpPr>
          <p:nvPr/>
        </p:nvSpPr>
        <p:spPr bwMode="auto">
          <a:xfrm>
            <a:off x="2971800" y="5181600"/>
            <a:ext cx="3886200" cy="10668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DR SHARKAWY</a:t>
            </a:r>
          </a:p>
        </p:txBody>
      </p:sp>
    </p:spTree>
  </p:cSld>
  <p:clrMapOvr>
    <a:masterClrMapping/>
  </p:clrMapOvr>
  <p:transition>
    <p:cover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p:txBody>
          <a:bodyPr/>
          <a:lstStyle/>
          <a:p>
            <a:pPr eaLnBrk="1" hangingPunct="1">
              <a:defRPr/>
            </a:pPr>
            <a:r>
              <a:rPr lang="en-US" b="1" smtClean="0"/>
              <a:t>Rotation</a:t>
            </a:r>
          </a:p>
        </p:txBody>
      </p:sp>
      <p:sp>
        <p:nvSpPr>
          <p:cNvPr id="29699" name="Rectangle 3"/>
          <p:cNvSpPr>
            <a:spLocks noGrp="1" noChangeArrowheads="1"/>
          </p:cNvSpPr>
          <p:nvPr>
            <p:ph type="body" idx="1"/>
          </p:nvPr>
        </p:nvSpPr>
        <p:spPr/>
        <p:txBody>
          <a:bodyPr/>
          <a:lstStyle/>
          <a:p>
            <a:pPr eaLnBrk="1" hangingPunct="1">
              <a:buFontTx/>
              <a:buNone/>
              <a:defRPr/>
            </a:pPr>
            <a:endParaRPr lang="en-US" sz="2800" dirty="0" smtClean="0"/>
          </a:p>
          <a:p>
            <a:pPr eaLnBrk="1" hangingPunct="1">
              <a:defRPr/>
            </a:pPr>
            <a:r>
              <a:rPr lang="en-US" sz="2800" b="1" dirty="0" smtClean="0"/>
              <a:t>The technologists are usually very careful to x-ray the patient flat against the cassette. If there is </a:t>
            </a:r>
            <a:r>
              <a:rPr lang="en-US" sz="2800" b="1" u="sng" dirty="0" smtClean="0">
                <a:solidFill>
                  <a:srgbClr val="66FF33"/>
                </a:solidFill>
                <a:effectLst>
                  <a:outerShdw blurRad="38100" dist="38100" dir="2700000" algn="tl">
                    <a:srgbClr val="000000">
                      <a:alpha val="43137"/>
                    </a:srgbClr>
                  </a:outerShdw>
                </a:effectLst>
              </a:rPr>
              <a:t>rotation</a:t>
            </a:r>
            <a:r>
              <a:rPr lang="en-US" sz="2800" b="1" dirty="0" smtClean="0"/>
              <a:t> of the patient, the </a:t>
            </a:r>
          </a:p>
          <a:p>
            <a:pPr eaLnBrk="1" hangingPunct="1">
              <a:defRPr/>
            </a:pPr>
            <a:r>
              <a:rPr lang="en-US" sz="2800" b="1" dirty="0" smtClean="0"/>
              <a:t>Mediastinum may look very unusual. </a:t>
            </a:r>
          </a:p>
          <a:p>
            <a:pPr eaLnBrk="1" hangingPunct="1">
              <a:defRPr/>
            </a:pPr>
            <a:r>
              <a:rPr lang="en-US" sz="2800" b="1" dirty="0" smtClean="0"/>
              <a:t>One can access patient rotation by observing the </a:t>
            </a:r>
            <a:r>
              <a:rPr lang="en-US" sz="2800" b="1" dirty="0" smtClean="0">
                <a:solidFill>
                  <a:srgbClr val="FFFF00"/>
                </a:solidFill>
              </a:rPr>
              <a:t>clavicular heads </a:t>
            </a:r>
            <a:r>
              <a:rPr lang="en-US" sz="2800" b="1" dirty="0" smtClean="0"/>
              <a:t>and determining whether they are equal distance from the </a:t>
            </a:r>
            <a:r>
              <a:rPr lang="en-US" sz="2800" b="1" dirty="0" err="1" smtClean="0"/>
              <a:t>spinous</a:t>
            </a:r>
            <a:r>
              <a:rPr lang="en-US" sz="2800" b="1" dirty="0" smtClean="0"/>
              <a:t> process of the thoracic vertebral bodies.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Effect transition="in" filter="fade">
                                      <p:cBhvr>
                                        <p:cTn id="7" dur="2000"/>
                                        <p:tgtEl>
                                          <p:spTgt spid="296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Effect transition="in" filter="fade">
                                      <p:cBhvr>
                                        <p:cTn id="12" dur="2000"/>
                                        <p:tgtEl>
                                          <p:spTgt spid="296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699">
                                            <p:txEl>
                                              <p:pRg st="3" end="3"/>
                                            </p:txEl>
                                          </p:spTgt>
                                        </p:tgtEl>
                                        <p:attrNameLst>
                                          <p:attrName>style.visibility</p:attrName>
                                        </p:attrNameLst>
                                      </p:cBhvr>
                                      <p:to>
                                        <p:strVal val="visible"/>
                                      </p:to>
                                    </p:set>
                                    <p:animEffect transition="in" filter="fade">
                                      <p:cBhvr>
                                        <p:cTn id="17" dur="2000"/>
                                        <p:tgtEl>
                                          <p:spTgt spid="29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0" y="274638"/>
            <a:ext cx="9144000" cy="1143000"/>
          </a:xfrm>
        </p:spPr>
        <p:txBody>
          <a:bodyPr/>
          <a:lstStyle/>
          <a:p>
            <a:pPr eaLnBrk="1" hangingPunct="1">
              <a:defRPr/>
            </a:pPr>
            <a:r>
              <a:rPr lang="en-US" sz="1600" b="1" dirty="0" smtClean="0"/>
              <a:t>In this rotated film </a:t>
            </a:r>
            <a:r>
              <a:rPr lang="en-US" sz="1600" b="1" dirty="0" smtClean="0">
                <a:solidFill>
                  <a:srgbClr val="FF3300"/>
                </a:solidFill>
              </a:rPr>
              <a:t>skin folds can</a:t>
            </a:r>
            <a:r>
              <a:rPr lang="en-US" sz="4000" b="1" dirty="0" smtClean="0">
                <a:solidFill>
                  <a:srgbClr val="FF3300"/>
                </a:solidFill>
              </a:rPr>
              <a:t> </a:t>
            </a:r>
            <a:r>
              <a:rPr lang="en-US" sz="2000" b="1" dirty="0" smtClean="0"/>
              <a:t>be mistaken for a tension pneumothorax (blue arrows).  </a:t>
            </a:r>
            <a:r>
              <a:rPr lang="ar-SA" sz="2000" b="1" dirty="0" smtClean="0"/>
              <a:t/>
            </a:r>
            <a:br>
              <a:rPr lang="ar-SA" sz="2000" b="1" dirty="0" smtClean="0"/>
            </a:br>
            <a:r>
              <a:rPr lang="en-US" sz="2000" b="1" dirty="0" smtClean="0"/>
              <a:t>Notice the skewed positioning of the heads of the clavicles (red arrows) and the </a:t>
            </a:r>
            <a:r>
              <a:rPr lang="en-US" sz="2000" b="1" dirty="0" err="1" smtClean="0"/>
              <a:t>spinous</a:t>
            </a:r>
            <a:r>
              <a:rPr lang="en-US" sz="2000" b="1" dirty="0" smtClean="0"/>
              <a:t> processes</a:t>
            </a:r>
            <a:r>
              <a:rPr lang="ar-SA" sz="4000" b="1" dirty="0" smtClean="0"/>
              <a:t>.</a:t>
            </a:r>
            <a:r>
              <a:rPr lang="ar-SA" sz="4000" dirty="0" smtClean="0"/>
              <a:t> </a:t>
            </a:r>
            <a:endParaRPr lang="en-US" sz="4000" dirty="0" smtClean="0"/>
          </a:p>
        </p:txBody>
      </p:sp>
      <p:pic>
        <p:nvPicPr>
          <p:cNvPr id="32771" name="Picture 3" descr="rotated2"/>
          <p:cNvPicPr>
            <a:picLocks noChangeAspect="1" noChangeArrowheads="1"/>
          </p:cNvPicPr>
          <p:nvPr>
            <p:ph sz="half" idx="1"/>
          </p:nvPr>
        </p:nvPicPr>
        <p:blipFill>
          <a:blip r:embed="rId3"/>
          <a:srcRect/>
          <a:stretch>
            <a:fillRect/>
          </a:stretch>
        </p:blipFill>
        <p:spPr>
          <a:xfrm>
            <a:off x="457200" y="2416175"/>
            <a:ext cx="4038600" cy="2863850"/>
          </a:xfrm>
          <a:noFill/>
        </p:spPr>
      </p:pic>
      <p:pic>
        <p:nvPicPr>
          <p:cNvPr id="32772" name="Picture 4" descr="rotated1"/>
          <p:cNvPicPr>
            <a:picLocks noChangeAspect="1" noChangeArrowheads="1"/>
          </p:cNvPicPr>
          <p:nvPr>
            <p:ph sz="half" idx="2"/>
          </p:nvPr>
        </p:nvPicPr>
        <p:blipFill>
          <a:blip r:embed="rId4"/>
          <a:srcRect/>
          <a:stretch>
            <a:fillRect/>
          </a:stretch>
        </p:blipFill>
        <p:spPr>
          <a:xfrm>
            <a:off x="4648200" y="2087563"/>
            <a:ext cx="4038600" cy="3521075"/>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p:txBody>
          <a:bodyPr/>
          <a:lstStyle/>
          <a:p>
            <a:pPr eaLnBrk="1" hangingPunct="1">
              <a:defRPr/>
            </a:pPr>
            <a:r>
              <a:rPr lang="en-US" smtClean="0"/>
              <a:t>Rotation </a:t>
            </a:r>
          </a:p>
        </p:txBody>
      </p:sp>
      <p:pic>
        <p:nvPicPr>
          <p:cNvPr id="33795" name="Picture 3"/>
          <p:cNvPicPr>
            <a:picLocks noChangeAspect="1" noChangeArrowheads="1"/>
          </p:cNvPicPr>
          <p:nvPr>
            <p:ph type="body" idx="1"/>
          </p:nvPr>
        </p:nvPicPr>
        <p:blipFill>
          <a:blip r:embed="rId3"/>
          <a:srcRect l="17592" t="48825" r="5556" b="19186"/>
          <a:stretch>
            <a:fillRect/>
          </a:stretch>
        </p:blipFill>
        <p:spPr>
          <a:xfrm>
            <a:off x="457200" y="1524000"/>
            <a:ext cx="8458200" cy="35052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p:txBody>
          <a:bodyPr/>
          <a:lstStyle/>
          <a:p>
            <a:pPr eaLnBrk="1" hangingPunct="1">
              <a:defRPr/>
            </a:pPr>
            <a:r>
              <a:rPr lang="en-US" smtClean="0"/>
              <a:t>ROTATION</a:t>
            </a:r>
          </a:p>
        </p:txBody>
      </p:sp>
      <p:pic>
        <p:nvPicPr>
          <p:cNvPr id="34819" name="Picture 3" descr="rotated1"/>
          <p:cNvPicPr>
            <a:picLocks noChangeAspect="1" noChangeArrowheads="1"/>
          </p:cNvPicPr>
          <p:nvPr>
            <p:ph sz="half" idx="1"/>
          </p:nvPr>
        </p:nvPicPr>
        <p:blipFill>
          <a:blip r:embed="rId3">
            <a:lum bright="-6000" contrast="6000"/>
          </a:blip>
          <a:srcRect/>
          <a:stretch>
            <a:fillRect/>
          </a:stretch>
        </p:blipFill>
        <p:spPr>
          <a:xfrm>
            <a:off x="457200" y="2074863"/>
            <a:ext cx="4038600" cy="3544887"/>
          </a:xfrm>
          <a:noFill/>
        </p:spPr>
      </p:pic>
      <p:pic>
        <p:nvPicPr>
          <p:cNvPr id="34820" name="Picture 4" descr="rotated2"/>
          <p:cNvPicPr>
            <a:picLocks noChangeAspect="1" noChangeArrowheads="1"/>
          </p:cNvPicPr>
          <p:nvPr>
            <p:ph sz="half" idx="2"/>
          </p:nvPr>
        </p:nvPicPr>
        <p:blipFill>
          <a:blip r:embed="rId4">
            <a:lum contrast="6000"/>
          </a:blip>
          <a:srcRect/>
          <a:stretch>
            <a:fillRect/>
          </a:stretch>
        </p:blipFill>
        <p:spPr>
          <a:xfrm>
            <a:off x="4800600" y="3048000"/>
            <a:ext cx="4038600" cy="1663700"/>
          </a:xfrm>
          <a:noFill/>
        </p:spPr>
      </p:pic>
      <p:sp>
        <p:nvSpPr>
          <p:cNvPr id="519173" name="Line 5"/>
          <p:cNvSpPr>
            <a:spLocks noChangeShapeType="1"/>
          </p:cNvSpPr>
          <p:nvPr/>
        </p:nvSpPr>
        <p:spPr bwMode="auto">
          <a:xfrm>
            <a:off x="5638800" y="3733800"/>
            <a:ext cx="457200" cy="0"/>
          </a:xfrm>
          <a:prstGeom prst="line">
            <a:avLst/>
          </a:prstGeom>
          <a:noFill/>
          <a:ln w="76200">
            <a:solidFill>
              <a:srgbClr val="FF330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19174" name="Line 6"/>
          <p:cNvSpPr>
            <a:spLocks noChangeShapeType="1"/>
          </p:cNvSpPr>
          <p:nvPr/>
        </p:nvSpPr>
        <p:spPr bwMode="auto">
          <a:xfrm flipH="1">
            <a:off x="7162800" y="3200400"/>
            <a:ext cx="685800" cy="381000"/>
          </a:xfrm>
          <a:prstGeom prst="line">
            <a:avLst/>
          </a:prstGeom>
          <a:noFill/>
          <a:ln w="57150" cmpd="thinThick">
            <a:solidFill>
              <a:srgbClr val="FF330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a:xfrm>
            <a:off x="304800" y="228600"/>
            <a:ext cx="8534400" cy="685800"/>
          </a:xfrm>
        </p:spPr>
        <p:txBody>
          <a:bodyPr/>
          <a:lstStyle/>
          <a:p>
            <a:pPr eaLnBrk="1" hangingPunct="1">
              <a:defRPr/>
            </a:pPr>
            <a:r>
              <a:rPr lang="en-US" smtClean="0">
                <a:solidFill>
                  <a:srgbClr val="66FFFF"/>
                </a:solidFill>
              </a:rPr>
              <a:t>Anatomy on Normal Chest X-Ray</a:t>
            </a:r>
          </a:p>
        </p:txBody>
      </p:sp>
      <p:pic>
        <p:nvPicPr>
          <p:cNvPr id="35843" name="Picture 3" descr="Case1HeartDrawingLAT"/>
          <p:cNvPicPr>
            <a:picLocks noChangeAspect="1" noChangeArrowheads="1"/>
          </p:cNvPicPr>
          <p:nvPr/>
        </p:nvPicPr>
        <p:blipFill>
          <a:blip r:embed="rId3">
            <a:lum bright="6000" contrast="12000"/>
          </a:blip>
          <a:srcRect/>
          <a:stretch>
            <a:fillRect/>
          </a:stretch>
        </p:blipFill>
        <p:spPr bwMode="auto">
          <a:xfrm>
            <a:off x="4662488" y="914400"/>
            <a:ext cx="4519612" cy="5638800"/>
          </a:xfrm>
          <a:prstGeom prst="rect">
            <a:avLst/>
          </a:prstGeom>
          <a:noFill/>
          <a:ln w="9525">
            <a:noFill/>
            <a:miter lim="800000"/>
            <a:headEnd/>
            <a:tailEnd/>
          </a:ln>
        </p:spPr>
      </p:pic>
      <p:pic>
        <p:nvPicPr>
          <p:cNvPr id="35844" name="Picture 4" descr="Case1HeartDrawingPA"/>
          <p:cNvPicPr>
            <a:picLocks noChangeAspect="1" noChangeArrowheads="1"/>
          </p:cNvPicPr>
          <p:nvPr/>
        </p:nvPicPr>
        <p:blipFill>
          <a:blip r:embed="rId4">
            <a:lum bright="12000" contrast="24000"/>
            <a:grayscl/>
          </a:blip>
          <a:srcRect b="3940"/>
          <a:stretch>
            <a:fillRect/>
          </a:stretch>
        </p:blipFill>
        <p:spPr bwMode="auto">
          <a:xfrm>
            <a:off x="84138" y="914400"/>
            <a:ext cx="4564062" cy="5638800"/>
          </a:xfrm>
          <a:prstGeom prst="rect">
            <a:avLst/>
          </a:prstGeom>
          <a:noFill/>
          <a:ln w="9525">
            <a:noFill/>
            <a:miter lim="800000"/>
            <a:headEnd/>
            <a:tailEnd/>
          </a:ln>
        </p:spPr>
      </p:pic>
      <p:sp>
        <p:nvSpPr>
          <p:cNvPr id="35845" name="Text Box 5"/>
          <p:cNvSpPr txBox="1">
            <a:spLocks noChangeArrowheads="1"/>
          </p:cNvSpPr>
          <p:nvPr/>
        </p:nvSpPr>
        <p:spPr bwMode="auto">
          <a:xfrm>
            <a:off x="1143000" y="1066800"/>
            <a:ext cx="7772400" cy="366713"/>
          </a:xfrm>
          <a:prstGeom prst="rect">
            <a:avLst/>
          </a:prstGeom>
          <a:noFill/>
          <a:ln w="9525">
            <a:noFill/>
            <a:miter lim="800000"/>
            <a:headEnd/>
            <a:tailEnd/>
          </a:ln>
        </p:spPr>
        <p:txBody>
          <a:bodyPr>
            <a:spAutoFit/>
          </a:bodyPr>
          <a:lstStyle/>
          <a:p>
            <a:pPr>
              <a:spcBef>
                <a:spcPct val="50000"/>
              </a:spcBef>
            </a:pPr>
            <a:r>
              <a:rPr lang="en-US" b="0">
                <a:latin typeface="Times New Roman" pitchFamily="18" charset="0"/>
              </a:rPr>
              <a:t>Heart borders and chambers of the heart on PA and lateral views.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p:txBody>
          <a:bodyPr/>
          <a:lstStyle/>
          <a:p>
            <a:pPr>
              <a:defRPr/>
            </a:pPr>
            <a:r>
              <a:rPr lang="en-GB"/>
              <a:t>Frontal Chest X-Ray</a:t>
            </a:r>
          </a:p>
        </p:txBody>
      </p:sp>
      <p:pic>
        <p:nvPicPr>
          <p:cNvPr id="36867" name="Picture 15"/>
          <p:cNvPicPr>
            <a:picLocks noChangeAspect="1" noChangeArrowheads="1"/>
          </p:cNvPicPr>
          <p:nvPr>
            <p:ph type="clipArt" sz="half" idx="4294967295"/>
          </p:nvPr>
        </p:nvPicPr>
        <p:blipFill>
          <a:blip r:embed="rId2"/>
          <a:srcRect/>
          <a:stretch>
            <a:fillRect/>
          </a:stretch>
        </p:blipFill>
        <p:spPr>
          <a:xfrm>
            <a:off x="1666875" y="1400175"/>
            <a:ext cx="5343525" cy="4679950"/>
          </a:xfrm>
        </p:spPr>
      </p:pic>
      <p:pic>
        <p:nvPicPr>
          <p:cNvPr id="4" name="Picture 15"/>
          <p:cNvPicPr>
            <a:picLocks noChangeAspect="1" noChangeArrowheads="1"/>
          </p:cNvPicPr>
          <p:nvPr/>
        </p:nvPicPr>
        <p:blipFill>
          <a:blip r:embed="rId2">
            <a:lum bright="4000"/>
          </a:blip>
          <a:srcRect/>
          <a:stretch>
            <a:fillRect/>
          </a:stretch>
        </p:blipFill>
        <p:spPr bwMode="auto">
          <a:xfrm>
            <a:off x="0" y="457200"/>
            <a:ext cx="9220200" cy="8075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rrowheads="1"/>
          </p:cNvSpPr>
          <p:nvPr>
            <p:ph type="title"/>
          </p:nvPr>
        </p:nvSpPr>
        <p:spPr>
          <a:xfrm>
            <a:off x="0" y="76200"/>
            <a:ext cx="9144000" cy="2514600"/>
          </a:xfrm>
        </p:spPr>
        <p:txBody>
          <a:bodyPr/>
          <a:lstStyle/>
          <a:p>
            <a:pPr algn="just">
              <a:defRPr/>
            </a:pPr>
            <a:r>
              <a:rPr lang="en-US" sz="2400" dirty="0"/>
              <a:t>Diagram of lungs showing lobes. The right lung has three</a:t>
            </a:r>
            <a:br>
              <a:rPr lang="en-US" sz="2400" dirty="0"/>
            </a:br>
            <a:r>
              <a:rPr lang="en-US" sz="2400" dirty="0"/>
              <a:t>lobes, upper, middle and lower. These are separated by the oblique and horizontal fissures. The left lung has two lobes, upper and lower separated by the oblique fissure.</a:t>
            </a:r>
            <a:endParaRPr lang="en-US" sz="1400" dirty="0"/>
          </a:p>
        </p:txBody>
      </p:sp>
      <p:pic>
        <p:nvPicPr>
          <p:cNvPr id="308227" name="Picture 3"/>
          <p:cNvPicPr>
            <a:picLocks noGrp="1" noChangeAspect="1" noChangeArrowheads="1"/>
          </p:cNvPicPr>
          <p:nvPr>
            <p:ph idx="1"/>
          </p:nvPr>
        </p:nvPicPr>
        <p:blipFill>
          <a:blip r:embed="rId2" cstate="print"/>
          <a:srcRect l="13071" t="667"/>
          <a:stretch>
            <a:fillRect/>
          </a:stretch>
        </p:blipFill>
        <p:spPr>
          <a:xfrm>
            <a:off x="2819400" y="2209800"/>
            <a:ext cx="4054475" cy="4495800"/>
          </a:xfrm>
          <a:prstGeom prst="roundRect">
            <a:avLst>
              <a:gd name="adj" fmla="val 16667"/>
            </a:avLst>
          </a:prstGeom>
          <a:ln w="76200">
            <a:solidFill>
              <a:schemeClr val="bg1">
                <a:lumMod val="75000"/>
                <a:lumOff val="2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do we mean by chest </a:t>
            </a:r>
            <a:endParaRPr lang="en-US" dirty="0"/>
          </a:p>
        </p:txBody>
      </p:sp>
      <p:sp>
        <p:nvSpPr>
          <p:cNvPr id="20483" name="Content Placeholder 2"/>
          <p:cNvSpPr>
            <a:spLocks noGrp="1"/>
          </p:cNvSpPr>
          <p:nvPr>
            <p:ph idx="1"/>
          </p:nvPr>
        </p:nvSpPr>
        <p:spPr/>
        <p:txBody>
          <a:bodyPr/>
          <a:lstStyle/>
          <a:p>
            <a:endParaRPr lang="en-US" smtClean="0"/>
          </a:p>
        </p:txBody>
      </p:sp>
      <p:pic>
        <p:nvPicPr>
          <p:cNvPr id="4" name="Picture 4" descr="Case1HeartDrawingPA"/>
          <p:cNvPicPr>
            <a:picLocks noChangeAspect="1" noChangeArrowheads="1"/>
          </p:cNvPicPr>
          <p:nvPr/>
        </p:nvPicPr>
        <p:blipFill>
          <a:blip r:embed="rId2">
            <a:lum bright="12000" contrast="24000"/>
            <a:grayscl/>
          </a:blip>
          <a:srcRect b="3940"/>
          <a:stretch>
            <a:fillRect/>
          </a:stretch>
        </p:blipFill>
        <p:spPr bwMode="auto">
          <a:xfrm>
            <a:off x="2057400" y="1447800"/>
            <a:ext cx="4564063" cy="5638800"/>
          </a:xfrm>
          <a:prstGeom prst="rect">
            <a:avLst/>
          </a:prstGeom>
          <a:noFill/>
          <a:ln w="9525">
            <a:noFill/>
            <a:miter lim="800000"/>
            <a:headEnd/>
            <a:tailEnd/>
          </a:ln>
        </p:spPr>
      </p:pic>
      <p:sp>
        <p:nvSpPr>
          <p:cNvPr id="5" name="Rectangle 4"/>
          <p:cNvSpPr>
            <a:spLocks noChangeArrowheads="1"/>
          </p:cNvSpPr>
          <p:nvPr/>
        </p:nvSpPr>
        <p:spPr bwMode="auto">
          <a:xfrm>
            <a:off x="3505200" y="4876800"/>
            <a:ext cx="4572000" cy="1570038"/>
          </a:xfrm>
          <a:prstGeom prst="rect">
            <a:avLst/>
          </a:prstGeom>
          <a:noFill/>
          <a:ln w="9525">
            <a:noFill/>
            <a:miter lim="800000"/>
            <a:headEnd/>
            <a:tailEnd/>
          </a:ln>
        </p:spPr>
        <p:txBody>
          <a:bodyPr>
            <a:spAutoFit/>
          </a:bodyPr>
          <a:lstStyle/>
          <a:p>
            <a:pPr algn="ctr"/>
            <a:r>
              <a:rPr lang="en-US" sz="3200"/>
              <a:t>We mean study of thoracic cage contents</a:t>
            </a:r>
          </a:p>
        </p:txBody>
      </p:sp>
      <p:sp>
        <p:nvSpPr>
          <p:cNvPr id="6" name="Striped Right Arrow 5"/>
          <p:cNvSpPr/>
          <p:nvPr/>
        </p:nvSpPr>
        <p:spPr bwMode="auto">
          <a:xfrm rot="4423528">
            <a:off x="3036887" y="2227263"/>
            <a:ext cx="1489075" cy="4572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7" name="Flowchart: Extract 6"/>
          <p:cNvSpPr/>
          <p:nvPr/>
        </p:nvSpPr>
        <p:spPr bwMode="auto">
          <a:xfrm>
            <a:off x="1752600" y="2209800"/>
            <a:ext cx="1752600" cy="2438400"/>
          </a:xfrm>
          <a:prstGeom prst="flowChartExtract">
            <a:avLst/>
          </a:prstGeom>
          <a:no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8" name="Flowchart: Extract 7"/>
          <p:cNvSpPr/>
          <p:nvPr/>
        </p:nvSpPr>
        <p:spPr bwMode="auto">
          <a:xfrm>
            <a:off x="4419600" y="1981200"/>
            <a:ext cx="1752600" cy="2438400"/>
          </a:xfrm>
          <a:prstGeom prst="flowChartExtract">
            <a:avLst/>
          </a:prstGeom>
          <a:no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9" name="5-Point Star 8"/>
          <p:cNvSpPr/>
          <p:nvPr/>
        </p:nvSpPr>
        <p:spPr bwMode="auto">
          <a:xfrm>
            <a:off x="2362200" y="5181600"/>
            <a:ext cx="152400" cy="2286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0" name="5-Point Star 9"/>
          <p:cNvSpPr/>
          <p:nvPr/>
        </p:nvSpPr>
        <p:spPr bwMode="auto">
          <a:xfrm flipH="1" flipV="1">
            <a:off x="2057400" y="4724400"/>
            <a:ext cx="228600" cy="3810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1" name="Curved Down Arrow 10"/>
          <p:cNvSpPr/>
          <p:nvPr/>
        </p:nvSpPr>
        <p:spPr bwMode="auto">
          <a:xfrm>
            <a:off x="2133600" y="6096000"/>
            <a:ext cx="1524000" cy="609600"/>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2" name="Curved Down Arrow 11"/>
          <p:cNvSpPr/>
          <p:nvPr/>
        </p:nvSpPr>
        <p:spPr bwMode="auto">
          <a:xfrm>
            <a:off x="4191000" y="6248400"/>
            <a:ext cx="1524000" cy="609600"/>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par>
                                <p:cTn id="34" presetID="3" presetClass="entr" presetSubtype="1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rrowheads="1"/>
          </p:cNvSpPr>
          <p:nvPr>
            <p:ph type="title"/>
          </p:nvPr>
        </p:nvSpPr>
        <p:spPr/>
        <p:txBody>
          <a:bodyPr/>
          <a:lstStyle/>
          <a:p>
            <a:pPr>
              <a:defRPr/>
            </a:pPr>
            <a:r>
              <a:rPr lang="en-US" sz="1400" dirty="0" smtClean="0"/>
              <a:t>(1</a:t>
            </a:r>
            <a:r>
              <a:rPr lang="en-US" sz="1400" dirty="0"/>
              <a:t>) Horizontal fissure</a:t>
            </a:r>
            <a:br>
              <a:rPr lang="en-US" sz="1400" dirty="0"/>
            </a:br>
            <a:r>
              <a:rPr lang="en-US" sz="1400" dirty="0"/>
              <a:t>(2) Right oblique fissure, (3) Left oblique fissure. Figure 2.4b</a:t>
            </a:r>
            <a:br>
              <a:rPr lang="en-US" sz="1400" dirty="0"/>
            </a:br>
            <a:r>
              <a:rPr lang="en-US" sz="1400" dirty="0"/>
              <a:t>(1) Horizontal fissure (2) Right oblique fissure (3) Right upper lobe</a:t>
            </a:r>
            <a:br>
              <a:rPr lang="en-US" sz="1400" dirty="0"/>
            </a:br>
            <a:r>
              <a:rPr lang="en-US" sz="1400" dirty="0"/>
              <a:t>(4) Right middle lobe (5) Right lower lobe. Figure 2.4c (1) Left</a:t>
            </a:r>
            <a:br>
              <a:rPr lang="en-US" sz="1400" dirty="0"/>
            </a:br>
            <a:r>
              <a:rPr lang="en-US" sz="1400" dirty="0"/>
              <a:t>oblique fissure (2) Left upper lobe (3) Left lower lobe.</a:t>
            </a:r>
            <a:br>
              <a:rPr lang="en-US" sz="1400" dirty="0"/>
            </a:br>
            <a:endParaRPr lang="en-US" sz="1400" dirty="0"/>
          </a:p>
        </p:txBody>
      </p:sp>
      <p:sp>
        <p:nvSpPr>
          <p:cNvPr id="38915" name="Rectangle 3"/>
          <p:cNvSpPr>
            <a:spLocks noGrp="1" noChangeArrowheads="1"/>
          </p:cNvSpPr>
          <p:nvPr>
            <p:ph sz="half" idx="1"/>
          </p:nvPr>
        </p:nvSpPr>
        <p:spPr/>
        <p:txBody>
          <a:bodyPr/>
          <a:lstStyle/>
          <a:p>
            <a:endParaRPr lang="en-US" smtClean="0"/>
          </a:p>
        </p:txBody>
      </p:sp>
      <p:pic>
        <p:nvPicPr>
          <p:cNvPr id="309252" name="Picture 4"/>
          <p:cNvPicPr>
            <a:picLocks noGrp="1" noChangeAspect="1" noChangeArrowheads="1"/>
          </p:cNvPicPr>
          <p:nvPr>
            <p:ph sz="half" idx="2"/>
          </p:nvPr>
        </p:nvPicPr>
        <p:blipFill>
          <a:blip r:embed="rId2" cstate="print"/>
          <a:srcRect/>
          <a:stretch>
            <a:fillRect/>
          </a:stretch>
        </p:blipFill>
        <p:spPr>
          <a:xfrm>
            <a:off x="5105400" y="1600200"/>
            <a:ext cx="4038600" cy="4495800"/>
          </a:xfrm>
          <a:prstGeom prst="roundRect">
            <a:avLst>
              <a:gd name="adj" fmla="val 4167"/>
            </a:avLst>
          </a:prstGeom>
          <a:solidFill>
            <a:srgbClr val="FFFFFF"/>
          </a:solidFill>
          <a:ln w="76200" cap="sq">
            <a:solidFill>
              <a:srgbClr val="7030A0"/>
            </a:solidFill>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09253" name="Picture 5"/>
          <p:cNvPicPr>
            <a:picLocks noGrp="1" noChangeAspect="1" noChangeArrowheads="1"/>
          </p:cNvPicPr>
          <p:nvPr>
            <p:ph type="body" idx="4294967295"/>
          </p:nvPr>
        </p:nvPicPr>
        <p:blipFill>
          <a:blip r:embed="rId3" cstate="print"/>
          <a:srcRect l="2985" t="5051"/>
          <a:stretch>
            <a:fillRect/>
          </a:stretch>
        </p:blipFill>
        <p:spPr>
          <a:xfrm>
            <a:off x="152400" y="1828800"/>
            <a:ext cx="4953000" cy="4297363"/>
          </a:xfrm>
          <a:prstGeom prst="roundRect">
            <a:avLst>
              <a:gd name="adj" fmla="val 8594"/>
            </a:avLst>
          </a:prstGeom>
          <a:solidFill>
            <a:srgbClr val="FFFFFF">
              <a:shade val="85000"/>
            </a:srgbClr>
          </a:solidFill>
          <a:ln w="76200">
            <a:solidFill>
              <a:schemeClr val="bg1">
                <a:lumMod val="90000"/>
                <a:lumOff val="10000"/>
              </a:schemeClr>
            </a:solidFill>
          </a:ln>
          <a:effectLst>
            <a:reflection blurRad="12700" stA="38000" endPos="28000" dist="5000" dir="5400000" sy="-100000" algn="bl" rotWithShape="0"/>
          </a:effectLst>
        </p:spPr>
      </p:pic>
      <p:sp>
        <p:nvSpPr>
          <p:cNvPr id="6" name="TextBox 5"/>
          <p:cNvSpPr txBox="1"/>
          <p:nvPr/>
        </p:nvSpPr>
        <p:spPr>
          <a:xfrm>
            <a:off x="914400" y="5486400"/>
            <a:ext cx="1828800" cy="369888"/>
          </a:xfrm>
          <a:prstGeom prst="rect">
            <a:avLst/>
          </a:prstGeom>
          <a:noFill/>
        </p:spPr>
        <p:txBody>
          <a:bodyPr>
            <a:spAutoFit/>
          </a:bodyPr>
          <a:lstStyle/>
          <a:p>
            <a:pPr>
              <a:defRPr/>
            </a:pPr>
            <a:r>
              <a:rPr lang="en-US" dirty="0">
                <a:solidFill>
                  <a:schemeClr val="bg2">
                    <a:lumMod val="60000"/>
                    <a:lumOff val="40000"/>
                  </a:schemeClr>
                </a:solidFill>
                <a:effectLst>
                  <a:outerShdw blurRad="38100" dist="38100" dir="2700000" algn="tl">
                    <a:srgbClr val="000000">
                      <a:alpha val="43137"/>
                    </a:srgbClr>
                  </a:outerShdw>
                </a:effectLst>
              </a:rPr>
              <a:t>RIGHT LUNG</a:t>
            </a:r>
          </a:p>
        </p:txBody>
      </p:sp>
      <p:sp>
        <p:nvSpPr>
          <p:cNvPr id="7" name="TextBox 6"/>
          <p:cNvSpPr txBox="1"/>
          <p:nvPr/>
        </p:nvSpPr>
        <p:spPr>
          <a:xfrm>
            <a:off x="5334000" y="5181600"/>
            <a:ext cx="1752600" cy="36933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pc="50" dirty="0">
                <a:ln w="11430"/>
                <a:blipFill>
                  <a:blip r:embed="rId4"/>
                  <a:tile tx="0" ty="0" sx="100000" sy="100000" flip="none" algn="tl"/>
                </a:blipFill>
                <a:effectLst>
                  <a:outerShdw blurRad="76200" dist="50800" dir="5400000" algn="tl" rotWithShape="0">
                    <a:srgbClr val="000000">
                      <a:alpha val="65000"/>
                    </a:srgbClr>
                  </a:outerShdw>
                </a:effectLst>
              </a:rPr>
              <a:t>LEFT LUNG</a:t>
            </a:r>
          </a:p>
        </p:txBody>
      </p:sp>
      <p:sp>
        <p:nvSpPr>
          <p:cNvPr id="8" name="TextBox 7"/>
          <p:cNvSpPr txBox="1"/>
          <p:nvPr/>
        </p:nvSpPr>
        <p:spPr>
          <a:xfrm>
            <a:off x="1447800" y="4419600"/>
            <a:ext cx="7315200" cy="646113"/>
          </a:xfrm>
          <a:prstGeom prst="rect">
            <a:avLst/>
          </a:prstGeom>
          <a:noFill/>
        </p:spPr>
        <p:txBody>
          <a:bodyPr>
            <a:spAutoFit/>
          </a:bodyPr>
          <a:lstStyle/>
          <a:p>
            <a:pPr>
              <a:defRPr/>
            </a:pPr>
            <a:r>
              <a:rPr lang="en-US" sz="3600" dirty="0">
                <a:solidFill>
                  <a:schemeClr val="bg1">
                    <a:lumMod val="75000"/>
                    <a:lumOff val="25000"/>
                  </a:schemeClr>
                </a:solidFill>
                <a:effectLst>
                  <a:outerShdw blurRad="38100" dist="38100" dir="2700000" algn="tl">
                    <a:srgbClr val="000000">
                      <a:alpha val="43137"/>
                    </a:srgbClr>
                  </a:outerShdw>
                </a:effectLst>
              </a:rPr>
              <a:t>Why these lines are important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9253"/>
                                        </p:tgtEl>
                                        <p:attrNameLst>
                                          <p:attrName>style.visibility</p:attrName>
                                        </p:attrNameLst>
                                      </p:cBhvr>
                                      <p:to>
                                        <p:strVal val="visible"/>
                                      </p:to>
                                    </p:set>
                                    <p:animEffect transition="in" filter="blinds(horizontal)">
                                      <p:cBhvr>
                                        <p:cTn id="7" dur="500"/>
                                        <p:tgtEl>
                                          <p:spTgt spid="30925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09252"/>
                                        </p:tgtEl>
                                        <p:attrNameLst>
                                          <p:attrName>style.visibility</p:attrName>
                                        </p:attrNameLst>
                                      </p:cBhvr>
                                      <p:to>
                                        <p:strVal val="visible"/>
                                      </p:to>
                                    </p:set>
                                    <p:animEffect transition="in" filter="checkerboard(across)">
                                      <p:cBhvr>
                                        <p:cTn id="15" dur="500"/>
                                        <p:tgtEl>
                                          <p:spTgt spid="309252"/>
                                        </p:tgtEl>
                                      </p:cBhvr>
                                    </p:animEffect>
                                  </p:childTnLst>
                                </p:cTn>
                              </p:par>
                              <p:par>
                                <p:cTn id="16" presetID="5"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idx="4294967295"/>
          </p:nvPr>
        </p:nvSpPr>
        <p:spPr/>
        <p:txBody>
          <a:bodyPr/>
          <a:lstStyle/>
          <a:p>
            <a:pPr eaLnBrk="1" hangingPunct="1">
              <a:defRPr/>
            </a:pPr>
            <a:r>
              <a:rPr lang="en-US" smtClean="0"/>
              <a:t>FISSURES</a:t>
            </a:r>
          </a:p>
        </p:txBody>
      </p:sp>
      <p:pic>
        <p:nvPicPr>
          <p:cNvPr id="297987" name="Picture 3" descr="fissures-and-lobar-anat"/>
          <p:cNvPicPr>
            <a:picLocks noChangeAspect="1" noChangeArrowheads="1"/>
          </p:cNvPicPr>
          <p:nvPr>
            <p:ph sz="half" idx="4294967295"/>
          </p:nvPr>
        </p:nvPicPr>
        <p:blipFill>
          <a:blip r:embed="rId3"/>
          <a:srcRect/>
          <a:stretch>
            <a:fillRect/>
          </a:stretch>
        </p:blipFill>
        <p:spPr>
          <a:xfrm>
            <a:off x="457200" y="1620838"/>
            <a:ext cx="4038600" cy="4454525"/>
          </a:xfrm>
          <a:noFill/>
        </p:spPr>
      </p:pic>
      <p:pic>
        <p:nvPicPr>
          <p:cNvPr id="297988" name="Picture 4" descr="fissure major"/>
          <p:cNvPicPr>
            <a:picLocks noChangeAspect="1" noChangeArrowheads="1"/>
          </p:cNvPicPr>
          <p:nvPr>
            <p:ph sz="half" idx="4294967295"/>
          </p:nvPr>
        </p:nvPicPr>
        <p:blipFill>
          <a:blip r:embed="rId4"/>
          <a:srcRect/>
          <a:stretch>
            <a:fillRect/>
          </a:stretch>
        </p:blipFill>
        <p:spPr>
          <a:xfrm>
            <a:off x="4933950" y="1600200"/>
            <a:ext cx="3467100" cy="4495800"/>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descr="Case5 S_P Sternotomy"/>
          <p:cNvPicPr>
            <a:picLocks noChangeAspect="1" noChangeArrowheads="1"/>
          </p:cNvPicPr>
          <p:nvPr/>
        </p:nvPicPr>
        <p:blipFill>
          <a:blip r:embed="rId3">
            <a:lum bright="12000"/>
          </a:blip>
          <a:srcRect/>
          <a:stretch>
            <a:fillRect/>
          </a:stretch>
        </p:blipFill>
        <p:spPr bwMode="auto">
          <a:xfrm>
            <a:off x="4267200" y="1524000"/>
            <a:ext cx="3502025" cy="5029200"/>
          </a:xfrm>
          <a:prstGeom prst="rect">
            <a:avLst/>
          </a:prstGeom>
          <a:noFill/>
          <a:ln w="9525">
            <a:noFill/>
            <a:miter lim="800000"/>
            <a:headEnd/>
            <a:tailEnd/>
          </a:ln>
        </p:spPr>
      </p:pic>
      <p:sp>
        <p:nvSpPr>
          <p:cNvPr id="486403" name="Rectangle 3"/>
          <p:cNvSpPr>
            <a:spLocks noGrp="1" noChangeArrowheads="1"/>
          </p:cNvSpPr>
          <p:nvPr>
            <p:ph type="title"/>
          </p:nvPr>
        </p:nvSpPr>
        <p:spPr>
          <a:xfrm>
            <a:off x="609600" y="228600"/>
            <a:ext cx="7772400" cy="609600"/>
          </a:xfrm>
        </p:spPr>
        <p:txBody>
          <a:bodyPr/>
          <a:lstStyle/>
          <a:p>
            <a:pPr eaLnBrk="1" hangingPunct="1">
              <a:defRPr/>
            </a:pPr>
            <a:r>
              <a:rPr lang="en-US" dirty="0" smtClean="0">
                <a:solidFill>
                  <a:schemeClr val="hlink"/>
                </a:solidFill>
              </a:rPr>
              <a:t>CARDIAC Valves</a:t>
            </a:r>
          </a:p>
        </p:txBody>
      </p:sp>
      <p:pic>
        <p:nvPicPr>
          <p:cNvPr id="39940" name="Picture 4" descr="Case5  S_P Sternotomy2"/>
          <p:cNvPicPr>
            <a:picLocks noChangeAspect="1" noChangeArrowheads="1"/>
          </p:cNvPicPr>
          <p:nvPr/>
        </p:nvPicPr>
        <p:blipFill>
          <a:blip r:embed="rId4">
            <a:lum bright="12000"/>
          </a:blip>
          <a:srcRect/>
          <a:stretch>
            <a:fillRect/>
          </a:stretch>
        </p:blipFill>
        <p:spPr bwMode="auto">
          <a:xfrm>
            <a:off x="152400" y="1524000"/>
            <a:ext cx="4143375" cy="5029200"/>
          </a:xfrm>
          <a:prstGeom prst="rect">
            <a:avLst/>
          </a:prstGeom>
          <a:noFill/>
          <a:ln w="9525">
            <a:noFill/>
            <a:miter lim="800000"/>
            <a:headEnd/>
            <a:tailEnd/>
          </a:ln>
        </p:spPr>
      </p:pic>
      <p:sp>
        <p:nvSpPr>
          <p:cNvPr id="39941" name="Text Box 5"/>
          <p:cNvSpPr txBox="1">
            <a:spLocks noChangeArrowheads="1"/>
          </p:cNvSpPr>
          <p:nvPr/>
        </p:nvSpPr>
        <p:spPr bwMode="auto">
          <a:xfrm>
            <a:off x="304800" y="838200"/>
            <a:ext cx="7772400" cy="517525"/>
          </a:xfrm>
          <a:prstGeom prst="rect">
            <a:avLst/>
          </a:prstGeom>
          <a:noFill/>
          <a:ln w="9525">
            <a:noFill/>
            <a:miter lim="800000"/>
            <a:headEnd/>
            <a:tailEnd/>
          </a:ln>
        </p:spPr>
        <p:txBody>
          <a:bodyPr>
            <a:spAutoFit/>
          </a:bodyPr>
          <a:lstStyle/>
          <a:p>
            <a:pPr>
              <a:spcBef>
                <a:spcPct val="50000"/>
              </a:spcBef>
            </a:pPr>
            <a:r>
              <a:rPr lang="en-US" sz="1400" b="0">
                <a:latin typeface="Times New Roman" pitchFamily="18" charset="0"/>
              </a:rPr>
              <a:t>This patient had a malfunctioning mitral valve (between left atrium and left ventricle) and aortic valve (between left ventricle and aorta) and prosthetic valves were inserted (better seen on lateral)</a:t>
            </a:r>
          </a:p>
        </p:txBody>
      </p:sp>
      <p:sp>
        <p:nvSpPr>
          <p:cNvPr id="39942" name="Text Box 6"/>
          <p:cNvSpPr txBox="1">
            <a:spLocks noChangeArrowheads="1"/>
          </p:cNvSpPr>
          <p:nvPr/>
        </p:nvSpPr>
        <p:spPr bwMode="auto">
          <a:xfrm>
            <a:off x="152400" y="1524000"/>
            <a:ext cx="1447800" cy="274638"/>
          </a:xfrm>
          <a:prstGeom prst="rect">
            <a:avLst/>
          </a:prstGeom>
          <a:noFill/>
          <a:ln w="9525">
            <a:noFill/>
            <a:miter lim="800000"/>
            <a:headEnd/>
            <a:tailEnd/>
          </a:ln>
        </p:spPr>
        <p:txBody>
          <a:bodyPr>
            <a:spAutoFit/>
          </a:bodyPr>
          <a:lstStyle/>
          <a:p>
            <a:pPr>
              <a:spcBef>
                <a:spcPct val="50000"/>
              </a:spcBef>
            </a:pPr>
            <a:r>
              <a:rPr lang="en-US" sz="1200" b="0">
                <a:latin typeface="Times New Roman" pitchFamily="18" charset="0"/>
              </a:rPr>
              <a:t>Frontal CXR</a:t>
            </a:r>
          </a:p>
        </p:txBody>
      </p:sp>
      <p:sp>
        <p:nvSpPr>
          <p:cNvPr id="39943" name="Text Box 7"/>
          <p:cNvSpPr txBox="1">
            <a:spLocks noChangeArrowheads="1"/>
          </p:cNvSpPr>
          <p:nvPr/>
        </p:nvSpPr>
        <p:spPr bwMode="auto">
          <a:xfrm>
            <a:off x="4267200" y="1524000"/>
            <a:ext cx="990600" cy="274638"/>
          </a:xfrm>
          <a:prstGeom prst="rect">
            <a:avLst/>
          </a:prstGeom>
          <a:noFill/>
          <a:ln w="9525">
            <a:noFill/>
            <a:miter lim="800000"/>
            <a:headEnd/>
            <a:tailEnd/>
          </a:ln>
        </p:spPr>
        <p:txBody>
          <a:bodyPr>
            <a:spAutoFit/>
          </a:bodyPr>
          <a:lstStyle/>
          <a:p>
            <a:pPr>
              <a:spcBef>
                <a:spcPct val="50000"/>
              </a:spcBef>
            </a:pPr>
            <a:r>
              <a:rPr lang="en-US" sz="1200" b="0">
                <a:latin typeface="Times New Roman" pitchFamily="18" charset="0"/>
              </a:rPr>
              <a:t>LAT CXR</a:t>
            </a:r>
          </a:p>
        </p:txBody>
      </p:sp>
      <p:sp>
        <p:nvSpPr>
          <p:cNvPr id="39944" name="Text Box 8"/>
          <p:cNvSpPr txBox="1">
            <a:spLocks noChangeArrowheads="1"/>
          </p:cNvSpPr>
          <p:nvPr/>
        </p:nvSpPr>
        <p:spPr bwMode="auto">
          <a:xfrm>
            <a:off x="7391400" y="1905000"/>
            <a:ext cx="1752600" cy="3473450"/>
          </a:xfrm>
          <a:prstGeom prst="rect">
            <a:avLst/>
          </a:prstGeom>
          <a:noFill/>
          <a:ln w="9525">
            <a:noFill/>
            <a:miter lim="800000"/>
            <a:headEnd/>
            <a:tailEnd/>
          </a:ln>
        </p:spPr>
        <p:txBody>
          <a:bodyPr>
            <a:spAutoFit/>
          </a:bodyPr>
          <a:lstStyle/>
          <a:p>
            <a:pPr marL="457200" indent="-457200">
              <a:spcBef>
                <a:spcPct val="50000"/>
              </a:spcBef>
            </a:pPr>
            <a:r>
              <a:rPr lang="en-US" sz="1200">
                <a:latin typeface="Times New Roman" pitchFamily="18" charset="0"/>
              </a:rPr>
              <a:t>Key:</a:t>
            </a:r>
          </a:p>
          <a:p>
            <a:pPr marL="457200" indent="-457200">
              <a:spcBef>
                <a:spcPct val="50000"/>
              </a:spcBef>
              <a:buFontTx/>
              <a:buAutoNum type="arabicPeriod"/>
            </a:pPr>
            <a:r>
              <a:rPr lang="en-US" sz="1200">
                <a:latin typeface="Times New Roman" pitchFamily="18" charset="0"/>
              </a:rPr>
              <a:t>Suture material used for repair of vertical incision thru sternum (median sternotomy)</a:t>
            </a:r>
          </a:p>
          <a:p>
            <a:pPr marL="457200" indent="-457200">
              <a:spcBef>
                <a:spcPct val="50000"/>
              </a:spcBef>
              <a:buFontTx/>
              <a:buAutoNum type="arabicPeriod"/>
            </a:pPr>
            <a:r>
              <a:rPr lang="en-US" sz="1200">
                <a:latin typeface="Times New Roman" pitchFamily="18" charset="0"/>
              </a:rPr>
              <a:t>Aortic valve prosthesis</a:t>
            </a:r>
          </a:p>
          <a:p>
            <a:pPr marL="457200" indent="-457200">
              <a:spcBef>
                <a:spcPct val="50000"/>
              </a:spcBef>
              <a:buFontTx/>
              <a:buAutoNum type="arabicPeriod"/>
            </a:pPr>
            <a:r>
              <a:rPr lang="en-US" sz="1200">
                <a:latin typeface="Times New Roman" pitchFamily="18" charset="0"/>
              </a:rPr>
              <a:t>Mitral valve prosthesis</a:t>
            </a:r>
          </a:p>
          <a:p>
            <a:pPr marL="457200" indent="-457200">
              <a:spcBef>
                <a:spcPct val="50000"/>
              </a:spcBef>
              <a:buFontTx/>
              <a:buAutoNum type="arabicPeriod"/>
            </a:pPr>
            <a:r>
              <a:rPr lang="en-US" sz="1200">
                <a:latin typeface="Times New Roman" pitchFamily="18" charset="0"/>
              </a:rPr>
              <a:t>Left hemi diaphragm</a:t>
            </a:r>
          </a:p>
          <a:p>
            <a:pPr marL="457200" indent="-457200">
              <a:spcBef>
                <a:spcPct val="50000"/>
              </a:spcBef>
              <a:buFontTx/>
              <a:buAutoNum type="arabicPeriod"/>
            </a:pPr>
            <a:r>
              <a:rPr lang="en-US" sz="1200">
                <a:latin typeface="Times New Roman" pitchFamily="18" charset="0"/>
              </a:rPr>
              <a:t>Right hemi diaphragm</a:t>
            </a:r>
          </a:p>
        </p:txBody>
      </p:sp>
      <p:sp>
        <p:nvSpPr>
          <p:cNvPr id="39945" name="Text Box 9"/>
          <p:cNvSpPr txBox="1">
            <a:spLocks noChangeArrowheads="1"/>
          </p:cNvSpPr>
          <p:nvPr/>
        </p:nvSpPr>
        <p:spPr bwMode="auto">
          <a:xfrm>
            <a:off x="1828800" y="25908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1</a:t>
            </a:r>
          </a:p>
        </p:txBody>
      </p:sp>
      <p:sp>
        <p:nvSpPr>
          <p:cNvPr id="39946" name="Text Box 10"/>
          <p:cNvSpPr txBox="1">
            <a:spLocks noChangeArrowheads="1"/>
          </p:cNvSpPr>
          <p:nvPr/>
        </p:nvSpPr>
        <p:spPr bwMode="auto">
          <a:xfrm>
            <a:off x="2209800" y="3505200"/>
            <a:ext cx="304800" cy="304800"/>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Times New Roman" pitchFamily="18" charset="0"/>
              </a:rPr>
              <a:t>2</a:t>
            </a:r>
          </a:p>
        </p:txBody>
      </p:sp>
      <p:sp>
        <p:nvSpPr>
          <p:cNvPr id="39947" name="Text Box 11"/>
          <p:cNvSpPr txBox="1">
            <a:spLocks noChangeArrowheads="1"/>
          </p:cNvSpPr>
          <p:nvPr/>
        </p:nvSpPr>
        <p:spPr bwMode="auto">
          <a:xfrm>
            <a:off x="2362200" y="3962400"/>
            <a:ext cx="304800" cy="304800"/>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Times New Roman" pitchFamily="18" charset="0"/>
              </a:rPr>
              <a:t>3</a:t>
            </a:r>
          </a:p>
        </p:txBody>
      </p:sp>
      <p:sp>
        <p:nvSpPr>
          <p:cNvPr id="39948" name="Text Box 12"/>
          <p:cNvSpPr txBox="1">
            <a:spLocks noChangeArrowheads="1"/>
          </p:cNvSpPr>
          <p:nvPr/>
        </p:nvSpPr>
        <p:spPr bwMode="auto">
          <a:xfrm>
            <a:off x="3505200" y="53340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4</a:t>
            </a:r>
          </a:p>
        </p:txBody>
      </p:sp>
      <p:sp>
        <p:nvSpPr>
          <p:cNvPr id="39949" name="Text Box 13"/>
          <p:cNvSpPr txBox="1">
            <a:spLocks noChangeArrowheads="1"/>
          </p:cNvSpPr>
          <p:nvPr/>
        </p:nvSpPr>
        <p:spPr bwMode="auto">
          <a:xfrm>
            <a:off x="990600" y="50292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5</a:t>
            </a:r>
          </a:p>
        </p:txBody>
      </p:sp>
      <p:sp>
        <p:nvSpPr>
          <p:cNvPr id="486414" name="Line 14"/>
          <p:cNvSpPr>
            <a:spLocks noChangeShapeType="1"/>
          </p:cNvSpPr>
          <p:nvPr/>
        </p:nvSpPr>
        <p:spPr bwMode="auto">
          <a:xfrm flipV="1">
            <a:off x="990600" y="5105400"/>
            <a:ext cx="0" cy="228600"/>
          </a:xfrm>
          <a:prstGeom prst="line">
            <a:avLst/>
          </a:prstGeom>
          <a:noFill/>
          <a:ln w="9525">
            <a:solidFill>
              <a:schemeClr val="tx1"/>
            </a:solidFill>
            <a:round/>
            <a:headEnd/>
            <a:tailEnd type="triangle" w="med" len="med"/>
          </a:ln>
          <a:effectLst/>
        </p:spPr>
        <p:txBody>
          <a:bodyPr wrap="none"/>
          <a:lstStyle/>
          <a:p>
            <a:pPr>
              <a:defRPr/>
            </a:pPr>
            <a:endParaRPr lang="en-US">
              <a:effectLst>
                <a:outerShdw blurRad="38100" dist="38100" dir="2700000" algn="tl">
                  <a:srgbClr val="000000">
                    <a:alpha val="43137"/>
                  </a:srgbClr>
                </a:outerShdw>
              </a:effectLst>
            </a:endParaRPr>
          </a:p>
        </p:txBody>
      </p:sp>
      <p:sp>
        <p:nvSpPr>
          <p:cNvPr id="486415" name="Line 15"/>
          <p:cNvSpPr>
            <a:spLocks noChangeShapeType="1"/>
          </p:cNvSpPr>
          <p:nvPr/>
        </p:nvSpPr>
        <p:spPr bwMode="auto">
          <a:xfrm flipH="1" flipV="1">
            <a:off x="3505200" y="5410200"/>
            <a:ext cx="0" cy="304800"/>
          </a:xfrm>
          <a:prstGeom prst="line">
            <a:avLst/>
          </a:prstGeom>
          <a:noFill/>
          <a:ln w="9525">
            <a:solidFill>
              <a:schemeClr val="tx1"/>
            </a:solidFill>
            <a:round/>
            <a:headEnd/>
            <a:tailEnd type="triangle" w="med" len="med"/>
          </a:ln>
          <a:effectLst/>
        </p:spPr>
        <p:txBody>
          <a:bodyPr wrap="none"/>
          <a:lstStyle/>
          <a:p>
            <a:pPr>
              <a:defRPr/>
            </a:pPr>
            <a:endParaRPr lang="en-US">
              <a:effectLst>
                <a:outerShdw blurRad="38100" dist="38100" dir="2700000" algn="tl">
                  <a:srgbClr val="000000">
                    <a:alpha val="43137"/>
                  </a:srgbClr>
                </a:outerShdw>
              </a:effectLst>
            </a:endParaRPr>
          </a:p>
        </p:txBody>
      </p:sp>
      <p:sp>
        <p:nvSpPr>
          <p:cNvPr id="39952" name="Text Box 16"/>
          <p:cNvSpPr txBox="1">
            <a:spLocks noChangeArrowheads="1"/>
          </p:cNvSpPr>
          <p:nvPr/>
        </p:nvSpPr>
        <p:spPr bwMode="auto">
          <a:xfrm>
            <a:off x="5257800" y="34290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2</a:t>
            </a:r>
          </a:p>
        </p:txBody>
      </p:sp>
      <p:sp>
        <p:nvSpPr>
          <p:cNvPr id="39953" name="Text Box 17"/>
          <p:cNvSpPr txBox="1">
            <a:spLocks noChangeArrowheads="1"/>
          </p:cNvSpPr>
          <p:nvPr/>
        </p:nvSpPr>
        <p:spPr bwMode="auto">
          <a:xfrm>
            <a:off x="4267200" y="33528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1</a:t>
            </a:r>
          </a:p>
        </p:txBody>
      </p:sp>
      <p:sp>
        <p:nvSpPr>
          <p:cNvPr id="39954" name="Text Box 18"/>
          <p:cNvSpPr txBox="1">
            <a:spLocks noChangeArrowheads="1"/>
          </p:cNvSpPr>
          <p:nvPr/>
        </p:nvSpPr>
        <p:spPr bwMode="auto">
          <a:xfrm>
            <a:off x="5562600" y="38100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3</a:t>
            </a:r>
          </a:p>
        </p:txBody>
      </p:sp>
      <p:sp>
        <p:nvSpPr>
          <p:cNvPr id="39955" name="Text Box 19"/>
          <p:cNvSpPr txBox="1">
            <a:spLocks noChangeArrowheads="1"/>
          </p:cNvSpPr>
          <p:nvPr/>
        </p:nvSpPr>
        <p:spPr bwMode="auto">
          <a:xfrm>
            <a:off x="6705600" y="52578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4</a:t>
            </a:r>
          </a:p>
        </p:txBody>
      </p:sp>
      <p:sp>
        <p:nvSpPr>
          <p:cNvPr id="39956" name="Text Box 20"/>
          <p:cNvSpPr txBox="1">
            <a:spLocks noChangeArrowheads="1"/>
          </p:cNvSpPr>
          <p:nvPr/>
        </p:nvSpPr>
        <p:spPr bwMode="auto">
          <a:xfrm>
            <a:off x="7010400" y="57150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5</a:t>
            </a:r>
          </a:p>
        </p:txBody>
      </p:sp>
      <p:sp>
        <p:nvSpPr>
          <p:cNvPr id="486421" name="Line 21"/>
          <p:cNvSpPr>
            <a:spLocks noChangeShapeType="1"/>
          </p:cNvSpPr>
          <p:nvPr/>
        </p:nvSpPr>
        <p:spPr bwMode="auto">
          <a:xfrm>
            <a:off x="4419600" y="3505200"/>
            <a:ext cx="152400" cy="0"/>
          </a:xfrm>
          <a:prstGeom prst="line">
            <a:avLst/>
          </a:prstGeom>
          <a:noFill/>
          <a:ln w="9525">
            <a:solidFill>
              <a:schemeClr val="tx1"/>
            </a:solidFill>
            <a:round/>
            <a:headEnd/>
            <a:tailEnd type="triangle" w="med" len="med"/>
          </a:ln>
          <a:effectLst/>
        </p:spPr>
        <p:txBody>
          <a:bodyPr wrap="none"/>
          <a:lstStyle/>
          <a:p>
            <a:pPr>
              <a:defRPr/>
            </a:pPr>
            <a:endParaRPr lang="en-US">
              <a:effectLst>
                <a:outerShdw blurRad="38100" dist="38100" dir="2700000" algn="tl">
                  <a:srgbClr val="000000">
                    <a:alpha val="43137"/>
                  </a:srgbClr>
                </a:outerShdw>
              </a:effectLst>
            </a:endParaRPr>
          </a:p>
        </p:txBody>
      </p:sp>
      <p:sp>
        <p:nvSpPr>
          <p:cNvPr id="486422" name="Line 22"/>
          <p:cNvSpPr>
            <a:spLocks noChangeShapeType="1"/>
          </p:cNvSpPr>
          <p:nvPr/>
        </p:nvSpPr>
        <p:spPr bwMode="auto">
          <a:xfrm flipV="1">
            <a:off x="6705600" y="5257800"/>
            <a:ext cx="76200" cy="228600"/>
          </a:xfrm>
          <a:prstGeom prst="line">
            <a:avLst/>
          </a:prstGeom>
          <a:noFill/>
          <a:ln w="9525">
            <a:solidFill>
              <a:schemeClr val="tx1"/>
            </a:solidFill>
            <a:round/>
            <a:headEnd/>
            <a:tailEnd type="triangle" w="med" len="med"/>
          </a:ln>
          <a:effectLst/>
        </p:spPr>
        <p:txBody>
          <a:bodyPr wrap="none"/>
          <a:lstStyle/>
          <a:p>
            <a:pPr>
              <a:defRPr/>
            </a:pPr>
            <a:endParaRPr lang="en-US">
              <a:effectLst>
                <a:outerShdw blurRad="38100" dist="38100" dir="2700000" algn="tl">
                  <a:srgbClr val="000000">
                    <a:alpha val="43137"/>
                  </a:srgbClr>
                </a:outerShdw>
              </a:effectLst>
            </a:endParaRPr>
          </a:p>
        </p:txBody>
      </p:sp>
      <p:sp>
        <p:nvSpPr>
          <p:cNvPr id="486423" name="Line 23"/>
          <p:cNvSpPr>
            <a:spLocks noChangeShapeType="1"/>
          </p:cNvSpPr>
          <p:nvPr/>
        </p:nvSpPr>
        <p:spPr bwMode="auto">
          <a:xfrm flipV="1">
            <a:off x="7010400" y="5715000"/>
            <a:ext cx="152400" cy="228600"/>
          </a:xfrm>
          <a:prstGeom prst="line">
            <a:avLst/>
          </a:prstGeom>
          <a:noFill/>
          <a:ln w="9525">
            <a:solidFill>
              <a:schemeClr val="tx1"/>
            </a:solidFill>
            <a:round/>
            <a:headEnd/>
            <a:tailEnd type="triangle" w="med" len="med"/>
          </a:ln>
          <a:effectLst/>
        </p:spPr>
        <p:txBody>
          <a:bodyPr wrap="none"/>
          <a:lstStyle/>
          <a:p>
            <a:pPr>
              <a:defRPr/>
            </a:pPr>
            <a:endParaRPr lang="en-US">
              <a:effectLst>
                <a:outerShdw blurRad="38100" dist="38100" dir="2700000" algn="tl">
                  <a:srgbClr val="000000">
                    <a:alpha val="43137"/>
                  </a:srgbClr>
                </a:outerShdw>
              </a:effectLst>
            </a:endParaRPr>
          </a:p>
        </p:txBody>
      </p:sp>
      <p:sp>
        <p:nvSpPr>
          <p:cNvPr id="486424" name="Line 24"/>
          <p:cNvSpPr>
            <a:spLocks noChangeShapeType="1"/>
          </p:cNvSpPr>
          <p:nvPr/>
        </p:nvSpPr>
        <p:spPr bwMode="auto">
          <a:xfrm flipH="1">
            <a:off x="4953000" y="3429000"/>
            <a:ext cx="914400" cy="1447800"/>
          </a:xfrm>
          <a:prstGeom prst="line">
            <a:avLst/>
          </a:prstGeom>
          <a:noFill/>
          <a:ln w="57150">
            <a:solidFill>
              <a:srgbClr val="FF330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486425" name="Line 25"/>
          <p:cNvSpPr>
            <a:spLocks noChangeShapeType="1"/>
          </p:cNvSpPr>
          <p:nvPr/>
        </p:nvSpPr>
        <p:spPr bwMode="auto">
          <a:xfrm flipH="1">
            <a:off x="1676400" y="3581400"/>
            <a:ext cx="990600" cy="1295400"/>
          </a:xfrm>
          <a:prstGeom prst="line">
            <a:avLst/>
          </a:prstGeom>
          <a:noFill/>
          <a:ln w="57150">
            <a:solidFill>
              <a:srgbClr val="66990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lstStyle/>
          <a:p>
            <a:pPr eaLnBrk="1" hangingPunct="1">
              <a:defRPr/>
            </a:pPr>
            <a:r>
              <a:rPr lang="en-US" sz="4000" smtClean="0"/>
              <a:t>MITRAL VALVE REPLACEMENT</a:t>
            </a:r>
          </a:p>
        </p:txBody>
      </p:sp>
      <p:pic>
        <p:nvPicPr>
          <p:cNvPr id="40963" name="Picture 3" descr="ser8472img00001"/>
          <p:cNvPicPr>
            <a:picLocks noChangeAspect="1" noChangeArrowheads="1"/>
          </p:cNvPicPr>
          <p:nvPr>
            <p:ph idx="1"/>
          </p:nvPr>
        </p:nvPicPr>
        <p:blipFill>
          <a:blip r:embed="rId3"/>
          <a:srcRect l="10849" b="23729"/>
          <a:stretch>
            <a:fillRect/>
          </a:stretch>
        </p:blipFill>
        <p:spPr>
          <a:xfrm>
            <a:off x="1981200" y="1143000"/>
            <a:ext cx="5410200" cy="5346700"/>
          </a:xfrm>
          <a:noFill/>
        </p:spPr>
      </p:pic>
      <p:sp>
        <p:nvSpPr>
          <p:cNvPr id="488452" name="Text Box 4"/>
          <p:cNvSpPr txBox="1">
            <a:spLocks noChangeArrowheads="1"/>
          </p:cNvSpPr>
          <p:nvPr/>
        </p:nvSpPr>
        <p:spPr bwMode="auto">
          <a:xfrm>
            <a:off x="5638800" y="5638800"/>
            <a:ext cx="1295400" cy="366713"/>
          </a:xfrm>
          <a:prstGeom prst="rect">
            <a:avLst/>
          </a:prstGeom>
          <a:noFill/>
          <a:ln w="9525">
            <a:noFill/>
            <a:miter lim="800000"/>
            <a:headEnd/>
            <a:tailEnd/>
          </a:ln>
          <a:effectLst/>
        </p:spPr>
        <p:txBody>
          <a:bodyPr>
            <a:spAutoFit/>
          </a:bodyPr>
          <a:lstStyle/>
          <a:p>
            <a:pPr>
              <a:spcBef>
                <a:spcPct val="50000"/>
              </a:spcBef>
              <a:defRPr/>
            </a:pPr>
            <a:r>
              <a:rPr lang="en-US">
                <a:effectLst>
                  <a:outerShdw blurRad="38100" dist="38100" dir="2700000" algn="tl">
                    <a:srgbClr val="000000"/>
                  </a:outerShdw>
                </a:effectLst>
              </a:rPr>
              <a:t>KKUH</a:t>
            </a:r>
          </a:p>
        </p:txBody>
      </p:sp>
      <p:sp>
        <p:nvSpPr>
          <p:cNvPr id="488453" name="Line 5"/>
          <p:cNvSpPr>
            <a:spLocks noChangeShapeType="1"/>
          </p:cNvSpPr>
          <p:nvPr/>
        </p:nvSpPr>
        <p:spPr bwMode="auto">
          <a:xfrm flipH="1">
            <a:off x="3810000" y="3276600"/>
            <a:ext cx="1828800" cy="1524000"/>
          </a:xfrm>
          <a:prstGeom prst="line">
            <a:avLst/>
          </a:prstGeom>
          <a:noFill/>
          <a:ln w="76200">
            <a:solidFill>
              <a:srgbClr val="66990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p:txBody>
          <a:bodyPr/>
          <a:lstStyle/>
          <a:p>
            <a:pPr eaLnBrk="1" hangingPunct="1">
              <a:defRPr/>
            </a:pPr>
            <a:r>
              <a:rPr lang="en-US" sz="4000" smtClean="0"/>
              <a:t>MITRAL VALVE REPLACEMENT</a:t>
            </a:r>
          </a:p>
        </p:txBody>
      </p:sp>
      <p:pic>
        <p:nvPicPr>
          <p:cNvPr id="41987" name="Picture 3" descr="ser8472img00001"/>
          <p:cNvPicPr>
            <a:picLocks noChangeAspect="1" noChangeArrowheads="1"/>
          </p:cNvPicPr>
          <p:nvPr>
            <p:ph idx="1"/>
          </p:nvPr>
        </p:nvPicPr>
        <p:blipFill>
          <a:blip r:embed="rId3"/>
          <a:srcRect l="10849" b="23729"/>
          <a:stretch>
            <a:fillRect/>
          </a:stretch>
        </p:blipFill>
        <p:spPr>
          <a:xfrm>
            <a:off x="1981200" y="1143000"/>
            <a:ext cx="5410200" cy="5346700"/>
          </a:xfrm>
          <a:noFill/>
        </p:spPr>
      </p:pic>
      <p:sp>
        <p:nvSpPr>
          <p:cNvPr id="490500" name="Text Box 4"/>
          <p:cNvSpPr txBox="1">
            <a:spLocks noChangeArrowheads="1"/>
          </p:cNvSpPr>
          <p:nvPr/>
        </p:nvSpPr>
        <p:spPr bwMode="auto">
          <a:xfrm>
            <a:off x="5638800" y="5638800"/>
            <a:ext cx="1295400" cy="366713"/>
          </a:xfrm>
          <a:prstGeom prst="rect">
            <a:avLst/>
          </a:prstGeom>
          <a:noFill/>
          <a:ln w="9525">
            <a:noFill/>
            <a:miter lim="800000"/>
            <a:headEnd/>
            <a:tailEnd/>
          </a:ln>
          <a:effectLst/>
        </p:spPr>
        <p:txBody>
          <a:bodyPr>
            <a:spAutoFit/>
          </a:bodyPr>
          <a:lstStyle/>
          <a:p>
            <a:pPr>
              <a:spcBef>
                <a:spcPct val="50000"/>
              </a:spcBef>
              <a:defRPr/>
            </a:pPr>
            <a:r>
              <a:rPr lang="en-US">
                <a:effectLst>
                  <a:outerShdw blurRad="38100" dist="38100" dir="2700000" algn="tl">
                    <a:srgbClr val="000000"/>
                  </a:outerShdw>
                </a:effectLst>
              </a:rPr>
              <a:t>KKUH</a:t>
            </a:r>
          </a:p>
        </p:txBody>
      </p:sp>
      <p:sp>
        <p:nvSpPr>
          <p:cNvPr id="490501" name="Line 5"/>
          <p:cNvSpPr>
            <a:spLocks noChangeShapeType="1"/>
          </p:cNvSpPr>
          <p:nvPr/>
        </p:nvSpPr>
        <p:spPr bwMode="auto">
          <a:xfrm flipH="1">
            <a:off x="3810000" y="3276600"/>
            <a:ext cx="1828800" cy="1524000"/>
          </a:xfrm>
          <a:prstGeom prst="line">
            <a:avLst/>
          </a:prstGeom>
          <a:noFill/>
          <a:ln w="76200">
            <a:solidFill>
              <a:srgbClr val="66990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490502" name="Text Box 6"/>
          <p:cNvSpPr txBox="1">
            <a:spLocks noChangeArrowheads="1"/>
          </p:cNvSpPr>
          <p:nvPr/>
        </p:nvSpPr>
        <p:spPr bwMode="auto">
          <a:xfrm>
            <a:off x="5943600" y="3581400"/>
            <a:ext cx="1676400" cy="641350"/>
          </a:xfrm>
          <a:prstGeom prst="rect">
            <a:avLst/>
          </a:prstGeom>
          <a:noFill/>
          <a:ln w="9525">
            <a:noFill/>
            <a:miter lim="800000"/>
            <a:headEnd/>
            <a:tailEnd/>
          </a:ln>
          <a:effectLst/>
        </p:spPr>
        <p:txBody>
          <a:bodyPr>
            <a:spAutoFit/>
          </a:bodyPr>
          <a:lstStyle/>
          <a:p>
            <a:pPr algn="ctr">
              <a:spcBef>
                <a:spcPct val="50000"/>
              </a:spcBef>
              <a:defRPr/>
            </a:pPr>
            <a:r>
              <a:rPr lang="en-US">
                <a:effectLst>
                  <a:outerShdw blurRad="38100" dist="38100" dir="2700000" algn="tl">
                    <a:srgbClr val="000000"/>
                  </a:outerShdw>
                </a:effectLst>
              </a:rPr>
              <a:t>LLL COLLAPSE</a:t>
            </a:r>
          </a:p>
        </p:txBody>
      </p:sp>
      <p:sp>
        <p:nvSpPr>
          <p:cNvPr id="490503" name="Line 7"/>
          <p:cNvSpPr>
            <a:spLocks noChangeShapeType="1"/>
          </p:cNvSpPr>
          <p:nvPr/>
        </p:nvSpPr>
        <p:spPr bwMode="auto">
          <a:xfrm flipH="1">
            <a:off x="6248400" y="4191000"/>
            <a:ext cx="533400" cy="381000"/>
          </a:xfrm>
          <a:prstGeom prst="line">
            <a:avLst/>
          </a:prstGeom>
          <a:noFill/>
          <a:ln w="952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p:txBody>
          <a:bodyPr/>
          <a:lstStyle/>
          <a:p>
            <a:pPr eaLnBrk="1" hangingPunct="1">
              <a:defRPr/>
            </a:pPr>
            <a:r>
              <a:rPr lang="en-US" smtClean="0"/>
              <a:t>LLL COLLAPSE</a:t>
            </a:r>
          </a:p>
        </p:txBody>
      </p:sp>
      <p:pic>
        <p:nvPicPr>
          <p:cNvPr id="43011" name="Picture 3" descr="ser9938img00003"/>
          <p:cNvPicPr>
            <a:picLocks noChangeAspect="1" noChangeArrowheads="1"/>
          </p:cNvPicPr>
          <p:nvPr>
            <p:ph sz="half" idx="1"/>
          </p:nvPr>
        </p:nvPicPr>
        <p:blipFill>
          <a:blip r:embed="rId3"/>
          <a:srcRect/>
          <a:stretch>
            <a:fillRect/>
          </a:stretch>
        </p:blipFill>
        <p:spPr>
          <a:xfrm>
            <a:off x="457200" y="2239963"/>
            <a:ext cx="4038600" cy="3214687"/>
          </a:xfrm>
          <a:noFill/>
        </p:spPr>
      </p:pic>
      <p:pic>
        <p:nvPicPr>
          <p:cNvPr id="43012" name="Picture 4" descr="ser9938img00004"/>
          <p:cNvPicPr>
            <a:picLocks noChangeAspect="1" noChangeArrowheads="1"/>
          </p:cNvPicPr>
          <p:nvPr>
            <p:ph sz="half" idx="2"/>
          </p:nvPr>
        </p:nvPicPr>
        <p:blipFill>
          <a:blip r:embed="rId4"/>
          <a:srcRect/>
          <a:stretch>
            <a:fillRect/>
          </a:stretch>
        </p:blipFill>
        <p:spPr>
          <a:xfrm>
            <a:off x="4648200" y="2228850"/>
            <a:ext cx="4038600" cy="3236913"/>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defRPr/>
            </a:pPr>
            <a:r>
              <a:rPr lang="en-US" b="1" smtClean="0"/>
              <a:t>ROUTINE CXR</a:t>
            </a:r>
          </a:p>
        </p:txBody>
      </p:sp>
      <p:pic>
        <p:nvPicPr>
          <p:cNvPr id="44035" name="Picture 3" descr="L MASTECTOMY"/>
          <p:cNvPicPr>
            <a:picLocks noChangeAspect="1" noChangeArrowheads="1"/>
          </p:cNvPicPr>
          <p:nvPr>
            <p:ph idx="1"/>
          </p:nvPr>
        </p:nvPicPr>
        <p:blipFill>
          <a:blip r:embed="rId3">
            <a:lum bright="-6000" contrast="6000"/>
          </a:blip>
          <a:srcRect/>
          <a:stretch>
            <a:fillRect/>
          </a:stretch>
        </p:blipFill>
        <p:spPr>
          <a:xfrm>
            <a:off x="2286000" y="1676400"/>
            <a:ext cx="4695825" cy="4286250"/>
          </a:xfrm>
          <a:noFill/>
        </p:spPr>
      </p:pic>
      <p:sp>
        <p:nvSpPr>
          <p:cNvPr id="494596" name="Line 4"/>
          <p:cNvSpPr>
            <a:spLocks noChangeShapeType="1"/>
          </p:cNvSpPr>
          <p:nvPr/>
        </p:nvSpPr>
        <p:spPr bwMode="auto">
          <a:xfrm flipV="1">
            <a:off x="1219200" y="5791200"/>
            <a:ext cx="1066800" cy="304800"/>
          </a:xfrm>
          <a:prstGeom prst="line">
            <a:avLst/>
          </a:prstGeom>
          <a:noFill/>
          <a:ln w="76200">
            <a:solidFill>
              <a:srgbClr val="FF3300"/>
            </a:solidFill>
            <a:prstDash val="sysDot"/>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4037" name="WordArt 5"/>
          <p:cNvSpPr>
            <a:spLocks noChangeArrowheads="1" noChangeShapeType="1" noTextEdit="1"/>
          </p:cNvSpPr>
          <p:nvPr/>
        </p:nvSpPr>
        <p:spPr bwMode="auto">
          <a:xfrm rot="317236">
            <a:off x="-457200" y="6248400"/>
            <a:ext cx="4467225" cy="1219200"/>
          </a:xfrm>
          <a:prstGeom prst="rect">
            <a:avLst/>
          </a:prstGeom>
        </p:spPr>
        <p:txBody>
          <a:bodyPr spcFirstLastPara="1" wrap="none" fromWordArt="1">
            <a:prstTxWarp prst="textArchUp">
              <a:avLst>
                <a:gd name="adj" fmla="val 11863164"/>
              </a:avLst>
            </a:prstTxWarp>
          </a:bodyPr>
          <a:lstStyle/>
          <a:p>
            <a:pPr algn="ctr"/>
            <a:r>
              <a:rPr lang="en-US" sz="3600" kern="10">
                <a:ln w="9525">
                  <a:solidFill>
                    <a:srgbClr val="000000"/>
                  </a:solidFill>
                  <a:round/>
                  <a:headEnd/>
                  <a:tailEnd/>
                </a:ln>
                <a:solidFill>
                  <a:srgbClr val="000000"/>
                </a:solidFill>
                <a:latin typeface="Arial Black"/>
              </a:rPr>
              <a:t>BREAST SHADOW</a:t>
            </a:r>
          </a:p>
        </p:txBody>
      </p:sp>
      <p:sp>
        <p:nvSpPr>
          <p:cNvPr id="7" name="Flowchart: Sequential Access Storage 6"/>
          <p:cNvSpPr/>
          <p:nvPr/>
        </p:nvSpPr>
        <p:spPr bwMode="auto">
          <a:xfrm>
            <a:off x="5867400" y="5181600"/>
            <a:ext cx="1295400" cy="1143000"/>
          </a:xfrm>
          <a:prstGeom prst="flowChartMagneticTape">
            <a:avLst/>
          </a:prstGeom>
          <a:solidFill>
            <a:schemeClr val="accent1">
              <a:alpha val="0"/>
            </a:schemeClr>
          </a:solidFill>
          <a:ln w="9525" cap="flat" cmpd="sng" algn="ctr">
            <a:solidFill>
              <a:srgbClr val="FF33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p:txBody>
          <a:bodyPr/>
          <a:lstStyle/>
          <a:p>
            <a:pPr>
              <a:defRPr/>
            </a:pPr>
            <a:r>
              <a:rPr lang="en-GB" dirty="0" smtClean="0"/>
              <a:t>How to read</a:t>
            </a:r>
            <a:br>
              <a:rPr lang="en-GB" dirty="0" smtClean="0"/>
            </a:br>
            <a:r>
              <a:rPr lang="en-GB" dirty="0" smtClean="0"/>
              <a:t>Frontal </a:t>
            </a:r>
            <a:r>
              <a:rPr lang="en-GB" dirty="0"/>
              <a:t>Chest X-Ray</a:t>
            </a:r>
          </a:p>
        </p:txBody>
      </p:sp>
      <p:sp>
        <p:nvSpPr>
          <p:cNvPr id="45059" name="Rectangle 31"/>
          <p:cNvSpPr>
            <a:spLocks noChangeArrowheads="1"/>
          </p:cNvSpPr>
          <p:nvPr/>
        </p:nvSpPr>
        <p:spPr bwMode="auto">
          <a:xfrm>
            <a:off x="6748463" y="3344863"/>
            <a:ext cx="184150" cy="457200"/>
          </a:xfrm>
          <a:prstGeom prst="rect">
            <a:avLst/>
          </a:prstGeom>
          <a:noFill/>
          <a:ln w="9525">
            <a:noFill/>
            <a:miter lim="800000"/>
            <a:headEnd/>
            <a:tailEnd/>
          </a:ln>
        </p:spPr>
        <p:txBody>
          <a:bodyPr wrap="none">
            <a:spAutoFit/>
          </a:bodyPr>
          <a:lstStyle/>
          <a:p>
            <a:pPr algn="ctr" eaLnBrk="0" hangingPunct="0"/>
            <a:endParaRPr lang="en-US" sz="2400">
              <a:latin typeface="Times"/>
            </a:endParaRPr>
          </a:p>
        </p:txBody>
      </p:sp>
      <p:pic>
        <p:nvPicPr>
          <p:cNvPr id="146464" name="Picture 32"/>
          <p:cNvPicPr>
            <a:picLocks noChangeAspect="1" noChangeArrowheads="1"/>
          </p:cNvPicPr>
          <p:nvPr/>
        </p:nvPicPr>
        <p:blipFill>
          <a:blip r:embed="rId2"/>
          <a:srcRect/>
          <a:stretch>
            <a:fillRect/>
          </a:stretch>
        </p:blipFill>
        <p:spPr bwMode="auto">
          <a:xfrm>
            <a:off x="1524000" y="2057400"/>
            <a:ext cx="5181600" cy="1066800"/>
          </a:xfrm>
          <a:prstGeom prst="rect">
            <a:avLst/>
          </a:prstGeom>
          <a:noFill/>
          <a:ln w="9525">
            <a:noFill/>
            <a:miter lim="800000"/>
            <a:headEnd/>
            <a:tailEnd/>
          </a:ln>
        </p:spPr>
      </p:pic>
      <p:sp>
        <p:nvSpPr>
          <p:cNvPr id="45061" name="Rectangle 33"/>
          <p:cNvSpPr>
            <a:spLocks noChangeArrowheads="1"/>
          </p:cNvSpPr>
          <p:nvPr/>
        </p:nvSpPr>
        <p:spPr bwMode="auto">
          <a:xfrm>
            <a:off x="7146925" y="4178300"/>
            <a:ext cx="184150" cy="457200"/>
          </a:xfrm>
          <a:prstGeom prst="rect">
            <a:avLst/>
          </a:prstGeom>
          <a:noFill/>
          <a:ln w="9525">
            <a:noFill/>
            <a:miter lim="800000"/>
            <a:headEnd/>
            <a:tailEnd/>
          </a:ln>
        </p:spPr>
        <p:txBody>
          <a:bodyPr wrap="none">
            <a:spAutoFit/>
          </a:bodyPr>
          <a:lstStyle/>
          <a:p>
            <a:pPr algn="ctr" eaLnBrk="0" hangingPunct="0"/>
            <a:endParaRPr lang="en-US" sz="2400">
              <a:latin typeface="Times"/>
            </a:endParaRPr>
          </a:p>
        </p:txBody>
      </p:sp>
      <p:pic>
        <p:nvPicPr>
          <p:cNvPr id="146466" name="Picture 34"/>
          <p:cNvPicPr>
            <a:picLocks noChangeAspect="1" noChangeArrowheads="1"/>
          </p:cNvPicPr>
          <p:nvPr/>
        </p:nvPicPr>
        <p:blipFill>
          <a:blip r:embed="rId3"/>
          <a:srcRect/>
          <a:stretch>
            <a:fillRect/>
          </a:stretch>
        </p:blipFill>
        <p:spPr bwMode="auto">
          <a:xfrm>
            <a:off x="1524000" y="3810000"/>
            <a:ext cx="5181600" cy="1371600"/>
          </a:xfrm>
          <a:prstGeom prst="rect">
            <a:avLst/>
          </a:prstGeom>
          <a:noFill/>
          <a:ln w="9525">
            <a:noFill/>
            <a:miter lim="800000"/>
            <a:headEnd/>
            <a:tailEnd/>
          </a:ln>
        </p:spPr>
      </p:pic>
      <p:pic>
        <p:nvPicPr>
          <p:cNvPr id="146467" name="Picture 35"/>
          <p:cNvPicPr>
            <a:picLocks noChangeAspect="1" noChangeArrowheads="1"/>
          </p:cNvPicPr>
          <p:nvPr/>
        </p:nvPicPr>
        <p:blipFill>
          <a:blip r:embed="rId4"/>
          <a:srcRect/>
          <a:stretch>
            <a:fillRect/>
          </a:stretch>
        </p:blipFill>
        <p:spPr bwMode="auto">
          <a:xfrm>
            <a:off x="1524000" y="5105400"/>
            <a:ext cx="5181600" cy="676275"/>
          </a:xfrm>
          <a:prstGeom prst="rect">
            <a:avLst/>
          </a:prstGeom>
          <a:noFill/>
          <a:ln w="9525">
            <a:noFill/>
            <a:miter lim="800000"/>
            <a:headEnd/>
            <a:tailEnd/>
          </a:ln>
        </p:spPr>
      </p:pic>
      <p:pic>
        <p:nvPicPr>
          <p:cNvPr id="146468" name="Picture 36"/>
          <p:cNvPicPr>
            <a:picLocks noChangeAspect="1" noChangeArrowheads="1"/>
          </p:cNvPicPr>
          <p:nvPr/>
        </p:nvPicPr>
        <p:blipFill>
          <a:blip r:embed="rId5"/>
          <a:srcRect/>
          <a:stretch>
            <a:fillRect/>
          </a:stretch>
        </p:blipFill>
        <p:spPr bwMode="auto">
          <a:xfrm>
            <a:off x="1524000" y="5694363"/>
            <a:ext cx="5181600" cy="1163637"/>
          </a:xfrm>
          <a:prstGeom prst="rect">
            <a:avLst/>
          </a:prstGeom>
          <a:noFill/>
          <a:ln w="9525">
            <a:noFill/>
            <a:miter lim="800000"/>
            <a:headEnd/>
            <a:tailEnd/>
          </a:ln>
        </p:spPr>
      </p:pic>
      <p:pic>
        <p:nvPicPr>
          <p:cNvPr id="146469" name="Picture 37"/>
          <p:cNvPicPr>
            <a:picLocks noChangeAspect="1" noChangeArrowheads="1"/>
          </p:cNvPicPr>
          <p:nvPr/>
        </p:nvPicPr>
        <p:blipFill>
          <a:blip r:embed="rId6"/>
          <a:srcRect/>
          <a:stretch>
            <a:fillRect/>
          </a:stretch>
        </p:blipFill>
        <p:spPr bwMode="auto">
          <a:xfrm>
            <a:off x="1524000" y="3078163"/>
            <a:ext cx="5181600" cy="731837"/>
          </a:xfrm>
          <a:prstGeom prst="rect">
            <a:avLst/>
          </a:prstGeom>
          <a:noFill/>
          <a:ln w="9525">
            <a:noFill/>
            <a:miter lim="800000"/>
            <a:headEnd/>
            <a:tailEnd/>
          </a:ln>
        </p:spPr>
      </p:pic>
      <p:sp>
        <p:nvSpPr>
          <p:cNvPr id="45066" name="Rectangle 38"/>
          <p:cNvSpPr>
            <a:spLocks noChangeArrowheads="1"/>
          </p:cNvSpPr>
          <p:nvPr/>
        </p:nvSpPr>
        <p:spPr bwMode="auto">
          <a:xfrm>
            <a:off x="7637463" y="2509838"/>
            <a:ext cx="184150" cy="457200"/>
          </a:xfrm>
          <a:prstGeom prst="rect">
            <a:avLst/>
          </a:prstGeom>
          <a:noFill/>
          <a:ln w="9525">
            <a:noFill/>
            <a:miter lim="800000"/>
            <a:headEnd/>
            <a:tailEnd/>
          </a:ln>
        </p:spPr>
        <p:txBody>
          <a:bodyPr wrap="none">
            <a:spAutoFit/>
          </a:bodyPr>
          <a:lstStyle/>
          <a:p>
            <a:pPr algn="ctr" eaLnBrk="0" hangingPunct="0"/>
            <a:endParaRPr lang="en-US" sz="2400">
              <a:latin typeface="Times"/>
            </a:endParaRPr>
          </a:p>
        </p:txBody>
      </p:sp>
      <p:sp>
        <p:nvSpPr>
          <p:cNvPr id="146471" name="AutoShape 39"/>
          <p:cNvSpPr>
            <a:spLocks noChangeArrowheads="1"/>
          </p:cNvSpPr>
          <p:nvPr/>
        </p:nvSpPr>
        <p:spPr bwMode="auto">
          <a:xfrm>
            <a:off x="3200400" y="1447800"/>
            <a:ext cx="1905000" cy="485775"/>
          </a:xfrm>
          <a:prstGeom prst="leftRightArrow">
            <a:avLst>
              <a:gd name="adj1" fmla="val 50000"/>
              <a:gd name="adj2" fmla="val 78431"/>
            </a:avLst>
          </a:prstGeom>
          <a:solidFill>
            <a:srgbClr val="00FFFF"/>
          </a:solidFill>
          <a:ln w="9525">
            <a:solidFill>
              <a:srgbClr val="000000"/>
            </a:solidFill>
            <a:miter lim="800000"/>
            <a:headEnd/>
            <a:tailEnd/>
          </a:ln>
        </p:spPr>
        <p:txBody>
          <a:bodyPr wrap="none" anchor="ctr"/>
          <a:lstStyle/>
          <a:p>
            <a:pPr algn="ctr" eaLnBrk="0" hangingPunct="0"/>
            <a:endParaRPr lang="en-US" sz="1600">
              <a:latin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6471"/>
                                        </p:tgtEl>
                                        <p:attrNameLst>
                                          <p:attrName>style.visibility</p:attrName>
                                        </p:attrNameLst>
                                      </p:cBhvr>
                                      <p:to>
                                        <p:strVal val="visible"/>
                                      </p:to>
                                    </p:set>
                                    <p:anim calcmode="lin" valueType="num">
                                      <p:cBhvr additive="base">
                                        <p:cTn id="7" dur="500" fill="hold"/>
                                        <p:tgtEl>
                                          <p:spTgt spid="146471"/>
                                        </p:tgtEl>
                                        <p:attrNameLst>
                                          <p:attrName>ppt_x</p:attrName>
                                        </p:attrNameLst>
                                      </p:cBhvr>
                                      <p:tavLst>
                                        <p:tav tm="0">
                                          <p:val>
                                            <p:strVal val="0-#ppt_w/2"/>
                                          </p:val>
                                        </p:tav>
                                        <p:tav tm="100000">
                                          <p:val>
                                            <p:strVal val="#ppt_x"/>
                                          </p:val>
                                        </p:tav>
                                      </p:tavLst>
                                    </p:anim>
                                    <p:anim calcmode="lin" valueType="num">
                                      <p:cBhvr additive="base">
                                        <p:cTn id="8" dur="500" fill="hold"/>
                                        <p:tgtEl>
                                          <p:spTgt spid="1464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nodeType="clickEffect">
                                  <p:stCondLst>
                                    <p:cond delay="0"/>
                                  </p:stCondLst>
                                  <p:childTnLst>
                                    <p:set>
                                      <p:cBhvr>
                                        <p:cTn id="12" dur="1" fill="hold">
                                          <p:stCondLst>
                                            <p:cond delay="0"/>
                                          </p:stCondLst>
                                        </p:cTn>
                                        <p:tgtEl>
                                          <p:spTgt spid="146464"/>
                                        </p:tgtEl>
                                        <p:attrNameLst>
                                          <p:attrName>style.visibility</p:attrName>
                                        </p:attrNameLst>
                                      </p:cBhvr>
                                      <p:to>
                                        <p:strVal val="visible"/>
                                      </p:to>
                                    </p:set>
                                    <p:animEffect transition="in" filter="strips(downRight)">
                                      <p:cBhvr>
                                        <p:cTn id="13" dur="500"/>
                                        <p:tgtEl>
                                          <p:spTgt spid="14646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146469"/>
                                        </p:tgtEl>
                                        <p:attrNameLst>
                                          <p:attrName>style.visibility</p:attrName>
                                        </p:attrNameLst>
                                      </p:cBhvr>
                                      <p:to>
                                        <p:strVal val="visible"/>
                                      </p:to>
                                    </p:set>
                                    <p:animEffect transition="in" filter="strips(downRight)">
                                      <p:cBhvr>
                                        <p:cTn id="18" dur="500"/>
                                        <p:tgtEl>
                                          <p:spTgt spid="14646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146466"/>
                                        </p:tgtEl>
                                        <p:attrNameLst>
                                          <p:attrName>style.visibility</p:attrName>
                                        </p:attrNameLst>
                                      </p:cBhvr>
                                      <p:to>
                                        <p:strVal val="visible"/>
                                      </p:to>
                                    </p:set>
                                    <p:animEffect transition="in" filter="strips(downRight)">
                                      <p:cBhvr>
                                        <p:cTn id="23" dur="500"/>
                                        <p:tgtEl>
                                          <p:spTgt spid="146466"/>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146467"/>
                                        </p:tgtEl>
                                        <p:attrNameLst>
                                          <p:attrName>style.visibility</p:attrName>
                                        </p:attrNameLst>
                                      </p:cBhvr>
                                      <p:to>
                                        <p:strVal val="visible"/>
                                      </p:to>
                                    </p:set>
                                    <p:animEffect transition="in" filter="strips(downRight)">
                                      <p:cBhvr>
                                        <p:cTn id="28" dur="500"/>
                                        <p:tgtEl>
                                          <p:spTgt spid="14646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146468"/>
                                        </p:tgtEl>
                                        <p:attrNameLst>
                                          <p:attrName>style.visibility</p:attrName>
                                        </p:attrNameLst>
                                      </p:cBhvr>
                                      <p:to>
                                        <p:strVal val="visible"/>
                                      </p:to>
                                    </p:set>
                                    <p:animEffect transition="in" filter="strips(downRight)">
                                      <p:cBhvr>
                                        <p:cTn id="33" dur="500"/>
                                        <p:tgtEl>
                                          <p:spTgt spid="14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7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p:txBody>
          <a:bodyPr/>
          <a:lstStyle/>
          <a:p>
            <a:pPr>
              <a:defRPr/>
            </a:pPr>
            <a:r>
              <a:rPr lang="en-GB"/>
              <a:t>Frontal Chest X-Ray</a:t>
            </a:r>
          </a:p>
        </p:txBody>
      </p:sp>
      <p:sp>
        <p:nvSpPr>
          <p:cNvPr id="56323" name="Rectangle 3"/>
          <p:cNvSpPr>
            <a:spLocks noGrp="1" noChangeArrowheads="1"/>
          </p:cNvSpPr>
          <p:nvPr>
            <p:ph type="body" sz="half" idx="4294967295"/>
          </p:nvPr>
        </p:nvSpPr>
        <p:spPr>
          <a:xfrm>
            <a:off x="-2362200" y="2667000"/>
            <a:ext cx="1828800" cy="457200"/>
          </a:xfrm>
        </p:spPr>
        <p:txBody>
          <a:bodyPr/>
          <a:lstStyle/>
          <a:p>
            <a:pPr>
              <a:buFont typeface="Wingdings" pitchFamily="2" charset="2"/>
              <a:buNone/>
            </a:pPr>
            <a:endParaRPr lang="en-US" sz="2400" smtClean="0"/>
          </a:p>
        </p:txBody>
      </p:sp>
      <p:sp>
        <p:nvSpPr>
          <p:cNvPr id="56329" name="Rectangle 9"/>
          <p:cNvSpPr>
            <a:spLocks noChangeArrowheads="1"/>
          </p:cNvSpPr>
          <p:nvPr/>
        </p:nvSpPr>
        <p:spPr bwMode="auto">
          <a:xfrm>
            <a:off x="-5486400" y="6400800"/>
            <a:ext cx="2039937" cy="457200"/>
          </a:xfrm>
          <a:prstGeom prst="rect">
            <a:avLst/>
          </a:prstGeom>
          <a:noFill/>
          <a:ln w="9525">
            <a:noFill/>
            <a:miter lim="800000"/>
            <a:headEnd/>
            <a:tailEnd/>
          </a:ln>
        </p:spPr>
        <p:txBody>
          <a:bodyPr>
            <a:spAutoFit/>
          </a:bodyPr>
          <a:lstStyle/>
          <a:p>
            <a:pPr eaLnBrk="0" hangingPunct="0"/>
            <a:endParaRPr lang="en-US" sz="2400">
              <a:latin typeface="Times"/>
            </a:endParaRPr>
          </a:p>
        </p:txBody>
      </p:sp>
      <p:pic>
        <p:nvPicPr>
          <p:cNvPr id="46085" name="Picture 14"/>
          <p:cNvPicPr>
            <a:picLocks noChangeAspect="1" noChangeArrowheads="1"/>
          </p:cNvPicPr>
          <p:nvPr>
            <p:ph type="clipArt" sz="half" idx="4294967295"/>
          </p:nvPr>
        </p:nvPicPr>
        <p:blipFill>
          <a:blip r:embed="rId2"/>
          <a:srcRect/>
          <a:stretch>
            <a:fillRect/>
          </a:stretch>
        </p:blipFill>
        <p:spPr>
          <a:xfrm>
            <a:off x="2438400" y="1600200"/>
            <a:ext cx="5334000" cy="4997450"/>
          </a:xfrm>
        </p:spPr>
      </p:pic>
      <p:sp>
        <p:nvSpPr>
          <p:cNvPr id="46086" name="Rectangle 15"/>
          <p:cNvSpPr>
            <a:spLocks noChangeArrowheads="1"/>
          </p:cNvSpPr>
          <p:nvPr/>
        </p:nvSpPr>
        <p:spPr bwMode="auto">
          <a:xfrm rot="-2040000">
            <a:off x="3352800" y="3124200"/>
            <a:ext cx="2046288" cy="827088"/>
          </a:xfrm>
          <a:prstGeom prst="rect">
            <a:avLst/>
          </a:prstGeom>
          <a:noFill/>
          <a:ln w="9525">
            <a:noFill/>
            <a:miter lim="800000"/>
            <a:headEnd/>
            <a:tailEnd/>
          </a:ln>
        </p:spPr>
        <p:txBody>
          <a:bodyPr wrap="none"/>
          <a:lstStyle/>
          <a:p>
            <a:pPr eaLnBrk="0" hangingPunct="0"/>
            <a:r>
              <a:rPr lang="fr-FR" sz="2400">
                <a:solidFill>
                  <a:schemeClr val="tx2"/>
                </a:solidFill>
                <a:latin typeface="Times"/>
              </a:rPr>
              <a:t>SILHOUETTE</a:t>
            </a:r>
          </a:p>
        </p:txBody>
      </p:sp>
      <p:sp>
        <p:nvSpPr>
          <p:cNvPr id="56337" name="Rectangle 17"/>
          <p:cNvSpPr>
            <a:spLocks noChangeArrowheads="1"/>
          </p:cNvSpPr>
          <p:nvPr/>
        </p:nvSpPr>
        <p:spPr bwMode="auto">
          <a:xfrm>
            <a:off x="166688" y="4038600"/>
            <a:ext cx="2227262" cy="1069975"/>
          </a:xfrm>
          <a:prstGeom prst="rect">
            <a:avLst/>
          </a:prstGeom>
          <a:noFill/>
          <a:ln w="9525">
            <a:noFill/>
            <a:miter lim="800000"/>
            <a:headEnd/>
            <a:tailEnd/>
          </a:ln>
        </p:spPr>
        <p:txBody>
          <a:bodyPr wrap="none">
            <a:spAutoFit/>
          </a:bodyPr>
          <a:lstStyle/>
          <a:p>
            <a:pPr algn="ctr" eaLnBrk="0" hangingPunct="0"/>
            <a:r>
              <a:rPr lang="fr-FR" sz="1600">
                <a:latin typeface="Times"/>
              </a:rPr>
              <a:t>See</a:t>
            </a:r>
          </a:p>
          <a:p>
            <a:pPr algn="ctr" eaLnBrk="0" hangingPunct="0"/>
            <a:r>
              <a:rPr lang="fr-FR" sz="1600">
                <a:latin typeface="Times"/>
              </a:rPr>
              <a:t>Section on the Silhouette</a:t>
            </a:r>
          </a:p>
          <a:p>
            <a:pPr algn="ctr" eaLnBrk="0" hangingPunct="0"/>
            <a:r>
              <a:rPr lang="fr-FR" sz="1600">
                <a:latin typeface="Times"/>
              </a:rPr>
              <a:t>Sign</a:t>
            </a:r>
          </a:p>
          <a:p>
            <a:pPr algn="ctr" eaLnBrk="0" hangingPunct="0"/>
            <a:endParaRPr lang="fr-FR" sz="1600">
              <a:latin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dissolve">
                                      <p:cBhvr>
                                        <p:cTn id="7" dur="500"/>
                                        <p:tgtEl>
                                          <p:spTgt spid="56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6329"/>
                                        </p:tgtEl>
                                        <p:attrNameLst>
                                          <p:attrName>style.visibility</p:attrName>
                                        </p:attrNameLst>
                                      </p:cBhvr>
                                      <p:to>
                                        <p:strVal val="visible"/>
                                      </p:to>
                                    </p:set>
                                    <p:animEffect transition="in" filter="dissolve">
                                      <p:cBhvr>
                                        <p:cTn id="12" dur="500"/>
                                        <p:tgtEl>
                                          <p:spTgt spid="56329"/>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56337"/>
                                        </p:tgtEl>
                                        <p:attrNameLst>
                                          <p:attrName>style.visibility</p:attrName>
                                        </p:attrNameLst>
                                      </p:cBhvr>
                                      <p:to>
                                        <p:strVal val="visible"/>
                                      </p:to>
                                    </p:set>
                                    <p:anim calcmode="lin" valueType="num">
                                      <p:cBhvr>
                                        <p:cTn id="17" dur="5000" fill="hold"/>
                                        <p:tgtEl>
                                          <p:spTgt spid="56337"/>
                                        </p:tgtEl>
                                        <p:attrNameLst>
                                          <p:attrName>ppt_w</p:attrName>
                                        </p:attrNameLst>
                                      </p:cBhvr>
                                      <p:tavLst>
                                        <p:tav tm="0" fmla="#ppt_w*sin(2.5*pi*$)">
                                          <p:val>
                                            <p:fltVal val="0"/>
                                          </p:val>
                                        </p:tav>
                                        <p:tav tm="100000">
                                          <p:val>
                                            <p:fltVal val="1"/>
                                          </p:val>
                                        </p:tav>
                                      </p:tavLst>
                                    </p:anim>
                                    <p:anim calcmode="lin" valueType="num">
                                      <p:cBhvr>
                                        <p:cTn id="18" dur="5000" fill="hold"/>
                                        <p:tgtEl>
                                          <p:spTgt spid="563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P spid="56329" grpId="0" autoUpdateAnimBg="0"/>
      <p:bldP spid="5633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pPr eaLnBrk="1" hangingPunct="1">
              <a:defRPr/>
            </a:pPr>
            <a:r>
              <a:rPr lang="en-US" smtClean="0"/>
              <a:t>LUNGS </a:t>
            </a:r>
          </a:p>
        </p:txBody>
      </p:sp>
      <p:pic>
        <p:nvPicPr>
          <p:cNvPr id="47107" name="Picture 3" descr="AAAcolor-outliine_PA"/>
          <p:cNvPicPr>
            <a:picLocks noChangeAspect="1" noChangeArrowheads="1"/>
          </p:cNvPicPr>
          <p:nvPr>
            <p:ph idx="1"/>
          </p:nvPr>
        </p:nvPicPr>
        <p:blipFill>
          <a:blip r:embed="rId3"/>
          <a:srcRect/>
          <a:stretch>
            <a:fillRect/>
          </a:stretch>
        </p:blipFill>
        <p:spPr>
          <a:xfrm>
            <a:off x="2533650" y="1600200"/>
            <a:ext cx="4076700" cy="4495800"/>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pPr eaLnBrk="1" hangingPunct="1">
              <a:defRPr/>
            </a:pPr>
            <a:r>
              <a:rPr lang="en-US" smtClean="0"/>
              <a:t>LUNGS </a:t>
            </a:r>
          </a:p>
        </p:txBody>
      </p:sp>
      <p:pic>
        <p:nvPicPr>
          <p:cNvPr id="21507" name="Picture 3" descr="AAAcolor-outliine_PA"/>
          <p:cNvPicPr>
            <a:picLocks noChangeAspect="1" noChangeArrowheads="1"/>
          </p:cNvPicPr>
          <p:nvPr>
            <p:ph idx="1"/>
          </p:nvPr>
        </p:nvPicPr>
        <p:blipFill>
          <a:blip r:embed="rId3"/>
          <a:srcRect/>
          <a:stretch>
            <a:fillRect/>
          </a:stretch>
        </p:blipFill>
        <p:spPr>
          <a:xfrm>
            <a:off x="2533650" y="1600200"/>
            <a:ext cx="4076700" cy="4495800"/>
          </a:xfr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pPr>
              <a:defRPr/>
            </a:pPr>
            <a:r>
              <a:rPr lang="en-GB"/>
              <a:t>Frontal Chest X-Ray</a:t>
            </a:r>
          </a:p>
        </p:txBody>
      </p:sp>
      <p:pic>
        <p:nvPicPr>
          <p:cNvPr id="58372" name="Picture 4"/>
          <p:cNvPicPr>
            <a:picLocks noChangeAspect="1" noChangeArrowheads="1"/>
          </p:cNvPicPr>
          <p:nvPr>
            <p:ph type="clipArt" sz="half" idx="4294967295"/>
          </p:nvPr>
        </p:nvPicPr>
        <p:blipFill>
          <a:blip r:embed="rId2"/>
          <a:srcRect/>
          <a:stretch>
            <a:fillRect/>
          </a:stretch>
        </p:blipFill>
        <p:spPr>
          <a:xfrm>
            <a:off x="3048000" y="1905000"/>
            <a:ext cx="4114800" cy="4572000"/>
          </a:xfrm>
        </p:spPr>
      </p:pic>
      <p:sp>
        <p:nvSpPr>
          <p:cNvPr id="58377" name="AutoShape 9"/>
          <p:cNvSpPr>
            <a:spLocks noChangeArrowheads="1"/>
          </p:cNvSpPr>
          <p:nvPr/>
        </p:nvSpPr>
        <p:spPr bwMode="auto">
          <a:xfrm>
            <a:off x="4343400" y="1905000"/>
            <a:ext cx="1676400" cy="3733800"/>
          </a:xfrm>
          <a:prstGeom prst="downArrow">
            <a:avLst>
              <a:gd name="adj1" fmla="val 50000"/>
              <a:gd name="adj2" fmla="val 55682"/>
            </a:avLst>
          </a:prstGeom>
          <a:solidFill>
            <a:schemeClr val="accent1"/>
          </a:solidFill>
          <a:ln w="9525">
            <a:solidFill>
              <a:schemeClr val="tx1"/>
            </a:solidFill>
            <a:miter lim="800000"/>
            <a:headEnd/>
            <a:tailEnd/>
          </a:ln>
        </p:spPr>
        <p:txBody>
          <a:bodyPr wrap="none" anchor="ctr"/>
          <a:lstStyle/>
          <a:p>
            <a:pPr algn="ctr" eaLnBrk="0" hangingPunct="0"/>
            <a:endParaRPr lang="en-US" sz="1600">
              <a:latin typeface="Times"/>
            </a:endParaRPr>
          </a:p>
        </p:txBody>
      </p:sp>
      <p:sp>
        <p:nvSpPr>
          <p:cNvPr id="58378" name="Rectangle 10"/>
          <p:cNvSpPr>
            <a:spLocks noChangeArrowheads="1"/>
          </p:cNvSpPr>
          <p:nvPr/>
        </p:nvSpPr>
        <p:spPr bwMode="auto">
          <a:xfrm>
            <a:off x="4752975" y="1914525"/>
            <a:ext cx="733425" cy="3495675"/>
          </a:xfrm>
          <a:prstGeom prst="rect">
            <a:avLst/>
          </a:prstGeom>
          <a:noFill/>
          <a:ln w="9525">
            <a:noFill/>
            <a:miter lim="800000"/>
            <a:headEnd/>
            <a:tailEnd/>
          </a:ln>
          <a:effectLst/>
        </p:spPr>
        <p:txBody>
          <a:bodyPr vert="eaVert" wrap="none">
            <a:spAutoFit/>
          </a:bodyPr>
          <a:lstStyle/>
          <a:p>
            <a:pPr eaLnBrk="0" hangingPunct="0">
              <a:defRPr/>
            </a:pPr>
            <a:r>
              <a:rPr lang="fr-FR" sz="3600">
                <a:solidFill>
                  <a:schemeClr val="bg1"/>
                </a:solidFill>
                <a:effectLst>
                  <a:outerShdw blurRad="38100" dist="38100" dir="2700000" algn="tl">
                    <a:srgbClr val="000000"/>
                  </a:outerShdw>
                </a:effectLst>
                <a:latin typeface="Times"/>
                <a:cs typeface="+mn-cs"/>
              </a:rPr>
              <a:t>MEDIASTINUM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8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58377"/>
                                        </p:tgtEl>
                                        <p:attrNameLst>
                                          <p:attrName>style.visibility</p:attrName>
                                        </p:attrNameLst>
                                      </p:cBhvr>
                                      <p:to>
                                        <p:strVal val="visible"/>
                                      </p:to>
                                    </p:set>
                                    <p:anim calcmode="lin" valueType="num">
                                      <p:cBhvr additive="base">
                                        <p:cTn id="11" dur="500" fill="hold"/>
                                        <p:tgtEl>
                                          <p:spTgt spid="58377"/>
                                        </p:tgtEl>
                                        <p:attrNameLst>
                                          <p:attrName>ppt_x</p:attrName>
                                        </p:attrNameLst>
                                      </p:cBhvr>
                                      <p:tavLst>
                                        <p:tav tm="0">
                                          <p:val>
                                            <p:strVal val="#ppt_x"/>
                                          </p:val>
                                        </p:tav>
                                        <p:tav tm="100000">
                                          <p:val>
                                            <p:strVal val="#ppt_x"/>
                                          </p:val>
                                        </p:tav>
                                      </p:tavLst>
                                    </p:anim>
                                    <p:anim calcmode="lin" valueType="num">
                                      <p:cBhvr additive="base">
                                        <p:cTn id="12" dur="500" fill="hold"/>
                                        <p:tgtEl>
                                          <p:spTgt spid="5837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378"/>
                                        </p:tgtEl>
                                        <p:attrNameLst>
                                          <p:attrName>style.visibility</p:attrName>
                                        </p:attrNameLst>
                                      </p:cBhvr>
                                      <p:to>
                                        <p:strVal val="visible"/>
                                      </p:to>
                                    </p:set>
                                    <p:animEffect transition="in" filter="dissolve">
                                      <p:cBhvr>
                                        <p:cTn id="17" dur="500"/>
                                        <p:tgtEl>
                                          <p:spTgt spid="58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P spid="5837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lstStyle/>
          <a:p>
            <a:r>
              <a:rPr lang="en-US" smtClean="0">
                <a:effectLst/>
              </a:rPr>
              <a:t>Pulmonary embolism</a:t>
            </a:r>
          </a:p>
        </p:txBody>
      </p:sp>
      <p:pic>
        <p:nvPicPr>
          <p:cNvPr id="49155" name="Picture 3" descr="CT PULM EMB"/>
          <p:cNvPicPr>
            <a:picLocks noChangeAspect="1" noChangeArrowheads="1"/>
          </p:cNvPicPr>
          <p:nvPr>
            <p:ph sz="half" idx="1"/>
          </p:nvPr>
        </p:nvPicPr>
        <p:blipFill>
          <a:blip r:embed="rId3"/>
          <a:srcRect/>
          <a:stretch>
            <a:fillRect/>
          </a:stretch>
        </p:blipFill>
        <p:spPr>
          <a:xfrm>
            <a:off x="1828800" y="1447800"/>
            <a:ext cx="4819650" cy="5181600"/>
          </a:xfrm>
          <a:noFill/>
        </p:spPr>
      </p:pic>
      <p:pic>
        <p:nvPicPr>
          <p:cNvPr id="107524" name="Picture 4" descr="pulm emp"/>
          <p:cNvPicPr>
            <a:picLocks noChangeAspect="1" noChangeArrowheads="1"/>
          </p:cNvPicPr>
          <p:nvPr>
            <p:ph sz="half" idx="2"/>
          </p:nvPr>
        </p:nvPicPr>
        <p:blipFill>
          <a:blip r:embed="rId4"/>
          <a:srcRect/>
          <a:stretch>
            <a:fillRect/>
          </a:stretch>
        </p:blipFill>
        <p:spPr>
          <a:xfrm>
            <a:off x="228600" y="1752600"/>
            <a:ext cx="8610600" cy="46164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7524"/>
                                        </p:tgtEl>
                                        <p:attrNameLst>
                                          <p:attrName>style.visibility</p:attrName>
                                        </p:attrNameLst>
                                      </p:cBhvr>
                                      <p:to>
                                        <p:strVal val="visible"/>
                                      </p:to>
                                    </p:set>
                                    <p:anim calcmode="lin" valueType="num">
                                      <p:cBhvr>
                                        <p:cTn id="7" dur="1000" fill="hold"/>
                                        <p:tgtEl>
                                          <p:spTgt spid="107524"/>
                                        </p:tgtEl>
                                        <p:attrNameLst>
                                          <p:attrName>ppt_w</p:attrName>
                                        </p:attrNameLst>
                                      </p:cBhvr>
                                      <p:tavLst>
                                        <p:tav tm="0">
                                          <p:val>
                                            <p:fltVal val="0"/>
                                          </p:val>
                                        </p:tav>
                                        <p:tav tm="100000">
                                          <p:val>
                                            <p:strVal val="#ppt_w"/>
                                          </p:val>
                                        </p:tav>
                                      </p:tavLst>
                                    </p:anim>
                                    <p:anim calcmode="lin" valueType="num">
                                      <p:cBhvr>
                                        <p:cTn id="8" dur="1000" fill="hold"/>
                                        <p:tgtEl>
                                          <p:spTgt spid="107524"/>
                                        </p:tgtEl>
                                        <p:attrNameLst>
                                          <p:attrName>ppt_h</p:attrName>
                                        </p:attrNameLst>
                                      </p:cBhvr>
                                      <p:tavLst>
                                        <p:tav tm="0">
                                          <p:val>
                                            <p:fltVal val="0"/>
                                          </p:val>
                                        </p:tav>
                                        <p:tav tm="100000">
                                          <p:val>
                                            <p:strVal val="#ppt_h"/>
                                          </p:val>
                                        </p:tav>
                                      </p:tavLst>
                                    </p:anim>
                                    <p:anim calcmode="lin" valueType="num">
                                      <p:cBhvr>
                                        <p:cTn id="9" dur="1000" fill="hold"/>
                                        <p:tgtEl>
                                          <p:spTgt spid="1075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75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descr="Notes Case 7"/>
          <p:cNvPicPr>
            <a:picLocks noChangeAspect="1" noChangeArrowheads="1"/>
          </p:cNvPicPr>
          <p:nvPr/>
        </p:nvPicPr>
        <p:blipFill>
          <a:blip r:embed="rId3"/>
          <a:srcRect l="7918" t="29559" r="10298" b="27701"/>
          <a:stretch>
            <a:fillRect/>
          </a:stretch>
        </p:blipFill>
        <p:spPr bwMode="auto">
          <a:xfrm>
            <a:off x="533400" y="990600"/>
            <a:ext cx="7924800" cy="5360988"/>
          </a:xfrm>
          <a:prstGeom prst="rect">
            <a:avLst/>
          </a:prstGeom>
          <a:noFill/>
          <a:ln w="9525">
            <a:noFill/>
            <a:miter lim="800000"/>
            <a:headEnd/>
            <a:tailEnd/>
          </a:ln>
        </p:spPr>
      </p:pic>
      <p:sp>
        <p:nvSpPr>
          <p:cNvPr id="496643" name="Rectangle 3"/>
          <p:cNvSpPr>
            <a:spLocks noGrp="1" noChangeArrowheads="1"/>
          </p:cNvSpPr>
          <p:nvPr>
            <p:ph type="title"/>
          </p:nvPr>
        </p:nvSpPr>
        <p:spPr>
          <a:xfrm>
            <a:off x="685800" y="258763"/>
            <a:ext cx="7772400" cy="533400"/>
          </a:xfrm>
        </p:spPr>
        <p:txBody>
          <a:bodyPr/>
          <a:lstStyle/>
          <a:p>
            <a:pPr eaLnBrk="1" hangingPunct="1">
              <a:defRPr/>
            </a:pPr>
            <a:r>
              <a:rPr lang="en-US" dirty="0" smtClean="0">
                <a:solidFill>
                  <a:schemeClr val="hlink"/>
                </a:solidFill>
              </a:rPr>
              <a:t>The Aortic arch/great vessels</a:t>
            </a:r>
          </a:p>
        </p:txBody>
      </p:sp>
      <p:sp>
        <p:nvSpPr>
          <p:cNvPr id="50180" name="Text Box 4"/>
          <p:cNvSpPr txBox="1">
            <a:spLocks noChangeArrowheads="1"/>
          </p:cNvSpPr>
          <p:nvPr/>
        </p:nvSpPr>
        <p:spPr bwMode="auto">
          <a:xfrm>
            <a:off x="457200" y="6324600"/>
            <a:ext cx="3733800" cy="274638"/>
          </a:xfrm>
          <a:prstGeom prst="rect">
            <a:avLst/>
          </a:prstGeom>
          <a:noFill/>
          <a:ln w="9525">
            <a:noFill/>
            <a:miter lim="800000"/>
            <a:headEnd/>
            <a:tailEnd/>
          </a:ln>
        </p:spPr>
        <p:txBody>
          <a:bodyPr>
            <a:spAutoFit/>
          </a:bodyPr>
          <a:lstStyle/>
          <a:p>
            <a:pPr>
              <a:spcBef>
                <a:spcPct val="50000"/>
              </a:spcBef>
            </a:pPr>
            <a:r>
              <a:rPr lang="en-US" sz="1200" b="0">
                <a:latin typeface="Times New Roman" pitchFamily="18" charset="0"/>
              </a:rPr>
              <a:t>“Man’s Anatomy by Tobias &amp; Arnold</a:t>
            </a:r>
          </a:p>
        </p:txBody>
      </p:sp>
      <p:sp>
        <p:nvSpPr>
          <p:cNvPr id="7" name="Pentagon 6"/>
          <p:cNvSpPr/>
          <p:nvPr/>
        </p:nvSpPr>
        <p:spPr bwMode="auto">
          <a:xfrm rot="4717953">
            <a:off x="4343400" y="2743200"/>
            <a:ext cx="685800" cy="533400"/>
          </a:xfrm>
          <a:prstGeom prst="homePlate">
            <a:avLst/>
          </a:prstGeom>
          <a:solidFill>
            <a:srgbClr val="FFC000"/>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8" name="Pentagon 7"/>
          <p:cNvSpPr/>
          <p:nvPr/>
        </p:nvSpPr>
        <p:spPr bwMode="auto">
          <a:xfrm rot="7803412">
            <a:off x="5111750" y="2909888"/>
            <a:ext cx="685800" cy="533400"/>
          </a:xfrm>
          <a:prstGeom prst="homePlate">
            <a:avLst/>
          </a:prstGeom>
          <a:solidFill>
            <a:srgbClr val="FFC000"/>
          </a:solidFill>
          <a:ln w="9525" cap="flat" cmpd="sng" algn="ctr">
            <a:solidFill>
              <a:schemeClr val="tx1"/>
            </a:solidFill>
            <a:prstDash val="solid"/>
            <a:round/>
            <a:headEnd type="none" w="med" len="med"/>
            <a:tailEnd type="none" w="med" len="med"/>
          </a:ln>
          <a:effectLst/>
        </p:spPr>
        <p:txBody>
          <a:bodyPr/>
          <a:lstStyle/>
          <a:p>
            <a:pPr>
              <a:defRPr/>
            </a:pPr>
            <a:endParaRPr lang="en-US" dirty="0">
              <a:solidFill>
                <a:srgbClr val="FFC000"/>
              </a:solidFill>
              <a:effectLst>
                <a:outerShdw blurRad="38100" dist="38100" dir="2700000" algn="tl">
                  <a:srgbClr val="000000">
                    <a:alpha val="43137"/>
                  </a:srgbClr>
                </a:outerShdw>
              </a:effectLst>
            </a:endParaRPr>
          </a:p>
        </p:txBody>
      </p:sp>
      <p:sp>
        <p:nvSpPr>
          <p:cNvPr id="9" name="Pentagon 8"/>
          <p:cNvSpPr/>
          <p:nvPr/>
        </p:nvSpPr>
        <p:spPr bwMode="auto">
          <a:xfrm rot="1917460">
            <a:off x="3416300" y="3214688"/>
            <a:ext cx="762000" cy="457200"/>
          </a:xfrm>
          <a:prstGeom prst="homePlate">
            <a:avLst/>
          </a:prstGeom>
          <a:solidFill>
            <a:srgbClr val="FFC000"/>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p:txBody>
          <a:bodyPr/>
          <a:lstStyle/>
          <a:p>
            <a:pPr eaLnBrk="1" hangingPunct="1">
              <a:defRPr/>
            </a:pPr>
            <a:r>
              <a:rPr lang="en-US" sz="5400" b="1" smtClean="0"/>
              <a:t>Aortic aneurysm</a:t>
            </a:r>
            <a:r>
              <a:rPr lang="en-US" sz="5400" smtClean="0"/>
              <a:t> </a:t>
            </a:r>
          </a:p>
        </p:txBody>
      </p:sp>
      <p:pic>
        <p:nvPicPr>
          <p:cNvPr id="51203" name="Picture 3" descr="aa"/>
          <p:cNvPicPr>
            <a:picLocks noChangeAspect="1" noChangeArrowheads="1"/>
          </p:cNvPicPr>
          <p:nvPr>
            <p:ph idx="1"/>
          </p:nvPr>
        </p:nvPicPr>
        <p:blipFill>
          <a:blip r:embed="rId3"/>
          <a:srcRect/>
          <a:stretch>
            <a:fillRect/>
          </a:stretch>
        </p:blipFill>
        <p:spPr>
          <a:xfrm>
            <a:off x="1889125" y="1600200"/>
            <a:ext cx="5070475" cy="5257800"/>
          </a:xfrm>
          <a:noFill/>
        </p:spPr>
      </p:pic>
      <p:sp>
        <p:nvSpPr>
          <p:cNvPr id="6" name="Notched Right Arrow 5"/>
          <p:cNvSpPr/>
          <p:nvPr/>
        </p:nvSpPr>
        <p:spPr bwMode="auto">
          <a:xfrm rot="9571427">
            <a:off x="5543550" y="2239963"/>
            <a:ext cx="1143000" cy="533400"/>
          </a:xfrm>
          <a:prstGeom prst="notchedRightArrow">
            <a:avLst/>
          </a:prstGeom>
          <a:solidFill>
            <a:srgbClr val="FFC000"/>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8" name="TextBox 7"/>
          <p:cNvSpPr txBox="1"/>
          <p:nvPr/>
        </p:nvSpPr>
        <p:spPr>
          <a:xfrm>
            <a:off x="6248400" y="1828800"/>
            <a:ext cx="2590800" cy="369888"/>
          </a:xfrm>
          <a:prstGeom prst="rect">
            <a:avLst/>
          </a:prstGeom>
          <a:solidFill>
            <a:schemeClr val="accent4">
              <a:lumMod val="10000"/>
            </a:schemeClr>
          </a:solidFill>
        </p:spPr>
        <p:txBody>
          <a:bodyPr>
            <a:spAutoFit/>
          </a:bodyPr>
          <a:lstStyle/>
          <a:p>
            <a:pPr>
              <a:defRPr/>
            </a:pPr>
            <a:r>
              <a:rPr lang="en-US" dirty="0">
                <a:effectLst>
                  <a:outerShdw blurRad="38100" dist="38100" dir="2700000" algn="tl">
                    <a:srgbClr val="000000">
                      <a:alpha val="43137"/>
                    </a:srgbClr>
                  </a:outerShdw>
                </a:effectLst>
              </a:rPr>
              <a:t>Aortic knob/knuckle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r>
              <a:rPr lang="en-US" smtClean="0"/>
              <a:t>High Resolution CT Scan</a:t>
            </a:r>
          </a:p>
        </p:txBody>
      </p:sp>
      <p:sp>
        <p:nvSpPr>
          <p:cNvPr id="601091" name="Rectangle 3"/>
          <p:cNvSpPr>
            <a:spLocks noGrp="1" noChangeArrowheads="1"/>
          </p:cNvSpPr>
          <p:nvPr>
            <p:ph type="body" sz="half" idx="1"/>
          </p:nvPr>
        </p:nvSpPr>
        <p:spPr>
          <a:xfrm>
            <a:off x="304800" y="1676400"/>
            <a:ext cx="4191000" cy="3962400"/>
          </a:xfrm>
        </p:spPr>
        <p:txBody>
          <a:bodyPr/>
          <a:lstStyle/>
          <a:p>
            <a:pPr eaLnBrk="1" hangingPunct="1">
              <a:lnSpc>
                <a:spcPct val="80000"/>
              </a:lnSpc>
              <a:buFontTx/>
              <a:buNone/>
            </a:pPr>
            <a:endParaRPr lang="en-US" sz="2000" smtClean="0"/>
          </a:p>
          <a:p>
            <a:pPr eaLnBrk="1" hangingPunct="1">
              <a:lnSpc>
                <a:spcPct val="80000"/>
              </a:lnSpc>
            </a:pPr>
            <a:r>
              <a:rPr lang="en-US" sz="2000" smtClean="0"/>
              <a:t>HRCT uses very </a:t>
            </a:r>
            <a:r>
              <a:rPr lang="en-US" sz="2000" smtClean="0">
                <a:solidFill>
                  <a:srgbClr val="FFFF00"/>
                </a:solidFill>
              </a:rPr>
              <a:t>thin slices </a:t>
            </a:r>
            <a:r>
              <a:rPr lang="en-US" sz="2000" smtClean="0"/>
              <a:t>(1mm) to achieve better spatial resolution &amp; precision.</a:t>
            </a:r>
          </a:p>
          <a:p>
            <a:pPr eaLnBrk="1" hangingPunct="1">
              <a:lnSpc>
                <a:spcPct val="80000"/>
              </a:lnSpc>
            </a:pPr>
            <a:r>
              <a:rPr lang="en-US" sz="2000" smtClean="0"/>
              <a:t>HRCT is indicated after normal CXR in a symptomatic patient - the setting of high clinical suspicion of disease.</a:t>
            </a:r>
          </a:p>
          <a:p>
            <a:pPr eaLnBrk="1" hangingPunct="1">
              <a:lnSpc>
                <a:spcPct val="80000"/>
              </a:lnSpc>
            </a:pPr>
            <a:r>
              <a:rPr lang="en-US" sz="2000" smtClean="0"/>
              <a:t>Advantages</a:t>
            </a:r>
          </a:p>
          <a:p>
            <a:pPr lvl="1" eaLnBrk="1" hangingPunct="1">
              <a:lnSpc>
                <a:spcPct val="80000"/>
              </a:lnSpc>
            </a:pPr>
            <a:r>
              <a:rPr lang="en-US" sz="1800" smtClean="0"/>
              <a:t>High sensitivity for adenopathy, infiltrates, and architectural distortion.</a:t>
            </a:r>
          </a:p>
          <a:p>
            <a:pPr lvl="1" eaLnBrk="1" hangingPunct="1">
              <a:lnSpc>
                <a:spcPct val="80000"/>
              </a:lnSpc>
            </a:pPr>
            <a:r>
              <a:rPr lang="en-US" sz="1800" smtClean="0"/>
              <a:t>HRCT can identify areas of reversible vs. irreversible lung damage.</a:t>
            </a:r>
          </a:p>
        </p:txBody>
      </p:sp>
      <p:sp>
        <p:nvSpPr>
          <p:cNvPr id="52228" name="Rectangle 4"/>
          <p:cNvSpPr>
            <a:spLocks noGrp="1" noChangeArrowheads="1"/>
          </p:cNvSpPr>
          <p:nvPr>
            <p:ph type="body" sz="half" idx="2"/>
          </p:nvPr>
        </p:nvSpPr>
        <p:spPr>
          <a:xfrm>
            <a:off x="4800600" y="2209800"/>
            <a:ext cx="4038600" cy="4114800"/>
          </a:xfrm>
        </p:spPr>
        <p:txBody>
          <a:bodyPr/>
          <a:lstStyle/>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pPr>
            <a:endParaRPr lang="en-US" sz="2000" smtClean="0"/>
          </a:p>
        </p:txBody>
      </p:sp>
      <p:pic>
        <p:nvPicPr>
          <p:cNvPr id="52229" name="Picture 5" descr="ct_imaging"/>
          <p:cNvPicPr>
            <a:picLocks noChangeAspect="1" noChangeArrowheads="1"/>
          </p:cNvPicPr>
          <p:nvPr>
            <p:ph sz="half" idx="4294967295"/>
          </p:nvPr>
        </p:nvPicPr>
        <p:blipFill>
          <a:blip r:embed="rId3"/>
          <a:srcRect/>
          <a:stretch>
            <a:fillRect/>
          </a:stretch>
        </p:blipFill>
        <p:spPr>
          <a:xfrm>
            <a:off x="4419600" y="1752600"/>
            <a:ext cx="4572000" cy="3071813"/>
          </a:xfrm>
        </p:spPr>
      </p:pic>
      <p:sp>
        <p:nvSpPr>
          <p:cNvPr id="52230" name="Text Box 6"/>
          <p:cNvSpPr txBox="1">
            <a:spLocks noChangeArrowheads="1"/>
          </p:cNvSpPr>
          <p:nvPr/>
        </p:nvSpPr>
        <p:spPr bwMode="auto">
          <a:xfrm>
            <a:off x="4500563" y="4005263"/>
            <a:ext cx="719137" cy="779462"/>
          </a:xfrm>
          <a:prstGeom prst="rect">
            <a:avLst/>
          </a:prstGeom>
          <a:solidFill>
            <a:srgbClr val="000000"/>
          </a:solidFill>
          <a:ln w="9525">
            <a:noFill/>
            <a:miter lim="800000"/>
            <a:headEnd/>
            <a:tailEnd/>
          </a:ln>
        </p:spPr>
        <p:txBody>
          <a:bodyPr>
            <a:spAutoFit/>
          </a:bodyPr>
          <a:lstStyle/>
          <a:p>
            <a:pPr rtl="1">
              <a:spcBef>
                <a:spcPct val="50000"/>
              </a:spcBef>
            </a:pPr>
            <a:endParaRPr lang="en-US" b="0">
              <a:latin typeface="Times New Roman" pitchFamily="18" charset="0"/>
            </a:endParaRPr>
          </a:p>
          <a:p>
            <a:pPr rtl="1">
              <a:spcBef>
                <a:spcPct val="50000"/>
              </a:spcBef>
            </a:pPr>
            <a:endParaRPr lang="en-US" b="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1090"/>
                                        </p:tgtEl>
                                        <p:attrNameLst>
                                          <p:attrName>style.visibility</p:attrName>
                                        </p:attrNameLst>
                                      </p:cBhvr>
                                      <p:to>
                                        <p:strVal val="visible"/>
                                      </p:to>
                                    </p:set>
                                    <p:animEffect transition="in" filter="fade">
                                      <p:cBhvr>
                                        <p:cTn id="7" dur="2000"/>
                                        <p:tgtEl>
                                          <p:spTgt spid="6010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1091">
                                            <p:txEl>
                                              <p:pRg st="1" end="1"/>
                                            </p:txEl>
                                          </p:spTgt>
                                        </p:tgtEl>
                                        <p:attrNameLst>
                                          <p:attrName>style.visibility</p:attrName>
                                        </p:attrNameLst>
                                      </p:cBhvr>
                                      <p:to>
                                        <p:strVal val="visible"/>
                                      </p:to>
                                    </p:set>
                                    <p:animEffect transition="in" filter="fade">
                                      <p:cBhvr>
                                        <p:cTn id="12" dur="2000"/>
                                        <p:tgtEl>
                                          <p:spTgt spid="6010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01091">
                                            <p:txEl>
                                              <p:pRg st="2" end="2"/>
                                            </p:txEl>
                                          </p:spTgt>
                                        </p:tgtEl>
                                        <p:attrNameLst>
                                          <p:attrName>style.visibility</p:attrName>
                                        </p:attrNameLst>
                                      </p:cBhvr>
                                      <p:to>
                                        <p:strVal val="visible"/>
                                      </p:to>
                                    </p:set>
                                    <p:animEffect transition="in" filter="fade">
                                      <p:cBhvr>
                                        <p:cTn id="17" dur="2000"/>
                                        <p:tgtEl>
                                          <p:spTgt spid="6010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01091">
                                            <p:txEl>
                                              <p:pRg st="3" end="3"/>
                                            </p:txEl>
                                          </p:spTgt>
                                        </p:tgtEl>
                                        <p:attrNameLst>
                                          <p:attrName>style.visibility</p:attrName>
                                        </p:attrNameLst>
                                      </p:cBhvr>
                                      <p:to>
                                        <p:strVal val="visible"/>
                                      </p:to>
                                    </p:set>
                                    <p:animEffect transition="in" filter="fade">
                                      <p:cBhvr>
                                        <p:cTn id="22" dur="2000"/>
                                        <p:tgtEl>
                                          <p:spTgt spid="601091">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1091">
                                            <p:txEl>
                                              <p:pRg st="4" end="4"/>
                                            </p:txEl>
                                          </p:spTgt>
                                        </p:tgtEl>
                                        <p:attrNameLst>
                                          <p:attrName>style.visibility</p:attrName>
                                        </p:attrNameLst>
                                      </p:cBhvr>
                                      <p:to>
                                        <p:strVal val="visible"/>
                                      </p:to>
                                    </p:set>
                                    <p:animEffect transition="in" filter="fade">
                                      <p:cBhvr>
                                        <p:cTn id="25" dur="2000"/>
                                        <p:tgtEl>
                                          <p:spTgt spid="601091">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01091">
                                            <p:txEl>
                                              <p:pRg st="5" end="5"/>
                                            </p:txEl>
                                          </p:spTgt>
                                        </p:tgtEl>
                                        <p:attrNameLst>
                                          <p:attrName>style.visibility</p:attrName>
                                        </p:attrNameLst>
                                      </p:cBhvr>
                                      <p:to>
                                        <p:strVal val="visible"/>
                                      </p:to>
                                    </p:set>
                                    <p:animEffect transition="in" filter="fade">
                                      <p:cBhvr>
                                        <p:cTn id="28" dur="2000"/>
                                        <p:tgtEl>
                                          <p:spTgt spid="6010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0" grpId="0"/>
      <p:bldP spid="601091"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r>
              <a:rPr lang="en-US" smtClean="0"/>
              <a:t>Normal Lung Anatomy</a:t>
            </a:r>
          </a:p>
        </p:txBody>
      </p:sp>
      <p:grpSp>
        <p:nvGrpSpPr>
          <p:cNvPr id="53251" name="Group 3"/>
          <p:cNvGrpSpPr>
            <a:grpSpLocks/>
          </p:cNvGrpSpPr>
          <p:nvPr/>
        </p:nvGrpSpPr>
        <p:grpSpPr bwMode="auto">
          <a:xfrm>
            <a:off x="0" y="1905000"/>
            <a:ext cx="4341813" cy="3667125"/>
            <a:chOff x="864" y="1031"/>
            <a:chExt cx="2543" cy="2177"/>
          </a:xfrm>
        </p:grpSpPr>
        <p:pic>
          <p:nvPicPr>
            <p:cNvPr id="53267" name="Picture 4" descr="Tracheobronchial tree"/>
            <p:cNvPicPr>
              <a:picLocks noChangeAspect="1" noChangeArrowheads="1"/>
            </p:cNvPicPr>
            <p:nvPr/>
          </p:nvPicPr>
          <p:blipFill>
            <a:blip r:embed="rId3"/>
            <a:srcRect t="-43" r="5449" b="2000"/>
            <a:stretch>
              <a:fillRect/>
            </a:stretch>
          </p:blipFill>
          <p:spPr bwMode="auto">
            <a:xfrm>
              <a:off x="864" y="1248"/>
              <a:ext cx="2543" cy="1732"/>
            </a:xfrm>
            <a:prstGeom prst="rect">
              <a:avLst/>
            </a:prstGeom>
            <a:noFill/>
            <a:ln w="9525">
              <a:noFill/>
              <a:miter lim="800000"/>
              <a:headEnd/>
              <a:tailEnd/>
            </a:ln>
          </p:spPr>
        </p:pic>
        <p:sp>
          <p:nvSpPr>
            <p:cNvPr id="53268" name="Text Box 5"/>
            <p:cNvSpPr txBox="1">
              <a:spLocks noChangeArrowheads="1"/>
            </p:cNvSpPr>
            <p:nvPr/>
          </p:nvSpPr>
          <p:spPr bwMode="auto">
            <a:xfrm>
              <a:off x="998" y="3045"/>
              <a:ext cx="108" cy="163"/>
            </a:xfrm>
            <a:prstGeom prst="rect">
              <a:avLst/>
            </a:prstGeom>
            <a:noFill/>
            <a:ln w="9525">
              <a:noFill/>
              <a:miter lim="800000"/>
              <a:headEnd/>
              <a:tailEnd/>
            </a:ln>
          </p:spPr>
          <p:txBody>
            <a:bodyPr wrap="none">
              <a:spAutoFit/>
            </a:bodyPr>
            <a:lstStyle/>
            <a:p>
              <a:pPr eaLnBrk="0" hangingPunct="0"/>
              <a:endParaRPr lang="en-US" sz="1200" b="0"/>
            </a:p>
          </p:txBody>
        </p:sp>
        <p:sp>
          <p:nvSpPr>
            <p:cNvPr id="603142" name="Text Box 6"/>
            <p:cNvSpPr txBox="1">
              <a:spLocks noChangeArrowheads="1"/>
            </p:cNvSpPr>
            <p:nvPr/>
          </p:nvSpPr>
          <p:spPr bwMode="auto">
            <a:xfrm>
              <a:off x="1430" y="1031"/>
              <a:ext cx="1551" cy="218"/>
            </a:xfrm>
            <a:prstGeom prst="rect">
              <a:avLst/>
            </a:prstGeom>
            <a:noFill/>
            <a:ln w="9525">
              <a:noFill/>
              <a:miter lim="800000"/>
              <a:headEnd/>
              <a:tailEnd/>
            </a:ln>
            <a:effectLst/>
          </p:spPr>
          <p:txBody>
            <a:bodyPr wrap="none">
              <a:spAutoFit/>
            </a:bodyPr>
            <a:lstStyle/>
            <a:p>
              <a:pPr eaLnBrk="0" hangingPunct="0">
                <a:defRPr/>
              </a:pPr>
              <a:r>
                <a:rPr lang="en-US">
                  <a:effectLst>
                    <a:outerShdw blurRad="38100" dist="38100" dir="2700000" algn="tl">
                      <a:srgbClr val="000000"/>
                    </a:outerShdw>
                  </a:effectLst>
                </a:rPr>
                <a:t>Tracheobronchial Tree</a:t>
              </a:r>
            </a:p>
          </p:txBody>
        </p:sp>
      </p:grpSp>
      <p:sp>
        <p:nvSpPr>
          <p:cNvPr id="53252" name="Text Box 7"/>
          <p:cNvSpPr txBox="1">
            <a:spLocks noChangeArrowheads="1"/>
          </p:cNvSpPr>
          <p:nvPr/>
        </p:nvSpPr>
        <p:spPr bwMode="auto">
          <a:xfrm>
            <a:off x="7924800" y="4495800"/>
            <a:ext cx="184150" cy="366713"/>
          </a:xfrm>
          <a:prstGeom prst="rect">
            <a:avLst/>
          </a:prstGeom>
          <a:noFill/>
          <a:ln w="9525">
            <a:noFill/>
            <a:miter lim="800000"/>
            <a:headEnd/>
            <a:tailEnd/>
          </a:ln>
        </p:spPr>
        <p:txBody>
          <a:bodyPr wrap="none">
            <a:spAutoFit/>
          </a:bodyPr>
          <a:lstStyle/>
          <a:p>
            <a:pPr eaLnBrk="0" hangingPunct="0"/>
            <a:endParaRPr lang="en-US" b="0"/>
          </a:p>
        </p:txBody>
      </p:sp>
      <p:grpSp>
        <p:nvGrpSpPr>
          <p:cNvPr id="3" name="Group 8"/>
          <p:cNvGrpSpPr>
            <a:grpSpLocks/>
          </p:cNvGrpSpPr>
          <p:nvPr/>
        </p:nvGrpSpPr>
        <p:grpSpPr bwMode="auto">
          <a:xfrm>
            <a:off x="3435350" y="2852738"/>
            <a:ext cx="5708650" cy="3733800"/>
            <a:chOff x="2262" y="1968"/>
            <a:chExt cx="3596" cy="2352"/>
          </a:xfrm>
        </p:grpSpPr>
        <p:sp>
          <p:nvSpPr>
            <p:cNvPr id="53254" name="Text Box 9"/>
            <p:cNvSpPr txBox="1">
              <a:spLocks noChangeArrowheads="1"/>
            </p:cNvSpPr>
            <p:nvPr/>
          </p:nvSpPr>
          <p:spPr bwMode="auto">
            <a:xfrm>
              <a:off x="2544" y="4032"/>
              <a:ext cx="2740" cy="288"/>
            </a:xfrm>
            <a:prstGeom prst="rect">
              <a:avLst/>
            </a:prstGeom>
            <a:noFill/>
            <a:ln w="9525">
              <a:noFill/>
              <a:miter lim="800000"/>
              <a:headEnd/>
              <a:tailEnd/>
            </a:ln>
          </p:spPr>
          <p:txBody>
            <a:bodyPr>
              <a:spAutoFit/>
            </a:bodyPr>
            <a:lstStyle/>
            <a:p>
              <a:pPr eaLnBrk="0" hangingPunct="0"/>
              <a:endParaRPr lang="en-US" sz="1200" b="0"/>
            </a:p>
            <a:p>
              <a:pPr eaLnBrk="0" hangingPunct="0"/>
              <a:endParaRPr lang="en-US" sz="1200" b="0"/>
            </a:p>
          </p:txBody>
        </p:sp>
        <p:grpSp>
          <p:nvGrpSpPr>
            <p:cNvPr id="53255" name="Group 10"/>
            <p:cNvGrpSpPr>
              <a:grpSpLocks/>
            </p:cNvGrpSpPr>
            <p:nvPr/>
          </p:nvGrpSpPr>
          <p:grpSpPr bwMode="auto">
            <a:xfrm>
              <a:off x="2262" y="1968"/>
              <a:ext cx="3596" cy="2040"/>
              <a:chOff x="2262" y="1968"/>
              <a:chExt cx="3596" cy="2040"/>
            </a:xfrm>
          </p:grpSpPr>
          <p:sp>
            <p:nvSpPr>
              <p:cNvPr id="53256" name="Text Box 11"/>
              <p:cNvSpPr txBox="1">
                <a:spLocks noChangeArrowheads="1"/>
              </p:cNvSpPr>
              <p:nvPr/>
            </p:nvSpPr>
            <p:spPr bwMode="auto">
              <a:xfrm>
                <a:off x="3024" y="1968"/>
                <a:ext cx="1868" cy="404"/>
              </a:xfrm>
              <a:prstGeom prst="rect">
                <a:avLst/>
              </a:prstGeom>
              <a:noFill/>
              <a:ln w="9525">
                <a:noFill/>
                <a:miter lim="800000"/>
                <a:headEnd/>
                <a:tailEnd/>
              </a:ln>
            </p:spPr>
            <p:txBody>
              <a:bodyPr wrap="none">
                <a:spAutoFit/>
              </a:bodyPr>
              <a:lstStyle/>
              <a:p>
                <a:pPr algn="ctr" eaLnBrk="0" hangingPunct="0"/>
                <a:r>
                  <a:rPr lang="en-US" b="0"/>
                  <a:t>Normal lung at level inferior</a:t>
                </a:r>
              </a:p>
              <a:p>
                <a:pPr algn="ctr" eaLnBrk="0" hangingPunct="0"/>
                <a:r>
                  <a:rPr lang="en-US" b="0"/>
                  <a:t>pulmonary veins</a:t>
                </a:r>
              </a:p>
            </p:txBody>
          </p:sp>
          <p:grpSp>
            <p:nvGrpSpPr>
              <p:cNvPr id="53257" name="Group 12"/>
              <p:cNvGrpSpPr>
                <a:grpSpLocks/>
              </p:cNvGrpSpPr>
              <p:nvPr/>
            </p:nvGrpSpPr>
            <p:grpSpPr bwMode="auto">
              <a:xfrm>
                <a:off x="2262" y="2161"/>
                <a:ext cx="3596" cy="1847"/>
                <a:chOff x="2262" y="2161"/>
                <a:chExt cx="3596" cy="1847"/>
              </a:xfrm>
            </p:grpSpPr>
            <p:grpSp>
              <p:nvGrpSpPr>
                <p:cNvPr id="53258" name="Group 13"/>
                <p:cNvGrpSpPr>
                  <a:grpSpLocks/>
                </p:cNvGrpSpPr>
                <p:nvPr/>
              </p:nvGrpSpPr>
              <p:grpSpPr bwMode="auto">
                <a:xfrm>
                  <a:off x="2262" y="2161"/>
                  <a:ext cx="3580" cy="1847"/>
                  <a:chOff x="2262" y="2161"/>
                  <a:chExt cx="3580" cy="1847"/>
                </a:xfrm>
              </p:grpSpPr>
              <p:pic>
                <p:nvPicPr>
                  <p:cNvPr id="53262" name="Picture 14" descr="Normal high resolution CT of lung"/>
                  <p:cNvPicPr>
                    <a:picLocks noChangeAspect="1" noChangeArrowheads="1"/>
                  </p:cNvPicPr>
                  <p:nvPr/>
                </p:nvPicPr>
                <p:blipFill>
                  <a:blip r:embed="rId4"/>
                  <a:srcRect/>
                  <a:stretch>
                    <a:fillRect/>
                  </a:stretch>
                </p:blipFill>
                <p:spPr bwMode="auto">
                  <a:xfrm>
                    <a:off x="3073" y="2161"/>
                    <a:ext cx="1860" cy="1513"/>
                  </a:xfrm>
                  <a:prstGeom prst="rect">
                    <a:avLst/>
                  </a:prstGeom>
                  <a:noFill/>
                  <a:ln w="9525">
                    <a:noFill/>
                    <a:miter lim="800000"/>
                    <a:headEnd/>
                    <a:tailEnd/>
                  </a:ln>
                </p:spPr>
              </p:pic>
              <p:sp>
                <p:nvSpPr>
                  <p:cNvPr id="603151" name="Line 15"/>
                  <p:cNvSpPr>
                    <a:spLocks noChangeShapeType="1"/>
                  </p:cNvSpPr>
                  <p:nvPr/>
                </p:nvSpPr>
                <p:spPr bwMode="auto">
                  <a:xfrm flipH="1">
                    <a:off x="4224" y="2928"/>
                    <a:ext cx="768" cy="336"/>
                  </a:xfrm>
                  <a:prstGeom prst="line">
                    <a:avLst/>
                  </a:prstGeom>
                  <a:noFill/>
                  <a:ln w="9525">
                    <a:solidFill>
                      <a:srgbClr val="FF000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3264" name="Text Box 16"/>
                  <p:cNvSpPr txBox="1">
                    <a:spLocks noChangeArrowheads="1"/>
                  </p:cNvSpPr>
                  <p:nvPr/>
                </p:nvSpPr>
                <p:spPr bwMode="auto">
                  <a:xfrm>
                    <a:off x="4950" y="2807"/>
                    <a:ext cx="892" cy="577"/>
                  </a:xfrm>
                  <a:prstGeom prst="rect">
                    <a:avLst/>
                  </a:prstGeom>
                  <a:noFill/>
                  <a:ln w="9525">
                    <a:noFill/>
                    <a:miter lim="800000"/>
                    <a:headEnd/>
                    <a:tailEnd/>
                  </a:ln>
                </p:spPr>
                <p:txBody>
                  <a:bodyPr wrap="none">
                    <a:spAutoFit/>
                  </a:bodyPr>
                  <a:lstStyle/>
                  <a:p>
                    <a:pPr algn="ctr" eaLnBrk="0" hangingPunct="0"/>
                    <a:r>
                      <a:rPr lang="en-US">
                        <a:solidFill>
                          <a:srgbClr val="000000"/>
                        </a:solidFill>
                      </a:rPr>
                      <a:t>L inferior</a:t>
                    </a:r>
                  </a:p>
                  <a:p>
                    <a:pPr algn="ctr" eaLnBrk="0" hangingPunct="0"/>
                    <a:r>
                      <a:rPr lang="en-US">
                        <a:solidFill>
                          <a:srgbClr val="000000"/>
                        </a:solidFill>
                      </a:rPr>
                      <a:t>pulmonary </a:t>
                    </a:r>
                  </a:p>
                  <a:p>
                    <a:pPr algn="ctr" eaLnBrk="0" hangingPunct="0"/>
                    <a:r>
                      <a:rPr lang="en-US">
                        <a:solidFill>
                          <a:srgbClr val="000000"/>
                        </a:solidFill>
                      </a:rPr>
                      <a:t>vein</a:t>
                    </a:r>
                  </a:p>
                </p:txBody>
              </p:sp>
              <p:sp>
                <p:nvSpPr>
                  <p:cNvPr id="603153" name="Line 17"/>
                  <p:cNvSpPr>
                    <a:spLocks noChangeShapeType="1"/>
                  </p:cNvSpPr>
                  <p:nvPr/>
                </p:nvSpPr>
                <p:spPr bwMode="auto">
                  <a:xfrm flipV="1">
                    <a:off x="2832" y="3216"/>
                    <a:ext cx="960" cy="336"/>
                  </a:xfrm>
                  <a:prstGeom prst="line">
                    <a:avLst/>
                  </a:prstGeom>
                  <a:noFill/>
                  <a:ln w="9525">
                    <a:solidFill>
                      <a:srgbClr val="FF000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3266" name="Text Box 18"/>
                  <p:cNvSpPr txBox="1">
                    <a:spLocks noChangeArrowheads="1"/>
                  </p:cNvSpPr>
                  <p:nvPr/>
                </p:nvSpPr>
                <p:spPr bwMode="auto">
                  <a:xfrm>
                    <a:off x="2262" y="3431"/>
                    <a:ext cx="892" cy="577"/>
                  </a:xfrm>
                  <a:prstGeom prst="rect">
                    <a:avLst/>
                  </a:prstGeom>
                  <a:noFill/>
                  <a:ln w="9525">
                    <a:noFill/>
                    <a:miter lim="800000"/>
                    <a:headEnd/>
                    <a:tailEnd/>
                  </a:ln>
                </p:spPr>
                <p:txBody>
                  <a:bodyPr wrap="none">
                    <a:spAutoFit/>
                  </a:bodyPr>
                  <a:lstStyle/>
                  <a:p>
                    <a:pPr algn="ctr" eaLnBrk="0" hangingPunct="0"/>
                    <a:r>
                      <a:rPr lang="en-US">
                        <a:solidFill>
                          <a:srgbClr val="000000"/>
                        </a:solidFill>
                      </a:rPr>
                      <a:t>R inferior</a:t>
                    </a:r>
                  </a:p>
                  <a:p>
                    <a:pPr algn="ctr" eaLnBrk="0" hangingPunct="0"/>
                    <a:r>
                      <a:rPr lang="en-US">
                        <a:solidFill>
                          <a:srgbClr val="000000"/>
                        </a:solidFill>
                      </a:rPr>
                      <a:t>pulmonary </a:t>
                    </a:r>
                  </a:p>
                  <a:p>
                    <a:pPr algn="ctr" eaLnBrk="0" hangingPunct="0"/>
                    <a:r>
                      <a:rPr lang="en-US">
                        <a:solidFill>
                          <a:srgbClr val="000000"/>
                        </a:solidFill>
                      </a:rPr>
                      <a:t>vein</a:t>
                    </a:r>
                  </a:p>
                </p:txBody>
              </p:sp>
            </p:grpSp>
            <p:sp>
              <p:nvSpPr>
                <p:cNvPr id="603155" name="Line 19"/>
                <p:cNvSpPr>
                  <a:spLocks noChangeShapeType="1"/>
                </p:cNvSpPr>
                <p:nvPr/>
              </p:nvSpPr>
              <p:spPr bwMode="auto">
                <a:xfrm flipH="1" flipV="1">
                  <a:off x="3648" y="3312"/>
                  <a:ext cx="1392" cy="336"/>
                </a:xfrm>
                <a:prstGeom prst="line">
                  <a:avLst/>
                </a:prstGeom>
                <a:noFill/>
                <a:ln w="9525">
                  <a:solidFill>
                    <a:schemeClr val="hlink"/>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603156" name="Line 20"/>
                <p:cNvSpPr>
                  <a:spLocks noChangeShapeType="1"/>
                </p:cNvSpPr>
                <p:nvPr/>
              </p:nvSpPr>
              <p:spPr bwMode="auto">
                <a:xfrm flipH="1" flipV="1">
                  <a:off x="4272" y="3360"/>
                  <a:ext cx="768" cy="288"/>
                </a:xfrm>
                <a:prstGeom prst="line">
                  <a:avLst/>
                </a:prstGeom>
                <a:noFill/>
                <a:ln w="9525">
                  <a:solidFill>
                    <a:schemeClr val="hlink"/>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603157" name="Text Box 21"/>
                <p:cNvSpPr txBox="1">
                  <a:spLocks noChangeArrowheads="1"/>
                </p:cNvSpPr>
                <p:nvPr/>
              </p:nvSpPr>
              <p:spPr bwMode="auto">
                <a:xfrm>
                  <a:off x="4982" y="3527"/>
                  <a:ext cx="876" cy="404"/>
                </a:xfrm>
                <a:prstGeom prst="rect">
                  <a:avLst/>
                </a:prstGeom>
                <a:noFill/>
                <a:ln w="9525">
                  <a:noFill/>
                  <a:miter lim="800000"/>
                  <a:headEnd/>
                  <a:tailEnd/>
                </a:ln>
                <a:effectLst/>
              </p:spPr>
              <p:txBody>
                <a:bodyPr wrap="none">
                  <a:spAutoFit/>
                </a:bodyPr>
                <a:lstStyle/>
                <a:p>
                  <a:pPr algn="ctr" eaLnBrk="0" hangingPunct="0">
                    <a:defRPr/>
                  </a:pPr>
                  <a:r>
                    <a:rPr lang="en-US">
                      <a:solidFill>
                        <a:schemeClr val="hlink"/>
                      </a:solidFill>
                      <a:effectLst>
                        <a:outerShdw blurRad="38100" dist="38100" dir="2700000" algn="tl">
                          <a:srgbClr val="000000"/>
                        </a:outerShdw>
                      </a:effectLst>
                    </a:rPr>
                    <a:t>Lower lobe</a:t>
                  </a:r>
                </a:p>
                <a:p>
                  <a:pPr algn="ctr" eaLnBrk="0" hangingPunct="0">
                    <a:defRPr/>
                  </a:pPr>
                  <a:r>
                    <a:rPr lang="en-US">
                      <a:solidFill>
                        <a:schemeClr val="hlink"/>
                      </a:solidFill>
                      <a:effectLst>
                        <a:outerShdw blurRad="38100" dist="38100" dir="2700000" algn="tl">
                          <a:srgbClr val="000000"/>
                        </a:outerShdw>
                      </a:effectLst>
                    </a:rPr>
                    <a:t>bronchi</a:t>
                  </a: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3138"/>
                                        </p:tgtEl>
                                        <p:attrNameLst>
                                          <p:attrName>style.visibility</p:attrName>
                                        </p:attrNameLst>
                                      </p:cBhvr>
                                      <p:to>
                                        <p:strVal val="visible"/>
                                      </p:to>
                                    </p:set>
                                    <p:animEffect transition="in" filter="fade">
                                      <p:cBhvr>
                                        <p:cTn id="7" dur="2000"/>
                                        <p:tgtEl>
                                          <p:spTgt spid="6031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dur="indefinite" nodeType="mainSeq">
                <p:childTnLst>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r>
              <a:rPr lang="en-US" smtClean="0"/>
              <a:t>Normal    HRCT</a:t>
            </a:r>
          </a:p>
        </p:txBody>
      </p:sp>
      <p:pic>
        <p:nvPicPr>
          <p:cNvPr id="54275" name="Picture 3" descr="NormalLungHRCT"/>
          <p:cNvPicPr>
            <a:picLocks noChangeAspect="1" noChangeArrowheads="1"/>
          </p:cNvPicPr>
          <p:nvPr>
            <p:ph idx="1"/>
          </p:nvPr>
        </p:nvPicPr>
        <p:blipFill>
          <a:blip r:embed="rId3"/>
          <a:srcRect/>
          <a:stretch>
            <a:fillRect/>
          </a:stretch>
        </p:blipFill>
        <p:spPr>
          <a:xfrm>
            <a:off x="827088" y="1196975"/>
            <a:ext cx="7704137" cy="5329238"/>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5410200" y="304800"/>
            <a:ext cx="3733800" cy="1447800"/>
          </a:xfrm>
        </p:spPr>
        <p:txBody>
          <a:bodyPr/>
          <a:lstStyle/>
          <a:p>
            <a:pPr eaLnBrk="1" hangingPunct="1">
              <a:defRPr/>
            </a:pPr>
            <a:r>
              <a:rPr lang="en-US" smtClean="0">
                <a:solidFill>
                  <a:srgbClr val="66FFFF"/>
                </a:solidFill>
              </a:rPr>
              <a:t>Anatomy on Normal Chest </a:t>
            </a:r>
            <a:br>
              <a:rPr lang="en-US" smtClean="0">
                <a:solidFill>
                  <a:srgbClr val="66FFFF"/>
                </a:solidFill>
              </a:rPr>
            </a:br>
            <a:r>
              <a:rPr lang="en-US" smtClean="0">
                <a:solidFill>
                  <a:srgbClr val="66FFFF"/>
                </a:solidFill>
              </a:rPr>
              <a:t>X-Ray</a:t>
            </a:r>
          </a:p>
        </p:txBody>
      </p:sp>
      <p:pic>
        <p:nvPicPr>
          <p:cNvPr id="55299" name="Picture 3" descr="Case1NormalCXR PA"/>
          <p:cNvPicPr>
            <a:picLocks noChangeAspect="1" noChangeArrowheads="1"/>
          </p:cNvPicPr>
          <p:nvPr/>
        </p:nvPicPr>
        <p:blipFill>
          <a:blip r:embed="rId3">
            <a:lum bright="18000"/>
          </a:blip>
          <a:srcRect/>
          <a:stretch>
            <a:fillRect/>
          </a:stretch>
        </p:blipFill>
        <p:spPr bwMode="auto">
          <a:xfrm>
            <a:off x="304800" y="304800"/>
            <a:ext cx="5159375" cy="6324600"/>
          </a:xfrm>
          <a:prstGeom prst="rect">
            <a:avLst/>
          </a:prstGeom>
          <a:noFill/>
          <a:ln w="9525">
            <a:noFill/>
            <a:miter lim="800000"/>
            <a:headEnd/>
            <a:tailEnd/>
          </a:ln>
        </p:spPr>
      </p:pic>
      <p:sp>
        <p:nvSpPr>
          <p:cNvPr id="55300" name="Text Box 4"/>
          <p:cNvSpPr txBox="1">
            <a:spLocks noChangeArrowheads="1"/>
          </p:cNvSpPr>
          <p:nvPr/>
        </p:nvSpPr>
        <p:spPr bwMode="auto">
          <a:xfrm>
            <a:off x="304800" y="304800"/>
            <a:ext cx="1676400" cy="366713"/>
          </a:xfrm>
          <a:prstGeom prst="rect">
            <a:avLst/>
          </a:prstGeom>
          <a:noFill/>
          <a:ln w="9525">
            <a:noFill/>
            <a:miter lim="800000"/>
            <a:headEnd/>
            <a:tailEnd/>
          </a:ln>
        </p:spPr>
        <p:txBody>
          <a:bodyPr>
            <a:spAutoFit/>
          </a:bodyPr>
          <a:lstStyle/>
          <a:p>
            <a:pPr>
              <a:spcBef>
                <a:spcPct val="50000"/>
              </a:spcBef>
            </a:pPr>
            <a:r>
              <a:rPr lang="en-US" b="0">
                <a:solidFill>
                  <a:srgbClr val="FFFF00"/>
                </a:solidFill>
                <a:latin typeface="Times New Roman" pitchFamily="18" charset="0"/>
              </a:rPr>
              <a:t>CXR-PA</a:t>
            </a:r>
          </a:p>
        </p:txBody>
      </p:sp>
      <p:sp>
        <p:nvSpPr>
          <p:cNvPr id="55301" name="Text Box 5"/>
          <p:cNvSpPr txBox="1">
            <a:spLocks noChangeArrowheads="1"/>
          </p:cNvSpPr>
          <p:nvPr/>
        </p:nvSpPr>
        <p:spPr bwMode="auto">
          <a:xfrm>
            <a:off x="5410200" y="1676400"/>
            <a:ext cx="3352800" cy="4697413"/>
          </a:xfrm>
          <a:prstGeom prst="rect">
            <a:avLst/>
          </a:prstGeom>
          <a:noFill/>
          <a:ln w="9525">
            <a:noFill/>
            <a:miter lim="800000"/>
            <a:headEnd/>
            <a:tailEnd/>
          </a:ln>
        </p:spPr>
        <p:txBody>
          <a:bodyPr>
            <a:spAutoFit/>
          </a:bodyPr>
          <a:lstStyle/>
          <a:p>
            <a:pPr marL="457200" indent="-457200">
              <a:spcBef>
                <a:spcPct val="50000"/>
              </a:spcBef>
            </a:pPr>
            <a:r>
              <a:rPr lang="en-US" sz="1600" b="0">
                <a:latin typeface="Times New Roman" pitchFamily="18" charset="0"/>
              </a:rPr>
              <a:t>Key:</a:t>
            </a:r>
          </a:p>
          <a:p>
            <a:pPr marL="457200" indent="-457200">
              <a:spcBef>
                <a:spcPct val="50000"/>
              </a:spcBef>
              <a:buFontTx/>
              <a:buAutoNum type="arabicPeriod"/>
            </a:pPr>
            <a:r>
              <a:rPr lang="en-US" sz="1400" b="0">
                <a:latin typeface="Times New Roman" pitchFamily="18" charset="0"/>
              </a:rPr>
              <a:t>Right 1</a:t>
            </a:r>
            <a:r>
              <a:rPr lang="en-US" sz="1400" b="0" baseline="30000">
                <a:latin typeface="Times New Roman" pitchFamily="18" charset="0"/>
              </a:rPr>
              <a:t>st</a:t>
            </a:r>
            <a:r>
              <a:rPr lang="en-US" sz="1400" b="0">
                <a:latin typeface="Times New Roman" pitchFamily="18" charset="0"/>
              </a:rPr>
              <a:t> rib</a:t>
            </a:r>
          </a:p>
          <a:p>
            <a:pPr marL="457200" indent="-457200">
              <a:spcBef>
                <a:spcPct val="50000"/>
              </a:spcBef>
              <a:buFontTx/>
              <a:buAutoNum type="arabicPeriod"/>
            </a:pPr>
            <a:r>
              <a:rPr lang="en-US" sz="1400" b="0">
                <a:latin typeface="Times New Roman" pitchFamily="18" charset="0"/>
              </a:rPr>
              <a:t>Right 2</a:t>
            </a:r>
            <a:r>
              <a:rPr lang="en-US" sz="1400" b="0" baseline="30000">
                <a:latin typeface="Times New Roman" pitchFamily="18" charset="0"/>
              </a:rPr>
              <a:t>nd</a:t>
            </a:r>
            <a:r>
              <a:rPr lang="en-US" sz="1400" b="0">
                <a:latin typeface="Times New Roman" pitchFamily="18" charset="0"/>
              </a:rPr>
              <a:t> rib</a:t>
            </a:r>
          </a:p>
          <a:p>
            <a:pPr marL="457200" indent="-457200">
              <a:spcBef>
                <a:spcPct val="50000"/>
              </a:spcBef>
              <a:buFontTx/>
              <a:buAutoNum type="arabicPeriod"/>
            </a:pPr>
            <a:r>
              <a:rPr lang="en-US" sz="1400" b="0">
                <a:latin typeface="Times New Roman" pitchFamily="18" charset="0"/>
              </a:rPr>
              <a:t>Scapula</a:t>
            </a:r>
          </a:p>
          <a:p>
            <a:pPr marL="457200" indent="-457200">
              <a:spcBef>
                <a:spcPct val="50000"/>
              </a:spcBef>
              <a:buFontTx/>
              <a:buAutoNum type="arabicPeriod"/>
            </a:pPr>
            <a:r>
              <a:rPr lang="en-US" sz="1400" b="0">
                <a:latin typeface="Times New Roman" pitchFamily="18" charset="0"/>
              </a:rPr>
              <a:t>Trachea</a:t>
            </a:r>
          </a:p>
          <a:p>
            <a:pPr marL="457200" indent="-457200">
              <a:spcBef>
                <a:spcPct val="50000"/>
              </a:spcBef>
              <a:buFontTx/>
              <a:buAutoNum type="arabicPeriod"/>
            </a:pPr>
            <a:r>
              <a:rPr lang="en-US" sz="1400" b="0">
                <a:latin typeface="Times New Roman" pitchFamily="18" charset="0"/>
              </a:rPr>
              <a:t>Carina</a:t>
            </a:r>
          </a:p>
          <a:p>
            <a:pPr marL="457200" indent="-457200">
              <a:spcBef>
                <a:spcPct val="50000"/>
              </a:spcBef>
              <a:buFontTx/>
              <a:buAutoNum type="arabicPeriod"/>
            </a:pPr>
            <a:r>
              <a:rPr lang="en-US" sz="1400" b="0">
                <a:latin typeface="Times New Roman" pitchFamily="18" charset="0"/>
              </a:rPr>
              <a:t>Bronchus seen end on</a:t>
            </a:r>
          </a:p>
          <a:p>
            <a:pPr marL="457200" indent="-457200">
              <a:spcBef>
                <a:spcPct val="50000"/>
              </a:spcBef>
              <a:buFontTx/>
              <a:buAutoNum type="arabicPeriod"/>
            </a:pPr>
            <a:r>
              <a:rPr lang="en-US" sz="1400" b="0">
                <a:latin typeface="Times New Roman" pitchFamily="18" charset="0"/>
              </a:rPr>
              <a:t>Bilateral hila</a:t>
            </a:r>
          </a:p>
          <a:p>
            <a:pPr marL="457200" indent="-457200">
              <a:spcBef>
                <a:spcPct val="50000"/>
              </a:spcBef>
              <a:buFontTx/>
              <a:buAutoNum type="arabicPeriod"/>
            </a:pPr>
            <a:r>
              <a:rPr lang="en-US" sz="1400" b="0">
                <a:latin typeface="Times New Roman" pitchFamily="18" charset="0"/>
              </a:rPr>
              <a:t>Branch of right main descending pulmonary artery</a:t>
            </a:r>
          </a:p>
          <a:p>
            <a:pPr marL="457200" indent="-457200">
              <a:spcBef>
                <a:spcPct val="50000"/>
              </a:spcBef>
              <a:buFontTx/>
              <a:buAutoNum type="arabicPeriod"/>
            </a:pPr>
            <a:r>
              <a:rPr lang="en-US" sz="1400" b="0">
                <a:latin typeface="Times New Roman" pitchFamily="18" charset="0"/>
              </a:rPr>
              <a:t>Right minor (horizontal fissure)</a:t>
            </a:r>
          </a:p>
          <a:p>
            <a:pPr marL="457200" indent="-457200">
              <a:spcBef>
                <a:spcPct val="50000"/>
              </a:spcBef>
              <a:buFontTx/>
              <a:buAutoNum type="arabicPeriod"/>
            </a:pPr>
            <a:r>
              <a:rPr lang="en-US" sz="1400" b="0">
                <a:latin typeface="Times New Roman" pitchFamily="18" charset="0"/>
              </a:rPr>
              <a:t>Right hemi diaphragm</a:t>
            </a:r>
          </a:p>
          <a:p>
            <a:pPr marL="457200" indent="-457200">
              <a:spcBef>
                <a:spcPct val="50000"/>
              </a:spcBef>
              <a:buFontTx/>
              <a:buAutoNum type="arabicPeriod"/>
            </a:pPr>
            <a:r>
              <a:rPr lang="en-US" sz="1400" b="0">
                <a:latin typeface="Times New Roman" pitchFamily="18" charset="0"/>
              </a:rPr>
              <a:t>Left hemi diaphragm</a:t>
            </a:r>
          </a:p>
          <a:p>
            <a:pPr marL="457200" indent="-457200">
              <a:spcBef>
                <a:spcPct val="50000"/>
              </a:spcBef>
              <a:buFontTx/>
              <a:buAutoNum type="arabicPeriod"/>
            </a:pPr>
            <a:r>
              <a:rPr lang="en-US" sz="1400" b="0">
                <a:latin typeface="Times New Roman" pitchFamily="18" charset="0"/>
              </a:rPr>
              <a:t>Gastric air bubble</a:t>
            </a:r>
          </a:p>
          <a:p>
            <a:pPr marL="457200" indent="-457200">
              <a:spcBef>
                <a:spcPct val="50000"/>
              </a:spcBef>
              <a:buFontTx/>
              <a:buAutoNum type="arabicPeriod"/>
            </a:pPr>
            <a:r>
              <a:rPr lang="en-US" sz="1400" b="0">
                <a:latin typeface="Times New Roman" pitchFamily="18" charset="0"/>
              </a:rPr>
              <a:t>Left clavicle</a:t>
            </a:r>
          </a:p>
        </p:txBody>
      </p:sp>
      <p:sp>
        <p:nvSpPr>
          <p:cNvPr id="535558" name="Rectangle 6"/>
          <p:cNvSpPr>
            <a:spLocks noChangeArrowheads="1"/>
          </p:cNvSpPr>
          <p:nvPr/>
        </p:nvSpPr>
        <p:spPr bwMode="auto">
          <a:xfrm>
            <a:off x="1371600" y="3581400"/>
            <a:ext cx="381000" cy="152400"/>
          </a:xfrm>
          <a:prstGeom prst="rect">
            <a:avLst/>
          </a:prstGeom>
          <a:no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5303" name="Text Box 7"/>
          <p:cNvSpPr txBox="1">
            <a:spLocks noChangeArrowheads="1"/>
          </p:cNvSpPr>
          <p:nvPr/>
        </p:nvSpPr>
        <p:spPr bwMode="auto">
          <a:xfrm>
            <a:off x="1295400" y="762000"/>
            <a:ext cx="762000" cy="228600"/>
          </a:xfrm>
          <a:prstGeom prst="rect">
            <a:avLst/>
          </a:prstGeom>
          <a:noFill/>
          <a:ln w="9525">
            <a:noFill/>
            <a:miter lim="800000"/>
            <a:headEnd/>
            <a:tailEnd/>
          </a:ln>
        </p:spPr>
        <p:txBody>
          <a:bodyPr>
            <a:spAutoFit/>
          </a:bodyPr>
          <a:lstStyle/>
          <a:p>
            <a:pPr>
              <a:spcBef>
                <a:spcPct val="50000"/>
              </a:spcBef>
            </a:pPr>
            <a:r>
              <a:rPr lang="en-US" sz="900" b="0">
                <a:solidFill>
                  <a:schemeClr val="bg2"/>
                </a:solidFill>
                <a:latin typeface="Times New Roman" pitchFamily="18" charset="0"/>
              </a:rPr>
              <a:t>2</a:t>
            </a:r>
          </a:p>
        </p:txBody>
      </p:sp>
      <p:sp>
        <p:nvSpPr>
          <p:cNvPr id="55304" name="Text Box 8"/>
          <p:cNvSpPr txBox="1">
            <a:spLocks noChangeArrowheads="1"/>
          </p:cNvSpPr>
          <p:nvPr/>
        </p:nvSpPr>
        <p:spPr bwMode="auto">
          <a:xfrm>
            <a:off x="1828800" y="5334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1</a:t>
            </a:r>
          </a:p>
        </p:txBody>
      </p:sp>
      <p:sp>
        <p:nvSpPr>
          <p:cNvPr id="55305" name="Text Box 9"/>
          <p:cNvSpPr txBox="1">
            <a:spLocks noChangeArrowheads="1"/>
          </p:cNvSpPr>
          <p:nvPr/>
        </p:nvSpPr>
        <p:spPr bwMode="auto">
          <a:xfrm>
            <a:off x="1295400" y="6858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2</a:t>
            </a:r>
          </a:p>
        </p:txBody>
      </p:sp>
      <p:sp>
        <p:nvSpPr>
          <p:cNvPr id="55306" name="Text Box 10"/>
          <p:cNvSpPr txBox="1">
            <a:spLocks noChangeArrowheads="1"/>
          </p:cNvSpPr>
          <p:nvPr/>
        </p:nvSpPr>
        <p:spPr bwMode="auto">
          <a:xfrm>
            <a:off x="2667000" y="10668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4</a:t>
            </a:r>
          </a:p>
        </p:txBody>
      </p:sp>
      <p:sp>
        <p:nvSpPr>
          <p:cNvPr id="55307" name="Text Box 11"/>
          <p:cNvSpPr txBox="1">
            <a:spLocks noChangeArrowheads="1"/>
          </p:cNvSpPr>
          <p:nvPr/>
        </p:nvSpPr>
        <p:spPr bwMode="auto">
          <a:xfrm>
            <a:off x="2514600" y="2514600"/>
            <a:ext cx="304800" cy="304800"/>
          </a:xfrm>
          <a:prstGeom prst="rect">
            <a:avLst/>
          </a:prstGeom>
          <a:solidFill>
            <a:schemeClr val="tx2"/>
          </a:solidFill>
          <a:ln w="9525">
            <a:noFill/>
            <a:miter lim="800000"/>
            <a:headEnd/>
            <a:tailEnd/>
          </a:ln>
        </p:spPr>
        <p:txBody>
          <a:bodyPr>
            <a:spAutoFit/>
          </a:bodyPr>
          <a:lstStyle/>
          <a:p>
            <a:pPr>
              <a:spcBef>
                <a:spcPct val="50000"/>
              </a:spcBef>
            </a:pPr>
            <a:r>
              <a:rPr lang="en-US" sz="1400">
                <a:solidFill>
                  <a:schemeClr val="bg1"/>
                </a:solidFill>
                <a:latin typeface="Times New Roman" pitchFamily="18" charset="0"/>
              </a:rPr>
              <a:t>5</a:t>
            </a:r>
          </a:p>
        </p:txBody>
      </p:sp>
      <p:sp>
        <p:nvSpPr>
          <p:cNvPr id="55308" name="Text Box 12"/>
          <p:cNvSpPr txBox="1">
            <a:spLocks noChangeArrowheads="1"/>
          </p:cNvSpPr>
          <p:nvPr/>
        </p:nvSpPr>
        <p:spPr bwMode="auto">
          <a:xfrm>
            <a:off x="1981200" y="2743200"/>
            <a:ext cx="304800" cy="336550"/>
          </a:xfrm>
          <a:prstGeom prst="rect">
            <a:avLst/>
          </a:prstGeom>
          <a:noFill/>
          <a:ln w="9525">
            <a:noFill/>
            <a:miter lim="800000"/>
            <a:headEnd/>
            <a:tailEnd/>
          </a:ln>
        </p:spPr>
        <p:txBody>
          <a:bodyPr>
            <a:spAutoFit/>
          </a:bodyPr>
          <a:lstStyle/>
          <a:p>
            <a:pPr>
              <a:spcBef>
                <a:spcPct val="50000"/>
              </a:spcBef>
            </a:pPr>
            <a:r>
              <a:rPr lang="en-US" sz="1600">
                <a:latin typeface="Times New Roman" pitchFamily="18" charset="0"/>
              </a:rPr>
              <a:t>7</a:t>
            </a:r>
          </a:p>
        </p:txBody>
      </p:sp>
      <p:sp>
        <p:nvSpPr>
          <p:cNvPr id="55309" name="Text Box 13"/>
          <p:cNvSpPr txBox="1">
            <a:spLocks noChangeArrowheads="1"/>
          </p:cNvSpPr>
          <p:nvPr/>
        </p:nvSpPr>
        <p:spPr bwMode="auto">
          <a:xfrm>
            <a:off x="685800" y="32004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9</a:t>
            </a:r>
          </a:p>
        </p:txBody>
      </p:sp>
      <p:sp>
        <p:nvSpPr>
          <p:cNvPr id="55310" name="Text Box 14"/>
          <p:cNvSpPr txBox="1">
            <a:spLocks noChangeArrowheads="1"/>
          </p:cNvSpPr>
          <p:nvPr/>
        </p:nvSpPr>
        <p:spPr bwMode="auto">
          <a:xfrm>
            <a:off x="1524000" y="27432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6</a:t>
            </a:r>
          </a:p>
        </p:txBody>
      </p:sp>
      <p:sp>
        <p:nvSpPr>
          <p:cNvPr id="55311" name="Text Box 15"/>
          <p:cNvSpPr txBox="1">
            <a:spLocks noChangeArrowheads="1"/>
          </p:cNvSpPr>
          <p:nvPr/>
        </p:nvSpPr>
        <p:spPr bwMode="auto">
          <a:xfrm>
            <a:off x="3810000" y="6172200"/>
            <a:ext cx="3810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12</a:t>
            </a:r>
          </a:p>
        </p:txBody>
      </p:sp>
      <p:sp>
        <p:nvSpPr>
          <p:cNvPr id="55312" name="Text Box 16"/>
          <p:cNvSpPr txBox="1">
            <a:spLocks noChangeArrowheads="1"/>
          </p:cNvSpPr>
          <p:nvPr/>
        </p:nvSpPr>
        <p:spPr bwMode="auto">
          <a:xfrm>
            <a:off x="3276600" y="2743200"/>
            <a:ext cx="304800" cy="336550"/>
          </a:xfrm>
          <a:prstGeom prst="rect">
            <a:avLst/>
          </a:prstGeom>
          <a:noFill/>
          <a:ln w="9525">
            <a:noFill/>
            <a:miter lim="800000"/>
            <a:headEnd/>
            <a:tailEnd/>
          </a:ln>
        </p:spPr>
        <p:txBody>
          <a:bodyPr>
            <a:spAutoFit/>
          </a:bodyPr>
          <a:lstStyle/>
          <a:p>
            <a:pPr>
              <a:spcBef>
                <a:spcPct val="50000"/>
              </a:spcBef>
            </a:pPr>
            <a:r>
              <a:rPr lang="en-US" sz="1600">
                <a:latin typeface="Times New Roman" pitchFamily="18" charset="0"/>
              </a:rPr>
              <a:t>7</a:t>
            </a:r>
          </a:p>
        </p:txBody>
      </p:sp>
      <p:sp>
        <p:nvSpPr>
          <p:cNvPr id="535569" name="Line 17"/>
          <p:cNvSpPr>
            <a:spLocks noChangeShapeType="1"/>
          </p:cNvSpPr>
          <p:nvPr/>
        </p:nvSpPr>
        <p:spPr bwMode="auto">
          <a:xfrm flipV="1">
            <a:off x="838200" y="3124200"/>
            <a:ext cx="76200" cy="152400"/>
          </a:xfrm>
          <a:prstGeom prst="line">
            <a:avLst/>
          </a:prstGeom>
          <a:noFill/>
          <a:ln w="9525">
            <a:solidFill>
              <a:schemeClr val="tx1"/>
            </a:solidFill>
            <a:round/>
            <a:headEnd/>
            <a:tailEnd type="triangle" w="med" len="med"/>
          </a:ln>
          <a:effectLst/>
        </p:spPr>
        <p:txBody>
          <a:bodyPr wrap="none"/>
          <a:lstStyle/>
          <a:p>
            <a:pPr>
              <a:defRPr/>
            </a:pPr>
            <a:endParaRPr lang="en-US">
              <a:effectLst>
                <a:outerShdw blurRad="38100" dist="38100" dir="2700000" algn="tl">
                  <a:srgbClr val="000000">
                    <a:alpha val="43137"/>
                  </a:srgbClr>
                </a:outerShdw>
              </a:effectLst>
            </a:endParaRPr>
          </a:p>
        </p:txBody>
      </p:sp>
      <p:sp>
        <p:nvSpPr>
          <p:cNvPr id="535570" name="Line 18"/>
          <p:cNvSpPr>
            <a:spLocks noChangeShapeType="1"/>
          </p:cNvSpPr>
          <p:nvPr/>
        </p:nvSpPr>
        <p:spPr bwMode="auto">
          <a:xfrm flipV="1">
            <a:off x="4114800" y="5638800"/>
            <a:ext cx="0" cy="381000"/>
          </a:xfrm>
          <a:prstGeom prst="line">
            <a:avLst/>
          </a:prstGeom>
          <a:noFill/>
          <a:ln w="9525">
            <a:solidFill>
              <a:schemeClr val="tx1"/>
            </a:solidFill>
            <a:round/>
            <a:headEnd/>
            <a:tailEnd type="triangle" w="med" len="med"/>
          </a:ln>
          <a:effectLst/>
        </p:spPr>
        <p:txBody>
          <a:bodyPr wrap="none"/>
          <a:lstStyle/>
          <a:p>
            <a:pPr>
              <a:defRPr/>
            </a:pPr>
            <a:endParaRPr lang="en-US">
              <a:effectLst>
                <a:outerShdw blurRad="38100" dist="38100" dir="2700000" algn="tl">
                  <a:srgbClr val="000000">
                    <a:alpha val="43137"/>
                  </a:srgbClr>
                </a:outerShdw>
              </a:effectLst>
            </a:endParaRPr>
          </a:p>
        </p:txBody>
      </p:sp>
      <p:sp>
        <p:nvSpPr>
          <p:cNvPr id="535571" name="Rectangle 19"/>
          <p:cNvSpPr>
            <a:spLocks noChangeArrowheads="1"/>
          </p:cNvSpPr>
          <p:nvPr/>
        </p:nvSpPr>
        <p:spPr bwMode="auto">
          <a:xfrm>
            <a:off x="1295400" y="5410200"/>
            <a:ext cx="304800" cy="304800"/>
          </a:xfrm>
          <a:prstGeom prst="rect">
            <a:avLst/>
          </a:prstGeom>
          <a:solidFill>
            <a:schemeClr val="tx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35572" name="Line 20"/>
          <p:cNvSpPr>
            <a:spLocks noChangeShapeType="1"/>
          </p:cNvSpPr>
          <p:nvPr/>
        </p:nvSpPr>
        <p:spPr bwMode="auto">
          <a:xfrm flipV="1">
            <a:off x="1219200" y="5410200"/>
            <a:ext cx="0" cy="304800"/>
          </a:xfrm>
          <a:prstGeom prst="line">
            <a:avLst/>
          </a:prstGeom>
          <a:noFill/>
          <a:ln w="9525">
            <a:solidFill>
              <a:srgbClr val="FFFFFF"/>
            </a:solidFill>
            <a:round/>
            <a:headEnd/>
            <a:tailEnd type="triangle" w="med" len="med"/>
          </a:ln>
          <a:effectLst/>
        </p:spPr>
        <p:txBody>
          <a:bodyPr wrap="none"/>
          <a:lstStyle/>
          <a:p>
            <a:pPr>
              <a:defRPr/>
            </a:pPr>
            <a:endParaRPr lang="en-US">
              <a:effectLst>
                <a:outerShdw blurRad="38100" dist="38100" dir="2700000" algn="tl">
                  <a:srgbClr val="000000">
                    <a:alpha val="43137"/>
                  </a:srgbClr>
                </a:outerShdw>
              </a:effectLst>
            </a:endParaRPr>
          </a:p>
        </p:txBody>
      </p:sp>
      <p:sp>
        <p:nvSpPr>
          <p:cNvPr id="55317" name="Text Box 21"/>
          <p:cNvSpPr txBox="1">
            <a:spLocks noChangeArrowheads="1"/>
          </p:cNvSpPr>
          <p:nvPr/>
        </p:nvSpPr>
        <p:spPr bwMode="auto">
          <a:xfrm>
            <a:off x="4572000" y="1143000"/>
            <a:ext cx="4572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13</a:t>
            </a:r>
          </a:p>
        </p:txBody>
      </p:sp>
      <p:sp>
        <p:nvSpPr>
          <p:cNvPr id="55318" name="Text Box 22"/>
          <p:cNvSpPr txBox="1">
            <a:spLocks noChangeArrowheads="1"/>
          </p:cNvSpPr>
          <p:nvPr/>
        </p:nvSpPr>
        <p:spPr bwMode="auto">
          <a:xfrm>
            <a:off x="1828800" y="3124200"/>
            <a:ext cx="3048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8</a:t>
            </a:r>
          </a:p>
        </p:txBody>
      </p:sp>
      <p:sp>
        <p:nvSpPr>
          <p:cNvPr id="535575" name="Line 23"/>
          <p:cNvSpPr>
            <a:spLocks noChangeShapeType="1"/>
          </p:cNvSpPr>
          <p:nvPr/>
        </p:nvSpPr>
        <p:spPr bwMode="auto">
          <a:xfrm flipV="1">
            <a:off x="1676400" y="2819400"/>
            <a:ext cx="152400" cy="152400"/>
          </a:xfrm>
          <a:prstGeom prst="line">
            <a:avLst/>
          </a:prstGeom>
          <a:noFill/>
          <a:ln w="9525">
            <a:solidFill>
              <a:schemeClr val="tx1"/>
            </a:solidFill>
            <a:round/>
            <a:headEnd/>
            <a:tailEnd type="triangle" w="med" len="med"/>
          </a:ln>
          <a:effectLst/>
        </p:spPr>
        <p:txBody>
          <a:bodyPr wrap="none"/>
          <a:lstStyle/>
          <a:p>
            <a:pPr>
              <a:defRPr/>
            </a:pPr>
            <a:endParaRPr lang="en-US">
              <a:effectLst>
                <a:outerShdw blurRad="38100" dist="38100" dir="2700000" algn="tl">
                  <a:srgbClr val="000000">
                    <a:alpha val="43137"/>
                  </a:srgbClr>
                </a:outerShdw>
              </a:effectLst>
            </a:endParaRPr>
          </a:p>
        </p:txBody>
      </p:sp>
      <p:sp>
        <p:nvSpPr>
          <p:cNvPr id="55320" name="Text Box 24"/>
          <p:cNvSpPr txBox="1">
            <a:spLocks noChangeArrowheads="1"/>
          </p:cNvSpPr>
          <p:nvPr/>
        </p:nvSpPr>
        <p:spPr bwMode="auto">
          <a:xfrm>
            <a:off x="5257800" y="2286000"/>
            <a:ext cx="228600" cy="304800"/>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Times New Roman" pitchFamily="18" charset="0"/>
              </a:rPr>
              <a:t>3</a:t>
            </a:r>
          </a:p>
        </p:txBody>
      </p:sp>
      <p:sp>
        <p:nvSpPr>
          <p:cNvPr id="55321" name="Text Box 25"/>
          <p:cNvSpPr txBox="1">
            <a:spLocks noChangeArrowheads="1"/>
          </p:cNvSpPr>
          <p:nvPr/>
        </p:nvSpPr>
        <p:spPr bwMode="auto">
          <a:xfrm>
            <a:off x="3657600" y="5638800"/>
            <a:ext cx="381000" cy="304800"/>
          </a:xfrm>
          <a:prstGeom prst="rect">
            <a:avLst/>
          </a:prstGeom>
          <a:solidFill>
            <a:schemeClr val="tx2"/>
          </a:solidFill>
          <a:ln w="9525">
            <a:noFill/>
            <a:miter lim="800000"/>
            <a:headEnd/>
            <a:tailEnd/>
          </a:ln>
        </p:spPr>
        <p:txBody>
          <a:bodyPr>
            <a:spAutoFit/>
          </a:bodyPr>
          <a:lstStyle/>
          <a:p>
            <a:pPr>
              <a:spcBef>
                <a:spcPct val="50000"/>
              </a:spcBef>
            </a:pPr>
            <a:r>
              <a:rPr lang="en-US" sz="1400">
                <a:solidFill>
                  <a:schemeClr val="bg1"/>
                </a:solidFill>
                <a:latin typeface="Times New Roman" pitchFamily="18" charset="0"/>
              </a:rPr>
              <a:t>11</a:t>
            </a:r>
          </a:p>
        </p:txBody>
      </p:sp>
      <p:sp>
        <p:nvSpPr>
          <p:cNvPr id="55322" name="Text Box 26"/>
          <p:cNvSpPr txBox="1">
            <a:spLocks noChangeArrowheads="1"/>
          </p:cNvSpPr>
          <p:nvPr/>
        </p:nvSpPr>
        <p:spPr bwMode="auto">
          <a:xfrm>
            <a:off x="1219200" y="5410200"/>
            <a:ext cx="457200" cy="304800"/>
          </a:xfrm>
          <a:prstGeom prst="rect">
            <a:avLst/>
          </a:prstGeom>
          <a:noFill/>
          <a:ln w="9525">
            <a:noFill/>
            <a:miter lim="800000"/>
            <a:headEnd/>
            <a:tailEnd/>
          </a:ln>
        </p:spPr>
        <p:txBody>
          <a:bodyPr>
            <a:spAutoFit/>
          </a:bodyPr>
          <a:lstStyle/>
          <a:p>
            <a:pPr algn="ctr">
              <a:spcBef>
                <a:spcPct val="50000"/>
              </a:spcBef>
            </a:pPr>
            <a:r>
              <a:rPr lang="en-US" sz="1400">
                <a:solidFill>
                  <a:schemeClr val="bg1"/>
                </a:solidFill>
                <a:latin typeface="Times New Roman" pitchFamily="18" charset="0"/>
              </a:rPr>
              <a:t>10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solidFill>
            <a:schemeClr val="accent1"/>
          </a:solidFill>
        </p:spPr>
        <p:txBody>
          <a:bodyPr/>
          <a:lstStyle/>
          <a:p>
            <a:pPr eaLnBrk="1" hangingPunct="1">
              <a:defRPr/>
            </a:pPr>
            <a:r>
              <a:rPr lang="en-US" b="1" smtClean="0"/>
              <a:t>PA VIEW ANATOMY</a:t>
            </a:r>
          </a:p>
        </p:txBody>
      </p:sp>
      <p:pic>
        <p:nvPicPr>
          <p:cNvPr id="56323" name="Picture 3" descr="mediastinal PA anat"/>
          <p:cNvPicPr>
            <a:picLocks noChangeAspect="1" noChangeArrowheads="1"/>
          </p:cNvPicPr>
          <p:nvPr>
            <p:ph idx="1"/>
          </p:nvPr>
        </p:nvPicPr>
        <p:blipFill>
          <a:blip r:embed="rId3"/>
          <a:srcRect/>
          <a:stretch>
            <a:fillRect/>
          </a:stretch>
        </p:blipFill>
        <p:spPr>
          <a:xfrm>
            <a:off x="1981200" y="1143000"/>
            <a:ext cx="5181600" cy="5715000"/>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title" idx="4294967295"/>
          </p:nvPr>
        </p:nvSpPr>
        <p:spPr/>
        <p:txBody>
          <a:bodyPr/>
          <a:lstStyle/>
          <a:p>
            <a:pPr>
              <a:defRPr/>
            </a:pPr>
            <a:r>
              <a:rPr lang="en-GB"/>
              <a:t>Frontal Chest X-Ray</a:t>
            </a:r>
          </a:p>
        </p:txBody>
      </p:sp>
      <p:sp>
        <p:nvSpPr>
          <p:cNvPr id="58371" name="Rectangle 3"/>
          <p:cNvSpPr>
            <a:spLocks noChangeArrowheads="1"/>
          </p:cNvSpPr>
          <p:nvPr/>
        </p:nvSpPr>
        <p:spPr bwMode="auto">
          <a:xfrm>
            <a:off x="3009900" y="2582863"/>
            <a:ext cx="184150" cy="457200"/>
          </a:xfrm>
          <a:prstGeom prst="rect">
            <a:avLst/>
          </a:prstGeom>
          <a:noFill/>
          <a:ln w="9525">
            <a:noFill/>
            <a:miter lim="800000"/>
            <a:headEnd/>
            <a:tailEnd/>
          </a:ln>
        </p:spPr>
        <p:txBody>
          <a:bodyPr wrap="none">
            <a:spAutoFit/>
          </a:bodyPr>
          <a:lstStyle/>
          <a:p>
            <a:pPr algn="ctr" eaLnBrk="0" hangingPunct="0"/>
            <a:endParaRPr lang="en-US" sz="2400">
              <a:latin typeface="Times"/>
            </a:endParaRPr>
          </a:p>
        </p:txBody>
      </p:sp>
      <p:pic>
        <p:nvPicPr>
          <p:cNvPr id="145412" name="Picture 4"/>
          <p:cNvPicPr>
            <a:picLocks noChangeAspect="1" noChangeArrowheads="1"/>
          </p:cNvPicPr>
          <p:nvPr/>
        </p:nvPicPr>
        <p:blipFill>
          <a:blip r:embed="rId2"/>
          <a:srcRect/>
          <a:stretch>
            <a:fillRect/>
          </a:stretch>
        </p:blipFill>
        <p:spPr bwMode="auto">
          <a:xfrm>
            <a:off x="1676400" y="914400"/>
            <a:ext cx="6705600" cy="5943600"/>
          </a:xfrm>
          <a:prstGeom prst="rect">
            <a:avLst/>
          </a:prstGeom>
          <a:noFill/>
          <a:ln w="9525">
            <a:noFill/>
            <a:miter lim="800000"/>
            <a:headEnd/>
            <a:tailEnd/>
          </a:ln>
        </p:spPr>
      </p:pic>
      <p:pic>
        <p:nvPicPr>
          <p:cNvPr id="145413" name="Picture 5"/>
          <p:cNvPicPr>
            <a:picLocks noChangeAspect="1" noChangeArrowheads="1"/>
          </p:cNvPicPr>
          <p:nvPr/>
        </p:nvPicPr>
        <p:blipFill>
          <a:blip r:embed="rId3"/>
          <a:srcRect/>
          <a:stretch>
            <a:fillRect/>
          </a:stretch>
        </p:blipFill>
        <p:spPr bwMode="auto">
          <a:xfrm>
            <a:off x="1600200" y="928688"/>
            <a:ext cx="6858000" cy="5929312"/>
          </a:xfrm>
          <a:prstGeom prst="rect">
            <a:avLst/>
          </a:prstGeom>
          <a:noFill/>
          <a:ln w="9525">
            <a:noFill/>
            <a:miter lim="800000"/>
            <a:headEnd/>
            <a:tailEnd/>
          </a:ln>
        </p:spPr>
      </p:pic>
      <p:sp>
        <p:nvSpPr>
          <p:cNvPr id="58374" name="Rectangle 6"/>
          <p:cNvSpPr>
            <a:spLocks noChangeArrowheads="1"/>
          </p:cNvSpPr>
          <p:nvPr/>
        </p:nvSpPr>
        <p:spPr bwMode="auto">
          <a:xfrm>
            <a:off x="5732463" y="1130300"/>
            <a:ext cx="184150" cy="457200"/>
          </a:xfrm>
          <a:prstGeom prst="rect">
            <a:avLst/>
          </a:prstGeom>
          <a:noFill/>
          <a:ln w="9525">
            <a:noFill/>
            <a:miter lim="800000"/>
            <a:headEnd/>
            <a:tailEnd/>
          </a:ln>
        </p:spPr>
        <p:txBody>
          <a:bodyPr wrap="none">
            <a:spAutoFit/>
          </a:bodyPr>
          <a:lstStyle/>
          <a:p>
            <a:pPr algn="ctr" eaLnBrk="0" hangingPunct="0"/>
            <a:endParaRPr lang="en-US" sz="2400">
              <a:latin typeface="Times"/>
            </a:endParaRPr>
          </a:p>
        </p:txBody>
      </p:sp>
      <p:pic>
        <p:nvPicPr>
          <p:cNvPr id="145415" name="Picture 7"/>
          <p:cNvPicPr>
            <a:picLocks noChangeAspect="1" noChangeArrowheads="1"/>
          </p:cNvPicPr>
          <p:nvPr/>
        </p:nvPicPr>
        <p:blipFill>
          <a:blip r:embed="rId4"/>
          <a:srcRect/>
          <a:stretch>
            <a:fillRect/>
          </a:stretch>
        </p:blipFill>
        <p:spPr bwMode="auto">
          <a:xfrm>
            <a:off x="1524000" y="1600200"/>
            <a:ext cx="4267200" cy="3979863"/>
          </a:xfrm>
          <a:prstGeom prst="rect">
            <a:avLst/>
          </a:prstGeom>
          <a:noFill/>
          <a:ln w="9525">
            <a:noFill/>
            <a:miter lim="800000"/>
            <a:headEnd/>
            <a:tailEnd/>
          </a:ln>
        </p:spPr>
      </p:pic>
      <p:pic>
        <p:nvPicPr>
          <p:cNvPr id="145417" name="Picture 9"/>
          <p:cNvPicPr>
            <a:picLocks noChangeAspect="1" noChangeArrowheads="1"/>
          </p:cNvPicPr>
          <p:nvPr/>
        </p:nvPicPr>
        <p:blipFill>
          <a:blip r:embed="rId5">
            <a:lum contrast="6000"/>
          </a:blip>
          <a:srcRect/>
          <a:stretch>
            <a:fillRect/>
          </a:stretch>
        </p:blipFill>
        <p:spPr bwMode="auto">
          <a:xfrm>
            <a:off x="228600" y="2590800"/>
            <a:ext cx="4816475" cy="3921125"/>
          </a:xfrm>
          <a:prstGeom prst="rect">
            <a:avLst/>
          </a:prstGeom>
          <a:noFill/>
          <a:ln w="9525">
            <a:noFill/>
            <a:miter lim="800000"/>
            <a:headEnd/>
            <a:tailEnd/>
          </a:ln>
        </p:spPr>
      </p:pic>
      <p:pic>
        <p:nvPicPr>
          <p:cNvPr id="145418" name="Picture 10"/>
          <p:cNvPicPr>
            <a:picLocks noChangeAspect="1" noChangeArrowheads="1"/>
          </p:cNvPicPr>
          <p:nvPr/>
        </p:nvPicPr>
        <p:blipFill>
          <a:blip r:embed="rId6"/>
          <a:srcRect/>
          <a:stretch>
            <a:fillRect/>
          </a:stretch>
        </p:blipFill>
        <p:spPr bwMode="auto">
          <a:xfrm>
            <a:off x="533400" y="2667000"/>
            <a:ext cx="4027488" cy="3624263"/>
          </a:xfrm>
          <a:prstGeom prst="rect">
            <a:avLst/>
          </a:prstGeom>
          <a:noFill/>
          <a:ln w="9525">
            <a:noFill/>
            <a:miter lim="800000"/>
            <a:headEnd/>
            <a:tailEnd/>
          </a:ln>
        </p:spPr>
      </p:pic>
      <p:sp>
        <p:nvSpPr>
          <p:cNvPr id="145420" name="Rectangle 12"/>
          <p:cNvSpPr>
            <a:spLocks noChangeArrowheads="1"/>
          </p:cNvSpPr>
          <p:nvPr/>
        </p:nvSpPr>
        <p:spPr bwMode="auto">
          <a:xfrm>
            <a:off x="2428875" y="6461125"/>
            <a:ext cx="2792413" cy="396875"/>
          </a:xfrm>
          <a:prstGeom prst="rect">
            <a:avLst/>
          </a:prstGeom>
          <a:noFill/>
          <a:ln w="9525">
            <a:noFill/>
            <a:miter lim="800000"/>
            <a:headEnd/>
            <a:tailEnd/>
          </a:ln>
          <a:effectLst/>
        </p:spPr>
        <p:txBody>
          <a:bodyPr wrap="none">
            <a:spAutoFit/>
          </a:bodyPr>
          <a:lstStyle/>
          <a:p>
            <a:pPr algn="ctr" eaLnBrk="0" hangingPunct="0">
              <a:defRPr/>
            </a:pPr>
            <a:r>
              <a:rPr lang="fr-FR" sz="2000">
                <a:solidFill>
                  <a:schemeClr val="tx2"/>
                </a:solidFill>
                <a:effectLst>
                  <a:outerShdw blurRad="38100" dist="38100" dir="2700000" algn="tl">
                    <a:srgbClr val="000000"/>
                  </a:outerShdw>
                </a:effectLst>
                <a:latin typeface="Times"/>
                <a:cs typeface="+mn-cs"/>
              </a:rPr>
              <a:t>Nodule or right </a:t>
            </a:r>
            <a:r>
              <a:rPr lang="en-GB" sz="2000">
                <a:solidFill>
                  <a:schemeClr val="tx2"/>
                </a:solidFill>
                <a:effectLst>
                  <a:outerShdw blurRad="38100" dist="38100" dir="2700000" algn="tl">
                    <a:srgbClr val="000000"/>
                  </a:outerShdw>
                </a:effectLst>
                <a:latin typeface="Times"/>
                <a:cs typeface="+mn-cs"/>
              </a:rPr>
              <a:t>nipple</a:t>
            </a:r>
            <a:r>
              <a:rPr lang="fr-FR" sz="2000">
                <a:solidFill>
                  <a:schemeClr val="tx2"/>
                </a:solidFill>
                <a:effectLst>
                  <a:outerShdw blurRad="38100" dist="38100" dir="2700000" algn="tl">
                    <a:srgbClr val="000000"/>
                  </a:outerShdw>
                </a:effectLst>
                <a:latin typeface="Times"/>
                <a:cs typeface="+mn-cs"/>
              </a:rPr>
              <a:t> ?</a:t>
            </a:r>
            <a:endParaRPr lang="fr-FR" sz="2400">
              <a:effectLst>
                <a:outerShdw blurRad="38100" dist="38100" dir="2700000" algn="tl">
                  <a:srgbClr val="000000"/>
                </a:outerShdw>
              </a:effectLst>
              <a:latin typeface="Times"/>
              <a:cs typeface="+mn-cs"/>
            </a:endParaRPr>
          </a:p>
        </p:txBody>
      </p:sp>
      <p:sp>
        <p:nvSpPr>
          <p:cNvPr id="145422" name="Rectangle 14"/>
          <p:cNvSpPr>
            <a:spLocks noChangeArrowheads="1"/>
          </p:cNvSpPr>
          <p:nvPr/>
        </p:nvSpPr>
        <p:spPr bwMode="auto">
          <a:xfrm>
            <a:off x="5867400" y="1905000"/>
            <a:ext cx="2508250" cy="701675"/>
          </a:xfrm>
          <a:prstGeom prst="rect">
            <a:avLst/>
          </a:prstGeom>
          <a:noFill/>
          <a:ln w="9525">
            <a:noFill/>
            <a:miter lim="800000"/>
            <a:headEnd/>
            <a:tailEnd/>
          </a:ln>
          <a:effectLst/>
        </p:spPr>
        <p:txBody>
          <a:bodyPr>
            <a:spAutoFit/>
          </a:bodyPr>
          <a:lstStyle/>
          <a:p>
            <a:pPr algn="ctr" eaLnBrk="0" hangingPunct="0">
              <a:defRPr/>
            </a:pPr>
            <a:r>
              <a:rPr lang="fr-FR" sz="2000">
                <a:solidFill>
                  <a:schemeClr val="accent2"/>
                </a:solidFill>
                <a:effectLst>
                  <a:outerShdw blurRad="38100" dist="38100" dir="2700000" algn="tl">
                    <a:srgbClr val="000000"/>
                  </a:outerShdw>
                </a:effectLst>
                <a:latin typeface="Times"/>
                <a:cs typeface="+mn-cs"/>
              </a:rPr>
              <a:t>Intrapulmonary nodule: hamartoma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5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145412"/>
                                        </p:tgtEl>
                                        <p:attrNameLst>
                                          <p:attrName>style.visibility</p:attrName>
                                        </p:attrNameLst>
                                      </p:cBhvr>
                                      <p:to>
                                        <p:strVal val="visible"/>
                                      </p:to>
                                    </p:set>
                                    <p:anim calcmode="lin" valueType="num">
                                      <p:cBhvr>
                                        <p:cTn id="11" dur="500" fill="hold"/>
                                        <p:tgtEl>
                                          <p:spTgt spid="145412"/>
                                        </p:tgtEl>
                                        <p:attrNameLst>
                                          <p:attrName>ppt_w</p:attrName>
                                        </p:attrNameLst>
                                      </p:cBhvr>
                                      <p:tavLst>
                                        <p:tav tm="0">
                                          <p:val>
                                            <p:fltVal val="0"/>
                                          </p:val>
                                        </p:tav>
                                        <p:tav tm="100000">
                                          <p:val>
                                            <p:strVal val="#ppt_w"/>
                                          </p:val>
                                        </p:tav>
                                      </p:tavLst>
                                    </p:anim>
                                    <p:anim calcmode="lin" valueType="num">
                                      <p:cBhvr>
                                        <p:cTn id="12" dur="500" fill="hold"/>
                                        <p:tgtEl>
                                          <p:spTgt spid="14541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5420"/>
                                        </p:tgtEl>
                                        <p:attrNameLst>
                                          <p:attrName>style.visibility</p:attrName>
                                        </p:attrNameLst>
                                      </p:cBhvr>
                                      <p:to>
                                        <p:strVal val="visible"/>
                                      </p:to>
                                    </p:set>
                                    <p:anim calcmode="lin" valueType="num">
                                      <p:cBhvr additive="base">
                                        <p:cTn id="17" dur="500" fill="hold"/>
                                        <p:tgtEl>
                                          <p:spTgt spid="145420"/>
                                        </p:tgtEl>
                                        <p:attrNameLst>
                                          <p:attrName>ppt_x</p:attrName>
                                        </p:attrNameLst>
                                      </p:cBhvr>
                                      <p:tavLst>
                                        <p:tav tm="0">
                                          <p:val>
                                            <p:strVal val="#ppt_x"/>
                                          </p:val>
                                        </p:tav>
                                        <p:tav tm="100000">
                                          <p:val>
                                            <p:strVal val="#ppt_x"/>
                                          </p:val>
                                        </p:tav>
                                      </p:tavLst>
                                    </p:anim>
                                    <p:anim calcmode="lin" valueType="num">
                                      <p:cBhvr additive="base">
                                        <p:cTn id="18" dur="500" fill="hold"/>
                                        <p:tgtEl>
                                          <p:spTgt spid="1454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45413"/>
                                        </p:tgtEl>
                                        <p:attrNameLst>
                                          <p:attrName>style.visibility</p:attrName>
                                        </p:attrNameLst>
                                      </p:cBhvr>
                                      <p:to>
                                        <p:strVal val="visible"/>
                                      </p:to>
                                    </p:set>
                                    <p:anim calcmode="lin" valueType="num">
                                      <p:cBhvr>
                                        <p:cTn id="23" dur="500" fill="hold"/>
                                        <p:tgtEl>
                                          <p:spTgt spid="145413"/>
                                        </p:tgtEl>
                                        <p:attrNameLst>
                                          <p:attrName>ppt_w</p:attrName>
                                        </p:attrNameLst>
                                      </p:cBhvr>
                                      <p:tavLst>
                                        <p:tav tm="0">
                                          <p:val>
                                            <p:fltVal val="0"/>
                                          </p:val>
                                        </p:tav>
                                        <p:tav tm="100000">
                                          <p:val>
                                            <p:strVal val="#ppt_w"/>
                                          </p:val>
                                        </p:tav>
                                      </p:tavLst>
                                    </p:anim>
                                    <p:anim calcmode="lin" valueType="num">
                                      <p:cBhvr>
                                        <p:cTn id="24" dur="500" fill="hold"/>
                                        <p:tgtEl>
                                          <p:spTgt spid="145413"/>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nodeType="clickEffect">
                                  <p:stCondLst>
                                    <p:cond delay="0"/>
                                  </p:stCondLst>
                                  <p:childTnLst>
                                    <p:set>
                                      <p:cBhvr>
                                        <p:cTn id="28" dur="1" fill="hold">
                                          <p:stCondLst>
                                            <p:cond delay="0"/>
                                          </p:stCondLst>
                                        </p:cTn>
                                        <p:tgtEl>
                                          <p:spTgt spid="145415"/>
                                        </p:tgtEl>
                                        <p:attrNameLst>
                                          <p:attrName>style.visibility</p:attrName>
                                        </p:attrNameLst>
                                      </p:cBhvr>
                                      <p:to>
                                        <p:strVal val="visible"/>
                                      </p:to>
                                    </p:set>
                                    <p:anim calcmode="lin" valueType="num">
                                      <p:cBhvr>
                                        <p:cTn id="29" dur="500" fill="hold"/>
                                        <p:tgtEl>
                                          <p:spTgt spid="145415"/>
                                        </p:tgtEl>
                                        <p:attrNameLst>
                                          <p:attrName>ppt_w</p:attrName>
                                        </p:attrNameLst>
                                      </p:cBhvr>
                                      <p:tavLst>
                                        <p:tav tm="0">
                                          <p:val>
                                            <p:fltVal val="0"/>
                                          </p:val>
                                        </p:tav>
                                        <p:tav tm="100000">
                                          <p:val>
                                            <p:strVal val="#ppt_w"/>
                                          </p:val>
                                        </p:tav>
                                      </p:tavLst>
                                    </p:anim>
                                    <p:anim calcmode="lin" valueType="num">
                                      <p:cBhvr>
                                        <p:cTn id="30" dur="500" fill="hold"/>
                                        <p:tgtEl>
                                          <p:spTgt spid="145415"/>
                                        </p:tgtEl>
                                        <p:attrNameLst>
                                          <p:attrName>ppt_h</p:attrName>
                                        </p:attrNameLst>
                                      </p:cBhvr>
                                      <p:tavLst>
                                        <p:tav tm="0">
                                          <p:val>
                                            <p:fltVal val="0"/>
                                          </p:val>
                                        </p:tav>
                                        <p:tav tm="100000">
                                          <p:val>
                                            <p:strVal val="#ppt_h"/>
                                          </p:val>
                                        </p:tav>
                                      </p:tavLst>
                                    </p:anim>
                                    <p:anim calcmode="lin" valueType="num">
                                      <p:cBhvr>
                                        <p:cTn id="31" dur="500" fill="hold"/>
                                        <p:tgtEl>
                                          <p:spTgt spid="145415"/>
                                        </p:tgtEl>
                                        <p:attrNameLst>
                                          <p:attrName>ppt_x</p:attrName>
                                        </p:attrNameLst>
                                      </p:cBhvr>
                                      <p:tavLst>
                                        <p:tav tm="0">
                                          <p:val>
                                            <p:fltVal val="0.5"/>
                                          </p:val>
                                        </p:tav>
                                        <p:tav tm="100000">
                                          <p:val>
                                            <p:strVal val="#ppt_x"/>
                                          </p:val>
                                        </p:tav>
                                      </p:tavLst>
                                    </p:anim>
                                    <p:anim calcmode="lin" valueType="num">
                                      <p:cBhvr>
                                        <p:cTn id="32" dur="500" fill="hold"/>
                                        <p:tgtEl>
                                          <p:spTgt spid="145415"/>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145417"/>
                                        </p:tgtEl>
                                        <p:attrNameLst>
                                          <p:attrName>style.visibility</p:attrName>
                                        </p:attrNameLst>
                                      </p:cBhvr>
                                      <p:to>
                                        <p:strVal val="visible"/>
                                      </p:to>
                                    </p:set>
                                    <p:anim calcmode="lin" valueType="num">
                                      <p:cBhvr>
                                        <p:cTn id="37" dur="1000" fill="hold"/>
                                        <p:tgtEl>
                                          <p:spTgt spid="145417"/>
                                        </p:tgtEl>
                                        <p:attrNameLst>
                                          <p:attrName>ppt_w</p:attrName>
                                        </p:attrNameLst>
                                      </p:cBhvr>
                                      <p:tavLst>
                                        <p:tav tm="0">
                                          <p:val>
                                            <p:fltVal val="0"/>
                                          </p:val>
                                        </p:tav>
                                        <p:tav tm="100000">
                                          <p:val>
                                            <p:strVal val="#ppt_w"/>
                                          </p:val>
                                        </p:tav>
                                      </p:tavLst>
                                    </p:anim>
                                    <p:anim calcmode="lin" valueType="num">
                                      <p:cBhvr>
                                        <p:cTn id="38" dur="1000" fill="hold"/>
                                        <p:tgtEl>
                                          <p:spTgt spid="145417"/>
                                        </p:tgtEl>
                                        <p:attrNameLst>
                                          <p:attrName>ppt_h</p:attrName>
                                        </p:attrNameLst>
                                      </p:cBhvr>
                                      <p:tavLst>
                                        <p:tav tm="0">
                                          <p:val>
                                            <p:fltVal val="0"/>
                                          </p:val>
                                        </p:tav>
                                        <p:tav tm="100000">
                                          <p:val>
                                            <p:strVal val="#ppt_h"/>
                                          </p:val>
                                        </p:tav>
                                      </p:tavLst>
                                    </p:anim>
                                    <p:anim calcmode="lin" valueType="num">
                                      <p:cBhvr>
                                        <p:cTn id="39" dur="1000" fill="hold"/>
                                        <p:tgtEl>
                                          <p:spTgt spid="14541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454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45418"/>
                                        </p:tgtEl>
                                        <p:attrNameLst>
                                          <p:attrName>style.visibility</p:attrName>
                                        </p:attrNameLst>
                                      </p:cBhvr>
                                      <p:to>
                                        <p:strVal val="visible"/>
                                      </p:to>
                                    </p:set>
                                    <p:anim calcmode="lin" valueType="num">
                                      <p:cBhvr additive="base">
                                        <p:cTn id="45" dur="500" fill="hold"/>
                                        <p:tgtEl>
                                          <p:spTgt spid="145418"/>
                                        </p:tgtEl>
                                        <p:attrNameLst>
                                          <p:attrName>ppt_x</p:attrName>
                                        </p:attrNameLst>
                                      </p:cBhvr>
                                      <p:tavLst>
                                        <p:tav tm="0">
                                          <p:val>
                                            <p:strVal val="0-#ppt_w/2"/>
                                          </p:val>
                                        </p:tav>
                                        <p:tav tm="100000">
                                          <p:val>
                                            <p:strVal val="#ppt_x"/>
                                          </p:val>
                                        </p:tav>
                                      </p:tavLst>
                                    </p:anim>
                                    <p:anim calcmode="lin" valueType="num">
                                      <p:cBhvr additive="base">
                                        <p:cTn id="46" dur="500" fill="hold"/>
                                        <p:tgtEl>
                                          <p:spTgt spid="1454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45422"/>
                                        </p:tgtEl>
                                        <p:attrNameLst>
                                          <p:attrName>style.visibility</p:attrName>
                                        </p:attrNameLst>
                                      </p:cBhvr>
                                      <p:to>
                                        <p:strVal val="visible"/>
                                      </p:to>
                                    </p:set>
                                    <p:anim calcmode="lin" valueType="num">
                                      <p:cBhvr additive="base">
                                        <p:cTn id="51" dur="500" fill="hold"/>
                                        <p:tgtEl>
                                          <p:spTgt spid="145422"/>
                                        </p:tgtEl>
                                        <p:attrNameLst>
                                          <p:attrName>ppt_x</p:attrName>
                                        </p:attrNameLst>
                                      </p:cBhvr>
                                      <p:tavLst>
                                        <p:tav tm="0">
                                          <p:val>
                                            <p:strVal val="1+#ppt_w/2"/>
                                          </p:val>
                                        </p:tav>
                                        <p:tav tm="100000">
                                          <p:val>
                                            <p:strVal val="#ppt_x"/>
                                          </p:val>
                                        </p:tav>
                                      </p:tavLst>
                                    </p:anim>
                                    <p:anim calcmode="lin" valueType="num">
                                      <p:cBhvr additive="base">
                                        <p:cTn id="52" dur="500" fill="hold"/>
                                        <p:tgtEl>
                                          <p:spTgt spid="1454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utoUpdateAnimBg="0"/>
      <p:bldP spid="145420" grpId="0" autoUpdateAnimBg="0"/>
      <p:bldP spid="14542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8" name="Rectangle 4"/>
          <p:cNvSpPr>
            <a:spLocks noGrp="1" noChangeArrowheads="1"/>
          </p:cNvSpPr>
          <p:nvPr>
            <p:ph type="ctrTitle"/>
          </p:nvPr>
        </p:nvSpPr>
        <p:spPr/>
        <p:txBody>
          <a:bodyPr/>
          <a:lstStyle/>
          <a:p>
            <a:pPr eaLnBrk="1" hangingPunct="1">
              <a:defRPr/>
            </a:pPr>
            <a:r>
              <a:rPr lang="en-US" b="1" dirty="0" smtClean="0"/>
              <a:t>BASIC CHEST EXAMS</a:t>
            </a:r>
          </a:p>
        </p:txBody>
      </p:sp>
      <p:sp>
        <p:nvSpPr>
          <p:cNvPr id="154629" name="Rectangle 5"/>
          <p:cNvSpPr>
            <a:spLocks noGrp="1" noChangeArrowheads="1"/>
          </p:cNvSpPr>
          <p:nvPr>
            <p:ph type="subTitle" idx="1"/>
          </p:nvPr>
        </p:nvSpPr>
        <p:spPr>
          <a:xfrm>
            <a:off x="228600" y="3429000"/>
            <a:ext cx="8915400" cy="1752600"/>
          </a:xfrm>
        </p:spPr>
        <p:txBody>
          <a:bodyPr/>
          <a:lstStyle/>
          <a:p>
            <a:pPr algn="l" eaLnBrk="1" hangingPunct="1">
              <a:lnSpc>
                <a:spcPct val="80000"/>
              </a:lnSpc>
              <a:buFont typeface="Wingdings" pitchFamily="2" charset="2"/>
              <a:buChar char="q"/>
              <a:defRPr/>
            </a:pPr>
            <a:r>
              <a:rPr lang="en-US" sz="3600" b="1" dirty="0" smtClean="0">
                <a:solidFill>
                  <a:srgbClr val="FFFF00"/>
                </a:solidFill>
              </a:rPr>
              <a:t>PLAIN FILM=CHEST X-RAY(CXR)</a:t>
            </a:r>
          </a:p>
          <a:p>
            <a:pPr algn="l" eaLnBrk="1" hangingPunct="1">
              <a:lnSpc>
                <a:spcPct val="80000"/>
              </a:lnSpc>
              <a:buFont typeface="Wingdings" pitchFamily="2" charset="2"/>
              <a:buChar char="q"/>
              <a:defRPr/>
            </a:pPr>
            <a:r>
              <a:rPr lang="en-US" sz="3600" b="1" dirty="0" smtClean="0">
                <a:solidFill>
                  <a:srgbClr val="FFFF00"/>
                </a:solidFill>
              </a:rPr>
              <a:t>CT</a:t>
            </a:r>
          </a:p>
          <a:p>
            <a:pPr algn="l" eaLnBrk="1" hangingPunct="1">
              <a:lnSpc>
                <a:spcPct val="80000"/>
              </a:lnSpc>
              <a:buFont typeface="Wingdings" pitchFamily="2" charset="2"/>
              <a:buChar char="q"/>
              <a:defRPr/>
            </a:pPr>
            <a:r>
              <a:rPr lang="en-US" sz="3600" b="1" dirty="0" smtClean="0">
                <a:solidFill>
                  <a:srgbClr val="FFFF00"/>
                </a:solidFill>
              </a:rPr>
              <a:t>HRCT</a:t>
            </a:r>
          </a:p>
          <a:p>
            <a:pPr algn="l" eaLnBrk="1" hangingPunct="1">
              <a:lnSpc>
                <a:spcPct val="80000"/>
              </a:lnSpc>
              <a:buFont typeface="Wingdings" pitchFamily="2" charset="2"/>
              <a:buChar char="q"/>
              <a:defRPr/>
            </a:pPr>
            <a:r>
              <a:rPr lang="en-US" sz="3600" b="1" dirty="0" smtClean="0">
                <a:solidFill>
                  <a:srgbClr val="FFFF00"/>
                </a:solidFill>
              </a:rPr>
              <a:t>ANGIOGRAMS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29">
                                            <p:txEl>
                                              <p:pRg st="0" end="0"/>
                                            </p:txEl>
                                          </p:spTgt>
                                        </p:tgtEl>
                                        <p:attrNameLst>
                                          <p:attrName>style.visibility</p:attrName>
                                        </p:attrNameLst>
                                      </p:cBhvr>
                                      <p:to>
                                        <p:strVal val="visible"/>
                                      </p:to>
                                    </p:set>
                                    <p:animEffect transition="in" filter="fade">
                                      <p:cBhvr>
                                        <p:cTn id="7" dur="2000"/>
                                        <p:tgtEl>
                                          <p:spTgt spid="1546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9">
                                            <p:txEl>
                                              <p:pRg st="1" end="1"/>
                                            </p:txEl>
                                          </p:spTgt>
                                        </p:tgtEl>
                                        <p:attrNameLst>
                                          <p:attrName>style.visibility</p:attrName>
                                        </p:attrNameLst>
                                      </p:cBhvr>
                                      <p:to>
                                        <p:strVal val="visible"/>
                                      </p:to>
                                    </p:set>
                                    <p:animEffect transition="in" filter="fade">
                                      <p:cBhvr>
                                        <p:cTn id="12" dur="2000"/>
                                        <p:tgtEl>
                                          <p:spTgt spid="1546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29">
                                            <p:txEl>
                                              <p:pRg st="2" end="2"/>
                                            </p:txEl>
                                          </p:spTgt>
                                        </p:tgtEl>
                                        <p:attrNameLst>
                                          <p:attrName>style.visibility</p:attrName>
                                        </p:attrNameLst>
                                      </p:cBhvr>
                                      <p:to>
                                        <p:strVal val="visible"/>
                                      </p:to>
                                    </p:set>
                                    <p:animEffect transition="in" filter="fade">
                                      <p:cBhvr>
                                        <p:cTn id="17" dur="2000"/>
                                        <p:tgtEl>
                                          <p:spTgt spid="1546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4629">
                                            <p:txEl>
                                              <p:pRg st="3" end="3"/>
                                            </p:txEl>
                                          </p:spTgt>
                                        </p:tgtEl>
                                        <p:attrNameLst>
                                          <p:attrName>style.visibility</p:attrName>
                                        </p:attrNameLst>
                                      </p:cBhvr>
                                      <p:to>
                                        <p:strVal val="visible"/>
                                      </p:to>
                                    </p:set>
                                    <p:animEffect transition="in" filter="fade">
                                      <p:cBhvr>
                                        <p:cTn id="22" dur="2000"/>
                                        <p:tgtEl>
                                          <p:spTgt spid="1546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533400" y="457200"/>
            <a:ext cx="8077200" cy="1333500"/>
          </a:xfrm>
        </p:spPr>
        <p:txBody>
          <a:bodyPr lIns="92868" tIns="45243" rIns="92868" bIns="45243"/>
          <a:lstStyle/>
          <a:p>
            <a:pPr eaLnBrk="1" hangingPunct="1">
              <a:defRPr/>
            </a:pPr>
            <a:r>
              <a:rPr lang="en-US" sz="4800" smtClean="0"/>
              <a:t>Remember </a:t>
            </a:r>
          </a:p>
        </p:txBody>
      </p:sp>
      <p:sp>
        <p:nvSpPr>
          <p:cNvPr id="417795" name="Rectangle 3"/>
          <p:cNvSpPr>
            <a:spLocks noGrp="1" noChangeArrowheads="1"/>
          </p:cNvSpPr>
          <p:nvPr>
            <p:ph type="body" idx="1"/>
          </p:nvPr>
        </p:nvSpPr>
        <p:spPr>
          <a:xfrm>
            <a:off x="457200" y="2498725"/>
            <a:ext cx="8229600" cy="3597275"/>
          </a:xfrm>
        </p:spPr>
        <p:txBody>
          <a:bodyPr lIns="92868" tIns="45243" rIns="92868" bIns="45243"/>
          <a:lstStyle/>
          <a:p>
            <a:pPr algn="ctr" eaLnBrk="1" hangingPunct="1">
              <a:buFontTx/>
              <a:buNone/>
              <a:defRPr/>
            </a:pPr>
            <a:r>
              <a:rPr lang="en-US" sz="6600" b="1" dirty="0" smtClean="0">
                <a:effectLst>
                  <a:outerShdw blurRad="38100" dist="38100" dir="2700000" algn="tl">
                    <a:srgbClr val="000000">
                      <a:alpha val="43137"/>
                    </a:srgbClr>
                  </a:outerShdw>
                </a:effectLst>
              </a:rPr>
              <a:t>It’s a </a:t>
            </a:r>
            <a:r>
              <a:rPr lang="en-US" sz="6600" b="1" dirty="0" smtClean="0">
                <a:solidFill>
                  <a:schemeClr val="accent2"/>
                </a:solidFill>
                <a:effectLst>
                  <a:outerShdw blurRad="38100" dist="38100" dir="2700000" algn="tl">
                    <a:srgbClr val="000000">
                      <a:alpha val="43137"/>
                    </a:srgbClr>
                  </a:outerShdw>
                </a:effectLst>
              </a:rPr>
              <a:t>chest</a:t>
            </a:r>
            <a:r>
              <a:rPr lang="en-US" sz="6600" b="1" dirty="0" smtClean="0">
                <a:effectLst>
                  <a:outerShdw blurRad="38100" dist="38100" dir="2700000" algn="tl">
                    <a:srgbClr val="000000">
                      <a:alpha val="43137"/>
                    </a:srgbClr>
                  </a:outerShdw>
                </a:effectLst>
              </a:rPr>
              <a:t> x-ray,</a:t>
            </a:r>
          </a:p>
          <a:p>
            <a:pPr algn="ctr" eaLnBrk="1" hangingPunct="1">
              <a:buFontTx/>
              <a:buNone/>
              <a:defRPr/>
            </a:pPr>
            <a:r>
              <a:rPr lang="en-US" sz="6600" b="1" dirty="0" smtClean="0">
                <a:effectLst>
                  <a:outerShdw blurRad="38100" dist="38100" dir="2700000" algn="tl">
                    <a:srgbClr val="000000">
                      <a:alpha val="43137"/>
                    </a:srgbClr>
                  </a:outerShdw>
                </a:effectLst>
              </a:rPr>
              <a:t> </a:t>
            </a:r>
          </a:p>
          <a:p>
            <a:pPr algn="ctr" eaLnBrk="1" hangingPunct="1">
              <a:buFontTx/>
              <a:buNone/>
              <a:defRPr/>
            </a:pPr>
            <a:r>
              <a:rPr lang="en-US" sz="6600" b="1" dirty="0" smtClean="0">
                <a:effectLst>
                  <a:outerShdw blurRad="38100" dist="38100" dir="2700000" algn="tl">
                    <a:srgbClr val="000000">
                      <a:alpha val="43137"/>
                    </a:srgbClr>
                  </a:outerShdw>
                </a:effectLst>
              </a:rPr>
              <a:t>not a </a:t>
            </a:r>
            <a:r>
              <a:rPr lang="en-US" sz="6600" b="1" dirty="0" smtClean="0">
                <a:solidFill>
                  <a:schemeClr val="accent2"/>
                </a:solidFill>
                <a:effectLst>
                  <a:outerShdw blurRad="38100" dist="38100" dir="2700000" algn="tl">
                    <a:srgbClr val="000000">
                      <a:alpha val="43137"/>
                    </a:srgbClr>
                  </a:outerShdw>
                </a:effectLst>
              </a:rPr>
              <a:t>lung</a:t>
            </a:r>
            <a:r>
              <a:rPr lang="en-US" sz="6600" b="1" dirty="0" smtClean="0">
                <a:effectLst>
                  <a:outerShdw blurRad="38100" dist="38100" dir="2700000" algn="tl">
                    <a:srgbClr val="000000">
                      <a:alpha val="43137"/>
                    </a:srgbClr>
                  </a:outerShdw>
                </a:effectLst>
              </a:rPr>
              <a:t> x-ray.</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17795">
                                            <p:txEl>
                                              <p:pRg st="0" end="0"/>
                                            </p:txEl>
                                          </p:spTgt>
                                        </p:tgtEl>
                                        <p:attrNameLst>
                                          <p:attrName>style.visibility</p:attrName>
                                        </p:attrNameLst>
                                      </p:cBhvr>
                                      <p:to>
                                        <p:strVal val="visible"/>
                                      </p:to>
                                    </p:set>
                                    <p:animEffect transition="in" filter="wipe(up)">
                                      <p:cBhvr>
                                        <p:cTn id="7" dur="500"/>
                                        <p:tgtEl>
                                          <p:spTgt spid="417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17795">
                                            <p:txEl>
                                              <p:pRg st="1" end="1"/>
                                            </p:txEl>
                                          </p:spTgt>
                                        </p:tgtEl>
                                        <p:attrNameLst>
                                          <p:attrName>style.visibility</p:attrName>
                                        </p:attrNameLst>
                                      </p:cBhvr>
                                      <p:to>
                                        <p:strVal val="visible"/>
                                      </p:to>
                                    </p:set>
                                    <p:animEffect transition="in" filter="wipe(up)">
                                      <p:cBhvr>
                                        <p:cTn id="12" dur="500"/>
                                        <p:tgtEl>
                                          <p:spTgt spid="417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17795">
                                            <p:txEl>
                                              <p:pRg st="2" end="2"/>
                                            </p:txEl>
                                          </p:spTgt>
                                        </p:tgtEl>
                                        <p:attrNameLst>
                                          <p:attrName>style.visibility</p:attrName>
                                        </p:attrNameLst>
                                      </p:cBhvr>
                                      <p:to>
                                        <p:strVal val="visible"/>
                                      </p:to>
                                    </p:set>
                                    <p:animEffect transition="in" filter="wipe(up)">
                                      <p:cBhvr>
                                        <p:cTn id="17" dur="500"/>
                                        <p:tgtEl>
                                          <p:spTgt spid="417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457200" y="1066800"/>
            <a:ext cx="8229600" cy="2133600"/>
          </a:xfrm>
        </p:spPr>
        <p:txBody>
          <a:bodyPr/>
          <a:lstStyle/>
          <a:p>
            <a:pPr eaLnBrk="1" hangingPunct="1"/>
            <a:r>
              <a:rPr lang="en-US" sz="4800" b="1" smtClean="0">
                <a:solidFill>
                  <a:schemeClr val="tx1"/>
                </a:solidFill>
              </a:rPr>
              <a:t>Radiologic investigation of Chest  and CVS diseases</a:t>
            </a:r>
            <a:r>
              <a:rPr lang="en-US" sz="4800" b="1" smtClean="0"/>
              <a:t/>
            </a:r>
            <a:br>
              <a:rPr lang="en-US" sz="4800" b="1" smtClean="0"/>
            </a:br>
            <a:endParaRPr lang="en-US" sz="4800" b="1" smtClean="0"/>
          </a:p>
        </p:txBody>
      </p:sp>
      <p:sp>
        <p:nvSpPr>
          <p:cNvPr id="2051" name="Rectangle 3"/>
          <p:cNvSpPr>
            <a:spLocks noGrp="1" noChangeArrowheads="1"/>
          </p:cNvSpPr>
          <p:nvPr>
            <p:ph type="subTitle" idx="4294967295"/>
          </p:nvPr>
        </p:nvSpPr>
        <p:spPr>
          <a:xfrm>
            <a:off x="304800" y="3581400"/>
            <a:ext cx="8534400" cy="2819400"/>
          </a:xfrm>
        </p:spPr>
        <p:txBody>
          <a:bodyPr/>
          <a:lstStyle/>
          <a:p>
            <a:pPr marL="0" indent="0" algn="ctr" eaLnBrk="1" hangingPunct="1">
              <a:buFontTx/>
              <a:buNone/>
            </a:pPr>
            <a:r>
              <a:rPr lang="en-US" sz="2800" smtClean="0">
                <a:solidFill>
                  <a:srgbClr val="004CD6"/>
                </a:solidFill>
                <a:effectLst>
                  <a:outerShdw blurRad="38100" dist="38100" dir="2700000" algn="tl">
                    <a:srgbClr val="000000"/>
                  </a:outerShdw>
                </a:effectLst>
              </a:rPr>
              <a:t>By</a:t>
            </a:r>
          </a:p>
          <a:p>
            <a:pPr marL="0" indent="0" algn="ctr" eaLnBrk="1" hangingPunct="1">
              <a:buFontTx/>
              <a:buNone/>
            </a:pPr>
            <a:r>
              <a:rPr lang="en-US" sz="2800" i="1" smtClean="0">
                <a:effectLst>
                  <a:outerShdw blurRad="38100" dist="38100" dir="2700000" algn="tl">
                    <a:srgbClr val="000000"/>
                  </a:outerShdw>
                </a:effectLst>
              </a:rPr>
              <a:t>Dr Mohamed Sherif El-Sharkawy</a:t>
            </a:r>
          </a:p>
          <a:p>
            <a:pPr marL="0" indent="0" algn="ctr" eaLnBrk="1" hangingPunct="1">
              <a:buFontTx/>
              <a:buNone/>
            </a:pPr>
            <a:r>
              <a:rPr lang="en-US" sz="2800" b="1" i="1" smtClean="0">
                <a:solidFill>
                  <a:srgbClr val="FFFF00"/>
                </a:solidFill>
                <a:effectLst>
                  <a:outerShdw blurRad="38100" dist="38100" dir="2700000" algn="tl">
                    <a:srgbClr val="000000"/>
                  </a:outerShdw>
                </a:effectLst>
              </a:rPr>
              <a:t>ASSOCIATE PROF. and   Consultant Radiologist</a:t>
            </a:r>
          </a:p>
          <a:p>
            <a:pPr marL="0" indent="0" algn="ctr" eaLnBrk="1" hangingPunct="1">
              <a:buFontTx/>
              <a:buNone/>
            </a:pPr>
            <a:r>
              <a:rPr lang="en-US" sz="2800" b="1" i="1" smtClean="0">
                <a:solidFill>
                  <a:srgbClr val="FFFF00"/>
                </a:solidFill>
                <a:effectLst>
                  <a:outerShdw blurRad="38100" dist="38100" dir="2700000" algn="tl">
                    <a:srgbClr val="000000"/>
                  </a:outerShdw>
                </a:effectLst>
              </a:rPr>
              <a:t>KKUH</a:t>
            </a:r>
          </a:p>
          <a:p>
            <a:pPr marL="0" indent="0" algn="ctr" eaLnBrk="1" hangingPunct="1">
              <a:buFontTx/>
              <a:buNone/>
            </a:pPr>
            <a:r>
              <a:rPr lang="en-US" sz="2800" b="1" i="1" smtClean="0">
                <a:solidFill>
                  <a:srgbClr val="FFFF00"/>
                </a:solidFill>
                <a:effectLst>
                  <a:outerShdw blurRad="38100" dist="38100" dir="2700000" algn="tl">
                    <a:srgbClr val="000000"/>
                  </a:outerShdw>
                </a:effectLst>
              </a:rPr>
              <a:t>KING SAUD UNIVERSITY</a:t>
            </a:r>
          </a:p>
        </p:txBody>
      </p:sp>
      <p:sp>
        <p:nvSpPr>
          <p:cNvPr id="4" name="Horizontal Scroll 3"/>
          <p:cNvSpPr/>
          <p:nvPr/>
        </p:nvSpPr>
        <p:spPr bwMode="auto">
          <a:xfrm>
            <a:off x="228600" y="152400"/>
            <a:ext cx="8534400" cy="3200400"/>
          </a:xfrm>
          <a:prstGeom prst="horizontalScroll">
            <a:avLst/>
          </a:prstGeom>
          <a:noFill/>
          <a:ln w="57150"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9" name="Flowchart: Punched Tape 8"/>
          <p:cNvSpPr/>
          <p:nvPr/>
        </p:nvSpPr>
        <p:spPr bwMode="auto">
          <a:xfrm>
            <a:off x="304800" y="3124200"/>
            <a:ext cx="8382000" cy="3733800"/>
          </a:xfrm>
          <a:prstGeom prst="flowChartPunchedTape">
            <a:avLst/>
          </a:prstGeom>
          <a:noFill/>
          <a:ln w="57150" cap="flat" cmpd="sng" algn="ctr">
            <a:solidFill>
              <a:srgbClr val="66FF33"/>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378886" name="TextBox 5"/>
          <p:cNvSpPr txBox="1">
            <a:spLocks noChangeArrowheads="1"/>
          </p:cNvSpPr>
          <p:nvPr/>
        </p:nvSpPr>
        <p:spPr bwMode="auto">
          <a:xfrm>
            <a:off x="5715000" y="6211888"/>
            <a:ext cx="1828800" cy="641350"/>
          </a:xfrm>
          <a:prstGeom prst="rect">
            <a:avLst/>
          </a:prstGeom>
          <a:noFill/>
          <a:ln w="9525">
            <a:noFill/>
            <a:miter lim="800000"/>
            <a:headEnd/>
            <a:tailEnd/>
          </a:ln>
        </p:spPr>
        <p:txBody>
          <a:bodyPr>
            <a:spAutoFit/>
          </a:bodyPr>
          <a:lstStyle/>
          <a:p>
            <a:r>
              <a:rPr lang="en-US"/>
              <a:t>LAST UPDATE</a:t>
            </a:r>
          </a:p>
          <a:p>
            <a:r>
              <a:rPr lang="en-US"/>
              <a:t>SEPT 2013</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descr="Normal heart"/>
          <p:cNvPicPr>
            <a:picLocks noChangeAspect="1" noChangeArrowheads="1"/>
          </p:cNvPicPr>
          <p:nvPr/>
        </p:nvPicPr>
        <p:blipFill>
          <a:blip r:embed="rId3"/>
          <a:srcRect/>
          <a:stretch>
            <a:fillRect/>
          </a:stretch>
        </p:blipFill>
        <p:spPr bwMode="auto">
          <a:xfrm>
            <a:off x="331788" y="211138"/>
            <a:ext cx="8556625" cy="6424612"/>
          </a:xfrm>
          <a:prstGeom prst="rect">
            <a:avLst/>
          </a:prstGeom>
          <a:noFill/>
          <a:ln w="9525">
            <a:noFill/>
            <a:miter lim="800000"/>
            <a:headEnd/>
            <a:tailEnd/>
          </a:ln>
        </p:spPr>
      </p:pic>
      <p:sp>
        <p:nvSpPr>
          <p:cNvPr id="547843" name="Text Box 3"/>
          <p:cNvSpPr txBox="1">
            <a:spLocks noChangeArrowheads="1"/>
          </p:cNvSpPr>
          <p:nvPr/>
        </p:nvSpPr>
        <p:spPr bwMode="auto">
          <a:xfrm>
            <a:off x="387350" y="2062163"/>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Ascending Aorta</a:t>
            </a:r>
            <a:endParaRPr lang="en-US" sz="2000">
              <a:solidFill>
                <a:schemeClr val="tx2"/>
              </a:solidFill>
            </a:endParaRPr>
          </a:p>
        </p:txBody>
      </p:sp>
      <p:sp>
        <p:nvSpPr>
          <p:cNvPr id="547844" name="Text Box 4"/>
          <p:cNvSpPr txBox="1">
            <a:spLocks noChangeArrowheads="1"/>
          </p:cNvSpPr>
          <p:nvPr/>
        </p:nvSpPr>
        <p:spPr bwMode="auto">
          <a:xfrm>
            <a:off x="276225" y="3255963"/>
            <a:ext cx="2998788" cy="822325"/>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“Double density” of LA enlargement</a:t>
            </a:r>
            <a:endParaRPr lang="en-US" sz="2000">
              <a:solidFill>
                <a:srgbClr val="E82269"/>
              </a:solidFill>
            </a:endParaRPr>
          </a:p>
        </p:txBody>
      </p:sp>
      <p:sp>
        <p:nvSpPr>
          <p:cNvPr id="547845" name="Text Box 5"/>
          <p:cNvSpPr txBox="1">
            <a:spLocks noChangeArrowheads="1"/>
          </p:cNvSpPr>
          <p:nvPr/>
        </p:nvSpPr>
        <p:spPr bwMode="auto">
          <a:xfrm>
            <a:off x="334963" y="4554538"/>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Right atrium</a:t>
            </a:r>
            <a:endParaRPr lang="en-US" sz="2000">
              <a:solidFill>
                <a:srgbClr val="E82269"/>
              </a:solidFill>
            </a:endParaRPr>
          </a:p>
        </p:txBody>
      </p:sp>
      <p:sp>
        <p:nvSpPr>
          <p:cNvPr id="547846" name="Text Box 6"/>
          <p:cNvSpPr txBox="1">
            <a:spLocks noChangeArrowheads="1"/>
          </p:cNvSpPr>
          <p:nvPr/>
        </p:nvSpPr>
        <p:spPr bwMode="auto">
          <a:xfrm>
            <a:off x="6475413" y="4822825"/>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Left ventricle</a:t>
            </a:r>
            <a:endParaRPr lang="en-US" sz="2000">
              <a:solidFill>
                <a:schemeClr val="tx2"/>
              </a:solidFill>
            </a:endParaRPr>
          </a:p>
        </p:txBody>
      </p:sp>
      <p:sp>
        <p:nvSpPr>
          <p:cNvPr id="547847" name="Text Box 7"/>
          <p:cNvSpPr txBox="1">
            <a:spLocks noChangeArrowheads="1"/>
          </p:cNvSpPr>
          <p:nvPr/>
        </p:nvSpPr>
        <p:spPr bwMode="auto">
          <a:xfrm>
            <a:off x="6059488" y="3671888"/>
            <a:ext cx="2787650" cy="822325"/>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Indentation for LA</a:t>
            </a:r>
            <a:endParaRPr lang="en-US" sz="2000">
              <a:solidFill>
                <a:schemeClr val="tx2"/>
              </a:solidFill>
            </a:endParaRPr>
          </a:p>
        </p:txBody>
      </p:sp>
      <p:sp>
        <p:nvSpPr>
          <p:cNvPr id="547848" name="Text Box 8"/>
          <p:cNvSpPr txBox="1">
            <a:spLocks noChangeArrowheads="1"/>
          </p:cNvSpPr>
          <p:nvPr/>
        </p:nvSpPr>
        <p:spPr bwMode="auto">
          <a:xfrm>
            <a:off x="5573713" y="2820988"/>
            <a:ext cx="2787650" cy="822325"/>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Main pulmonary artery</a:t>
            </a:r>
            <a:endParaRPr lang="en-US" sz="2000">
              <a:solidFill>
                <a:srgbClr val="E82269"/>
              </a:solidFill>
            </a:endParaRPr>
          </a:p>
        </p:txBody>
      </p:sp>
      <p:sp>
        <p:nvSpPr>
          <p:cNvPr id="547849" name="Text Box 9"/>
          <p:cNvSpPr txBox="1">
            <a:spLocks noChangeArrowheads="1"/>
          </p:cNvSpPr>
          <p:nvPr/>
        </p:nvSpPr>
        <p:spPr bwMode="auto">
          <a:xfrm>
            <a:off x="5006975" y="1685925"/>
            <a:ext cx="2787650" cy="457200"/>
          </a:xfrm>
          <a:prstGeom prst="rect">
            <a:avLst/>
          </a:prstGeom>
          <a:noFill/>
          <a:ln w="50800">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Aortic knob</a:t>
            </a:r>
            <a:endParaRPr lang="en-US" sz="2000">
              <a:solidFill>
                <a:schemeClr val="tx2"/>
              </a:solidFill>
            </a:endParaRPr>
          </a:p>
        </p:txBody>
      </p:sp>
      <p:sp>
        <p:nvSpPr>
          <p:cNvPr id="547850" name="Rectangle 10"/>
          <p:cNvSpPr>
            <a:spLocks noChangeArrowheads="1"/>
          </p:cNvSpPr>
          <p:nvPr/>
        </p:nvSpPr>
        <p:spPr bwMode="auto">
          <a:xfrm>
            <a:off x="303213" y="565150"/>
            <a:ext cx="5222875" cy="800100"/>
          </a:xfrm>
          <a:prstGeom prst="rect">
            <a:avLst/>
          </a:prstGeom>
          <a:noFill/>
          <a:ln w="12700">
            <a:noFill/>
            <a:miter lim="800000"/>
            <a:headEnd/>
            <a:tailEnd/>
          </a:ln>
          <a:effectLst>
            <a:outerShdw dist="35921" dir="2700000" algn="ctr" rotWithShape="0">
              <a:schemeClr val="bg2"/>
            </a:outerShdw>
          </a:effectLst>
        </p:spPr>
        <p:txBody>
          <a:bodyPr lIns="86677" tIns="42228" rIns="86677" bIns="42228" anchor="ctr"/>
          <a:lstStyle/>
          <a:p>
            <a:pPr>
              <a:defRPr/>
            </a:pPr>
            <a:r>
              <a:rPr lang="en-US" sz="3600">
                <a:solidFill>
                  <a:schemeClr val="hlink"/>
                </a:solidFill>
              </a:rPr>
              <a:t>The Cardiac Contours</a:t>
            </a:r>
            <a:br>
              <a:rPr lang="en-US" sz="3600">
                <a:solidFill>
                  <a:schemeClr val="hlink"/>
                </a:solidFill>
              </a:rPr>
            </a:br>
            <a:endParaRPr 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7843"/>
                                        </p:tgtEl>
                                        <p:attrNameLst>
                                          <p:attrName>style.visibility</p:attrName>
                                        </p:attrNameLst>
                                      </p:cBhvr>
                                      <p:to>
                                        <p:strVal val="visible"/>
                                      </p:to>
                                    </p:set>
                                    <p:animEffect transition="in" filter="wipe(up)">
                                      <p:cBhvr>
                                        <p:cTn id="7" dur="500"/>
                                        <p:tgtEl>
                                          <p:spTgt spid="54784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47844"/>
                                        </p:tgtEl>
                                        <p:attrNameLst>
                                          <p:attrName>style.visibility</p:attrName>
                                        </p:attrNameLst>
                                      </p:cBhvr>
                                      <p:to>
                                        <p:strVal val="visible"/>
                                      </p:to>
                                    </p:set>
                                    <p:animEffect transition="in" filter="wipe(up)">
                                      <p:cBhvr>
                                        <p:cTn id="10" dur="500"/>
                                        <p:tgtEl>
                                          <p:spTgt spid="54784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47845"/>
                                        </p:tgtEl>
                                        <p:attrNameLst>
                                          <p:attrName>style.visibility</p:attrName>
                                        </p:attrNameLst>
                                      </p:cBhvr>
                                      <p:to>
                                        <p:strVal val="visible"/>
                                      </p:to>
                                    </p:set>
                                    <p:animEffect transition="in" filter="wipe(up)">
                                      <p:cBhvr>
                                        <p:cTn id="13" dur="500"/>
                                        <p:tgtEl>
                                          <p:spTgt spid="54784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47849"/>
                                        </p:tgtEl>
                                        <p:attrNameLst>
                                          <p:attrName>style.visibility</p:attrName>
                                        </p:attrNameLst>
                                      </p:cBhvr>
                                      <p:to>
                                        <p:strVal val="visible"/>
                                      </p:to>
                                    </p:set>
                                    <p:animEffect transition="in" filter="wipe(up)">
                                      <p:cBhvr>
                                        <p:cTn id="16" dur="500"/>
                                        <p:tgtEl>
                                          <p:spTgt spid="54784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47848"/>
                                        </p:tgtEl>
                                        <p:attrNameLst>
                                          <p:attrName>style.visibility</p:attrName>
                                        </p:attrNameLst>
                                      </p:cBhvr>
                                      <p:to>
                                        <p:strVal val="visible"/>
                                      </p:to>
                                    </p:set>
                                    <p:animEffect transition="in" filter="wipe(up)">
                                      <p:cBhvr>
                                        <p:cTn id="20" dur="500"/>
                                        <p:tgtEl>
                                          <p:spTgt spid="547848"/>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547847"/>
                                        </p:tgtEl>
                                        <p:attrNameLst>
                                          <p:attrName>style.visibility</p:attrName>
                                        </p:attrNameLst>
                                      </p:cBhvr>
                                      <p:to>
                                        <p:strVal val="visible"/>
                                      </p:to>
                                    </p:set>
                                    <p:animEffect transition="in" filter="wipe(up)">
                                      <p:cBhvr>
                                        <p:cTn id="24" dur="500"/>
                                        <p:tgtEl>
                                          <p:spTgt spid="547847"/>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547846"/>
                                        </p:tgtEl>
                                        <p:attrNameLst>
                                          <p:attrName>style.visibility</p:attrName>
                                        </p:attrNameLst>
                                      </p:cBhvr>
                                      <p:to>
                                        <p:strVal val="visible"/>
                                      </p:to>
                                    </p:set>
                                    <p:animEffect transition="in" filter="wipe(up)">
                                      <p:cBhvr>
                                        <p:cTn id="28" dur="500"/>
                                        <p:tgtEl>
                                          <p:spTgt spid="547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autoUpdateAnimBg="0"/>
      <p:bldP spid="547844" grpId="0" autoUpdateAnimBg="0"/>
      <p:bldP spid="547845" grpId="0" autoUpdateAnimBg="0"/>
      <p:bldP spid="547846" grpId="0" autoUpdateAnimBg="0"/>
      <p:bldP spid="547847" grpId="0" autoUpdateAnimBg="0"/>
      <p:bldP spid="547848" grpId="0" autoUpdateAnimBg="0"/>
      <p:bldP spid="54784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lstStyle/>
          <a:p>
            <a:pPr eaLnBrk="1" hangingPunct="1">
              <a:defRPr/>
            </a:pPr>
            <a:r>
              <a:rPr lang="en-US" smtClean="0"/>
              <a:t>Cardiac displacement</a:t>
            </a:r>
          </a:p>
        </p:txBody>
      </p:sp>
      <p:pic>
        <p:nvPicPr>
          <p:cNvPr id="61443" name="Picture 3" descr="ser10123img00002"/>
          <p:cNvPicPr>
            <a:picLocks noChangeAspect="1" noChangeArrowheads="1"/>
          </p:cNvPicPr>
          <p:nvPr>
            <p:ph idx="1"/>
          </p:nvPr>
        </p:nvPicPr>
        <p:blipFill>
          <a:blip r:embed="rId3"/>
          <a:srcRect l="4237" t="8475" r="9322" b="15254"/>
          <a:stretch>
            <a:fillRect/>
          </a:stretch>
        </p:blipFill>
        <p:spPr>
          <a:xfrm>
            <a:off x="1752600" y="1308100"/>
            <a:ext cx="5486400" cy="48418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1938"/>
                                        </p:tgtEl>
                                        <p:attrNameLst>
                                          <p:attrName>style.visibility</p:attrName>
                                        </p:attrNameLst>
                                      </p:cBhvr>
                                      <p:to>
                                        <p:strVal val="visible"/>
                                      </p:to>
                                    </p:set>
                                    <p:animEffect transition="in" filter="fade">
                                      <p:cBhvr>
                                        <p:cTn id="7" dur="2000"/>
                                        <p:tgtEl>
                                          <p:spTgt spid="551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pPr eaLnBrk="1" hangingPunct="1">
              <a:defRPr/>
            </a:pPr>
            <a:r>
              <a:rPr lang="en-US" smtClean="0"/>
              <a:t>Cardiac displacement</a:t>
            </a:r>
          </a:p>
        </p:txBody>
      </p:sp>
      <p:pic>
        <p:nvPicPr>
          <p:cNvPr id="62467" name="Picture 3" descr="ser10123img00002"/>
          <p:cNvPicPr>
            <a:picLocks noChangeAspect="1" noChangeArrowheads="1"/>
          </p:cNvPicPr>
          <p:nvPr>
            <p:ph sz="half" idx="1"/>
          </p:nvPr>
        </p:nvPicPr>
        <p:blipFill>
          <a:blip r:embed="rId3"/>
          <a:srcRect/>
          <a:stretch>
            <a:fillRect/>
          </a:stretch>
        </p:blipFill>
        <p:spPr>
          <a:xfrm>
            <a:off x="457200" y="1828800"/>
            <a:ext cx="4038600" cy="4038600"/>
          </a:xfrm>
          <a:noFill/>
        </p:spPr>
      </p:pic>
      <p:pic>
        <p:nvPicPr>
          <p:cNvPr id="62468" name="Picture 4" descr="ser10123img00003"/>
          <p:cNvPicPr>
            <a:picLocks noChangeAspect="1" noChangeArrowheads="1"/>
          </p:cNvPicPr>
          <p:nvPr>
            <p:ph sz="half" idx="2"/>
          </p:nvPr>
        </p:nvPicPr>
        <p:blipFill>
          <a:blip r:embed="rId4"/>
          <a:srcRect l="20755" t="7547" r="28302"/>
          <a:stretch>
            <a:fillRect/>
          </a:stretch>
        </p:blipFill>
        <p:spPr>
          <a:xfrm>
            <a:off x="5233988" y="1676400"/>
            <a:ext cx="2603500" cy="4724400"/>
          </a:xfrm>
          <a:noFill/>
        </p:spPr>
      </p:pic>
      <p:sp>
        <p:nvSpPr>
          <p:cNvPr id="553989" name="Text Box 5"/>
          <p:cNvSpPr txBox="1">
            <a:spLocks noChangeArrowheads="1"/>
          </p:cNvSpPr>
          <p:nvPr/>
        </p:nvSpPr>
        <p:spPr bwMode="auto">
          <a:xfrm>
            <a:off x="2743200" y="5943600"/>
            <a:ext cx="4114800" cy="396875"/>
          </a:xfrm>
          <a:prstGeom prst="rect">
            <a:avLst/>
          </a:prstGeom>
          <a:noFill/>
          <a:ln w="9525">
            <a:noFill/>
            <a:miter lim="800000"/>
            <a:headEnd/>
            <a:tailEnd/>
          </a:ln>
          <a:effectLst/>
        </p:spPr>
        <p:txBody>
          <a:bodyPr>
            <a:spAutoFit/>
          </a:bodyPr>
          <a:lstStyle/>
          <a:p>
            <a:pPr algn="ctr">
              <a:spcBef>
                <a:spcPct val="50000"/>
              </a:spcBef>
              <a:defRPr/>
            </a:pPr>
            <a:r>
              <a:rPr lang="en-US" sz="2000">
                <a:effectLst>
                  <a:outerShdw blurRad="38100" dist="38100" dir="2700000" algn="tl">
                    <a:srgbClr val="000000"/>
                  </a:outerShdw>
                </a:effectLst>
              </a:rPr>
              <a:t>Pectus excavatum</a:t>
            </a:r>
          </a:p>
        </p:txBody>
      </p:sp>
      <p:sp>
        <p:nvSpPr>
          <p:cNvPr id="62470" name="WordArt 6" descr="White marble"/>
          <p:cNvSpPr>
            <a:spLocks noChangeArrowheads="1" noChangeShapeType="1" noTextEdit="1"/>
          </p:cNvSpPr>
          <p:nvPr/>
        </p:nvSpPr>
        <p:spPr bwMode="auto">
          <a:xfrm>
            <a:off x="609600" y="5410200"/>
            <a:ext cx="990600" cy="381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blipFill dpi="0" rotWithShape="0">
                  <a:blip r:embed="rId5"/>
                  <a:srcRect/>
                  <a:tile tx="0" ty="0" sx="100000" sy="100000" flip="none" algn="tl"/>
                </a:blipFill>
                <a:latin typeface="Arial Black"/>
              </a:rPr>
              <a:t>KKUH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3986"/>
                                        </p:tgtEl>
                                        <p:attrNameLst>
                                          <p:attrName>style.visibility</p:attrName>
                                        </p:attrNameLst>
                                      </p:cBhvr>
                                      <p:to>
                                        <p:strVal val="visible"/>
                                      </p:to>
                                    </p:set>
                                    <p:animEffect transition="in" filter="fade">
                                      <p:cBhvr>
                                        <p:cTn id="7" dur="2000"/>
                                        <p:tgtEl>
                                          <p:spTgt spid="55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pPr eaLnBrk="1" hangingPunct="1">
              <a:defRPr/>
            </a:pPr>
            <a:r>
              <a:rPr lang="en-US" smtClean="0"/>
              <a:t>DEXTROCARDIA</a:t>
            </a:r>
          </a:p>
        </p:txBody>
      </p:sp>
      <p:pic>
        <p:nvPicPr>
          <p:cNvPr id="63491" name="Picture 3" descr="ser23231img00002"/>
          <p:cNvPicPr>
            <a:picLocks noChangeAspect="1" noChangeArrowheads="1"/>
          </p:cNvPicPr>
          <p:nvPr>
            <p:ph sz="half" idx="1"/>
          </p:nvPr>
        </p:nvPicPr>
        <p:blipFill>
          <a:blip r:embed="rId3"/>
          <a:srcRect/>
          <a:stretch>
            <a:fillRect/>
          </a:stretch>
        </p:blipFill>
        <p:spPr>
          <a:xfrm>
            <a:off x="457200" y="1828800"/>
            <a:ext cx="4038600" cy="4038600"/>
          </a:xfrm>
          <a:noFill/>
        </p:spPr>
      </p:pic>
      <p:pic>
        <p:nvPicPr>
          <p:cNvPr id="63492" name="Picture 4" descr="ser23231img00003"/>
          <p:cNvPicPr>
            <a:picLocks noChangeAspect="1" noChangeArrowheads="1"/>
          </p:cNvPicPr>
          <p:nvPr>
            <p:ph sz="half" idx="2"/>
          </p:nvPr>
        </p:nvPicPr>
        <p:blipFill>
          <a:blip r:embed="rId4"/>
          <a:srcRect/>
          <a:stretch>
            <a:fillRect/>
          </a:stretch>
        </p:blipFill>
        <p:spPr>
          <a:xfrm>
            <a:off x="4648200" y="1828800"/>
            <a:ext cx="4038600" cy="4038600"/>
          </a:xfrm>
          <a:noFill/>
        </p:spPr>
      </p:pic>
      <p:sp>
        <p:nvSpPr>
          <p:cNvPr id="5" name="Oval 4"/>
          <p:cNvSpPr/>
          <p:nvPr/>
        </p:nvSpPr>
        <p:spPr bwMode="auto">
          <a:xfrm>
            <a:off x="3581400" y="1905000"/>
            <a:ext cx="838200" cy="381000"/>
          </a:xfrm>
          <a:prstGeom prst="ellipse">
            <a:avLst/>
          </a:prstGeom>
          <a:noFill/>
          <a:ln w="76200" cap="flat" cmpd="sng" algn="ctr">
            <a:solidFill>
              <a:srgbClr val="FF0000"/>
            </a:solidFill>
            <a:prstDash val="solid"/>
            <a:round/>
            <a:headEnd type="none" w="med" len="med"/>
            <a:tailEnd type="none" w="med" len="med"/>
          </a:ln>
          <a:effectLst/>
        </p:spPr>
        <p:txBody>
          <a:bodyPr/>
          <a:lstStyle/>
          <a:p>
            <a:pPr>
              <a:defRPr/>
            </a:pPr>
            <a:endParaRPr lang="en-US" b="0" dirty="0">
              <a:effectLst>
                <a:outerShdw blurRad="38100" dist="38100" dir="2700000" algn="tl">
                  <a:srgbClr val="000000">
                    <a:alpha val="43137"/>
                  </a:srgbClr>
                </a:outerShdw>
              </a:effectLst>
            </a:endParaRPr>
          </a:p>
        </p:txBody>
      </p:sp>
      <p:sp>
        <p:nvSpPr>
          <p:cNvPr id="6" name="Right Arrow 5"/>
          <p:cNvSpPr/>
          <p:nvPr/>
        </p:nvSpPr>
        <p:spPr bwMode="auto">
          <a:xfrm>
            <a:off x="762000" y="4191000"/>
            <a:ext cx="83820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8" name="Rectangle 4"/>
          <p:cNvSpPr>
            <a:spLocks noGrp="1" noChangeArrowheads="1"/>
          </p:cNvSpPr>
          <p:nvPr>
            <p:ph type="title"/>
          </p:nvPr>
        </p:nvSpPr>
        <p:spPr/>
        <p:txBody>
          <a:bodyPr/>
          <a:lstStyle/>
          <a:p>
            <a:pPr eaLnBrk="1" hangingPunct="1">
              <a:defRPr/>
            </a:pPr>
            <a:r>
              <a:rPr lang="en-US" smtClean="0"/>
              <a:t>FISSURES</a:t>
            </a:r>
          </a:p>
        </p:txBody>
      </p:sp>
      <p:pic>
        <p:nvPicPr>
          <p:cNvPr id="64515" name="Picture 7" descr="fissures-and-lobar-anat"/>
          <p:cNvPicPr>
            <a:picLocks noChangeAspect="1" noChangeArrowheads="1"/>
          </p:cNvPicPr>
          <p:nvPr>
            <p:ph sz="half" idx="1"/>
          </p:nvPr>
        </p:nvPicPr>
        <p:blipFill>
          <a:blip r:embed="rId3"/>
          <a:srcRect/>
          <a:stretch>
            <a:fillRect/>
          </a:stretch>
        </p:blipFill>
        <p:spPr>
          <a:xfrm>
            <a:off x="304800" y="1600200"/>
            <a:ext cx="4038600" cy="4454525"/>
          </a:xfrm>
          <a:noFill/>
        </p:spPr>
      </p:pic>
      <p:pic>
        <p:nvPicPr>
          <p:cNvPr id="180232" name="Picture 8" descr="fissures_fld_ap"/>
          <p:cNvPicPr>
            <a:picLocks noChangeAspect="1" noChangeArrowheads="1"/>
          </p:cNvPicPr>
          <p:nvPr>
            <p:ph sz="half" idx="2"/>
          </p:nvPr>
        </p:nvPicPr>
        <p:blipFill>
          <a:blip r:embed="rId4">
            <a:lum bright="-6000" contrast="6000"/>
          </a:blip>
          <a:srcRect l="1888" t="623"/>
          <a:stretch>
            <a:fillRect/>
          </a:stretch>
        </p:blipFill>
        <p:spPr>
          <a:xfrm>
            <a:off x="4495800" y="1676400"/>
            <a:ext cx="4419600" cy="42672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80232"/>
                                        </p:tgtEl>
                                        <p:attrNameLst>
                                          <p:attrName>style.visibility</p:attrName>
                                        </p:attrNameLst>
                                      </p:cBhvr>
                                      <p:to>
                                        <p:strVal val="visible"/>
                                      </p:to>
                                    </p:set>
                                    <p:anim calcmode="lin" valueType="num">
                                      <p:cBhvr>
                                        <p:cTn id="7" dur="1000" fill="hold"/>
                                        <p:tgtEl>
                                          <p:spTgt spid="180232"/>
                                        </p:tgtEl>
                                        <p:attrNameLst>
                                          <p:attrName>ppt_w</p:attrName>
                                        </p:attrNameLst>
                                      </p:cBhvr>
                                      <p:tavLst>
                                        <p:tav tm="0">
                                          <p:val>
                                            <p:fltVal val="0"/>
                                          </p:val>
                                        </p:tav>
                                        <p:tav tm="100000">
                                          <p:val>
                                            <p:strVal val="#ppt_w"/>
                                          </p:val>
                                        </p:tav>
                                      </p:tavLst>
                                    </p:anim>
                                    <p:anim calcmode="lin" valueType="num">
                                      <p:cBhvr>
                                        <p:cTn id="8" dur="1000" fill="hold"/>
                                        <p:tgtEl>
                                          <p:spTgt spid="180232"/>
                                        </p:tgtEl>
                                        <p:attrNameLst>
                                          <p:attrName>ppt_h</p:attrName>
                                        </p:attrNameLst>
                                      </p:cBhvr>
                                      <p:tavLst>
                                        <p:tav tm="0">
                                          <p:val>
                                            <p:fltVal val="0"/>
                                          </p:val>
                                        </p:tav>
                                        <p:tav tm="100000">
                                          <p:val>
                                            <p:strVal val="#ppt_h"/>
                                          </p:val>
                                        </p:tav>
                                      </p:tavLst>
                                    </p:anim>
                                    <p:anim calcmode="lin" valueType="num">
                                      <p:cBhvr>
                                        <p:cTn id="9" dur="1000" fill="hold"/>
                                        <p:tgtEl>
                                          <p:spTgt spid="180232"/>
                                        </p:tgtEl>
                                        <p:attrNameLst>
                                          <p:attrName>style.rotation</p:attrName>
                                        </p:attrNameLst>
                                      </p:cBhvr>
                                      <p:tavLst>
                                        <p:tav tm="0">
                                          <p:val>
                                            <p:fltVal val="90"/>
                                          </p:val>
                                        </p:tav>
                                        <p:tav tm="100000">
                                          <p:val>
                                            <p:fltVal val="0"/>
                                          </p:val>
                                        </p:tav>
                                      </p:tavLst>
                                    </p:anim>
                                    <p:animEffect transition="in" filter="fade">
                                      <p:cBhvr>
                                        <p:cTn id="10" dur="1000"/>
                                        <p:tgtEl>
                                          <p:spTgt spid="180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4"/>
          <p:cNvSpPr>
            <a:spLocks noGrp="1" noChangeArrowheads="1"/>
          </p:cNvSpPr>
          <p:nvPr>
            <p:ph type="title" idx="4294967295"/>
          </p:nvPr>
        </p:nvSpPr>
        <p:spPr/>
        <p:txBody>
          <a:bodyPr/>
          <a:lstStyle/>
          <a:p>
            <a:pPr eaLnBrk="1" hangingPunct="1">
              <a:defRPr/>
            </a:pPr>
            <a:r>
              <a:rPr lang="en-US" smtClean="0"/>
              <a:t>FISSURES</a:t>
            </a:r>
          </a:p>
        </p:txBody>
      </p:sp>
      <p:pic>
        <p:nvPicPr>
          <p:cNvPr id="302083" name="Picture 7" descr="fissures-and-lobar-anat"/>
          <p:cNvPicPr>
            <a:picLocks noChangeAspect="1" noChangeArrowheads="1"/>
          </p:cNvPicPr>
          <p:nvPr>
            <p:ph sz="half" idx="4294967295"/>
          </p:nvPr>
        </p:nvPicPr>
        <p:blipFill>
          <a:blip r:embed="rId3"/>
          <a:srcRect/>
          <a:stretch>
            <a:fillRect/>
          </a:stretch>
        </p:blipFill>
        <p:spPr>
          <a:xfrm>
            <a:off x="304800" y="1600200"/>
            <a:ext cx="4038600" cy="4454525"/>
          </a:xfrm>
          <a:noFill/>
        </p:spPr>
      </p:pic>
      <p:pic>
        <p:nvPicPr>
          <p:cNvPr id="180232" name="Picture 8" descr="fissures_fld_ap"/>
          <p:cNvPicPr>
            <a:picLocks noChangeAspect="1" noChangeArrowheads="1"/>
          </p:cNvPicPr>
          <p:nvPr>
            <p:ph sz="half" idx="4294967295"/>
          </p:nvPr>
        </p:nvPicPr>
        <p:blipFill>
          <a:blip r:embed="rId4">
            <a:lum bright="-6000" contrast="6000"/>
          </a:blip>
          <a:srcRect l="1888" t="623"/>
          <a:stretch>
            <a:fillRect/>
          </a:stretch>
        </p:blipFill>
        <p:spPr>
          <a:xfrm>
            <a:off x="4495800" y="1676400"/>
            <a:ext cx="4419600" cy="4267200"/>
          </a:xfrm>
          <a:noFill/>
        </p:spPr>
      </p:pic>
      <p:cxnSp>
        <p:nvCxnSpPr>
          <p:cNvPr id="7" name="Straight Arrow Connector 6"/>
          <p:cNvCxnSpPr>
            <a:cxnSpLocks noChangeShapeType="1"/>
          </p:cNvCxnSpPr>
          <p:nvPr/>
        </p:nvCxnSpPr>
        <p:spPr bwMode="auto">
          <a:xfrm flipV="1">
            <a:off x="1600200" y="4038600"/>
            <a:ext cx="3657600" cy="152400"/>
          </a:xfrm>
          <a:prstGeom prst="straightConnector1">
            <a:avLst/>
          </a:prstGeom>
          <a:noFill/>
          <a:ln w="57150" algn="ctr">
            <a:solidFill>
              <a:srgbClr val="FF3300"/>
            </a:solidFill>
            <a:prstDash val="lgDash"/>
            <a:round/>
            <a:headEnd type="none" w="lg" len="med"/>
            <a:tailEnd type="arrow" w="med" len="med"/>
          </a:ln>
        </p:spPr>
      </p:cxnSp>
      <p:cxnSp>
        <p:nvCxnSpPr>
          <p:cNvPr id="9" name="Straight Arrow Connector 8"/>
          <p:cNvCxnSpPr>
            <a:cxnSpLocks noChangeShapeType="1"/>
          </p:cNvCxnSpPr>
          <p:nvPr/>
        </p:nvCxnSpPr>
        <p:spPr bwMode="auto">
          <a:xfrm flipV="1">
            <a:off x="1295400" y="5029200"/>
            <a:ext cx="3733800" cy="152400"/>
          </a:xfrm>
          <a:prstGeom prst="straightConnector1">
            <a:avLst/>
          </a:prstGeom>
          <a:noFill/>
          <a:ln w="76200" algn="ctr">
            <a:solidFill>
              <a:srgbClr val="66FF33"/>
            </a:solidFill>
            <a:prstDash val="sysDash"/>
            <a:round/>
            <a:headEnd/>
            <a:tailEnd type="arrow" w="lg"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80232"/>
                                        </p:tgtEl>
                                        <p:attrNameLst>
                                          <p:attrName>style.visibility</p:attrName>
                                        </p:attrNameLst>
                                      </p:cBhvr>
                                      <p:to>
                                        <p:strVal val="visible"/>
                                      </p:to>
                                    </p:set>
                                    <p:anim calcmode="lin" valueType="num">
                                      <p:cBhvr>
                                        <p:cTn id="7" dur="1000" fill="hold"/>
                                        <p:tgtEl>
                                          <p:spTgt spid="180232"/>
                                        </p:tgtEl>
                                        <p:attrNameLst>
                                          <p:attrName>ppt_w</p:attrName>
                                        </p:attrNameLst>
                                      </p:cBhvr>
                                      <p:tavLst>
                                        <p:tav tm="0">
                                          <p:val>
                                            <p:fltVal val="0"/>
                                          </p:val>
                                        </p:tav>
                                        <p:tav tm="100000">
                                          <p:val>
                                            <p:strVal val="#ppt_w"/>
                                          </p:val>
                                        </p:tav>
                                      </p:tavLst>
                                    </p:anim>
                                    <p:anim calcmode="lin" valueType="num">
                                      <p:cBhvr>
                                        <p:cTn id="8" dur="1000" fill="hold"/>
                                        <p:tgtEl>
                                          <p:spTgt spid="180232"/>
                                        </p:tgtEl>
                                        <p:attrNameLst>
                                          <p:attrName>ppt_h</p:attrName>
                                        </p:attrNameLst>
                                      </p:cBhvr>
                                      <p:tavLst>
                                        <p:tav tm="0">
                                          <p:val>
                                            <p:fltVal val="0"/>
                                          </p:val>
                                        </p:tav>
                                        <p:tav tm="100000">
                                          <p:val>
                                            <p:strVal val="#ppt_h"/>
                                          </p:val>
                                        </p:tav>
                                      </p:tavLst>
                                    </p:anim>
                                    <p:anim calcmode="lin" valueType="num">
                                      <p:cBhvr>
                                        <p:cTn id="9" dur="1000" fill="hold"/>
                                        <p:tgtEl>
                                          <p:spTgt spid="180232"/>
                                        </p:tgtEl>
                                        <p:attrNameLst>
                                          <p:attrName>style.rotation</p:attrName>
                                        </p:attrNameLst>
                                      </p:cBhvr>
                                      <p:tavLst>
                                        <p:tav tm="0">
                                          <p:val>
                                            <p:fltVal val="90"/>
                                          </p:val>
                                        </p:tav>
                                        <p:tav tm="100000">
                                          <p:val>
                                            <p:fltVal val="0"/>
                                          </p:val>
                                        </p:tav>
                                      </p:tavLst>
                                    </p:anim>
                                    <p:animEffect transition="in" filter="fade">
                                      <p:cBhvr>
                                        <p:cTn id="10" dur="1000"/>
                                        <p:tgtEl>
                                          <p:spTgt spid="18023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6" name="Rectangle 4"/>
          <p:cNvSpPr>
            <a:spLocks noGrp="1" noChangeArrowheads="1"/>
          </p:cNvSpPr>
          <p:nvPr>
            <p:ph type="title" idx="4294967295"/>
          </p:nvPr>
        </p:nvSpPr>
        <p:spPr>
          <a:xfrm>
            <a:off x="457200" y="0"/>
            <a:ext cx="8229600" cy="1143000"/>
          </a:xfrm>
        </p:spPr>
        <p:txBody>
          <a:bodyPr/>
          <a:lstStyle/>
          <a:p>
            <a:pPr eaLnBrk="1" hangingPunct="1"/>
            <a:r>
              <a:rPr lang="en-US" sz="3600" b="1" u="sng" smtClean="0"/>
              <a:t>MASS</a:t>
            </a:r>
            <a:r>
              <a:rPr lang="en-US" sz="3600" b="1" smtClean="0"/>
              <a:t> Vs DIFFUSE </a:t>
            </a:r>
            <a:r>
              <a:rPr lang="en-US" sz="3600" b="1" u="sng" smtClean="0"/>
              <a:t>INFILTERATION</a:t>
            </a:r>
          </a:p>
        </p:txBody>
      </p:sp>
      <p:sp>
        <p:nvSpPr>
          <p:cNvPr id="422919" name="Rectangle 7"/>
          <p:cNvSpPr>
            <a:spLocks noGrp="1" noChangeArrowheads="1"/>
          </p:cNvSpPr>
          <p:nvPr>
            <p:ph type="body" sz="half" idx="4294967295"/>
          </p:nvPr>
        </p:nvSpPr>
        <p:spPr>
          <a:xfrm>
            <a:off x="457200" y="990600"/>
            <a:ext cx="5257800" cy="4876800"/>
          </a:xfrm>
        </p:spPr>
        <p:txBody>
          <a:bodyPr/>
          <a:lstStyle/>
          <a:p>
            <a:pPr eaLnBrk="1" hangingPunct="1"/>
            <a:r>
              <a:rPr lang="en-US" sz="2400" b="1" smtClean="0">
                <a:effectLst>
                  <a:outerShdw blurRad="38100" dist="38100" dir="2700000" algn="tl">
                    <a:srgbClr val="000000"/>
                  </a:outerShdw>
                </a:effectLst>
              </a:rPr>
              <a:t>The basic diagnostic instance is to detect an abnormality.  </a:t>
            </a:r>
          </a:p>
          <a:p>
            <a:pPr eaLnBrk="1" hangingPunct="1"/>
            <a:r>
              <a:rPr lang="en-US" sz="2400" b="1" smtClean="0">
                <a:effectLst>
                  <a:outerShdw blurRad="38100" dist="38100" dir="2700000" algn="tl">
                    <a:srgbClr val="000000"/>
                  </a:outerShdw>
                </a:effectLst>
              </a:rPr>
              <a:t>In both of the cases, there is an </a:t>
            </a:r>
            <a:r>
              <a:rPr lang="en-US" sz="2400" b="1" u="sng" smtClean="0">
                <a:solidFill>
                  <a:srgbClr val="FFFF00"/>
                </a:solidFill>
                <a:effectLst>
                  <a:outerShdw blurRad="38100" dist="38100" dir="2700000" algn="tl">
                    <a:srgbClr val="000000"/>
                  </a:outerShdw>
                </a:effectLst>
              </a:rPr>
              <a:t>abnormal opacity</a:t>
            </a:r>
            <a:r>
              <a:rPr lang="en-US" sz="2400" b="1" smtClean="0">
                <a:effectLst>
                  <a:outerShdw blurRad="38100" dist="38100" dir="2700000" algn="tl">
                    <a:srgbClr val="000000"/>
                  </a:outerShdw>
                </a:effectLst>
              </a:rPr>
              <a:t>.     </a:t>
            </a:r>
          </a:p>
          <a:p>
            <a:pPr eaLnBrk="1" hangingPunct="1"/>
            <a:r>
              <a:rPr lang="en-US" sz="2400" b="1" smtClean="0">
                <a:effectLst>
                  <a:outerShdw blurRad="38100" dist="38100" dir="2700000" algn="tl">
                    <a:srgbClr val="000000"/>
                  </a:outerShdw>
                </a:effectLst>
              </a:rPr>
              <a:t> In each of the cases, there is an abnormal opacity in the left upper lobe.  </a:t>
            </a:r>
          </a:p>
          <a:p>
            <a:pPr eaLnBrk="1" hangingPunct="1"/>
            <a:r>
              <a:rPr lang="en-US" sz="2400" b="1" smtClean="0">
                <a:effectLst>
                  <a:outerShdw blurRad="38100" dist="38100" dir="2700000" algn="tl">
                    <a:srgbClr val="000000"/>
                  </a:outerShdw>
                </a:effectLst>
              </a:rPr>
              <a:t>In the case ABOVE , the opacity would best be described as a </a:t>
            </a:r>
            <a:r>
              <a:rPr lang="en-US" sz="2400" b="1" smtClean="0">
                <a:solidFill>
                  <a:srgbClr val="85E0E0"/>
                </a:solidFill>
                <a:effectLst>
                  <a:outerShdw blurRad="38100" dist="38100" dir="2700000" algn="tl">
                    <a:srgbClr val="000000"/>
                  </a:outerShdw>
                </a:effectLst>
              </a:rPr>
              <a:t>mass</a:t>
            </a:r>
            <a:r>
              <a:rPr lang="en-US" sz="2400" b="1" smtClean="0">
                <a:effectLst>
                  <a:outerShdw blurRad="38100" dist="38100" dir="2700000" algn="tl">
                    <a:srgbClr val="000000"/>
                  </a:outerShdw>
                </a:effectLst>
              </a:rPr>
              <a:t> because it HAS EDGES </a:t>
            </a:r>
            <a:r>
              <a:rPr lang="en-US" sz="2400" b="1" smtClean="0">
                <a:solidFill>
                  <a:srgbClr val="85E0E0"/>
                </a:solidFill>
                <a:effectLst>
                  <a:outerShdw blurRad="38100" dist="38100" dir="2700000" algn="tl">
                    <a:srgbClr val="000000"/>
                  </a:outerShdw>
                </a:effectLst>
              </a:rPr>
              <a:t>well-defined</a:t>
            </a:r>
            <a:r>
              <a:rPr lang="en-US" sz="2400" b="1" smtClean="0">
                <a:effectLst>
                  <a:outerShdw blurRad="38100" dist="38100" dir="2700000" algn="tl">
                    <a:srgbClr val="000000"/>
                  </a:outerShdw>
                </a:effectLst>
              </a:rPr>
              <a:t>  3-D STRUCTURE </a:t>
            </a:r>
          </a:p>
          <a:p>
            <a:pPr eaLnBrk="1" hangingPunct="1"/>
            <a:r>
              <a:rPr lang="en-US" sz="2400" b="1" smtClean="0">
                <a:effectLst>
                  <a:outerShdw blurRad="38100" dist="38100" dir="2700000" algn="tl">
                    <a:srgbClr val="000000"/>
                  </a:outerShdw>
                </a:effectLst>
              </a:rPr>
              <a:t>The case BELOW has an opacity that is </a:t>
            </a:r>
            <a:r>
              <a:rPr lang="en-US" sz="2400" b="1" smtClean="0">
                <a:solidFill>
                  <a:srgbClr val="66FF33"/>
                </a:solidFill>
                <a:effectLst>
                  <a:outerShdw blurRad="38100" dist="38100" dir="2700000" algn="tl">
                    <a:srgbClr val="000000"/>
                  </a:outerShdw>
                </a:effectLst>
              </a:rPr>
              <a:t>poorly defined</a:t>
            </a:r>
            <a:r>
              <a:rPr lang="en-US" sz="2400" b="1" smtClean="0">
                <a:effectLst>
                  <a:outerShdw blurRad="38100" dist="38100" dir="2700000" algn="tl">
                    <a:srgbClr val="000000"/>
                  </a:outerShdw>
                </a:effectLst>
              </a:rPr>
              <a:t>.  This is airspace disease such as </a:t>
            </a:r>
            <a:r>
              <a:rPr lang="en-US" sz="2400" b="1" smtClean="0">
                <a:solidFill>
                  <a:srgbClr val="66FF33"/>
                </a:solidFill>
                <a:effectLst>
                  <a:outerShdw blurRad="38100" dist="38100" dir="2700000" algn="tl">
                    <a:srgbClr val="000000"/>
                  </a:outerShdw>
                </a:effectLst>
              </a:rPr>
              <a:t>pneumonia</a:t>
            </a:r>
            <a:r>
              <a:rPr lang="en-US" sz="2400" b="1" smtClean="0">
                <a:effectLst>
                  <a:outerShdw blurRad="38100" dist="38100" dir="2700000" algn="tl">
                    <a:srgbClr val="000000"/>
                  </a:outerShdw>
                </a:effectLst>
              </a:rPr>
              <a:t>. </a:t>
            </a:r>
          </a:p>
        </p:txBody>
      </p:sp>
      <p:pic>
        <p:nvPicPr>
          <p:cNvPr id="304132" name="Picture 10" descr="AAA"/>
          <p:cNvPicPr>
            <a:picLocks noChangeAspect="1" noChangeArrowheads="1"/>
          </p:cNvPicPr>
          <p:nvPr>
            <p:ph sz="quarter" idx="4294967295"/>
          </p:nvPr>
        </p:nvPicPr>
        <p:blipFill>
          <a:blip r:embed="rId3">
            <a:lum contrast="6000"/>
          </a:blip>
          <a:srcRect/>
          <a:stretch>
            <a:fillRect/>
          </a:stretch>
        </p:blipFill>
        <p:spPr>
          <a:xfrm>
            <a:off x="6032500" y="1066800"/>
            <a:ext cx="3111500" cy="2894013"/>
          </a:xfrm>
          <a:noFill/>
        </p:spPr>
      </p:pic>
      <p:pic>
        <p:nvPicPr>
          <p:cNvPr id="304133" name="Picture 11" descr="AAA1"/>
          <p:cNvPicPr>
            <a:picLocks noChangeAspect="1" noChangeArrowheads="1"/>
          </p:cNvPicPr>
          <p:nvPr>
            <p:ph sz="quarter" idx="4294967295"/>
          </p:nvPr>
        </p:nvPicPr>
        <p:blipFill>
          <a:blip r:embed="rId4">
            <a:lum bright="-12000" contrast="6000"/>
          </a:blip>
          <a:srcRect/>
          <a:stretch>
            <a:fillRect/>
          </a:stretch>
        </p:blipFill>
        <p:spPr>
          <a:xfrm>
            <a:off x="6096000" y="3924300"/>
            <a:ext cx="2770188" cy="29337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2919">
                                            <p:txEl>
                                              <p:pRg st="0" end="0"/>
                                            </p:txEl>
                                          </p:spTgt>
                                        </p:tgtEl>
                                        <p:attrNameLst>
                                          <p:attrName>style.visibility</p:attrName>
                                        </p:attrNameLst>
                                      </p:cBhvr>
                                      <p:to>
                                        <p:strVal val="visible"/>
                                      </p:to>
                                    </p:set>
                                    <p:animEffect transition="in" filter="fade">
                                      <p:cBhvr>
                                        <p:cTn id="7" dur="2000"/>
                                        <p:tgtEl>
                                          <p:spTgt spid="4229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2919">
                                            <p:txEl>
                                              <p:pRg st="1" end="1"/>
                                            </p:txEl>
                                          </p:spTgt>
                                        </p:tgtEl>
                                        <p:attrNameLst>
                                          <p:attrName>style.visibility</p:attrName>
                                        </p:attrNameLst>
                                      </p:cBhvr>
                                      <p:to>
                                        <p:strVal val="visible"/>
                                      </p:to>
                                    </p:set>
                                    <p:animEffect transition="in" filter="fade">
                                      <p:cBhvr>
                                        <p:cTn id="12" dur="2000"/>
                                        <p:tgtEl>
                                          <p:spTgt spid="4229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2919">
                                            <p:txEl>
                                              <p:pRg st="2" end="2"/>
                                            </p:txEl>
                                          </p:spTgt>
                                        </p:tgtEl>
                                        <p:attrNameLst>
                                          <p:attrName>style.visibility</p:attrName>
                                        </p:attrNameLst>
                                      </p:cBhvr>
                                      <p:to>
                                        <p:strVal val="visible"/>
                                      </p:to>
                                    </p:set>
                                    <p:animEffect transition="in" filter="fade">
                                      <p:cBhvr>
                                        <p:cTn id="17" dur="2000"/>
                                        <p:tgtEl>
                                          <p:spTgt spid="4229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2919">
                                            <p:txEl>
                                              <p:pRg st="3" end="3"/>
                                            </p:txEl>
                                          </p:spTgt>
                                        </p:tgtEl>
                                        <p:attrNameLst>
                                          <p:attrName>style.visibility</p:attrName>
                                        </p:attrNameLst>
                                      </p:cBhvr>
                                      <p:to>
                                        <p:strVal val="visible"/>
                                      </p:to>
                                    </p:set>
                                    <p:animEffect transition="in" filter="fade">
                                      <p:cBhvr>
                                        <p:cTn id="22" dur="2000"/>
                                        <p:tgtEl>
                                          <p:spTgt spid="4229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2919">
                                            <p:txEl>
                                              <p:pRg st="4" end="4"/>
                                            </p:txEl>
                                          </p:spTgt>
                                        </p:tgtEl>
                                        <p:attrNameLst>
                                          <p:attrName>style.visibility</p:attrName>
                                        </p:attrNameLst>
                                      </p:cBhvr>
                                      <p:to>
                                        <p:strVal val="visible"/>
                                      </p:to>
                                    </p:set>
                                    <p:animEffect transition="in" filter="fade">
                                      <p:cBhvr>
                                        <p:cTn id="27" dur="2000"/>
                                        <p:tgtEl>
                                          <p:spTgt spid="4229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30" name="Rectangle 6"/>
          <p:cNvSpPr>
            <a:spLocks noGrp="1" noChangeArrowheads="1"/>
          </p:cNvSpPr>
          <p:nvPr>
            <p:ph type="title" idx="4294967295"/>
          </p:nvPr>
        </p:nvSpPr>
        <p:spPr/>
        <p:txBody>
          <a:bodyPr/>
          <a:lstStyle/>
          <a:p>
            <a:pPr eaLnBrk="1" hangingPunct="1">
              <a:defRPr/>
            </a:pPr>
            <a:r>
              <a:rPr lang="en-US" b="1" smtClean="0"/>
              <a:t>solitary nodule in the lung</a:t>
            </a:r>
          </a:p>
        </p:txBody>
      </p:sp>
      <p:sp>
        <p:nvSpPr>
          <p:cNvPr id="67587" name="Rectangle 9"/>
          <p:cNvSpPr>
            <a:spLocks noGrp="1" noChangeArrowheads="1"/>
          </p:cNvSpPr>
          <p:nvPr>
            <p:ph type="body" sz="half" idx="4294967295"/>
          </p:nvPr>
        </p:nvSpPr>
        <p:spPr>
          <a:xfrm>
            <a:off x="533400" y="4686300"/>
            <a:ext cx="8229600" cy="2171700"/>
          </a:xfrm>
        </p:spPr>
        <p:txBody>
          <a:bodyPr/>
          <a:lstStyle/>
          <a:p>
            <a:pPr eaLnBrk="1" hangingPunct="1">
              <a:lnSpc>
                <a:spcPct val="80000"/>
              </a:lnSpc>
            </a:pPr>
            <a:r>
              <a:rPr lang="en-US" sz="1800" b="1" smtClean="0"/>
              <a:t>A solitary nodule in the lung can be totally innocuous or potentially a fatal lung cancer.  After detection the initial step in analyis is to compare the film with prior films if available.  A nodule that is unchanged for two years is almost certainly benign.  Be sure to evaluate for the presence of </a:t>
            </a:r>
            <a:r>
              <a:rPr lang="en-US" sz="1800" b="1" smtClean="0">
                <a:solidFill>
                  <a:srgbClr val="66FF33"/>
                </a:solidFill>
              </a:rPr>
              <a:t>multiple nodules </a:t>
            </a:r>
            <a:r>
              <a:rPr lang="en-US" sz="1800" b="1" smtClean="0"/>
              <a:t>as this finding would change the differential entirely.  </a:t>
            </a:r>
          </a:p>
          <a:p>
            <a:pPr eaLnBrk="1" hangingPunct="1">
              <a:lnSpc>
                <a:spcPct val="80000"/>
              </a:lnSpc>
            </a:pPr>
            <a:r>
              <a:rPr lang="en-US" sz="1800" b="1" smtClean="0"/>
              <a:t>If the nodule is indeterminate after considering old films and calcification, subsequent steps in the work-up include ordering a CT and a tissue biopsy. </a:t>
            </a:r>
          </a:p>
        </p:txBody>
      </p:sp>
      <p:pic>
        <p:nvPicPr>
          <p:cNvPr id="306180" name="Picture 10" descr="AAAsolitary%20nodule%20LUL%20PA"/>
          <p:cNvPicPr>
            <a:picLocks noChangeAspect="1" noChangeArrowheads="1"/>
          </p:cNvPicPr>
          <p:nvPr>
            <p:ph sz="quarter" idx="4294967295"/>
          </p:nvPr>
        </p:nvPicPr>
        <p:blipFill>
          <a:blip r:embed="rId3"/>
          <a:srcRect/>
          <a:stretch>
            <a:fillRect/>
          </a:stretch>
        </p:blipFill>
        <p:spPr>
          <a:xfrm>
            <a:off x="914400" y="1155700"/>
            <a:ext cx="3429000" cy="3359150"/>
          </a:xfrm>
          <a:noFill/>
        </p:spPr>
      </p:pic>
      <p:pic>
        <p:nvPicPr>
          <p:cNvPr id="306181" name="Picture 11" descr="AAAsolitary%20nodule%20LUL"/>
          <p:cNvPicPr>
            <a:picLocks noChangeAspect="1" noChangeArrowheads="1"/>
          </p:cNvPicPr>
          <p:nvPr>
            <p:ph sz="quarter" idx="4294967295"/>
          </p:nvPr>
        </p:nvPicPr>
        <p:blipFill>
          <a:blip r:embed="rId4"/>
          <a:srcRect/>
          <a:stretch>
            <a:fillRect/>
          </a:stretch>
        </p:blipFill>
        <p:spPr>
          <a:xfrm>
            <a:off x="5068888" y="1295400"/>
            <a:ext cx="2778125" cy="32766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2000"/>
                                        <p:tgtEl>
                                          <p:spTgt spid="675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587">
                                            <p:txEl>
                                              <p:pRg st="1" end="1"/>
                                            </p:txEl>
                                          </p:spTgt>
                                        </p:tgtEl>
                                        <p:attrNameLst>
                                          <p:attrName>style.visibility</p:attrName>
                                        </p:attrNameLst>
                                      </p:cBhvr>
                                      <p:to>
                                        <p:strVal val="visible"/>
                                      </p:to>
                                    </p:set>
                                    <p:animEffect transition="in" filter="fade">
                                      <p:cBhvr>
                                        <p:cTn id="12" dur="2000"/>
                                        <p:tgtEl>
                                          <p:spTgt spid="675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Imaging Modalities for chest and CVS examinations</a:t>
            </a:r>
          </a:p>
        </p:txBody>
      </p:sp>
      <p:sp>
        <p:nvSpPr>
          <p:cNvPr id="21507" name="Content Placeholder 2"/>
          <p:cNvSpPr>
            <a:spLocks noGrp="1"/>
          </p:cNvSpPr>
          <p:nvPr>
            <p:ph idx="1"/>
          </p:nvPr>
        </p:nvSpPr>
        <p:spPr/>
        <p:txBody>
          <a:bodyPr/>
          <a:lstStyle/>
          <a:p>
            <a:pPr marL="609600" indent="-609600" eaLnBrk="1" hangingPunct="1">
              <a:buFontTx/>
              <a:buNone/>
            </a:pPr>
            <a:r>
              <a:rPr lang="en-US" u="sng" smtClean="0"/>
              <a:t>1-Plain films</a:t>
            </a:r>
          </a:p>
          <a:p>
            <a:pPr marL="609600" indent="-609600" eaLnBrk="1" hangingPunct="1">
              <a:buFontTx/>
              <a:buNone/>
            </a:pPr>
            <a:r>
              <a:rPr lang="en-US" u="sng" smtClean="0"/>
              <a:t>2-COMPUTED TOMOGRAPHY</a:t>
            </a:r>
          </a:p>
          <a:p>
            <a:pPr marL="609600" indent="-609600" eaLnBrk="1" hangingPunct="1">
              <a:buFontTx/>
              <a:buNone/>
            </a:pPr>
            <a:r>
              <a:rPr lang="en-US" smtClean="0"/>
              <a:t>			</a:t>
            </a:r>
            <a:r>
              <a:rPr lang="en-US" b="1" smtClean="0"/>
              <a:t>CT LUNGS AND MEDIASTINUM</a:t>
            </a:r>
          </a:p>
          <a:p>
            <a:pPr marL="609600" indent="-609600" eaLnBrk="1" hangingPunct="1">
              <a:buFontTx/>
              <a:buNone/>
            </a:pPr>
            <a:r>
              <a:rPr lang="en-US" b="1" smtClean="0"/>
              <a:t>			CT- angiography  (CTA)</a:t>
            </a:r>
          </a:p>
          <a:p>
            <a:pPr marL="609600" indent="-609600" eaLnBrk="1" hangingPunct="1">
              <a:buFontTx/>
              <a:buNone/>
            </a:pPr>
            <a:r>
              <a:rPr lang="en-US" b="1" smtClean="0"/>
              <a:t>			High resolution CT of the chest 				(HRCT)</a:t>
            </a:r>
          </a:p>
          <a:p>
            <a:pPr marL="609600" indent="-609600" eaLnBrk="1" hangingPunct="1">
              <a:buFontTx/>
              <a:buNone/>
            </a:pPr>
            <a:r>
              <a:rPr lang="en-US" smtClean="0"/>
              <a:t>3-</a:t>
            </a:r>
            <a:r>
              <a:rPr lang="en-US" u="sng" smtClean="0"/>
              <a:t>Angiography</a:t>
            </a:r>
          </a:p>
          <a:p>
            <a:pPr marL="609600" indent="-609600" eaLnBrk="1" hangingPunct="1">
              <a:buFontTx/>
              <a:buNone/>
            </a:pPr>
            <a:r>
              <a:rPr lang="en-US" u="sng" smtClean="0"/>
              <a:t>4- </a:t>
            </a:r>
            <a:r>
              <a:rPr lang="en-US" u="sng" smtClean="0">
                <a:effectLst>
                  <a:outerShdw blurRad="38100" dist="38100" dir="2700000" algn="tl">
                    <a:srgbClr val="000000"/>
                  </a:outerShdw>
                </a:effectLst>
              </a:rPr>
              <a:t>MRI</a:t>
            </a:r>
          </a:p>
        </p:txBody>
      </p:sp>
      <p:sp>
        <p:nvSpPr>
          <p:cNvPr id="4" name="Multiply 3"/>
          <p:cNvSpPr/>
          <p:nvPr/>
        </p:nvSpPr>
        <p:spPr bwMode="auto">
          <a:xfrm>
            <a:off x="762000" y="4876800"/>
            <a:ext cx="990600" cy="990600"/>
          </a:xfrm>
          <a:prstGeom prst="mathMultiply">
            <a:avLst/>
          </a:prstGeom>
          <a:solidFill>
            <a:srgbClr val="FF3300"/>
          </a:solidFill>
          <a:ln w="9525" cap="flat" cmpd="sng" algn="ctr">
            <a:solidFill>
              <a:srgbClr val="FF3300">
                <a:alpha val="98000"/>
              </a:srgbClr>
            </a:solidFill>
            <a:prstDash val="solid"/>
            <a:round/>
            <a:headEnd type="none" w="med" len="med"/>
            <a:tailEnd type="none" w="med" len="med"/>
          </a:ln>
          <a:effectLst/>
          <a:scene3d>
            <a:camera prst="orthographicFront"/>
            <a:lightRig rig="threePt" dir="t"/>
          </a:scene3d>
          <a:sp3d prstMaterial="plastic"/>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blinds(horizontal)">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blinds(horizontal)">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blinds(horizontal)">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blinds(horizontal)">
                                      <p:cBhvr>
                                        <p:cTn id="27" dur="500"/>
                                        <p:tgtEl>
                                          <p:spTgt spid="21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blinds(horizontal)">
                                      <p:cBhvr>
                                        <p:cTn id="32" dur="500"/>
                                        <p:tgtEl>
                                          <p:spTgt spid="215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Effect transition="in" filter="blinds(horizontal)">
                                      <p:cBhvr>
                                        <p:cTn id="37" dur="500"/>
                                        <p:tgtEl>
                                          <p:spTgt spid="215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6" name="Rectangle 4"/>
          <p:cNvSpPr>
            <a:spLocks noGrp="1" noChangeArrowheads="1"/>
          </p:cNvSpPr>
          <p:nvPr>
            <p:ph type="title" idx="4294967295"/>
          </p:nvPr>
        </p:nvSpPr>
        <p:spPr/>
        <p:txBody>
          <a:bodyPr/>
          <a:lstStyle/>
          <a:p>
            <a:pPr eaLnBrk="1" hangingPunct="1">
              <a:defRPr/>
            </a:pPr>
            <a:r>
              <a:rPr lang="en-US" sz="4800" b="1" dirty="0" smtClean="0"/>
              <a:t>PLEURAL BASED </a:t>
            </a:r>
            <a:r>
              <a:rPr lang="en-US" dirty="0" smtClean="0"/>
              <a:t>LESION</a:t>
            </a:r>
          </a:p>
        </p:txBody>
      </p:sp>
      <p:pic>
        <p:nvPicPr>
          <p:cNvPr id="308227" name="Picture 8" descr="AAAPleural-extrapleural1"/>
          <p:cNvPicPr>
            <a:picLocks noChangeAspect="1" noChangeArrowheads="1"/>
          </p:cNvPicPr>
          <p:nvPr>
            <p:ph sz="half" idx="4294967295"/>
          </p:nvPr>
        </p:nvPicPr>
        <p:blipFill>
          <a:blip r:embed="rId3"/>
          <a:srcRect/>
          <a:stretch>
            <a:fillRect/>
          </a:stretch>
        </p:blipFill>
        <p:spPr>
          <a:xfrm>
            <a:off x="4648200" y="3886200"/>
            <a:ext cx="4038600" cy="2692400"/>
          </a:xfrm>
          <a:noFill/>
        </p:spPr>
      </p:pic>
      <p:pic>
        <p:nvPicPr>
          <p:cNvPr id="308228" name="Picture 10" descr="AAAppp-mass-lat"/>
          <p:cNvPicPr>
            <a:picLocks noChangeAspect="1" noChangeArrowheads="1"/>
          </p:cNvPicPr>
          <p:nvPr>
            <p:ph sz="half" idx="4294967295"/>
          </p:nvPr>
        </p:nvPicPr>
        <p:blipFill>
          <a:blip r:embed="rId4"/>
          <a:srcRect/>
          <a:stretch>
            <a:fillRect/>
          </a:stretch>
        </p:blipFill>
        <p:spPr>
          <a:xfrm>
            <a:off x="381000" y="1371600"/>
            <a:ext cx="3352800" cy="4286250"/>
          </a:xfrm>
          <a:noFill/>
        </p:spPr>
      </p:pic>
      <p:pic>
        <p:nvPicPr>
          <p:cNvPr id="308229" name="Picture 11" descr="AAApleural_extrapleural"/>
          <p:cNvPicPr>
            <a:picLocks noChangeAspect="1" noChangeArrowheads="1"/>
          </p:cNvPicPr>
          <p:nvPr/>
        </p:nvPicPr>
        <p:blipFill>
          <a:blip r:embed="rId5"/>
          <a:srcRect/>
          <a:stretch>
            <a:fillRect/>
          </a:stretch>
        </p:blipFill>
        <p:spPr bwMode="auto">
          <a:xfrm>
            <a:off x="4495800" y="1219200"/>
            <a:ext cx="4038600"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p:txBody>
          <a:bodyPr/>
          <a:lstStyle/>
          <a:p>
            <a:pPr>
              <a:defRPr/>
            </a:pPr>
            <a:r>
              <a:rPr lang="en-US" sz="5400" b="1" i="1" dirty="0" smtClean="0"/>
              <a:t>DEFINITIONS</a:t>
            </a:r>
            <a:endParaRPr lang="en-US" sz="5400" b="1" i="1" dirty="0"/>
          </a:p>
        </p:txBody>
      </p:sp>
      <p:sp>
        <p:nvSpPr>
          <p:cNvPr id="7" name="Content Placeholder 6"/>
          <p:cNvSpPr>
            <a:spLocks noGrp="1"/>
          </p:cNvSpPr>
          <p:nvPr>
            <p:ph idx="4294967295"/>
          </p:nvPr>
        </p:nvSpPr>
        <p:spPr>
          <a:xfrm>
            <a:off x="533400" y="1600200"/>
            <a:ext cx="8229600" cy="4495800"/>
          </a:xfrm>
        </p:spPr>
        <p:txBody>
          <a:bodyPr/>
          <a:lstStyle/>
          <a:p>
            <a:r>
              <a:rPr lang="en-US" sz="4000" b="1" u="sng" smtClean="0">
                <a:solidFill>
                  <a:srgbClr val="FFFF00"/>
                </a:solidFill>
              </a:rPr>
              <a:t>ATELECTASIS</a:t>
            </a:r>
          </a:p>
          <a:p>
            <a:pPr>
              <a:buFontTx/>
              <a:buNone/>
            </a:pPr>
            <a:r>
              <a:rPr lang="en-US" smtClean="0"/>
              <a:t>Loss of volume of lobe, segment or sub segment of the lung.</a:t>
            </a:r>
          </a:p>
          <a:p>
            <a:pPr>
              <a:buFontTx/>
              <a:buNone/>
            </a:pPr>
            <a:r>
              <a:rPr lang="en-US" smtClean="0"/>
              <a:t>			</a:t>
            </a:r>
            <a:r>
              <a:rPr lang="en-US" b="1" i="1" smtClean="0">
                <a:solidFill>
                  <a:srgbClr val="66FF33"/>
                </a:solidFill>
              </a:rPr>
              <a:t>Example   collapse (lung)</a:t>
            </a:r>
          </a:p>
          <a:p>
            <a:r>
              <a:rPr lang="en-US" sz="4400" b="1" u="sng" smtClean="0">
                <a:solidFill>
                  <a:srgbClr val="FFC000"/>
                </a:solidFill>
              </a:rPr>
              <a:t>Consolidation </a:t>
            </a:r>
          </a:p>
          <a:p>
            <a:pPr>
              <a:buFontTx/>
              <a:buNone/>
            </a:pPr>
            <a:r>
              <a:rPr lang="en-US" smtClean="0"/>
              <a:t>Loss of air in lobe, segment or sub segment of the lung.   </a:t>
            </a:r>
          </a:p>
          <a:p>
            <a:pPr>
              <a:buFontTx/>
              <a:buNone/>
            </a:pPr>
            <a:r>
              <a:rPr lang="en-US" smtClean="0">
                <a:solidFill>
                  <a:srgbClr val="99CCFF"/>
                </a:solidFill>
              </a:rPr>
              <a:t>			</a:t>
            </a:r>
            <a:r>
              <a:rPr lang="en-US" b="1" i="1" smtClean="0">
                <a:solidFill>
                  <a:srgbClr val="99CCFF"/>
                </a:solidFill>
              </a:rPr>
              <a:t>Example= pneumonia (lobe)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idx="4294967295"/>
          </p:nvPr>
        </p:nvSpPr>
        <p:spPr>
          <a:xfrm>
            <a:off x="0" y="228600"/>
            <a:ext cx="9144000" cy="1143000"/>
          </a:xfrm>
        </p:spPr>
        <p:txBody>
          <a:bodyPr/>
          <a:lstStyle/>
          <a:p>
            <a:pPr eaLnBrk="1" hangingPunct="1">
              <a:defRPr/>
            </a:pPr>
            <a:r>
              <a:rPr lang="en-US" sz="4000" b="1" dirty="0" smtClean="0"/>
              <a:t>Major differentiating factors between atelectasis and pneumonia</a:t>
            </a:r>
            <a:r>
              <a:rPr lang="en-US" sz="4000" dirty="0" smtClean="0"/>
              <a:t> </a:t>
            </a:r>
          </a:p>
        </p:txBody>
      </p:sp>
      <p:pic>
        <p:nvPicPr>
          <p:cNvPr id="311299" name="Picture 3"/>
          <p:cNvPicPr>
            <a:picLocks noChangeAspect="1" noChangeArrowheads="1"/>
          </p:cNvPicPr>
          <p:nvPr>
            <p:ph type="body" idx="4294967295"/>
          </p:nvPr>
        </p:nvPicPr>
        <p:blipFill>
          <a:blip r:embed="rId3"/>
          <a:srcRect l="20821" t="37627" r="9021" b="10170"/>
          <a:stretch>
            <a:fillRect/>
          </a:stretch>
        </p:blipFill>
        <p:spPr>
          <a:xfrm>
            <a:off x="0" y="2405063"/>
            <a:ext cx="9144000" cy="3716337"/>
          </a:xfrm>
        </p:spPr>
      </p:pic>
      <p:sp>
        <p:nvSpPr>
          <p:cNvPr id="311300" name="TextBox 3"/>
          <p:cNvSpPr txBox="1">
            <a:spLocks noChangeArrowheads="1"/>
          </p:cNvSpPr>
          <p:nvPr/>
        </p:nvSpPr>
        <p:spPr bwMode="auto">
          <a:xfrm>
            <a:off x="2438400" y="3048000"/>
            <a:ext cx="685800" cy="369888"/>
          </a:xfrm>
          <a:prstGeom prst="rect">
            <a:avLst/>
          </a:prstGeom>
          <a:noFill/>
          <a:ln w="9525">
            <a:solidFill>
              <a:srgbClr val="FFFF00"/>
            </a:solidFill>
            <a:miter lim="800000"/>
            <a:headEnd/>
            <a:tailEnd/>
          </a:ln>
        </p:spPr>
        <p:txBody>
          <a:bodyPr>
            <a:spAutoFit/>
          </a:bodyPr>
          <a:lstStyle/>
          <a:p>
            <a:endParaRPr lang="en-US"/>
          </a:p>
        </p:txBody>
      </p:sp>
      <p:sp>
        <p:nvSpPr>
          <p:cNvPr id="311301" name="TextBox 4"/>
          <p:cNvSpPr txBox="1">
            <a:spLocks noChangeArrowheads="1"/>
          </p:cNvSpPr>
          <p:nvPr/>
        </p:nvSpPr>
        <p:spPr bwMode="auto">
          <a:xfrm>
            <a:off x="4953000" y="2971800"/>
            <a:ext cx="1066800" cy="369888"/>
          </a:xfrm>
          <a:prstGeom prst="rect">
            <a:avLst/>
          </a:prstGeom>
          <a:noFill/>
          <a:ln w="9525">
            <a:solidFill>
              <a:srgbClr val="FF3300"/>
            </a:solidFill>
            <a:miter lim="800000"/>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20" name="Rectangle 4"/>
          <p:cNvSpPr>
            <a:spLocks noGrp="1" noChangeArrowheads="1"/>
          </p:cNvSpPr>
          <p:nvPr>
            <p:ph type="title" idx="4294967295"/>
          </p:nvPr>
        </p:nvSpPr>
        <p:spPr/>
        <p:txBody>
          <a:bodyPr/>
          <a:lstStyle/>
          <a:p>
            <a:pPr eaLnBrk="1" hangingPunct="1">
              <a:defRPr/>
            </a:pPr>
            <a:r>
              <a:rPr lang="en-US" sz="4000" b="1" dirty="0" smtClean="0"/>
              <a:t>PNEUMONIA</a:t>
            </a:r>
            <a:r>
              <a:rPr lang="en-US" sz="4000" dirty="0" smtClean="0"/>
              <a:t> VS </a:t>
            </a:r>
            <a:r>
              <a:rPr lang="en-US" sz="4000" b="1" i="1" dirty="0" smtClean="0"/>
              <a:t>ATELECTASIS</a:t>
            </a:r>
          </a:p>
        </p:txBody>
      </p:sp>
      <p:pic>
        <p:nvPicPr>
          <p:cNvPr id="63491" name="Picture 7" descr="AAAatelectasisRML%20AP%20Lat"/>
          <p:cNvPicPr>
            <a:picLocks noChangeAspect="1" noChangeArrowheads="1"/>
          </p:cNvPicPr>
          <p:nvPr>
            <p:ph sz="half" idx="4294967295"/>
          </p:nvPr>
        </p:nvPicPr>
        <p:blipFill>
          <a:blip r:embed="rId3"/>
          <a:srcRect/>
          <a:stretch>
            <a:fillRect/>
          </a:stretch>
        </p:blipFill>
        <p:spPr>
          <a:xfrm>
            <a:off x="0" y="2209800"/>
            <a:ext cx="5192713" cy="2743200"/>
          </a:xfrm>
          <a:noFill/>
        </p:spPr>
      </p:pic>
      <p:pic>
        <p:nvPicPr>
          <p:cNvPr id="63492" name="Picture 8" descr="AAArml-pneumonia-pa1b"/>
          <p:cNvPicPr>
            <a:picLocks noChangeAspect="1" noChangeArrowheads="1"/>
          </p:cNvPicPr>
          <p:nvPr>
            <p:ph sz="half" idx="4294967295"/>
          </p:nvPr>
        </p:nvPicPr>
        <p:blipFill>
          <a:blip r:embed="rId4"/>
          <a:srcRect/>
          <a:stretch>
            <a:fillRect/>
          </a:stretch>
        </p:blipFill>
        <p:spPr>
          <a:xfrm>
            <a:off x="5105400" y="2057400"/>
            <a:ext cx="4038600" cy="3584575"/>
          </a:xfrm>
          <a:noFill/>
        </p:spPr>
      </p:pic>
      <p:sp>
        <p:nvSpPr>
          <p:cNvPr id="6" name="Isosceles Triangle 5"/>
          <p:cNvSpPr/>
          <p:nvPr/>
        </p:nvSpPr>
        <p:spPr bwMode="auto">
          <a:xfrm rot="3991299">
            <a:off x="3340894" y="3312319"/>
            <a:ext cx="679450" cy="919162"/>
          </a:xfrm>
          <a:prstGeom prst="triangle">
            <a:avLst/>
          </a:prstGeom>
          <a:noFill/>
          <a:ln w="57150" cap="flat" cmpd="sng" algn="ctr">
            <a:solidFill>
              <a:srgbClr val="00B050"/>
            </a:solidFill>
            <a:prstDash val="sysDash"/>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7" name="Isosceles Triangle 6"/>
          <p:cNvSpPr/>
          <p:nvPr/>
        </p:nvSpPr>
        <p:spPr bwMode="auto">
          <a:xfrm rot="3788143">
            <a:off x="3536950" y="3297238"/>
            <a:ext cx="268288" cy="919162"/>
          </a:xfrm>
          <a:prstGeom prst="triangle">
            <a:avLst/>
          </a:prstGeom>
          <a:noFill/>
          <a:ln w="9525" cap="flat" cmpd="sng" algn="ctr">
            <a:solidFill>
              <a:srgbClr val="FF33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blinds(horizontal)">
                                      <p:cBhvr>
                                        <p:cTn id="7" dur="500"/>
                                        <p:tgtEl>
                                          <p:spTgt spid="634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3492"/>
                                        </p:tgtEl>
                                        <p:attrNameLst>
                                          <p:attrName>style.visibility</p:attrName>
                                        </p:attrNameLst>
                                      </p:cBhvr>
                                      <p:to>
                                        <p:strVal val="visible"/>
                                      </p:to>
                                    </p:set>
                                    <p:anim calcmode="lin" valueType="num">
                                      <p:cBhvr additive="base">
                                        <p:cTn id="12" dur="500" fill="hold"/>
                                        <p:tgtEl>
                                          <p:spTgt spid="63492"/>
                                        </p:tgtEl>
                                        <p:attrNameLst>
                                          <p:attrName>ppt_x</p:attrName>
                                        </p:attrNameLst>
                                      </p:cBhvr>
                                      <p:tavLst>
                                        <p:tav tm="0">
                                          <p:val>
                                            <p:strVal val="#ppt_x"/>
                                          </p:val>
                                        </p:tav>
                                        <p:tav tm="100000">
                                          <p:val>
                                            <p:strVal val="#ppt_x"/>
                                          </p:val>
                                        </p:tav>
                                      </p:tavLst>
                                    </p:anim>
                                    <p:anim calcmode="lin" valueType="num">
                                      <p:cBhvr additive="base">
                                        <p:cTn id="13" dur="500" fill="hold"/>
                                        <p:tgtEl>
                                          <p:spTgt spid="6349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78" name="Rectangle 14"/>
          <p:cNvSpPr>
            <a:spLocks noGrp="1" noChangeArrowheads="1"/>
          </p:cNvSpPr>
          <p:nvPr>
            <p:ph type="title" idx="4294967295"/>
          </p:nvPr>
        </p:nvSpPr>
        <p:spPr>
          <a:xfrm>
            <a:off x="457200" y="0"/>
            <a:ext cx="8229600" cy="1143000"/>
          </a:xfrm>
        </p:spPr>
        <p:txBody>
          <a:bodyPr/>
          <a:lstStyle/>
          <a:p>
            <a:pPr eaLnBrk="1" hangingPunct="1">
              <a:defRPr/>
            </a:pPr>
            <a:r>
              <a:rPr lang="en-US" sz="4000" b="1" dirty="0" smtClean="0">
                <a:solidFill>
                  <a:srgbClr val="66FF33"/>
                </a:solidFill>
              </a:rPr>
              <a:t>PNEUMONIA</a:t>
            </a:r>
            <a:r>
              <a:rPr lang="en-US" sz="4000" dirty="0" smtClean="0"/>
              <a:t> Vs </a:t>
            </a:r>
            <a:r>
              <a:rPr lang="en-US" sz="4000" b="1" i="1" dirty="0" smtClean="0"/>
              <a:t>ATELECTASIS</a:t>
            </a:r>
          </a:p>
        </p:txBody>
      </p:sp>
      <p:pic>
        <p:nvPicPr>
          <p:cNvPr id="315395" name="Picture 7" descr="AAArul-pneumonia-lat"/>
          <p:cNvPicPr>
            <a:picLocks noChangeAspect="1" noChangeArrowheads="1"/>
          </p:cNvPicPr>
          <p:nvPr>
            <p:ph sz="quarter" idx="4294967295"/>
          </p:nvPr>
        </p:nvPicPr>
        <p:blipFill>
          <a:blip r:embed="rId3"/>
          <a:srcRect/>
          <a:stretch>
            <a:fillRect/>
          </a:stretch>
        </p:blipFill>
        <p:spPr>
          <a:xfrm>
            <a:off x="4495800" y="838200"/>
            <a:ext cx="2944813" cy="3352800"/>
          </a:xfrm>
          <a:noFill/>
        </p:spPr>
      </p:pic>
      <p:pic>
        <p:nvPicPr>
          <p:cNvPr id="315396" name="Picture 12" descr="AAArul-pneumonia-pa"/>
          <p:cNvPicPr>
            <a:picLocks noChangeAspect="1" noChangeArrowheads="1"/>
          </p:cNvPicPr>
          <p:nvPr>
            <p:ph sz="half" idx="4294967295"/>
          </p:nvPr>
        </p:nvPicPr>
        <p:blipFill>
          <a:blip r:embed="rId4"/>
          <a:srcRect/>
          <a:stretch>
            <a:fillRect/>
          </a:stretch>
        </p:blipFill>
        <p:spPr>
          <a:xfrm>
            <a:off x="838200" y="838200"/>
            <a:ext cx="2997200" cy="3371850"/>
          </a:xfrm>
          <a:noFill/>
        </p:spPr>
      </p:pic>
      <p:pic>
        <p:nvPicPr>
          <p:cNvPr id="315397" name="Picture 16" descr="AAAatelectasisRUL2"/>
          <p:cNvPicPr>
            <a:picLocks noChangeAspect="1" noChangeArrowheads="1"/>
          </p:cNvPicPr>
          <p:nvPr>
            <p:ph sz="quarter" idx="4294967295"/>
          </p:nvPr>
        </p:nvPicPr>
        <p:blipFill>
          <a:blip r:embed="rId5"/>
          <a:srcRect/>
          <a:stretch>
            <a:fillRect/>
          </a:stretch>
        </p:blipFill>
        <p:spPr>
          <a:xfrm>
            <a:off x="3200400" y="4052888"/>
            <a:ext cx="3429000" cy="2805112"/>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2" name="Rectangle 4"/>
          <p:cNvSpPr>
            <a:spLocks noGrp="1" noChangeArrowheads="1"/>
          </p:cNvSpPr>
          <p:nvPr>
            <p:ph type="title" idx="4294967295"/>
          </p:nvPr>
        </p:nvSpPr>
        <p:spPr/>
        <p:txBody>
          <a:bodyPr/>
          <a:lstStyle/>
          <a:p>
            <a:pPr eaLnBrk="1" hangingPunct="1">
              <a:defRPr/>
            </a:pPr>
            <a:r>
              <a:rPr lang="en-US" sz="4000" b="1" dirty="0" smtClean="0">
                <a:solidFill>
                  <a:srgbClr val="66FF33"/>
                </a:solidFill>
              </a:rPr>
              <a:t>ATELECTASIS</a:t>
            </a:r>
            <a:r>
              <a:rPr lang="en-US" sz="4000" dirty="0" smtClean="0"/>
              <a:t> Vs </a:t>
            </a:r>
            <a:r>
              <a:rPr lang="en-US" sz="4000" b="1" i="1" dirty="0" smtClean="0"/>
              <a:t>PNEUMONIA</a:t>
            </a:r>
          </a:p>
        </p:txBody>
      </p:sp>
      <p:pic>
        <p:nvPicPr>
          <p:cNvPr id="317443" name="Picture 7" descr="AAAatelectasisRUL2"/>
          <p:cNvPicPr>
            <a:picLocks noChangeAspect="1" noChangeArrowheads="1"/>
          </p:cNvPicPr>
          <p:nvPr>
            <p:ph sz="half" idx="4294967295"/>
          </p:nvPr>
        </p:nvPicPr>
        <p:blipFill>
          <a:blip r:embed="rId3"/>
          <a:srcRect/>
          <a:stretch>
            <a:fillRect/>
          </a:stretch>
        </p:blipFill>
        <p:spPr>
          <a:xfrm>
            <a:off x="0" y="1981200"/>
            <a:ext cx="4343400" cy="3554413"/>
          </a:xfrm>
          <a:noFill/>
        </p:spPr>
      </p:pic>
      <p:pic>
        <p:nvPicPr>
          <p:cNvPr id="317444" name="Picture 8" descr="AAArml-pneumonia-pa1b"/>
          <p:cNvPicPr>
            <a:picLocks noChangeAspect="1" noChangeArrowheads="1"/>
          </p:cNvPicPr>
          <p:nvPr>
            <p:ph sz="half" idx="4294967295"/>
          </p:nvPr>
        </p:nvPicPr>
        <p:blipFill>
          <a:blip r:embed="rId4"/>
          <a:srcRect/>
          <a:stretch>
            <a:fillRect/>
          </a:stretch>
        </p:blipFill>
        <p:spPr>
          <a:xfrm>
            <a:off x="4648200" y="2055813"/>
            <a:ext cx="4038600" cy="3584575"/>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idx="4294967295"/>
          </p:nvPr>
        </p:nvSpPr>
        <p:spPr/>
        <p:txBody>
          <a:bodyPr/>
          <a:lstStyle/>
          <a:p>
            <a:pPr eaLnBrk="1" hangingPunct="1">
              <a:defRPr/>
            </a:pPr>
            <a:r>
              <a:rPr lang="en-US" sz="4000" dirty="0" smtClean="0"/>
              <a:t>Recognizing air space disease</a:t>
            </a:r>
          </a:p>
        </p:txBody>
      </p:sp>
      <p:sp>
        <p:nvSpPr>
          <p:cNvPr id="588803" name="Rectangle 3"/>
          <p:cNvSpPr>
            <a:spLocks noGrp="1" noChangeArrowheads="1"/>
          </p:cNvSpPr>
          <p:nvPr>
            <p:ph type="body" idx="4294967295"/>
          </p:nvPr>
        </p:nvSpPr>
        <p:spPr>
          <a:xfrm>
            <a:off x="0" y="2209800"/>
            <a:ext cx="9144000" cy="4343400"/>
          </a:xfrm>
        </p:spPr>
        <p:txBody>
          <a:bodyPr/>
          <a:lstStyle/>
          <a:p>
            <a:pPr eaLnBrk="1" hangingPunct="1"/>
            <a:r>
              <a:rPr lang="en-US" sz="2800" smtClean="0"/>
              <a:t>Alveolar spaces filled with…something.</a:t>
            </a:r>
          </a:p>
          <a:p>
            <a:pPr eaLnBrk="1" hangingPunct="1"/>
            <a:r>
              <a:rPr lang="en-US" sz="2800" smtClean="0"/>
              <a:t>Radiologist's report:</a:t>
            </a:r>
          </a:p>
          <a:p>
            <a:pPr lvl="1" eaLnBrk="1" hangingPunct="1"/>
            <a:r>
              <a:rPr lang="en-US" sz="2400" smtClean="0"/>
              <a:t>“consolidation”</a:t>
            </a:r>
          </a:p>
          <a:p>
            <a:pPr lvl="1" eaLnBrk="1" hangingPunct="1"/>
            <a:r>
              <a:rPr lang="en-US" sz="2400" smtClean="0"/>
              <a:t>“air space opacity”</a:t>
            </a:r>
          </a:p>
          <a:p>
            <a:pPr lvl="1" eaLnBrk="1" hangingPunct="1"/>
            <a:r>
              <a:rPr lang="en-US" sz="2400" smtClean="0"/>
              <a:t>“fluffy density”</a:t>
            </a:r>
          </a:p>
          <a:p>
            <a:pPr lvl="1" eaLnBrk="1" hangingPunct="1"/>
            <a:r>
              <a:rPr lang="en-US" sz="2400" smtClean="0"/>
              <a:t>“infiltrate”</a:t>
            </a:r>
          </a:p>
          <a:p>
            <a:pPr eaLnBrk="1" hangingPunct="1">
              <a:lnSpc>
                <a:spcPct val="89000"/>
              </a:lnSpc>
            </a:pPr>
            <a:r>
              <a:rPr lang="en-US" sz="2800" smtClean="0"/>
              <a:t>Nonspecific:</a:t>
            </a:r>
          </a:p>
          <a:p>
            <a:pPr lvl="1" eaLnBrk="1" hangingPunct="1">
              <a:lnSpc>
                <a:spcPct val="89000"/>
              </a:lnSpc>
              <a:buSzPct val="119000"/>
            </a:pPr>
            <a:r>
              <a:rPr lang="en-US" sz="2400" smtClean="0"/>
              <a:t>Atelectasis, pneumonia, bleeding, edema, tumor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8803">
                                            <p:txEl>
                                              <p:pRg st="0" end="0"/>
                                            </p:txEl>
                                          </p:spTgt>
                                        </p:tgtEl>
                                        <p:attrNameLst>
                                          <p:attrName>style.visibility</p:attrName>
                                        </p:attrNameLst>
                                      </p:cBhvr>
                                      <p:to>
                                        <p:strVal val="visible"/>
                                      </p:to>
                                    </p:set>
                                    <p:animEffect transition="in" filter="wipe(left)">
                                      <p:cBhvr>
                                        <p:cTn id="7" dur="1000"/>
                                        <p:tgtEl>
                                          <p:spTgt spid="5888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8803">
                                            <p:txEl>
                                              <p:pRg st="1" end="1"/>
                                            </p:txEl>
                                          </p:spTgt>
                                        </p:tgtEl>
                                        <p:attrNameLst>
                                          <p:attrName>style.visibility</p:attrName>
                                        </p:attrNameLst>
                                      </p:cBhvr>
                                      <p:to>
                                        <p:strVal val="visible"/>
                                      </p:to>
                                    </p:set>
                                    <p:animEffect transition="in" filter="wipe(left)">
                                      <p:cBhvr>
                                        <p:cTn id="12" dur="1000"/>
                                        <p:tgtEl>
                                          <p:spTgt spid="5888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88803">
                                            <p:txEl>
                                              <p:pRg st="2" end="2"/>
                                            </p:txEl>
                                          </p:spTgt>
                                        </p:tgtEl>
                                        <p:attrNameLst>
                                          <p:attrName>style.visibility</p:attrName>
                                        </p:attrNameLst>
                                      </p:cBhvr>
                                      <p:to>
                                        <p:strVal val="visible"/>
                                      </p:to>
                                    </p:set>
                                    <p:animEffect transition="in" filter="wipe(left)">
                                      <p:cBhvr>
                                        <p:cTn id="17" dur="1000"/>
                                        <p:tgtEl>
                                          <p:spTgt spid="5888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88803">
                                            <p:txEl>
                                              <p:pRg st="3" end="3"/>
                                            </p:txEl>
                                          </p:spTgt>
                                        </p:tgtEl>
                                        <p:attrNameLst>
                                          <p:attrName>style.visibility</p:attrName>
                                        </p:attrNameLst>
                                      </p:cBhvr>
                                      <p:to>
                                        <p:strVal val="visible"/>
                                      </p:to>
                                    </p:set>
                                    <p:animEffect transition="in" filter="wipe(left)">
                                      <p:cBhvr>
                                        <p:cTn id="22" dur="1000"/>
                                        <p:tgtEl>
                                          <p:spTgt spid="5888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88803">
                                            <p:txEl>
                                              <p:pRg st="4" end="4"/>
                                            </p:txEl>
                                          </p:spTgt>
                                        </p:tgtEl>
                                        <p:attrNameLst>
                                          <p:attrName>style.visibility</p:attrName>
                                        </p:attrNameLst>
                                      </p:cBhvr>
                                      <p:to>
                                        <p:strVal val="visible"/>
                                      </p:to>
                                    </p:set>
                                    <p:animEffect transition="in" filter="wipe(left)">
                                      <p:cBhvr>
                                        <p:cTn id="27" dur="1000"/>
                                        <p:tgtEl>
                                          <p:spTgt spid="5888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88803">
                                            <p:txEl>
                                              <p:pRg st="5" end="5"/>
                                            </p:txEl>
                                          </p:spTgt>
                                        </p:tgtEl>
                                        <p:attrNameLst>
                                          <p:attrName>style.visibility</p:attrName>
                                        </p:attrNameLst>
                                      </p:cBhvr>
                                      <p:to>
                                        <p:strVal val="visible"/>
                                      </p:to>
                                    </p:set>
                                    <p:animEffect transition="in" filter="wipe(left)">
                                      <p:cBhvr>
                                        <p:cTn id="32" dur="1000"/>
                                        <p:tgtEl>
                                          <p:spTgt spid="5888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88803">
                                            <p:txEl>
                                              <p:pRg st="6" end="6"/>
                                            </p:txEl>
                                          </p:spTgt>
                                        </p:tgtEl>
                                        <p:attrNameLst>
                                          <p:attrName>style.visibility</p:attrName>
                                        </p:attrNameLst>
                                      </p:cBhvr>
                                      <p:to>
                                        <p:strVal val="visible"/>
                                      </p:to>
                                    </p:set>
                                    <p:animEffect transition="in" filter="wipe(left)">
                                      <p:cBhvr>
                                        <p:cTn id="37" dur="1000"/>
                                        <p:tgtEl>
                                          <p:spTgt spid="5888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88803">
                                            <p:txEl>
                                              <p:pRg st="7" end="7"/>
                                            </p:txEl>
                                          </p:spTgt>
                                        </p:tgtEl>
                                        <p:attrNameLst>
                                          <p:attrName>style.visibility</p:attrName>
                                        </p:attrNameLst>
                                      </p:cBhvr>
                                      <p:to>
                                        <p:strVal val="visible"/>
                                      </p:to>
                                    </p:set>
                                    <p:animEffect transition="in" filter="wipe(left)">
                                      <p:cBhvr>
                                        <p:cTn id="42" dur="1000"/>
                                        <p:tgtEl>
                                          <p:spTgt spid="5888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3" grpId="0" build="p" bldLvl="2"/>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0850" name="Rectangle 2"/>
          <p:cNvSpPr>
            <a:spLocks noGrp="1" noChangeArrowheads="1"/>
          </p:cNvSpPr>
          <p:nvPr>
            <p:ph type="title" idx="4294967295"/>
          </p:nvPr>
        </p:nvSpPr>
        <p:spPr>
          <a:xfrm>
            <a:off x="533400" y="304800"/>
            <a:ext cx="8077200" cy="1143000"/>
          </a:xfrm>
        </p:spPr>
        <p:txBody>
          <a:bodyPr lIns="92868" tIns="45243" rIns="92868" bIns="45243"/>
          <a:lstStyle/>
          <a:p>
            <a:pPr eaLnBrk="1" hangingPunct="1">
              <a:defRPr/>
            </a:pPr>
            <a:r>
              <a:rPr lang="en-US" sz="4800" dirty="0" smtClean="0"/>
              <a:t>The Silhouette Sign</a:t>
            </a:r>
          </a:p>
        </p:txBody>
      </p:sp>
      <p:sp>
        <p:nvSpPr>
          <p:cNvPr id="590851" name="Rectangle 3"/>
          <p:cNvSpPr>
            <a:spLocks noGrp="1" noChangeArrowheads="1"/>
          </p:cNvSpPr>
          <p:nvPr>
            <p:ph type="body" idx="4294967295"/>
          </p:nvPr>
        </p:nvSpPr>
        <p:spPr>
          <a:xfrm>
            <a:off x="914400" y="2590800"/>
            <a:ext cx="7416800" cy="3733800"/>
          </a:xfrm>
          <a:noFill/>
        </p:spPr>
        <p:txBody>
          <a:bodyPr lIns="92868" tIns="45243" rIns="92868" bIns="45243"/>
          <a:lstStyle/>
          <a:p>
            <a:pPr eaLnBrk="1" hangingPunct="1">
              <a:lnSpc>
                <a:spcPct val="89000"/>
              </a:lnSpc>
            </a:pPr>
            <a:r>
              <a:rPr lang="en-US" smtClean="0"/>
              <a:t>Indicates air space disease.</a:t>
            </a:r>
          </a:p>
          <a:p>
            <a:pPr eaLnBrk="1" hangingPunct="1">
              <a:lnSpc>
                <a:spcPct val="89000"/>
              </a:lnSpc>
            </a:pPr>
            <a:r>
              <a:rPr lang="en-US" smtClean="0"/>
              <a:t>Obscuration of a normally seen border, e.g. diaphragm or heart.</a:t>
            </a:r>
          </a:p>
          <a:p>
            <a:pPr eaLnBrk="1" hangingPunct="1">
              <a:lnSpc>
                <a:spcPct val="89000"/>
              </a:lnSpc>
            </a:pPr>
            <a:r>
              <a:rPr lang="en-US" smtClean="0"/>
              <a:t>Opacity with sharp edge along a fissure.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0851">
                                            <p:txEl>
                                              <p:pRg st="0" end="0"/>
                                            </p:txEl>
                                          </p:spTgt>
                                        </p:tgtEl>
                                        <p:attrNameLst>
                                          <p:attrName>style.visibility</p:attrName>
                                        </p:attrNameLst>
                                      </p:cBhvr>
                                      <p:to>
                                        <p:strVal val="visible"/>
                                      </p:to>
                                    </p:set>
                                    <p:animEffect transition="in" filter="wipe(left)">
                                      <p:cBhvr>
                                        <p:cTn id="7" dur="500"/>
                                        <p:tgtEl>
                                          <p:spTgt spid="590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0851">
                                            <p:txEl>
                                              <p:pRg st="1" end="1"/>
                                            </p:txEl>
                                          </p:spTgt>
                                        </p:tgtEl>
                                        <p:attrNameLst>
                                          <p:attrName>style.visibility</p:attrName>
                                        </p:attrNameLst>
                                      </p:cBhvr>
                                      <p:to>
                                        <p:strVal val="visible"/>
                                      </p:to>
                                    </p:set>
                                    <p:animEffect transition="in" filter="wipe(left)">
                                      <p:cBhvr>
                                        <p:cTn id="12" dur="500"/>
                                        <p:tgtEl>
                                          <p:spTgt spid="5908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0851">
                                            <p:txEl>
                                              <p:pRg st="2" end="2"/>
                                            </p:txEl>
                                          </p:spTgt>
                                        </p:tgtEl>
                                        <p:attrNameLst>
                                          <p:attrName>style.visibility</p:attrName>
                                        </p:attrNameLst>
                                      </p:cBhvr>
                                      <p:to>
                                        <p:strVal val="visible"/>
                                      </p:to>
                                    </p:set>
                                    <p:animEffect transition="in" filter="wipe(left)">
                                      <p:cBhvr>
                                        <p:cTn id="17" dur="500"/>
                                        <p:tgtEl>
                                          <p:spTgt spid="590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1" grpId="0" build="p" bldLvl="3"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6000" b="1" dirty="0" smtClean="0"/>
              <a:t>Silhouette</a:t>
            </a:r>
            <a:endParaRPr lang="en-US" sz="6000" b="1" dirty="0"/>
          </a:p>
        </p:txBody>
      </p:sp>
      <p:sp>
        <p:nvSpPr>
          <p:cNvPr id="323587" name="Content Placeholder 2"/>
          <p:cNvSpPr>
            <a:spLocks noGrp="1"/>
          </p:cNvSpPr>
          <p:nvPr>
            <p:ph idx="4294967295"/>
          </p:nvPr>
        </p:nvSpPr>
        <p:spPr/>
        <p:txBody>
          <a:bodyPr/>
          <a:lstStyle/>
          <a:p>
            <a:endParaRPr lang="en-US" smtClean="0"/>
          </a:p>
        </p:txBody>
      </p:sp>
      <p:sp>
        <p:nvSpPr>
          <p:cNvPr id="4" name="Right Triangle 3"/>
          <p:cNvSpPr/>
          <p:nvPr/>
        </p:nvSpPr>
        <p:spPr bwMode="auto">
          <a:xfrm>
            <a:off x="5029200" y="2743200"/>
            <a:ext cx="3124200" cy="2438400"/>
          </a:xfrm>
          <a:prstGeom prst="rtTriangle">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 name="Rectangle 4"/>
          <p:cNvSpPr/>
          <p:nvPr/>
        </p:nvSpPr>
        <p:spPr bwMode="auto">
          <a:xfrm>
            <a:off x="1828800" y="2743200"/>
            <a:ext cx="3200400" cy="2438400"/>
          </a:xfrm>
          <a:prstGeom prst="rect">
            <a:avLst/>
          </a:prstGeom>
          <a:solidFill>
            <a:schemeClr val="accent1"/>
          </a:solidFill>
          <a:ln w="9525" cap="flat" cmpd="sng" algn="ctr">
            <a:solidFill>
              <a:schemeClr val="accent5">
                <a:lumMod val="75000"/>
              </a:schemeClr>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2057400" y="3352800"/>
            <a:ext cx="1066800" cy="923925"/>
          </a:xfrm>
          <a:prstGeom prst="rect">
            <a:avLst/>
          </a:prstGeom>
          <a:noFill/>
          <a:ln w="9525">
            <a:noFill/>
            <a:miter lim="800000"/>
            <a:headEnd/>
            <a:tailEnd/>
          </a:ln>
        </p:spPr>
        <p:txBody>
          <a:bodyPr>
            <a:spAutoFit/>
          </a:bodyPr>
          <a:lstStyle/>
          <a:p>
            <a:r>
              <a:rPr lang="en-US" sz="5400"/>
              <a:t>1</a:t>
            </a:r>
          </a:p>
        </p:txBody>
      </p:sp>
      <p:sp>
        <p:nvSpPr>
          <p:cNvPr id="7" name="TextBox 6"/>
          <p:cNvSpPr txBox="1">
            <a:spLocks noChangeArrowheads="1"/>
          </p:cNvSpPr>
          <p:nvPr/>
        </p:nvSpPr>
        <p:spPr bwMode="auto">
          <a:xfrm>
            <a:off x="5562600" y="3581400"/>
            <a:ext cx="1066800" cy="769938"/>
          </a:xfrm>
          <a:prstGeom prst="rect">
            <a:avLst/>
          </a:prstGeom>
          <a:noFill/>
          <a:ln w="9525">
            <a:noFill/>
            <a:miter lim="800000"/>
            <a:headEnd/>
            <a:tailEnd/>
          </a:ln>
        </p:spPr>
        <p:txBody>
          <a:bodyPr>
            <a:spAutoFit/>
          </a:bodyPr>
          <a:lstStyle/>
          <a:p>
            <a:r>
              <a:rPr lang="en-US" sz="4400"/>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5" presetClass="path" presetSubtype="0" accel="50000" decel="50000" fill="hold" grpId="1" nodeType="clickEffect">
                                  <p:stCondLst>
                                    <p:cond delay="0"/>
                                  </p:stCondLst>
                                  <p:childTnLst>
                                    <p:animMotion origin="layout" path="M 0 0  L -0.25 0  E" pathEditMode="relative" ptsTypes="">
                                      <p:cBhvr>
                                        <p:cTn id="28"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idx="4294967295"/>
          </p:nvPr>
        </p:nvSpPr>
        <p:spPr/>
        <p:txBody>
          <a:bodyPr/>
          <a:lstStyle/>
          <a:p>
            <a:pPr eaLnBrk="1" hangingPunct="1">
              <a:defRPr/>
            </a:pPr>
            <a:r>
              <a:rPr lang="en-US" b="1" dirty="0" smtClean="0"/>
              <a:t>SILHOUATTE SIGN</a:t>
            </a:r>
          </a:p>
        </p:txBody>
      </p:sp>
      <p:pic>
        <p:nvPicPr>
          <p:cNvPr id="543747" name="Picture 3" descr="sillhute sites"/>
          <p:cNvPicPr>
            <a:picLocks noChangeAspect="1" noChangeArrowheads="1"/>
          </p:cNvPicPr>
          <p:nvPr>
            <p:ph sz="half" idx="4294967295"/>
          </p:nvPr>
        </p:nvPicPr>
        <p:blipFill>
          <a:blip r:embed="rId3"/>
          <a:srcRect/>
          <a:stretch>
            <a:fillRect/>
          </a:stretch>
        </p:blipFill>
        <p:spPr>
          <a:xfrm>
            <a:off x="228600" y="1600200"/>
            <a:ext cx="4038600" cy="4454525"/>
          </a:xfrm>
          <a:noFill/>
        </p:spPr>
      </p:pic>
      <p:pic>
        <p:nvPicPr>
          <p:cNvPr id="324612" name="Picture 4" descr="rml-pneumonia-pa1b"/>
          <p:cNvPicPr>
            <a:picLocks noChangeAspect="1" noChangeArrowheads="1"/>
          </p:cNvPicPr>
          <p:nvPr>
            <p:ph sz="half" idx="4294967295"/>
          </p:nvPr>
        </p:nvPicPr>
        <p:blipFill>
          <a:blip r:embed="rId4"/>
          <a:srcRect l="1587"/>
          <a:stretch>
            <a:fillRect/>
          </a:stretch>
        </p:blipFill>
        <p:spPr>
          <a:xfrm>
            <a:off x="4419600" y="1676400"/>
            <a:ext cx="4724400" cy="42608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43747"/>
                                        </p:tgtEl>
                                        <p:attrNameLst>
                                          <p:attrName>style.visibility</p:attrName>
                                        </p:attrNameLst>
                                      </p:cBhvr>
                                      <p:to>
                                        <p:strVal val="visible"/>
                                      </p:to>
                                    </p:set>
                                    <p:anim calcmode="lin" valueType="num">
                                      <p:cBhvr>
                                        <p:cTn id="7" dur="500" fill="hold"/>
                                        <p:tgtEl>
                                          <p:spTgt spid="543747"/>
                                        </p:tgtEl>
                                        <p:attrNameLst>
                                          <p:attrName>ppt_w</p:attrName>
                                        </p:attrNameLst>
                                      </p:cBhvr>
                                      <p:tavLst>
                                        <p:tav tm="0">
                                          <p:val>
                                            <p:fltVal val="0"/>
                                          </p:val>
                                        </p:tav>
                                        <p:tav tm="100000">
                                          <p:val>
                                            <p:strVal val="#ppt_w"/>
                                          </p:val>
                                        </p:tav>
                                      </p:tavLst>
                                    </p:anim>
                                    <p:anim calcmode="lin" valueType="num">
                                      <p:cBhvr>
                                        <p:cTn id="8" dur="500" fill="hold"/>
                                        <p:tgtEl>
                                          <p:spTgt spid="5437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80" name="Rectangle 4"/>
          <p:cNvSpPr>
            <a:spLocks noGrp="1" noChangeArrowheads="1"/>
          </p:cNvSpPr>
          <p:nvPr>
            <p:ph type="title"/>
          </p:nvPr>
        </p:nvSpPr>
        <p:spPr/>
        <p:txBody>
          <a:bodyPr/>
          <a:lstStyle/>
          <a:p>
            <a:pPr eaLnBrk="1" hangingPunct="1">
              <a:defRPr/>
            </a:pPr>
            <a:r>
              <a:rPr lang="en-US" dirty="0" smtClean="0"/>
              <a:t>PA  VIEW</a:t>
            </a:r>
          </a:p>
        </p:txBody>
      </p:sp>
      <p:pic>
        <p:nvPicPr>
          <p:cNvPr id="24579" name="Picture 7" descr="PA vs ap"/>
          <p:cNvPicPr>
            <a:picLocks noChangeAspect="1" noChangeArrowheads="1"/>
          </p:cNvPicPr>
          <p:nvPr>
            <p:ph sz="half" idx="1"/>
          </p:nvPr>
        </p:nvPicPr>
        <p:blipFill>
          <a:blip r:embed="rId3"/>
          <a:srcRect/>
          <a:stretch>
            <a:fillRect/>
          </a:stretch>
        </p:blipFill>
        <p:spPr>
          <a:xfrm>
            <a:off x="457200" y="2081213"/>
            <a:ext cx="4038600" cy="3533775"/>
          </a:xfrm>
          <a:noFill/>
        </p:spPr>
      </p:pic>
      <p:pic>
        <p:nvPicPr>
          <p:cNvPr id="24580" name="Picture 8" descr="PA VIEW"/>
          <p:cNvPicPr>
            <a:picLocks noChangeAspect="1" noChangeArrowheads="1"/>
          </p:cNvPicPr>
          <p:nvPr>
            <p:ph sz="half" idx="2"/>
          </p:nvPr>
        </p:nvPicPr>
        <p:blipFill>
          <a:blip r:embed="rId4"/>
          <a:srcRect/>
          <a:stretch>
            <a:fillRect/>
          </a:stretch>
        </p:blipFill>
        <p:spPr>
          <a:xfrm>
            <a:off x="5100638" y="1704975"/>
            <a:ext cx="3133725" cy="4286250"/>
          </a:xfr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idx="4294967295"/>
          </p:nvPr>
        </p:nvSpPr>
        <p:spPr/>
        <p:txBody>
          <a:bodyPr/>
          <a:lstStyle/>
          <a:p>
            <a:pPr eaLnBrk="1" hangingPunct="1">
              <a:defRPr/>
            </a:pPr>
            <a:r>
              <a:rPr lang="en-US" sz="4000" dirty="0" smtClean="0"/>
              <a:t>Localizing disease from the silhouette sign</a:t>
            </a:r>
          </a:p>
        </p:txBody>
      </p:sp>
      <p:pic>
        <p:nvPicPr>
          <p:cNvPr id="326659" name="Picture 3"/>
          <p:cNvPicPr>
            <a:picLocks noChangeAspect="1" noChangeArrowheads="1"/>
          </p:cNvPicPr>
          <p:nvPr/>
        </p:nvPicPr>
        <p:blipFill>
          <a:blip r:embed="rId3"/>
          <a:srcRect t="9259" b="29630"/>
          <a:stretch>
            <a:fillRect/>
          </a:stretch>
        </p:blipFill>
        <p:spPr bwMode="auto">
          <a:xfrm>
            <a:off x="1524000" y="1905000"/>
            <a:ext cx="6096000" cy="4529138"/>
          </a:xfrm>
          <a:prstGeom prst="rect">
            <a:avLst/>
          </a:prstGeom>
          <a:noFill/>
          <a:ln w="50800">
            <a:noFill/>
            <a:miter lim="800000"/>
            <a:headEnd/>
            <a:tailEnd/>
          </a:ln>
        </p:spPr>
      </p:pic>
      <p:grpSp>
        <p:nvGrpSpPr>
          <p:cNvPr id="2" name="Group 4"/>
          <p:cNvGrpSpPr>
            <a:grpSpLocks/>
          </p:cNvGrpSpPr>
          <p:nvPr/>
        </p:nvGrpSpPr>
        <p:grpSpPr bwMode="auto">
          <a:xfrm>
            <a:off x="2025650" y="5105400"/>
            <a:ext cx="1862138" cy="931863"/>
            <a:chOff x="1276" y="3216"/>
            <a:chExt cx="1173" cy="587"/>
          </a:xfrm>
        </p:grpSpPr>
        <p:sp>
          <p:nvSpPr>
            <p:cNvPr id="591877" name="Arc 5"/>
            <p:cNvSpPr>
              <a:spLocks/>
            </p:cNvSpPr>
            <p:nvPr/>
          </p:nvSpPr>
          <p:spPr bwMode="auto">
            <a:xfrm rot="16436166">
              <a:off x="1569" y="2923"/>
              <a:ext cx="587" cy="1173"/>
            </a:xfrm>
            <a:custGeom>
              <a:avLst/>
              <a:gdLst>
                <a:gd name="G0" fmla="+- 0 0 0"/>
                <a:gd name="G1" fmla="+- 21600 0 0"/>
                <a:gd name="G2" fmla="+- 21600 0 0"/>
                <a:gd name="T0" fmla="*/ 0 w 21600"/>
                <a:gd name="T1" fmla="*/ 0 h 23079"/>
                <a:gd name="T2" fmla="*/ 21549 w 21600"/>
                <a:gd name="T3" fmla="*/ 23079 h 23079"/>
                <a:gd name="T4" fmla="*/ 0 w 21600"/>
                <a:gd name="T5" fmla="*/ 21600 h 23079"/>
              </a:gdLst>
              <a:ahLst/>
              <a:cxnLst>
                <a:cxn ang="0">
                  <a:pos x="T0" y="T1"/>
                </a:cxn>
                <a:cxn ang="0">
                  <a:pos x="T2" y="T3"/>
                </a:cxn>
                <a:cxn ang="0">
                  <a:pos x="T4" y="T5"/>
                </a:cxn>
              </a:cxnLst>
              <a:rect l="0" t="0" r="r" b="b"/>
              <a:pathLst>
                <a:path w="21600" h="23079" fill="none" extrusionOk="0">
                  <a:moveTo>
                    <a:pt x="-1" y="0"/>
                  </a:moveTo>
                  <a:cubicBezTo>
                    <a:pt x="11929" y="0"/>
                    <a:pt x="21600" y="9670"/>
                    <a:pt x="21600" y="21600"/>
                  </a:cubicBezTo>
                  <a:cubicBezTo>
                    <a:pt x="21600" y="22093"/>
                    <a:pt x="21583" y="22586"/>
                    <a:pt x="21549" y="23079"/>
                  </a:cubicBezTo>
                </a:path>
                <a:path w="21600" h="23079" stroke="0" extrusionOk="0">
                  <a:moveTo>
                    <a:pt x="-1" y="0"/>
                  </a:moveTo>
                  <a:cubicBezTo>
                    <a:pt x="11929" y="0"/>
                    <a:pt x="21600" y="9670"/>
                    <a:pt x="21600" y="21600"/>
                  </a:cubicBezTo>
                  <a:cubicBezTo>
                    <a:pt x="21600" y="22093"/>
                    <a:pt x="21583" y="22586"/>
                    <a:pt x="21549" y="23079"/>
                  </a:cubicBezTo>
                  <a:lnTo>
                    <a:pt x="0" y="21600"/>
                  </a:lnTo>
                  <a:close/>
                </a:path>
              </a:pathLst>
            </a:custGeom>
            <a:noFill/>
            <a:ln w="76200">
              <a:solidFill>
                <a:srgbClr val="CF0E3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326662" name="Text Box 6"/>
            <p:cNvSpPr txBox="1">
              <a:spLocks noChangeArrowheads="1"/>
            </p:cNvSpPr>
            <p:nvPr/>
          </p:nvSpPr>
          <p:spPr bwMode="auto">
            <a:xfrm>
              <a:off x="1562" y="3360"/>
              <a:ext cx="528" cy="288"/>
            </a:xfrm>
            <a:prstGeom prst="rect">
              <a:avLst/>
            </a:prstGeom>
            <a:noFill/>
            <a:ln w="50800">
              <a:noFill/>
              <a:miter lim="800000"/>
              <a:headEnd/>
              <a:tailEnd/>
            </a:ln>
          </p:spPr>
          <p:txBody>
            <a:bodyPr>
              <a:spAutoFit/>
            </a:bodyPr>
            <a:lstStyle/>
            <a:p>
              <a:pPr algn="ctr" eaLnBrk="0" hangingPunct="0">
                <a:spcBef>
                  <a:spcPct val="50000"/>
                </a:spcBef>
              </a:pPr>
              <a:r>
                <a:rPr lang="en-US" sz="2400" b="0">
                  <a:solidFill>
                    <a:srgbClr val="FF0000"/>
                  </a:solidFill>
                </a:rPr>
                <a:t>RLL</a:t>
              </a:r>
            </a:p>
          </p:txBody>
        </p:sp>
      </p:grpSp>
      <p:grpSp>
        <p:nvGrpSpPr>
          <p:cNvPr id="3" name="Group 7"/>
          <p:cNvGrpSpPr>
            <a:grpSpLocks/>
          </p:cNvGrpSpPr>
          <p:nvPr/>
        </p:nvGrpSpPr>
        <p:grpSpPr bwMode="auto">
          <a:xfrm>
            <a:off x="3581400" y="4038600"/>
            <a:ext cx="1066800" cy="1143000"/>
            <a:chOff x="2256" y="2544"/>
            <a:chExt cx="672" cy="720"/>
          </a:xfrm>
        </p:grpSpPr>
        <p:sp>
          <p:nvSpPr>
            <p:cNvPr id="591880" name="Arc 8"/>
            <p:cNvSpPr>
              <a:spLocks/>
            </p:cNvSpPr>
            <p:nvPr/>
          </p:nvSpPr>
          <p:spPr bwMode="auto">
            <a:xfrm rot="20844179" flipH="1">
              <a:off x="2304" y="2544"/>
              <a:ext cx="432" cy="72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CF0E3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326665" name="Text Box 9"/>
            <p:cNvSpPr txBox="1">
              <a:spLocks noChangeArrowheads="1"/>
            </p:cNvSpPr>
            <p:nvPr/>
          </p:nvSpPr>
          <p:spPr bwMode="auto">
            <a:xfrm>
              <a:off x="2256" y="2880"/>
              <a:ext cx="672" cy="288"/>
            </a:xfrm>
            <a:prstGeom prst="rect">
              <a:avLst/>
            </a:prstGeom>
            <a:noFill/>
            <a:ln w="50800">
              <a:noFill/>
              <a:miter lim="800000"/>
              <a:headEnd/>
              <a:tailEnd/>
            </a:ln>
          </p:spPr>
          <p:txBody>
            <a:bodyPr>
              <a:spAutoFit/>
            </a:bodyPr>
            <a:lstStyle/>
            <a:p>
              <a:pPr algn="ctr" eaLnBrk="0" hangingPunct="0">
                <a:spcBef>
                  <a:spcPct val="50000"/>
                </a:spcBef>
              </a:pPr>
              <a:r>
                <a:rPr lang="en-US" sz="2400" b="0">
                  <a:solidFill>
                    <a:srgbClr val="FF0000"/>
                  </a:solidFill>
                </a:rPr>
                <a:t>RML</a:t>
              </a:r>
            </a:p>
          </p:txBody>
        </p:sp>
      </p:grpSp>
      <p:grpSp>
        <p:nvGrpSpPr>
          <p:cNvPr id="4" name="Group 10"/>
          <p:cNvGrpSpPr>
            <a:grpSpLocks/>
          </p:cNvGrpSpPr>
          <p:nvPr/>
        </p:nvGrpSpPr>
        <p:grpSpPr bwMode="auto">
          <a:xfrm>
            <a:off x="5257800" y="5257800"/>
            <a:ext cx="1362075" cy="1371600"/>
            <a:chOff x="3312" y="3312"/>
            <a:chExt cx="858" cy="864"/>
          </a:xfrm>
        </p:grpSpPr>
        <p:sp>
          <p:nvSpPr>
            <p:cNvPr id="591883" name="Arc 11"/>
            <p:cNvSpPr>
              <a:spLocks/>
            </p:cNvSpPr>
            <p:nvPr/>
          </p:nvSpPr>
          <p:spPr bwMode="auto">
            <a:xfrm rot="-1892549">
              <a:off x="3312" y="3312"/>
              <a:ext cx="858" cy="8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CF0E3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326668" name="Text Box 12"/>
            <p:cNvSpPr txBox="1">
              <a:spLocks noChangeArrowheads="1"/>
            </p:cNvSpPr>
            <p:nvPr/>
          </p:nvSpPr>
          <p:spPr bwMode="auto">
            <a:xfrm>
              <a:off x="3402" y="3504"/>
              <a:ext cx="576" cy="288"/>
            </a:xfrm>
            <a:prstGeom prst="rect">
              <a:avLst/>
            </a:prstGeom>
            <a:noFill/>
            <a:ln w="50800">
              <a:noFill/>
              <a:miter lim="800000"/>
              <a:headEnd/>
              <a:tailEnd/>
            </a:ln>
          </p:spPr>
          <p:txBody>
            <a:bodyPr>
              <a:spAutoFit/>
            </a:bodyPr>
            <a:lstStyle/>
            <a:p>
              <a:pPr algn="ctr" eaLnBrk="0" hangingPunct="0">
                <a:spcBef>
                  <a:spcPct val="50000"/>
                </a:spcBef>
              </a:pPr>
              <a:r>
                <a:rPr lang="en-US" sz="2400" b="0">
                  <a:solidFill>
                    <a:srgbClr val="FF0000"/>
                  </a:solidFill>
                </a:rPr>
                <a:t>LLL</a:t>
              </a:r>
            </a:p>
          </p:txBody>
        </p:sp>
      </p:grpSp>
      <p:grpSp>
        <p:nvGrpSpPr>
          <p:cNvPr id="5" name="Group 13"/>
          <p:cNvGrpSpPr>
            <a:grpSpLocks/>
          </p:cNvGrpSpPr>
          <p:nvPr/>
        </p:nvGrpSpPr>
        <p:grpSpPr bwMode="auto">
          <a:xfrm>
            <a:off x="4894263" y="4191000"/>
            <a:ext cx="1354137" cy="1371600"/>
            <a:chOff x="3083" y="2640"/>
            <a:chExt cx="853" cy="864"/>
          </a:xfrm>
        </p:grpSpPr>
        <p:sp>
          <p:nvSpPr>
            <p:cNvPr id="591886" name="Arc 14"/>
            <p:cNvSpPr>
              <a:spLocks/>
            </p:cNvSpPr>
            <p:nvPr/>
          </p:nvSpPr>
          <p:spPr bwMode="auto">
            <a:xfrm rot="685258">
              <a:off x="3184" y="2640"/>
              <a:ext cx="752" cy="8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CF0E3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326671" name="Text Box 15"/>
            <p:cNvSpPr txBox="1">
              <a:spLocks noChangeArrowheads="1"/>
            </p:cNvSpPr>
            <p:nvPr/>
          </p:nvSpPr>
          <p:spPr bwMode="auto">
            <a:xfrm>
              <a:off x="3083" y="2976"/>
              <a:ext cx="805" cy="288"/>
            </a:xfrm>
            <a:prstGeom prst="rect">
              <a:avLst/>
            </a:prstGeom>
            <a:noFill/>
            <a:ln w="50800">
              <a:noFill/>
              <a:miter lim="800000"/>
              <a:headEnd/>
              <a:tailEnd/>
            </a:ln>
          </p:spPr>
          <p:txBody>
            <a:bodyPr>
              <a:spAutoFit/>
            </a:bodyPr>
            <a:lstStyle/>
            <a:p>
              <a:pPr algn="ctr" eaLnBrk="0" hangingPunct="0">
                <a:spcBef>
                  <a:spcPct val="50000"/>
                </a:spcBef>
              </a:pPr>
              <a:r>
                <a:rPr lang="en-US" sz="2400" b="0">
                  <a:solidFill>
                    <a:srgbClr val="FF0000"/>
                  </a:solidFill>
                </a:rPr>
                <a:t>Lingula</a:t>
              </a:r>
            </a:p>
          </p:txBody>
        </p:sp>
      </p:grpSp>
      <p:grpSp>
        <p:nvGrpSpPr>
          <p:cNvPr id="6" name="Group 16"/>
          <p:cNvGrpSpPr>
            <a:grpSpLocks/>
          </p:cNvGrpSpPr>
          <p:nvPr/>
        </p:nvGrpSpPr>
        <p:grpSpPr bwMode="auto">
          <a:xfrm>
            <a:off x="4648200" y="3429000"/>
            <a:ext cx="838200" cy="2209800"/>
            <a:chOff x="2928" y="2160"/>
            <a:chExt cx="528" cy="1392"/>
          </a:xfrm>
        </p:grpSpPr>
        <p:sp>
          <p:nvSpPr>
            <p:cNvPr id="591889" name="Line 17"/>
            <p:cNvSpPr>
              <a:spLocks noChangeShapeType="1"/>
            </p:cNvSpPr>
            <p:nvPr/>
          </p:nvSpPr>
          <p:spPr bwMode="auto">
            <a:xfrm flipH="1">
              <a:off x="2976" y="2160"/>
              <a:ext cx="144" cy="1392"/>
            </a:xfrm>
            <a:prstGeom prst="line">
              <a:avLst/>
            </a:prstGeom>
            <a:noFill/>
            <a:ln w="76200">
              <a:solidFill>
                <a:srgbClr val="CF0E3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326674" name="Text Box 18"/>
            <p:cNvSpPr txBox="1">
              <a:spLocks noChangeArrowheads="1"/>
            </p:cNvSpPr>
            <p:nvPr/>
          </p:nvSpPr>
          <p:spPr bwMode="auto">
            <a:xfrm>
              <a:off x="2928" y="3216"/>
              <a:ext cx="528" cy="288"/>
            </a:xfrm>
            <a:prstGeom prst="rect">
              <a:avLst/>
            </a:prstGeom>
            <a:noFill/>
            <a:ln w="50800">
              <a:noFill/>
              <a:miter lim="800000"/>
              <a:headEnd/>
              <a:tailEnd/>
            </a:ln>
          </p:spPr>
          <p:txBody>
            <a:bodyPr>
              <a:spAutoFit/>
            </a:bodyPr>
            <a:lstStyle/>
            <a:p>
              <a:pPr algn="ctr" eaLnBrk="0" hangingPunct="0">
                <a:spcBef>
                  <a:spcPct val="50000"/>
                </a:spcBef>
              </a:pPr>
              <a:r>
                <a:rPr lang="en-US" sz="2400" b="0">
                  <a:solidFill>
                    <a:srgbClr val="FF0000"/>
                  </a:solidFill>
                </a:rPr>
                <a:t>LLL</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idx="4294967295"/>
          </p:nvPr>
        </p:nvSpPr>
        <p:spPr>
          <a:xfrm>
            <a:off x="533400" y="381000"/>
            <a:ext cx="8077200" cy="1143000"/>
          </a:xfrm>
        </p:spPr>
        <p:txBody>
          <a:bodyPr/>
          <a:lstStyle/>
          <a:p>
            <a:pPr eaLnBrk="1" hangingPunct="1">
              <a:defRPr/>
            </a:pPr>
            <a:r>
              <a:rPr lang="en-US" sz="4000" smtClean="0"/>
              <a:t>Localizing disease from the silhouette sign</a:t>
            </a:r>
          </a:p>
        </p:txBody>
      </p:sp>
      <p:pic>
        <p:nvPicPr>
          <p:cNvPr id="328707" name="Picture 3"/>
          <p:cNvPicPr>
            <a:picLocks noChangeAspect="1" noChangeArrowheads="1"/>
          </p:cNvPicPr>
          <p:nvPr/>
        </p:nvPicPr>
        <p:blipFill>
          <a:blip r:embed="rId3"/>
          <a:srcRect l="18292" r="9375"/>
          <a:stretch>
            <a:fillRect/>
          </a:stretch>
        </p:blipFill>
        <p:spPr bwMode="auto">
          <a:xfrm>
            <a:off x="2070100" y="1670050"/>
            <a:ext cx="5002213" cy="5187950"/>
          </a:xfrm>
          <a:prstGeom prst="rect">
            <a:avLst/>
          </a:prstGeom>
          <a:noFill/>
          <a:ln w="12700">
            <a:noFill/>
            <a:miter lim="800000"/>
            <a:headEnd/>
            <a:tailEnd/>
          </a:ln>
        </p:spPr>
      </p:pic>
      <p:sp>
        <p:nvSpPr>
          <p:cNvPr id="593924" name="Line 4"/>
          <p:cNvSpPr>
            <a:spLocks noChangeShapeType="1"/>
          </p:cNvSpPr>
          <p:nvPr/>
        </p:nvSpPr>
        <p:spPr bwMode="auto">
          <a:xfrm>
            <a:off x="2743200" y="3886200"/>
            <a:ext cx="1828800" cy="0"/>
          </a:xfrm>
          <a:prstGeom prst="line">
            <a:avLst/>
          </a:prstGeom>
          <a:noFill/>
          <a:ln w="19050">
            <a:solidFill>
              <a:srgbClr val="CF0E3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93925" name="Line 5"/>
          <p:cNvSpPr>
            <a:spLocks noChangeShapeType="1"/>
          </p:cNvSpPr>
          <p:nvPr/>
        </p:nvSpPr>
        <p:spPr bwMode="auto">
          <a:xfrm flipV="1">
            <a:off x="3657600" y="2362200"/>
            <a:ext cx="2514600" cy="3200400"/>
          </a:xfrm>
          <a:prstGeom prst="line">
            <a:avLst/>
          </a:prstGeom>
          <a:noFill/>
          <a:ln w="19050">
            <a:solidFill>
              <a:srgbClr val="CF0E3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328710" name="Text Box 6"/>
          <p:cNvSpPr txBox="1">
            <a:spLocks noChangeArrowheads="1"/>
          </p:cNvSpPr>
          <p:nvPr/>
        </p:nvSpPr>
        <p:spPr bwMode="auto">
          <a:xfrm>
            <a:off x="2895600" y="3429000"/>
            <a:ext cx="1676400" cy="396875"/>
          </a:xfrm>
          <a:prstGeom prst="rect">
            <a:avLst/>
          </a:prstGeom>
          <a:noFill/>
          <a:ln w="50800">
            <a:noFill/>
            <a:miter lim="800000"/>
            <a:headEnd/>
            <a:tailEnd/>
          </a:ln>
        </p:spPr>
        <p:txBody>
          <a:bodyPr>
            <a:spAutoFit/>
          </a:bodyPr>
          <a:lstStyle/>
          <a:p>
            <a:pPr algn="ctr" eaLnBrk="0" hangingPunct="0">
              <a:spcBef>
                <a:spcPct val="50000"/>
              </a:spcBef>
            </a:pPr>
            <a:r>
              <a:rPr lang="en-US" sz="2000" b="0"/>
              <a:t>RUL</a:t>
            </a:r>
          </a:p>
        </p:txBody>
      </p:sp>
      <p:sp>
        <p:nvSpPr>
          <p:cNvPr id="328711" name="Text Box 7"/>
          <p:cNvSpPr txBox="1">
            <a:spLocks noChangeArrowheads="1"/>
          </p:cNvSpPr>
          <p:nvPr/>
        </p:nvSpPr>
        <p:spPr bwMode="auto">
          <a:xfrm>
            <a:off x="2895600" y="3962400"/>
            <a:ext cx="1676400" cy="396875"/>
          </a:xfrm>
          <a:prstGeom prst="rect">
            <a:avLst/>
          </a:prstGeom>
          <a:noFill/>
          <a:ln w="50800">
            <a:noFill/>
            <a:miter lim="800000"/>
            <a:headEnd/>
            <a:tailEnd/>
          </a:ln>
        </p:spPr>
        <p:txBody>
          <a:bodyPr>
            <a:spAutoFit/>
          </a:bodyPr>
          <a:lstStyle/>
          <a:p>
            <a:pPr algn="ctr" eaLnBrk="0" hangingPunct="0">
              <a:spcBef>
                <a:spcPct val="50000"/>
              </a:spcBef>
            </a:pPr>
            <a:r>
              <a:rPr lang="en-US" sz="2000" b="0"/>
              <a:t>RML</a:t>
            </a:r>
          </a:p>
        </p:txBody>
      </p:sp>
      <p:sp>
        <p:nvSpPr>
          <p:cNvPr id="328712" name="Text Box 8"/>
          <p:cNvSpPr txBox="1">
            <a:spLocks noChangeArrowheads="1"/>
          </p:cNvSpPr>
          <p:nvPr/>
        </p:nvSpPr>
        <p:spPr bwMode="auto">
          <a:xfrm>
            <a:off x="5029200" y="2514600"/>
            <a:ext cx="762000" cy="396875"/>
          </a:xfrm>
          <a:prstGeom prst="rect">
            <a:avLst/>
          </a:prstGeom>
          <a:noFill/>
          <a:ln w="50800">
            <a:noFill/>
            <a:miter lim="800000"/>
            <a:headEnd/>
            <a:tailEnd/>
          </a:ln>
        </p:spPr>
        <p:txBody>
          <a:bodyPr>
            <a:spAutoFit/>
          </a:bodyPr>
          <a:lstStyle/>
          <a:p>
            <a:pPr algn="ctr" eaLnBrk="0" hangingPunct="0">
              <a:spcBef>
                <a:spcPct val="50000"/>
              </a:spcBef>
            </a:pPr>
            <a:r>
              <a:rPr lang="en-US" sz="2000" b="0"/>
              <a:t>UL</a:t>
            </a:r>
            <a:endParaRPr lang="en-US" sz="2800" b="0"/>
          </a:p>
        </p:txBody>
      </p:sp>
      <p:sp>
        <p:nvSpPr>
          <p:cNvPr id="328713" name="Text Box 9"/>
          <p:cNvSpPr txBox="1">
            <a:spLocks noChangeArrowheads="1"/>
          </p:cNvSpPr>
          <p:nvPr/>
        </p:nvSpPr>
        <p:spPr bwMode="auto">
          <a:xfrm>
            <a:off x="5029200" y="3657600"/>
            <a:ext cx="685800" cy="396875"/>
          </a:xfrm>
          <a:prstGeom prst="rect">
            <a:avLst/>
          </a:prstGeom>
          <a:noFill/>
          <a:ln w="50800">
            <a:noFill/>
            <a:miter lim="800000"/>
            <a:headEnd/>
            <a:tailEnd/>
          </a:ln>
        </p:spPr>
        <p:txBody>
          <a:bodyPr>
            <a:spAutoFit/>
          </a:bodyPr>
          <a:lstStyle/>
          <a:p>
            <a:pPr algn="ctr" eaLnBrk="0" hangingPunct="0">
              <a:spcBef>
                <a:spcPct val="50000"/>
              </a:spcBef>
            </a:pPr>
            <a:r>
              <a:rPr lang="en-US" sz="2000" b="0"/>
              <a:t>LL</a:t>
            </a:r>
            <a:endParaRPr lang="en-US" sz="2800" b="0"/>
          </a:p>
        </p:txBody>
      </p:sp>
      <p:sp>
        <p:nvSpPr>
          <p:cNvPr id="328714" name="Text Box 10"/>
          <p:cNvSpPr txBox="1">
            <a:spLocks noChangeArrowheads="1"/>
          </p:cNvSpPr>
          <p:nvPr/>
        </p:nvSpPr>
        <p:spPr bwMode="auto">
          <a:xfrm>
            <a:off x="2971800" y="4572000"/>
            <a:ext cx="1219200" cy="701675"/>
          </a:xfrm>
          <a:prstGeom prst="rect">
            <a:avLst/>
          </a:prstGeom>
          <a:noFill/>
          <a:ln w="50800">
            <a:noFill/>
            <a:miter lim="800000"/>
            <a:headEnd/>
            <a:tailEnd/>
          </a:ln>
        </p:spPr>
        <p:txBody>
          <a:bodyPr>
            <a:spAutoFit/>
          </a:bodyPr>
          <a:lstStyle/>
          <a:p>
            <a:pPr algn="ctr" eaLnBrk="0" hangingPunct="0">
              <a:spcBef>
                <a:spcPct val="50000"/>
              </a:spcBef>
            </a:pPr>
            <a:r>
              <a:rPr lang="en-US" sz="2000" b="0"/>
              <a:t>RML or lingula</a:t>
            </a:r>
            <a:endParaRPr lang="en-US" sz="2800" b="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2178" name="Rectangle 2"/>
          <p:cNvSpPr>
            <a:spLocks noGrp="1" noChangeArrowheads="1"/>
          </p:cNvSpPr>
          <p:nvPr>
            <p:ph type="title" idx="4294967295"/>
          </p:nvPr>
        </p:nvSpPr>
        <p:spPr/>
        <p:txBody>
          <a:bodyPr lIns="92868" tIns="45243" rIns="92868" bIns="45243"/>
          <a:lstStyle/>
          <a:p>
            <a:pPr eaLnBrk="1" hangingPunct="1">
              <a:defRPr/>
            </a:pPr>
            <a:r>
              <a:rPr lang="en-US" smtClean="0"/>
              <a:t>Lobar Atelectasis</a:t>
            </a:r>
          </a:p>
        </p:txBody>
      </p:sp>
      <p:sp>
        <p:nvSpPr>
          <p:cNvPr id="562179" name="Rectangle 3"/>
          <p:cNvSpPr>
            <a:spLocks noGrp="1" noChangeArrowheads="1"/>
          </p:cNvSpPr>
          <p:nvPr>
            <p:ph type="body" idx="4294967295"/>
          </p:nvPr>
        </p:nvSpPr>
        <p:spPr>
          <a:xfrm>
            <a:off x="914400" y="1447800"/>
            <a:ext cx="8229600" cy="4495800"/>
          </a:xfrm>
          <a:noFill/>
        </p:spPr>
        <p:txBody>
          <a:bodyPr lIns="92868" tIns="45243" rIns="92868" bIns="45243"/>
          <a:lstStyle/>
          <a:p>
            <a:pPr eaLnBrk="1" hangingPunct="1">
              <a:lnSpc>
                <a:spcPct val="80000"/>
              </a:lnSpc>
            </a:pPr>
            <a:r>
              <a:rPr lang="en-US" sz="3600" smtClean="0"/>
              <a:t>Best sign – </a:t>
            </a:r>
            <a:r>
              <a:rPr lang="en-US" sz="3600" smtClean="0">
                <a:solidFill>
                  <a:srgbClr val="FFFF00"/>
                </a:solidFill>
              </a:rPr>
              <a:t>shift of a fissure</a:t>
            </a:r>
          </a:p>
          <a:p>
            <a:pPr eaLnBrk="1" hangingPunct="1">
              <a:lnSpc>
                <a:spcPct val="80000"/>
              </a:lnSpc>
            </a:pPr>
            <a:r>
              <a:rPr lang="en-US" sz="3600" smtClean="0"/>
              <a:t>Rapid development and clearance</a:t>
            </a:r>
          </a:p>
          <a:p>
            <a:pPr eaLnBrk="1" hangingPunct="1">
              <a:lnSpc>
                <a:spcPct val="80000"/>
              </a:lnSpc>
            </a:pPr>
            <a:r>
              <a:rPr lang="en-US" sz="3600" smtClean="0">
                <a:solidFill>
                  <a:srgbClr val="66FF33"/>
                </a:solidFill>
              </a:rPr>
              <a:t>Air bronchograms </a:t>
            </a:r>
            <a:r>
              <a:rPr lang="en-US" sz="3600" smtClean="0"/>
              <a:t>if non-obstructive</a:t>
            </a:r>
          </a:p>
          <a:p>
            <a:pPr eaLnBrk="1" hangingPunct="1">
              <a:lnSpc>
                <a:spcPct val="80000"/>
              </a:lnSpc>
            </a:pPr>
            <a:r>
              <a:rPr lang="en-US" sz="3600" u="sng" smtClean="0"/>
              <a:t>Secondary signs</a:t>
            </a:r>
            <a:r>
              <a:rPr lang="en-US" sz="3600" smtClean="0"/>
              <a:t>:</a:t>
            </a:r>
            <a:endParaRPr lang="en-US" sz="4000" smtClean="0"/>
          </a:p>
          <a:p>
            <a:pPr lvl="1" eaLnBrk="1" hangingPunct="1">
              <a:lnSpc>
                <a:spcPct val="80000"/>
              </a:lnSpc>
            </a:pPr>
            <a:r>
              <a:rPr lang="en-US" sz="3200" smtClean="0"/>
              <a:t>Mediastinal shift</a:t>
            </a:r>
          </a:p>
          <a:p>
            <a:pPr lvl="1" eaLnBrk="1" hangingPunct="1">
              <a:lnSpc>
                <a:spcPct val="80000"/>
              </a:lnSpc>
            </a:pPr>
            <a:r>
              <a:rPr lang="en-US" sz="3200" smtClean="0"/>
              <a:t>Elevated diaphragm</a:t>
            </a:r>
          </a:p>
          <a:p>
            <a:pPr lvl="1" eaLnBrk="1" hangingPunct="1">
              <a:lnSpc>
                <a:spcPct val="80000"/>
              </a:lnSpc>
            </a:pPr>
            <a:r>
              <a:rPr lang="en-US" sz="3200" smtClean="0"/>
              <a:t>Ribs closer together</a:t>
            </a:r>
          </a:p>
          <a:p>
            <a:pPr lvl="1" eaLnBrk="1" hangingPunct="1">
              <a:lnSpc>
                <a:spcPct val="80000"/>
              </a:lnSpc>
            </a:pPr>
            <a:r>
              <a:rPr lang="en-US" sz="3200" smtClean="0"/>
              <a:t>Vague increased density</a:t>
            </a:r>
            <a:endParaRPr lang="en-US" sz="3600" smtClean="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2179">
                                            <p:txEl>
                                              <p:pRg st="0" end="0"/>
                                            </p:txEl>
                                          </p:spTgt>
                                        </p:tgtEl>
                                        <p:attrNameLst>
                                          <p:attrName>style.visibility</p:attrName>
                                        </p:attrNameLst>
                                      </p:cBhvr>
                                      <p:to>
                                        <p:strVal val="visible"/>
                                      </p:to>
                                    </p:set>
                                    <p:animEffect transition="in" filter="wipe(left)">
                                      <p:cBhvr>
                                        <p:cTn id="7" dur="500"/>
                                        <p:tgtEl>
                                          <p:spTgt spid="562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2179">
                                            <p:txEl>
                                              <p:pRg st="1" end="1"/>
                                            </p:txEl>
                                          </p:spTgt>
                                        </p:tgtEl>
                                        <p:attrNameLst>
                                          <p:attrName>style.visibility</p:attrName>
                                        </p:attrNameLst>
                                      </p:cBhvr>
                                      <p:to>
                                        <p:strVal val="visible"/>
                                      </p:to>
                                    </p:set>
                                    <p:animEffect transition="in" filter="wipe(left)">
                                      <p:cBhvr>
                                        <p:cTn id="12" dur="500"/>
                                        <p:tgtEl>
                                          <p:spTgt spid="562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2179">
                                            <p:txEl>
                                              <p:pRg st="2" end="2"/>
                                            </p:txEl>
                                          </p:spTgt>
                                        </p:tgtEl>
                                        <p:attrNameLst>
                                          <p:attrName>style.visibility</p:attrName>
                                        </p:attrNameLst>
                                      </p:cBhvr>
                                      <p:to>
                                        <p:strVal val="visible"/>
                                      </p:to>
                                    </p:set>
                                    <p:animEffect transition="in" filter="wipe(left)">
                                      <p:cBhvr>
                                        <p:cTn id="17" dur="500"/>
                                        <p:tgtEl>
                                          <p:spTgt spid="562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62179">
                                            <p:txEl>
                                              <p:pRg st="3" end="3"/>
                                            </p:txEl>
                                          </p:spTgt>
                                        </p:tgtEl>
                                        <p:attrNameLst>
                                          <p:attrName>style.visibility</p:attrName>
                                        </p:attrNameLst>
                                      </p:cBhvr>
                                      <p:to>
                                        <p:strVal val="visible"/>
                                      </p:to>
                                    </p:set>
                                    <p:animEffect transition="in" filter="wipe(left)">
                                      <p:cBhvr>
                                        <p:cTn id="22" dur="500"/>
                                        <p:tgtEl>
                                          <p:spTgt spid="562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62179">
                                            <p:txEl>
                                              <p:pRg st="4" end="4"/>
                                            </p:txEl>
                                          </p:spTgt>
                                        </p:tgtEl>
                                        <p:attrNameLst>
                                          <p:attrName>style.visibility</p:attrName>
                                        </p:attrNameLst>
                                      </p:cBhvr>
                                      <p:to>
                                        <p:strVal val="visible"/>
                                      </p:to>
                                    </p:set>
                                    <p:animEffect transition="in" filter="wipe(left)">
                                      <p:cBhvr>
                                        <p:cTn id="27" dur="500"/>
                                        <p:tgtEl>
                                          <p:spTgt spid="5621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62179">
                                            <p:txEl>
                                              <p:pRg st="5" end="5"/>
                                            </p:txEl>
                                          </p:spTgt>
                                        </p:tgtEl>
                                        <p:attrNameLst>
                                          <p:attrName>style.visibility</p:attrName>
                                        </p:attrNameLst>
                                      </p:cBhvr>
                                      <p:to>
                                        <p:strVal val="visible"/>
                                      </p:to>
                                    </p:set>
                                    <p:animEffect transition="in" filter="wipe(left)">
                                      <p:cBhvr>
                                        <p:cTn id="32" dur="500"/>
                                        <p:tgtEl>
                                          <p:spTgt spid="5621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62179">
                                            <p:txEl>
                                              <p:pRg st="6" end="6"/>
                                            </p:txEl>
                                          </p:spTgt>
                                        </p:tgtEl>
                                        <p:attrNameLst>
                                          <p:attrName>style.visibility</p:attrName>
                                        </p:attrNameLst>
                                      </p:cBhvr>
                                      <p:to>
                                        <p:strVal val="visible"/>
                                      </p:to>
                                    </p:set>
                                    <p:animEffect transition="in" filter="wipe(left)">
                                      <p:cBhvr>
                                        <p:cTn id="37" dur="500"/>
                                        <p:tgtEl>
                                          <p:spTgt spid="56217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62179">
                                            <p:txEl>
                                              <p:pRg st="7" end="7"/>
                                            </p:txEl>
                                          </p:spTgt>
                                        </p:tgtEl>
                                        <p:attrNameLst>
                                          <p:attrName>style.visibility</p:attrName>
                                        </p:attrNameLst>
                                      </p:cBhvr>
                                      <p:to>
                                        <p:strVal val="visible"/>
                                      </p:to>
                                    </p:set>
                                    <p:animEffect transition="in" filter="wipe(left)">
                                      <p:cBhvr>
                                        <p:cTn id="42" dur="500"/>
                                        <p:tgtEl>
                                          <p:spTgt spid="562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after"/>
          <p:cNvPicPr>
            <a:picLocks noChangeAspect="1" noChangeArrowheads="1"/>
          </p:cNvPicPr>
          <p:nvPr/>
        </p:nvPicPr>
        <p:blipFill>
          <a:blip r:embed="rId3"/>
          <a:srcRect/>
          <a:stretch>
            <a:fillRect/>
          </a:stretch>
        </p:blipFill>
        <p:spPr bwMode="auto">
          <a:xfrm>
            <a:off x="0" y="1066800"/>
            <a:ext cx="4464050" cy="5334000"/>
          </a:xfrm>
          <a:prstGeom prst="rect">
            <a:avLst/>
          </a:prstGeom>
          <a:noFill/>
          <a:ln w="9525">
            <a:noFill/>
            <a:miter lim="800000"/>
            <a:headEnd/>
            <a:tailEnd/>
          </a:ln>
        </p:spPr>
      </p:pic>
      <p:pic>
        <p:nvPicPr>
          <p:cNvPr id="332803" name="Picture 3" descr="before"/>
          <p:cNvPicPr>
            <a:picLocks noChangeAspect="1" noChangeArrowheads="1"/>
          </p:cNvPicPr>
          <p:nvPr/>
        </p:nvPicPr>
        <p:blipFill>
          <a:blip r:embed="rId4"/>
          <a:srcRect/>
          <a:stretch>
            <a:fillRect/>
          </a:stretch>
        </p:blipFill>
        <p:spPr bwMode="auto">
          <a:xfrm>
            <a:off x="4572000" y="1371600"/>
            <a:ext cx="4368800" cy="5029200"/>
          </a:xfrm>
          <a:prstGeom prst="rect">
            <a:avLst/>
          </a:prstGeom>
          <a:noFill/>
          <a:ln w="9525">
            <a:noFill/>
            <a:miter lim="800000"/>
            <a:headEnd/>
            <a:tailEnd/>
          </a:ln>
        </p:spPr>
      </p:pic>
      <p:sp>
        <p:nvSpPr>
          <p:cNvPr id="565252" name="Text Box 4"/>
          <p:cNvSpPr txBox="1">
            <a:spLocks noChangeArrowheads="1"/>
          </p:cNvSpPr>
          <p:nvPr/>
        </p:nvSpPr>
        <p:spPr bwMode="auto">
          <a:xfrm>
            <a:off x="1676400" y="228600"/>
            <a:ext cx="5791200" cy="579438"/>
          </a:xfrm>
          <a:prstGeom prst="rect">
            <a:avLst/>
          </a:prstGeom>
          <a:noFill/>
          <a:ln w="50800">
            <a:noFill/>
            <a:miter lim="800000"/>
            <a:headEnd/>
            <a:tailEnd/>
          </a:ln>
        </p:spPr>
        <p:txBody>
          <a:bodyPr>
            <a:spAutoFit/>
          </a:bodyPr>
          <a:lstStyle/>
          <a:p>
            <a:pPr algn="ctr" eaLnBrk="0" hangingPunct="0">
              <a:spcBef>
                <a:spcPct val="50000"/>
              </a:spcBef>
            </a:pPr>
            <a:r>
              <a:rPr lang="en-US" sz="3200">
                <a:solidFill>
                  <a:schemeClr val="tx2"/>
                </a:solidFill>
              </a:rPr>
              <a:t>RUL Atx</a:t>
            </a:r>
          </a:p>
        </p:txBody>
      </p:sp>
      <p:sp>
        <p:nvSpPr>
          <p:cNvPr id="565253" name="Line 5"/>
          <p:cNvSpPr>
            <a:spLocks noChangeShapeType="1"/>
          </p:cNvSpPr>
          <p:nvPr/>
        </p:nvSpPr>
        <p:spPr bwMode="auto">
          <a:xfrm flipV="1">
            <a:off x="4953000" y="3352800"/>
            <a:ext cx="0" cy="3810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5254" name="Line 6"/>
          <p:cNvSpPr>
            <a:spLocks noChangeShapeType="1"/>
          </p:cNvSpPr>
          <p:nvPr/>
        </p:nvSpPr>
        <p:spPr bwMode="auto">
          <a:xfrm flipV="1">
            <a:off x="5257800" y="3429000"/>
            <a:ext cx="0" cy="3810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5255" name="Line 7"/>
          <p:cNvSpPr>
            <a:spLocks noChangeShapeType="1"/>
          </p:cNvSpPr>
          <p:nvPr/>
        </p:nvSpPr>
        <p:spPr bwMode="auto">
          <a:xfrm flipV="1">
            <a:off x="762000" y="2286000"/>
            <a:ext cx="304800" cy="2286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5256" name="Line 8"/>
          <p:cNvSpPr>
            <a:spLocks noChangeShapeType="1"/>
          </p:cNvSpPr>
          <p:nvPr/>
        </p:nvSpPr>
        <p:spPr bwMode="auto">
          <a:xfrm flipV="1">
            <a:off x="838200" y="2514600"/>
            <a:ext cx="304800" cy="2286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5252"/>
                                        </p:tgtEl>
                                        <p:attrNameLst>
                                          <p:attrName>style.visibility</p:attrName>
                                        </p:attrNameLst>
                                      </p:cBhvr>
                                      <p:to>
                                        <p:strVal val="visible"/>
                                      </p:to>
                                    </p:set>
                                    <p:animEffect transition="in" filter="wipe(left)">
                                      <p:cBhvr>
                                        <p:cTn id="7" dur="500"/>
                                        <p:tgtEl>
                                          <p:spTgt spid="565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pa"/>
          <p:cNvPicPr>
            <a:picLocks noChangeAspect="1" noChangeArrowheads="1"/>
          </p:cNvPicPr>
          <p:nvPr/>
        </p:nvPicPr>
        <p:blipFill>
          <a:blip r:embed="rId3"/>
          <a:srcRect/>
          <a:stretch>
            <a:fillRect/>
          </a:stretch>
        </p:blipFill>
        <p:spPr bwMode="auto">
          <a:xfrm>
            <a:off x="0" y="762000"/>
            <a:ext cx="4572000" cy="6096000"/>
          </a:xfrm>
          <a:prstGeom prst="rect">
            <a:avLst/>
          </a:prstGeom>
          <a:noFill/>
          <a:ln w="9525">
            <a:noFill/>
            <a:miter lim="800000"/>
            <a:headEnd/>
            <a:tailEnd/>
          </a:ln>
        </p:spPr>
      </p:pic>
      <p:pic>
        <p:nvPicPr>
          <p:cNvPr id="567299" name="Picture 3" descr="lat"/>
          <p:cNvPicPr>
            <a:picLocks noChangeAspect="1" noChangeArrowheads="1"/>
          </p:cNvPicPr>
          <p:nvPr/>
        </p:nvPicPr>
        <p:blipFill>
          <a:blip r:embed="rId4"/>
          <a:srcRect/>
          <a:stretch>
            <a:fillRect/>
          </a:stretch>
        </p:blipFill>
        <p:spPr bwMode="auto">
          <a:xfrm>
            <a:off x="4572000" y="762000"/>
            <a:ext cx="4572000" cy="6096000"/>
          </a:xfrm>
          <a:prstGeom prst="rect">
            <a:avLst/>
          </a:prstGeom>
          <a:noFill/>
          <a:ln w="9525">
            <a:noFill/>
            <a:miter lim="800000"/>
            <a:headEnd/>
            <a:tailEnd/>
          </a:ln>
        </p:spPr>
      </p:pic>
      <p:sp>
        <p:nvSpPr>
          <p:cNvPr id="567300" name="Text Box 4"/>
          <p:cNvSpPr txBox="1">
            <a:spLocks noChangeArrowheads="1"/>
          </p:cNvSpPr>
          <p:nvPr/>
        </p:nvSpPr>
        <p:spPr bwMode="auto">
          <a:xfrm>
            <a:off x="3276600" y="0"/>
            <a:ext cx="2590800" cy="579438"/>
          </a:xfrm>
          <a:prstGeom prst="rect">
            <a:avLst/>
          </a:prstGeom>
          <a:noFill/>
          <a:ln w="50800">
            <a:noFill/>
            <a:miter lim="800000"/>
            <a:headEnd/>
            <a:tailEnd/>
          </a:ln>
        </p:spPr>
        <p:txBody>
          <a:bodyPr>
            <a:spAutoFit/>
          </a:bodyPr>
          <a:lstStyle/>
          <a:p>
            <a:pPr algn="ctr" eaLnBrk="0" hangingPunct="0">
              <a:spcBef>
                <a:spcPct val="50000"/>
              </a:spcBef>
            </a:pPr>
            <a:r>
              <a:rPr lang="en-US" sz="3200">
                <a:solidFill>
                  <a:schemeClr val="tx2"/>
                </a:solidFill>
              </a:rPr>
              <a:t>RML Atx</a:t>
            </a:r>
            <a:endParaRPr lang="en-US" sz="2400" b="0"/>
          </a:p>
        </p:txBody>
      </p:sp>
      <p:sp>
        <p:nvSpPr>
          <p:cNvPr id="567301" name="Line 5"/>
          <p:cNvSpPr>
            <a:spLocks noChangeShapeType="1"/>
          </p:cNvSpPr>
          <p:nvPr/>
        </p:nvSpPr>
        <p:spPr bwMode="auto">
          <a:xfrm>
            <a:off x="5105400" y="3429000"/>
            <a:ext cx="2590800" cy="0"/>
          </a:xfrm>
          <a:prstGeom prst="line">
            <a:avLst/>
          </a:prstGeom>
          <a:noFill/>
          <a:ln w="28575" cap="rnd">
            <a:solidFill>
              <a:srgbClr val="CF0E30"/>
            </a:solidFill>
            <a:prstDash val="sysDot"/>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67302" name="Line 6"/>
          <p:cNvSpPr>
            <a:spLocks noChangeShapeType="1"/>
          </p:cNvSpPr>
          <p:nvPr/>
        </p:nvSpPr>
        <p:spPr bwMode="auto">
          <a:xfrm flipV="1">
            <a:off x="5638800" y="3429000"/>
            <a:ext cx="2057400" cy="2743200"/>
          </a:xfrm>
          <a:prstGeom prst="line">
            <a:avLst/>
          </a:prstGeom>
          <a:noFill/>
          <a:ln w="28575" cap="rnd">
            <a:solidFill>
              <a:srgbClr val="CF0E30"/>
            </a:solidFill>
            <a:prstDash val="sysDot"/>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67303" name="Line 7"/>
          <p:cNvSpPr>
            <a:spLocks noChangeShapeType="1"/>
          </p:cNvSpPr>
          <p:nvPr/>
        </p:nvSpPr>
        <p:spPr bwMode="auto">
          <a:xfrm flipH="1">
            <a:off x="5105400" y="4191000"/>
            <a:ext cx="1600200" cy="609600"/>
          </a:xfrm>
          <a:prstGeom prst="line">
            <a:avLst/>
          </a:prstGeom>
          <a:noFill/>
          <a:ln w="50800" cap="rnd">
            <a:solidFill>
              <a:srgbClr val="CF0E30"/>
            </a:solidFill>
            <a:prstDash val="sysDot"/>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67304" name="Line 8"/>
          <p:cNvSpPr>
            <a:spLocks noChangeShapeType="1"/>
          </p:cNvSpPr>
          <p:nvPr/>
        </p:nvSpPr>
        <p:spPr bwMode="auto">
          <a:xfrm flipH="1">
            <a:off x="5105400" y="4191000"/>
            <a:ext cx="1676400" cy="1600200"/>
          </a:xfrm>
          <a:prstGeom prst="line">
            <a:avLst/>
          </a:prstGeom>
          <a:noFill/>
          <a:ln w="50800" cap="rnd">
            <a:solidFill>
              <a:srgbClr val="CF0E30"/>
            </a:solidFill>
            <a:prstDash val="sysDot"/>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67305" name="Line 9"/>
          <p:cNvSpPr>
            <a:spLocks noChangeShapeType="1"/>
          </p:cNvSpPr>
          <p:nvPr/>
        </p:nvSpPr>
        <p:spPr bwMode="auto">
          <a:xfrm>
            <a:off x="5562600" y="3581400"/>
            <a:ext cx="152400" cy="7620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7306" name="Line 10"/>
          <p:cNvSpPr>
            <a:spLocks noChangeShapeType="1"/>
          </p:cNvSpPr>
          <p:nvPr/>
        </p:nvSpPr>
        <p:spPr bwMode="auto">
          <a:xfrm flipH="1" flipV="1">
            <a:off x="5867400" y="5181600"/>
            <a:ext cx="228600" cy="2286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7299"/>
                                        </p:tgtEl>
                                        <p:attrNameLst>
                                          <p:attrName>style.visibility</p:attrName>
                                        </p:attrNameLst>
                                      </p:cBhvr>
                                      <p:to>
                                        <p:strVal val="visible"/>
                                      </p:to>
                                    </p:set>
                                    <p:animEffect transition="in" filter="wipe(left)">
                                      <p:cBhvr>
                                        <p:cTn id="7" dur="500"/>
                                        <p:tgtEl>
                                          <p:spTgt spid="5672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67301"/>
                                        </p:tgtEl>
                                        <p:attrNameLst>
                                          <p:attrName>style.visibility</p:attrName>
                                        </p:attrNameLst>
                                      </p:cBhvr>
                                      <p:to>
                                        <p:strVal val="visible"/>
                                      </p:to>
                                    </p:set>
                                    <p:animEffect transition="in" filter="wipe(right)">
                                      <p:cBhvr>
                                        <p:cTn id="12" dur="500"/>
                                        <p:tgtEl>
                                          <p:spTgt spid="5673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67302"/>
                                        </p:tgtEl>
                                        <p:attrNameLst>
                                          <p:attrName>style.visibility</p:attrName>
                                        </p:attrNameLst>
                                      </p:cBhvr>
                                      <p:to>
                                        <p:strVal val="visible"/>
                                      </p:to>
                                    </p:set>
                                    <p:animEffect transition="in" filter="wipe(right)">
                                      <p:cBhvr>
                                        <p:cTn id="17" dur="500"/>
                                        <p:tgtEl>
                                          <p:spTgt spid="5673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67303"/>
                                        </p:tgtEl>
                                        <p:attrNameLst>
                                          <p:attrName>style.visibility</p:attrName>
                                        </p:attrNameLst>
                                      </p:cBhvr>
                                      <p:to>
                                        <p:strVal val="visible"/>
                                      </p:to>
                                    </p:set>
                                    <p:animEffect transition="in" filter="wipe(right)">
                                      <p:cBhvr>
                                        <p:cTn id="22" dur="500"/>
                                        <p:tgtEl>
                                          <p:spTgt spid="5673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67304"/>
                                        </p:tgtEl>
                                        <p:attrNameLst>
                                          <p:attrName>style.visibility</p:attrName>
                                        </p:attrNameLst>
                                      </p:cBhvr>
                                      <p:to>
                                        <p:strVal val="visible"/>
                                      </p:to>
                                    </p:set>
                                    <p:animEffect transition="in" filter="wipe(right)">
                                      <p:cBhvr>
                                        <p:cTn id="27" dur="500"/>
                                        <p:tgtEl>
                                          <p:spTgt spid="5673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67305"/>
                                        </p:tgtEl>
                                        <p:attrNameLst>
                                          <p:attrName>style.visibility</p:attrName>
                                        </p:attrNameLst>
                                      </p:cBhvr>
                                      <p:to>
                                        <p:strVal val="visible"/>
                                      </p:to>
                                    </p:set>
                                    <p:animEffect transition="in" filter="wipe(up)">
                                      <p:cBhvr>
                                        <p:cTn id="32" dur="500"/>
                                        <p:tgtEl>
                                          <p:spTgt spid="5673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67306"/>
                                        </p:tgtEl>
                                        <p:attrNameLst>
                                          <p:attrName>style.visibility</p:attrName>
                                        </p:attrNameLst>
                                      </p:cBhvr>
                                      <p:to>
                                        <p:strVal val="visible"/>
                                      </p:to>
                                    </p:set>
                                    <p:animEffect transition="in" filter="wipe(down)">
                                      <p:cBhvr>
                                        <p:cTn id="37" dur="500"/>
                                        <p:tgtEl>
                                          <p:spTgt spid="56730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67300"/>
                                        </p:tgtEl>
                                        <p:attrNameLst>
                                          <p:attrName>style.visibility</p:attrName>
                                        </p:attrNameLst>
                                      </p:cBhvr>
                                      <p:to>
                                        <p:strVal val="visible"/>
                                      </p:to>
                                    </p:set>
                                    <p:animEffect transition="in" filter="wipe(up)">
                                      <p:cBhvr>
                                        <p:cTn id="42" dur="500"/>
                                        <p:tgtEl>
                                          <p:spTgt spid="567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300"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LUL atx PA"/>
          <p:cNvPicPr>
            <a:picLocks noChangeAspect="1" noChangeArrowheads="1"/>
          </p:cNvPicPr>
          <p:nvPr/>
        </p:nvPicPr>
        <p:blipFill>
          <a:blip r:embed="rId3"/>
          <a:srcRect/>
          <a:stretch>
            <a:fillRect/>
          </a:stretch>
        </p:blipFill>
        <p:spPr bwMode="auto">
          <a:xfrm>
            <a:off x="0" y="1343025"/>
            <a:ext cx="4876800" cy="4114800"/>
          </a:xfrm>
          <a:prstGeom prst="rect">
            <a:avLst/>
          </a:prstGeom>
          <a:noFill/>
          <a:ln w="9525">
            <a:noFill/>
            <a:miter lim="800000"/>
            <a:headEnd/>
            <a:tailEnd/>
          </a:ln>
        </p:spPr>
      </p:pic>
      <p:pic>
        <p:nvPicPr>
          <p:cNvPr id="569347" name="Picture 3" descr="LUL atx lat xwise"/>
          <p:cNvPicPr>
            <a:picLocks noChangeAspect="1" noChangeArrowheads="1"/>
          </p:cNvPicPr>
          <p:nvPr/>
        </p:nvPicPr>
        <p:blipFill>
          <a:blip r:embed="rId4"/>
          <a:srcRect/>
          <a:stretch>
            <a:fillRect/>
          </a:stretch>
        </p:blipFill>
        <p:spPr bwMode="auto">
          <a:xfrm>
            <a:off x="4800600" y="1295400"/>
            <a:ext cx="4343400" cy="4114800"/>
          </a:xfrm>
          <a:prstGeom prst="rect">
            <a:avLst/>
          </a:prstGeom>
          <a:noFill/>
          <a:ln w="9525">
            <a:noFill/>
            <a:miter lim="800000"/>
            <a:headEnd/>
            <a:tailEnd/>
          </a:ln>
        </p:spPr>
      </p:pic>
      <p:sp>
        <p:nvSpPr>
          <p:cNvPr id="569348" name="Text Box 4"/>
          <p:cNvSpPr txBox="1">
            <a:spLocks noChangeArrowheads="1"/>
          </p:cNvSpPr>
          <p:nvPr/>
        </p:nvSpPr>
        <p:spPr bwMode="auto">
          <a:xfrm>
            <a:off x="3200400" y="304800"/>
            <a:ext cx="2667000" cy="579438"/>
          </a:xfrm>
          <a:prstGeom prst="rect">
            <a:avLst/>
          </a:prstGeom>
          <a:noFill/>
          <a:ln w="50800">
            <a:noFill/>
            <a:miter lim="800000"/>
            <a:headEnd/>
            <a:tailEnd/>
          </a:ln>
        </p:spPr>
        <p:txBody>
          <a:bodyPr>
            <a:spAutoFit/>
          </a:bodyPr>
          <a:lstStyle/>
          <a:p>
            <a:pPr algn="ctr" eaLnBrk="0" hangingPunct="0">
              <a:spcBef>
                <a:spcPct val="50000"/>
              </a:spcBef>
            </a:pPr>
            <a:r>
              <a:rPr lang="en-US" sz="3200">
                <a:solidFill>
                  <a:schemeClr val="tx2"/>
                </a:solidFill>
              </a:rPr>
              <a:t>LUL Atx</a:t>
            </a:r>
            <a:endParaRPr lang="en-US" sz="2400" b="0"/>
          </a:p>
        </p:txBody>
      </p:sp>
      <p:sp>
        <p:nvSpPr>
          <p:cNvPr id="569349" name="Line 5"/>
          <p:cNvSpPr>
            <a:spLocks noChangeShapeType="1"/>
          </p:cNvSpPr>
          <p:nvPr/>
        </p:nvSpPr>
        <p:spPr bwMode="auto">
          <a:xfrm flipV="1">
            <a:off x="5791200" y="2209800"/>
            <a:ext cx="2286000" cy="2743200"/>
          </a:xfrm>
          <a:prstGeom prst="line">
            <a:avLst/>
          </a:prstGeom>
          <a:noFill/>
          <a:ln w="12700">
            <a:solidFill>
              <a:srgbClr val="CF0E3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grpSp>
        <p:nvGrpSpPr>
          <p:cNvPr id="2" name="Group 6"/>
          <p:cNvGrpSpPr>
            <a:grpSpLocks/>
          </p:cNvGrpSpPr>
          <p:nvPr/>
        </p:nvGrpSpPr>
        <p:grpSpPr bwMode="auto">
          <a:xfrm>
            <a:off x="6096000" y="1752600"/>
            <a:ext cx="1752600" cy="2438400"/>
            <a:chOff x="3840" y="1104"/>
            <a:chExt cx="1104" cy="1536"/>
          </a:xfrm>
        </p:grpSpPr>
        <p:sp>
          <p:nvSpPr>
            <p:cNvPr id="569351" name="Line 7"/>
            <p:cNvSpPr>
              <a:spLocks noChangeShapeType="1"/>
            </p:cNvSpPr>
            <p:nvPr/>
          </p:nvSpPr>
          <p:spPr bwMode="auto">
            <a:xfrm flipH="1" flipV="1">
              <a:off x="4512" y="1104"/>
              <a:ext cx="432" cy="336"/>
            </a:xfrm>
            <a:prstGeom prst="line">
              <a:avLst/>
            </a:prstGeom>
            <a:noFill/>
            <a:ln w="1905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9352" name="Line 8"/>
            <p:cNvSpPr>
              <a:spLocks noChangeShapeType="1"/>
            </p:cNvSpPr>
            <p:nvPr/>
          </p:nvSpPr>
          <p:spPr bwMode="auto">
            <a:xfrm flipH="1" flipV="1">
              <a:off x="4272" y="1776"/>
              <a:ext cx="240" cy="192"/>
            </a:xfrm>
            <a:prstGeom prst="line">
              <a:avLst/>
            </a:prstGeom>
            <a:noFill/>
            <a:ln w="1905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9353" name="Line 9"/>
            <p:cNvSpPr>
              <a:spLocks noChangeShapeType="1"/>
            </p:cNvSpPr>
            <p:nvPr/>
          </p:nvSpPr>
          <p:spPr bwMode="auto">
            <a:xfrm flipH="1" flipV="1">
              <a:off x="3840" y="2496"/>
              <a:ext cx="192" cy="144"/>
            </a:xfrm>
            <a:prstGeom prst="line">
              <a:avLst/>
            </a:prstGeom>
            <a:noFill/>
            <a:ln w="1905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9347"/>
                                        </p:tgtEl>
                                        <p:attrNameLst>
                                          <p:attrName>style.visibility</p:attrName>
                                        </p:attrNameLst>
                                      </p:cBhvr>
                                      <p:to>
                                        <p:strVal val="visible"/>
                                      </p:to>
                                    </p:set>
                                    <p:animEffect transition="in" filter="wipe(left)">
                                      <p:cBhvr>
                                        <p:cTn id="7" dur="500"/>
                                        <p:tgtEl>
                                          <p:spTgt spid="5693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69349"/>
                                        </p:tgtEl>
                                        <p:attrNameLst>
                                          <p:attrName>style.visibility</p:attrName>
                                        </p:attrNameLst>
                                      </p:cBhvr>
                                      <p:to>
                                        <p:strVal val="visible"/>
                                      </p:to>
                                    </p:set>
                                    <p:animEffect transition="in" filter="wipe(left)">
                                      <p:cBhvr>
                                        <p:cTn id="12" dur="500"/>
                                        <p:tgtEl>
                                          <p:spTgt spid="5693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69348"/>
                                        </p:tgtEl>
                                        <p:attrNameLst>
                                          <p:attrName>style.visibility</p:attrName>
                                        </p:attrNameLst>
                                      </p:cBhvr>
                                      <p:to>
                                        <p:strVal val="visible"/>
                                      </p:to>
                                    </p:set>
                                    <p:animEffect transition="in" filter="wipe(up)">
                                      <p:cBhvr>
                                        <p:cTn id="22" dur="500"/>
                                        <p:tgtEl>
                                          <p:spTgt spid="569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8"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idx="4294967295"/>
          </p:nvPr>
        </p:nvSpPr>
        <p:spPr/>
        <p:txBody>
          <a:bodyPr/>
          <a:lstStyle/>
          <a:p>
            <a:pPr eaLnBrk="1" hangingPunct="1">
              <a:defRPr/>
            </a:pPr>
            <a:r>
              <a:rPr lang="en-US" smtClean="0"/>
              <a:t>LLL COLLAPSE</a:t>
            </a:r>
          </a:p>
        </p:txBody>
      </p:sp>
      <p:pic>
        <p:nvPicPr>
          <p:cNvPr id="338947" name="Picture 3" descr="ser9938img00003"/>
          <p:cNvPicPr>
            <a:picLocks noChangeAspect="1" noChangeArrowheads="1"/>
          </p:cNvPicPr>
          <p:nvPr>
            <p:ph sz="half" idx="4294967295"/>
          </p:nvPr>
        </p:nvPicPr>
        <p:blipFill>
          <a:blip r:embed="rId3"/>
          <a:srcRect l="8028" r="13310"/>
          <a:stretch>
            <a:fillRect/>
          </a:stretch>
        </p:blipFill>
        <p:spPr>
          <a:xfrm>
            <a:off x="381000" y="1676400"/>
            <a:ext cx="4900613" cy="4959350"/>
          </a:xfrm>
          <a:noFill/>
        </p:spPr>
      </p:pic>
      <p:pic>
        <p:nvPicPr>
          <p:cNvPr id="338948" name="Picture 4" descr="ser9938img00004"/>
          <p:cNvPicPr>
            <a:picLocks noChangeAspect="1" noChangeArrowheads="1"/>
          </p:cNvPicPr>
          <p:nvPr>
            <p:ph sz="half" idx="4294967295"/>
          </p:nvPr>
        </p:nvPicPr>
        <p:blipFill>
          <a:blip r:embed="rId4"/>
          <a:srcRect l="15094" r="22643"/>
          <a:stretch>
            <a:fillRect/>
          </a:stretch>
        </p:blipFill>
        <p:spPr>
          <a:xfrm>
            <a:off x="5257800" y="1738313"/>
            <a:ext cx="3798888" cy="4891087"/>
          </a:xfrm>
          <a:noFill/>
        </p:spPr>
      </p:pic>
      <p:sp>
        <p:nvSpPr>
          <p:cNvPr id="5" name="Striped Right Arrow 4"/>
          <p:cNvSpPr/>
          <p:nvPr/>
        </p:nvSpPr>
        <p:spPr bwMode="auto">
          <a:xfrm rot="7541432">
            <a:off x="2909094" y="3321844"/>
            <a:ext cx="1436687" cy="434975"/>
          </a:xfrm>
          <a:prstGeom prst="stripedRightArrow">
            <a:avLst>
              <a:gd name="adj1" fmla="val 44827"/>
              <a:gd name="adj2" fmla="val 50000"/>
            </a:avLst>
          </a:prstGeom>
          <a:solidFill>
            <a:schemeClr val="accent3">
              <a:lumMod val="20000"/>
              <a:lumOff val="80000"/>
            </a:schemeClr>
          </a:solidFill>
          <a:ln w="38100"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1394" name="Rectangle 2"/>
          <p:cNvSpPr>
            <a:spLocks noGrp="1" noChangeArrowheads="1"/>
          </p:cNvSpPr>
          <p:nvPr>
            <p:ph type="title" idx="4294967295"/>
          </p:nvPr>
        </p:nvSpPr>
        <p:spPr/>
        <p:txBody>
          <a:bodyPr lIns="92868" tIns="45243" rIns="92868" bIns="45243"/>
          <a:lstStyle/>
          <a:p>
            <a:pPr eaLnBrk="1" hangingPunct="1">
              <a:defRPr/>
            </a:pPr>
            <a:r>
              <a:rPr lang="en-US" smtClean="0"/>
              <a:t>Pneumonia</a:t>
            </a:r>
          </a:p>
        </p:txBody>
      </p:sp>
      <p:sp>
        <p:nvSpPr>
          <p:cNvPr id="571395" name="Rectangle 3"/>
          <p:cNvSpPr>
            <a:spLocks noGrp="1" noChangeArrowheads="1"/>
          </p:cNvSpPr>
          <p:nvPr>
            <p:ph type="body" idx="4294967295"/>
          </p:nvPr>
        </p:nvSpPr>
        <p:spPr>
          <a:xfrm>
            <a:off x="685800" y="2133600"/>
            <a:ext cx="7924800" cy="4419600"/>
          </a:xfrm>
          <a:noFill/>
        </p:spPr>
        <p:txBody>
          <a:bodyPr lIns="92868" tIns="45243" rIns="92868" bIns="45243"/>
          <a:lstStyle/>
          <a:p>
            <a:pPr eaLnBrk="1" hangingPunct="1"/>
            <a:r>
              <a:rPr lang="en-US" sz="2800" smtClean="0"/>
              <a:t>Signs:</a:t>
            </a:r>
          </a:p>
          <a:p>
            <a:pPr lvl="1" eaLnBrk="1" hangingPunct="1"/>
            <a:r>
              <a:rPr lang="en-US" smtClean="0">
                <a:solidFill>
                  <a:srgbClr val="FFFF00"/>
                </a:solidFill>
              </a:rPr>
              <a:t>Air bronchogram</a:t>
            </a:r>
          </a:p>
          <a:p>
            <a:pPr lvl="1" eaLnBrk="1" hangingPunct="1"/>
            <a:r>
              <a:rPr lang="en-US" b="1" smtClean="0">
                <a:solidFill>
                  <a:srgbClr val="99CCFF"/>
                </a:solidFill>
              </a:rPr>
              <a:t>Silhouette -</a:t>
            </a:r>
            <a:r>
              <a:rPr lang="en-US" smtClean="0"/>
              <a:t> “positive” or “negative”</a:t>
            </a:r>
          </a:p>
          <a:p>
            <a:pPr lvl="1" eaLnBrk="1" hangingPunct="1"/>
            <a:r>
              <a:rPr lang="en-US" smtClean="0"/>
              <a:t>Dense hilum</a:t>
            </a:r>
          </a:p>
          <a:p>
            <a:pPr lvl="1" eaLnBrk="1" hangingPunct="1"/>
            <a:r>
              <a:rPr lang="en-US" smtClean="0"/>
              <a:t>“Spine” sign</a:t>
            </a:r>
          </a:p>
          <a:p>
            <a:pPr eaLnBrk="1" hangingPunct="1"/>
            <a:r>
              <a:rPr lang="en-US" sz="2800" smtClean="0"/>
              <a:t>All are signs of </a:t>
            </a:r>
            <a:r>
              <a:rPr lang="en-US" sz="2800" u="sng" smtClean="0"/>
              <a:t>any</a:t>
            </a:r>
            <a:r>
              <a:rPr lang="en-US" sz="2800" smtClean="0"/>
              <a:t> air space process</a:t>
            </a:r>
          </a:p>
          <a:p>
            <a:pPr eaLnBrk="1" hangingPunct="1"/>
            <a:r>
              <a:rPr lang="en-US" sz="2800" smtClean="0"/>
              <a:t>Dx of pneumonia depends on appropriate clinical scenario.</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animEffect transition="in" filter="wipe(left)">
                                      <p:cBhvr>
                                        <p:cTn id="7" dur="500"/>
                                        <p:tgtEl>
                                          <p:spTgt spid="571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1395">
                                            <p:txEl>
                                              <p:pRg st="1" end="1"/>
                                            </p:txEl>
                                          </p:spTgt>
                                        </p:tgtEl>
                                        <p:attrNameLst>
                                          <p:attrName>style.visibility</p:attrName>
                                        </p:attrNameLst>
                                      </p:cBhvr>
                                      <p:to>
                                        <p:strVal val="visible"/>
                                      </p:to>
                                    </p:set>
                                    <p:animEffect transition="in" filter="wipe(left)">
                                      <p:cBhvr>
                                        <p:cTn id="12" dur="500"/>
                                        <p:tgtEl>
                                          <p:spTgt spid="571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1395">
                                            <p:txEl>
                                              <p:pRg st="2" end="2"/>
                                            </p:txEl>
                                          </p:spTgt>
                                        </p:tgtEl>
                                        <p:attrNameLst>
                                          <p:attrName>style.visibility</p:attrName>
                                        </p:attrNameLst>
                                      </p:cBhvr>
                                      <p:to>
                                        <p:strVal val="visible"/>
                                      </p:to>
                                    </p:set>
                                    <p:animEffect transition="in" filter="wipe(left)">
                                      <p:cBhvr>
                                        <p:cTn id="17" dur="500"/>
                                        <p:tgtEl>
                                          <p:spTgt spid="5713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71395">
                                            <p:txEl>
                                              <p:pRg st="3" end="3"/>
                                            </p:txEl>
                                          </p:spTgt>
                                        </p:tgtEl>
                                        <p:attrNameLst>
                                          <p:attrName>style.visibility</p:attrName>
                                        </p:attrNameLst>
                                      </p:cBhvr>
                                      <p:to>
                                        <p:strVal val="visible"/>
                                      </p:to>
                                    </p:set>
                                    <p:animEffect transition="in" filter="wipe(left)">
                                      <p:cBhvr>
                                        <p:cTn id="22" dur="500"/>
                                        <p:tgtEl>
                                          <p:spTgt spid="5713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71395">
                                            <p:txEl>
                                              <p:pRg st="4" end="4"/>
                                            </p:txEl>
                                          </p:spTgt>
                                        </p:tgtEl>
                                        <p:attrNameLst>
                                          <p:attrName>style.visibility</p:attrName>
                                        </p:attrNameLst>
                                      </p:cBhvr>
                                      <p:to>
                                        <p:strVal val="visible"/>
                                      </p:to>
                                    </p:set>
                                    <p:animEffect transition="in" filter="wipe(left)">
                                      <p:cBhvr>
                                        <p:cTn id="27" dur="500"/>
                                        <p:tgtEl>
                                          <p:spTgt spid="5713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71395">
                                            <p:txEl>
                                              <p:pRg st="5" end="5"/>
                                            </p:txEl>
                                          </p:spTgt>
                                        </p:tgtEl>
                                        <p:attrNameLst>
                                          <p:attrName>style.visibility</p:attrName>
                                        </p:attrNameLst>
                                      </p:cBhvr>
                                      <p:to>
                                        <p:strVal val="visible"/>
                                      </p:to>
                                    </p:set>
                                    <p:animEffect transition="in" filter="wipe(left)">
                                      <p:cBhvr>
                                        <p:cTn id="32" dur="500"/>
                                        <p:tgtEl>
                                          <p:spTgt spid="5713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71395">
                                            <p:txEl>
                                              <p:pRg st="6" end="6"/>
                                            </p:txEl>
                                          </p:spTgt>
                                        </p:tgtEl>
                                        <p:attrNameLst>
                                          <p:attrName>style.visibility</p:attrName>
                                        </p:attrNameLst>
                                      </p:cBhvr>
                                      <p:to>
                                        <p:strVal val="visible"/>
                                      </p:to>
                                    </p:set>
                                    <p:animEffect transition="in" filter="wipe(left)">
                                      <p:cBhvr>
                                        <p:cTn id="37" dur="500"/>
                                        <p:tgtEl>
                                          <p:spTgt spid="5713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bldLvl="2"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BAC spall CXR close"/>
          <p:cNvPicPr>
            <a:picLocks noChangeAspect="1" noChangeArrowheads="1"/>
          </p:cNvPicPr>
          <p:nvPr/>
        </p:nvPicPr>
        <p:blipFill>
          <a:blip r:embed="rId3">
            <a:lum contrast="6000"/>
          </a:blip>
          <a:srcRect/>
          <a:stretch>
            <a:fillRect/>
          </a:stretch>
        </p:blipFill>
        <p:spPr bwMode="auto">
          <a:xfrm>
            <a:off x="4572000" y="1600200"/>
            <a:ext cx="4572000" cy="4479925"/>
          </a:xfrm>
          <a:prstGeom prst="rect">
            <a:avLst/>
          </a:prstGeom>
          <a:noFill/>
          <a:ln w="9525">
            <a:noFill/>
            <a:miter lim="800000"/>
            <a:headEnd/>
            <a:tailEnd/>
          </a:ln>
        </p:spPr>
      </p:pic>
      <p:pic>
        <p:nvPicPr>
          <p:cNvPr id="343043" name="Picture 3" descr="air bronchograms"/>
          <p:cNvPicPr>
            <a:picLocks noChangeAspect="1" noChangeArrowheads="1"/>
          </p:cNvPicPr>
          <p:nvPr/>
        </p:nvPicPr>
        <p:blipFill>
          <a:blip r:embed="rId4">
            <a:lum contrast="6000"/>
          </a:blip>
          <a:srcRect/>
          <a:stretch>
            <a:fillRect/>
          </a:stretch>
        </p:blipFill>
        <p:spPr bwMode="auto">
          <a:xfrm>
            <a:off x="0" y="1600200"/>
            <a:ext cx="4572000" cy="4486275"/>
          </a:xfrm>
          <a:prstGeom prst="rect">
            <a:avLst/>
          </a:prstGeom>
          <a:noFill/>
          <a:ln w="9525">
            <a:noFill/>
            <a:miter lim="800000"/>
            <a:headEnd/>
            <a:tailEnd/>
          </a:ln>
        </p:spPr>
      </p:pic>
      <p:sp>
        <p:nvSpPr>
          <p:cNvPr id="343044" name="Text Box 4"/>
          <p:cNvSpPr txBox="1">
            <a:spLocks noChangeArrowheads="1"/>
          </p:cNvSpPr>
          <p:nvPr/>
        </p:nvSpPr>
        <p:spPr bwMode="auto">
          <a:xfrm>
            <a:off x="1828800" y="304800"/>
            <a:ext cx="5486400" cy="641350"/>
          </a:xfrm>
          <a:prstGeom prst="rect">
            <a:avLst/>
          </a:prstGeom>
          <a:noFill/>
          <a:ln w="50800">
            <a:noFill/>
            <a:miter lim="800000"/>
            <a:headEnd/>
            <a:tailEnd/>
          </a:ln>
        </p:spPr>
        <p:txBody>
          <a:bodyPr>
            <a:spAutoFit/>
          </a:bodyPr>
          <a:lstStyle/>
          <a:p>
            <a:pPr algn="ctr" eaLnBrk="0" hangingPunct="0">
              <a:spcBef>
                <a:spcPct val="50000"/>
              </a:spcBef>
            </a:pPr>
            <a:r>
              <a:rPr lang="en-US" sz="3600">
                <a:solidFill>
                  <a:schemeClr val="tx2"/>
                </a:solidFill>
              </a:rPr>
              <a:t>Air bronchogram sign</a:t>
            </a:r>
            <a:endParaRPr lang="en-US" sz="3600"/>
          </a:p>
        </p:txBody>
      </p:sp>
      <p:sp>
        <p:nvSpPr>
          <p:cNvPr id="572421" name="Text Box 5"/>
          <p:cNvSpPr txBox="1">
            <a:spLocks noChangeArrowheads="1"/>
          </p:cNvSpPr>
          <p:nvPr/>
        </p:nvSpPr>
        <p:spPr bwMode="auto">
          <a:xfrm>
            <a:off x="685800" y="6096000"/>
            <a:ext cx="3124200" cy="822325"/>
          </a:xfrm>
          <a:prstGeom prst="rect">
            <a:avLst/>
          </a:prstGeom>
          <a:noFill/>
          <a:ln w="50800">
            <a:noFill/>
            <a:miter lim="800000"/>
            <a:headEnd/>
            <a:tailEnd/>
          </a:ln>
        </p:spPr>
        <p:txBody>
          <a:bodyPr>
            <a:spAutoFit/>
          </a:bodyPr>
          <a:lstStyle/>
          <a:p>
            <a:pPr algn="ctr" eaLnBrk="0" hangingPunct="0">
              <a:spcBef>
                <a:spcPct val="50000"/>
              </a:spcBef>
            </a:pPr>
            <a:r>
              <a:rPr lang="en-US" sz="2400"/>
              <a:t>Pseudomonas pneumonia</a:t>
            </a:r>
            <a:endParaRPr lang="en-US" sz="2400" b="0"/>
          </a:p>
        </p:txBody>
      </p:sp>
      <p:sp>
        <p:nvSpPr>
          <p:cNvPr id="572422" name="Text Box 6"/>
          <p:cNvSpPr txBox="1">
            <a:spLocks noChangeArrowheads="1"/>
          </p:cNvSpPr>
          <p:nvPr/>
        </p:nvSpPr>
        <p:spPr bwMode="auto">
          <a:xfrm>
            <a:off x="5943600" y="6172200"/>
            <a:ext cx="2133600" cy="457200"/>
          </a:xfrm>
          <a:prstGeom prst="rect">
            <a:avLst/>
          </a:prstGeom>
          <a:noFill/>
          <a:ln w="50800">
            <a:noFill/>
            <a:miter lim="800000"/>
            <a:headEnd/>
            <a:tailEnd/>
          </a:ln>
        </p:spPr>
        <p:txBody>
          <a:bodyPr>
            <a:spAutoFit/>
          </a:bodyPr>
          <a:lstStyle/>
          <a:p>
            <a:pPr algn="ctr" eaLnBrk="0" hangingPunct="0">
              <a:spcBef>
                <a:spcPct val="50000"/>
              </a:spcBef>
            </a:pPr>
            <a:r>
              <a:rPr lang="en-US" sz="2400"/>
              <a:t>Lung cancer</a:t>
            </a:r>
            <a:endParaRPr lang="en-US" sz="2400" b="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72421"/>
                                        </p:tgtEl>
                                        <p:attrNameLst>
                                          <p:attrName>style.visibility</p:attrName>
                                        </p:attrNameLst>
                                      </p:cBhvr>
                                      <p:to>
                                        <p:strVal val="visible"/>
                                      </p:to>
                                    </p:set>
                                    <p:animEffect transition="in" filter="wipe(up)">
                                      <p:cBhvr>
                                        <p:cTn id="7" dur="500"/>
                                        <p:tgtEl>
                                          <p:spTgt spid="5724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72422"/>
                                        </p:tgtEl>
                                        <p:attrNameLst>
                                          <p:attrName>style.visibility</p:attrName>
                                        </p:attrNameLst>
                                      </p:cBhvr>
                                      <p:to>
                                        <p:strVal val="visible"/>
                                      </p:to>
                                    </p:set>
                                    <p:animEffect transition="in" filter="wipe(up)">
                                      <p:cBhvr>
                                        <p:cTn id="12" dur="500"/>
                                        <p:tgtEl>
                                          <p:spTgt spid="572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1" grpId="0" autoUpdateAnimBg="0"/>
      <p:bldP spid="57242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idx="4294967295"/>
          </p:nvPr>
        </p:nvSpPr>
        <p:spPr/>
        <p:txBody>
          <a:bodyPr/>
          <a:lstStyle/>
          <a:p>
            <a:pPr eaLnBrk="1" hangingPunct="1">
              <a:defRPr/>
            </a:pPr>
            <a:r>
              <a:rPr lang="en-US" sz="3500" smtClean="0"/>
              <a:t>Air bronchograms — CT</a:t>
            </a:r>
            <a:r>
              <a:rPr lang="en-US" sz="4000" smtClean="0"/>
              <a:t> </a:t>
            </a:r>
          </a:p>
        </p:txBody>
      </p:sp>
      <p:graphicFrame>
        <p:nvGraphicFramePr>
          <p:cNvPr id="345091" name="Object 3"/>
          <p:cNvGraphicFramePr>
            <a:graphicFrameLocks noChangeAspect="1"/>
          </p:cNvGraphicFramePr>
          <p:nvPr>
            <p:ph idx="4294967295"/>
          </p:nvPr>
        </p:nvGraphicFramePr>
        <p:xfrm>
          <a:off x="1600200" y="1143000"/>
          <a:ext cx="5867400" cy="4562475"/>
        </p:xfrm>
        <a:graphic>
          <a:graphicData uri="http://schemas.openxmlformats.org/presentationml/2006/ole">
            <p:oleObj spid="_x0000_s345091" name="Bitmap Image" r:id="rId4" imgW="3961905" imgH="3076190" progId="Paint.Picture">
              <p:embed/>
            </p:oleObj>
          </a:graphicData>
        </a:graphic>
      </p:graphicFrame>
      <p:grpSp>
        <p:nvGrpSpPr>
          <p:cNvPr id="2" name="Group 4"/>
          <p:cNvGrpSpPr>
            <a:grpSpLocks/>
          </p:cNvGrpSpPr>
          <p:nvPr/>
        </p:nvGrpSpPr>
        <p:grpSpPr bwMode="auto">
          <a:xfrm>
            <a:off x="1219200" y="5715000"/>
            <a:ext cx="6705600" cy="533400"/>
            <a:chOff x="768" y="3600"/>
            <a:chExt cx="4224" cy="336"/>
          </a:xfrm>
        </p:grpSpPr>
        <p:sp>
          <p:nvSpPr>
            <p:cNvPr id="345093" name="Text Box 5"/>
            <p:cNvSpPr txBox="1">
              <a:spLocks noChangeArrowheads="1"/>
            </p:cNvSpPr>
            <p:nvPr/>
          </p:nvSpPr>
          <p:spPr bwMode="auto">
            <a:xfrm>
              <a:off x="768" y="3648"/>
              <a:ext cx="1632" cy="288"/>
            </a:xfrm>
            <a:prstGeom prst="rect">
              <a:avLst/>
            </a:prstGeom>
            <a:noFill/>
            <a:ln w="50800">
              <a:noFill/>
              <a:miter lim="800000"/>
              <a:headEnd/>
              <a:tailEnd/>
            </a:ln>
          </p:spPr>
          <p:txBody>
            <a:bodyPr>
              <a:spAutoFit/>
            </a:bodyPr>
            <a:lstStyle/>
            <a:p>
              <a:pPr algn="ctr" eaLnBrk="0" hangingPunct="0">
                <a:spcBef>
                  <a:spcPct val="50000"/>
                </a:spcBef>
              </a:pPr>
              <a:r>
                <a:rPr lang="en-US" sz="2400">
                  <a:solidFill>
                    <a:srgbClr val="66FF33"/>
                  </a:solidFill>
                </a:rPr>
                <a:t>Pneumonia</a:t>
              </a:r>
            </a:p>
          </p:txBody>
        </p:sp>
        <p:sp>
          <p:nvSpPr>
            <p:cNvPr id="345094" name="Text Box 6"/>
            <p:cNvSpPr txBox="1">
              <a:spLocks noChangeArrowheads="1"/>
            </p:cNvSpPr>
            <p:nvPr/>
          </p:nvSpPr>
          <p:spPr bwMode="auto">
            <a:xfrm>
              <a:off x="3552" y="3600"/>
              <a:ext cx="1440" cy="288"/>
            </a:xfrm>
            <a:prstGeom prst="rect">
              <a:avLst/>
            </a:prstGeom>
            <a:noFill/>
            <a:ln w="50800">
              <a:noFill/>
              <a:miter lim="800000"/>
              <a:headEnd/>
              <a:tailEnd/>
            </a:ln>
          </p:spPr>
          <p:txBody>
            <a:bodyPr>
              <a:spAutoFit/>
            </a:bodyPr>
            <a:lstStyle/>
            <a:p>
              <a:pPr algn="ctr" eaLnBrk="0" hangingPunct="0">
                <a:spcBef>
                  <a:spcPct val="50000"/>
                </a:spcBef>
              </a:pPr>
              <a:endParaRPr lang="en-US" sz="240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6" name="Rectangle 4"/>
          <p:cNvSpPr>
            <a:spLocks noGrp="1" noChangeArrowheads="1"/>
          </p:cNvSpPr>
          <p:nvPr>
            <p:ph type="title"/>
          </p:nvPr>
        </p:nvSpPr>
        <p:spPr/>
        <p:txBody>
          <a:bodyPr/>
          <a:lstStyle/>
          <a:p>
            <a:pPr eaLnBrk="1" hangingPunct="1">
              <a:defRPr/>
            </a:pPr>
            <a:r>
              <a:rPr lang="en-US" dirty="0" smtClean="0"/>
              <a:t>LATERAL VIEW</a:t>
            </a:r>
          </a:p>
        </p:txBody>
      </p:sp>
      <p:pic>
        <p:nvPicPr>
          <p:cNvPr id="25603" name="Picture 7" descr="lateral"/>
          <p:cNvPicPr>
            <a:picLocks noChangeAspect="1" noChangeArrowheads="1"/>
          </p:cNvPicPr>
          <p:nvPr>
            <p:ph sz="half" idx="1"/>
          </p:nvPr>
        </p:nvPicPr>
        <p:blipFill>
          <a:blip r:embed="rId3"/>
          <a:srcRect/>
          <a:stretch>
            <a:fillRect/>
          </a:stretch>
        </p:blipFill>
        <p:spPr>
          <a:xfrm>
            <a:off x="966788" y="1600200"/>
            <a:ext cx="3017837" cy="4495800"/>
          </a:xfrm>
          <a:noFill/>
        </p:spPr>
      </p:pic>
      <p:pic>
        <p:nvPicPr>
          <p:cNvPr id="25604" name="Picture 8" descr="PC EFF 1"/>
          <p:cNvPicPr>
            <a:picLocks noChangeAspect="1" noChangeArrowheads="1"/>
          </p:cNvPicPr>
          <p:nvPr>
            <p:ph sz="half" idx="2"/>
          </p:nvPr>
        </p:nvPicPr>
        <p:blipFill>
          <a:blip r:embed="rId4"/>
          <a:srcRect/>
          <a:stretch>
            <a:fillRect/>
          </a:stretch>
        </p:blipFill>
        <p:spPr>
          <a:xfrm>
            <a:off x="4648200" y="1876425"/>
            <a:ext cx="4038600" cy="3941763"/>
          </a:xfr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7138" name="Picture 2" descr="pneumonia RML PA"/>
          <p:cNvPicPr>
            <a:picLocks noChangeAspect="1" noChangeArrowheads="1"/>
          </p:cNvPicPr>
          <p:nvPr/>
        </p:nvPicPr>
        <p:blipFill>
          <a:blip r:embed="rId3">
            <a:lum bright="-6000"/>
          </a:blip>
          <a:srcRect/>
          <a:stretch>
            <a:fillRect/>
          </a:stretch>
        </p:blipFill>
        <p:spPr bwMode="auto">
          <a:xfrm>
            <a:off x="0" y="1441450"/>
            <a:ext cx="5334000" cy="5111750"/>
          </a:xfrm>
          <a:prstGeom prst="rect">
            <a:avLst/>
          </a:prstGeom>
          <a:noFill/>
          <a:ln w="9525">
            <a:noFill/>
            <a:miter lim="800000"/>
            <a:headEnd/>
            <a:tailEnd/>
          </a:ln>
        </p:spPr>
      </p:pic>
      <p:pic>
        <p:nvPicPr>
          <p:cNvPr id="576515" name="Picture 3" descr="pneumonia RML lat"/>
          <p:cNvPicPr>
            <a:picLocks noChangeAspect="1" noChangeArrowheads="1"/>
          </p:cNvPicPr>
          <p:nvPr/>
        </p:nvPicPr>
        <p:blipFill>
          <a:blip r:embed="rId4"/>
          <a:srcRect/>
          <a:stretch>
            <a:fillRect/>
          </a:stretch>
        </p:blipFill>
        <p:spPr bwMode="auto">
          <a:xfrm>
            <a:off x="4149725" y="1441450"/>
            <a:ext cx="4994275" cy="5105400"/>
          </a:xfrm>
          <a:prstGeom prst="rect">
            <a:avLst/>
          </a:prstGeom>
          <a:noFill/>
          <a:ln w="9525">
            <a:noFill/>
            <a:miter lim="800000"/>
            <a:headEnd/>
            <a:tailEnd/>
          </a:ln>
        </p:spPr>
      </p:pic>
      <p:sp>
        <p:nvSpPr>
          <p:cNvPr id="576516" name="Rectangle 4"/>
          <p:cNvSpPr>
            <a:spLocks noGrp="1" noChangeArrowheads="1"/>
          </p:cNvSpPr>
          <p:nvPr>
            <p:ph type="title" idx="4294967295"/>
          </p:nvPr>
        </p:nvSpPr>
        <p:spPr>
          <a:xfrm>
            <a:off x="533400" y="381000"/>
            <a:ext cx="8077200" cy="1143000"/>
          </a:xfrm>
        </p:spPr>
        <p:txBody>
          <a:bodyPr/>
          <a:lstStyle/>
          <a:p>
            <a:pPr eaLnBrk="1" hangingPunct="1">
              <a:defRPr/>
            </a:pPr>
            <a:r>
              <a:rPr lang="en-US" smtClean="0"/>
              <a:t>Right middle lobe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6515"/>
                                        </p:tgtEl>
                                        <p:attrNameLst>
                                          <p:attrName>style.visibility</p:attrName>
                                        </p:attrNameLst>
                                      </p:cBhvr>
                                      <p:to>
                                        <p:strVal val="visible"/>
                                      </p:to>
                                    </p:set>
                                    <p:animEffect transition="in" filter="wipe(left)">
                                      <p:cBhvr>
                                        <p:cTn id="7" dur="500"/>
                                        <p:tgtEl>
                                          <p:spTgt spid="5765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6516">
                                            <p:txEl>
                                              <p:pRg st="0" end="0"/>
                                            </p:txEl>
                                          </p:spTgt>
                                        </p:tgtEl>
                                        <p:attrNameLst>
                                          <p:attrName>style.visibility</p:attrName>
                                        </p:attrNameLst>
                                      </p:cBhvr>
                                      <p:to>
                                        <p:strVal val="visible"/>
                                      </p:to>
                                    </p:set>
                                    <p:animEffect transition="in" filter="wipe(left)">
                                      <p:cBhvr>
                                        <p:cTn id="12" dur="500"/>
                                        <p:tgtEl>
                                          <p:spTgt spid="5765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6"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9186" name="Picture 2" descr="pa "/>
          <p:cNvPicPr>
            <a:picLocks noChangeAspect="1" noChangeArrowheads="1"/>
          </p:cNvPicPr>
          <p:nvPr/>
        </p:nvPicPr>
        <p:blipFill>
          <a:blip r:embed="rId3"/>
          <a:srcRect/>
          <a:stretch>
            <a:fillRect/>
          </a:stretch>
        </p:blipFill>
        <p:spPr bwMode="auto">
          <a:xfrm>
            <a:off x="152400" y="1789113"/>
            <a:ext cx="4905375" cy="5068887"/>
          </a:xfrm>
          <a:prstGeom prst="rect">
            <a:avLst/>
          </a:prstGeom>
          <a:noFill/>
          <a:ln w="9525">
            <a:noFill/>
            <a:miter lim="800000"/>
            <a:headEnd/>
            <a:tailEnd/>
          </a:ln>
        </p:spPr>
      </p:pic>
      <p:pic>
        <p:nvPicPr>
          <p:cNvPr id="349187" name="Picture 3" descr="lat "/>
          <p:cNvPicPr>
            <a:picLocks noChangeAspect="1" noChangeArrowheads="1"/>
          </p:cNvPicPr>
          <p:nvPr/>
        </p:nvPicPr>
        <p:blipFill>
          <a:blip r:embed="rId4"/>
          <a:srcRect/>
          <a:stretch>
            <a:fillRect/>
          </a:stretch>
        </p:blipFill>
        <p:spPr bwMode="auto">
          <a:xfrm>
            <a:off x="5137150" y="1798638"/>
            <a:ext cx="3840163" cy="5008562"/>
          </a:xfrm>
          <a:prstGeom prst="rect">
            <a:avLst/>
          </a:prstGeom>
          <a:noFill/>
          <a:ln w="9525">
            <a:noFill/>
            <a:miter lim="800000"/>
            <a:headEnd/>
            <a:tailEnd/>
          </a:ln>
        </p:spPr>
      </p:pic>
      <p:sp>
        <p:nvSpPr>
          <p:cNvPr id="578564" name="Rectangle 4"/>
          <p:cNvSpPr>
            <a:spLocks noGrp="1" noChangeArrowheads="1"/>
          </p:cNvSpPr>
          <p:nvPr>
            <p:ph type="title" idx="4294967295"/>
          </p:nvPr>
        </p:nvSpPr>
        <p:spPr/>
        <p:txBody>
          <a:bodyPr/>
          <a:lstStyle/>
          <a:p>
            <a:pPr eaLnBrk="1" hangingPunct="1">
              <a:defRPr/>
            </a:pPr>
            <a:r>
              <a:rPr lang="en-US" smtClean="0"/>
              <a:t>Right upper lobe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8564">
                                            <p:txEl>
                                              <p:pRg st="0" end="0"/>
                                            </p:txEl>
                                          </p:spTgt>
                                        </p:tgtEl>
                                        <p:attrNameLst>
                                          <p:attrName>style.visibility</p:attrName>
                                        </p:attrNameLst>
                                      </p:cBhvr>
                                      <p:to>
                                        <p:strVal val="visible"/>
                                      </p:to>
                                    </p:set>
                                    <p:animEffect transition="in" filter="wipe(left)">
                                      <p:cBhvr>
                                        <p:cTn id="7" dur="500"/>
                                        <p:tgtEl>
                                          <p:spTgt spid="5785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4"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0610" name="Picture 2" descr="pneumonia RLL rev silhou lat long"/>
          <p:cNvPicPr>
            <a:picLocks noChangeAspect="1" noChangeArrowheads="1"/>
          </p:cNvPicPr>
          <p:nvPr/>
        </p:nvPicPr>
        <p:blipFill>
          <a:blip r:embed="rId3"/>
          <a:srcRect/>
          <a:stretch>
            <a:fillRect/>
          </a:stretch>
        </p:blipFill>
        <p:spPr bwMode="auto">
          <a:xfrm>
            <a:off x="4572000" y="1600200"/>
            <a:ext cx="3505200" cy="5257800"/>
          </a:xfrm>
          <a:prstGeom prst="rect">
            <a:avLst/>
          </a:prstGeom>
          <a:noFill/>
          <a:ln w="9525">
            <a:noFill/>
            <a:miter lim="800000"/>
            <a:headEnd/>
            <a:tailEnd/>
          </a:ln>
        </p:spPr>
      </p:pic>
      <p:pic>
        <p:nvPicPr>
          <p:cNvPr id="351235" name="Picture 3" descr="pneumonia RLL rev silhou PA long"/>
          <p:cNvPicPr>
            <a:picLocks noChangeAspect="1" noChangeArrowheads="1"/>
          </p:cNvPicPr>
          <p:nvPr/>
        </p:nvPicPr>
        <p:blipFill>
          <a:blip r:embed="rId4">
            <a:lum bright="-6000" contrast="6000"/>
          </a:blip>
          <a:srcRect/>
          <a:stretch>
            <a:fillRect/>
          </a:stretch>
        </p:blipFill>
        <p:spPr bwMode="auto">
          <a:xfrm>
            <a:off x="1422400" y="1600200"/>
            <a:ext cx="3505200" cy="5257800"/>
          </a:xfrm>
          <a:prstGeom prst="rect">
            <a:avLst/>
          </a:prstGeom>
          <a:noFill/>
          <a:ln w="9525">
            <a:noFill/>
            <a:miter lim="800000"/>
            <a:headEnd/>
            <a:tailEnd/>
          </a:ln>
        </p:spPr>
      </p:pic>
      <p:sp>
        <p:nvSpPr>
          <p:cNvPr id="580612" name="Rectangle 4"/>
          <p:cNvSpPr>
            <a:spLocks noGrp="1" noChangeArrowheads="1"/>
          </p:cNvSpPr>
          <p:nvPr>
            <p:ph type="title" idx="4294967295"/>
          </p:nvPr>
        </p:nvSpPr>
        <p:spPr>
          <a:xfrm>
            <a:off x="533400" y="228600"/>
            <a:ext cx="8077200" cy="1143000"/>
          </a:xfrm>
        </p:spPr>
        <p:txBody>
          <a:bodyPr/>
          <a:lstStyle/>
          <a:p>
            <a:pPr eaLnBrk="1" hangingPunct="1">
              <a:defRPr/>
            </a:pPr>
            <a:r>
              <a:rPr lang="en-US" smtClean="0"/>
              <a:t>Right lower lobe</a:t>
            </a:r>
          </a:p>
        </p:txBody>
      </p:sp>
      <p:grpSp>
        <p:nvGrpSpPr>
          <p:cNvPr id="2" name="Group 5"/>
          <p:cNvGrpSpPr>
            <a:grpSpLocks/>
          </p:cNvGrpSpPr>
          <p:nvPr/>
        </p:nvGrpSpPr>
        <p:grpSpPr bwMode="auto">
          <a:xfrm>
            <a:off x="3276600" y="5562600"/>
            <a:ext cx="4419600" cy="1295400"/>
            <a:chOff x="2304" y="3504"/>
            <a:chExt cx="2544" cy="816"/>
          </a:xfrm>
        </p:grpSpPr>
        <p:sp>
          <p:nvSpPr>
            <p:cNvPr id="351238" name="Text Box 6"/>
            <p:cNvSpPr txBox="1">
              <a:spLocks noChangeArrowheads="1"/>
            </p:cNvSpPr>
            <p:nvPr/>
          </p:nvSpPr>
          <p:spPr bwMode="auto">
            <a:xfrm>
              <a:off x="2304" y="4070"/>
              <a:ext cx="2544" cy="250"/>
            </a:xfrm>
            <a:prstGeom prst="rect">
              <a:avLst/>
            </a:prstGeom>
            <a:noFill/>
            <a:ln w="50800">
              <a:noFill/>
              <a:miter lim="800000"/>
              <a:headEnd/>
              <a:tailEnd/>
            </a:ln>
          </p:spPr>
          <p:txBody>
            <a:bodyPr>
              <a:spAutoFit/>
            </a:bodyPr>
            <a:lstStyle/>
            <a:p>
              <a:pPr algn="ctr" eaLnBrk="0" hangingPunct="0">
                <a:spcBef>
                  <a:spcPct val="50000"/>
                </a:spcBef>
              </a:pPr>
              <a:r>
                <a:rPr lang="en-US" sz="2000">
                  <a:solidFill>
                    <a:srgbClr val="000000"/>
                  </a:solidFill>
                </a:rPr>
                <a:t>Posterior diaphragm silhouetted</a:t>
              </a:r>
            </a:p>
          </p:txBody>
        </p:sp>
        <p:sp>
          <p:nvSpPr>
            <p:cNvPr id="580615" name="Line 7"/>
            <p:cNvSpPr>
              <a:spLocks noChangeShapeType="1"/>
            </p:cNvSpPr>
            <p:nvPr/>
          </p:nvSpPr>
          <p:spPr bwMode="auto">
            <a:xfrm flipV="1">
              <a:off x="3840" y="3504"/>
              <a:ext cx="480" cy="528"/>
            </a:xfrm>
            <a:prstGeom prst="line">
              <a:avLst/>
            </a:prstGeom>
            <a:noFill/>
            <a:ln w="1270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grpSp>
      <p:sp>
        <p:nvSpPr>
          <p:cNvPr id="580616" name="Oval 8"/>
          <p:cNvSpPr>
            <a:spLocks noChangeArrowheads="1"/>
          </p:cNvSpPr>
          <p:nvPr/>
        </p:nvSpPr>
        <p:spPr bwMode="auto">
          <a:xfrm>
            <a:off x="1676400" y="4191000"/>
            <a:ext cx="1600200" cy="1524000"/>
          </a:xfrm>
          <a:prstGeom prst="ellipse">
            <a:avLst/>
          </a:prstGeom>
          <a:noFill/>
          <a:ln w="12700">
            <a:solidFill>
              <a:srgbClr val="CF0E30"/>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0610"/>
                                        </p:tgtEl>
                                        <p:attrNameLst>
                                          <p:attrName>style.visibility</p:attrName>
                                        </p:attrNameLst>
                                      </p:cBhvr>
                                      <p:to>
                                        <p:strVal val="visible"/>
                                      </p:to>
                                    </p:set>
                                    <p:animEffect transition="in" filter="wipe(left)">
                                      <p:cBhvr>
                                        <p:cTn id="7" dur="500"/>
                                        <p:tgtEl>
                                          <p:spTgt spid="5806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0616"/>
                                        </p:tgtEl>
                                        <p:attrNameLst>
                                          <p:attrName>style.visibility</p:attrName>
                                        </p:attrNameLst>
                                      </p:cBhvr>
                                      <p:to>
                                        <p:strVal val="visible"/>
                                      </p:to>
                                    </p:set>
                                    <p:animEffect transition="in" filter="wipe(left)">
                                      <p:cBhvr>
                                        <p:cTn id="12" dur="500"/>
                                        <p:tgtEl>
                                          <p:spTgt spid="5806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80612">
                                            <p:txEl>
                                              <p:pRg st="0" end="0"/>
                                            </p:txEl>
                                          </p:spTgt>
                                        </p:tgtEl>
                                        <p:attrNameLst>
                                          <p:attrName>style.visibility</p:attrName>
                                        </p:attrNameLst>
                                      </p:cBhvr>
                                      <p:to>
                                        <p:strVal val="visible"/>
                                      </p:to>
                                    </p:set>
                                    <p:animEffect transition="in" filter="wipe(left)">
                                      <p:cBhvr>
                                        <p:cTn id="22" dur="500"/>
                                        <p:tgtEl>
                                          <p:spTgt spid="5806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2" grpId="0" build="p" autoUpdateAnimBg="0"/>
      <p:bldP spid="5806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idx="4294967295"/>
          </p:nvPr>
        </p:nvSpPr>
        <p:spPr/>
        <p:txBody>
          <a:bodyPr/>
          <a:lstStyle/>
          <a:p>
            <a:pPr eaLnBrk="1" hangingPunct="1">
              <a:defRPr/>
            </a:pPr>
            <a:r>
              <a:rPr lang="en-US" b="1" smtClean="0"/>
              <a:t>PLEURAL EFFUSION</a:t>
            </a:r>
          </a:p>
        </p:txBody>
      </p:sp>
      <p:pic>
        <p:nvPicPr>
          <p:cNvPr id="353283" name="Picture 3" descr="PL EFF"/>
          <p:cNvPicPr>
            <a:picLocks noChangeAspect="1" noChangeArrowheads="1"/>
          </p:cNvPicPr>
          <p:nvPr>
            <p:ph idx="4294967295"/>
          </p:nvPr>
        </p:nvPicPr>
        <p:blipFill>
          <a:blip r:embed="rId3"/>
          <a:srcRect/>
          <a:stretch>
            <a:fillRect/>
          </a:stretch>
        </p:blipFill>
        <p:spPr>
          <a:xfrm>
            <a:off x="1447800" y="1447800"/>
            <a:ext cx="6024563" cy="5284788"/>
          </a:xfr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idx="4294967295"/>
          </p:nvPr>
        </p:nvSpPr>
        <p:spPr>
          <a:noFill/>
        </p:spPr>
        <p:txBody>
          <a:bodyPr/>
          <a:lstStyle/>
          <a:p>
            <a:r>
              <a:rPr lang="en-US" sz="4000" smtClean="0">
                <a:effectLst/>
              </a:rPr>
              <a:t>COMPARE COSTO-PHRENIC ANGLES</a:t>
            </a:r>
          </a:p>
        </p:txBody>
      </p:sp>
      <p:pic>
        <p:nvPicPr>
          <p:cNvPr id="58372" name="Picture 4"/>
          <p:cNvPicPr>
            <a:picLocks noChangeAspect="1" noChangeArrowheads="1"/>
          </p:cNvPicPr>
          <p:nvPr>
            <p:ph sz="half" idx="4294967295"/>
          </p:nvPr>
        </p:nvPicPr>
        <p:blipFill>
          <a:blip r:embed="rId2"/>
          <a:srcRect/>
          <a:stretch>
            <a:fillRect/>
          </a:stretch>
        </p:blipFill>
        <p:spPr>
          <a:xfrm>
            <a:off x="228600" y="1752600"/>
            <a:ext cx="4343400" cy="4067175"/>
          </a:xfrm>
          <a:noFill/>
        </p:spPr>
      </p:pic>
      <p:pic>
        <p:nvPicPr>
          <p:cNvPr id="355332" name="Picture 3" descr="PL EFF"/>
          <p:cNvPicPr>
            <a:picLocks noChangeAspect="1" noChangeArrowheads="1"/>
          </p:cNvPicPr>
          <p:nvPr>
            <p:ph sz="half" idx="4294967295"/>
          </p:nvPr>
        </p:nvPicPr>
        <p:blipFill>
          <a:blip r:embed="rId3"/>
          <a:srcRect/>
          <a:stretch>
            <a:fillRect/>
          </a:stretch>
        </p:blipFill>
        <p:spPr>
          <a:xfrm>
            <a:off x="4572000" y="1752600"/>
            <a:ext cx="4495800" cy="3944938"/>
          </a:xfrm>
          <a:noFill/>
        </p:spPr>
      </p:pic>
      <p:sp>
        <p:nvSpPr>
          <p:cNvPr id="355333" name="Line 5"/>
          <p:cNvSpPr>
            <a:spLocks noChangeShapeType="1"/>
          </p:cNvSpPr>
          <p:nvPr/>
        </p:nvSpPr>
        <p:spPr bwMode="auto">
          <a:xfrm flipH="1">
            <a:off x="533400" y="4876800"/>
            <a:ext cx="457200" cy="685800"/>
          </a:xfrm>
          <a:prstGeom prst="line">
            <a:avLst/>
          </a:prstGeom>
          <a:noFill/>
          <a:ln w="76200">
            <a:solidFill>
              <a:srgbClr val="66FF33"/>
            </a:solidFill>
            <a:round/>
            <a:headEnd/>
            <a:tailEnd type="triangle" w="med" len="med"/>
          </a:ln>
          <a:effectLst/>
        </p:spPr>
        <p:txBody>
          <a:bodyPr/>
          <a:lstStyle/>
          <a:p>
            <a:endParaRPr lang="en-US"/>
          </a:p>
        </p:txBody>
      </p:sp>
      <p:sp>
        <p:nvSpPr>
          <p:cNvPr id="355334" name="Line 6"/>
          <p:cNvSpPr>
            <a:spLocks noChangeShapeType="1"/>
          </p:cNvSpPr>
          <p:nvPr/>
        </p:nvSpPr>
        <p:spPr bwMode="auto">
          <a:xfrm>
            <a:off x="3962400" y="4572000"/>
            <a:ext cx="457200" cy="838200"/>
          </a:xfrm>
          <a:prstGeom prst="line">
            <a:avLst/>
          </a:prstGeom>
          <a:noFill/>
          <a:ln w="76200">
            <a:solidFill>
              <a:srgbClr val="66FF33"/>
            </a:solidFill>
            <a:round/>
            <a:headEnd/>
            <a:tailEnd type="triangle" w="med" len="med"/>
          </a:ln>
          <a:effectLst/>
        </p:spPr>
        <p:txBody>
          <a:bodyPr/>
          <a:lstStyle/>
          <a:p>
            <a:endParaRPr lang="en-US"/>
          </a:p>
        </p:txBody>
      </p:sp>
      <p:sp>
        <p:nvSpPr>
          <p:cNvPr id="355335" name="Line 7"/>
          <p:cNvSpPr>
            <a:spLocks noChangeShapeType="1"/>
          </p:cNvSpPr>
          <p:nvPr/>
        </p:nvSpPr>
        <p:spPr bwMode="auto">
          <a:xfrm>
            <a:off x="8001000" y="4419600"/>
            <a:ext cx="533400" cy="533400"/>
          </a:xfrm>
          <a:prstGeom prst="line">
            <a:avLst/>
          </a:prstGeom>
          <a:noFill/>
          <a:ln w="76200" cmpd="tri">
            <a:solidFill>
              <a:srgbClr val="FF3300"/>
            </a:solidFill>
            <a:prstDash val="lgDashDot"/>
            <a:round/>
            <a:headEnd/>
            <a:tailEnd type="triangle" w="med" len="med"/>
          </a:ln>
          <a:effectLst/>
        </p:spPr>
        <p:txBody>
          <a:bodyPr/>
          <a:lstStyle/>
          <a:p>
            <a:endParaRPr lang="en-US"/>
          </a:p>
        </p:txBody>
      </p:sp>
      <p:sp>
        <p:nvSpPr>
          <p:cNvPr id="355336" name="Line 8"/>
          <p:cNvSpPr>
            <a:spLocks noChangeShapeType="1"/>
          </p:cNvSpPr>
          <p:nvPr/>
        </p:nvSpPr>
        <p:spPr bwMode="auto">
          <a:xfrm flipH="1">
            <a:off x="4953000" y="4343400"/>
            <a:ext cx="533400" cy="533400"/>
          </a:xfrm>
          <a:prstGeom prst="line">
            <a:avLst/>
          </a:prstGeom>
          <a:noFill/>
          <a:ln w="76200" cmpd="tri">
            <a:solidFill>
              <a:srgbClr val="FF3300"/>
            </a:solidFill>
            <a:prstDash val="lgDashDot"/>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8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55333"/>
                                        </p:tgtEl>
                                        <p:attrNameLst>
                                          <p:attrName>style.visibility</p:attrName>
                                        </p:attrNameLst>
                                      </p:cBhvr>
                                      <p:to>
                                        <p:strVal val="visible"/>
                                      </p:to>
                                    </p:set>
                                    <p:animEffect transition="in" filter="blinds(horizontal)">
                                      <p:cBhvr>
                                        <p:cTn id="11" dur="500"/>
                                        <p:tgtEl>
                                          <p:spTgt spid="35533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55334"/>
                                        </p:tgtEl>
                                        <p:attrNameLst>
                                          <p:attrName>style.visibility</p:attrName>
                                        </p:attrNameLst>
                                      </p:cBhvr>
                                      <p:to>
                                        <p:strVal val="visible"/>
                                      </p:to>
                                    </p:set>
                                    <p:animEffect transition="in" filter="blinds(horizontal)">
                                      <p:cBhvr>
                                        <p:cTn id="14" dur="500"/>
                                        <p:tgtEl>
                                          <p:spTgt spid="35533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355336"/>
                                        </p:tgtEl>
                                        <p:attrNameLst>
                                          <p:attrName>style.visibility</p:attrName>
                                        </p:attrNameLst>
                                      </p:cBhvr>
                                      <p:to>
                                        <p:strVal val="visible"/>
                                      </p:to>
                                    </p:set>
                                    <p:animEffect transition="in" filter="box(in)">
                                      <p:cBhvr>
                                        <p:cTn id="19" dur="500"/>
                                        <p:tgtEl>
                                          <p:spTgt spid="355336"/>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355335"/>
                                        </p:tgtEl>
                                        <p:attrNameLst>
                                          <p:attrName>style.visibility</p:attrName>
                                        </p:attrNameLst>
                                      </p:cBhvr>
                                      <p:to>
                                        <p:strVal val="visible"/>
                                      </p:to>
                                    </p:set>
                                    <p:animEffect transition="in" filter="box(in)">
                                      <p:cBhvr>
                                        <p:cTn id="22" dur="500"/>
                                        <p:tgtEl>
                                          <p:spTgt spid="355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3" grpId="0" animBg="1"/>
      <p:bldP spid="355334" grpId="0" animBg="1"/>
      <p:bldP spid="355335" grpId="0" animBg="1"/>
      <p:bldP spid="35533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4" name="Rectangle 4"/>
          <p:cNvSpPr>
            <a:spLocks noGrp="1" noChangeArrowheads="1"/>
          </p:cNvSpPr>
          <p:nvPr>
            <p:ph type="title" idx="4294967295"/>
          </p:nvPr>
        </p:nvSpPr>
        <p:spPr/>
        <p:txBody>
          <a:bodyPr/>
          <a:lstStyle/>
          <a:p>
            <a:pPr eaLnBrk="1" hangingPunct="1">
              <a:defRPr/>
            </a:pPr>
            <a:r>
              <a:rPr lang="en-US" smtClean="0"/>
              <a:t>PLEURAL EFFUSION</a:t>
            </a:r>
          </a:p>
        </p:txBody>
      </p:sp>
      <p:sp>
        <p:nvSpPr>
          <p:cNvPr id="356355" name="Rectangle 9"/>
          <p:cNvSpPr>
            <a:spLocks noGrp="1" noChangeArrowheads="1"/>
          </p:cNvSpPr>
          <p:nvPr>
            <p:ph type="body" sz="half" idx="4294967295"/>
          </p:nvPr>
        </p:nvSpPr>
        <p:spPr>
          <a:xfrm>
            <a:off x="381000" y="4343400"/>
            <a:ext cx="8229600" cy="2171700"/>
          </a:xfrm>
        </p:spPr>
        <p:txBody>
          <a:bodyPr/>
          <a:lstStyle/>
          <a:p>
            <a:pPr eaLnBrk="1" hangingPunct="1">
              <a:lnSpc>
                <a:spcPct val="80000"/>
              </a:lnSpc>
            </a:pPr>
            <a:r>
              <a:rPr lang="en-US" sz="2000" b="1" smtClean="0"/>
              <a:t>On an upright film, an effusion will cause blunting on the lateral and if large enough, the posterior costophrenic sulci. Sometimes a depression of the involved diaphragm will occur. A large effusion can lead to a mediastinal shift away from the effusion and opacity the hemithorax. Approximately 200 ml of fluid are needed to detect an effusion in the frontal film vs. approximately 75ml for the lateral. Larger effusions, especially if unilateral, are more likely to be caused by malignancy than smaller ones.</a:t>
            </a:r>
            <a:r>
              <a:rPr lang="en-US" sz="2000" smtClean="0"/>
              <a:t> </a:t>
            </a:r>
          </a:p>
        </p:txBody>
      </p:sp>
      <p:pic>
        <p:nvPicPr>
          <p:cNvPr id="356356" name="Picture 10" descr="AAAB--effusion-pa"/>
          <p:cNvPicPr>
            <a:picLocks noChangeAspect="1" noChangeArrowheads="1"/>
          </p:cNvPicPr>
          <p:nvPr>
            <p:ph sz="quarter" idx="4294967295"/>
          </p:nvPr>
        </p:nvPicPr>
        <p:blipFill>
          <a:blip r:embed="rId3"/>
          <a:srcRect/>
          <a:stretch>
            <a:fillRect/>
          </a:stretch>
        </p:blipFill>
        <p:spPr>
          <a:xfrm>
            <a:off x="1238250" y="1600200"/>
            <a:ext cx="3181350" cy="2789238"/>
          </a:xfrm>
          <a:noFill/>
        </p:spPr>
      </p:pic>
      <p:pic>
        <p:nvPicPr>
          <p:cNvPr id="356357" name="Picture 11" descr="AAAB-effusion-lat"/>
          <p:cNvPicPr>
            <a:picLocks noChangeAspect="1" noChangeArrowheads="1"/>
          </p:cNvPicPr>
          <p:nvPr>
            <p:ph sz="quarter" idx="4294967295"/>
          </p:nvPr>
        </p:nvPicPr>
        <p:blipFill>
          <a:blip r:embed="rId4"/>
          <a:srcRect/>
          <a:stretch>
            <a:fillRect/>
          </a:stretch>
        </p:blipFill>
        <p:spPr>
          <a:xfrm>
            <a:off x="5029200" y="1600200"/>
            <a:ext cx="2725738" cy="2719388"/>
          </a:xfr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p:cNvSpPr>
            <a:spLocks noGrp="1" noChangeArrowheads="1"/>
          </p:cNvSpPr>
          <p:nvPr>
            <p:ph type="title" idx="4294967295"/>
          </p:nvPr>
        </p:nvSpPr>
        <p:spPr/>
        <p:txBody>
          <a:bodyPr/>
          <a:lstStyle/>
          <a:p>
            <a:pPr eaLnBrk="1" hangingPunct="1">
              <a:defRPr/>
            </a:pPr>
            <a:r>
              <a:rPr lang="en-US" sz="6000" b="1" smtClean="0"/>
              <a:t>BLUNTED C/P ANGLE </a:t>
            </a:r>
            <a:br>
              <a:rPr lang="en-US" sz="6000" b="1" smtClean="0"/>
            </a:br>
            <a:r>
              <a:rPr lang="en-US" sz="6000" b="1" smtClean="0"/>
              <a:t>=PLEUAL EFFUSION?</a:t>
            </a:r>
          </a:p>
        </p:txBody>
      </p:sp>
      <p:pic>
        <p:nvPicPr>
          <p:cNvPr id="218118" name="Picture 6" descr="EFF vs EMPYEMA"/>
          <p:cNvPicPr>
            <a:picLocks noChangeAspect="1" noChangeArrowheads="1"/>
          </p:cNvPicPr>
          <p:nvPr>
            <p:ph sz="half" idx="4294967295"/>
          </p:nvPr>
        </p:nvPicPr>
        <p:blipFill>
          <a:blip r:embed="rId3"/>
          <a:srcRect/>
          <a:stretch>
            <a:fillRect/>
          </a:stretch>
        </p:blipFill>
        <p:spPr>
          <a:xfrm>
            <a:off x="0" y="1752600"/>
            <a:ext cx="9144000" cy="3328988"/>
          </a:xfrm>
          <a:noFill/>
        </p:spPr>
      </p:pic>
      <p:pic>
        <p:nvPicPr>
          <p:cNvPr id="218119" name="Picture 7" descr="PL EFF"/>
          <p:cNvPicPr>
            <a:picLocks noChangeAspect="1" noChangeArrowheads="1"/>
          </p:cNvPicPr>
          <p:nvPr>
            <p:ph sz="half" idx="4294967295"/>
          </p:nvPr>
        </p:nvPicPr>
        <p:blipFill>
          <a:blip r:embed="rId4"/>
          <a:srcRect/>
          <a:stretch>
            <a:fillRect/>
          </a:stretch>
        </p:blipFill>
        <p:spPr>
          <a:xfrm>
            <a:off x="0" y="1600200"/>
            <a:ext cx="4648200" cy="407828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8118"/>
                                        </p:tgtEl>
                                        <p:attrNameLst>
                                          <p:attrName>style.visibility</p:attrName>
                                        </p:attrNameLst>
                                      </p:cBhvr>
                                      <p:to>
                                        <p:strVal val="visible"/>
                                      </p:to>
                                    </p:set>
                                    <p:animEffect transition="in" filter="wipe(down)">
                                      <p:cBhvr>
                                        <p:cTn id="7" dur="580">
                                          <p:stCondLst>
                                            <p:cond delay="0"/>
                                          </p:stCondLst>
                                        </p:cTn>
                                        <p:tgtEl>
                                          <p:spTgt spid="218118"/>
                                        </p:tgtEl>
                                      </p:cBhvr>
                                    </p:animEffect>
                                    <p:anim calcmode="lin" valueType="num">
                                      <p:cBhvr>
                                        <p:cTn id="8" dur="1822" tmFilter="0,0; 0.14,0.36; 0.43,0.73; 0.71,0.91; 1.0,1.0">
                                          <p:stCondLst>
                                            <p:cond delay="0"/>
                                          </p:stCondLst>
                                        </p:cTn>
                                        <p:tgtEl>
                                          <p:spTgt spid="2181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81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81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81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8118"/>
                                        </p:tgtEl>
                                        <p:attrNameLst>
                                          <p:attrName>ppt_y</p:attrName>
                                        </p:attrNameLst>
                                      </p:cBhvr>
                                      <p:tavLst>
                                        <p:tav tm="0" fmla="#ppt_y-sin(pi*$)/81">
                                          <p:val>
                                            <p:fltVal val="0"/>
                                          </p:val>
                                        </p:tav>
                                        <p:tav tm="100000">
                                          <p:val>
                                            <p:fltVal val="1"/>
                                          </p:val>
                                        </p:tav>
                                      </p:tavLst>
                                    </p:anim>
                                    <p:animScale>
                                      <p:cBhvr>
                                        <p:cTn id="13" dur="26">
                                          <p:stCondLst>
                                            <p:cond delay="650"/>
                                          </p:stCondLst>
                                        </p:cTn>
                                        <p:tgtEl>
                                          <p:spTgt spid="218118"/>
                                        </p:tgtEl>
                                      </p:cBhvr>
                                      <p:to x="100000" y="60000"/>
                                    </p:animScale>
                                    <p:animScale>
                                      <p:cBhvr>
                                        <p:cTn id="14" dur="166" decel="50000">
                                          <p:stCondLst>
                                            <p:cond delay="676"/>
                                          </p:stCondLst>
                                        </p:cTn>
                                        <p:tgtEl>
                                          <p:spTgt spid="218118"/>
                                        </p:tgtEl>
                                      </p:cBhvr>
                                      <p:to x="100000" y="100000"/>
                                    </p:animScale>
                                    <p:animScale>
                                      <p:cBhvr>
                                        <p:cTn id="15" dur="26">
                                          <p:stCondLst>
                                            <p:cond delay="1312"/>
                                          </p:stCondLst>
                                        </p:cTn>
                                        <p:tgtEl>
                                          <p:spTgt spid="218118"/>
                                        </p:tgtEl>
                                      </p:cBhvr>
                                      <p:to x="100000" y="80000"/>
                                    </p:animScale>
                                    <p:animScale>
                                      <p:cBhvr>
                                        <p:cTn id="16" dur="166" decel="50000">
                                          <p:stCondLst>
                                            <p:cond delay="1338"/>
                                          </p:stCondLst>
                                        </p:cTn>
                                        <p:tgtEl>
                                          <p:spTgt spid="218118"/>
                                        </p:tgtEl>
                                      </p:cBhvr>
                                      <p:to x="100000" y="100000"/>
                                    </p:animScale>
                                    <p:animScale>
                                      <p:cBhvr>
                                        <p:cTn id="17" dur="26">
                                          <p:stCondLst>
                                            <p:cond delay="1642"/>
                                          </p:stCondLst>
                                        </p:cTn>
                                        <p:tgtEl>
                                          <p:spTgt spid="218118"/>
                                        </p:tgtEl>
                                      </p:cBhvr>
                                      <p:to x="100000" y="90000"/>
                                    </p:animScale>
                                    <p:animScale>
                                      <p:cBhvr>
                                        <p:cTn id="18" dur="166" decel="50000">
                                          <p:stCondLst>
                                            <p:cond delay="1668"/>
                                          </p:stCondLst>
                                        </p:cTn>
                                        <p:tgtEl>
                                          <p:spTgt spid="218118"/>
                                        </p:tgtEl>
                                      </p:cBhvr>
                                      <p:to x="100000" y="100000"/>
                                    </p:animScale>
                                    <p:animScale>
                                      <p:cBhvr>
                                        <p:cTn id="19" dur="26">
                                          <p:stCondLst>
                                            <p:cond delay="1808"/>
                                          </p:stCondLst>
                                        </p:cTn>
                                        <p:tgtEl>
                                          <p:spTgt spid="218118"/>
                                        </p:tgtEl>
                                      </p:cBhvr>
                                      <p:to x="100000" y="95000"/>
                                    </p:animScale>
                                    <p:animScale>
                                      <p:cBhvr>
                                        <p:cTn id="20" dur="166" decel="50000">
                                          <p:stCondLst>
                                            <p:cond delay="1834"/>
                                          </p:stCondLst>
                                        </p:cTn>
                                        <p:tgtEl>
                                          <p:spTgt spid="2181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18119"/>
                                        </p:tgtEl>
                                        <p:attrNameLst>
                                          <p:attrName>style.visibility</p:attrName>
                                        </p:attrNameLst>
                                      </p:cBhvr>
                                      <p:to>
                                        <p:strVal val="visible"/>
                                      </p:to>
                                    </p:set>
                                    <p:animEffect transition="in" filter="checkerboard(across)">
                                      <p:cBhvr>
                                        <p:cTn id="25" dur="500"/>
                                        <p:tgtEl>
                                          <p:spTgt spid="218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idx="4294967295"/>
          </p:nvPr>
        </p:nvSpPr>
        <p:spPr>
          <a:xfrm>
            <a:off x="0" y="228600"/>
            <a:ext cx="9144000" cy="1143000"/>
          </a:xfrm>
        </p:spPr>
        <p:txBody>
          <a:bodyPr/>
          <a:lstStyle/>
          <a:p>
            <a:pPr eaLnBrk="1" hangingPunct="1">
              <a:defRPr/>
            </a:pPr>
            <a:r>
              <a:rPr lang="en-US" sz="2800" smtClean="0"/>
              <a:t>PNEUMOMEDIASTINUM Vs PNEUMOTHORAX</a:t>
            </a:r>
          </a:p>
        </p:txBody>
      </p:sp>
      <p:pic>
        <p:nvPicPr>
          <p:cNvPr id="360451" name="Picture 6" descr="ser33509img00001"/>
          <p:cNvPicPr>
            <a:picLocks noChangeAspect="1" noChangeArrowheads="1"/>
          </p:cNvPicPr>
          <p:nvPr>
            <p:ph sz="quarter" idx="4294967295"/>
          </p:nvPr>
        </p:nvPicPr>
        <p:blipFill>
          <a:blip r:embed="rId3"/>
          <a:srcRect l="5263" t="3510" r="10527" b="8772"/>
          <a:stretch>
            <a:fillRect/>
          </a:stretch>
        </p:blipFill>
        <p:spPr>
          <a:xfrm>
            <a:off x="0" y="1143000"/>
            <a:ext cx="3962400" cy="3962400"/>
          </a:xfrm>
          <a:noFill/>
        </p:spPr>
      </p:pic>
      <p:pic>
        <p:nvPicPr>
          <p:cNvPr id="360452" name="Picture 7" descr="AAAppp-PTX-closeup"/>
          <p:cNvPicPr>
            <a:picLocks noChangeAspect="1" noChangeArrowheads="1"/>
          </p:cNvPicPr>
          <p:nvPr>
            <p:ph sz="quarter" idx="4294967295"/>
          </p:nvPr>
        </p:nvPicPr>
        <p:blipFill>
          <a:blip r:embed="rId4">
            <a:lum bright="6000" contrast="12000"/>
          </a:blip>
          <a:srcRect/>
          <a:stretch>
            <a:fillRect/>
          </a:stretch>
        </p:blipFill>
        <p:spPr>
          <a:xfrm>
            <a:off x="4191000" y="1344613"/>
            <a:ext cx="4953000" cy="3709987"/>
          </a:xfrm>
          <a:noFill/>
        </p:spPr>
      </p:pic>
      <p:sp>
        <p:nvSpPr>
          <p:cNvPr id="360453" name="Rectangle 8"/>
          <p:cNvSpPr>
            <a:spLocks noGrp="1" noChangeArrowheads="1"/>
          </p:cNvSpPr>
          <p:nvPr>
            <p:ph type="body" sz="half" idx="4294967295"/>
          </p:nvPr>
        </p:nvSpPr>
        <p:spPr>
          <a:xfrm>
            <a:off x="228600" y="5181600"/>
            <a:ext cx="8915400" cy="1676400"/>
          </a:xfrm>
        </p:spPr>
        <p:txBody>
          <a:bodyPr/>
          <a:lstStyle/>
          <a:p>
            <a:pPr eaLnBrk="1" hangingPunct="1">
              <a:lnSpc>
                <a:spcPct val="90000"/>
              </a:lnSpc>
            </a:pPr>
            <a:r>
              <a:rPr lang="en-US" sz="2000" b="1" smtClean="0"/>
              <a:t>A pneumothorax is defined as air inside the thoracic cavity but outside the lung.   A spontaneous pneumothorax (PTX) is one that occurs without an obvious inciting incident. Some causes of spontaneous PTX are; idiopathic, asthma, COPD, pulmonary infection, neoplasm, Marfanâs syndrome, and smoking cocaine. </a:t>
            </a:r>
            <a:r>
              <a:rPr lang="en-US" sz="2000" smtClean="0"/>
              <a:t>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7" name="Rectangle 7"/>
          <p:cNvSpPr>
            <a:spLocks noGrp="1" noChangeArrowheads="1"/>
          </p:cNvSpPr>
          <p:nvPr>
            <p:ph type="title" idx="4294967295"/>
          </p:nvPr>
        </p:nvSpPr>
        <p:spPr/>
        <p:txBody>
          <a:bodyPr/>
          <a:lstStyle/>
          <a:p>
            <a:pPr eaLnBrk="1" hangingPunct="1">
              <a:defRPr/>
            </a:pPr>
            <a:r>
              <a:rPr lang="en-US" sz="3200" smtClean="0"/>
              <a:t>PNEUMOMEDIASTINUM</a:t>
            </a:r>
          </a:p>
        </p:txBody>
      </p:sp>
      <p:pic>
        <p:nvPicPr>
          <p:cNvPr id="362499" name="Picture 6" descr="AAApneumomediastinum01-04%20CT"/>
          <p:cNvPicPr>
            <a:picLocks noChangeAspect="1" noChangeArrowheads="1"/>
          </p:cNvPicPr>
          <p:nvPr>
            <p:ph sz="half" idx="4294967295"/>
          </p:nvPr>
        </p:nvPicPr>
        <p:blipFill>
          <a:blip r:embed="rId3"/>
          <a:srcRect/>
          <a:stretch>
            <a:fillRect/>
          </a:stretch>
        </p:blipFill>
        <p:spPr>
          <a:xfrm>
            <a:off x="0" y="1976438"/>
            <a:ext cx="4495800" cy="3397250"/>
          </a:xfrm>
          <a:noFill/>
        </p:spPr>
      </p:pic>
      <p:pic>
        <p:nvPicPr>
          <p:cNvPr id="362500" name="Picture 9" descr="ser33509img00001"/>
          <p:cNvPicPr>
            <a:picLocks noChangeAspect="1" noChangeArrowheads="1"/>
          </p:cNvPicPr>
          <p:nvPr>
            <p:ph sz="half" idx="4294967295"/>
          </p:nvPr>
        </p:nvPicPr>
        <p:blipFill>
          <a:blip r:embed="rId4"/>
          <a:srcRect l="5263" t="3510" r="10527" b="8772"/>
          <a:stretch>
            <a:fillRect/>
          </a:stretch>
        </p:blipFill>
        <p:spPr>
          <a:xfrm>
            <a:off x="4648200" y="1828800"/>
            <a:ext cx="4038600" cy="4038600"/>
          </a:xfr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8" name="Rectangle 4"/>
          <p:cNvSpPr>
            <a:spLocks noGrp="1" noChangeArrowheads="1"/>
          </p:cNvSpPr>
          <p:nvPr>
            <p:ph type="title" idx="4294967295"/>
          </p:nvPr>
        </p:nvSpPr>
        <p:spPr/>
        <p:txBody>
          <a:bodyPr/>
          <a:lstStyle/>
          <a:p>
            <a:pPr eaLnBrk="1" hangingPunct="1">
              <a:defRPr/>
            </a:pPr>
            <a:r>
              <a:rPr lang="en-US" smtClean="0"/>
              <a:t>Hydro-pneumo-thorax</a:t>
            </a:r>
          </a:p>
        </p:txBody>
      </p:sp>
      <p:pic>
        <p:nvPicPr>
          <p:cNvPr id="364547" name="Picture 6" descr="AAAhydropneumo3"/>
          <p:cNvPicPr>
            <a:picLocks noChangeAspect="1" noChangeArrowheads="1"/>
          </p:cNvPicPr>
          <p:nvPr>
            <p:ph idx="4294967295"/>
          </p:nvPr>
        </p:nvPicPr>
        <p:blipFill>
          <a:blip r:embed="rId3"/>
          <a:srcRect/>
          <a:stretch>
            <a:fillRect/>
          </a:stretch>
        </p:blipFill>
        <p:spPr>
          <a:xfrm>
            <a:off x="1071563" y="1704975"/>
            <a:ext cx="7000875" cy="4286250"/>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4" name="Rectangle 4"/>
          <p:cNvSpPr>
            <a:spLocks noGrp="1" noChangeArrowheads="1"/>
          </p:cNvSpPr>
          <p:nvPr>
            <p:ph type="title"/>
          </p:nvPr>
        </p:nvSpPr>
        <p:spPr/>
        <p:txBody>
          <a:bodyPr/>
          <a:lstStyle/>
          <a:p>
            <a:pPr eaLnBrk="1" hangingPunct="1">
              <a:defRPr/>
            </a:pPr>
            <a:r>
              <a:rPr lang="en-US" dirty="0" smtClean="0"/>
              <a:t>AP VIEW</a:t>
            </a:r>
          </a:p>
        </p:txBody>
      </p:sp>
      <p:pic>
        <p:nvPicPr>
          <p:cNvPr id="26627" name="Picture 7" descr="AP VIEW"/>
          <p:cNvPicPr>
            <a:picLocks noChangeAspect="1" noChangeArrowheads="1"/>
          </p:cNvPicPr>
          <p:nvPr>
            <p:ph sz="half" idx="1"/>
          </p:nvPr>
        </p:nvPicPr>
        <p:blipFill>
          <a:blip r:embed="rId3"/>
          <a:srcRect/>
          <a:stretch>
            <a:fillRect/>
          </a:stretch>
        </p:blipFill>
        <p:spPr>
          <a:xfrm>
            <a:off x="866775" y="1704975"/>
            <a:ext cx="3219450" cy="4286250"/>
          </a:xfrm>
          <a:noFill/>
        </p:spPr>
      </p:pic>
      <p:pic>
        <p:nvPicPr>
          <p:cNvPr id="26628" name="Picture 8" descr="ap"/>
          <p:cNvPicPr>
            <a:picLocks noChangeAspect="1" noChangeArrowheads="1"/>
          </p:cNvPicPr>
          <p:nvPr>
            <p:ph sz="half" idx="2"/>
          </p:nvPr>
        </p:nvPicPr>
        <p:blipFill>
          <a:blip r:embed="rId4"/>
          <a:srcRect/>
          <a:stretch>
            <a:fillRect/>
          </a:stretch>
        </p:blipFill>
        <p:spPr>
          <a:xfrm>
            <a:off x="4267200" y="1747838"/>
            <a:ext cx="4419600" cy="3867150"/>
          </a:xfr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6" name="Rectangle 4"/>
          <p:cNvSpPr>
            <a:spLocks noGrp="1" noChangeArrowheads="1"/>
          </p:cNvSpPr>
          <p:nvPr>
            <p:ph type="title" idx="4294967295"/>
          </p:nvPr>
        </p:nvSpPr>
        <p:spPr/>
        <p:txBody>
          <a:bodyPr/>
          <a:lstStyle/>
          <a:p>
            <a:pPr eaLnBrk="1" hangingPunct="1">
              <a:defRPr/>
            </a:pPr>
            <a:r>
              <a:rPr lang="en-US" sz="2800" smtClean="0"/>
              <a:t>EMPHYSEMA</a:t>
            </a:r>
          </a:p>
        </p:txBody>
      </p:sp>
      <p:pic>
        <p:nvPicPr>
          <p:cNvPr id="366595" name="Picture 7" descr="AAAEmphysema%20opt"/>
          <p:cNvPicPr>
            <a:picLocks noChangeAspect="1" noChangeArrowheads="1"/>
          </p:cNvPicPr>
          <p:nvPr>
            <p:ph sz="quarter" idx="4294967295"/>
          </p:nvPr>
        </p:nvPicPr>
        <p:blipFill>
          <a:blip r:embed="rId3"/>
          <a:srcRect/>
          <a:stretch>
            <a:fillRect/>
          </a:stretch>
        </p:blipFill>
        <p:spPr>
          <a:xfrm>
            <a:off x="-47625" y="304800"/>
            <a:ext cx="3429000" cy="4114800"/>
          </a:xfrm>
          <a:noFill/>
        </p:spPr>
      </p:pic>
      <p:pic>
        <p:nvPicPr>
          <p:cNvPr id="366596" name="Picture 8" descr="AAAemphysema_lat%20opt"/>
          <p:cNvPicPr>
            <a:picLocks noChangeAspect="1" noChangeArrowheads="1"/>
          </p:cNvPicPr>
          <p:nvPr>
            <p:ph sz="quarter" idx="4294967295"/>
          </p:nvPr>
        </p:nvPicPr>
        <p:blipFill>
          <a:blip r:embed="rId4"/>
          <a:srcRect/>
          <a:stretch>
            <a:fillRect/>
          </a:stretch>
        </p:blipFill>
        <p:spPr>
          <a:xfrm>
            <a:off x="5938838" y="228600"/>
            <a:ext cx="2908300" cy="4114800"/>
          </a:xfrm>
          <a:noFill/>
        </p:spPr>
      </p:pic>
      <p:sp>
        <p:nvSpPr>
          <p:cNvPr id="366597" name="Rectangle 9"/>
          <p:cNvSpPr>
            <a:spLocks noGrp="1" noChangeArrowheads="1"/>
          </p:cNvSpPr>
          <p:nvPr>
            <p:ph type="body" sz="half" idx="4294967295"/>
          </p:nvPr>
        </p:nvSpPr>
        <p:spPr>
          <a:xfrm>
            <a:off x="457200" y="4686300"/>
            <a:ext cx="8229600" cy="2171700"/>
          </a:xfrm>
        </p:spPr>
        <p:txBody>
          <a:bodyPr/>
          <a:lstStyle/>
          <a:p>
            <a:pPr eaLnBrk="1" hangingPunct="1">
              <a:lnSpc>
                <a:spcPct val="90000"/>
              </a:lnSpc>
            </a:pPr>
            <a:r>
              <a:rPr lang="en-US" sz="2800" b="1" smtClean="0"/>
              <a:t>Emphysema is loss of elastic recoil of the lung with destruction of pulmonary capillary bed and alveolar septa.  It is caused most often by cigarette smoking and less commonly by alpha-1 antitrypsin deficiency. </a:t>
            </a:r>
            <a:endParaRPr lang="en-US" sz="280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idx="4294967295"/>
          </p:nvPr>
        </p:nvSpPr>
        <p:spPr/>
        <p:txBody>
          <a:bodyPr/>
          <a:lstStyle/>
          <a:p>
            <a:pPr eaLnBrk="1" hangingPunct="1">
              <a:defRPr/>
            </a:pPr>
            <a:r>
              <a:rPr lang="en-US" sz="2800" smtClean="0"/>
              <a:t>EMPHYSEMA</a:t>
            </a:r>
          </a:p>
        </p:txBody>
      </p:sp>
      <p:pic>
        <p:nvPicPr>
          <p:cNvPr id="368643" name="Picture 3" descr="AAAEmphysema%20opt"/>
          <p:cNvPicPr>
            <a:picLocks noChangeAspect="1" noChangeArrowheads="1"/>
          </p:cNvPicPr>
          <p:nvPr>
            <p:ph sz="quarter" idx="4294967295"/>
          </p:nvPr>
        </p:nvPicPr>
        <p:blipFill>
          <a:blip r:embed="rId3"/>
          <a:srcRect/>
          <a:stretch>
            <a:fillRect/>
          </a:stretch>
        </p:blipFill>
        <p:spPr>
          <a:xfrm>
            <a:off x="-47625" y="304800"/>
            <a:ext cx="3429000" cy="4114800"/>
          </a:xfrm>
          <a:noFill/>
        </p:spPr>
      </p:pic>
      <p:pic>
        <p:nvPicPr>
          <p:cNvPr id="368644" name="Picture 4" descr="AAAemphysema_lat%20opt"/>
          <p:cNvPicPr>
            <a:picLocks noChangeAspect="1" noChangeArrowheads="1"/>
          </p:cNvPicPr>
          <p:nvPr>
            <p:ph sz="quarter" idx="4294967295"/>
          </p:nvPr>
        </p:nvPicPr>
        <p:blipFill>
          <a:blip r:embed="rId4"/>
          <a:srcRect/>
          <a:stretch>
            <a:fillRect/>
          </a:stretch>
        </p:blipFill>
        <p:spPr>
          <a:xfrm>
            <a:off x="5938838" y="228600"/>
            <a:ext cx="2908300" cy="4114800"/>
          </a:xfrm>
          <a:noFill/>
        </p:spPr>
      </p:pic>
      <p:sp>
        <p:nvSpPr>
          <p:cNvPr id="368645" name="Rectangle 5"/>
          <p:cNvSpPr>
            <a:spLocks noGrp="1" noChangeArrowheads="1"/>
          </p:cNvSpPr>
          <p:nvPr>
            <p:ph type="body" sz="half" idx="4294967295"/>
          </p:nvPr>
        </p:nvSpPr>
        <p:spPr>
          <a:xfrm>
            <a:off x="457200" y="4686300"/>
            <a:ext cx="8229600" cy="2171700"/>
          </a:xfrm>
        </p:spPr>
        <p:txBody>
          <a:bodyPr/>
          <a:lstStyle/>
          <a:p>
            <a:pPr eaLnBrk="1" hangingPunct="1">
              <a:lnSpc>
                <a:spcPct val="90000"/>
              </a:lnSpc>
            </a:pPr>
            <a:r>
              <a:rPr lang="en-US" sz="2000" b="1" smtClean="0"/>
              <a:t> Emphysema is commonly seen on CXR as diffuse hyperinflation with flattening of diaphragms, increased retrosternal space, bullae (lucent, air-containing spaces that have no vessels that are not perfused)  and enlargement of PA/RV (secondary to chronic hypoxia) an entity also known as cor pulmonale. Hyperinflation and bullae are the best radiographic predictors of emphysema.</a:t>
            </a:r>
            <a:r>
              <a:rPr lang="en-US" sz="2000" smtClean="0"/>
              <a:t>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idx="4294967295"/>
          </p:nvPr>
        </p:nvSpPr>
        <p:spPr/>
        <p:txBody>
          <a:bodyPr/>
          <a:lstStyle/>
          <a:p>
            <a:pPr eaLnBrk="1" hangingPunct="1">
              <a:defRPr/>
            </a:pPr>
            <a:r>
              <a:rPr lang="en-US" sz="2800" smtClean="0"/>
              <a:t>EMPHYSEMA</a:t>
            </a:r>
          </a:p>
        </p:txBody>
      </p:sp>
      <p:pic>
        <p:nvPicPr>
          <p:cNvPr id="370691" name="Picture 3" descr="AAAEmphysema%20opt"/>
          <p:cNvPicPr>
            <a:picLocks noChangeAspect="1" noChangeArrowheads="1"/>
          </p:cNvPicPr>
          <p:nvPr>
            <p:ph sz="quarter" idx="4294967295"/>
          </p:nvPr>
        </p:nvPicPr>
        <p:blipFill>
          <a:blip r:embed="rId3"/>
          <a:srcRect/>
          <a:stretch>
            <a:fillRect/>
          </a:stretch>
        </p:blipFill>
        <p:spPr>
          <a:xfrm>
            <a:off x="-47625" y="304800"/>
            <a:ext cx="3429000" cy="4114800"/>
          </a:xfrm>
          <a:noFill/>
        </p:spPr>
      </p:pic>
      <p:pic>
        <p:nvPicPr>
          <p:cNvPr id="370692" name="Picture 4" descr="AAAemphysema_lat%20opt"/>
          <p:cNvPicPr>
            <a:picLocks noChangeAspect="1" noChangeArrowheads="1"/>
          </p:cNvPicPr>
          <p:nvPr>
            <p:ph sz="quarter" idx="4294967295"/>
          </p:nvPr>
        </p:nvPicPr>
        <p:blipFill>
          <a:blip r:embed="rId4"/>
          <a:srcRect/>
          <a:stretch>
            <a:fillRect/>
          </a:stretch>
        </p:blipFill>
        <p:spPr>
          <a:xfrm>
            <a:off x="5938838" y="228600"/>
            <a:ext cx="2908300" cy="4114800"/>
          </a:xfrm>
          <a:noFill/>
        </p:spPr>
      </p:pic>
      <p:sp>
        <p:nvSpPr>
          <p:cNvPr id="370693" name="Rectangle 5"/>
          <p:cNvSpPr>
            <a:spLocks noGrp="1" noChangeArrowheads="1"/>
          </p:cNvSpPr>
          <p:nvPr>
            <p:ph type="body" sz="half" idx="4294967295"/>
          </p:nvPr>
        </p:nvSpPr>
        <p:spPr>
          <a:xfrm>
            <a:off x="457200" y="4686300"/>
            <a:ext cx="8229600" cy="2171700"/>
          </a:xfrm>
        </p:spPr>
        <p:txBody>
          <a:bodyPr/>
          <a:lstStyle/>
          <a:p>
            <a:pPr eaLnBrk="1" hangingPunct="1">
              <a:lnSpc>
                <a:spcPct val="90000"/>
              </a:lnSpc>
            </a:pPr>
            <a:r>
              <a:rPr lang="en-US" sz="2000" b="1" smtClean="0"/>
              <a:t> Emphysema is commonly seen on CXR as diffuse hyperinflation with flattening of diaphragms, increased retrosternal space, bullae (lucent, air-containing spaces that have no vessels that are not perfused)  and enlargement of PA/RV (secondary to chronic hypoxia) an entity also known as cor pulmonale. Hyperinflation and bullae are the best radiographic predictors of emphysema.</a:t>
            </a:r>
            <a:r>
              <a:rPr lang="en-US" sz="2000" smtClean="0"/>
              <a:t>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idx="4294967295"/>
          </p:nvPr>
        </p:nvSpPr>
        <p:spPr/>
        <p:txBody>
          <a:bodyPr/>
          <a:lstStyle/>
          <a:p>
            <a:pPr eaLnBrk="1" hangingPunct="1">
              <a:defRPr/>
            </a:pPr>
            <a:r>
              <a:rPr lang="en-US" smtClean="0"/>
              <a:t>CT anatomy </a:t>
            </a:r>
          </a:p>
        </p:txBody>
      </p:sp>
      <p:pic>
        <p:nvPicPr>
          <p:cNvPr id="380931" name="Picture 4"/>
          <p:cNvPicPr>
            <a:picLocks noChangeAspect="1" noChangeArrowheads="1"/>
          </p:cNvPicPr>
          <p:nvPr>
            <p:ph sz="half" idx="4294967295"/>
          </p:nvPr>
        </p:nvPicPr>
        <p:blipFill>
          <a:blip r:embed="rId3"/>
          <a:srcRect l="16667" t="22034" r="25926" b="35593"/>
          <a:stretch>
            <a:fillRect/>
          </a:stretch>
        </p:blipFill>
        <p:spPr>
          <a:xfrm>
            <a:off x="304800" y="2133600"/>
            <a:ext cx="4495800" cy="3371850"/>
          </a:xfrm>
        </p:spPr>
      </p:pic>
      <p:pic>
        <p:nvPicPr>
          <p:cNvPr id="380932" name="Picture 5"/>
          <p:cNvPicPr>
            <a:picLocks noChangeAspect="1" noChangeArrowheads="1"/>
          </p:cNvPicPr>
          <p:nvPr>
            <p:ph sz="half" idx="4294967295"/>
          </p:nvPr>
        </p:nvPicPr>
        <p:blipFill>
          <a:blip r:embed="rId4"/>
          <a:srcRect l="15094" t="20338" r="24529" b="25424"/>
          <a:stretch>
            <a:fillRect/>
          </a:stretch>
        </p:blipFill>
        <p:spPr>
          <a:xfrm>
            <a:off x="5181600" y="1905000"/>
            <a:ext cx="3962400" cy="3581400"/>
          </a:xfrm>
        </p:spPr>
      </p:pic>
      <p:sp>
        <p:nvSpPr>
          <p:cNvPr id="351239" name="Rectangle 7"/>
          <p:cNvSpPr>
            <a:spLocks noChangeArrowheads="1"/>
          </p:cNvSpPr>
          <p:nvPr/>
        </p:nvSpPr>
        <p:spPr bwMode="auto">
          <a:xfrm>
            <a:off x="5181600" y="4572000"/>
            <a:ext cx="685800" cy="9144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8" name="Rectangle 4"/>
          <p:cNvSpPr>
            <a:spLocks noGrp="1" noChangeArrowheads="1"/>
          </p:cNvSpPr>
          <p:nvPr>
            <p:ph type="title" idx="4294967295"/>
          </p:nvPr>
        </p:nvSpPr>
        <p:spPr/>
        <p:txBody>
          <a:bodyPr/>
          <a:lstStyle/>
          <a:p>
            <a:pPr eaLnBrk="1" hangingPunct="1">
              <a:defRPr/>
            </a:pPr>
            <a:r>
              <a:rPr lang="en-US" smtClean="0"/>
              <a:t>CT</a:t>
            </a:r>
          </a:p>
        </p:txBody>
      </p:sp>
      <p:pic>
        <p:nvPicPr>
          <p:cNvPr id="382979" name="Picture 5"/>
          <p:cNvPicPr>
            <a:picLocks noChangeAspect="1" noChangeArrowheads="1"/>
          </p:cNvPicPr>
          <p:nvPr>
            <p:ph sz="half" idx="4294967295"/>
          </p:nvPr>
        </p:nvPicPr>
        <p:blipFill>
          <a:blip r:embed="rId3"/>
          <a:srcRect l="15094" t="19620" r="22641" b="28813"/>
          <a:stretch>
            <a:fillRect/>
          </a:stretch>
        </p:blipFill>
        <p:spPr>
          <a:xfrm>
            <a:off x="0" y="1828800"/>
            <a:ext cx="4953000" cy="3276600"/>
          </a:xfrm>
        </p:spPr>
      </p:pic>
      <p:pic>
        <p:nvPicPr>
          <p:cNvPr id="382980" name="Picture 6"/>
          <p:cNvPicPr>
            <a:picLocks noChangeAspect="1" noChangeArrowheads="1"/>
          </p:cNvPicPr>
          <p:nvPr>
            <p:ph sz="half" idx="4294967295"/>
          </p:nvPr>
        </p:nvPicPr>
        <p:blipFill>
          <a:blip r:embed="rId4"/>
          <a:srcRect l="16982" t="20338" r="24529" b="22034"/>
          <a:stretch>
            <a:fillRect/>
          </a:stretch>
        </p:blipFill>
        <p:spPr>
          <a:xfrm>
            <a:off x="5029200" y="1774825"/>
            <a:ext cx="4114800" cy="3330575"/>
          </a:xfrm>
        </p:spPr>
      </p:pic>
      <p:sp>
        <p:nvSpPr>
          <p:cNvPr id="354311" name="Rectangle 7"/>
          <p:cNvSpPr>
            <a:spLocks noChangeArrowheads="1"/>
          </p:cNvSpPr>
          <p:nvPr/>
        </p:nvSpPr>
        <p:spPr bwMode="auto">
          <a:xfrm>
            <a:off x="0" y="4343400"/>
            <a:ext cx="762000" cy="7620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p:cNvPicPr>
            <a:picLocks noChangeAspect="1" noChangeArrowheads="1"/>
          </p:cNvPicPr>
          <p:nvPr>
            <p:ph idx="4294967295"/>
          </p:nvPr>
        </p:nvPicPr>
        <p:blipFill>
          <a:blip r:embed="rId3"/>
          <a:srcRect l="14815" t="16142" r="24074" b="33070"/>
          <a:stretch>
            <a:fillRect/>
          </a:stretch>
        </p:blipFill>
        <p:spPr>
          <a:xfrm>
            <a:off x="0" y="762000"/>
            <a:ext cx="9144000" cy="5638800"/>
          </a:xfrm>
        </p:spPr>
      </p:pic>
      <p:sp>
        <p:nvSpPr>
          <p:cNvPr id="370691" name="Text Box 3"/>
          <p:cNvSpPr txBox="1">
            <a:spLocks noChangeArrowheads="1"/>
          </p:cNvSpPr>
          <p:nvPr/>
        </p:nvSpPr>
        <p:spPr bwMode="auto">
          <a:xfrm>
            <a:off x="0" y="5486400"/>
            <a:ext cx="1447800" cy="915988"/>
          </a:xfrm>
          <a:prstGeom prst="rect">
            <a:avLst/>
          </a:prstGeom>
          <a:solidFill>
            <a:schemeClr val="tx1"/>
          </a:solidFill>
          <a:ln w="9525">
            <a:noFill/>
            <a:miter lim="800000"/>
            <a:headEnd/>
            <a:tailEnd/>
          </a:ln>
          <a:effectLst/>
        </p:spPr>
        <p:txBody>
          <a:bodyPr>
            <a:spAutoFit/>
          </a:bodyPr>
          <a:lstStyle/>
          <a:p>
            <a:pPr algn="r" rtl="1">
              <a:spcBef>
                <a:spcPct val="50000"/>
              </a:spcBef>
              <a:defRPr/>
            </a:pPr>
            <a:r>
              <a:rPr lang="en-US">
                <a:solidFill>
                  <a:schemeClr val="bg1"/>
                </a:solidFill>
                <a:effectLst>
                  <a:outerShdw blurRad="38100" dist="38100" dir="2700000" algn="tl">
                    <a:srgbClr val="C0C0C0"/>
                  </a:outerShdw>
                </a:effectLst>
              </a:rPr>
              <a:t>Vascular anatomy of the chest</a:t>
            </a:r>
          </a:p>
        </p:txBody>
      </p:sp>
      <p:sp>
        <p:nvSpPr>
          <p:cNvPr id="370692" name="AutoShape 4"/>
          <p:cNvSpPr>
            <a:spLocks noChangeArrowheads="1"/>
          </p:cNvSpPr>
          <p:nvPr/>
        </p:nvSpPr>
        <p:spPr bwMode="auto">
          <a:xfrm>
            <a:off x="5105400" y="2667000"/>
            <a:ext cx="228600" cy="228600"/>
          </a:xfrm>
          <a:prstGeom prst="star5">
            <a:avLst/>
          </a:prstGeom>
          <a:solidFill>
            <a:srgbClr val="FF33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70693" name="AutoShape 5"/>
          <p:cNvSpPr>
            <a:spLocks noChangeArrowheads="1"/>
          </p:cNvSpPr>
          <p:nvPr/>
        </p:nvSpPr>
        <p:spPr bwMode="auto">
          <a:xfrm>
            <a:off x="4114800" y="3200400"/>
            <a:ext cx="228600" cy="228600"/>
          </a:xfrm>
          <a:prstGeom prst="star8">
            <a:avLst>
              <a:gd name="adj" fmla="val 38250"/>
            </a:avLst>
          </a:prstGeom>
          <a:solidFill>
            <a:srgbClr val="00FF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70694" name="AutoShape 6"/>
          <p:cNvSpPr>
            <a:spLocks noChangeArrowheads="1"/>
          </p:cNvSpPr>
          <p:nvPr/>
        </p:nvSpPr>
        <p:spPr bwMode="auto">
          <a:xfrm>
            <a:off x="5486400" y="3505200"/>
            <a:ext cx="228600" cy="228600"/>
          </a:xfrm>
          <a:prstGeom prst="star16">
            <a:avLst>
              <a:gd name="adj" fmla="val 37500"/>
            </a:avLst>
          </a:prstGeom>
          <a:solidFill>
            <a:srgbClr val="CC00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p:cNvPicPr>
            <a:picLocks noChangeAspect="1" noChangeArrowheads="1"/>
          </p:cNvPicPr>
          <p:nvPr>
            <p:ph idx="4294967295"/>
          </p:nvPr>
        </p:nvPicPr>
        <p:blipFill>
          <a:blip r:embed="rId3"/>
          <a:srcRect l="14815" t="5725" r="25000" b="40884"/>
          <a:stretch>
            <a:fillRect/>
          </a:stretch>
        </p:blipFill>
        <p:spPr>
          <a:xfrm>
            <a:off x="0" y="609600"/>
            <a:ext cx="9144000" cy="5767388"/>
          </a:xfrm>
        </p:spPr>
      </p:pic>
      <p:sp>
        <p:nvSpPr>
          <p:cNvPr id="372739" name="Text Box 3"/>
          <p:cNvSpPr txBox="1">
            <a:spLocks noChangeArrowheads="1"/>
          </p:cNvSpPr>
          <p:nvPr/>
        </p:nvSpPr>
        <p:spPr bwMode="auto">
          <a:xfrm>
            <a:off x="0" y="5410200"/>
            <a:ext cx="1447800" cy="915988"/>
          </a:xfrm>
          <a:prstGeom prst="rect">
            <a:avLst/>
          </a:prstGeom>
          <a:solidFill>
            <a:schemeClr val="tx1"/>
          </a:solidFill>
          <a:ln w="9525">
            <a:noFill/>
            <a:miter lim="800000"/>
            <a:headEnd/>
            <a:tailEnd/>
          </a:ln>
          <a:effectLst/>
        </p:spPr>
        <p:txBody>
          <a:bodyPr>
            <a:spAutoFit/>
          </a:bodyPr>
          <a:lstStyle/>
          <a:p>
            <a:pPr algn="r" rtl="1">
              <a:spcBef>
                <a:spcPct val="50000"/>
              </a:spcBef>
              <a:defRPr/>
            </a:pPr>
            <a:r>
              <a:rPr lang="en-US">
                <a:solidFill>
                  <a:schemeClr val="bg1"/>
                </a:solidFill>
                <a:effectLst>
                  <a:outerShdw blurRad="38100" dist="38100" dir="2700000" algn="tl">
                    <a:srgbClr val="C0C0C0"/>
                  </a:outerShdw>
                </a:effectLst>
              </a:rPr>
              <a:t>Vascular anatomy of the chest</a:t>
            </a:r>
          </a:p>
        </p:txBody>
      </p:sp>
      <p:sp>
        <p:nvSpPr>
          <p:cNvPr id="387076" name="Text Box 4"/>
          <p:cNvSpPr txBox="1">
            <a:spLocks noChangeArrowheads="1"/>
          </p:cNvSpPr>
          <p:nvPr/>
        </p:nvSpPr>
        <p:spPr bwMode="auto">
          <a:xfrm>
            <a:off x="6629400" y="3581400"/>
            <a:ext cx="2286000" cy="366713"/>
          </a:xfrm>
          <a:prstGeom prst="rect">
            <a:avLst/>
          </a:prstGeom>
          <a:noFill/>
          <a:ln w="9525">
            <a:noFill/>
            <a:miter lim="800000"/>
            <a:headEnd/>
            <a:tailEnd/>
          </a:ln>
        </p:spPr>
        <p:txBody>
          <a:bodyPr>
            <a:spAutoFit/>
          </a:bodyPr>
          <a:lstStyle/>
          <a:p>
            <a:pPr algn="r" rtl="1">
              <a:spcBef>
                <a:spcPct val="50000"/>
              </a:spcBef>
            </a:pPr>
            <a:endParaRPr lang="en-US" b="0"/>
          </a:p>
        </p:txBody>
      </p:sp>
      <p:sp>
        <p:nvSpPr>
          <p:cNvPr id="387077" name="Text Box 5"/>
          <p:cNvSpPr txBox="1">
            <a:spLocks noChangeArrowheads="1"/>
          </p:cNvSpPr>
          <p:nvPr/>
        </p:nvSpPr>
        <p:spPr bwMode="auto">
          <a:xfrm>
            <a:off x="6781800" y="3505200"/>
            <a:ext cx="2133600" cy="788988"/>
          </a:xfrm>
          <a:prstGeom prst="rect">
            <a:avLst/>
          </a:prstGeom>
          <a:noFill/>
          <a:ln w="9525">
            <a:solidFill>
              <a:srgbClr val="00FF00"/>
            </a:solidFill>
            <a:miter lim="800000"/>
            <a:headEnd/>
            <a:tailEnd/>
          </a:ln>
        </p:spPr>
        <p:txBody>
          <a:bodyPr>
            <a:spAutoFit/>
          </a:bodyPr>
          <a:lstStyle/>
          <a:p>
            <a:pPr algn="r" rtl="1">
              <a:spcBef>
                <a:spcPct val="50000"/>
              </a:spcBef>
            </a:pPr>
            <a:endParaRPr lang="en-US" b="0"/>
          </a:p>
          <a:p>
            <a:pPr algn="r" rtl="1">
              <a:spcBef>
                <a:spcPct val="50000"/>
              </a:spcBef>
            </a:pPr>
            <a:endParaRPr lang="en-US" b="0"/>
          </a:p>
        </p:txBody>
      </p:sp>
      <p:sp>
        <p:nvSpPr>
          <p:cNvPr id="387078" name="Text Box 6"/>
          <p:cNvSpPr txBox="1">
            <a:spLocks noChangeArrowheads="1"/>
          </p:cNvSpPr>
          <p:nvPr/>
        </p:nvSpPr>
        <p:spPr bwMode="auto">
          <a:xfrm>
            <a:off x="0" y="2895600"/>
            <a:ext cx="2743200" cy="482600"/>
          </a:xfrm>
          <a:prstGeom prst="rect">
            <a:avLst/>
          </a:prstGeom>
          <a:noFill/>
          <a:ln w="9525">
            <a:solidFill>
              <a:srgbClr val="FF3300"/>
            </a:solidFill>
            <a:miter lim="800000"/>
            <a:headEnd/>
            <a:tailEnd/>
          </a:ln>
        </p:spPr>
        <p:txBody>
          <a:bodyPr>
            <a:spAutoFit/>
          </a:bodyPr>
          <a:lstStyle/>
          <a:p>
            <a:pPr algn="r" rtl="1">
              <a:spcBef>
                <a:spcPct val="50000"/>
              </a:spcBef>
            </a:pPr>
            <a:endParaRPr lang="en-US" sz="1000" b="0"/>
          </a:p>
          <a:p>
            <a:pPr algn="r" rtl="1">
              <a:spcBef>
                <a:spcPct val="50000"/>
              </a:spcBef>
            </a:pPr>
            <a:endParaRPr lang="en-US" sz="1000" b="0"/>
          </a:p>
        </p:txBody>
      </p:sp>
      <p:sp>
        <p:nvSpPr>
          <p:cNvPr id="387079" name="Text Box 7"/>
          <p:cNvSpPr txBox="1">
            <a:spLocks noChangeArrowheads="1"/>
          </p:cNvSpPr>
          <p:nvPr/>
        </p:nvSpPr>
        <p:spPr bwMode="auto">
          <a:xfrm>
            <a:off x="0" y="2743200"/>
            <a:ext cx="2514600" cy="623888"/>
          </a:xfrm>
          <a:prstGeom prst="rect">
            <a:avLst/>
          </a:prstGeom>
          <a:noFill/>
          <a:ln w="9525">
            <a:noFill/>
            <a:miter lim="800000"/>
            <a:headEnd/>
            <a:tailEnd/>
          </a:ln>
        </p:spPr>
        <p:txBody>
          <a:bodyPr>
            <a:spAutoFit/>
          </a:bodyPr>
          <a:lstStyle/>
          <a:p>
            <a:pPr algn="r" rtl="1">
              <a:spcBef>
                <a:spcPct val="50000"/>
              </a:spcBef>
            </a:pPr>
            <a:endParaRPr lang="en-US" sz="1400" b="0"/>
          </a:p>
          <a:p>
            <a:pPr algn="r" rtl="1">
              <a:spcBef>
                <a:spcPct val="50000"/>
              </a:spcBef>
            </a:pPr>
            <a:endParaRPr lang="en-US" sz="1400" b="0"/>
          </a:p>
        </p:txBody>
      </p:sp>
      <p:sp>
        <p:nvSpPr>
          <p:cNvPr id="372744" name="AutoShape 8"/>
          <p:cNvSpPr>
            <a:spLocks noChangeArrowheads="1"/>
          </p:cNvSpPr>
          <p:nvPr/>
        </p:nvSpPr>
        <p:spPr bwMode="auto">
          <a:xfrm>
            <a:off x="5181600" y="2133600"/>
            <a:ext cx="304800" cy="381000"/>
          </a:xfrm>
          <a:prstGeom prst="star5">
            <a:avLst/>
          </a:prstGeom>
          <a:solidFill>
            <a:srgbClr val="0066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idx="4294967295"/>
          </p:nvPr>
        </p:nvSpPr>
        <p:spPr/>
        <p:txBody>
          <a:bodyPr/>
          <a:lstStyle/>
          <a:p>
            <a:pPr eaLnBrk="1" hangingPunct="1">
              <a:defRPr/>
            </a:pPr>
            <a:r>
              <a:rPr lang="en-US" b="1" smtClean="0"/>
              <a:t>Pulmonary artery</a:t>
            </a:r>
          </a:p>
        </p:txBody>
      </p:sp>
      <p:pic>
        <p:nvPicPr>
          <p:cNvPr id="389123" name="Picture 3" descr="pulm art"/>
          <p:cNvPicPr>
            <a:picLocks noChangeAspect="1" noChangeArrowheads="1"/>
          </p:cNvPicPr>
          <p:nvPr>
            <p:ph sz="half" idx="4294967295"/>
          </p:nvPr>
        </p:nvPicPr>
        <p:blipFill>
          <a:blip r:embed="rId3"/>
          <a:srcRect/>
          <a:stretch>
            <a:fillRect/>
          </a:stretch>
        </p:blipFill>
        <p:spPr>
          <a:xfrm>
            <a:off x="457200" y="2228850"/>
            <a:ext cx="4038600" cy="3236913"/>
          </a:xfrm>
          <a:noFill/>
        </p:spPr>
      </p:pic>
      <p:pic>
        <p:nvPicPr>
          <p:cNvPr id="389124" name="Picture 4" descr="pulm art ct"/>
          <p:cNvPicPr>
            <a:picLocks noChangeAspect="1" noChangeArrowheads="1"/>
          </p:cNvPicPr>
          <p:nvPr>
            <p:ph sz="half" idx="4294967295"/>
          </p:nvPr>
        </p:nvPicPr>
        <p:blipFill>
          <a:blip r:embed="rId4"/>
          <a:srcRect/>
          <a:stretch>
            <a:fillRect/>
          </a:stretch>
        </p:blipFill>
        <p:spPr>
          <a:xfrm>
            <a:off x="4648200" y="2114550"/>
            <a:ext cx="4038600" cy="3467100"/>
          </a:xfr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idx="4294967295"/>
          </p:nvPr>
        </p:nvSpPr>
        <p:spPr>
          <a:noFill/>
        </p:spPr>
        <p:txBody>
          <a:bodyPr/>
          <a:lstStyle/>
          <a:p>
            <a:pPr eaLnBrk="1" hangingPunct="1"/>
            <a:r>
              <a:rPr lang="en-US" b="1" smtClean="0">
                <a:effectLst/>
              </a:rPr>
              <a:t>Pulmonary embolism</a:t>
            </a:r>
          </a:p>
        </p:txBody>
      </p:sp>
      <p:pic>
        <p:nvPicPr>
          <p:cNvPr id="391171" name="Picture 3" descr="CT PULM EMB"/>
          <p:cNvPicPr>
            <a:picLocks noChangeAspect="1" noChangeArrowheads="1"/>
          </p:cNvPicPr>
          <p:nvPr>
            <p:ph sz="half" idx="4294967295"/>
          </p:nvPr>
        </p:nvPicPr>
        <p:blipFill>
          <a:blip r:embed="rId3"/>
          <a:srcRect/>
          <a:stretch>
            <a:fillRect/>
          </a:stretch>
        </p:blipFill>
        <p:spPr>
          <a:xfrm>
            <a:off x="1828800" y="1447800"/>
            <a:ext cx="4819650" cy="5181600"/>
          </a:xfrm>
          <a:noFill/>
        </p:spPr>
      </p:pic>
      <p:pic>
        <p:nvPicPr>
          <p:cNvPr id="610308" name="Picture 4" descr="pulm emp"/>
          <p:cNvPicPr>
            <a:picLocks noChangeAspect="1" noChangeArrowheads="1"/>
          </p:cNvPicPr>
          <p:nvPr>
            <p:ph sz="half" idx="4294967295"/>
          </p:nvPr>
        </p:nvPicPr>
        <p:blipFill>
          <a:blip r:embed="rId4"/>
          <a:srcRect/>
          <a:stretch>
            <a:fillRect/>
          </a:stretch>
        </p:blipFill>
        <p:spPr>
          <a:xfrm>
            <a:off x="228600" y="1752600"/>
            <a:ext cx="8610600" cy="4616450"/>
          </a:xfrm>
          <a:noFill/>
        </p:spPr>
      </p:pic>
      <p:sp>
        <p:nvSpPr>
          <p:cNvPr id="7" name="Horizontal Scroll 6"/>
          <p:cNvSpPr/>
          <p:nvPr/>
        </p:nvSpPr>
        <p:spPr bwMode="auto">
          <a:xfrm>
            <a:off x="1295400" y="5867400"/>
            <a:ext cx="6553200" cy="762000"/>
          </a:xfrm>
          <a:prstGeom prst="horizontalScroll">
            <a:avLst/>
          </a:prstGeom>
          <a:noFill/>
          <a:ln w="57150" cap="flat" cmpd="sng" algn="ctr">
            <a:solidFill>
              <a:srgbClr val="FF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10308"/>
                                        </p:tgtEl>
                                        <p:attrNameLst>
                                          <p:attrName>style.visibility</p:attrName>
                                        </p:attrNameLst>
                                      </p:cBhvr>
                                      <p:to>
                                        <p:strVal val="visible"/>
                                      </p:to>
                                    </p:set>
                                    <p:anim calcmode="lin" valueType="num">
                                      <p:cBhvr>
                                        <p:cTn id="7" dur="1000" fill="hold"/>
                                        <p:tgtEl>
                                          <p:spTgt spid="610308"/>
                                        </p:tgtEl>
                                        <p:attrNameLst>
                                          <p:attrName>ppt_w</p:attrName>
                                        </p:attrNameLst>
                                      </p:cBhvr>
                                      <p:tavLst>
                                        <p:tav tm="0">
                                          <p:val>
                                            <p:fltVal val="0"/>
                                          </p:val>
                                        </p:tav>
                                        <p:tav tm="100000">
                                          <p:val>
                                            <p:strVal val="#ppt_w"/>
                                          </p:val>
                                        </p:tav>
                                      </p:tavLst>
                                    </p:anim>
                                    <p:anim calcmode="lin" valueType="num">
                                      <p:cBhvr>
                                        <p:cTn id="8" dur="1000" fill="hold"/>
                                        <p:tgtEl>
                                          <p:spTgt spid="610308"/>
                                        </p:tgtEl>
                                        <p:attrNameLst>
                                          <p:attrName>ppt_h</p:attrName>
                                        </p:attrNameLst>
                                      </p:cBhvr>
                                      <p:tavLst>
                                        <p:tav tm="0">
                                          <p:val>
                                            <p:fltVal val="0"/>
                                          </p:val>
                                        </p:tav>
                                        <p:tav tm="100000">
                                          <p:val>
                                            <p:strVal val="#ppt_h"/>
                                          </p:val>
                                        </p:tav>
                                      </p:tavLst>
                                    </p:anim>
                                    <p:anim calcmode="lin" valueType="num">
                                      <p:cBhvr>
                                        <p:cTn id="9" dur="1000" fill="hold"/>
                                        <p:tgtEl>
                                          <p:spTgt spid="6103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03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idx="4294967295"/>
          </p:nvPr>
        </p:nvSpPr>
        <p:spPr>
          <a:xfrm>
            <a:off x="685800" y="381000"/>
            <a:ext cx="7772400" cy="1143000"/>
          </a:xfrm>
        </p:spPr>
        <p:txBody>
          <a:bodyPr/>
          <a:lstStyle/>
          <a:p>
            <a:pPr eaLnBrk="1" hangingPunct="1">
              <a:defRPr/>
            </a:pPr>
            <a:r>
              <a:rPr lang="en-US" b="1" dirty="0" smtClean="0">
                <a:solidFill>
                  <a:srgbClr val="FFFF00"/>
                </a:solidFill>
              </a:rPr>
              <a:t>CTA </a:t>
            </a:r>
            <a:br>
              <a:rPr lang="en-US" b="1" dirty="0" smtClean="0">
                <a:solidFill>
                  <a:srgbClr val="FFFF00"/>
                </a:solidFill>
              </a:rPr>
            </a:br>
            <a:r>
              <a:rPr lang="en-US" b="1" dirty="0" smtClean="0">
                <a:solidFill>
                  <a:srgbClr val="FFFF00"/>
                </a:solidFill>
              </a:rPr>
              <a:t>(Coronal Reconstruction)</a:t>
            </a:r>
          </a:p>
        </p:txBody>
      </p:sp>
      <p:graphicFrame>
        <p:nvGraphicFramePr>
          <p:cNvPr id="393219" name="Object 3"/>
          <p:cNvGraphicFramePr>
            <a:graphicFrameLocks noChangeAspect="1"/>
          </p:cNvGraphicFramePr>
          <p:nvPr/>
        </p:nvGraphicFramePr>
        <p:xfrm>
          <a:off x="1752600" y="1752600"/>
          <a:ext cx="5334000" cy="3905250"/>
        </p:xfrm>
        <a:graphic>
          <a:graphicData uri="http://schemas.openxmlformats.org/presentationml/2006/ole">
            <p:oleObj spid="_x0000_s393219" name="Bitmap Image" r:id="rId4" imgW="3486637" imgH="2553056" progId="Paint.Picture">
              <p:embed/>
            </p:oleObj>
          </a:graphicData>
        </a:graphic>
      </p:graphicFrame>
      <p:grpSp>
        <p:nvGrpSpPr>
          <p:cNvPr id="2" name="Group 4"/>
          <p:cNvGrpSpPr>
            <a:grpSpLocks/>
          </p:cNvGrpSpPr>
          <p:nvPr/>
        </p:nvGrpSpPr>
        <p:grpSpPr bwMode="auto">
          <a:xfrm>
            <a:off x="5181600" y="2057400"/>
            <a:ext cx="3962400" cy="1552575"/>
            <a:chOff x="3264" y="1296"/>
            <a:chExt cx="2496" cy="978"/>
          </a:xfrm>
        </p:grpSpPr>
        <p:sp>
          <p:nvSpPr>
            <p:cNvPr id="376837" name="Line 5"/>
            <p:cNvSpPr>
              <a:spLocks noChangeShapeType="1"/>
            </p:cNvSpPr>
            <p:nvPr/>
          </p:nvSpPr>
          <p:spPr bwMode="auto">
            <a:xfrm flipH="1">
              <a:off x="3264" y="1728"/>
              <a:ext cx="1584" cy="336"/>
            </a:xfrm>
            <a:prstGeom prst="line">
              <a:avLst/>
            </a:prstGeom>
            <a:noFill/>
            <a:ln w="28575">
              <a:solidFill>
                <a:srgbClr val="FF330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393222" name="Text Box 6"/>
            <p:cNvSpPr txBox="1">
              <a:spLocks noChangeArrowheads="1"/>
            </p:cNvSpPr>
            <p:nvPr/>
          </p:nvSpPr>
          <p:spPr bwMode="auto">
            <a:xfrm>
              <a:off x="4752" y="1296"/>
              <a:ext cx="1008" cy="978"/>
            </a:xfrm>
            <a:prstGeom prst="rect">
              <a:avLst/>
            </a:prstGeom>
            <a:solidFill>
              <a:schemeClr val="accent1"/>
            </a:solidFill>
            <a:ln w="9525">
              <a:noFill/>
              <a:miter lim="800000"/>
              <a:headEnd/>
              <a:tailEnd/>
            </a:ln>
          </p:spPr>
          <p:txBody>
            <a:bodyPr>
              <a:spAutoFit/>
            </a:bodyPr>
            <a:lstStyle/>
            <a:p>
              <a:pPr eaLnBrk="0" hangingPunct="0">
                <a:spcBef>
                  <a:spcPct val="50000"/>
                </a:spcBef>
              </a:pPr>
              <a:r>
                <a:rPr lang="en-US" sz="2400" b="0">
                  <a:solidFill>
                    <a:schemeClr val="tx2"/>
                  </a:solidFill>
                  <a:latin typeface="Times New Roman" pitchFamily="18" charset="0"/>
                </a:rPr>
                <a:t>Embolus in left main pulmonary artery</a:t>
              </a:r>
            </a:p>
          </p:txBody>
        </p:sp>
      </p:grpSp>
      <p:grpSp>
        <p:nvGrpSpPr>
          <p:cNvPr id="3" name="Group 7"/>
          <p:cNvGrpSpPr>
            <a:grpSpLocks/>
          </p:cNvGrpSpPr>
          <p:nvPr/>
        </p:nvGrpSpPr>
        <p:grpSpPr bwMode="auto">
          <a:xfrm>
            <a:off x="0" y="2743200"/>
            <a:ext cx="3810000" cy="1927225"/>
            <a:chOff x="0" y="1728"/>
            <a:chExt cx="2400" cy="1214"/>
          </a:xfrm>
        </p:grpSpPr>
        <p:sp>
          <p:nvSpPr>
            <p:cNvPr id="376840" name="Line 8"/>
            <p:cNvSpPr>
              <a:spLocks noChangeShapeType="1"/>
            </p:cNvSpPr>
            <p:nvPr/>
          </p:nvSpPr>
          <p:spPr bwMode="auto">
            <a:xfrm>
              <a:off x="816" y="2304"/>
              <a:ext cx="1584" cy="48"/>
            </a:xfrm>
            <a:prstGeom prst="line">
              <a:avLst/>
            </a:prstGeom>
            <a:noFill/>
            <a:ln w="28575">
              <a:solidFill>
                <a:srgbClr val="00FF0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393225" name="Text Box 9"/>
            <p:cNvSpPr txBox="1">
              <a:spLocks noChangeArrowheads="1"/>
            </p:cNvSpPr>
            <p:nvPr/>
          </p:nvSpPr>
          <p:spPr bwMode="auto">
            <a:xfrm>
              <a:off x="0" y="1728"/>
              <a:ext cx="1104" cy="1214"/>
            </a:xfrm>
            <a:prstGeom prst="rect">
              <a:avLst/>
            </a:prstGeom>
            <a:solidFill>
              <a:schemeClr val="accent1"/>
            </a:solidFill>
            <a:ln w="9525">
              <a:solidFill>
                <a:srgbClr val="00FF00"/>
              </a:solidFill>
              <a:miter lim="800000"/>
              <a:headEnd/>
              <a:tailEnd/>
            </a:ln>
          </p:spPr>
          <p:txBody>
            <a:bodyPr>
              <a:spAutoFit/>
            </a:bodyPr>
            <a:lstStyle/>
            <a:p>
              <a:pPr eaLnBrk="0" hangingPunct="0">
                <a:spcBef>
                  <a:spcPct val="50000"/>
                </a:spcBef>
              </a:pPr>
              <a:r>
                <a:rPr lang="en-US" sz="2400" b="0">
                  <a:solidFill>
                    <a:srgbClr val="800000"/>
                  </a:solidFill>
                  <a:latin typeface="Times New Roman" pitchFamily="18" charset="0"/>
                </a:rPr>
                <a:t>Embolus in descending right pulmonary artery</a:t>
              </a:r>
            </a:p>
          </p:txBody>
        </p:sp>
      </p:grpSp>
      <p:sp>
        <p:nvSpPr>
          <p:cNvPr id="10" name="Cloud Callout 9"/>
          <p:cNvSpPr/>
          <p:nvPr/>
        </p:nvSpPr>
        <p:spPr bwMode="auto">
          <a:xfrm>
            <a:off x="5410200" y="5181600"/>
            <a:ext cx="3733800" cy="1676400"/>
          </a:xfrm>
          <a:prstGeom prst="cloudCallou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a:defRPr/>
            </a:pPr>
            <a:r>
              <a:rPr lang="en-US" dirty="0">
                <a:solidFill>
                  <a:srgbClr val="FF3300"/>
                </a:solidFill>
                <a:effectLst>
                  <a:outerShdw blurRad="38100" dist="38100" dir="2700000" algn="tl">
                    <a:srgbClr val="000000">
                      <a:alpha val="43137"/>
                    </a:srgbClr>
                  </a:outerShdw>
                </a:effectLst>
              </a:rPr>
              <a:t>NORMAL</a:t>
            </a:r>
            <a:r>
              <a:rPr lang="en-US" dirty="0">
                <a:solidFill>
                  <a:srgbClr val="FFFF00"/>
                </a:solidFill>
                <a:effectLst>
                  <a:outerShdw blurRad="38100" dist="38100" dir="2700000" algn="tl">
                    <a:srgbClr val="000000">
                      <a:alpha val="43137"/>
                    </a:srgbClr>
                  </a:outerShdw>
                </a:effectLst>
              </a:rPr>
              <a:t> HOMOGENOUS FILLING OF THE VESSLES</a:t>
            </a:r>
          </a:p>
        </p:txBody>
      </p:sp>
      <p:sp>
        <p:nvSpPr>
          <p:cNvPr id="11" name="Striped Right Arrow 10"/>
          <p:cNvSpPr/>
          <p:nvPr/>
        </p:nvSpPr>
        <p:spPr bwMode="auto">
          <a:xfrm rot="12970292">
            <a:off x="4440238" y="4502150"/>
            <a:ext cx="2032000" cy="457200"/>
          </a:xfrm>
          <a:prstGeom prst="stripedRigh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a:defRPr/>
            </a:pPr>
            <a:r>
              <a:rPr lang="en-US"/>
              <a:t>PA         vs.         AP</a:t>
            </a:r>
          </a:p>
        </p:txBody>
      </p:sp>
      <p:pic>
        <p:nvPicPr>
          <p:cNvPr id="27651" name="Picture 3" descr="PA vs ap"/>
          <p:cNvPicPr>
            <a:picLocks noChangeAspect="1" noChangeArrowheads="1"/>
          </p:cNvPicPr>
          <p:nvPr>
            <p:ph sz="half" idx="1"/>
          </p:nvPr>
        </p:nvPicPr>
        <p:blipFill>
          <a:blip r:embed="rId3"/>
          <a:srcRect/>
          <a:stretch>
            <a:fillRect/>
          </a:stretch>
        </p:blipFill>
        <p:spPr>
          <a:xfrm>
            <a:off x="457200" y="2084388"/>
            <a:ext cx="4038600" cy="3557587"/>
          </a:xfrm>
          <a:noFill/>
        </p:spPr>
      </p:pic>
      <p:pic>
        <p:nvPicPr>
          <p:cNvPr id="21508" name="Picture 4" descr="ap"/>
          <p:cNvPicPr>
            <a:picLocks noChangeAspect="1" noChangeArrowheads="1"/>
          </p:cNvPicPr>
          <p:nvPr>
            <p:ph sz="half" idx="2"/>
          </p:nvPr>
        </p:nvPicPr>
        <p:blipFill>
          <a:blip r:embed="rId4"/>
          <a:srcRect/>
          <a:stretch>
            <a:fillRect/>
          </a:stretch>
        </p:blipFill>
        <p:spPr>
          <a:xfrm>
            <a:off x="4648200" y="2084388"/>
            <a:ext cx="4038600" cy="3557587"/>
          </a:xfrm>
          <a:noFill/>
        </p:spPr>
      </p:pic>
      <p:sp>
        <p:nvSpPr>
          <p:cNvPr id="21510" name="Line 6"/>
          <p:cNvSpPr>
            <a:spLocks noChangeShapeType="1"/>
          </p:cNvSpPr>
          <p:nvPr/>
        </p:nvSpPr>
        <p:spPr bwMode="auto">
          <a:xfrm>
            <a:off x="3581400" y="3505200"/>
            <a:ext cx="0" cy="762000"/>
          </a:xfrm>
          <a:prstGeom prst="line">
            <a:avLst/>
          </a:prstGeom>
          <a:noFill/>
          <a:ln w="9525">
            <a:solidFill>
              <a:srgbClr val="FFFF66"/>
            </a:solidFill>
            <a:round/>
            <a:headEnd/>
            <a:tailEnd type="triangle" w="med" len="med"/>
          </a:ln>
        </p:spPr>
        <p:txBody>
          <a:bodyPr/>
          <a:lstStyle/>
          <a:p>
            <a:endParaRPr lang="en-US"/>
          </a:p>
        </p:txBody>
      </p:sp>
      <p:sp>
        <p:nvSpPr>
          <p:cNvPr id="21511" name="AutoShape 7"/>
          <p:cNvSpPr>
            <a:spLocks noChangeArrowheads="1"/>
          </p:cNvSpPr>
          <p:nvPr/>
        </p:nvSpPr>
        <p:spPr bwMode="auto">
          <a:xfrm>
            <a:off x="5867400" y="4419600"/>
            <a:ext cx="2362200" cy="304800"/>
          </a:xfrm>
          <a:prstGeom prst="leftRightArrow">
            <a:avLst>
              <a:gd name="adj1" fmla="val 50000"/>
              <a:gd name="adj2" fmla="val 155000"/>
            </a:avLst>
          </a:prstGeom>
          <a:solidFill>
            <a:srgbClr val="FF3300"/>
          </a:solidFill>
          <a:ln w="9525">
            <a:solidFill>
              <a:schemeClr val="tx1"/>
            </a:solidFill>
            <a:miter lim="800000"/>
            <a:headEnd/>
            <a:tailEnd/>
          </a:ln>
        </p:spPr>
        <p:txBody>
          <a:bodyPr wrap="none" anchor="ctr"/>
          <a:lstStyle/>
          <a:p>
            <a:endParaRPr lang="en-US"/>
          </a:p>
        </p:txBody>
      </p:sp>
      <p:sp>
        <p:nvSpPr>
          <p:cNvPr id="21512" name="AutoShape 8"/>
          <p:cNvSpPr>
            <a:spLocks noChangeArrowheads="1"/>
          </p:cNvSpPr>
          <p:nvPr/>
        </p:nvSpPr>
        <p:spPr bwMode="auto">
          <a:xfrm>
            <a:off x="1981200" y="4419600"/>
            <a:ext cx="1828800" cy="304800"/>
          </a:xfrm>
          <a:prstGeom prst="leftRightArrow">
            <a:avLst>
              <a:gd name="adj1" fmla="val 50000"/>
              <a:gd name="adj2" fmla="val 120000"/>
            </a:avLst>
          </a:prstGeom>
          <a:solidFill>
            <a:srgbClr val="66FF33"/>
          </a:solidFill>
          <a:ln w="9525">
            <a:solidFill>
              <a:schemeClr val="tx1"/>
            </a:solidFill>
            <a:miter lim="800000"/>
            <a:headEnd/>
            <a:tailEnd/>
          </a:ln>
        </p:spPr>
        <p:txBody>
          <a:bodyPr wrap="none" anchor="ctr"/>
          <a:lstStyle/>
          <a:p>
            <a:endParaRPr lang="en-US"/>
          </a:p>
        </p:txBody>
      </p:sp>
      <p:sp>
        <p:nvSpPr>
          <p:cNvPr id="21513" name="Line 9"/>
          <p:cNvSpPr>
            <a:spLocks noChangeShapeType="1"/>
          </p:cNvSpPr>
          <p:nvPr/>
        </p:nvSpPr>
        <p:spPr bwMode="auto">
          <a:xfrm>
            <a:off x="5410200" y="4191000"/>
            <a:ext cx="0" cy="762000"/>
          </a:xfrm>
          <a:prstGeom prst="line">
            <a:avLst/>
          </a:prstGeom>
          <a:noFill/>
          <a:ln w="9525">
            <a:solidFill>
              <a:schemeClr val="tx1"/>
            </a:solidFill>
            <a:round/>
            <a:headEnd/>
            <a:tailEnd type="triangle" w="med" len="med"/>
          </a:ln>
        </p:spPr>
        <p:txBody>
          <a:bodyPr/>
          <a:lstStyle/>
          <a:p>
            <a:endParaRPr lang="en-US"/>
          </a:p>
        </p:txBody>
      </p:sp>
      <p:sp>
        <p:nvSpPr>
          <p:cNvPr id="21514" name="Line 10"/>
          <p:cNvSpPr>
            <a:spLocks noChangeShapeType="1"/>
          </p:cNvSpPr>
          <p:nvPr/>
        </p:nvSpPr>
        <p:spPr bwMode="auto">
          <a:xfrm>
            <a:off x="7924800" y="3505200"/>
            <a:ext cx="0" cy="762000"/>
          </a:xfrm>
          <a:prstGeom prst="line">
            <a:avLst/>
          </a:prstGeom>
          <a:noFill/>
          <a:ln w="9525">
            <a:solidFill>
              <a:srgbClr val="FFFF66"/>
            </a:solidFill>
            <a:round/>
            <a:headEnd/>
            <a:tailEnd type="triangle" w="med" len="med"/>
          </a:ln>
        </p:spPr>
        <p:txBody>
          <a:bodyPr/>
          <a:lstStyle/>
          <a:p>
            <a:endParaRPr lang="en-US"/>
          </a:p>
        </p:txBody>
      </p:sp>
      <p:sp>
        <p:nvSpPr>
          <p:cNvPr id="10" name="TextBox 9"/>
          <p:cNvSpPr txBox="1"/>
          <p:nvPr/>
        </p:nvSpPr>
        <p:spPr>
          <a:xfrm>
            <a:off x="6019800" y="3886200"/>
            <a:ext cx="1981200" cy="646113"/>
          </a:xfrm>
          <a:prstGeom prst="rect">
            <a:avLst/>
          </a:prstGeom>
          <a:noFill/>
        </p:spPr>
        <p:txBody>
          <a:bodyPr>
            <a:spAutoFit/>
          </a:bodyPr>
          <a:lstStyle/>
          <a:p>
            <a:pPr algn="ctr">
              <a:defRPr/>
            </a:pPr>
            <a:r>
              <a:rPr lang="en-US" i="1" dirty="0">
                <a:solidFill>
                  <a:schemeClr val="bg2">
                    <a:lumMod val="60000"/>
                    <a:lumOff val="40000"/>
                  </a:schemeClr>
                </a:solidFill>
                <a:effectLst>
                  <a:outerShdw blurRad="38100" dist="38100" dir="2700000" algn="tl">
                    <a:srgbClr val="000000">
                      <a:alpha val="43137"/>
                    </a:srgbClr>
                  </a:outerShdw>
                </a:effectLst>
              </a:rPr>
              <a:t>FALSE ELARGEMENT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13"/>
                                        </p:tgtEl>
                                        <p:attrNameLst>
                                          <p:attrName>style.visibility</p:attrName>
                                        </p:attrNameLst>
                                      </p:cBhvr>
                                      <p:to>
                                        <p:strVal val="visible"/>
                                      </p:to>
                                    </p:set>
                                    <p:anim calcmode="lin" valueType="num">
                                      <p:cBhvr additive="base">
                                        <p:cTn id="13" dur="500" fill="hold"/>
                                        <p:tgtEl>
                                          <p:spTgt spid="21513"/>
                                        </p:tgtEl>
                                        <p:attrNameLst>
                                          <p:attrName>ppt_x</p:attrName>
                                        </p:attrNameLst>
                                      </p:cBhvr>
                                      <p:tavLst>
                                        <p:tav tm="0">
                                          <p:val>
                                            <p:strVal val="#ppt_x"/>
                                          </p:val>
                                        </p:tav>
                                        <p:tav tm="100000">
                                          <p:val>
                                            <p:strVal val="#ppt_x"/>
                                          </p:val>
                                        </p:tav>
                                      </p:tavLst>
                                    </p:anim>
                                    <p:anim calcmode="lin" valueType="num">
                                      <p:cBhvr additive="base">
                                        <p:cTn id="14" dur="500" fill="hold"/>
                                        <p:tgtEl>
                                          <p:spTgt spid="215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1512"/>
                                        </p:tgtEl>
                                        <p:attrNameLst>
                                          <p:attrName>style.visibility</p:attrName>
                                        </p:attrNameLst>
                                      </p:cBhvr>
                                      <p:to>
                                        <p:strVal val="visible"/>
                                      </p:to>
                                    </p:set>
                                    <p:animEffect transition="in" filter="checkerboard(across)">
                                      <p:cBhvr>
                                        <p:cTn id="19" dur="500"/>
                                        <p:tgtEl>
                                          <p:spTgt spid="2151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1511"/>
                                        </p:tgtEl>
                                        <p:attrNameLst>
                                          <p:attrName>style.visibility</p:attrName>
                                        </p:attrNameLst>
                                      </p:cBhvr>
                                      <p:to>
                                        <p:strVal val="visible"/>
                                      </p:to>
                                    </p:set>
                                    <p:animEffect transition="in" filter="diamond(in)">
                                      <p:cBhvr>
                                        <p:cTn id="24" dur="2000"/>
                                        <p:tgtEl>
                                          <p:spTgt spid="21511"/>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1514"/>
                                        </p:tgtEl>
                                        <p:attrNameLst>
                                          <p:attrName>style.visibility</p:attrName>
                                        </p:attrNameLst>
                                      </p:cBhvr>
                                      <p:to>
                                        <p:strVal val="visible"/>
                                      </p:to>
                                    </p:set>
                                    <p:animEffect transition="in" filter="diamond(in)">
                                      <p:cBhvr>
                                        <p:cTn id="34" dur="2000"/>
                                        <p:tgtEl>
                                          <p:spTgt spid="21514"/>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1510"/>
                                        </p:tgtEl>
                                        <p:attrNameLst>
                                          <p:attrName>style.visibility</p:attrName>
                                        </p:attrNameLst>
                                      </p:cBhvr>
                                      <p:to>
                                        <p:strVal val="visible"/>
                                      </p:to>
                                    </p:set>
                                    <p:animEffect transition="in" filter="diamond(in)">
                                      <p:cBhvr>
                                        <p:cTn id="37"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P spid="21512" grpId="0" animBg="1"/>
      <p:bldP spid="21513" grpId="0" animBg="1"/>
      <p:bldP spid="21514" grpId="0" animBg="1"/>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p:txBody>
          <a:bodyPr/>
          <a:lstStyle/>
          <a:p>
            <a:pPr eaLnBrk="1" hangingPunct="1">
              <a:defRPr/>
            </a:pPr>
            <a:r>
              <a:rPr lang="en-US" b="1" smtClean="0"/>
              <a:t>Anterior Mediastinal Mass</a:t>
            </a:r>
            <a:endParaRPr lang="en-US" smtClean="0"/>
          </a:p>
        </p:txBody>
      </p:sp>
      <p:sp>
        <p:nvSpPr>
          <p:cNvPr id="374787" name="Rectangle 8"/>
          <p:cNvSpPr>
            <a:spLocks noGrp="1" noChangeArrowheads="1"/>
          </p:cNvSpPr>
          <p:nvPr>
            <p:ph type="body" sz="half" idx="4294967295"/>
          </p:nvPr>
        </p:nvSpPr>
        <p:spPr>
          <a:xfrm>
            <a:off x="381000" y="4876800"/>
            <a:ext cx="8763000" cy="2171700"/>
          </a:xfrm>
        </p:spPr>
        <p:txBody>
          <a:bodyPr/>
          <a:lstStyle/>
          <a:p>
            <a:pPr eaLnBrk="1" hangingPunct="1">
              <a:lnSpc>
                <a:spcPct val="80000"/>
              </a:lnSpc>
            </a:pPr>
            <a:r>
              <a:rPr lang="en-US" sz="2400" b="1" smtClean="0"/>
              <a:t>Anterior mediastinal masses consist of the 4 "T's" (Terrible lymphadenopathy, Thymic tumors, Teratoma, Thyroid mass) and aortic aneurysm, pericardial cyst, epicardial fat pad.  Usually CT or fine needle aspiration is needed to make the definitive diagnosis of  an anterior mediastinal mass. </a:t>
            </a:r>
            <a:r>
              <a:rPr lang="en-US" sz="2400" smtClean="0"/>
              <a:t> </a:t>
            </a:r>
          </a:p>
        </p:txBody>
      </p:sp>
      <p:pic>
        <p:nvPicPr>
          <p:cNvPr id="374788" name="Picture 10" descr="AAAmalig20thymoma%20ant%20med%20mass04%20opt"/>
          <p:cNvPicPr>
            <a:picLocks noChangeAspect="1" noChangeArrowheads="1"/>
          </p:cNvPicPr>
          <p:nvPr>
            <p:ph sz="quarter" idx="4294967295"/>
          </p:nvPr>
        </p:nvPicPr>
        <p:blipFill>
          <a:blip r:embed="rId3"/>
          <a:srcRect/>
          <a:stretch>
            <a:fillRect/>
          </a:stretch>
        </p:blipFill>
        <p:spPr>
          <a:xfrm>
            <a:off x="4876800" y="1295400"/>
            <a:ext cx="4267200" cy="2509838"/>
          </a:xfrm>
          <a:noFill/>
        </p:spPr>
      </p:pic>
      <p:pic>
        <p:nvPicPr>
          <p:cNvPr id="374789" name="Picture 13" descr="AAA20thymoma%20ant%20med%20mass02%20opt"/>
          <p:cNvPicPr>
            <a:picLocks noChangeAspect="1" noChangeArrowheads="1"/>
          </p:cNvPicPr>
          <p:nvPr>
            <p:ph sz="quarter" idx="4294967295"/>
          </p:nvPr>
        </p:nvPicPr>
        <p:blipFill>
          <a:blip r:embed="rId4"/>
          <a:srcRect/>
          <a:stretch>
            <a:fillRect/>
          </a:stretch>
        </p:blipFill>
        <p:spPr>
          <a:xfrm>
            <a:off x="0" y="1524000"/>
            <a:ext cx="1911350" cy="2400300"/>
          </a:xfrm>
          <a:noFill/>
        </p:spPr>
      </p:pic>
      <p:pic>
        <p:nvPicPr>
          <p:cNvPr id="374790" name="Picture 14" descr="AAAmalig20thymoma%20ant%20med%20mass03%20opt"/>
          <p:cNvPicPr>
            <a:picLocks noChangeAspect="1" noChangeArrowheads="1"/>
          </p:cNvPicPr>
          <p:nvPr/>
        </p:nvPicPr>
        <p:blipFill>
          <a:blip r:embed="rId5"/>
          <a:srcRect/>
          <a:stretch>
            <a:fillRect/>
          </a:stretch>
        </p:blipFill>
        <p:spPr bwMode="auto">
          <a:xfrm>
            <a:off x="1981200" y="1600200"/>
            <a:ext cx="2790825"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p:cNvSpPr>
            <a:spLocks noGrp="1"/>
          </p:cNvSpPr>
          <p:nvPr>
            <p:ph type="ctrTitle" sz="quarter"/>
          </p:nvPr>
        </p:nvSpPr>
        <p:spPr>
          <a:xfrm>
            <a:off x="457200" y="1981200"/>
            <a:ext cx="8229600" cy="1736725"/>
          </a:xfrm>
        </p:spPr>
        <p:txBody>
          <a:bodyPr/>
          <a:lstStyle/>
          <a:p>
            <a:pPr>
              <a:defRPr/>
            </a:pPr>
            <a:r>
              <a:rPr lang="en-US" b="1" dirty="0" smtClean="0"/>
              <a:t>CARDIOVASCULAR IMAGING</a:t>
            </a:r>
            <a:r>
              <a:rPr lang="en-US" dirty="0" smtClean="0"/>
              <a:t/>
            </a:r>
            <a:br>
              <a:rPr lang="en-US" dirty="0" smtClean="0"/>
            </a:br>
            <a:r>
              <a:rPr lang="en-US" dirty="0" smtClean="0"/>
              <a:t> </a:t>
            </a:r>
            <a:endParaRPr lang="en-US" dirty="0"/>
          </a:p>
        </p:txBody>
      </p:sp>
      <p:sp>
        <p:nvSpPr>
          <p:cNvPr id="11" name="Subtitle 10"/>
          <p:cNvSpPr>
            <a:spLocks noGrp="1"/>
          </p:cNvSpPr>
          <p:nvPr>
            <p:ph type="subTitle" sz="quarter" idx="1"/>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p:txBody>
          <a:bodyPr/>
          <a:lstStyle/>
          <a:p>
            <a:pPr eaLnBrk="1" hangingPunct="1">
              <a:defRPr/>
            </a:pPr>
            <a:r>
              <a:rPr lang="en-US" smtClean="0"/>
              <a:t>AORTIC ARCH ANATOMY</a:t>
            </a:r>
          </a:p>
        </p:txBody>
      </p:sp>
      <p:pic>
        <p:nvPicPr>
          <p:cNvPr id="109571" name="Picture 3" descr="ser012img00001"/>
          <p:cNvPicPr>
            <a:picLocks noChangeAspect="1" noChangeArrowheads="1"/>
          </p:cNvPicPr>
          <p:nvPr>
            <p:ph idx="1"/>
          </p:nvPr>
        </p:nvPicPr>
        <p:blipFill>
          <a:blip r:embed="rId3"/>
          <a:srcRect/>
          <a:stretch>
            <a:fillRect/>
          </a:stretch>
        </p:blipFill>
        <p:spPr>
          <a:xfrm>
            <a:off x="2324100" y="1600200"/>
            <a:ext cx="4495800" cy="4495800"/>
          </a:xfrm>
          <a:noFill/>
        </p:spPr>
      </p:pic>
      <p:sp>
        <p:nvSpPr>
          <p:cNvPr id="109572" name="WordArt 4" descr="Paper bag"/>
          <p:cNvSpPr>
            <a:spLocks noChangeArrowheads="1" noChangeShapeType="1" noTextEdit="1"/>
          </p:cNvSpPr>
          <p:nvPr/>
        </p:nvSpPr>
        <p:spPr bwMode="auto">
          <a:xfrm>
            <a:off x="990600" y="6096000"/>
            <a:ext cx="1333500" cy="523875"/>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KKUH</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ase4 Cardiomegaly "/>
          <p:cNvPicPr>
            <a:picLocks noChangeAspect="1" noChangeArrowheads="1"/>
          </p:cNvPicPr>
          <p:nvPr/>
        </p:nvPicPr>
        <p:blipFill>
          <a:blip r:embed="rId3">
            <a:lum bright="6000"/>
          </a:blip>
          <a:srcRect/>
          <a:stretch>
            <a:fillRect/>
          </a:stretch>
        </p:blipFill>
        <p:spPr bwMode="auto">
          <a:xfrm>
            <a:off x="269875" y="838200"/>
            <a:ext cx="4675188" cy="5715000"/>
          </a:xfrm>
          <a:prstGeom prst="rect">
            <a:avLst/>
          </a:prstGeom>
          <a:noFill/>
          <a:ln w="9525">
            <a:noFill/>
            <a:miter lim="800000"/>
            <a:headEnd/>
            <a:tailEnd/>
          </a:ln>
        </p:spPr>
      </p:pic>
      <p:sp>
        <p:nvSpPr>
          <p:cNvPr id="517123" name="Rectangle 3"/>
          <p:cNvSpPr>
            <a:spLocks noGrp="1" noChangeArrowheads="1"/>
          </p:cNvSpPr>
          <p:nvPr>
            <p:ph type="title"/>
          </p:nvPr>
        </p:nvSpPr>
        <p:spPr>
          <a:xfrm>
            <a:off x="0" y="838200"/>
            <a:ext cx="5638800" cy="457200"/>
          </a:xfrm>
        </p:spPr>
        <p:txBody>
          <a:bodyPr/>
          <a:lstStyle/>
          <a:p>
            <a:pPr eaLnBrk="1" hangingPunct="1">
              <a:defRPr/>
            </a:pPr>
            <a:r>
              <a:rPr lang="en-US" sz="2400" smtClean="0">
                <a:solidFill>
                  <a:schemeClr val="tx1"/>
                </a:solidFill>
                <a:latin typeface="Times New Roman" pitchFamily="18" charset="0"/>
              </a:rPr>
              <a:t>Cardiomegaly plus early Congestive Heart Failure (CHF)</a:t>
            </a:r>
          </a:p>
        </p:txBody>
      </p:sp>
      <p:sp>
        <p:nvSpPr>
          <p:cNvPr id="115716" name="Text Box 4"/>
          <p:cNvSpPr txBox="1">
            <a:spLocks noChangeArrowheads="1"/>
          </p:cNvSpPr>
          <p:nvPr/>
        </p:nvSpPr>
        <p:spPr bwMode="auto">
          <a:xfrm>
            <a:off x="5715000" y="914400"/>
            <a:ext cx="2895600" cy="2538413"/>
          </a:xfrm>
          <a:prstGeom prst="rect">
            <a:avLst/>
          </a:prstGeom>
          <a:noFill/>
          <a:ln w="9525">
            <a:noFill/>
            <a:miter lim="800000"/>
            <a:headEnd/>
            <a:tailEnd/>
          </a:ln>
        </p:spPr>
        <p:txBody>
          <a:bodyPr>
            <a:spAutoFit/>
          </a:bodyPr>
          <a:lstStyle/>
          <a:p>
            <a:pPr marL="457200" indent="-457200">
              <a:spcBef>
                <a:spcPct val="50000"/>
              </a:spcBef>
            </a:pPr>
            <a:r>
              <a:rPr lang="en-US" sz="1400" b="0">
                <a:latin typeface="Times New Roman" pitchFamily="18" charset="0"/>
              </a:rPr>
              <a:t>Key:</a:t>
            </a:r>
          </a:p>
          <a:p>
            <a:pPr marL="457200" indent="-457200">
              <a:spcBef>
                <a:spcPct val="50000"/>
              </a:spcBef>
              <a:buFontTx/>
              <a:buAutoNum type="arabicPeriod"/>
            </a:pPr>
            <a:r>
              <a:rPr lang="en-US" sz="1400" b="0">
                <a:latin typeface="Times New Roman" pitchFamily="18" charset="0"/>
              </a:rPr>
              <a:t>Inferior vena cava (IVC)</a:t>
            </a:r>
          </a:p>
          <a:p>
            <a:pPr marL="457200" indent="-457200">
              <a:spcBef>
                <a:spcPct val="50000"/>
              </a:spcBef>
              <a:buFontTx/>
              <a:buAutoNum type="arabicPeriod"/>
            </a:pPr>
            <a:r>
              <a:rPr lang="en-US" sz="1400" b="0">
                <a:latin typeface="Times New Roman" pitchFamily="18" charset="0"/>
              </a:rPr>
              <a:t>Superior vena cava (SVC)</a:t>
            </a:r>
          </a:p>
          <a:p>
            <a:pPr marL="457200" indent="-457200">
              <a:spcBef>
                <a:spcPct val="50000"/>
              </a:spcBef>
            </a:pPr>
            <a:r>
              <a:rPr lang="en-US" sz="1400" b="0">
                <a:latin typeface="Times New Roman" pitchFamily="18" charset="0"/>
              </a:rPr>
              <a:t>*3.	Azygos vein</a:t>
            </a:r>
          </a:p>
          <a:p>
            <a:pPr marL="457200" indent="-457200">
              <a:spcBef>
                <a:spcPct val="50000"/>
              </a:spcBef>
              <a:buFontTx/>
              <a:buAutoNum type="arabicPeriod" startAt="4"/>
            </a:pPr>
            <a:r>
              <a:rPr lang="en-US" sz="1400" b="0">
                <a:latin typeface="Times New Roman" pitchFamily="18" charset="0"/>
              </a:rPr>
              <a:t>Carina</a:t>
            </a:r>
          </a:p>
          <a:p>
            <a:pPr marL="457200" indent="-457200">
              <a:spcBef>
                <a:spcPct val="50000"/>
              </a:spcBef>
              <a:buFontTx/>
              <a:buAutoNum type="arabicPeriod" startAt="4"/>
            </a:pPr>
            <a:r>
              <a:rPr lang="en-US" sz="1400" b="0">
                <a:latin typeface="Times New Roman" pitchFamily="18" charset="0"/>
              </a:rPr>
              <a:t>Trachea</a:t>
            </a:r>
          </a:p>
          <a:p>
            <a:pPr marL="457200" indent="-457200">
              <a:spcBef>
                <a:spcPct val="50000"/>
              </a:spcBef>
              <a:buFontTx/>
              <a:buAutoNum type="arabicPeriod" startAt="4"/>
            </a:pPr>
            <a:r>
              <a:rPr lang="en-US" sz="1400" b="0">
                <a:latin typeface="Times New Roman" pitchFamily="18" charset="0"/>
              </a:rPr>
              <a:t>Right main stem bronchus</a:t>
            </a:r>
          </a:p>
          <a:p>
            <a:pPr marL="457200" indent="-457200">
              <a:spcBef>
                <a:spcPct val="50000"/>
              </a:spcBef>
              <a:buFontTx/>
              <a:buAutoNum type="arabicPeriod" startAt="4"/>
            </a:pPr>
            <a:r>
              <a:rPr lang="en-US" sz="1400" b="0">
                <a:latin typeface="Times New Roman" pitchFamily="18" charset="0"/>
              </a:rPr>
              <a:t>Prominent pulmonary vessels</a:t>
            </a:r>
          </a:p>
        </p:txBody>
      </p:sp>
      <p:sp>
        <p:nvSpPr>
          <p:cNvPr id="115717" name="Rectangle 5"/>
          <p:cNvSpPr>
            <a:spLocks noChangeArrowheads="1"/>
          </p:cNvSpPr>
          <p:nvPr/>
        </p:nvSpPr>
        <p:spPr bwMode="auto">
          <a:xfrm>
            <a:off x="609600" y="304800"/>
            <a:ext cx="7772400" cy="533400"/>
          </a:xfrm>
          <a:prstGeom prst="rect">
            <a:avLst/>
          </a:prstGeom>
          <a:noFill/>
          <a:ln w="9525">
            <a:noFill/>
            <a:miter lim="800000"/>
            <a:headEnd/>
            <a:tailEnd/>
          </a:ln>
        </p:spPr>
        <p:txBody>
          <a:bodyPr anchor="ctr"/>
          <a:lstStyle/>
          <a:p>
            <a:pPr algn="ctr"/>
            <a:r>
              <a:rPr lang="en-US" sz="3200" b="0">
                <a:solidFill>
                  <a:schemeClr val="hlink"/>
                </a:solidFill>
                <a:latin typeface="Century" pitchFamily="18" charset="0"/>
              </a:rPr>
              <a:t>Heart and Vessels</a:t>
            </a:r>
          </a:p>
        </p:txBody>
      </p:sp>
      <p:sp>
        <p:nvSpPr>
          <p:cNvPr id="115718" name="Rectangle 6"/>
          <p:cNvSpPr>
            <a:spLocks noChangeArrowheads="1"/>
          </p:cNvSpPr>
          <p:nvPr/>
        </p:nvSpPr>
        <p:spPr bwMode="auto">
          <a:xfrm>
            <a:off x="4876800" y="3581400"/>
            <a:ext cx="4038600" cy="1262063"/>
          </a:xfrm>
          <a:prstGeom prst="rect">
            <a:avLst/>
          </a:prstGeom>
          <a:noFill/>
          <a:ln w="9525">
            <a:noFill/>
            <a:miter lim="800000"/>
            <a:headEnd/>
            <a:tailEnd/>
          </a:ln>
        </p:spPr>
        <p:txBody>
          <a:bodyPr>
            <a:spAutoFit/>
          </a:bodyPr>
          <a:lstStyle/>
          <a:p>
            <a:pPr>
              <a:spcBef>
                <a:spcPct val="50000"/>
              </a:spcBef>
            </a:pPr>
            <a:r>
              <a:rPr lang="en-US" sz="1400" b="0">
                <a:latin typeface="Times New Roman" pitchFamily="18" charset="0"/>
              </a:rPr>
              <a:t>Any and or all heart chambers may enlarge when the heart becomes diseased. Cardiomegaly = a big heart.</a:t>
            </a:r>
          </a:p>
          <a:p>
            <a:pPr>
              <a:spcBef>
                <a:spcPct val="50000"/>
              </a:spcBef>
            </a:pPr>
            <a:r>
              <a:rPr lang="en-US" sz="1400" b="0">
                <a:latin typeface="Times New Roman" pitchFamily="18" charset="0"/>
              </a:rPr>
              <a:t>A patient’s heart enlarges due to a number of diseases e.g. valve disease, high blood pressure, congestive heart failure.</a:t>
            </a:r>
          </a:p>
        </p:txBody>
      </p:sp>
      <p:sp>
        <p:nvSpPr>
          <p:cNvPr id="115719" name="Rectangle 7"/>
          <p:cNvSpPr>
            <a:spLocks noChangeArrowheads="1"/>
          </p:cNvSpPr>
          <p:nvPr/>
        </p:nvSpPr>
        <p:spPr bwMode="auto">
          <a:xfrm>
            <a:off x="4876800" y="4876800"/>
            <a:ext cx="3962400" cy="1368425"/>
          </a:xfrm>
          <a:prstGeom prst="rect">
            <a:avLst/>
          </a:prstGeom>
          <a:noFill/>
          <a:ln w="9525">
            <a:noFill/>
            <a:miter lim="800000"/>
            <a:headEnd/>
            <a:tailEnd/>
          </a:ln>
        </p:spPr>
        <p:txBody>
          <a:bodyPr>
            <a:spAutoFit/>
          </a:bodyPr>
          <a:lstStyle/>
          <a:p>
            <a:pPr>
              <a:spcBef>
                <a:spcPct val="50000"/>
              </a:spcBef>
            </a:pPr>
            <a:r>
              <a:rPr lang="en-US" sz="1400" b="0">
                <a:latin typeface="Times New Roman" pitchFamily="18" charset="0"/>
              </a:rPr>
              <a:t>If the heart fails, the lung often become congested. Early on the pulmonary vessels appear more prominent as in this case. More advanced failure can result in a condition of pulmonary edema which is fluid flooding into the alveoli of the lungs causing the patient marked shortness of breath.</a:t>
            </a:r>
          </a:p>
        </p:txBody>
      </p:sp>
      <p:sp>
        <p:nvSpPr>
          <p:cNvPr id="115720" name="Text Box 8"/>
          <p:cNvSpPr txBox="1">
            <a:spLocks noChangeArrowheads="1"/>
          </p:cNvSpPr>
          <p:nvPr/>
        </p:nvSpPr>
        <p:spPr bwMode="auto">
          <a:xfrm>
            <a:off x="1905000" y="2438400"/>
            <a:ext cx="3810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2</a:t>
            </a:r>
          </a:p>
        </p:txBody>
      </p:sp>
      <p:sp>
        <p:nvSpPr>
          <p:cNvPr id="115721" name="Text Box 9"/>
          <p:cNvSpPr txBox="1">
            <a:spLocks noChangeArrowheads="1"/>
          </p:cNvSpPr>
          <p:nvPr/>
        </p:nvSpPr>
        <p:spPr bwMode="auto">
          <a:xfrm>
            <a:off x="1828800" y="2286000"/>
            <a:ext cx="3810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7</a:t>
            </a:r>
          </a:p>
        </p:txBody>
      </p:sp>
      <p:sp>
        <p:nvSpPr>
          <p:cNvPr id="115722" name="Text Box 10"/>
          <p:cNvSpPr txBox="1">
            <a:spLocks noChangeArrowheads="1"/>
          </p:cNvSpPr>
          <p:nvPr/>
        </p:nvSpPr>
        <p:spPr bwMode="auto">
          <a:xfrm>
            <a:off x="1524000" y="2362200"/>
            <a:ext cx="3810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7</a:t>
            </a:r>
          </a:p>
        </p:txBody>
      </p:sp>
      <p:sp>
        <p:nvSpPr>
          <p:cNvPr id="115723" name="Text Box 11"/>
          <p:cNvSpPr txBox="1">
            <a:spLocks noChangeArrowheads="1"/>
          </p:cNvSpPr>
          <p:nvPr/>
        </p:nvSpPr>
        <p:spPr bwMode="auto">
          <a:xfrm>
            <a:off x="3657600" y="2209800"/>
            <a:ext cx="3810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7</a:t>
            </a:r>
          </a:p>
        </p:txBody>
      </p:sp>
      <p:sp>
        <p:nvSpPr>
          <p:cNvPr id="115724" name="Text Box 12"/>
          <p:cNvSpPr txBox="1">
            <a:spLocks noChangeArrowheads="1"/>
          </p:cNvSpPr>
          <p:nvPr/>
        </p:nvSpPr>
        <p:spPr bwMode="auto">
          <a:xfrm>
            <a:off x="3429000" y="2209800"/>
            <a:ext cx="3810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7</a:t>
            </a:r>
          </a:p>
        </p:txBody>
      </p:sp>
      <p:sp>
        <p:nvSpPr>
          <p:cNvPr id="517133" name="Oval 13"/>
          <p:cNvSpPr>
            <a:spLocks noChangeArrowheads="1"/>
          </p:cNvSpPr>
          <p:nvPr/>
        </p:nvSpPr>
        <p:spPr bwMode="auto">
          <a:xfrm>
            <a:off x="2514600" y="2286000"/>
            <a:ext cx="228600" cy="152400"/>
          </a:xfrm>
          <a:prstGeom prst="ellipse">
            <a:avLst/>
          </a:prstGeom>
          <a:solidFill>
            <a:srgbClr val="DDDDDD"/>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15726" name="Text Box 14"/>
          <p:cNvSpPr txBox="1">
            <a:spLocks noChangeArrowheads="1"/>
          </p:cNvSpPr>
          <p:nvPr/>
        </p:nvSpPr>
        <p:spPr bwMode="auto">
          <a:xfrm>
            <a:off x="2514600" y="2209800"/>
            <a:ext cx="3810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5</a:t>
            </a:r>
          </a:p>
        </p:txBody>
      </p:sp>
      <p:sp>
        <p:nvSpPr>
          <p:cNvPr id="517135" name="Oval 15"/>
          <p:cNvSpPr>
            <a:spLocks noChangeArrowheads="1"/>
          </p:cNvSpPr>
          <p:nvPr/>
        </p:nvSpPr>
        <p:spPr bwMode="auto">
          <a:xfrm>
            <a:off x="2514600" y="2819400"/>
            <a:ext cx="228600" cy="152400"/>
          </a:xfrm>
          <a:prstGeom prst="ellipse">
            <a:avLst/>
          </a:prstGeom>
          <a:solidFill>
            <a:srgbClr val="DDDDDD"/>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15728" name="Text Box 16"/>
          <p:cNvSpPr txBox="1">
            <a:spLocks noChangeArrowheads="1"/>
          </p:cNvSpPr>
          <p:nvPr/>
        </p:nvSpPr>
        <p:spPr bwMode="auto">
          <a:xfrm>
            <a:off x="2438400" y="2743200"/>
            <a:ext cx="4572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4</a:t>
            </a:r>
          </a:p>
        </p:txBody>
      </p:sp>
      <p:sp>
        <p:nvSpPr>
          <p:cNvPr id="115729" name="Text Box 17"/>
          <p:cNvSpPr txBox="1">
            <a:spLocks noChangeArrowheads="1"/>
          </p:cNvSpPr>
          <p:nvPr/>
        </p:nvSpPr>
        <p:spPr bwMode="auto">
          <a:xfrm>
            <a:off x="2057400" y="2895600"/>
            <a:ext cx="3810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3</a:t>
            </a:r>
          </a:p>
        </p:txBody>
      </p:sp>
      <p:sp>
        <p:nvSpPr>
          <p:cNvPr id="517138" name="Oval 18"/>
          <p:cNvSpPr>
            <a:spLocks noChangeArrowheads="1"/>
          </p:cNvSpPr>
          <p:nvPr/>
        </p:nvSpPr>
        <p:spPr bwMode="auto">
          <a:xfrm>
            <a:off x="1752600" y="5029200"/>
            <a:ext cx="152400" cy="152400"/>
          </a:xfrm>
          <a:prstGeom prst="ellipse">
            <a:avLst/>
          </a:prstGeom>
          <a:solidFill>
            <a:srgbClr val="DDDDDD"/>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15731" name="Text Box 19"/>
          <p:cNvSpPr txBox="1">
            <a:spLocks noChangeArrowheads="1"/>
          </p:cNvSpPr>
          <p:nvPr/>
        </p:nvSpPr>
        <p:spPr bwMode="auto">
          <a:xfrm>
            <a:off x="1676400" y="4953000"/>
            <a:ext cx="381000"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1</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Normal heart"/>
          <p:cNvPicPr>
            <a:picLocks noChangeAspect="1" noChangeArrowheads="1"/>
          </p:cNvPicPr>
          <p:nvPr/>
        </p:nvPicPr>
        <p:blipFill>
          <a:blip r:embed="rId3"/>
          <a:srcRect/>
          <a:stretch>
            <a:fillRect/>
          </a:stretch>
        </p:blipFill>
        <p:spPr bwMode="auto">
          <a:xfrm>
            <a:off x="293688" y="211138"/>
            <a:ext cx="8556625" cy="6424612"/>
          </a:xfrm>
          <a:prstGeom prst="rect">
            <a:avLst/>
          </a:prstGeom>
          <a:noFill/>
          <a:ln w="9525">
            <a:noFill/>
            <a:miter lim="800000"/>
            <a:headEnd/>
            <a:tailEnd/>
          </a:ln>
        </p:spPr>
      </p:pic>
      <p:sp>
        <p:nvSpPr>
          <p:cNvPr id="41987" name="Rectangle 3"/>
          <p:cNvSpPr>
            <a:spLocks noChangeArrowheads="1"/>
          </p:cNvSpPr>
          <p:nvPr/>
        </p:nvSpPr>
        <p:spPr bwMode="auto">
          <a:xfrm>
            <a:off x="334963" y="530225"/>
            <a:ext cx="3654425" cy="1158875"/>
          </a:xfrm>
          <a:prstGeom prst="rect">
            <a:avLst/>
          </a:prstGeom>
          <a:noFill/>
          <a:ln w="50800">
            <a:noFill/>
            <a:miter lim="800000"/>
            <a:headEnd/>
            <a:tailEnd/>
          </a:ln>
          <a:effectLst/>
        </p:spPr>
        <p:txBody>
          <a:bodyPr lIns="126683" tIns="62230" rIns="126683" bIns="62230">
            <a:spAutoFit/>
          </a:bodyPr>
          <a:lstStyle/>
          <a:p>
            <a:pPr algn="ctr" defTabSz="1279525" eaLnBrk="0" hangingPunct="0">
              <a:spcBef>
                <a:spcPct val="50000"/>
              </a:spcBef>
              <a:defRPr/>
            </a:pPr>
            <a:r>
              <a:rPr lang="en-US" sz="3400">
                <a:solidFill>
                  <a:schemeClr val="hlink"/>
                </a:solidFill>
                <a:effectLst>
                  <a:outerShdw blurRad="38100" dist="38100" dir="2700000" algn="tl">
                    <a:srgbClr val="000000"/>
                  </a:outerShdw>
                </a:effectLst>
              </a:rPr>
              <a:t>Cardio-thoracic Ratio</a:t>
            </a:r>
          </a:p>
        </p:txBody>
      </p:sp>
      <p:sp>
        <p:nvSpPr>
          <p:cNvPr id="41988" name="Line 4"/>
          <p:cNvSpPr>
            <a:spLocks noChangeShapeType="1"/>
          </p:cNvSpPr>
          <p:nvPr/>
        </p:nvSpPr>
        <p:spPr bwMode="auto">
          <a:xfrm>
            <a:off x="3048000" y="4953000"/>
            <a:ext cx="4114800" cy="0"/>
          </a:xfrm>
          <a:prstGeom prst="line">
            <a:avLst/>
          </a:prstGeom>
          <a:noFill/>
          <a:ln w="50800">
            <a:solidFill>
              <a:srgbClr val="CF0E30"/>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1989" name="Line 5"/>
          <p:cNvSpPr>
            <a:spLocks noChangeShapeType="1"/>
          </p:cNvSpPr>
          <p:nvPr/>
        </p:nvSpPr>
        <p:spPr bwMode="auto">
          <a:xfrm>
            <a:off x="533400" y="6172200"/>
            <a:ext cx="8077200" cy="0"/>
          </a:xfrm>
          <a:prstGeom prst="line">
            <a:avLst/>
          </a:prstGeom>
          <a:noFill/>
          <a:ln w="50800">
            <a:solidFill>
              <a:srgbClr val="CF0E30"/>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1990" name="Rectangle 6"/>
          <p:cNvSpPr>
            <a:spLocks noChangeArrowheads="1"/>
          </p:cNvSpPr>
          <p:nvPr/>
        </p:nvSpPr>
        <p:spPr bwMode="auto">
          <a:xfrm>
            <a:off x="3762375" y="3762375"/>
            <a:ext cx="2333625" cy="885825"/>
          </a:xfrm>
          <a:prstGeom prst="rect">
            <a:avLst/>
          </a:prstGeom>
          <a:noFill/>
          <a:ln w="50800">
            <a:noFill/>
            <a:miter lim="800000"/>
            <a:headEnd/>
            <a:tailEnd/>
          </a:ln>
        </p:spPr>
        <p:txBody>
          <a:bodyPr lIns="126683" tIns="62230" rIns="126683" bIns="62230">
            <a:spAutoFit/>
          </a:bodyPr>
          <a:lstStyle/>
          <a:p>
            <a:pPr algn="ctr" defTabSz="1279525" eaLnBrk="0" hangingPunct="0">
              <a:spcBef>
                <a:spcPct val="50000"/>
              </a:spcBef>
            </a:pPr>
            <a:r>
              <a:rPr lang="en-US" sz="5000">
                <a:solidFill>
                  <a:srgbClr val="F51555"/>
                </a:solidFill>
              </a:rPr>
              <a:t>&lt;50%</a:t>
            </a:r>
          </a:p>
        </p:txBody>
      </p:sp>
      <p:sp>
        <p:nvSpPr>
          <p:cNvPr id="41991" name="Text Box 7"/>
          <p:cNvSpPr txBox="1">
            <a:spLocks noChangeArrowheads="1"/>
          </p:cNvSpPr>
          <p:nvPr/>
        </p:nvSpPr>
        <p:spPr bwMode="auto">
          <a:xfrm>
            <a:off x="4211638" y="319088"/>
            <a:ext cx="4338637" cy="3378200"/>
          </a:xfrm>
          <a:prstGeom prst="rect">
            <a:avLst/>
          </a:prstGeom>
          <a:noFill/>
          <a:ln w="28575">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a:solidFill>
                  <a:schemeClr val="tx2"/>
                </a:solidFill>
              </a:rPr>
              <a:t>One of the easiest observations to make is something you already know: the cardio-thoracic ratio which is the widest diameter of the heart compared to the widest internal diameter of the rib cage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wipe(up)">
                                      <p:cBhvr>
                                        <p:cTn id="7" dur="500"/>
                                        <p:tgtEl>
                                          <p:spTgt spid="4198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991"/>
                                        </p:tgtEl>
                                        <p:attrNameLst>
                                          <p:attrName>style.visibility</p:attrName>
                                        </p:attrNameLst>
                                      </p:cBhvr>
                                      <p:to>
                                        <p:strVal val="visible"/>
                                      </p:to>
                                    </p:set>
                                    <p:animEffect transition="in" filter="wipe(up)">
                                      <p:cBhvr>
                                        <p:cTn id="11" dur="500"/>
                                        <p:tgtEl>
                                          <p:spTgt spid="41991"/>
                                        </p:tgtEl>
                                      </p:cBhvr>
                                    </p:animEffect>
                                  </p:child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41988"/>
                                        </p:tgtEl>
                                        <p:attrNameLst>
                                          <p:attrName>style.visibility</p:attrName>
                                        </p:attrNameLst>
                                      </p:cBhvr>
                                      <p:to>
                                        <p:strVal val="visible"/>
                                      </p:to>
                                    </p:set>
                                    <p:anim calcmode="lin" valueType="num">
                                      <p:cBhvr>
                                        <p:cTn id="15" dur="500" fill="hold"/>
                                        <p:tgtEl>
                                          <p:spTgt spid="41988"/>
                                        </p:tgtEl>
                                        <p:attrNameLst>
                                          <p:attrName>ppt_w</p:attrName>
                                        </p:attrNameLst>
                                      </p:cBhvr>
                                      <p:tavLst>
                                        <p:tav tm="0">
                                          <p:val>
                                            <p:fltVal val="0"/>
                                          </p:val>
                                        </p:tav>
                                        <p:tav tm="100000">
                                          <p:val>
                                            <p:strVal val="#ppt_w"/>
                                          </p:val>
                                        </p:tav>
                                      </p:tavLst>
                                    </p:anim>
                                    <p:anim calcmode="lin" valueType="num">
                                      <p:cBhvr>
                                        <p:cTn id="16" dur="500" fill="hold"/>
                                        <p:tgtEl>
                                          <p:spTgt spid="41988"/>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7" presetClass="entr" presetSubtype="10" fill="hold" nodeType="afterEffect">
                                  <p:stCondLst>
                                    <p:cond delay="2000"/>
                                  </p:stCondLst>
                                  <p:childTnLst>
                                    <p:set>
                                      <p:cBhvr>
                                        <p:cTn id="19" dur="1" fill="hold">
                                          <p:stCondLst>
                                            <p:cond delay="0"/>
                                          </p:stCondLst>
                                        </p:cTn>
                                        <p:tgtEl>
                                          <p:spTgt spid="41989"/>
                                        </p:tgtEl>
                                        <p:attrNameLst>
                                          <p:attrName>style.visibility</p:attrName>
                                        </p:attrNameLst>
                                      </p:cBhvr>
                                      <p:to>
                                        <p:strVal val="visible"/>
                                      </p:to>
                                    </p:set>
                                    <p:anim calcmode="lin" valueType="num">
                                      <p:cBhvr>
                                        <p:cTn id="20" dur="500" fill="hold"/>
                                        <p:tgtEl>
                                          <p:spTgt spid="41989"/>
                                        </p:tgtEl>
                                        <p:attrNameLst>
                                          <p:attrName>ppt_w</p:attrName>
                                        </p:attrNameLst>
                                      </p:cBhvr>
                                      <p:tavLst>
                                        <p:tav tm="0">
                                          <p:val>
                                            <p:fltVal val="0"/>
                                          </p:val>
                                        </p:tav>
                                        <p:tav tm="100000">
                                          <p:val>
                                            <p:strVal val="#ppt_w"/>
                                          </p:val>
                                        </p:tav>
                                      </p:tavLst>
                                    </p:anim>
                                    <p:anim calcmode="lin" valueType="num">
                                      <p:cBhvr>
                                        <p:cTn id="21" dur="500" fill="hold"/>
                                        <p:tgtEl>
                                          <p:spTgt spid="41989"/>
                                        </p:tgtEl>
                                        <p:attrNameLst>
                                          <p:attrName>ppt_h</p:attrName>
                                        </p:attrNameLst>
                                      </p:cBhvr>
                                      <p:tavLst>
                                        <p:tav tm="0">
                                          <p:val>
                                            <p:strVal val="#ppt_h"/>
                                          </p:val>
                                        </p:tav>
                                        <p:tav tm="100000">
                                          <p:val>
                                            <p:strVal val="#ppt_h"/>
                                          </p:val>
                                        </p:tav>
                                      </p:tavLst>
                                    </p:anim>
                                  </p:childTnLst>
                                </p:cTn>
                              </p:par>
                            </p:childTnLst>
                          </p:cTn>
                        </p:par>
                        <p:par>
                          <p:cTn id="22" fill="hold">
                            <p:stCondLst>
                              <p:cond delay="4000"/>
                            </p:stCondLst>
                            <p:childTnLst>
                              <p:par>
                                <p:cTn id="23" presetID="23" presetClass="entr" presetSubtype="16" fill="hold" grpId="0" nodeType="afterEffect">
                                  <p:stCondLst>
                                    <p:cond delay="2000"/>
                                  </p:stCondLst>
                                  <p:childTnLst>
                                    <p:set>
                                      <p:cBhvr>
                                        <p:cTn id="24" dur="1" fill="hold">
                                          <p:stCondLst>
                                            <p:cond delay="0"/>
                                          </p:stCondLst>
                                        </p:cTn>
                                        <p:tgtEl>
                                          <p:spTgt spid="41990"/>
                                        </p:tgtEl>
                                        <p:attrNameLst>
                                          <p:attrName>style.visibility</p:attrName>
                                        </p:attrNameLst>
                                      </p:cBhvr>
                                      <p:to>
                                        <p:strVal val="visible"/>
                                      </p:to>
                                    </p:set>
                                    <p:anim calcmode="lin" valueType="num">
                                      <p:cBhvr>
                                        <p:cTn id="25" dur="500" fill="hold"/>
                                        <p:tgtEl>
                                          <p:spTgt spid="41990"/>
                                        </p:tgtEl>
                                        <p:attrNameLst>
                                          <p:attrName>ppt_w</p:attrName>
                                        </p:attrNameLst>
                                      </p:cBhvr>
                                      <p:tavLst>
                                        <p:tav tm="0">
                                          <p:val>
                                            <p:fltVal val="0"/>
                                          </p:val>
                                        </p:tav>
                                        <p:tav tm="100000">
                                          <p:val>
                                            <p:strVal val="#ppt_w"/>
                                          </p:val>
                                        </p:tav>
                                      </p:tavLst>
                                    </p:anim>
                                    <p:anim calcmode="lin" valueType="num">
                                      <p:cBhvr>
                                        <p:cTn id="26" dur="500" fill="hold"/>
                                        <p:tgtEl>
                                          <p:spTgt spid="419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90" grpId="0" autoUpdateAnimBg="0"/>
      <p:bldP spid="41991"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defTabSz="857250" eaLnBrk="1" hangingPunct="1">
              <a:defRPr/>
            </a:pPr>
            <a:r>
              <a:rPr lang="en-US" sz="3500" smtClean="0"/>
              <a:t>Sometimes, CTR is more than 50%</a:t>
            </a:r>
            <a:br>
              <a:rPr lang="en-US" sz="3500" smtClean="0"/>
            </a:br>
            <a:r>
              <a:rPr lang="en-US" sz="2700" smtClean="0"/>
              <a:t>But Heart is Normal</a:t>
            </a:r>
            <a:endParaRPr lang="en-US" smtClean="0"/>
          </a:p>
        </p:txBody>
      </p:sp>
      <p:sp>
        <p:nvSpPr>
          <p:cNvPr id="43011" name="Rectangle 3"/>
          <p:cNvSpPr>
            <a:spLocks noGrp="1" noChangeArrowheads="1"/>
          </p:cNvSpPr>
          <p:nvPr>
            <p:ph type="body" idx="1"/>
          </p:nvPr>
        </p:nvSpPr>
        <p:spPr>
          <a:xfrm>
            <a:off x="1600200" y="1927225"/>
            <a:ext cx="6019800" cy="4491038"/>
          </a:xfrm>
        </p:spPr>
        <p:txBody>
          <a:bodyPr/>
          <a:lstStyle/>
          <a:p>
            <a:pPr marL="268288" indent="-268288" defTabSz="857250" eaLnBrk="1" hangingPunct="1">
              <a:lnSpc>
                <a:spcPct val="95000"/>
              </a:lnSpc>
              <a:buFontTx/>
              <a:buNone/>
            </a:pPr>
            <a:endParaRPr lang="en-US" sz="2800" smtClean="0"/>
          </a:p>
          <a:p>
            <a:pPr marL="268288" indent="-268288" defTabSz="857250" eaLnBrk="1" hangingPunct="1">
              <a:lnSpc>
                <a:spcPct val="95000"/>
              </a:lnSpc>
            </a:pPr>
            <a:r>
              <a:rPr lang="en-US" smtClean="0"/>
              <a:t>Extracardiac causes of cardiac enlargement</a:t>
            </a:r>
          </a:p>
          <a:p>
            <a:pPr marL="642938" lvl="1" indent="-214313" defTabSz="857250" eaLnBrk="1" hangingPunct="1">
              <a:lnSpc>
                <a:spcPct val="95000"/>
              </a:lnSpc>
            </a:pPr>
            <a:r>
              <a:rPr lang="en-US" sz="3200" smtClean="0"/>
              <a:t>Portable AP films</a:t>
            </a:r>
          </a:p>
          <a:p>
            <a:pPr marL="642938" lvl="1" indent="-214313" defTabSz="857250" eaLnBrk="1" hangingPunct="1">
              <a:lnSpc>
                <a:spcPct val="95000"/>
              </a:lnSpc>
            </a:pPr>
            <a:r>
              <a:rPr lang="en-US" sz="3200" smtClean="0"/>
              <a:t>Obesity</a:t>
            </a:r>
          </a:p>
          <a:p>
            <a:pPr marL="642938" lvl="1" indent="-214313" defTabSz="857250" eaLnBrk="1" hangingPunct="1">
              <a:lnSpc>
                <a:spcPct val="95000"/>
              </a:lnSpc>
            </a:pPr>
            <a:r>
              <a:rPr lang="en-US" sz="3200" smtClean="0"/>
              <a:t>Pregnant</a:t>
            </a:r>
          </a:p>
          <a:p>
            <a:pPr marL="642938" lvl="1" indent="-214313" defTabSz="857250" eaLnBrk="1" hangingPunct="1">
              <a:lnSpc>
                <a:spcPct val="95000"/>
              </a:lnSpc>
            </a:pPr>
            <a:r>
              <a:rPr lang="en-US" sz="3200" smtClean="0"/>
              <a:t>Ascites</a:t>
            </a:r>
          </a:p>
          <a:p>
            <a:pPr marL="642938" lvl="1" indent="-214313" defTabSz="857250" eaLnBrk="1" hangingPunct="1">
              <a:lnSpc>
                <a:spcPct val="95000"/>
              </a:lnSpc>
            </a:pPr>
            <a:r>
              <a:rPr lang="en-US" sz="3200" smtClean="0"/>
              <a:t>Straight back syndrome</a:t>
            </a:r>
          </a:p>
          <a:p>
            <a:pPr marL="642938" lvl="1" indent="-214313" defTabSz="857250" eaLnBrk="1" hangingPunct="1">
              <a:lnSpc>
                <a:spcPct val="95000"/>
              </a:lnSpc>
            </a:pPr>
            <a:r>
              <a:rPr lang="en-US" sz="3200" smtClean="0"/>
              <a:t>Pectus excavatum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wipe(up)">
                                      <p:cBhvr>
                                        <p:cTn id="7" dur="500"/>
                                        <p:tgtEl>
                                          <p:spTgt spid="43010">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3011">
                                            <p:txEl>
                                              <p:pRg st="1" end="1"/>
                                            </p:txEl>
                                          </p:spTgt>
                                        </p:tgtEl>
                                        <p:attrNameLst>
                                          <p:attrName>style.visibility</p:attrName>
                                        </p:attrNameLst>
                                      </p:cBhvr>
                                      <p:to>
                                        <p:strVal val="visible"/>
                                      </p:to>
                                    </p:set>
                                    <p:animEffect transition="in" filter="wipe(up)">
                                      <p:cBhvr>
                                        <p:cTn id="10" dur="500"/>
                                        <p:tgtEl>
                                          <p:spTgt spid="4301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3011">
                                            <p:txEl>
                                              <p:pRg st="2" end="2"/>
                                            </p:txEl>
                                          </p:spTgt>
                                        </p:tgtEl>
                                        <p:attrNameLst>
                                          <p:attrName>style.visibility</p:attrName>
                                        </p:attrNameLst>
                                      </p:cBhvr>
                                      <p:to>
                                        <p:strVal val="visible"/>
                                      </p:to>
                                    </p:set>
                                    <p:animEffect transition="in" filter="wipe(up)">
                                      <p:cBhvr>
                                        <p:cTn id="13" dur="500"/>
                                        <p:tgtEl>
                                          <p:spTgt spid="4301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3011">
                                            <p:txEl>
                                              <p:pRg st="3" end="3"/>
                                            </p:txEl>
                                          </p:spTgt>
                                        </p:tgtEl>
                                        <p:attrNameLst>
                                          <p:attrName>style.visibility</p:attrName>
                                        </p:attrNameLst>
                                      </p:cBhvr>
                                      <p:to>
                                        <p:strVal val="visible"/>
                                      </p:to>
                                    </p:set>
                                    <p:animEffect transition="in" filter="wipe(up)">
                                      <p:cBhvr>
                                        <p:cTn id="16" dur="500"/>
                                        <p:tgtEl>
                                          <p:spTgt spid="43011">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animEffect transition="in" filter="wipe(up)">
                                      <p:cBhvr>
                                        <p:cTn id="19" dur="500"/>
                                        <p:tgtEl>
                                          <p:spTgt spid="43011">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43011">
                                            <p:txEl>
                                              <p:pRg st="5" end="5"/>
                                            </p:txEl>
                                          </p:spTgt>
                                        </p:tgtEl>
                                        <p:attrNameLst>
                                          <p:attrName>style.visibility</p:attrName>
                                        </p:attrNameLst>
                                      </p:cBhvr>
                                      <p:to>
                                        <p:strVal val="visible"/>
                                      </p:to>
                                    </p:set>
                                    <p:animEffect transition="in" filter="wipe(up)">
                                      <p:cBhvr>
                                        <p:cTn id="22" dur="500"/>
                                        <p:tgtEl>
                                          <p:spTgt spid="43011">
                                            <p:txEl>
                                              <p:pRg st="5" end="5"/>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3011">
                                            <p:txEl>
                                              <p:pRg st="6" end="6"/>
                                            </p:txEl>
                                          </p:spTgt>
                                        </p:tgtEl>
                                        <p:attrNameLst>
                                          <p:attrName>style.visibility</p:attrName>
                                        </p:attrNameLst>
                                      </p:cBhvr>
                                      <p:to>
                                        <p:strVal val="visible"/>
                                      </p:to>
                                    </p:set>
                                    <p:animEffect transition="in" filter="wipe(up)">
                                      <p:cBhvr>
                                        <p:cTn id="25" dur="500"/>
                                        <p:tgtEl>
                                          <p:spTgt spid="43011">
                                            <p:txEl>
                                              <p:pRg st="6" end="6"/>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3011">
                                            <p:txEl>
                                              <p:pRg st="7" end="7"/>
                                            </p:txEl>
                                          </p:spTgt>
                                        </p:tgtEl>
                                        <p:attrNameLst>
                                          <p:attrName>style.visibility</p:attrName>
                                        </p:attrNameLst>
                                      </p:cBhvr>
                                      <p:to>
                                        <p:strVal val="visible"/>
                                      </p:to>
                                    </p:set>
                                    <p:animEffect transition="in" filter="wipe(up)">
                                      <p:cBhvr>
                                        <p:cTn id="28" dur="500"/>
                                        <p:tgtEl>
                                          <p:spTgt spid="430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autoUpdateAnimBg="0" advAuto="0"/>
      <p:bldP spid="43011" grpId="0" build="p" bldLvl="2"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6" name="Picture 2" descr="Pectus-lateral"/>
          <p:cNvPicPr>
            <a:picLocks noChangeAspect="1" noChangeArrowheads="1"/>
          </p:cNvPicPr>
          <p:nvPr/>
        </p:nvPicPr>
        <p:blipFill>
          <a:blip r:embed="rId3"/>
          <a:srcRect/>
          <a:stretch>
            <a:fillRect/>
          </a:stretch>
        </p:blipFill>
        <p:spPr bwMode="auto">
          <a:xfrm>
            <a:off x="5091113" y="692150"/>
            <a:ext cx="3455987" cy="4795838"/>
          </a:xfrm>
          <a:prstGeom prst="rect">
            <a:avLst/>
          </a:prstGeom>
          <a:noFill/>
          <a:ln w="9525">
            <a:noFill/>
            <a:miter lim="800000"/>
            <a:headEnd/>
            <a:tailEnd/>
          </a:ln>
        </p:spPr>
      </p:pic>
      <p:pic>
        <p:nvPicPr>
          <p:cNvPr id="118787" name="Picture 3" descr="Pectus-frontal"/>
          <p:cNvPicPr>
            <a:picLocks noChangeAspect="1" noChangeArrowheads="1"/>
          </p:cNvPicPr>
          <p:nvPr/>
        </p:nvPicPr>
        <p:blipFill>
          <a:blip r:embed="rId4"/>
          <a:srcRect/>
          <a:stretch>
            <a:fillRect/>
          </a:stretch>
        </p:blipFill>
        <p:spPr bwMode="auto">
          <a:xfrm>
            <a:off x="493713" y="671513"/>
            <a:ext cx="4113212" cy="4816475"/>
          </a:xfrm>
          <a:prstGeom prst="rect">
            <a:avLst/>
          </a:prstGeom>
          <a:noFill/>
          <a:ln w="9525">
            <a:noFill/>
            <a:miter lim="800000"/>
            <a:headEnd/>
            <a:tailEnd/>
          </a:ln>
        </p:spPr>
      </p:pic>
      <p:sp>
        <p:nvSpPr>
          <p:cNvPr id="44036" name="Line 4"/>
          <p:cNvSpPr>
            <a:spLocks noChangeShapeType="1"/>
          </p:cNvSpPr>
          <p:nvPr/>
        </p:nvSpPr>
        <p:spPr bwMode="auto">
          <a:xfrm rot="-519185">
            <a:off x="7089775" y="2817813"/>
            <a:ext cx="342900" cy="254000"/>
          </a:xfrm>
          <a:prstGeom prst="line">
            <a:avLst/>
          </a:prstGeom>
          <a:noFill/>
          <a:ln w="28575">
            <a:solidFill>
              <a:srgbClr val="E82269"/>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4037" name="Line 5"/>
          <p:cNvSpPr>
            <a:spLocks noChangeShapeType="1"/>
          </p:cNvSpPr>
          <p:nvPr/>
        </p:nvSpPr>
        <p:spPr bwMode="auto">
          <a:xfrm rot="1031671">
            <a:off x="7343775" y="2347913"/>
            <a:ext cx="342900" cy="254000"/>
          </a:xfrm>
          <a:prstGeom prst="line">
            <a:avLst/>
          </a:prstGeom>
          <a:noFill/>
          <a:ln w="28575">
            <a:solidFill>
              <a:srgbClr val="E82269"/>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4038" name="Line 6"/>
          <p:cNvSpPr>
            <a:spLocks noChangeShapeType="1"/>
          </p:cNvSpPr>
          <p:nvPr/>
        </p:nvSpPr>
        <p:spPr bwMode="auto">
          <a:xfrm rot="-2115350">
            <a:off x="6899275" y="3389313"/>
            <a:ext cx="342900" cy="254000"/>
          </a:xfrm>
          <a:prstGeom prst="line">
            <a:avLst/>
          </a:prstGeom>
          <a:noFill/>
          <a:ln w="28575">
            <a:solidFill>
              <a:srgbClr val="E82269"/>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4039" name="Line 7"/>
          <p:cNvSpPr>
            <a:spLocks noChangeShapeType="1"/>
          </p:cNvSpPr>
          <p:nvPr/>
        </p:nvSpPr>
        <p:spPr bwMode="auto">
          <a:xfrm>
            <a:off x="2073275" y="3884613"/>
            <a:ext cx="2159000" cy="0"/>
          </a:xfrm>
          <a:prstGeom prst="line">
            <a:avLst/>
          </a:prstGeom>
          <a:noFill/>
          <a:ln w="28575">
            <a:solidFill>
              <a:srgbClr val="E82269"/>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4040" name="Text Box 8"/>
          <p:cNvSpPr txBox="1">
            <a:spLocks noChangeArrowheads="1"/>
          </p:cNvSpPr>
          <p:nvPr/>
        </p:nvSpPr>
        <p:spPr bwMode="auto">
          <a:xfrm>
            <a:off x="2605088" y="3403600"/>
            <a:ext cx="1022350" cy="457200"/>
          </a:xfrm>
          <a:prstGeom prst="rect">
            <a:avLst/>
          </a:prstGeom>
          <a:noFill/>
          <a:ln w="28575">
            <a:noFill/>
            <a:miter lim="800000"/>
            <a:headEnd/>
            <a:tailEnd/>
          </a:ln>
        </p:spPr>
        <p:txBody>
          <a:bodyPr>
            <a:spAutoFit/>
          </a:bodyPr>
          <a:lstStyle/>
          <a:p>
            <a:pPr algn="ctr">
              <a:spcBef>
                <a:spcPct val="50000"/>
              </a:spcBef>
            </a:pPr>
            <a:r>
              <a:rPr lang="en-US" sz="2400">
                <a:solidFill>
                  <a:srgbClr val="E82269"/>
                </a:solidFill>
              </a:rPr>
              <a:t>&gt;50%</a:t>
            </a:r>
          </a:p>
        </p:txBody>
      </p:sp>
      <p:sp>
        <p:nvSpPr>
          <p:cNvPr id="118793" name="Text Box 9"/>
          <p:cNvSpPr txBox="1">
            <a:spLocks noChangeArrowheads="1"/>
          </p:cNvSpPr>
          <p:nvPr/>
        </p:nvSpPr>
        <p:spPr bwMode="auto">
          <a:xfrm>
            <a:off x="382588" y="5572125"/>
            <a:ext cx="8145462" cy="942975"/>
          </a:xfrm>
          <a:prstGeom prst="rect">
            <a:avLst/>
          </a:prstGeom>
          <a:noFill/>
          <a:ln w="28575">
            <a:noFill/>
            <a:miter lim="800000"/>
            <a:headEnd/>
            <a:tailEnd/>
          </a:ln>
        </p:spPr>
        <p:txBody>
          <a:bodyPr>
            <a:spAutoFit/>
          </a:bodyPr>
          <a:lstStyle/>
          <a:p>
            <a:pPr algn="ctr">
              <a:spcBef>
                <a:spcPct val="50000"/>
              </a:spcBef>
            </a:pPr>
            <a:r>
              <a:rPr lang="en-US" sz="1400"/>
              <a:t>Here is a heart that is larger than 50% of the cardiothoracic ratio, but it is still a normal heart. This is because there is an extracardiac cause for the apparent cardiomegaly. On the lateral film, the arrows point to the inward displacement of the lower sternum in a pectus excavatum deformity.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1000"/>
                                  </p:stCondLst>
                                  <p:childTnLst>
                                    <p:set>
                                      <p:cBhvr>
                                        <p:cTn id="6" dur="1" fill="hold">
                                          <p:stCondLst>
                                            <p:cond delay="0"/>
                                          </p:stCondLst>
                                        </p:cTn>
                                        <p:tgtEl>
                                          <p:spTgt spid="44039"/>
                                        </p:tgtEl>
                                        <p:attrNameLst>
                                          <p:attrName>style.visibility</p:attrName>
                                        </p:attrNameLst>
                                      </p:cBhvr>
                                      <p:to>
                                        <p:strVal val="visible"/>
                                      </p:to>
                                    </p:set>
                                    <p:anim calcmode="lin" valueType="num">
                                      <p:cBhvr>
                                        <p:cTn id="7" dur="500" fill="hold"/>
                                        <p:tgtEl>
                                          <p:spTgt spid="44039"/>
                                        </p:tgtEl>
                                        <p:attrNameLst>
                                          <p:attrName>ppt_w</p:attrName>
                                        </p:attrNameLst>
                                      </p:cBhvr>
                                      <p:tavLst>
                                        <p:tav tm="0">
                                          <p:val>
                                            <p:fltVal val="0"/>
                                          </p:val>
                                        </p:tav>
                                        <p:tav tm="100000">
                                          <p:val>
                                            <p:strVal val="#ppt_w"/>
                                          </p:val>
                                        </p:tav>
                                      </p:tavLst>
                                    </p:anim>
                                    <p:anim calcmode="lin" valueType="num">
                                      <p:cBhvr>
                                        <p:cTn id="8" dur="500" fill="hold"/>
                                        <p:tgtEl>
                                          <p:spTgt spid="44039"/>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44040"/>
                                        </p:tgtEl>
                                        <p:attrNameLst>
                                          <p:attrName>style.visibility</p:attrName>
                                        </p:attrNameLst>
                                      </p:cBhvr>
                                      <p:to>
                                        <p:strVal val="visible"/>
                                      </p:to>
                                    </p:set>
                                    <p:anim calcmode="lin" valueType="num">
                                      <p:cBhvr>
                                        <p:cTn id="12" dur="500" fill="hold"/>
                                        <p:tgtEl>
                                          <p:spTgt spid="44040"/>
                                        </p:tgtEl>
                                        <p:attrNameLst>
                                          <p:attrName>ppt_w</p:attrName>
                                        </p:attrNameLst>
                                      </p:cBhvr>
                                      <p:tavLst>
                                        <p:tav tm="0">
                                          <p:val>
                                            <p:fltVal val="0"/>
                                          </p:val>
                                        </p:tav>
                                        <p:tav tm="100000">
                                          <p:val>
                                            <p:strVal val="#ppt_w"/>
                                          </p:val>
                                        </p:tav>
                                      </p:tavLst>
                                    </p:anim>
                                    <p:anim calcmode="lin" valueType="num">
                                      <p:cBhvr>
                                        <p:cTn id="13" dur="500" fill="hold"/>
                                        <p:tgtEl>
                                          <p:spTgt spid="44040"/>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17" presetClass="entr" presetSubtype="10" fill="hold" nodeType="afterEffect">
                                  <p:stCondLst>
                                    <p:cond delay="0"/>
                                  </p:stCondLst>
                                  <p:childTnLst>
                                    <p:set>
                                      <p:cBhvr>
                                        <p:cTn id="16" dur="1" fill="hold">
                                          <p:stCondLst>
                                            <p:cond delay="0"/>
                                          </p:stCondLst>
                                        </p:cTn>
                                        <p:tgtEl>
                                          <p:spTgt spid="44037"/>
                                        </p:tgtEl>
                                        <p:attrNameLst>
                                          <p:attrName>style.visibility</p:attrName>
                                        </p:attrNameLst>
                                      </p:cBhvr>
                                      <p:to>
                                        <p:strVal val="visible"/>
                                      </p:to>
                                    </p:set>
                                    <p:anim calcmode="lin" valueType="num">
                                      <p:cBhvr>
                                        <p:cTn id="17" dur="500" fill="hold"/>
                                        <p:tgtEl>
                                          <p:spTgt spid="44037"/>
                                        </p:tgtEl>
                                        <p:attrNameLst>
                                          <p:attrName>ppt_w</p:attrName>
                                        </p:attrNameLst>
                                      </p:cBhvr>
                                      <p:tavLst>
                                        <p:tav tm="0">
                                          <p:val>
                                            <p:fltVal val="0"/>
                                          </p:val>
                                        </p:tav>
                                        <p:tav tm="100000">
                                          <p:val>
                                            <p:strVal val="#ppt_w"/>
                                          </p:val>
                                        </p:tav>
                                      </p:tavLst>
                                    </p:anim>
                                    <p:anim calcmode="lin" valueType="num">
                                      <p:cBhvr>
                                        <p:cTn id="18" dur="500" fill="hold"/>
                                        <p:tgtEl>
                                          <p:spTgt spid="44037"/>
                                        </p:tgtEl>
                                        <p:attrNameLst>
                                          <p:attrName>ppt_h</p:attrName>
                                        </p:attrNameLst>
                                      </p:cBhvr>
                                      <p:tavLst>
                                        <p:tav tm="0">
                                          <p:val>
                                            <p:strVal val="#ppt_h"/>
                                          </p:val>
                                        </p:tav>
                                        <p:tav tm="100000">
                                          <p:val>
                                            <p:strVal val="#ppt_h"/>
                                          </p:val>
                                        </p:tav>
                                      </p:tavLst>
                                    </p:anim>
                                  </p:childTnLst>
                                </p:cTn>
                              </p:par>
                            </p:childTnLst>
                          </p:cTn>
                        </p:par>
                        <p:par>
                          <p:cTn id="19" fill="hold">
                            <p:stCondLst>
                              <p:cond delay="2500"/>
                            </p:stCondLst>
                            <p:childTnLst>
                              <p:par>
                                <p:cTn id="20" presetID="17" presetClass="entr" presetSubtype="10" fill="hold" nodeType="afterEffect">
                                  <p:stCondLst>
                                    <p:cond delay="0"/>
                                  </p:stCondLst>
                                  <p:childTnLst>
                                    <p:set>
                                      <p:cBhvr>
                                        <p:cTn id="21" dur="1" fill="hold">
                                          <p:stCondLst>
                                            <p:cond delay="0"/>
                                          </p:stCondLst>
                                        </p:cTn>
                                        <p:tgtEl>
                                          <p:spTgt spid="44036"/>
                                        </p:tgtEl>
                                        <p:attrNameLst>
                                          <p:attrName>style.visibility</p:attrName>
                                        </p:attrNameLst>
                                      </p:cBhvr>
                                      <p:to>
                                        <p:strVal val="visible"/>
                                      </p:to>
                                    </p:set>
                                    <p:anim calcmode="lin" valueType="num">
                                      <p:cBhvr>
                                        <p:cTn id="22" dur="500" fill="hold"/>
                                        <p:tgtEl>
                                          <p:spTgt spid="44036"/>
                                        </p:tgtEl>
                                        <p:attrNameLst>
                                          <p:attrName>ppt_w</p:attrName>
                                        </p:attrNameLst>
                                      </p:cBhvr>
                                      <p:tavLst>
                                        <p:tav tm="0">
                                          <p:val>
                                            <p:fltVal val="0"/>
                                          </p:val>
                                        </p:tav>
                                        <p:tav tm="100000">
                                          <p:val>
                                            <p:strVal val="#ppt_w"/>
                                          </p:val>
                                        </p:tav>
                                      </p:tavLst>
                                    </p:anim>
                                    <p:anim calcmode="lin" valueType="num">
                                      <p:cBhvr>
                                        <p:cTn id="23" dur="500" fill="hold"/>
                                        <p:tgtEl>
                                          <p:spTgt spid="44036"/>
                                        </p:tgtEl>
                                        <p:attrNameLst>
                                          <p:attrName>ppt_h</p:attrName>
                                        </p:attrNameLst>
                                      </p:cBhvr>
                                      <p:tavLst>
                                        <p:tav tm="0">
                                          <p:val>
                                            <p:strVal val="#ppt_h"/>
                                          </p:val>
                                        </p:tav>
                                        <p:tav tm="100000">
                                          <p:val>
                                            <p:strVal val="#ppt_h"/>
                                          </p:val>
                                        </p:tav>
                                      </p:tavLst>
                                    </p:anim>
                                  </p:childTnLst>
                                </p:cTn>
                              </p:par>
                            </p:childTnLst>
                          </p:cTn>
                        </p:par>
                        <p:par>
                          <p:cTn id="24" fill="hold">
                            <p:stCondLst>
                              <p:cond delay="3000"/>
                            </p:stCondLst>
                            <p:childTnLst>
                              <p:par>
                                <p:cTn id="25" presetID="17" presetClass="entr" presetSubtype="10" fill="hold" nodeType="afterEffect">
                                  <p:stCondLst>
                                    <p:cond delay="0"/>
                                  </p:stCondLst>
                                  <p:childTnLst>
                                    <p:set>
                                      <p:cBhvr>
                                        <p:cTn id="26" dur="1" fill="hold">
                                          <p:stCondLst>
                                            <p:cond delay="0"/>
                                          </p:stCondLst>
                                        </p:cTn>
                                        <p:tgtEl>
                                          <p:spTgt spid="44038"/>
                                        </p:tgtEl>
                                        <p:attrNameLst>
                                          <p:attrName>style.visibility</p:attrName>
                                        </p:attrNameLst>
                                      </p:cBhvr>
                                      <p:to>
                                        <p:strVal val="visible"/>
                                      </p:to>
                                    </p:set>
                                    <p:anim calcmode="lin" valueType="num">
                                      <p:cBhvr>
                                        <p:cTn id="27" dur="500" fill="hold"/>
                                        <p:tgtEl>
                                          <p:spTgt spid="44038"/>
                                        </p:tgtEl>
                                        <p:attrNameLst>
                                          <p:attrName>ppt_w</p:attrName>
                                        </p:attrNameLst>
                                      </p:cBhvr>
                                      <p:tavLst>
                                        <p:tav tm="0">
                                          <p:val>
                                            <p:fltVal val="0"/>
                                          </p:val>
                                        </p:tav>
                                        <p:tav tm="100000">
                                          <p:val>
                                            <p:strVal val="#ppt_w"/>
                                          </p:val>
                                        </p:tav>
                                      </p:tavLst>
                                    </p:anim>
                                    <p:anim calcmode="lin" valueType="num">
                                      <p:cBhvr>
                                        <p:cTn id="28" dur="500" fill="hold"/>
                                        <p:tgtEl>
                                          <p:spTgt spid="440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914400" y="2959100"/>
            <a:ext cx="7620000" cy="1820863"/>
          </a:xfrm>
        </p:spPr>
        <p:txBody>
          <a:bodyPr/>
          <a:lstStyle/>
          <a:p>
            <a:pPr marL="268288" indent="-268288" defTabSz="857250" eaLnBrk="1" hangingPunct="1">
              <a:lnSpc>
                <a:spcPct val="80000"/>
              </a:lnSpc>
            </a:pPr>
            <a:r>
              <a:rPr lang="en-US" sz="3100" smtClean="0"/>
              <a:t>Obstruction to outflow of the ventricles</a:t>
            </a:r>
          </a:p>
          <a:p>
            <a:pPr marL="642938" lvl="1" indent="-214313" defTabSz="857250" eaLnBrk="1" hangingPunct="1"/>
            <a:r>
              <a:rPr lang="en-US" sz="2700" smtClean="0"/>
              <a:t>Ventricular hypertrophy</a:t>
            </a:r>
          </a:p>
          <a:p>
            <a:pPr marL="268288" indent="-268288" defTabSz="857250" eaLnBrk="1" hangingPunct="1">
              <a:lnSpc>
                <a:spcPct val="80000"/>
              </a:lnSpc>
            </a:pPr>
            <a:r>
              <a:rPr lang="en-US" sz="3100" smtClean="0"/>
              <a:t>Must look at cardiac contours</a:t>
            </a:r>
            <a:endParaRPr lang="en-US" sz="3600" smtClean="0"/>
          </a:p>
        </p:txBody>
      </p:sp>
      <p:sp>
        <p:nvSpPr>
          <p:cNvPr id="45059" name="Rectangle 3"/>
          <p:cNvSpPr>
            <a:spLocks noGrp="1" noChangeArrowheads="1"/>
          </p:cNvSpPr>
          <p:nvPr>
            <p:ph type="title"/>
          </p:nvPr>
        </p:nvSpPr>
        <p:spPr/>
        <p:txBody>
          <a:bodyPr lIns="86678" tIns="42228" rIns="86678" bIns="42228"/>
          <a:lstStyle/>
          <a:p>
            <a:pPr defTabSz="857250" eaLnBrk="1" hangingPunct="1">
              <a:defRPr/>
            </a:pPr>
            <a:r>
              <a:rPr lang="en-US" sz="3500" smtClean="0"/>
              <a:t>Sometimes, CTR is less than 50%</a:t>
            </a:r>
            <a:r>
              <a:rPr lang="en-US" smtClean="0"/>
              <a:t/>
            </a:r>
            <a:br>
              <a:rPr lang="en-US" smtClean="0"/>
            </a:br>
            <a:r>
              <a:rPr lang="en-US" sz="2700" smtClean="0"/>
              <a:t>But Heart is Abnormal</a:t>
            </a:r>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wipe(up)">
                                      <p:cBhvr>
                                        <p:cTn id="7" dur="500"/>
                                        <p:tgtEl>
                                          <p:spTgt spid="4505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5058">
                                            <p:txEl>
                                              <p:pRg st="0" end="0"/>
                                            </p:txEl>
                                          </p:spTgt>
                                        </p:tgtEl>
                                        <p:attrNameLst>
                                          <p:attrName>style.visibility</p:attrName>
                                        </p:attrNameLst>
                                      </p:cBhvr>
                                      <p:to>
                                        <p:strVal val="visible"/>
                                      </p:to>
                                    </p:set>
                                    <p:animEffect transition="in" filter="wipe(up)">
                                      <p:cBhvr>
                                        <p:cTn id="10" dur="500"/>
                                        <p:tgtEl>
                                          <p:spTgt spid="45058">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5058">
                                            <p:txEl>
                                              <p:pRg st="1" end="1"/>
                                            </p:txEl>
                                          </p:spTgt>
                                        </p:tgtEl>
                                        <p:attrNameLst>
                                          <p:attrName>style.visibility</p:attrName>
                                        </p:attrNameLst>
                                      </p:cBhvr>
                                      <p:to>
                                        <p:strVal val="visible"/>
                                      </p:to>
                                    </p:set>
                                    <p:animEffect transition="in" filter="wipe(up)">
                                      <p:cBhvr>
                                        <p:cTn id="13" dur="500"/>
                                        <p:tgtEl>
                                          <p:spTgt spid="45058">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5058">
                                            <p:txEl>
                                              <p:pRg st="2" end="2"/>
                                            </p:txEl>
                                          </p:spTgt>
                                        </p:tgtEl>
                                        <p:attrNameLst>
                                          <p:attrName>style.visibility</p:attrName>
                                        </p:attrNameLst>
                                      </p:cBhvr>
                                      <p:to>
                                        <p:strVal val="visible"/>
                                      </p:to>
                                    </p:set>
                                    <p:animEffect transition="in" filter="wipe(up)">
                                      <p:cBhvr>
                                        <p:cTn id="16" dur="500"/>
                                        <p:tgtEl>
                                          <p:spTgt spid="45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bldLvl="2" autoUpdateAnimBg="0"/>
      <p:bldP spid="45059"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4" name="Picture 2" descr="Aortic Stenosis2"/>
          <p:cNvPicPr>
            <a:picLocks noChangeAspect="1" noChangeArrowheads="1"/>
          </p:cNvPicPr>
          <p:nvPr/>
        </p:nvPicPr>
        <p:blipFill>
          <a:blip r:embed="rId3"/>
          <a:srcRect/>
          <a:stretch>
            <a:fillRect/>
          </a:stretch>
        </p:blipFill>
        <p:spPr bwMode="auto">
          <a:xfrm>
            <a:off x="1003300" y="1114425"/>
            <a:ext cx="7056438" cy="5292725"/>
          </a:xfrm>
          <a:prstGeom prst="rect">
            <a:avLst/>
          </a:prstGeom>
          <a:noFill/>
          <a:ln w="9525">
            <a:noFill/>
            <a:miter lim="800000"/>
            <a:headEnd/>
            <a:tailEnd/>
          </a:ln>
        </p:spPr>
      </p:pic>
      <p:sp>
        <p:nvSpPr>
          <p:cNvPr id="46083" name="Line 3"/>
          <p:cNvSpPr>
            <a:spLocks noChangeShapeType="1"/>
          </p:cNvSpPr>
          <p:nvPr/>
        </p:nvSpPr>
        <p:spPr bwMode="auto">
          <a:xfrm>
            <a:off x="2830513" y="1882775"/>
            <a:ext cx="484187" cy="287338"/>
          </a:xfrm>
          <a:prstGeom prst="line">
            <a:avLst/>
          </a:prstGeom>
          <a:noFill/>
          <a:ln w="28575">
            <a:solidFill>
              <a:schemeClr val="tx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6084" name="Line 4"/>
          <p:cNvSpPr>
            <a:spLocks noChangeShapeType="1"/>
          </p:cNvSpPr>
          <p:nvPr/>
        </p:nvSpPr>
        <p:spPr bwMode="auto">
          <a:xfrm rot="-872036">
            <a:off x="2754313" y="2320925"/>
            <a:ext cx="484187" cy="287338"/>
          </a:xfrm>
          <a:prstGeom prst="line">
            <a:avLst/>
          </a:prstGeom>
          <a:noFill/>
          <a:ln w="28575">
            <a:solidFill>
              <a:schemeClr val="tx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6085" name="Line 5"/>
          <p:cNvSpPr>
            <a:spLocks noChangeShapeType="1"/>
          </p:cNvSpPr>
          <p:nvPr/>
        </p:nvSpPr>
        <p:spPr bwMode="auto">
          <a:xfrm rot="19678184">
            <a:off x="2725738" y="2798763"/>
            <a:ext cx="484187" cy="287337"/>
          </a:xfrm>
          <a:prstGeom prst="line">
            <a:avLst/>
          </a:prstGeom>
          <a:noFill/>
          <a:ln w="28575">
            <a:solidFill>
              <a:schemeClr val="tx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6086" name="Line 6"/>
          <p:cNvSpPr>
            <a:spLocks noChangeShapeType="1"/>
          </p:cNvSpPr>
          <p:nvPr/>
        </p:nvSpPr>
        <p:spPr bwMode="auto">
          <a:xfrm>
            <a:off x="3748088" y="4916488"/>
            <a:ext cx="2116137" cy="0"/>
          </a:xfrm>
          <a:prstGeom prst="line">
            <a:avLst/>
          </a:prstGeom>
          <a:noFill/>
          <a:ln w="38100">
            <a:solidFill>
              <a:srgbClr val="E82269"/>
            </a:solidFill>
            <a:round/>
            <a:headEnd type="triangl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46087" name="Text Box 7"/>
          <p:cNvSpPr txBox="1">
            <a:spLocks noChangeArrowheads="1"/>
          </p:cNvSpPr>
          <p:nvPr/>
        </p:nvSpPr>
        <p:spPr bwMode="auto">
          <a:xfrm>
            <a:off x="4037013" y="4214813"/>
            <a:ext cx="1470025" cy="457200"/>
          </a:xfrm>
          <a:prstGeom prst="rect">
            <a:avLst/>
          </a:prstGeom>
          <a:noFill/>
          <a:ln w="28575">
            <a:noFill/>
            <a:miter lim="800000"/>
            <a:headEnd/>
            <a:tailEnd/>
          </a:ln>
        </p:spPr>
        <p:txBody>
          <a:bodyPr>
            <a:spAutoFit/>
          </a:bodyPr>
          <a:lstStyle/>
          <a:p>
            <a:pPr algn="ctr">
              <a:spcBef>
                <a:spcPct val="50000"/>
              </a:spcBef>
            </a:pPr>
            <a:r>
              <a:rPr lang="en-US" sz="2400">
                <a:solidFill>
                  <a:srgbClr val="E82269"/>
                </a:solidFill>
              </a:rPr>
              <a:t>&lt;50%</a:t>
            </a:r>
          </a:p>
        </p:txBody>
      </p:sp>
      <p:sp>
        <p:nvSpPr>
          <p:cNvPr id="46088" name="Text Box 8"/>
          <p:cNvSpPr txBox="1">
            <a:spLocks noChangeArrowheads="1"/>
          </p:cNvSpPr>
          <p:nvPr/>
        </p:nvSpPr>
        <p:spPr bwMode="auto">
          <a:xfrm>
            <a:off x="544513" y="5695950"/>
            <a:ext cx="8123237" cy="1006475"/>
          </a:xfrm>
          <a:prstGeom prst="rect">
            <a:avLst/>
          </a:prstGeom>
          <a:noFill/>
          <a:ln w="28575">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000">
                <a:solidFill>
                  <a:schemeClr val="tx2"/>
                </a:solidFill>
              </a:rPr>
              <a:t>Here is an example of a heart which is less than 50% of the CTR in which the heart is still abnormal. This is recognizable because there is an abnormal contour to the heart (arrows).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1000"/>
                                  </p:stCondLst>
                                  <p:childTnLst>
                                    <p:set>
                                      <p:cBhvr>
                                        <p:cTn id="6" dur="1" fill="hold">
                                          <p:stCondLst>
                                            <p:cond delay="0"/>
                                          </p:stCondLst>
                                        </p:cTn>
                                        <p:tgtEl>
                                          <p:spTgt spid="46086"/>
                                        </p:tgtEl>
                                        <p:attrNameLst>
                                          <p:attrName>style.visibility</p:attrName>
                                        </p:attrNameLst>
                                      </p:cBhvr>
                                      <p:to>
                                        <p:strVal val="visible"/>
                                      </p:to>
                                    </p:set>
                                    <p:anim calcmode="lin" valueType="num">
                                      <p:cBhvr>
                                        <p:cTn id="7" dur="500" fill="hold"/>
                                        <p:tgtEl>
                                          <p:spTgt spid="46086"/>
                                        </p:tgtEl>
                                        <p:attrNameLst>
                                          <p:attrName>ppt_w</p:attrName>
                                        </p:attrNameLst>
                                      </p:cBhvr>
                                      <p:tavLst>
                                        <p:tav tm="0">
                                          <p:val>
                                            <p:fltVal val="0"/>
                                          </p:val>
                                        </p:tav>
                                        <p:tav tm="100000">
                                          <p:val>
                                            <p:strVal val="#ppt_w"/>
                                          </p:val>
                                        </p:tav>
                                      </p:tavLst>
                                    </p:anim>
                                    <p:anim calcmode="lin" valueType="num">
                                      <p:cBhvr>
                                        <p:cTn id="8" dur="500" fill="hold"/>
                                        <p:tgtEl>
                                          <p:spTgt spid="46086"/>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46087"/>
                                        </p:tgtEl>
                                        <p:attrNameLst>
                                          <p:attrName>style.visibility</p:attrName>
                                        </p:attrNameLst>
                                      </p:cBhvr>
                                      <p:to>
                                        <p:strVal val="visible"/>
                                      </p:to>
                                    </p:set>
                                    <p:anim calcmode="lin" valueType="num">
                                      <p:cBhvr>
                                        <p:cTn id="12" dur="500" fill="hold"/>
                                        <p:tgtEl>
                                          <p:spTgt spid="46087"/>
                                        </p:tgtEl>
                                        <p:attrNameLst>
                                          <p:attrName>ppt_w</p:attrName>
                                        </p:attrNameLst>
                                      </p:cBhvr>
                                      <p:tavLst>
                                        <p:tav tm="0">
                                          <p:val>
                                            <p:fltVal val="0"/>
                                          </p:val>
                                        </p:tav>
                                        <p:tav tm="100000">
                                          <p:val>
                                            <p:strVal val="#ppt_w"/>
                                          </p:val>
                                        </p:tav>
                                      </p:tavLst>
                                    </p:anim>
                                    <p:anim calcmode="lin" valueType="num">
                                      <p:cBhvr>
                                        <p:cTn id="13" dur="500" fill="hold"/>
                                        <p:tgtEl>
                                          <p:spTgt spid="46087"/>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17" presetClass="entr" presetSubtype="10" fill="hold" nodeType="afterEffect">
                                  <p:stCondLst>
                                    <p:cond delay="0"/>
                                  </p:stCondLst>
                                  <p:childTnLst>
                                    <p:set>
                                      <p:cBhvr>
                                        <p:cTn id="16" dur="1" fill="hold">
                                          <p:stCondLst>
                                            <p:cond delay="0"/>
                                          </p:stCondLst>
                                        </p:cTn>
                                        <p:tgtEl>
                                          <p:spTgt spid="46083"/>
                                        </p:tgtEl>
                                        <p:attrNameLst>
                                          <p:attrName>style.visibility</p:attrName>
                                        </p:attrNameLst>
                                      </p:cBhvr>
                                      <p:to>
                                        <p:strVal val="visible"/>
                                      </p:to>
                                    </p:set>
                                    <p:anim calcmode="lin" valueType="num">
                                      <p:cBhvr>
                                        <p:cTn id="17" dur="500" fill="hold"/>
                                        <p:tgtEl>
                                          <p:spTgt spid="46083"/>
                                        </p:tgtEl>
                                        <p:attrNameLst>
                                          <p:attrName>ppt_w</p:attrName>
                                        </p:attrNameLst>
                                      </p:cBhvr>
                                      <p:tavLst>
                                        <p:tav tm="0">
                                          <p:val>
                                            <p:fltVal val="0"/>
                                          </p:val>
                                        </p:tav>
                                        <p:tav tm="100000">
                                          <p:val>
                                            <p:strVal val="#ppt_w"/>
                                          </p:val>
                                        </p:tav>
                                      </p:tavLst>
                                    </p:anim>
                                    <p:anim calcmode="lin" valueType="num">
                                      <p:cBhvr>
                                        <p:cTn id="18" dur="500" fill="hold"/>
                                        <p:tgtEl>
                                          <p:spTgt spid="46083"/>
                                        </p:tgtEl>
                                        <p:attrNameLst>
                                          <p:attrName>ppt_h</p:attrName>
                                        </p:attrNameLst>
                                      </p:cBhvr>
                                      <p:tavLst>
                                        <p:tav tm="0">
                                          <p:val>
                                            <p:strVal val="#ppt_h"/>
                                          </p:val>
                                        </p:tav>
                                        <p:tav tm="100000">
                                          <p:val>
                                            <p:strVal val="#ppt_h"/>
                                          </p:val>
                                        </p:tav>
                                      </p:tavLst>
                                    </p:anim>
                                  </p:childTnLst>
                                </p:cTn>
                              </p:par>
                            </p:childTnLst>
                          </p:cTn>
                        </p:par>
                        <p:par>
                          <p:cTn id="19" fill="hold">
                            <p:stCondLst>
                              <p:cond delay="2500"/>
                            </p:stCondLst>
                            <p:childTnLst>
                              <p:par>
                                <p:cTn id="20" presetID="17" presetClass="entr" presetSubtype="10" fill="hold" nodeType="afterEffect">
                                  <p:stCondLst>
                                    <p:cond delay="0"/>
                                  </p:stCondLst>
                                  <p:childTnLst>
                                    <p:set>
                                      <p:cBhvr>
                                        <p:cTn id="21" dur="1" fill="hold">
                                          <p:stCondLst>
                                            <p:cond delay="0"/>
                                          </p:stCondLst>
                                        </p:cTn>
                                        <p:tgtEl>
                                          <p:spTgt spid="46084"/>
                                        </p:tgtEl>
                                        <p:attrNameLst>
                                          <p:attrName>style.visibility</p:attrName>
                                        </p:attrNameLst>
                                      </p:cBhvr>
                                      <p:to>
                                        <p:strVal val="visible"/>
                                      </p:to>
                                    </p:set>
                                    <p:anim calcmode="lin" valueType="num">
                                      <p:cBhvr>
                                        <p:cTn id="22" dur="500" fill="hold"/>
                                        <p:tgtEl>
                                          <p:spTgt spid="46084"/>
                                        </p:tgtEl>
                                        <p:attrNameLst>
                                          <p:attrName>ppt_w</p:attrName>
                                        </p:attrNameLst>
                                      </p:cBhvr>
                                      <p:tavLst>
                                        <p:tav tm="0">
                                          <p:val>
                                            <p:fltVal val="0"/>
                                          </p:val>
                                        </p:tav>
                                        <p:tav tm="100000">
                                          <p:val>
                                            <p:strVal val="#ppt_w"/>
                                          </p:val>
                                        </p:tav>
                                      </p:tavLst>
                                    </p:anim>
                                    <p:anim calcmode="lin" valueType="num">
                                      <p:cBhvr>
                                        <p:cTn id="23" dur="500" fill="hold"/>
                                        <p:tgtEl>
                                          <p:spTgt spid="46084"/>
                                        </p:tgtEl>
                                        <p:attrNameLst>
                                          <p:attrName>ppt_h</p:attrName>
                                        </p:attrNameLst>
                                      </p:cBhvr>
                                      <p:tavLst>
                                        <p:tav tm="0">
                                          <p:val>
                                            <p:strVal val="#ppt_h"/>
                                          </p:val>
                                        </p:tav>
                                        <p:tav tm="100000">
                                          <p:val>
                                            <p:strVal val="#ppt_h"/>
                                          </p:val>
                                        </p:tav>
                                      </p:tavLst>
                                    </p:anim>
                                  </p:childTnLst>
                                </p:cTn>
                              </p:par>
                            </p:childTnLst>
                          </p:cTn>
                        </p:par>
                        <p:par>
                          <p:cTn id="24" fill="hold">
                            <p:stCondLst>
                              <p:cond delay="3000"/>
                            </p:stCondLst>
                            <p:childTnLst>
                              <p:par>
                                <p:cTn id="25" presetID="17" presetClass="entr" presetSubtype="10" fill="hold" nodeType="afterEffect">
                                  <p:stCondLst>
                                    <p:cond delay="0"/>
                                  </p:stCondLst>
                                  <p:childTnLst>
                                    <p:set>
                                      <p:cBhvr>
                                        <p:cTn id="26" dur="1" fill="hold">
                                          <p:stCondLst>
                                            <p:cond delay="0"/>
                                          </p:stCondLst>
                                        </p:cTn>
                                        <p:tgtEl>
                                          <p:spTgt spid="46085"/>
                                        </p:tgtEl>
                                        <p:attrNameLst>
                                          <p:attrName>style.visibility</p:attrName>
                                        </p:attrNameLst>
                                      </p:cBhvr>
                                      <p:to>
                                        <p:strVal val="visible"/>
                                      </p:to>
                                    </p:set>
                                    <p:anim calcmode="lin" valueType="num">
                                      <p:cBhvr>
                                        <p:cTn id="27" dur="500" fill="hold"/>
                                        <p:tgtEl>
                                          <p:spTgt spid="46085"/>
                                        </p:tgtEl>
                                        <p:attrNameLst>
                                          <p:attrName>ppt_w</p:attrName>
                                        </p:attrNameLst>
                                      </p:cBhvr>
                                      <p:tavLst>
                                        <p:tav tm="0">
                                          <p:val>
                                            <p:fltVal val="0"/>
                                          </p:val>
                                        </p:tav>
                                        <p:tav tm="100000">
                                          <p:val>
                                            <p:strVal val="#ppt_w"/>
                                          </p:val>
                                        </p:tav>
                                      </p:tavLst>
                                    </p:anim>
                                    <p:anim calcmode="lin" valueType="num">
                                      <p:cBhvr>
                                        <p:cTn id="28" dur="500" fill="hold"/>
                                        <p:tgtEl>
                                          <p:spTgt spid="460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4800" y="228600"/>
            <a:ext cx="8534400" cy="685800"/>
          </a:xfrm>
        </p:spPr>
        <p:txBody>
          <a:bodyPr/>
          <a:lstStyle/>
          <a:p>
            <a:pPr eaLnBrk="1" hangingPunct="1">
              <a:defRPr/>
            </a:pPr>
            <a:r>
              <a:rPr lang="en-US" smtClean="0">
                <a:solidFill>
                  <a:srgbClr val="66FFFF"/>
                </a:solidFill>
              </a:rPr>
              <a:t>Anatomy on Normal Chest X-Ray</a:t>
            </a:r>
          </a:p>
        </p:txBody>
      </p:sp>
      <p:pic>
        <p:nvPicPr>
          <p:cNvPr id="121859" name="Picture 3" descr="Case1HeartDrawingLAT"/>
          <p:cNvPicPr>
            <a:picLocks noChangeAspect="1" noChangeArrowheads="1"/>
          </p:cNvPicPr>
          <p:nvPr/>
        </p:nvPicPr>
        <p:blipFill>
          <a:blip r:embed="rId3">
            <a:lum bright="6000" contrast="12000"/>
          </a:blip>
          <a:srcRect/>
          <a:stretch>
            <a:fillRect/>
          </a:stretch>
        </p:blipFill>
        <p:spPr bwMode="auto">
          <a:xfrm>
            <a:off x="4662488" y="914400"/>
            <a:ext cx="4519612" cy="5638800"/>
          </a:xfrm>
          <a:prstGeom prst="rect">
            <a:avLst/>
          </a:prstGeom>
          <a:noFill/>
          <a:ln w="9525">
            <a:noFill/>
            <a:miter lim="800000"/>
            <a:headEnd/>
            <a:tailEnd/>
          </a:ln>
        </p:spPr>
      </p:pic>
      <p:pic>
        <p:nvPicPr>
          <p:cNvPr id="121860" name="Picture 4" descr="Case1HeartDrawingPA"/>
          <p:cNvPicPr>
            <a:picLocks noChangeAspect="1" noChangeArrowheads="1"/>
          </p:cNvPicPr>
          <p:nvPr/>
        </p:nvPicPr>
        <p:blipFill>
          <a:blip r:embed="rId4">
            <a:lum bright="12000" contrast="24000"/>
            <a:grayscl/>
          </a:blip>
          <a:srcRect b="3940"/>
          <a:stretch>
            <a:fillRect/>
          </a:stretch>
        </p:blipFill>
        <p:spPr bwMode="auto">
          <a:xfrm>
            <a:off x="84138" y="914400"/>
            <a:ext cx="4564062" cy="5638800"/>
          </a:xfrm>
          <a:prstGeom prst="rect">
            <a:avLst/>
          </a:prstGeom>
          <a:noFill/>
          <a:ln w="9525">
            <a:noFill/>
            <a:miter lim="800000"/>
            <a:headEnd/>
            <a:tailEnd/>
          </a:ln>
        </p:spPr>
      </p:pic>
      <p:sp>
        <p:nvSpPr>
          <p:cNvPr id="121861" name="Text Box 5"/>
          <p:cNvSpPr txBox="1">
            <a:spLocks noChangeArrowheads="1"/>
          </p:cNvSpPr>
          <p:nvPr/>
        </p:nvSpPr>
        <p:spPr bwMode="auto">
          <a:xfrm>
            <a:off x="1143000" y="1066800"/>
            <a:ext cx="7772400" cy="366713"/>
          </a:xfrm>
          <a:prstGeom prst="rect">
            <a:avLst/>
          </a:prstGeom>
          <a:noFill/>
          <a:ln w="9525">
            <a:noFill/>
            <a:miter lim="800000"/>
            <a:headEnd/>
            <a:tailEnd/>
          </a:ln>
        </p:spPr>
        <p:txBody>
          <a:bodyPr>
            <a:spAutoFit/>
          </a:bodyPr>
          <a:lstStyle/>
          <a:p>
            <a:pPr>
              <a:spcBef>
                <a:spcPct val="50000"/>
              </a:spcBef>
            </a:pPr>
            <a:r>
              <a:rPr lang="en-US" b="0">
                <a:latin typeface="Times New Roman" pitchFamily="18" charset="0"/>
              </a:rPr>
              <a:t>Heart borders and chambers of the heart on PA and lateral views.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850</TotalTime>
  <Words>2072</Words>
  <Application>Microsoft Office PowerPoint</Application>
  <PresentationFormat>عرض على الشاشة (3:4)‏</PresentationFormat>
  <Paragraphs>550</Paragraphs>
  <Slides>126</Slides>
  <Notes>113</Notes>
  <HiddenSlides>0</HiddenSlides>
  <MMClips>0</MMClips>
  <ScaleCrop>false</ScaleCrop>
  <HeadingPairs>
    <vt:vector size="8" baseType="variant">
      <vt:variant>
        <vt:lpstr>الخطوط المستخدمة</vt:lpstr>
      </vt:variant>
      <vt:variant>
        <vt:i4>6</vt:i4>
      </vt:variant>
      <vt:variant>
        <vt:lpstr>سمة</vt:lpstr>
      </vt:variant>
      <vt:variant>
        <vt:i4>1</vt:i4>
      </vt:variant>
      <vt:variant>
        <vt:lpstr>خوادم OLE مضمنة</vt:lpstr>
      </vt:variant>
      <vt:variant>
        <vt:i4>1</vt:i4>
      </vt:variant>
      <vt:variant>
        <vt:lpstr>عناوين الشرائح</vt:lpstr>
      </vt:variant>
      <vt:variant>
        <vt:i4>126</vt:i4>
      </vt:variant>
    </vt:vector>
  </HeadingPairs>
  <TitlesOfParts>
    <vt:vector size="134" baseType="lpstr">
      <vt:lpstr>Arial</vt:lpstr>
      <vt:lpstr>Wingdings</vt:lpstr>
      <vt:lpstr>Times New Roman</vt:lpstr>
      <vt:lpstr>Times</vt:lpstr>
      <vt:lpstr>Century</vt:lpstr>
      <vt:lpstr>Monotype Sorts</vt:lpstr>
      <vt:lpstr>Mountain Top</vt:lpstr>
      <vt:lpstr>Bitmap Image</vt:lpstr>
      <vt:lpstr>Radiologic investigation of Chest  and CVS diseases </vt:lpstr>
      <vt:lpstr>What do we mean by chest </vt:lpstr>
      <vt:lpstr>LUNGS </vt:lpstr>
      <vt:lpstr>BASIC CHEST EXAMS</vt:lpstr>
      <vt:lpstr>Imaging Modalities for chest and CVS examinations</vt:lpstr>
      <vt:lpstr>PA  VIEW</vt:lpstr>
      <vt:lpstr>LATERAL VIEW</vt:lpstr>
      <vt:lpstr>AP VIEW</vt:lpstr>
      <vt:lpstr>PA         vs.         AP</vt:lpstr>
      <vt:lpstr>الشريحة 10</vt:lpstr>
      <vt:lpstr>Hypo-inspiratory vs  inspiratory</vt:lpstr>
      <vt:lpstr>Inspiration </vt:lpstr>
      <vt:lpstr>Rotation</vt:lpstr>
      <vt:lpstr>In this rotated film skin folds can be mistaken for a tension pneumothorax (blue arrows).   Notice the skewed positioning of the heads of the clavicles (red arrows) and the spinous processes. </vt:lpstr>
      <vt:lpstr>Rotation </vt:lpstr>
      <vt:lpstr>ROTATION</vt:lpstr>
      <vt:lpstr>Anatomy on Normal Chest X-Ray</vt:lpstr>
      <vt:lpstr>Frontal Chest X-Ray</vt:lpstr>
      <vt:lpstr>Diagram of lungs showing lobes. The right lung has three lobes, upper, middle and lower. These are separated by the oblique and horizontal fissures. The left lung has two lobes, upper and lower separated by the oblique fissure.</vt:lpstr>
      <vt:lpstr>(1) Horizontal fissure (2) Right oblique fissure, (3) Left oblique fissure. Figure 2.4b (1) Horizontal fissure (2) Right oblique fissure (3) Right upper lobe (4) Right middle lobe (5) Right lower lobe. Figure 2.4c (1) Left oblique fissure (2) Left upper lobe (3) Left lower lobe. </vt:lpstr>
      <vt:lpstr>FISSURES</vt:lpstr>
      <vt:lpstr>CARDIAC Valves</vt:lpstr>
      <vt:lpstr>MITRAL VALVE REPLACEMENT</vt:lpstr>
      <vt:lpstr>MITRAL VALVE REPLACEMENT</vt:lpstr>
      <vt:lpstr>LLL COLLAPSE</vt:lpstr>
      <vt:lpstr>ROUTINE CXR</vt:lpstr>
      <vt:lpstr>How to read Frontal Chest X-Ray</vt:lpstr>
      <vt:lpstr>Frontal Chest X-Ray</vt:lpstr>
      <vt:lpstr>LUNGS </vt:lpstr>
      <vt:lpstr>Frontal Chest X-Ray</vt:lpstr>
      <vt:lpstr>Pulmonary embolism</vt:lpstr>
      <vt:lpstr>The Aortic arch/great vessels</vt:lpstr>
      <vt:lpstr>Aortic aneurysm </vt:lpstr>
      <vt:lpstr>High Resolution CT Scan</vt:lpstr>
      <vt:lpstr>Normal Lung Anatomy</vt:lpstr>
      <vt:lpstr>Normal    HRCT</vt:lpstr>
      <vt:lpstr>Anatomy on Normal Chest  X-Ray</vt:lpstr>
      <vt:lpstr>PA VIEW ANATOMY</vt:lpstr>
      <vt:lpstr>Frontal Chest X-Ray</vt:lpstr>
      <vt:lpstr>Remember </vt:lpstr>
      <vt:lpstr>Radiologic investigation of Chest  and CVS diseases </vt:lpstr>
      <vt:lpstr>الشريحة 42</vt:lpstr>
      <vt:lpstr>Cardiac displacement</vt:lpstr>
      <vt:lpstr>Cardiac displacement</vt:lpstr>
      <vt:lpstr>DEXTROCARDIA</vt:lpstr>
      <vt:lpstr>FISSURES</vt:lpstr>
      <vt:lpstr>FISSURES</vt:lpstr>
      <vt:lpstr>MASS Vs DIFFUSE INFILTERATION</vt:lpstr>
      <vt:lpstr>solitary nodule in the lung</vt:lpstr>
      <vt:lpstr>PLEURAL BASED LESION</vt:lpstr>
      <vt:lpstr>DEFINITIONS</vt:lpstr>
      <vt:lpstr>Major differentiating factors between atelectasis and pneumonia </vt:lpstr>
      <vt:lpstr>PNEUMONIA VS ATELECTASIS</vt:lpstr>
      <vt:lpstr>PNEUMONIA Vs ATELECTASIS</vt:lpstr>
      <vt:lpstr>ATELECTASIS Vs PNEUMONIA</vt:lpstr>
      <vt:lpstr>Recognizing air space disease</vt:lpstr>
      <vt:lpstr>The Silhouette Sign</vt:lpstr>
      <vt:lpstr>Silhouette</vt:lpstr>
      <vt:lpstr>SILHOUATTE SIGN</vt:lpstr>
      <vt:lpstr>Localizing disease from the silhouette sign</vt:lpstr>
      <vt:lpstr>Localizing disease from the silhouette sign</vt:lpstr>
      <vt:lpstr>Lobar Atelectasis</vt:lpstr>
      <vt:lpstr>الشريحة 63</vt:lpstr>
      <vt:lpstr>الشريحة 64</vt:lpstr>
      <vt:lpstr>الشريحة 65</vt:lpstr>
      <vt:lpstr>LLL COLLAPSE</vt:lpstr>
      <vt:lpstr>Pneumonia</vt:lpstr>
      <vt:lpstr>الشريحة 68</vt:lpstr>
      <vt:lpstr>Air bronchograms — CT </vt:lpstr>
      <vt:lpstr>Right middle lobe</vt:lpstr>
      <vt:lpstr>Right upper lobe</vt:lpstr>
      <vt:lpstr>Right lower lobe</vt:lpstr>
      <vt:lpstr>PLEURAL EFFUSION</vt:lpstr>
      <vt:lpstr>COMPARE COSTO-PHRENIC ANGLES</vt:lpstr>
      <vt:lpstr>PLEURAL EFFUSION</vt:lpstr>
      <vt:lpstr>BLUNTED C/P ANGLE  =PLEUAL EFFUSION?</vt:lpstr>
      <vt:lpstr>PNEUMOMEDIASTINUM Vs PNEUMOTHORAX</vt:lpstr>
      <vt:lpstr>PNEUMOMEDIASTINUM</vt:lpstr>
      <vt:lpstr>Hydro-pneumo-thorax</vt:lpstr>
      <vt:lpstr>EMPHYSEMA</vt:lpstr>
      <vt:lpstr>EMPHYSEMA</vt:lpstr>
      <vt:lpstr>EMPHYSEMA</vt:lpstr>
      <vt:lpstr>CT anatomy </vt:lpstr>
      <vt:lpstr>CT</vt:lpstr>
      <vt:lpstr>الشريحة 85</vt:lpstr>
      <vt:lpstr>الشريحة 86</vt:lpstr>
      <vt:lpstr>Pulmonary artery</vt:lpstr>
      <vt:lpstr>Pulmonary embolism</vt:lpstr>
      <vt:lpstr>CTA  (Coronal Reconstruction)</vt:lpstr>
      <vt:lpstr>Anterior Mediastinal Mass</vt:lpstr>
      <vt:lpstr>CARDIOVASCULAR IMAGING  </vt:lpstr>
      <vt:lpstr>AORTIC ARCH ANATOMY</vt:lpstr>
      <vt:lpstr>Cardiomegaly plus early Congestive Heart Failure (CHF)</vt:lpstr>
      <vt:lpstr>الشريحة 94</vt:lpstr>
      <vt:lpstr>Sometimes, CTR is more than 50% But Heart is Normal</vt:lpstr>
      <vt:lpstr>الشريحة 96</vt:lpstr>
      <vt:lpstr>Sometimes, CTR is less than 50% But Heart is Abnormal</vt:lpstr>
      <vt:lpstr>الشريحة 98</vt:lpstr>
      <vt:lpstr>Anatomy on Normal Chest X-Ray</vt:lpstr>
      <vt:lpstr>الشريحة 100</vt:lpstr>
      <vt:lpstr>الشريحة 101</vt:lpstr>
      <vt:lpstr>الشريحة 102</vt:lpstr>
      <vt:lpstr>الشريحة 103</vt:lpstr>
      <vt:lpstr>الشريحة 104</vt:lpstr>
      <vt:lpstr>الشريحة 105</vt:lpstr>
      <vt:lpstr>الشريحة 106</vt:lpstr>
      <vt:lpstr>الشريحة 107</vt:lpstr>
      <vt:lpstr>الشريحة 108</vt:lpstr>
      <vt:lpstr>الشريحة 109</vt:lpstr>
      <vt:lpstr>الشريحة 110</vt:lpstr>
      <vt:lpstr>الشريحة 111</vt:lpstr>
      <vt:lpstr>الشريحة 112</vt:lpstr>
      <vt:lpstr>الشريحة 113</vt:lpstr>
      <vt:lpstr>الشريحة 114</vt:lpstr>
      <vt:lpstr>Five States of the Pulmonary Vasculature</vt:lpstr>
      <vt:lpstr>الشريحة 116</vt:lpstr>
      <vt:lpstr>الشريحة 117</vt:lpstr>
      <vt:lpstr>الشريحة 118</vt:lpstr>
      <vt:lpstr>الشريحة 119</vt:lpstr>
      <vt:lpstr>الشريحة 120</vt:lpstr>
      <vt:lpstr>الشريحة 121</vt:lpstr>
      <vt:lpstr>CHF</vt:lpstr>
      <vt:lpstr>ACUTE PULMONARY EDEMA</vt:lpstr>
      <vt:lpstr>CLEARED APE</vt:lpstr>
      <vt:lpstr>KERELY’S B-LINES</vt:lpstr>
      <vt:lpstr>الشريحة 126</vt:lpstr>
    </vt:vector>
  </TitlesOfParts>
  <Company>kkuh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Sherif</dc:creator>
  <cp:lastModifiedBy>AA</cp:lastModifiedBy>
  <cp:revision>56</cp:revision>
  <dcterms:created xsi:type="dcterms:W3CDTF">2004-11-11T13:35:22Z</dcterms:created>
  <dcterms:modified xsi:type="dcterms:W3CDTF">2013-09-26T14:51:47Z</dcterms:modified>
</cp:coreProperties>
</file>