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84"/>
  </p:notesMasterIdLst>
  <p:sldIdLst>
    <p:sldId id="426" r:id="rId3"/>
    <p:sldId id="574" r:id="rId4"/>
    <p:sldId id="575" r:id="rId5"/>
    <p:sldId id="576" r:id="rId6"/>
    <p:sldId id="577" r:id="rId7"/>
    <p:sldId id="543" r:id="rId8"/>
    <p:sldId id="544" r:id="rId9"/>
    <p:sldId id="545" r:id="rId10"/>
    <p:sldId id="546" r:id="rId11"/>
    <p:sldId id="547" r:id="rId12"/>
    <p:sldId id="548" r:id="rId13"/>
    <p:sldId id="549" r:id="rId14"/>
    <p:sldId id="550" r:id="rId15"/>
    <p:sldId id="551" r:id="rId16"/>
    <p:sldId id="552" r:id="rId17"/>
    <p:sldId id="553" r:id="rId18"/>
    <p:sldId id="554" r:id="rId19"/>
    <p:sldId id="555" r:id="rId20"/>
    <p:sldId id="556" r:id="rId21"/>
    <p:sldId id="578" r:id="rId22"/>
    <p:sldId id="579" r:id="rId23"/>
    <p:sldId id="557" r:id="rId24"/>
    <p:sldId id="558" r:id="rId25"/>
    <p:sldId id="559" r:id="rId26"/>
    <p:sldId id="560" r:id="rId27"/>
    <p:sldId id="561" r:id="rId28"/>
    <p:sldId id="580" r:id="rId29"/>
    <p:sldId id="562" r:id="rId30"/>
    <p:sldId id="563" r:id="rId31"/>
    <p:sldId id="564" r:id="rId32"/>
    <p:sldId id="565" r:id="rId33"/>
    <p:sldId id="566" r:id="rId34"/>
    <p:sldId id="567" r:id="rId35"/>
    <p:sldId id="568" r:id="rId36"/>
    <p:sldId id="569" r:id="rId37"/>
    <p:sldId id="570" r:id="rId38"/>
    <p:sldId id="571" r:id="rId39"/>
    <p:sldId id="572" r:id="rId40"/>
    <p:sldId id="573" r:id="rId41"/>
    <p:sldId id="427" r:id="rId42"/>
    <p:sldId id="456" r:id="rId43"/>
    <p:sldId id="457" r:id="rId44"/>
    <p:sldId id="481" r:id="rId45"/>
    <p:sldId id="480" r:id="rId46"/>
    <p:sldId id="479" r:id="rId47"/>
    <p:sldId id="478" r:id="rId48"/>
    <p:sldId id="477" r:id="rId49"/>
    <p:sldId id="476" r:id="rId50"/>
    <p:sldId id="475" r:id="rId51"/>
    <p:sldId id="474" r:id="rId52"/>
    <p:sldId id="473" r:id="rId53"/>
    <p:sldId id="472" r:id="rId54"/>
    <p:sldId id="471" r:id="rId55"/>
    <p:sldId id="470" r:id="rId56"/>
    <p:sldId id="469" r:id="rId57"/>
    <p:sldId id="468" r:id="rId58"/>
    <p:sldId id="467" r:id="rId59"/>
    <p:sldId id="466" r:id="rId60"/>
    <p:sldId id="465" r:id="rId61"/>
    <p:sldId id="464" r:id="rId62"/>
    <p:sldId id="461" r:id="rId63"/>
    <p:sldId id="460" r:id="rId64"/>
    <p:sldId id="459" r:id="rId65"/>
    <p:sldId id="458" r:id="rId66"/>
    <p:sldId id="507" r:id="rId67"/>
    <p:sldId id="506" r:id="rId68"/>
    <p:sldId id="503" r:id="rId69"/>
    <p:sldId id="501" r:id="rId70"/>
    <p:sldId id="500" r:id="rId71"/>
    <p:sldId id="499" r:id="rId72"/>
    <p:sldId id="498" r:id="rId73"/>
    <p:sldId id="497" r:id="rId74"/>
    <p:sldId id="496" r:id="rId75"/>
    <p:sldId id="495" r:id="rId76"/>
    <p:sldId id="494" r:id="rId77"/>
    <p:sldId id="493" r:id="rId78"/>
    <p:sldId id="492" r:id="rId79"/>
    <p:sldId id="491" r:id="rId80"/>
    <p:sldId id="490" r:id="rId81"/>
    <p:sldId id="489" r:id="rId82"/>
    <p:sldId id="301"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71" autoAdjust="0"/>
  </p:normalViewPr>
  <p:slideViewPr>
    <p:cSldViewPr>
      <p:cViewPr>
        <p:scale>
          <a:sx n="66" d="100"/>
          <a:sy n="66" d="100"/>
        </p:scale>
        <p:origin x="-1284" y="-4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a:t>
          </a:r>
        </a:p>
        <a:p>
          <a:pPr algn="ctr" rtl="0"/>
          <a:r>
            <a:rPr lang="en-US" sz="4000" dirty="0" smtClean="0"/>
            <a:t>&amp; </a:t>
          </a:r>
        </a:p>
        <a:p>
          <a:pPr algn="ctr" rtl="0"/>
          <a:r>
            <a:rPr lang="en-US" sz="4000" dirty="0" err="1" smtClean="0"/>
            <a:t>Hepatobiliary</a:t>
          </a:r>
          <a:r>
            <a:rPr lang="en-US" sz="4000" dirty="0" smtClean="0"/>
            <a:t> System</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r>
            <a:rPr lang="en-US" b="1" dirty="0" smtClean="0"/>
            <a:t> &amp; Nizar </a:t>
          </a:r>
          <a:r>
            <a:rPr lang="en-US" b="1" dirty="0" err="1" smtClean="0"/>
            <a:t>Alnakshabandi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Prof</a:t>
          </a:r>
          <a:r>
            <a:rPr lang="en-US" b="1" dirty="0" smtClean="0"/>
            <a:t>.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CE750024-7D32-46E3-B1E1-8AB02DE3CD67}" type="presOf" srcId="{8696B0F5-CE10-4C9A-A611-8BE469F198A3}" destId="{5764A86B-9ACA-4E8C-B659-89DB7B5C6CF3}" srcOrd="0" destOrd="0" presId="urn:microsoft.com/office/officeart/2005/8/layout/vList5"/>
    <dgm:cxn modelId="{A114AA91-BF79-47CE-AEBB-4127AABE5D0A}" type="presOf" srcId="{8A6A1370-A290-4F42-A5FC-7301AA5B7523}" destId="{CEE052E8-B751-4B59-BD33-395D6E8C79A7}" srcOrd="0" destOrd="0" presId="urn:microsoft.com/office/officeart/2005/8/layout/vList5"/>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ACB9EFA4-C9B2-4D20-965B-8683598DA547}" srcId="{D2317F7A-FE17-4B32-AA88-C11A768D5B5D}" destId="{A433D327-DB33-4DD5-8C3C-5FF654A5B683}" srcOrd="1" destOrd="0" parTransId="{7A41749B-0DD7-4CB6-8B18-F9693A7A00CA}" sibTransId="{FCBE11FF-0819-4BFA-80E4-A264B3013DED}"/>
    <dgm:cxn modelId="{7F44BD62-2CAB-49C3-9DF8-E8644B685C41}" type="presOf" srcId="{A433D327-DB33-4DD5-8C3C-5FF654A5B683}" destId="{7B9439E3-232A-444A-9B70-AA78355BF9AB}" srcOrd="0" destOrd="0" presId="urn:microsoft.com/office/officeart/2005/8/layout/vList5"/>
    <dgm:cxn modelId="{6D85BAC8-A7E3-41BA-A5CF-BD3BA1C4E1DB}" srcId="{D2317F7A-FE17-4B32-AA88-C11A768D5B5D}" destId="{8696B0F5-CE10-4C9A-A611-8BE469F198A3}" srcOrd="0" destOrd="0" parTransId="{24343B07-F693-416E-8CDE-64125B6E6350}" sibTransId="{9CD01136-0335-48E0-BAE9-880C8FF57238}"/>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298C4E-1A04-45F9-8198-63DAC27A6502}">
      <dsp:nvSpPr>
        <dsp:cNvPr id="0" name=""/>
        <dsp:cNvSpPr/>
      </dsp:nvSpPr>
      <dsp:spPr>
        <a:xfrm>
          <a:off x="0" y="498000"/>
          <a:ext cx="8077200" cy="273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Tract </a:t>
          </a:r>
        </a:p>
        <a:p>
          <a:pPr lvl="0" algn="ctr" defTabSz="1778000" rtl="0">
            <a:lnSpc>
              <a:spcPct val="90000"/>
            </a:lnSpc>
            <a:spcBef>
              <a:spcPct val="0"/>
            </a:spcBef>
            <a:spcAft>
              <a:spcPct val="35000"/>
            </a:spcAft>
          </a:pPr>
          <a:r>
            <a:rPr lang="en-US" sz="4000" kern="1200" dirty="0" smtClean="0"/>
            <a:t>&amp; </a:t>
          </a:r>
        </a:p>
        <a:p>
          <a:pPr lvl="0" algn="ctr" defTabSz="1778000" rtl="0">
            <a:lnSpc>
              <a:spcPct val="90000"/>
            </a:lnSpc>
            <a:spcBef>
              <a:spcPct val="0"/>
            </a:spcBef>
            <a:spcAft>
              <a:spcPct val="35000"/>
            </a:spcAft>
          </a:pPr>
          <a:r>
            <a:rPr lang="en-US" sz="4000" kern="1200" dirty="0" err="1" smtClean="0"/>
            <a:t>Hepatobiliary</a:t>
          </a:r>
          <a:r>
            <a:rPr lang="en-US" sz="4000" kern="1200" dirty="0" smtClean="0"/>
            <a:t> System</a:t>
          </a:r>
          <a:endParaRPr lang="ar-SA" sz="4000" kern="1200" dirty="0"/>
        </a:p>
      </dsp:txBody>
      <dsp:txXfrm>
        <a:off x="0" y="498000"/>
        <a:ext cx="8077200" cy="27378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r>
            <a:rPr lang="en-US" sz="3400" b="1" kern="1200" dirty="0" smtClean="0"/>
            <a:t> &amp; Nizar </a:t>
          </a:r>
          <a:r>
            <a:rPr lang="en-US" sz="3400" b="1" kern="1200" dirty="0" err="1" smtClean="0"/>
            <a:t>Alnakshabandi</a:t>
          </a:r>
          <a:endParaRPr lang="en-US" sz="3400" b="1" kern="1200" dirty="0"/>
        </a:p>
      </dsp:txBody>
      <dsp:txXfrm>
        <a:off x="4015" y="1265"/>
        <a:ext cx="8221569" cy="834925"/>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Prof</a:t>
          </a:r>
          <a:r>
            <a:rPr lang="en-US" sz="3400" b="1" kern="1200" dirty="0" smtClean="0"/>
            <a:t>. &amp; Interventionist Consultant</a:t>
          </a:r>
          <a:endParaRPr lang="ar-SA" sz="3400" b="1" kern="1200" dirty="0"/>
        </a:p>
      </dsp:txBody>
      <dsp:txXfrm>
        <a:off x="4015" y="877937"/>
        <a:ext cx="8221569" cy="834925"/>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015" y="1754609"/>
        <a:ext cx="8221569" cy="83492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914395" y="2753"/>
        <a:ext cx="6629408" cy="56332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12/02/1435</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xmlns=""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B8EF6A86-47D8-452C-A7C3-951157E9DA83}" type="slidenum">
              <a:rPr lang="en-US">
                <a:solidFill>
                  <a:prstClr val="black"/>
                </a:solidFill>
                <a:latin typeface="Arial" pitchFamily="34" charset="0"/>
              </a:rPr>
              <a:pPr eaLnBrk="1" hangingPunct="1"/>
              <a:t>8</a:t>
            </a:fld>
            <a:endParaRPr lang="en-US">
              <a:solidFill>
                <a:prstClr val="black"/>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 </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E552ECD-48B6-4C62-B5FB-D8B26A0895DB}" type="slidenum">
              <a:rPr lang="en-US">
                <a:solidFill>
                  <a:prstClr val="black"/>
                </a:solidFill>
                <a:latin typeface="Arial" pitchFamily="34" charset="0"/>
              </a:rPr>
              <a:pPr eaLnBrk="1" hangingPunct="1"/>
              <a:t>38</a:t>
            </a:fld>
            <a:endParaRPr lang="en-US">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splenomegaly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7D23EE30-102F-4851-B394-DEC3CF1A6963}" type="slidenum">
              <a:rPr lang="en-US">
                <a:solidFill>
                  <a:prstClr val="black"/>
                </a:solidFill>
                <a:latin typeface="Arial" pitchFamily="34" charset="0"/>
              </a:rPr>
              <a:pPr eaLnBrk="1" hangingPunct="1"/>
              <a:t>9</a:t>
            </a:fld>
            <a:endParaRPr lang="en-US">
              <a:solidFill>
                <a:prstClr val="black"/>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It shows an irregularity that almost looks like an apple core lesion in the esophagus. This is typical in carcinoma of the esophagus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8B5930F-0F83-4540-9927-EF5209B69ED3}" type="slidenum">
              <a:rPr lang="en-US">
                <a:solidFill>
                  <a:prstClr val="black"/>
                </a:solidFill>
                <a:latin typeface="Arial" pitchFamily="34" charset="0"/>
              </a:rPr>
              <a:pPr eaLnBrk="1" hangingPunct="1"/>
              <a:t>10</a:t>
            </a:fld>
            <a:endParaRPr lang="en-US">
              <a:solidFill>
                <a:prstClr val="black"/>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23CE64A-B93F-4DB4-A78D-9EF16C025204}" type="slidenum">
              <a:rPr lang="en-US">
                <a:solidFill>
                  <a:prstClr val="black"/>
                </a:solidFill>
                <a:latin typeface="Arial" pitchFamily="34" charset="0"/>
              </a:rPr>
              <a:pPr eaLnBrk="1" hangingPunct="1"/>
              <a:t>12</a:t>
            </a:fld>
            <a:endParaRPr lang="en-US">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Varices Barium swallow examination: AP view: Numerous rounded and elongated smooth-contoured filling defects are present in the inferior two thirds of the esophagus. The contour of the esophagus is irregular and spiculated. </a:t>
            </a:r>
          </a:p>
          <a:p>
            <a:pPr eaLnBrk="1" hangingPunct="1"/>
            <a:endParaRPr lang="en-US" smtClean="0"/>
          </a:p>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E2EF9AF-AD12-48F4-9AEC-F79CAEC79FF1}" type="slidenum">
              <a:rPr lang="en-US">
                <a:solidFill>
                  <a:prstClr val="black"/>
                </a:solidFill>
                <a:latin typeface="Arial" pitchFamily="34" charset="0"/>
              </a:rPr>
              <a:pPr eaLnBrk="1" hangingPunct="1"/>
              <a:t>22</a:t>
            </a:fld>
            <a:endParaRPr lang="en-US">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FF6600"/>
                </a:solidFill>
                <a:latin typeface="gill sans"/>
              </a:rPr>
              <a:t>There is a short segment of abnormal descending colon with asymmetrical puckering of the mucosal surface, without stricturing.</a:t>
            </a:r>
          </a:p>
          <a:p>
            <a:pPr eaLnBrk="1" hangingPunct="1"/>
            <a:r>
              <a:rPr lang="en-US" smtClean="0">
                <a:solidFill>
                  <a:srgbClr val="FF6600"/>
                </a:solidFill>
                <a:latin typeface="gill sans"/>
              </a:rPr>
              <a:t>Note also however that contrast has refluxed into the terminal ileum and small bowel, and there are several strictures present within it. One of these lies adjacent to the large bowel abnormality.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DFED80-F9C2-4BF4-ABED-5B36ADEADAFA}" type="slidenum">
              <a:rPr lang="en-US">
                <a:solidFill>
                  <a:prstClr val="black"/>
                </a:solidFill>
                <a:latin typeface="Arial" pitchFamily="34" charset="0"/>
              </a:rPr>
              <a:pPr eaLnBrk="1" hangingPunct="1"/>
              <a:t>23</a:t>
            </a:fld>
            <a:endParaRPr lang="en-US">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There is smooth narrowing of the terminal ileum and an adjacent loop of more proximal ileum as it crosses to the right side of the pelvis. There is no visible mucosal fold thickening or ulceration. </a:t>
            </a:r>
          </a:p>
          <a:p>
            <a:pPr eaLnBrk="1" hangingPunct="1"/>
            <a:endParaRPr lang="en-US" smtClean="0"/>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B619F1B-9300-45AA-AE2C-576357CEA5E8}" type="slidenum">
              <a:rPr lang="en-US">
                <a:solidFill>
                  <a:prstClr val="black"/>
                </a:solidFill>
                <a:latin typeface="Arial" pitchFamily="34" charset="0"/>
              </a:rPr>
              <a:pPr eaLnBrk="1" hangingPunct="1"/>
              <a:t>24</a:t>
            </a:fld>
            <a:endParaRPr lang="en-US">
              <a:solidFill>
                <a:prstClr val="black"/>
              </a:solidFill>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There is abnormal wall thickening, luminal narrowing, and cobblestoning involving a long segment of the distal ileum including the terminal ileum.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8BC67C96-3F80-48BF-842C-EDC130E871BC}" type="slidenum">
              <a:rPr lang="en-US">
                <a:solidFill>
                  <a:prstClr val="black"/>
                </a:solidFill>
                <a:latin typeface="Arial" pitchFamily="34" charset="0"/>
              </a:rPr>
              <a:pPr eaLnBrk="1" hangingPunct="1"/>
              <a:t>30</a:t>
            </a:fld>
            <a:endParaRPr lang="en-US">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fpc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02F629F-016E-4E48-9D0F-940045F76FEA}" type="slidenum">
              <a:rPr lang="en-US">
                <a:solidFill>
                  <a:prstClr val="black"/>
                </a:solidFill>
                <a:latin typeface="Arial" pitchFamily="34" charset="0"/>
              </a:rPr>
              <a:pPr eaLnBrk="1" hangingPunct="1"/>
              <a:t>32</a:t>
            </a:fld>
            <a:endParaRPr lang="en-US">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Granular mucosa and complete absence of haustra which confirm total colitis. 2 short strictures are present in the descending colon, but there were no malignant features radiologically</a:t>
            </a:r>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7577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7577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B2F8EB00-615C-4A47-BF02-D8A70068762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xmlns="" val="408407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8F99FD-7E13-4FAA-A98B-EBDB30CE77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89214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72988-D237-40A3-A33F-B4776E5F94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46852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BBAA98-4A84-4CC3-A2F9-6D1CC11E08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633299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610143-584B-4281-87BB-FA1B735A41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25500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70E6C4-1490-4F20-931B-8B15D62AD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2952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ECDF77-AD92-447D-AAE5-E2BDDFEA61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3320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711E2A-BB54-4C6A-82DD-625C4EC8DA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3362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809CAC-6F62-44F8-A43D-38588A546D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1318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1F27-370B-41D2-9D0D-E3200E1A96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82519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9A361-6B61-498C-9DA6-8D9F8F963B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4250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12/15/2013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12/15/2013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66"/>
                  </a:outerShdw>
                </a:effectLst>
                <a:latin typeface="Arial" pitchFamily="34" charset="0"/>
              </a:defRPr>
            </a:lvl1pPr>
          </a:lstStyle>
          <a:p>
            <a:pPr fontAlgn="base">
              <a:spcBef>
                <a:spcPct val="0"/>
              </a:spcBef>
              <a:spcAft>
                <a:spcPct val="0"/>
              </a:spcAft>
              <a:defRPr/>
            </a:pPr>
            <a:fld id="{94D7BB82-37D4-49B8-9273-FE2A000869B3}"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xmlns="" val="2913047035"/>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66"/>
            </a:outerShdw>
          </a:effectLst>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66"/>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66"/>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66"/>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66"/>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66"/>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rds.yahoo.com/_ylt=A9iby4XcdhdFTkQByCSjzbkF;_ylu=X3oDMTA4NDgyNWN0BHNlYwNwcm9m/SIG=12vn150nn/EXP=1159252060/**http:/www.ghorayeb.com/files/zenker_s_diverticulum_ba_swallow_ento_076.jpg" TargetMode="Externa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myweb.lsbu.ac.uk/dirt/museum/margaret/742-47-3480421.jpg"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hyperlink" Target="http://www.uhrad.com/pedsarc/peds041c.jpg"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emedicine.com/cgi-bin/foxweb.exe/makezoom@/em/makezoom?picture=\websites\emedicine\radio\images\Large\6787Diverticulitis_intramural_abscess_Tenzer_74M.jpg&amp;template=izoom2"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extLst>
              <p:ext uri="{D42A27DB-BD31-4B8C-83A1-F6EECF244321}">
                <p14:modId xmlns:p14="http://schemas.microsoft.com/office/powerpoint/2010/main" xmlns="" val="950438461"/>
              </p:ext>
            </p:extLst>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213" y="836613"/>
            <a:ext cx="2400300" cy="545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
        <p:nvSpPr>
          <p:cNvPr id="25604" name="TextBox 7"/>
          <p:cNvSpPr txBox="1">
            <a:spLocks noChangeArrowheads="1"/>
          </p:cNvSpPr>
          <p:nvPr/>
        </p:nvSpPr>
        <p:spPr bwMode="auto">
          <a:xfrm>
            <a:off x="3348038" y="5084763"/>
            <a:ext cx="5795962" cy="1816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
        <p:nvSpPr>
          <p:cNvPr id="25605" name="TextBox 7"/>
          <p:cNvSpPr txBox="1">
            <a:spLocks noChangeArrowheads="1"/>
          </p:cNvSpPr>
          <p:nvPr/>
        </p:nvSpPr>
        <p:spPr bwMode="auto">
          <a:xfrm>
            <a:off x="3492500" y="1412875"/>
            <a:ext cx="4103688" cy="4762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Wall &amp; Dilatation:</a:t>
            </a:r>
          </a:p>
          <a:p>
            <a:pPr algn="ctr" eaLnBrk="1" fontAlgn="base" hangingPunct="1">
              <a:spcBef>
                <a:spcPct val="0"/>
              </a:spcBef>
              <a:spcAft>
                <a:spcPct val="0"/>
              </a:spcAft>
            </a:pPr>
            <a:r>
              <a:rPr lang="en-US" sz="1100" smtClean="0">
                <a:solidFill>
                  <a:srgbClr val="50E2DB"/>
                </a:solidFill>
              </a:rPr>
              <a:t>Tertiary Contraction (Pathological non-propulsive Contraction)</a:t>
            </a:r>
            <a:endParaRPr lang="en-US" sz="900" smtClean="0">
              <a:solidFill>
                <a:srgbClr val="50E2DB"/>
              </a:solidFill>
            </a:endParaRPr>
          </a:p>
        </p:txBody>
      </p:sp>
      <p:sp>
        <p:nvSpPr>
          <p:cNvPr id="11" name="Flowchart: Delay 10"/>
          <p:cNvSpPr/>
          <p:nvPr/>
        </p:nvSpPr>
        <p:spPr>
          <a:xfrm rot="3718003">
            <a:off x="1535907" y="4580731"/>
            <a:ext cx="952500" cy="500063"/>
          </a:xfrm>
          <a:prstGeom prst="flowChartDelay">
            <a:avLst/>
          </a:prstGeom>
          <a:solidFill>
            <a:srgbClr val="6666FF">
              <a:alpha val="20000"/>
            </a:srgbClr>
          </a:solidFill>
          <a:ln>
            <a:solidFill>
              <a:srgbClr val="4949BC">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2" name="Straight Arrow Connector 11"/>
          <p:cNvCxnSpPr>
            <a:stCxn id="11" idx="0"/>
            <a:endCxn id="25608" idx="1"/>
          </p:cNvCxnSpPr>
          <p:nvPr/>
        </p:nvCxnSpPr>
        <p:spPr>
          <a:xfrm flipV="1">
            <a:off x="2232025" y="3402013"/>
            <a:ext cx="1476375" cy="1311275"/>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5608" name="TextBox 7"/>
          <p:cNvSpPr txBox="1">
            <a:spLocks noChangeArrowheads="1"/>
          </p:cNvSpPr>
          <p:nvPr/>
        </p:nvSpPr>
        <p:spPr bwMode="auto">
          <a:xfrm>
            <a:off x="3708400" y="3141663"/>
            <a:ext cx="1511300" cy="522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Funnel Shape</a:t>
            </a:r>
          </a:p>
          <a:p>
            <a:pPr algn="ctr" eaLnBrk="1" fontAlgn="base" hangingPunct="1">
              <a:spcBef>
                <a:spcPct val="0"/>
              </a:spcBef>
              <a:spcAft>
                <a:spcPct val="0"/>
              </a:spcAft>
            </a:pPr>
            <a:r>
              <a:rPr lang="en-US" sz="1400" smtClean="0">
                <a:solidFill>
                  <a:srgbClr val="FF0000"/>
                </a:solidFill>
              </a:rPr>
              <a:t>(Achalasia)</a:t>
            </a:r>
          </a:p>
        </p:txBody>
      </p:sp>
    </p:spTree>
    <p:extLst>
      <p:ext uri="{BB962C8B-B14F-4D97-AF65-F5344CB8AC3E}">
        <p14:creationId xmlns:p14="http://schemas.microsoft.com/office/powerpoint/2010/main" xmlns="" val="4242329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age Preview">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412875"/>
            <a:ext cx="3886200"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5" descr="zenker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538" y="1557338"/>
            <a:ext cx="245745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cxnSp>
        <p:nvCxnSpPr>
          <p:cNvPr id="6" name="Straight Arrow Connector 5"/>
          <p:cNvCxnSpPr>
            <a:endCxn id="26630" idx="2"/>
          </p:cNvCxnSpPr>
          <p:nvPr/>
        </p:nvCxnSpPr>
        <p:spPr>
          <a:xfrm rot="16200000" flipV="1">
            <a:off x="-278606" y="2537619"/>
            <a:ext cx="3005137" cy="504825"/>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6630" name="TextBox 7"/>
          <p:cNvSpPr txBox="1">
            <a:spLocks noChangeArrowheads="1"/>
          </p:cNvSpPr>
          <p:nvPr/>
        </p:nvSpPr>
        <p:spPr bwMode="auto">
          <a:xfrm>
            <a:off x="0" y="549275"/>
            <a:ext cx="1944688" cy="7381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Well Defined Contrast Filled left cervical level sac</a:t>
            </a:r>
            <a:endParaRPr lang="en-US" sz="1400" smtClean="0">
              <a:solidFill>
                <a:srgbClr val="FF0000"/>
              </a:solidFill>
            </a:endParaRPr>
          </a:p>
        </p:txBody>
      </p:sp>
      <p:sp>
        <p:nvSpPr>
          <p:cNvPr id="26631" name="TextBox 7"/>
          <p:cNvSpPr txBox="1">
            <a:spLocks noChangeArrowheads="1"/>
          </p:cNvSpPr>
          <p:nvPr/>
        </p:nvSpPr>
        <p:spPr bwMode="auto">
          <a:xfrm>
            <a:off x="6659563" y="1916113"/>
            <a:ext cx="2484437" cy="1031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Pharyngeal Pouch</a:t>
            </a:r>
          </a:p>
          <a:p>
            <a:pPr algn="ctr" eaLnBrk="1" fontAlgn="base" hangingPunct="1">
              <a:spcBef>
                <a:spcPct val="0"/>
              </a:spcBef>
              <a:spcAft>
                <a:spcPct val="0"/>
              </a:spcAft>
            </a:pPr>
            <a:r>
              <a:rPr lang="en-US" sz="1400" b="1" smtClean="0">
                <a:solidFill>
                  <a:srgbClr val="50E2DB"/>
                </a:solidFill>
              </a:rPr>
              <a:t>(Zenker's Diverticulum):</a:t>
            </a:r>
          </a:p>
          <a:p>
            <a:pPr algn="ctr" eaLnBrk="1" fontAlgn="base" hangingPunct="1">
              <a:spcBef>
                <a:spcPct val="0"/>
              </a:spcBef>
              <a:spcAft>
                <a:spcPct val="0"/>
              </a:spcAft>
            </a:pPr>
            <a:r>
              <a:rPr lang="en-US" sz="1100" smtClean="0">
                <a:solidFill>
                  <a:srgbClr val="50E2DB"/>
                </a:solidFill>
              </a:rPr>
              <a:t>occurs in an area of anatomic weakness known as </a:t>
            </a:r>
            <a:r>
              <a:rPr lang="en-US" sz="1100" b="1" smtClean="0">
                <a:solidFill>
                  <a:srgbClr val="50E2DB"/>
                </a:solidFill>
              </a:rPr>
              <a:t>Killian's dehiscence</a:t>
            </a:r>
          </a:p>
        </p:txBody>
      </p:sp>
    </p:spTree>
    <p:extLst>
      <p:ext uri="{BB962C8B-B14F-4D97-AF65-F5344CB8AC3E}">
        <p14:creationId xmlns:p14="http://schemas.microsoft.com/office/powerpoint/2010/main" xmlns="" val="267329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yel3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29025" y="1143000"/>
            <a:ext cx="18859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7"/>
          <p:cNvSpPr txBox="1">
            <a:spLocks noChangeArrowheads="1"/>
          </p:cNvSpPr>
          <p:nvPr/>
        </p:nvSpPr>
        <p:spPr bwMode="auto">
          <a:xfrm>
            <a:off x="0" y="6362700"/>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Varices Barium swallow examination: AP view: Numerous rounded and elongated smooth-contoured filling defects are present in the inferior two thirds of the esophagus. The contour of the esophagus is irregular and spiculated. </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5" name="Straight Arrow Connector 4"/>
          <p:cNvCxnSpPr>
            <a:endCxn id="27654" idx="2"/>
          </p:cNvCxnSpPr>
          <p:nvPr/>
        </p:nvCxnSpPr>
        <p:spPr>
          <a:xfrm rot="10800000">
            <a:off x="2232025" y="1936750"/>
            <a:ext cx="2339975" cy="12049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7654" name="TextBox 7"/>
          <p:cNvSpPr txBox="1">
            <a:spLocks noChangeArrowheads="1"/>
          </p:cNvSpPr>
          <p:nvPr/>
        </p:nvSpPr>
        <p:spPr bwMode="auto">
          <a:xfrm>
            <a:off x="1258888" y="1412875"/>
            <a:ext cx="1944687"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endParaRPr lang="en-US" sz="1400" smtClean="0">
              <a:solidFill>
                <a:srgbClr val="FF0000"/>
              </a:solidFill>
            </a:endParaRPr>
          </a:p>
        </p:txBody>
      </p:sp>
      <p:sp>
        <p:nvSpPr>
          <p:cNvPr id="8" name="TextBox 7"/>
          <p:cNvSpPr txBox="1">
            <a:spLocks noChangeArrowheads="1"/>
          </p:cNvSpPr>
          <p:nvPr/>
        </p:nvSpPr>
        <p:spPr bwMode="auto">
          <a:xfrm>
            <a:off x="323850" y="3429000"/>
            <a:ext cx="2952750" cy="13843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Multiple Esophageal Filling Defects</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Fungal </a:t>
            </a:r>
            <a:r>
              <a:rPr lang="en-US" sz="1400" dirty="0" err="1">
                <a:solidFill>
                  <a:srgbClr val="FF0000"/>
                </a:solidFill>
              </a:rPr>
              <a:t>Infx</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Polyps</a:t>
            </a:r>
          </a:p>
          <a:p>
            <a:pPr marL="342900" indent="-342900" fontAlgn="base">
              <a:spcBef>
                <a:spcPct val="0"/>
              </a:spcBef>
              <a:spcAft>
                <a:spcPct val="0"/>
              </a:spcAft>
              <a:buFontTx/>
              <a:buAutoNum type="arabicPeriod"/>
              <a:defRPr/>
            </a:pPr>
            <a:r>
              <a:rPr lang="en-US" sz="1400" dirty="0">
                <a:solidFill>
                  <a:srgbClr val="FF0000"/>
                </a:solidFill>
              </a:rPr>
              <a:t>Esophageal </a:t>
            </a:r>
            <a:r>
              <a:rPr lang="en-US" sz="1400" dirty="0" err="1">
                <a:solidFill>
                  <a:srgbClr val="FF0000"/>
                </a:solidFill>
              </a:rPr>
              <a:t>Varices</a:t>
            </a:r>
            <a:r>
              <a:rPr lang="en-US" sz="1400" dirty="0">
                <a:solidFill>
                  <a:srgbClr val="FF0000"/>
                </a:solidFill>
              </a:rPr>
              <a:t> </a:t>
            </a:r>
            <a:r>
              <a:rPr lang="en-US" sz="1400" dirty="0">
                <a:solidFill>
                  <a:srgbClr val="FFFFFF"/>
                </a:solidFill>
              </a:rPr>
              <a:t>(irregular)</a:t>
            </a:r>
          </a:p>
          <a:p>
            <a:pPr marL="342900" indent="-342900" fontAlgn="base">
              <a:spcBef>
                <a:spcPct val="0"/>
              </a:spcBef>
              <a:spcAft>
                <a:spcPct val="0"/>
              </a:spcAft>
              <a:buFontTx/>
              <a:buAutoNum type="arabicPeriod"/>
              <a:defRPr/>
            </a:pPr>
            <a:r>
              <a:rPr lang="en-US" sz="1400" dirty="0">
                <a:solidFill>
                  <a:srgbClr val="FF0000"/>
                </a:solidFill>
              </a:rPr>
              <a:t>Food Particles</a:t>
            </a:r>
          </a:p>
        </p:txBody>
      </p:sp>
    </p:spTree>
    <p:extLst>
      <p:ext uri="{BB962C8B-B14F-4D97-AF65-F5344CB8AC3E}">
        <p14:creationId xmlns:p14="http://schemas.microsoft.com/office/powerpoint/2010/main" xmlns="" val="2087885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it_varices_barium_swallow_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9152"/>
          <a:stretch>
            <a:fillRect/>
          </a:stretch>
        </p:blipFill>
        <p:spPr bwMode="auto">
          <a:xfrm>
            <a:off x="2771800" y="-3005809"/>
            <a:ext cx="3312368" cy="986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4" name="Straight Arrow Connector 3"/>
          <p:cNvCxnSpPr>
            <a:endCxn id="28677" idx="2"/>
          </p:cNvCxnSpPr>
          <p:nvPr/>
        </p:nvCxnSpPr>
        <p:spPr>
          <a:xfrm flipV="1">
            <a:off x="4859338" y="3375025"/>
            <a:ext cx="2341562" cy="1062038"/>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8677" name="TextBox 7"/>
          <p:cNvSpPr txBox="1">
            <a:spLocks noChangeArrowheads="1"/>
          </p:cNvSpPr>
          <p:nvPr/>
        </p:nvSpPr>
        <p:spPr bwMode="auto">
          <a:xfrm>
            <a:off x="6227763" y="2636838"/>
            <a:ext cx="1944687"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p>
          <a:p>
            <a:pPr algn="ctr" eaLnBrk="1" fontAlgn="base" hangingPunct="1">
              <a:spcBef>
                <a:spcPct val="0"/>
              </a:spcBef>
              <a:spcAft>
                <a:spcPct val="0"/>
              </a:spcAft>
            </a:pPr>
            <a:r>
              <a:rPr lang="en-US" sz="1400" smtClean="0">
                <a:solidFill>
                  <a:srgbClr val="FF0000"/>
                </a:solidFill>
              </a:rPr>
              <a:t>(Esophageal Varices)</a:t>
            </a:r>
          </a:p>
        </p:txBody>
      </p:sp>
    </p:spTree>
    <p:extLst>
      <p:ext uri="{BB962C8B-B14F-4D97-AF65-F5344CB8AC3E}">
        <p14:creationId xmlns:p14="http://schemas.microsoft.com/office/powerpoint/2010/main" xmlns="" val="3628259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grpSp>
        <p:nvGrpSpPr>
          <p:cNvPr id="6" name="Group 5"/>
          <p:cNvGrpSpPr/>
          <p:nvPr/>
        </p:nvGrpSpPr>
        <p:grpSpPr>
          <a:xfrm>
            <a:off x="0" y="332656"/>
            <a:ext cx="8964613" cy="6768752"/>
            <a:chOff x="2360613" y="571500"/>
            <a:chExt cx="6604000" cy="5305772"/>
          </a:xfrm>
        </p:grpSpPr>
        <p:pic>
          <p:nvPicPr>
            <p:cNvPr id="29698" name="Picture 4" descr="Git_ulcer_star_barium_meal"/>
            <p:cNvPicPr>
              <a:picLocks noChangeAspect="1" noChangeArrowheads="1"/>
            </p:cNvPicPr>
            <p:nvPr/>
          </p:nvPicPr>
          <p:blipFill>
            <a:blip r:embed="rId2" cstate="print">
              <a:extLst>
                <a:ext uri="{28A0092B-C50C-407E-A947-70E740481C1C}">
                  <a14:useLocalDpi xmlns:a14="http://schemas.microsoft.com/office/drawing/2010/main" xmlns="" val="0"/>
                </a:ext>
              </a:extLst>
            </a:blip>
            <a:srcRect b="7161"/>
            <a:stretch>
              <a:fillRect/>
            </a:stretch>
          </p:blipFill>
          <p:spPr bwMode="auto">
            <a:xfrm>
              <a:off x="2360613" y="571500"/>
              <a:ext cx="4422775" cy="530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Arrow Connector 3"/>
            <p:cNvCxnSpPr>
              <a:endCxn id="29701" idx="1"/>
            </p:cNvCxnSpPr>
            <p:nvPr/>
          </p:nvCxnSpPr>
          <p:spPr>
            <a:xfrm flipV="1">
              <a:off x="5003800" y="1854200"/>
              <a:ext cx="2016125" cy="1143000"/>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9701" name="TextBox 7"/>
            <p:cNvSpPr txBox="1">
              <a:spLocks noChangeArrowheads="1"/>
            </p:cNvSpPr>
            <p:nvPr/>
          </p:nvSpPr>
          <p:spPr bwMode="auto">
            <a:xfrm>
              <a:off x="7019925" y="1484313"/>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(Gastric Ulcer)</a:t>
              </a:r>
            </a:p>
          </p:txBody>
        </p:sp>
      </p:grpSp>
    </p:spTree>
    <p:extLst>
      <p:ext uri="{BB962C8B-B14F-4D97-AF65-F5344CB8AC3E}">
        <p14:creationId xmlns:p14="http://schemas.microsoft.com/office/powerpoint/2010/main" xmlns="" val="356053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it_stomach_gastric_ulcer_1"/>
          <p:cNvPicPr>
            <a:picLocks noChangeAspect="1" noChangeArrowheads="1"/>
          </p:cNvPicPr>
          <p:nvPr/>
        </p:nvPicPr>
        <p:blipFill>
          <a:blip r:embed="rId2" cstate="print">
            <a:extLst>
              <a:ext uri="{28A0092B-C50C-407E-A947-70E740481C1C}">
                <a14:useLocalDpi xmlns:a14="http://schemas.microsoft.com/office/drawing/2010/main" xmlns="" val="0"/>
              </a:ext>
            </a:extLst>
          </a:blip>
          <a:srcRect t="9680"/>
          <a:stretch>
            <a:fillRect/>
          </a:stretch>
        </p:blipFill>
        <p:spPr bwMode="auto">
          <a:xfrm>
            <a:off x="1691680" y="1268760"/>
            <a:ext cx="5166320" cy="5646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0725" idx="1"/>
          </p:cNvCxnSpPr>
          <p:nvPr/>
        </p:nvCxnSpPr>
        <p:spPr>
          <a:xfrm flipV="1">
            <a:off x="5651500" y="1495425"/>
            <a:ext cx="2016125" cy="13573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5" name="TextBox 7"/>
          <p:cNvSpPr txBox="1">
            <a:spLocks noChangeArrowheads="1"/>
          </p:cNvSpPr>
          <p:nvPr/>
        </p:nvSpPr>
        <p:spPr bwMode="auto">
          <a:xfrm>
            <a:off x="7667625" y="1341438"/>
            <a:ext cx="792163" cy="3063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dirty="0" err="1" smtClean="0">
                <a:solidFill>
                  <a:srgbClr val="50E2DB"/>
                </a:solidFill>
              </a:rPr>
              <a:t>Rugae</a:t>
            </a:r>
            <a:endParaRPr lang="en-US" sz="1400" dirty="0" smtClean="0">
              <a:solidFill>
                <a:srgbClr val="FF0000"/>
              </a:solidFill>
            </a:endParaRPr>
          </a:p>
        </p:txBody>
      </p:sp>
      <p:cxnSp>
        <p:nvCxnSpPr>
          <p:cNvPr id="6" name="Straight Arrow Connector 5"/>
          <p:cNvCxnSpPr>
            <a:endCxn id="30727" idx="1"/>
          </p:cNvCxnSpPr>
          <p:nvPr/>
        </p:nvCxnSpPr>
        <p:spPr>
          <a:xfrm flipV="1">
            <a:off x="5003800" y="3436938"/>
            <a:ext cx="2016125" cy="928687"/>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7" name="TextBox 7"/>
          <p:cNvSpPr txBox="1">
            <a:spLocks noChangeArrowheads="1"/>
          </p:cNvSpPr>
          <p:nvPr/>
        </p:nvSpPr>
        <p:spPr bwMode="auto">
          <a:xfrm>
            <a:off x="7019925" y="2852738"/>
            <a:ext cx="1944688"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Outpouching at the Greater Curviture</a:t>
            </a:r>
          </a:p>
          <a:p>
            <a:pPr algn="ctr" eaLnBrk="1" fontAlgn="base" hangingPunct="1">
              <a:spcBef>
                <a:spcPct val="0"/>
              </a:spcBef>
              <a:spcAft>
                <a:spcPct val="0"/>
              </a:spcAft>
            </a:pPr>
            <a:r>
              <a:rPr lang="en-US" sz="1400" smtClean="0">
                <a:solidFill>
                  <a:srgbClr val="FF0000"/>
                </a:solidFill>
              </a:rPr>
              <a:t>(Malignant Gastric Ulcer)</a:t>
            </a:r>
          </a:p>
        </p:txBody>
      </p:sp>
    </p:spTree>
    <p:extLst>
      <p:ext uri="{BB962C8B-B14F-4D97-AF65-F5344CB8AC3E}">
        <p14:creationId xmlns:p14="http://schemas.microsoft.com/office/powerpoint/2010/main" xmlns="" val="3312096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it_ulcer_duodenal_bariu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4438" y="836613"/>
            <a:ext cx="4240212"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p:txBody>
      </p:sp>
      <p:cxnSp>
        <p:nvCxnSpPr>
          <p:cNvPr id="4" name="Straight Arrow Connector 3"/>
          <p:cNvCxnSpPr>
            <a:endCxn id="31749" idx="1"/>
          </p:cNvCxnSpPr>
          <p:nvPr/>
        </p:nvCxnSpPr>
        <p:spPr>
          <a:xfrm flipV="1">
            <a:off x="4140200" y="3006725"/>
            <a:ext cx="2663825" cy="998538"/>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49" name="TextBox 7"/>
          <p:cNvSpPr txBox="1">
            <a:spLocks noChangeArrowheads="1"/>
          </p:cNvSpPr>
          <p:nvPr/>
        </p:nvSpPr>
        <p:spPr bwMode="auto">
          <a:xfrm>
            <a:off x="6804025" y="2636838"/>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(Duodenal Ulcer)</a:t>
            </a:r>
          </a:p>
        </p:txBody>
      </p:sp>
      <p:cxnSp>
        <p:nvCxnSpPr>
          <p:cNvPr id="7" name="Straight Arrow Connector 6"/>
          <p:cNvCxnSpPr>
            <a:endCxn id="31751" idx="1"/>
          </p:cNvCxnSpPr>
          <p:nvPr/>
        </p:nvCxnSpPr>
        <p:spPr>
          <a:xfrm flipV="1">
            <a:off x="4356100" y="4843463"/>
            <a:ext cx="2663825" cy="1106487"/>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1" name="TextBox 7"/>
          <p:cNvSpPr txBox="1">
            <a:spLocks noChangeArrowheads="1"/>
          </p:cNvSpPr>
          <p:nvPr/>
        </p:nvSpPr>
        <p:spPr bwMode="auto">
          <a:xfrm>
            <a:off x="7019925" y="4581525"/>
            <a:ext cx="122396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4</a:t>
            </a:r>
            <a:r>
              <a:rPr lang="en-US" sz="1400" b="1" baseline="30000" smtClean="0">
                <a:solidFill>
                  <a:srgbClr val="50E2DB"/>
                </a:solidFill>
              </a:rPr>
              <a:t>th</a:t>
            </a:r>
            <a:r>
              <a:rPr lang="en-US" sz="1400" b="1" smtClean="0">
                <a:solidFill>
                  <a:srgbClr val="50E2DB"/>
                </a:solidFill>
              </a:rPr>
              <a:t> Part of duodenum</a:t>
            </a:r>
            <a:endParaRPr lang="en-US" sz="1400" smtClean="0">
              <a:solidFill>
                <a:srgbClr val="FF0000"/>
              </a:solidFill>
            </a:endParaRPr>
          </a:p>
        </p:txBody>
      </p:sp>
      <p:cxnSp>
        <p:nvCxnSpPr>
          <p:cNvPr id="10" name="Straight Arrow Connector 9"/>
          <p:cNvCxnSpPr>
            <a:endCxn id="31753" idx="3"/>
          </p:cNvCxnSpPr>
          <p:nvPr/>
        </p:nvCxnSpPr>
        <p:spPr>
          <a:xfrm rot="10800000">
            <a:off x="2374900" y="3259138"/>
            <a:ext cx="1620838"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3" name="TextBox 10"/>
          <p:cNvSpPr txBox="1">
            <a:spLocks noChangeArrowheads="1"/>
          </p:cNvSpPr>
          <p:nvPr/>
        </p:nvSpPr>
        <p:spPr bwMode="auto">
          <a:xfrm>
            <a:off x="971550" y="2997200"/>
            <a:ext cx="1403350"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1</a:t>
            </a:r>
            <a:r>
              <a:rPr lang="en-US" sz="1400" b="1" baseline="30000" smtClean="0">
                <a:solidFill>
                  <a:srgbClr val="50E2DB"/>
                </a:solidFill>
              </a:rPr>
              <a:t>st</a:t>
            </a:r>
            <a:r>
              <a:rPr lang="en-US" sz="1400" b="1" smtClean="0">
                <a:solidFill>
                  <a:srgbClr val="50E2DB"/>
                </a:solidFill>
              </a:rPr>
              <a:t> Part of duodenum</a:t>
            </a:r>
            <a:endParaRPr lang="en-US" sz="1400" smtClean="0">
              <a:solidFill>
                <a:srgbClr val="FF0000"/>
              </a:solidFill>
            </a:endParaRPr>
          </a:p>
        </p:txBody>
      </p:sp>
      <p:cxnSp>
        <p:nvCxnSpPr>
          <p:cNvPr id="14" name="Straight Arrow Connector 13"/>
          <p:cNvCxnSpPr>
            <a:endCxn id="31755" idx="3"/>
          </p:cNvCxnSpPr>
          <p:nvPr/>
        </p:nvCxnSpPr>
        <p:spPr>
          <a:xfrm rot="10800000">
            <a:off x="2124075" y="4267200"/>
            <a:ext cx="1223963"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5" name="TextBox 14"/>
          <p:cNvSpPr txBox="1">
            <a:spLocks noChangeArrowheads="1"/>
          </p:cNvSpPr>
          <p:nvPr/>
        </p:nvSpPr>
        <p:spPr bwMode="auto">
          <a:xfrm>
            <a:off x="827088" y="4005263"/>
            <a:ext cx="1296987"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2</a:t>
            </a:r>
            <a:r>
              <a:rPr lang="en-US" sz="1400" b="1" baseline="30000" smtClean="0">
                <a:solidFill>
                  <a:srgbClr val="50E2DB"/>
                </a:solidFill>
              </a:rPr>
              <a:t>nd</a:t>
            </a:r>
            <a:r>
              <a:rPr lang="en-US" sz="1400" b="1" smtClean="0">
                <a:solidFill>
                  <a:srgbClr val="50E2DB"/>
                </a:solidFill>
              </a:rPr>
              <a:t> Part of duodenum</a:t>
            </a:r>
            <a:endParaRPr lang="en-US" sz="1400" smtClean="0">
              <a:solidFill>
                <a:srgbClr val="FF0000"/>
              </a:solidFill>
            </a:endParaRPr>
          </a:p>
        </p:txBody>
      </p:sp>
      <p:cxnSp>
        <p:nvCxnSpPr>
          <p:cNvPr id="16" name="Straight Arrow Connector 15"/>
          <p:cNvCxnSpPr>
            <a:endCxn id="31757" idx="3"/>
          </p:cNvCxnSpPr>
          <p:nvPr/>
        </p:nvCxnSpPr>
        <p:spPr>
          <a:xfrm rot="10800000">
            <a:off x="2303463" y="5562600"/>
            <a:ext cx="1223962"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7" name="TextBox 16"/>
          <p:cNvSpPr txBox="1">
            <a:spLocks noChangeArrowheads="1"/>
          </p:cNvSpPr>
          <p:nvPr/>
        </p:nvSpPr>
        <p:spPr bwMode="auto">
          <a:xfrm>
            <a:off x="971550" y="5300663"/>
            <a:ext cx="1331913"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3</a:t>
            </a:r>
            <a:r>
              <a:rPr lang="en-US" sz="1400" b="1" baseline="30000" smtClean="0">
                <a:solidFill>
                  <a:srgbClr val="50E2DB"/>
                </a:solidFill>
              </a:rPr>
              <a:t>rd</a:t>
            </a:r>
            <a:r>
              <a:rPr lang="en-US" sz="1400" b="1" smtClean="0">
                <a:solidFill>
                  <a:srgbClr val="50E2DB"/>
                </a:solidFill>
              </a:rPr>
              <a:t> Part of duodenum</a:t>
            </a:r>
            <a:endParaRPr lang="en-US" sz="1400" smtClean="0">
              <a:solidFill>
                <a:srgbClr val="FF0000"/>
              </a:solidFill>
            </a:endParaRPr>
          </a:p>
        </p:txBody>
      </p:sp>
    </p:spTree>
    <p:extLst>
      <p:ext uri="{BB962C8B-B14F-4D97-AF65-F5344CB8AC3E}">
        <p14:creationId xmlns:p14="http://schemas.microsoft.com/office/powerpoint/2010/main" xmlns="" val="147564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it_ulcer_duodenal_barium_meal"/>
          <p:cNvPicPr>
            <a:picLocks noChangeAspect="1" noChangeArrowheads="1"/>
          </p:cNvPicPr>
          <p:nvPr/>
        </p:nvPicPr>
        <p:blipFill>
          <a:blip r:embed="rId2" cstate="print">
            <a:extLst>
              <a:ext uri="{28A0092B-C50C-407E-A947-70E740481C1C}">
                <a14:useLocalDpi xmlns:a14="http://schemas.microsoft.com/office/drawing/2010/main" xmlns="" val="0"/>
              </a:ext>
            </a:extLst>
          </a:blip>
          <a:srcRect t="10388"/>
          <a:stretch>
            <a:fillRect/>
          </a:stretch>
        </p:blipFill>
        <p:spPr bwMode="auto">
          <a:xfrm>
            <a:off x="971600" y="764704"/>
            <a:ext cx="6712368"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5"/>
          <p:cNvSpPr txBox="1">
            <a:spLocks noChangeArrowheads="1"/>
          </p:cNvSpPr>
          <p:nvPr/>
        </p:nvSpPr>
        <p:spPr bwMode="auto">
          <a:xfrm>
            <a:off x="6011863" y="5084763"/>
            <a:ext cx="1108075" cy="366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Stomach</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5" name="Straight Arrow Connector 4"/>
          <p:cNvCxnSpPr>
            <a:endCxn id="32774" idx="1"/>
          </p:cNvCxnSpPr>
          <p:nvPr/>
        </p:nvCxnSpPr>
        <p:spPr>
          <a:xfrm flipV="1">
            <a:off x="5795963" y="2862263"/>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4" name="TextBox 5"/>
          <p:cNvSpPr txBox="1">
            <a:spLocks noChangeArrowheads="1"/>
          </p:cNvSpPr>
          <p:nvPr/>
        </p:nvSpPr>
        <p:spPr bwMode="auto">
          <a:xfrm>
            <a:off x="7920038" y="2708275"/>
            <a:ext cx="8286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Ulcer</a:t>
            </a:r>
            <a:endParaRPr lang="en-US" sz="1400" smtClean="0">
              <a:solidFill>
                <a:srgbClr val="FF0000"/>
              </a:solidFill>
            </a:endParaRPr>
          </a:p>
        </p:txBody>
      </p:sp>
      <p:cxnSp>
        <p:nvCxnSpPr>
          <p:cNvPr id="8" name="Straight Arrow Connector 7"/>
          <p:cNvCxnSpPr>
            <a:endCxn id="32776" idx="1"/>
          </p:cNvCxnSpPr>
          <p:nvPr/>
        </p:nvCxnSpPr>
        <p:spPr>
          <a:xfrm flipV="1">
            <a:off x="5256213" y="2251075"/>
            <a:ext cx="2124075" cy="7461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6" name="TextBox 8"/>
          <p:cNvSpPr txBox="1">
            <a:spLocks noChangeArrowheads="1"/>
          </p:cNvSpPr>
          <p:nvPr/>
        </p:nvSpPr>
        <p:spPr bwMode="auto">
          <a:xfrm>
            <a:off x="7380288" y="1989138"/>
            <a:ext cx="1223962"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Speculated Mass</a:t>
            </a:r>
            <a:endParaRPr lang="en-US" sz="1400" smtClean="0">
              <a:solidFill>
                <a:srgbClr val="FF0000"/>
              </a:solidFill>
            </a:endParaRPr>
          </a:p>
        </p:txBody>
      </p:sp>
      <p:cxnSp>
        <p:nvCxnSpPr>
          <p:cNvPr id="10" name="Straight Arrow Connector 9"/>
          <p:cNvCxnSpPr>
            <a:endCxn id="32778" idx="1"/>
          </p:cNvCxnSpPr>
          <p:nvPr/>
        </p:nvCxnSpPr>
        <p:spPr>
          <a:xfrm flipV="1">
            <a:off x="5256213" y="3582988"/>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8" name="TextBox 10"/>
          <p:cNvSpPr txBox="1">
            <a:spLocks noChangeArrowheads="1"/>
          </p:cNvSpPr>
          <p:nvPr/>
        </p:nvSpPr>
        <p:spPr bwMode="auto">
          <a:xfrm>
            <a:off x="7380288" y="3429000"/>
            <a:ext cx="9366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Pylorus</a:t>
            </a:r>
            <a:endParaRPr lang="en-US" sz="1400" smtClean="0">
              <a:solidFill>
                <a:srgbClr val="FF0000"/>
              </a:solidFill>
            </a:endParaRPr>
          </a:p>
        </p:txBody>
      </p:sp>
    </p:spTree>
    <p:extLst>
      <p:ext uri="{BB962C8B-B14F-4D97-AF65-F5344CB8AC3E}">
        <p14:creationId xmlns:p14="http://schemas.microsoft.com/office/powerpoint/2010/main" xmlns="" val="370661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adiologic i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538" y="765175"/>
            <a:ext cx="4572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3797" idx="1"/>
          </p:cNvCxnSpPr>
          <p:nvPr/>
        </p:nvCxnSpPr>
        <p:spPr>
          <a:xfrm flipV="1">
            <a:off x="5364163" y="3644900"/>
            <a:ext cx="2124075" cy="7461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797" name="TextBox 4"/>
          <p:cNvSpPr txBox="1">
            <a:spLocks noChangeArrowheads="1"/>
          </p:cNvSpPr>
          <p:nvPr/>
        </p:nvSpPr>
        <p:spPr bwMode="auto">
          <a:xfrm>
            <a:off x="7488238" y="3382963"/>
            <a:ext cx="1223962"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Distended Stomach</a:t>
            </a:r>
            <a:endParaRPr lang="en-US" sz="1400" smtClean="0">
              <a:solidFill>
                <a:srgbClr val="FF0000"/>
              </a:solidFill>
            </a:endParaRPr>
          </a:p>
        </p:txBody>
      </p:sp>
      <p:cxnSp>
        <p:nvCxnSpPr>
          <p:cNvPr id="6" name="Straight Arrow Connector 5"/>
          <p:cNvCxnSpPr>
            <a:endCxn id="33799" idx="3"/>
          </p:cNvCxnSpPr>
          <p:nvPr/>
        </p:nvCxnSpPr>
        <p:spPr>
          <a:xfrm rot="10800000">
            <a:off x="2195513" y="4319588"/>
            <a:ext cx="2232025" cy="549275"/>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44463" y="3843338"/>
            <a:ext cx="2051050"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Single Bubble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Gastric Output Obstruction (GOO)</a:t>
            </a:r>
          </a:p>
          <a:p>
            <a:pPr algn="ctr" eaLnBrk="1" fontAlgn="base" hangingPunct="1">
              <a:spcBef>
                <a:spcPct val="0"/>
              </a:spcBef>
              <a:spcAft>
                <a:spcPct val="0"/>
              </a:spcAft>
            </a:pPr>
            <a:r>
              <a:rPr lang="en-US" sz="1400" b="1" smtClean="0">
                <a:solidFill>
                  <a:srgbClr val="FF0000"/>
                </a:solidFill>
              </a:rPr>
              <a:t>(Pyloric Stenosis)</a:t>
            </a:r>
            <a:endParaRPr lang="en-US" sz="1400" smtClean="0">
              <a:solidFill>
                <a:srgbClr val="FF0000"/>
              </a:solidFill>
            </a:endParaRPr>
          </a:p>
        </p:txBody>
      </p:sp>
      <p:cxnSp>
        <p:nvCxnSpPr>
          <p:cNvPr id="18" name="Straight Arrow Connector 17"/>
          <p:cNvCxnSpPr>
            <a:endCxn id="33801" idx="1"/>
          </p:cNvCxnSpPr>
          <p:nvPr/>
        </p:nvCxnSpPr>
        <p:spPr>
          <a:xfrm flipV="1">
            <a:off x="5651500" y="5022850"/>
            <a:ext cx="1441450"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801" name="TextBox 18"/>
          <p:cNvSpPr txBox="1">
            <a:spLocks noChangeArrowheads="1"/>
          </p:cNvSpPr>
          <p:nvPr/>
        </p:nvSpPr>
        <p:spPr bwMode="auto">
          <a:xfrm>
            <a:off x="7092950" y="4652963"/>
            <a:ext cx="2051050"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Gas in Descending Colon</a:t>
            </a:r>
          </a:p>
          <a:p>
            <a:pPr algn="ctr" eaLnBrk="1" fontAlgn="base" hangingPunct="1">
              <a:spcBef>
                <a:spcPct val="0"/>
              </a:spcBef>
              <a:spcAft>
                <a:spcPct val="0"/>
              </a:spcAft>
            </a:pPr>
            <a:r>
              <a:rPr lang="en-US" sz="1400" b="1" smtClean="0">
                <a:solidFill>
                  <a:srgbClr val="50E2DB"/>
                </a:solidFill>
              </a:rPr>
              <a:t>(partial obstruction)</a:t>
            </a:r>
            <a:endParaRPr lang="en-US" sz="1400" smtClean="0">
              <a:solidFill>
                <a:srgbClr val="FF0000"/>
              </a:solidFill>
            </a:endParaRPr>
          </a:p>
        </p:txBody>
      </p:sp>
    </p:spTree>
    <p:extLst>
      <p:ext uri="{BB962C8B-B14F-4D97-AF65-F5344CB8AC3E}">
        <p14:creationId xmlns:p14="http://schemas.microsoft.com/office/powerpoint/2010/main" xmlns="" val="3219060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iologic i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t="3952"/>
          <a:stretch>
            <a:fillRect/>
          </a:stretch>
        </p:blipFill>
        <p:spPr bwMode="auto">
          <a:xfrm>
            <a:off x="2124075" y="1268760"/>
            <a:ext cx="6264275" cy="5255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stCxn id="6" idx="3"/>
            <a:endCxn id="34821" idx="3"/>
          </p:cNvCxnSpPr>
          <p:nvPr/>
        </p:nvCxnSpPr>
        <p:spPr>
          <a:xfrm rot="5400000">
            <a:off x="1770063" y="3403600"/>
            <a:ext cx="2046287" cy="17700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323850" y="5157788"/>
            <a:ext cx="15843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Shoulder’s Sign</a:t>
            </a:r>
          </a:p>
        </p:txBody>
      </p:sp>
      <p:sp>
        <p:nvSpPr>
          <p:cNvPr id="6" name="Oval 5"/>
          <p:cNvSpPr/>
          <p:nvPr/>
        </p:nvSpPr>
        <p:spPr>
          <a:xfrm>
            <a:off x="3635375" y="2997200"/>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4" name="Straight Arrow Connector 13"/>
          <p:cNvCxnSpPr>
            <a:stCxn id="16" idx="3"/>
            <a:endCxn id="34824" idx="3"/>
          </p:cNvCxnSpPr>
          <p:nvPr/>
        </p:nvCxnSpPr>
        <p:spPr>
          <a:xfrm rot="5400000">
            <a:off x="2125663" y="2857500"/>
            <a:ext cx="1073150" cy="1168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4" name="TextBox 7"/>
          <p:cNvSpPr txBox="1">
            <a:spLocks noChangeArrowheads="1"/>
          </p:cNvSpPr>
          <p:nvPr/>
        </p:nvSpPr>
        <p:spPr bwMode="auto">
          <a:xfrm>
            <a:off x="25400" y="3716338"/>
            <a:ext cx="20526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Mushroom’s Sign</a:t>
            </a:r>
          </a:p>
          <a:p>
            <a:pPr algn="ctr" eaLnBrk="1" fontAlgn="base" hangingPunct="1">
              <a:spcBef>
                <a:spcPct val="0"/>
              </a:spcBef>
              <a:spcAft>
                <a:spcPct val="0"/>
              </a:spcAft>
            </a:pPr>
            <a:r>
              <a:rPr lang="en-US" sz="1400" b="1" smtClean="0">
                <a:solidFill>
                  <a:srgbClr val="50E2DB"/>
                </a:solidFill>
              </a:rPr>
              <a:t>(</a:t>
            </a:r>
            <a:r>
              <a:rPr lang="en-US" sz="1400" smtClean="0">
                <a:solidFill>
                  <a:srgbClr val="50E2DB"/>
                </a:solidFill>
              </a:rPr>
              <a:t>or</a:t>
            </a:r>
            <a:r>
              <a:rPr lang="en-US" sz="1400" b="1" smtClean="0">
                <a:solidFill>
                  <a:srgbClr val="50E2DB"/>
                </a:solidFill>
              </a:rPr>
              <a:t> </a:t>
            </a:r>
            <a:r>
              <a:rPr lang="en-AU" sz="1400" b="1" smtClean="0">
                <a:solidFill>
                  <a:srgbClr val="50E2DB"/>
                </a:solidFill>
              </a:rPr>
              <a:t>apple core Sign)</a:t>
            </a:r>
            <a:endParaRPr lang="en-US" sz="1400" b="1" smtClean="0">
              <a:solidFill>
                <a:srgbClr val="50E2DB"/>
              </a:solidFill>
            </a:endParaRPr>
          </a:p>
        </p:txBody>
      </p:sp>
      <p:sp>
        <p:nvSpPr>
          <p:cNvPr id="16" name="Oval 15"/>
          <p:cNvSpPr/>
          <p:nvPr/>
        </p:nvSpPr>
        <p:spPr>
          <a:xfrm>
            <a:off x="3203575" y="2636838"/>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21" name="Straight Arrow Connector 20"/>
          <p:cNvCxnSpPr>
            <a:endCxn id="34827" idx="3"/>
          </p:cNvCxnSpPr>
          <p:nvPr/>
        </p:nvCxnSpPr>
        <p:spPr>
          <a:xfrm rot="10800000" flipV="1">
            <a:off x="1835150" y="2997200"/>
            <a:ext cx="1657350" cy="152241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7" name="TextBox 7"/>
          <p:cNvSpPr txBox="1">
            <a:spLocks noChangeArrowheads="1"/>
          </p:cNvSpPr>
          <p:nvPr/>
        </p:nvSpPr>
        <p:spPr bwMode="auto">
          <a:xfrm>
            <a:off x="468313" y="4365625"/>
            <a:ext cx="1366837"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String’s Sign</a:t>
            </a:r>
          </a:p>
        </p:txBody>
      </p:sp>
      <p:sp>
        <p:nvSpPr>
          <p:cNvPr id="34828" name="TextBox 7"/>
          <p:cNvSpPr txBox="1">
            <a:spLocks noChangeArrowheads="1"/>
          </p:cNvSpPr>
          <p:nvPr/>
        </p:nvSpPr>
        <p:spPr bwMode="auto">
          <a:xfrm>
            <a:off x="179388" y="2924175"/>
            <a:ext cx="15843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smtClean="0">
                <a:solidFill>
                  <a:srgbClr val="FF0000"/>
                </a:solidFill>
              </a:rPr>
              <a:t>Pyloric Stenosis</a:t>
            </a:r>
          </a:p>
        </p:txBody>
      </p:sp>
      <p:sp>
        <p:nvSpPr>
          <p:cNvPr id="34829" name="TextBox 7"/>
          <p:cNvSpPr txBox="1">
            <a:spLocks noChangeArrowheads="1"/>
          </p:cNvSpPr>
          <p:nvPr/>
        </p:nvSpPr>
        <p:spPr bwMode="auto">
          <a:xfrm>
            <a:off x="2268538" y="6550025"/>
            <a:ext cx="6875462"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For  further information refer to “</a:t>
            </a:r>
            <a:r>
              <a:rPr lang="en-US" sz="1400" b="1" smtClean="0">
                <a:solidFill>
                  <a:srgbClr val="FFFFFF"/>
                </a:solidFill>
              </a:rPr>
              <a:t>Pediatric Abdomen Radiology</a:t>
            </a:r>
            <a:r>
              <a:rPr lang="en-US" sz="1400" smtClean="0">
                <a:solidFill>
                  <a:srgbClr val="FFFFFF"/>
                </a:solidFill>
              </a:rPr>
              <a:t>” Slides (37-46)</a:t>
            </a:r>
          </a:p>
        </p:txBody>
      </p:sp>
    </p:spTree>
    <p:extLst>
      <p:ext uri="{BB962C8B-B14F-4D97-AF65-F5344CB8AC3E}">
        <p14:creationId xmlns:p14="http://schemas.microsoft.com/office/powerpoint/2010/main" xmlns="" val="2594402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452" t="43006" r="15477" b="23512"/>
          <a:stretch/>
        </p:blipFill>
        <p:spPr bwMode="auto">
          <a:xfrm>
            <a:off x="1371600" y="76200"/>
            <a:ext cx="6513098" cy="669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04797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yloric stenosis drawing.png"/>
          <p:cNvPicPr>
            <a:picLocks noGrp="1" noChangeAspect="1"/>
          </p:cNvPicPr>
          <p:nvPr>
            <p:ph idx="1"/>
          </p:nvPr>
        </p:nvPicPr>
        <p:blipFill>
          <a:blip r:embed="rId2" cstate="print"/>
          <a:stretch>
            <a:fillRect/>
          </a:stretch>
        </p:blipFill>
        <p:spPr>
          <a:xfrm>
            <a:off x="1979712" y="692696"/>
            <a:ext cx="5657800" cy="56578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PYLORIC STENOSIS</a:t>
            </a:r>
            <a:endParaRPr lang="en-US" dirty="0"/>
          </a:p>
        </p:txBody>
      </p:sp>
      <p:pic>
        <p:nvPicPr>
          <p:cNvPr id="7" name="Content Placeholder 6" descr="pyloric stenosis us.jpg"/>
          <p:cNvPicPr>
            <a:picLocks noGrp="1" noChangeAspect="1"/>
          </p:cNvPicPr>
          <p:nvPr>
            <p:ph sz="half" idx="1"/>
          </p:nvPr>
        </p:nvPicPr>
        <p:blipFill>
          <a:blip r:embed="rId2" cstate="print"/>
          <a:stretch>
            <a:fillRect/>
          </a:stretch>
        </p:blipFill>
        <p:spPr>
          <a:xfrm>
            <a:off x="-88804" y="2039260"/>
            <a:ext cx="4804820" cy="4126044"/>
          </a:xfrm>
        </p:spPr>
      </p:pic>
      <p:pic>
        <p:nvPicPr>
          <p:cNvPr id="8" name="Content Placeholder 7" descr="pyloric stenosis target sign.jpg"/>
          <p:cNvPicPr>
            <a:picLocks noGrp="1" noChangeAspect="1"/>
          </p:cNvPicPr>
          <p:nvPr>
            <p:ph sz="half" idx="2"/>
          </p:nvPr>
        </p:nvPicPr>
        <p:blipFill>
          <a:blip r:embed="rId3" cstate="print"/>
          <a:stretch>
            <a:fillRect/>
          </a:stretch>
        </p:blipFill>
        <p:spPr>
          <a:xfrm>
            <a:off x="4648200" y="1943100"/>
            <a:ext cx="4038600" cy="40386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85838"/>
            <a:ext cx="4492625" cy="587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sp>
        <p:nvSpPr>
          <p:cNvPr id="35844" name="TextBox 7"/>
          <p:cNvSpPr txBox="1">
            <a:spLocks noChangeArrowheads="1"/>
          </p:cNvSpPr>
          <p:nvPr/>
        </p:nvSpPr>
        <p:spPr bwMode="auto">
          <a:xfrm>
            <a:off x="4572000" y="5284788"/>
            <a:ext cx="4572000" cy="1600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latin typeface="gill sans"/>
              </a:rPr>
              <a:t>There is a short segment of abnormal descending colon with asymmetrical puckering of the mucosal surface, without stricturing.</a:t>
            </a:r>
          </a:p>
          <a:p>
            <a:pPr eaLnBrk="1" fontAlgn="base" hangingPunct="1">
              <a:spcBef>
                <a:spcPct val="0"/>
              </a:spcBef>
              <a:spcAft>
                <a:spcPct val="0"/>
              </a:spcAft>
            </a:pPr>
            <a:r>
              <a:rPr lang="en-US" sz="1400" smtClean="0">
                <a:solidFill>
                  <a:srgbClr val="FFFFFF"/>
                </a:solidFill>
                <a:latin typeface="gill sans"/>
              </a:rPr>
              <a:t>Note also however that contrast has refluxed into the terminal ileum and small bowel, and there are several strictures present within it. One of these lies adjacent to the large bowel abnormality.</a:t>
            </a:r>
          </a:p>
        </p:txBody>
      </p:sp>
      <p:cxnSp>
        <p:nvCxnSpPr>
          <p:cNvPr id="5" name="Straight Arrow Connector 4"/>
          <p:cNvCxnSpPr>
            <a:endCxn id="35846" idx="1"/>
          </p:cNvCxnSpPr>
          <p:nvPr/>
        </p:nvCxnSpPr>
        <p:spPr>
          <a:xfrm flipV="1">
            <a:off x="2808288" y="2574925"/>
            <a:ext cx="2124075" cy="8540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6" name="TextBox 5"/>
          <p:cNvSpPr txBox="1">
            <a:spLocks noChangeArrowheads="1"/>
          </p:cNvSpPr>
          <p:nvPr/>
        </p:nvSpPr>
        <p:spPr bwMode="auto">
          <a:xfrm>
            <a:off x="4932363" y="2420938"/>
            <a:ext cx="28082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Strictures in Small intestines</a:t>
            </a:r>
            <a:endParaRPr lang="en-US" sz="1400" smtClean="0">
              <a:solidFill>
                <a:srgbClr val="FF0000"/>
              </a:solidFill>
            </a:endParaRPr>
          </a:p>
        </p:txBody>
      </p:sp>
      <p:cxnSp>
        <p:nvCxnSpPr>
          <p:cNvPr id="7" name="Straight Arrow Connector 6"/>
          <p:cNvCxnSpPr>
            <a:endCxn id="35846" idx="1"/>
          </p:cNvCxnSpPr>
          <p:nvPr/>
        </p:nvCxnSpPr>
        <p:spPr>
          <a:xfrm flipV="1">
            <a:off x="2555875" y="2574925"/>
            <a:ext cx="2376488" cy="18161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35849" idx="2"/>
          </p:cNvCxnSpPr>
          <p:nvPr/>
        </p:nvCxnSpPr>
        <p:spPr>
          <a:xfrm rot="16200000" flipV="1">
            <a:off x="243681" y="1693069"/>
            <a:ext cx="293211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9" name="TextBox 9"/>
          <p:cNvSpPr txBox="1">
            <a:spLocks noChangeArrowheads="1"/>
          </p:cNvSpPr>
          <p:nvPr/>
        </p:nvSpPr>
        <p:spPr bwMode="auto">
          <a:xfrm>
            <a:off x="179388" y="549275"/>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Normal Segments</a:t>
            </a:r>
            <a:endParaRPr lang="en-US" sz="1400" smtClean="0">
              <a:solidFill>
                <a:srgbClr val="FF0000"/>
              </a:solidFill>
            </a:endParaRPr>
          </a:p>
        </p:txBody>
      </p:sp>
      <p:cxnSp>
        <p:nvCxnSpPr>
          <p:cNvPr id="11" name="Straight Arrow Connector 10"/>
          <p:cNvCxnSpPr>
            <a:endCxn id="35849" idx="2"/>
          </p:cNvCxnSpPr>
          <p:nvPr/>
        </p:nvCxnSpPr>
        <p:spPr>
          <a:xfrm rot="16200000" flipV="1">
            <a:off x="-440532" y="2377282"/>
            <a:ext cx="3148013" cy="1079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51" name="TextBox 7"/>
          <p:cNvSpPr txBox="1">
            <a:spLocks noChangeArrowheads="1"/>
          </p:cNvSpPr>
          <p:nvPr/>
        </p:nvSpPr>
        <p:spPr bwMode="auto">
          <a:xfrm>
            <a:off x="6372225" y="1557338"/>
            <a:ext cx="2663825" cy="738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Skip Lesions &amp; lesions in Small intestines </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24" name="Straight Arrow Connector 23"/>
          <p:cNvCxnSpPr/>
          <p:nvPr/>
        </p:nvCxnSpPr>
        <p:spPr>
          <a:xfrm>
            <a:off x="2987675" y="4581525"/>
            <a:ext cx="1655763" cy="10080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422265671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iew large image]">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550" y="188913"/>
            <a:ext cx="3816350" cy="575945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36867" name="Text Box 5"/>
          <p:cNvSpPr txBox="1">
            <a:spLocks noChangeArrowheads="1"/>
          </p:cNvSpPr>
          <p:nvPr/>
        </p:nvSpPr>
        <p:spPr bwMode="auto">
          <a:xfrm>
            <a:off x="2751138" y="2076450"/>
            <a:ext cx="865187"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cxnSp>
        <p:nvCxnSpPr>
          <p:cNvPr id="4" name="Straight Arrow Connector 3"/>
          <p:cNvCxnSpPr/>
          <p:nvPr/>
        </p:nvCxnSpPr>
        <p:spPr>
          <a:xfrm rot="16200000" flipH="1">
            <a:off x="1655763" y="5121275"/>
            <a:ext cx="2305050" cy="2159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5508625" y="1341438"/>
            <a:ext cx="2952750" cy="11684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of Terminal Ileum Narrowing</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Tumor </a:t>
            </a:r>
            <a:r>
              <a:rPr lang="en-US" sz="1400" dirty="0">
                <a:solidFill>
                  <a:srgbClr val="FF0000"/>
                </a:solidFill>
                <a:sym typeface="Wingdings" pitchFamily="2" charset="2"/>
              </a:rPr>
              <a:t> Lymphoma</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Iatrogenic </a:t>
            </a:r>
            <a:r>
              <a:rPr lang="en-US" sz="1400" dirty="0">
                <a:solidFill>
                  <a:srgbClr val="FF0000"/>
                </a:solidFill>
                <a:sym typeface="Wingdings" pitchFamily="2" charset="2"/>
              </a:rPr>
              <a:t> Adhesion</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Inflammatory </a:t>
            </a:r>
            <a:r>
              <a:rPr lang="en-US" sz="1400" b="1" dirty="0">
                <a:solidFill>
                  <a:srgbClr val="FF0000"/>
                </a:solidFill>
              </a:rPr>
              <a:t>(IBD)</a:t>
            </a:r>
          </a:p>
        </p:txBody>
      </p:sp>
      <p:sp>
        <p:nvSpPr>
          <p:cNvPr id="36870"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smooth narrowing of the terminal ileum and an adjacent loop of more proximal ileum as it crosses to the right side of the pelvis. There is no visible mucosal fold thickening or ulceration. </a:t>
            </a:r>
          </a:p>
        </p:txBody>
      </p:sp>
    </p:spTree>
    <p:extLst>
      <p:ext uri="{BB962C8B-B14F-4D97-AF65-F5344CB8AC3E}">
        <p14:creationId xmlns:p14="http://schemas.microsoft.com/office/powerpoint/2010/main" xmlns="" val="857132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eds041c">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3768" y="908720"/>
            <a:ext cx="4230516" cy="4978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 Box 5"/>
          <p:cNvSpPr txBox="1">
            <a:spLocks noChangeArrowheads="1"/>
          </p:cNvSpPr>
          <p:nvPr/>
        </p:nvSpPr>
        <p:spPr bwMode="auto">
          <a:xfrm>
            <a:off x="3059113" y="4508500"/>
            <a:ext cx="865187"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sp>
        <p:nvSpPr>
          <p:cNvPr id="37892"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abnormal wall thickening, luminal narrowing, and cobblestoning involving a long segment of the distal ileum including the terminal ileum.</a:t>
            </a:r>
          </a:p>
        </p:txBody>
      </p:sp>
      <p:sp>
        <p:nvSpPr>
          <p:cNvPr id="37893" name="TextBox 4"/>
          <p:cNvSpPr txBox="1">
            <a:spLocks noChangeArrowheads="1"/>
          </p:cNvSpPr>
          <p:nvPr/>
        </p:nvSpPr>
        <p:spPr bwMode="auto">
          <a:xfrm>
            <a:off x="6335713" y="1268413"/>
            <a:ext cx="2808287"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Multiple Filling Defects</a:t>
            </a:r>
          </a:p>
          <a:p>
            <a:pPr algn="ctr" eaLnBrk="1" fontAlgn="base" hangingPunct="1">
              <a:spcBef>
                <a:spcPct val="0"/>
              </a:spcBef>
              <a:spcAft>
                <a:spcPct val="0"/>
              </a:spcAft>
            </a:pPr>
            <a:r>
              <a:rPr lang="en-US" sz="1400" b="1" smtClean="0">
                <a:solidFill>
                  <a:srgbClr val="50E2DB"/>
                </a:solidFill>
              </a:rPr>
              <a:t>Cobble Stone appearance</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6" name="Straight Arrow Connector 5"/>
          <p:cNvCxnSpPr>
            <a:endCxn id="37893" idx="1"/>
          </p:cNvCxnSpPr>
          <p:nvPr/>
        </p:nvCxnSpPr>
        <p:spPr>
          <a:xfrm flipV="1">
            <a:off x="4643438" y="1638300"/>
            <a:ext cx="1692275" cy="12858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Tree>
    <p:extLst>
      <p:ext uri="{BB962C8B-B14F-4D97-AF65-F5344CB8AC3E}">
        <p14:creationId xmlns:p14="http://schemas.microsoft.com/office/powerpoint/2010/main" xmlns="" val="4096355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8" name="Picture 4" descr="crohns_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765175"/>
            <a:ext cx="59134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Text Box 5"/>
          <p:cNvSpPr txBox="1">
            <a:spLocks noChangeArrowheads="1"/>
          </p:cNvSpPr>
          <p:nvPr/>
        </p:nvSpPr>
        <p:spPr bwMode="auto">
          <a:xfrm>
            <a:off x="3059113" y="1125538"/>
            <a:ext cx="1466850" cy="3063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Ascending colon</a:t>
            </a:r>
          </a:p>
        </p:txBody>
      </p:sp>
      <p:sp>
        <p:nvSpPr>
          <p:cNvPr id="38916" name="TextBox 3"/>
          <p:cNvSpPr txBox="1">
            <a:spLocks noChangeArrowheads="1"/>
          </p:cNvSpPr>
          <p:nvPr/>
        </p:nvSpPr>
        <p:spPr bwMode="auto">
          <a:xfrm>
            <a:off x="4643438" y="2133600"/>
            <a:ext cx="1296987"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Pseudopolyps</a:t>
            </a:r>
            <a:endParaRPr lang="en-US" sz="1400" smtClean="0">
              <a:solidFill>
                <a:srgbClr val="FF0000"/>
              </a:solidFill>
            </a:endParaRPr>
          </a:p>
        </p:txBody>
      </p:sp>
      <p:cxnSp>
        <p:nvCxnSpPr>
          <p:cNvPr id="5" name="Straight Arrow Connector 4"/>
          <p:cNvCxnSpPr/>
          <p:nvPr/>
        </p:nvCxnSpPr>
        <p:spPr>
          <a:xfrm flipV="1">
            <a:off x="4067175" y="2276475"/>
            <a:ext cx="576263" cy="134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7" name="TextBox 6"/>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8919" name="TextBox 8"/>
          <p:cNvSpPr txBox="1">
            <a:spLocks noChangeArrowheads="1"/>
          </p:cNvSpPr>
          <p:nvPr/>
        </p:nvSpPr>
        <p:spPr bwMode="auto">
          <a:xfrm>
            <a:off x="5148263" y="2833688"/>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Pseudodiverticulum</a:t>
            </a:r>
            <a:endParaRPr lang="en-US" sz="1400" smtClean="0">
              <a:solidFill>
                <a:srgbClr val="FF0000"/>
              </a:solidFill>
            </a:endParaRPr>
          </a:p>
        </p:txBody>
      </p:sp>
      <p:sp>
        <p:nvSpPr>
          <p:cNvPr id="38920" name="TextBox 11"/>
          <p:cNvSpPr txBox="1">
            <a:spLocks noChangeArrowheads="1"/>
          </p:cNvSpPr>
          <p:nvPr/>
        </p:nvSpPr>
        <p:spPr bwMode="auto">
          <a:xfrm>
            <a:off x="7596188" y="1700213"/>
            <a:ext cx="12969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IBD</a:t>
            </a:r>
          </a:p>
        </p:txBody>
      </p:sp>
    </p:spTree>
    <p:extLst>
      <p:ext uri="{BB962C8B-B14F-4D97-AF65-F5344CB8AC3E}">
        <p14:creationId xmlns:p14="http://schemas.microsoft.com/office/powerpoint/2010/main" xmlns="" val="342943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75_27_70008_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1114425"/>
            <a:ext cx="6172200" cy="462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9940" name="TextBox 3"/>
          <p:cNvSpPr txBox="1">
            <a:spLocks noChangeArrowheads="1"/>
          </p:cNvSpPr>
          <p:nvPr/>
        </p:nvSpPr>
        <p:spPr bwMode="auto">
          <a:xfrm>
            <a:off x="6578600" y="19161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Sacs (outside the Lumen) </a:t>
            </a:r>
            <a:endParaRPr lang="en-US" sz="1400" b="1" smtClean="0">
              <a:solidFill>
                <a:srgbClr val="FF0000"/>
              </a:solidFill>
            </a:endParaRPr>
          </a:p>
        </p:txBody>
      </p:sp>
      <p:cxnSp>
        <p:nvCxnSpPr>
          <p:cNvPr id="5" name="Straight Arrow Connector 4"/>
          <p:cNvCxnSpPr/>
          <p:nvPr/>
        </p:nvCxnSpPr>
        <p:spPr>
          <a:xfrm flipV="1">
            <a:off x="4344988" y="2060575"/>
            <a:ext cx="2233612" cy="12239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9942" name="TextBox 6"/>
          <p:cNvSpPr txBox="1">
            <a:spLocks noChangeArrowheads="1"/>
          </p:cNvSpPr>
          <p:nvPr/>
        </p:nvSpPr>
        <p:spPr bwMode="auto">
          <a:xfrm>
            <a:off x="1908175" y="5949950"/>
            <a:ext cx="525621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 in Descending &amp; Sigmoid Colon</a:t>
            </a:r>
          </a:p>
        </p:txBody>
      </p:sp>
    </p:spTree>
    <p:extLst>
      <p:ext uri="{BB962C8B-B14F-4D97-AF65-F5344CB8AC3E}">
        <p14:creationId xmlns:p14="http://schemas.microsoft.com/office/powerpoint/2010/main" xmlns="" val="1486190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44463"/>
            <a:ext cx="9186863" cy="6138862"/>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250" y="1484313"/>
            <a:ext cx="5334000" cy="438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0964" name="TextBox 3"/>
          <p:cNvSpPr txBox="1">
            <a:spLocks noChangeArrowheads="1"/>
          </p:cNvSpPr>
          <p:nvPr/>
        </p:nvSpPr>
        <p:spPr bwMode="auto">
          <a:xfrm>
            <a:off x="3492500" y="5949950"/>
            <a:ext cx="165576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a:t>
            </a:r>
          </a:p>
        </p:txBody>
      </p:sp>
    </p:spTree>
    <p:extLst>
      <p:ext uri="{BB962C8B-B14F-4D97-AF65-F5344CB8AC3E}">
        <p14:creationId xmlns:p14="http://schemas.microsoft.com/office/powerpoint/2010/main" xmlns="" val="128265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ivert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450" y="549275"/>
            <a:ext cx="6516688"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Tree>
    <p:extLst>
      <p:ext uri="{BB962C8B-B14F-4D97-AF65-F5344CB8AC3E}">
        <p14:creationId xmlns:p14="http://schemas.microsoft.com/office/powerpoint/2010/main" xmlns="" val="296007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00" t="37874" r="63571" b="24061"/>
          <a:stretch/>
        </p:blipFill>
        <p:spPr bwMode="auto">
          <a:xfrm>
            <a:off x="1676400" y="332656"/>
            <a:ext cx="6019800" cy="5832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7053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Fig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1413" y="549275"/>
            <a:ext cx="4032250" cy="520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3012" name="TextBox 3"/>
          <p:cNvSpPr txBox="1">
            <a:spLocks noChangeArrowheads="1"/>
          </p:cNvSpPr>
          <p:nvPr/>
        </p:nvSpPr>
        <p:spPr bwMode="auto">
          <a:xfrm>
            <a:off x="1619250" y="5930900"/>
            <a:ext cx="525621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Small &amp; Round Filling Defects</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Multiple Polyps</a:t>
            </a:r>
          </a:p>
        </p:txBody>
      </p:sp>
    </p:spTree>
    <p:extLst>
      <p:ext uri="{BB962C8B-B14F-4D97-AF65-F5344CB8AC3E}">
        <p14:creationId xmlns:p14="http://schemas.microsoft.com/office/powerpoint/2010/main" xmlns="" val="887851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ssolve">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lead%2520pipe%2520colon%2520in%2520ulcerative%2520coliti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40013" y="989013"/>
            <a:ext cx="3863975" cy="487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4036" name="TextBox 3"/>
          <p:cNvSpPr txBox="1">
            <a:spLocks noChangeArrowheads="1"/>
          </p:cNvSpPr>
          <p:nvPr/>
        </p:nvSpPr>
        <p:spPr bwMode="auto">
          <a:xfrm>
            <a:off x="6829425" y="10525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a:p>
            <a:pPr algn="ctr" eaLnBrk="1" fontAlgn="base" hangingPunct="1">
              <a:spcBef>
                <a:spcPct val="0"/>
              </a:spcBef>
              <a:spcAft>
                <a:spcPct val="0"/>
              </a:spcAft>
            </a:pPr>
            <a:r>
              <a:rPr lang="en-US" sz="1400" b="1" smtClean="0">
                <a:solidFill>
                  <a:srgbClr val="50E2DB"/>
                </a:solidFill>
              </a:rPr>
              <a:t>LEAD PIPE SIGN</a:t>
            </a:r>
          </a:p>
        </p:txBody>
      </p:sp>
      <p:cxnSp>
        <p:nvCxnSpPr>
          <p:cNvPr id="5" name="Straight Arrow Connector 4"/>
          <p:cNvCxnSpPr>
            <a:endCxn id="44036" idx="1"/>
          </p:cNvCxnSpPr>
          <p:nvPr/>
        </p:nvCxnSpPr>
        <p:spPr>
          <a:xfrm flipV="1">
            <a:off x="4572000" y="1314450"/>
            <a:ext cx="2257425" cy="110648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38" name="TextBox 7"/>
          <p:cNvSpPr txBox="1">
            <a:spLocks noChangeArrowheads="1"/>
          </p:cNvSpPr>
          <p:nvPr/>
        </p:nvSpPr>
        <p:spPr bwMode="auto">
          <a:xfrm>
            <a:off x="1042988" y="4508500"/>
            <a:ext cx="14509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Terminal Ilium</a:t>
            </a:r>
            <a:endParaRPr lang="en-US" sz="1400" b="1" smtClean="0">
              <a:solidFill>
                <a:srgbClr val="FF0000"/>
              </a:solidFill>
            </a:endParaRPr>
          </a:p>
        </p:txBody>
      </p:sp>
      <p:cxnSp>
        <p:nvCxnSpPr>
          <p:cNvPr id="9" name="Straight Arrow Connector 8"/>
          <p:cNvCxnSpPr>
            <a:endCxn id="44038" idx="3"/>
          </p:cNvCxnSpPr>
          <p:nvPr/>
        </p:nvCxnSpPr>
        <p:spPr>
          <a:xfrm rot="10800000" flipV="1">
            <a:off x="2493963" y="4724400"/>
            <a:ext cx="1141412" cy="460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0" name="TextBox 9"/>
          <p:cNvSpPr txBox="1">
            <a:spLocks noChangeArrowheads="1"/>
          </p:cNvSpPr>
          <p:nvPr/>
        </p:nvSpPr>
        <p:spPr bwMode="auto">
          <a:xfrm>
            <a:off x="1476375" y="3644900"/>
            <a:ext cx="93503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Cecum</a:t>
            </a:r>
            <a:endParaRPr lang="en-US" sz="1400" b="1" smtClean="0">
              <a:solidFill>
                <a:srgbClr val="FF0000"/>
              </a:solidFill>
            </a:endParaRPr>
          </a:p>
        </p:txBody>
      </p:sp>
      <p:cxnSp>
        <p:nvCxnSpPr>
          <p:cNvPr id="11" name="Straight Arrow Connector 10"/>
          <p:cNvCxnSpPr>
            <a:endCxn id="44040" idx="3"/>
          </p:cNvCxnSpPr>
          <p:nvPr/>
        </p:nvCxnSpPr>
        <p:spPr>
          <a:xfrm rot="10800000">
            <a:off x="2411413" y="3798888"/>
            <a:ext cx="720725" cy="7096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2" name="Rectangle 19"/>
          <p:cNvSpPr>
            <a:spLocks noChangeArrowheads="1"/>
          </p:cNvSpPr>
          <p:nvPr/>
        </p:nvSpPr>
        <p:spPr bwMode="auto">
          <a:xfrm>
            <a:off x="6659563" y="2133600"/>
            <a:ext cx="2484437"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 (Pancolitis)</a:t>
            </a:r>
          </a:p>
        </p:txBody>
      </p:sp>
    </p:spTree>
    <p:extLst>
      <p:ext uri="{BB962C8B-B14F-4D97-AF65-F5344CB8AC3E}">
        <p14:creationId xmlns:p14="http://schemas.microsoft.com/office/powerpoint/2010/main" xmlns="" val="10695787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ubu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11430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5060" name="TextBox 7"/>
          <p:cNvSpPr txBox="1">
            <a:spLocks noChangeArrowheads="1"/>
          </p:cNvSpPr>
          <p:nvPr/>
        </p:nvSpPr>
        <p:spPr bwMode="auto">
          <a:xfrm>
            <a:off x="0" y="6335713"/>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Granular mucosa and complete absence of haustra which confirm total colitis. 2 short strictures are present in the descending colon, but there were no malignant features radiologically</a:t>
            </a:r>
          </a:p>
        </p:txBody>
      </p:sp>
      <p:sp>
        <p:nvSpPr>
          <p:cNvPr id="45061" name="TextBox 4"/>
          <p:cNvSpPr txBox="1">
            <a:spLocks noChangeArrowheads="1"/>
          </p:cNvSpPr>
          <p:nvPr/>
        </p:nvSpPr>
        <p:spPr bwMode="auto">
          <a:xfrm>
            <a:off x="6372225" y="1052513"/>
            <a:ext cx="20875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p:txBody>
      </p:sp>
      <p:cxnSp>
        <p:nvCxnSpPr>
          <p:cNvPr id="6" name="Straight Arrow Connector 5"/>
          <p:cNvCxnSpPr>
            <a:endCxn id="45061" idx="1"/>
          </p:cNvCxnSpPr>
          <p:nvPr/>
        </p:nvCxnSpPr>
        <p:spPr>
          <a:xfrm flipV="1">
            <a:off x="4787900" y="1206500"/>
            <a:ext cx="1584325"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3" name="TextBox 8"/>
          <p:cNvSpPr txBox="1">
            <a:spLocks noChangeArrowheads="1"/>
          </p:cNvSpPr>
          <p:nvPr/>
        </p:nvSpPr>
        <p:spPr bwMode="auto">
          <a:xfrm>
            <a:off x="6443663" y="2708275"/>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Filling Defects</a:t>
            </a:r>
          </a:p>
        </p:txBody>
      </p:sp>
      <p:cxnSp>
        <p:nvCxnSpPr>
          <p:cNvPr id="10" name="Straight Arrow Connector 9"/>
          <p:cNvCxnSpPr>
            <a:endCxn id="45063" idx="1"/>
          </p:cNvCxnSpPr>
          <p:nvPr/>
        </p:nvCxnSpPr>
        <p:spPr>
          <a:xfrm rot="5400000" flipH="1" flipV="1">
            <a:off x="5188744" y="2966244"/>
            <a:ext cx="1358900" cy="1150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5" name="TextBox 11"/>
          <p:cNvSpPr txBox="1">
            <a:spLocks noChangeArrowheads="1"/>
          </p:cNvSpPr>
          <p:nvPr/>
        </p:nvSpPr>
        <p:spPr bwMode="auto">
          <a:xfrm>
            <a:off x="539750" y="1484313"/>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Splenic Flexure</a:t>
            </a:r>
          </a:p>
        </p:txBody>
      </p:sp>
      <p:cxnSp>
        <p:nvCxnSpPr>
          <p:cNvPr id="13" name="Straight Arrow Connector 12"/>
          <p:cNvCxnSpPr>
            <a:endCxn id="45065" idx="3"/>
          </p:cNvCxnSpPr>
          <p:nvPr/>
        </p:nvCxnSpPr>
        <p:spPr>
          <a:xfrm rot="10800000">
            <a:off x="2854325" y="1638300"/>
            <a:ext cx="1862138"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a:endCxn id="45063" idx="1"/>
          </p:cNvCxnSpPr>
          <p:nvPr/>
        </p:nvCxnSpPr>
        <p:spPr>
          <a:xfrm flipV="1">
            <a:off x="5148263" y="2862263"/>
            <a:ext cx="1295400" cy="4953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8" name="TextBox 20"/>
          <p:cNvSpPr txBox="1">
            <a:spLocks noChangeArrowheads="1"/>
          </p:cNvSpPr>
          <p:nvPr/>
        </p:nvSpPr>
        <p:spPr bwMode="auto">
          <a:xfrm>
            <a:off x="6372225" y="1989138"/>
            <a:ext cx="172878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Granular Mucosa</a:t>
            </a:r>
          </a:p>
        </p:txBody>
      </p:sp>
      <p:cxnSp>
        <p:nvCxnSpPr>
          <p:cNvPr id="22" name="Straight Arrow Connector 21"/>
          <p:cNvCxnSpPr>
            <a:endCxn id="45068" idx="1"/>
          </p:cNvCxnSpPr>
          <p:nvPr/>
        </p:nvCxnSpPr>
        <p:spPr>
          <a:xfrm flipV="1">
            <a:off x="4859338" y="2143125"/>
            <a:ext cx="1512887" cy="4222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70" name="Rectangle 33"/>
          <p:cNvSpPr>
            <a:spLocks noChangeArrowheads="1"/>
          </p:cNvSpPr>
          <p:nvPr/>
        </p:nvSpPr>
        <p:spPr bwMode="auto">
          <a:xfrm>
            <a:off x="6443663" y="3500438"/>
            <a:ext cx="15843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a:t>
            </a:r>
          </a:p>
        </p:txBody>
      </p:sp>
    </p:spTree>
    <p:extLst>
      <p:ext uri="{BB962C8B-B14F-4D97-AF65-F5344CB8AC3E}">
        <p14:creationId xmlns:p14="http://schemas.microsoft.com/office/powerpoint/2010/main" xmlns="" val="30763909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4453-13251-13703-2068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6375" y="1125538"/>
            <a:ext cx="5903913"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6084" name="TextBox 3"/>
          <p:cNvSpPr txBox="1">
            <a:spLocks noChangeArrowheads="1"/>
          </p:cNvSpPr>
          <p:nvPr/>
        </p:nvSpPr>
        <p:spPr bwMode="auto">
          <a:xfrm>
            <a:off x="3779838" y="4652963"/>
            <a:ext cx="16192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Apple Core Sign</a:t>
            </a:r>
          </a:p>
        </p:txBody>
      </p:sp>
      <p:cxnSp>
        <p:nvCxnSpPr>
          <p:cNvPr id="5" name="Straight Arrow Connector 4"/>
          <p:cNvCxnSpPr>
            <a:endCxn id="46084" idx="0"/>
          </p:cNvCxnSpPr>
          <p:nvPr/>
        </p:nvCxnSpPr>
        <p:spPr>
          <a:xfrm rot="5400000">
            <a:off x="4329113" y="2465388"/>
            <a:ext cx="2447925" cy="19272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46084" idx="1"/>
          </p:cNvCxnSpPr>
          <p:nvPr/>
        </p:nvCxnSpPr>
        <p:spPr>
          <a:xfrm>
            <a:off x="2627313" y="4581525"/>
            <a:ext cx="1152525" cy="3333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87" name="TextBox 22"/>
          <p:cNvSpPr txBox="1">
            <a:spLocks noChangeArrowheads="1"/>
          </p:cNvSpPr>
          <p:nvPr/>
        </p:nvSpPr>
        <p:spPr bwMode="auto">
          <a:xfrm>
            <a:off x="2915816" y="836712"/>
            <a:ext cx="2376487" cy="307975"/>
          </a:xfrm>
          <a:prstGeom prst="rect">
            <a:avLst/>
          </a:prstGeom>
          <a:solidFill>
            <a:schemeClr val="bg1"/>
          </a:solidFill>
          <a:ln w="9525">
            <a:solidFill>
              <a:schemeClr val="bg1"/>
            </a:solidFill>
            <a:miter lim="800000"/>
            <a:headEnd/>
            <a:tailEnd/>
          </a:ln>
        </p:spPr>
        <p:txBody>
          <a:bodyPr l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spcBef>
                <a:spcPct val="0"/>
              </a:spcBef>
              <a:spcAft>
                <a:spcPct val="0"/>
              </a:spcAft>
            </a:pPr>
            <a:r>
              <a:rPr lang="en-US" sz="1400" dirty="0" smtClean="0">
                <a:solidFill>
                  <a:srgbClr val="FFC000"/>
                </a:solidFill>
              </a:rPr>
              <a:t>Ask the Doctor About these</a:t>
            </a:r>
          </a:p>
        </p:txBody>
      </p:sp>
      <p:cxnSp>
        <p:nvCxnSpPr>
          <p:cNvPr id="24" name="Straight Arrow Connector 23"/>
          <p:cNvCxnSpPr>
            <a:endCxn id="46087" idx="2"/>
          </p:cNvCxnSpPr>
          <p:nvPr/>
        </p:nvCxnSpPr>
        <p:spPr>
          <a:xfrm rot="5400000" flipH="1" flipV="1">
            <a:off x="3122985" y="1224855"/>
            <a:ext cx="1060450" cy="9001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endCxn id="46087" idx="2"/>
          </p:cNvCxnSpPr>
          <p:nvPr/>
        </p:nvCxnSpPr>
        <p:spPr>
          <a:xfrm rot="5400000" flipH="1" flipV="1">
            <a:off x="2259385" y="1440755"/>
            <a:ext cx="2139950" cy="154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90" name="Rectangle 45"/>
          <p:cNvSpPr>
            <a:spLocks noChangeArrowheads="1"/>
          </p:cNvSpPr>
          <p:nvPr/>
        </p:nvSpPr>
        <p:spPr bwMode="auto">
          <a:xfrm>
            <a:off x="3708400" y="6165850"/>
            <a:ext cx="935038"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xmlns="" val="345287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olon-canc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813" y="1052513"/>
            <a:ext cx="5280025"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7108" name="Rectangle 4"/>
          <p:cNvSpPr>
            <a:spLocks noChangeArrowheads="1"/>
          </p:cNvSpPr>
          <p:nvPr/>
        </p:nvSpPr>
        <p:spPr bwMode="auto">
          <a:xfrm>
            <a:off x="3132138" y="5445125"/>
            <a:ext cx="15843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Sigmoid Colon CA</a:t>
            </a:r>
          </a:p>
        </p:txBody>
      </p:sp>
      <p:sp>
        <p:nvSpPr>
          <p:cNvPr id="47109" name="Rectangle 5"/>
          <p:cNvSpPr>
            <a:spLocks noChangeArrowheads="1"/>
          </p:cNvSpPr>
          <p:nvPr/>
        </p:nvSpPr>
        <p:spPr bwMode="auto">
          <a:xfrm>
            <a:off x="5003800" y="4508500"/>
            <a:ext cx="1871663"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Apple Core Sign</a:t>
            </a:r>
            <a:endParaRPr lang="en-US" sz="1400" smtClean="0">
              <a:solidFill>
                <a:srgbClr val="FF0000"/>
              </a:solidFill>
            </a:endParaRPr>
          </a:p>
        </p:txBody>
      </p:sp>
      <p:sp>
        <p:nvSpPr>
          <p:cNvPr id="47110" name="Rectangle 6"/>
          <p:cNvSpPr>
            <a:spLocks noChangeArrowheads="1"/>
          </p:cNvSpPr>
          <p:nvPr/>
        </p:nvSpPr>
        <p:spPr bwMode="auto">
          <a:xfrm>
            <a:off x="7164388" y="2276475"/>
            <a:ext cx="1008062"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Stricture</a:t>
            </a:r>
            <a:endParaRPr lang="en-US" sz="1400" smtClean="0">
              <a:solidFill>
                <a:srgbClr val="FF0000"/>
              </a:solidFill>
            </a:endParaRPr>
          </a:p>
        </p:txBody>
      </p:sp>
      <p:cxnSp>
        <p:nvCxnSpPr>
          <p:cNvPr id="8" name="Straight Arrow Connector 7"/>
          <p:cNvCxnSpPr>
            <a:endCxn id="47110" idx="1"/>
          </p:cNvCxnSpPr>
          <p:nvPr/>
        </p:nvCxnSpPr>
        <p:spPr>
          <a:xfrm flipV="1">
            <a:off x="4284663" y="2430463"/>
            <a:ext cx="2879725" cy="4937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1117185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nnular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692150"/>
            <a:ext cx="52736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8132" name="TextBox 3"/>
          <p:cNvSpPr txBox="1">
            <a:spLocks noChangeArrowheads="1"/>
          </p:cNvSpPr>
          <p:nvPr/>
        </p:nvSpPr>
        <p:spPr bwMode="auto">
          <a:xfrm>
            <a:off x="7019925" y="3357563"/>
            <a:ext cx="1619250"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Apple Core Sign</a:t>
            </a:r>
          </a:p>
        </p:txBody>
      </p:sp>
      <p:cxnSp>
        <p:nvCxnSpPr>
          <p:cNvPr id="5" name="Straight Arrow Connector 4"/>
          <p:cNvCxnSpPr>
            <a:endCxn id="48132" idx="1"/>
          </p:cNvCxnSpPr>
          <p:nvPr/>
        </p:nvCxnSpPr>
        <p:spPr>
          <a:xfrm>
            <a:off x="5292725" y="3429000"/>
            <a:ext cx="1727200" cy="825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8134" name="Rectangle 5"/>
          <p:cNvSpPr>
            <a:spLocks noChangeArrowheads="1"/>
          </p:cNvSpPr>
          <p:nvPr/>
        </p:nvSpPr>
        <p:spPr bwMode="auto">
          <a:xfrm>
            <a:off x="7451725" y="5661025"/>
            <a:ext cx="9366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xmlns="" val="134622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igmoid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692150"/>
            <a:ext cx="5762625" cy="591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9156" name="TextBox 4"/>
          <p:cNvSpPr txBox="1">
            <a:spLocks noChangeArrowheads="1"/>
          </p:cNvSpPr>
          <p:nvPr/>
        </p:nvSpPr>
        <p:spPr bwMode="auto">
          <a:xfrm>
            <a:off x="6156325" y="1773238"/>
            <a:ext cx="2808288"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Sigmoid Stricture is always considered </a:t>
            </a:r>
            <a:r>
              <a:rPr lang="en-US" sz="1400" b="1" smtClean="0">
                <a:solidFill>
                  <a:srgbClr val="FF0000"/>
                </a:solidFill>
              </a:rPr>
              <a:t>malignant</a:t>
            </a:r>
            <a:r>
              <a:rPr lang="en-US" sz="1400" b="1" smtClean="0">
                <a:solidFill>
                  <a:srgbClr val="50E2DB"/>
                </a:solidFill>
              </a:rPr>
              <a:t> until proven otherwise</a:t>
            </a:r>
          </a:p>
        </p:txBody>
      </p:sp>
    </p:spTree>
    <p:extLst>
      <p:ext uri="{BB962C8B-B14F-4D97-AF65-F5344CB8AC3E}">
        <p14:creationId xmlns:p14="http://schemas.microsoft.com/office/powerpoint/2010/main" xmlns="" val="204771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ernia-scrot-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088" y="692150"/>
            <a:ext cx="73152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0180" name="TextBox 3"/>
          <p:cNvSpPr txBox="1">
            <a:spLocks noChangeArrowheads="1"/>
          </p:cNvSpPr>
          <p:nvPr/>
        </p:nvSpPr>
        <p:spPr bwMode="auto">
          <a:xfrm>
            <a:off x="2484438" y="6021388"/>
            <a:ext cx="244792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right indirect hernia in the scrotum</a:t>
            </a:r>
          </a:p>
        </p:txBody>
      </p:sp>
      <p:cxnSp>
        <p:nvCxnSpPr>
          <p:cNvPr id="5" name="Straight Arrow Connector 4"/>
          <p:cNvCxnSpPr>
            <a:endCxn id="50180" idx="0"/>
          </p:cNvCxnSpPr>
          <p:nvPr/>
        </p:nvCxnSpPr>
        <p:spPr>
          <a:xfrm rot="16200000" flipH="1">
            <a:off x="2879725" y="5192713"/>
            <a:ext cx="1512888" cy="14446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70184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bdomen_splenomegaly_a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7713" y="503238"/>
            <a:ext cx="51085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1204" name="TextBox 4"/>
          <p:cNvSpPr txBox="1">
            <a:spLocks noChangeArrowheads="1"/>
          </p:cNvSpPr>
          <p:nvPr/>
        </p:nvSpPr>
        <p:spPr bwMode="auto">
          <a:xfrm>
            <a:off x="6696075" y="4221163"/>
            <a:ext cx="2447925"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mass that has displaced the intestines</a:t>
            </a:r>
          </a:p>
          <a:p>
            <a:pPr algn="ctr" eaLnBrk="1" fontAlgn="base" hangingPunct="1">
              <a:spcBef>
                <a:spcPct val="0"/>
              </a:spcBef>
              <a:spcAft>
                <a:spcPct val="0"/>
              </a:spcAft>
            </a:pPr>
            <a:r>
              <a:rPr lang="en-US" sz="1400" b="1" smtClean="0">
                <a:solidFill>
                  <a:srgbClr val="50E2DB"/>
                </a:solidFill>
              </a:rPr>
              <a:t>(Spleen)</a:t>
            </a:r>
          </a:p>
        </p:txBody>
      </p:sp>
      <p:cxnSp>
        <p:nvCxnSpPr>
          <p:cNvPr id="6" name="Straight Arrow Connector 5"/>
          <p:cNvCxnSpPr>
            <a:endCxn id="51204" idx="0"/>
          </p:cNvCxnSpPr>
          <p:nvPr/>
        </p:nvCxnSpPr>
        <p:spPr>
          <a:xfrm rot="16200000" flipH="1">
            <a:off x="6461919" y="2763044"/>
            <a:ext cx="165576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3127808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irsch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620713"/>
            <a:ext cx="4090988" cy="60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52228" name="TextBox 3"/>
          <p:cNvSpPr txBox="1">
            <a:spLocks noChangeArrowheads="1"/>
          </p:cNvSpPr>
          <p:nvPr/>
        </p:nvSpPr>
        <p:spPr bwMode="auto">
          <a:xfrm>
            <a:off x="4356100" y="620713"/>
            <a:ext cx="11525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Meconium</a:t>
            </a:r>
          </a:p>
        </p:txBody>
      </p:sp>
      <p:cxnSp>
        <p:nvCxnSpPr>
          <p:cNvPr id="5" name="Straight Arrow Connector 4"/>
          <p:cNvCxnSpPr>
            <a:endCxn id="52228" idx="1"/>
          </p:cNvCxnSpPr>
          <p:nvPr/>
        </p:nvCxnSpPr>
        <p:spPr>
          <a:xfrm flipV="1">
            <a:off x="971550" y="774700"/>
            <a:ext cx="3384550" cy="17907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52230" name="TextBox 9"/>
          <p:cNvSpPr txBox="1">
            <a:spLocks noChangeArrowheads="1"/>
          </p:cNvSpPr>
          <p:nvPr/>
        </p:nvSpPr>
        <p:spPr bwMode="auto">
          <a:xfrm>
            <a:off x="4356100" y="1052513"/>
            <a:ext cx="29527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defects &amp; dilated Descending &amp; Sigmoid Colon</a:t>
            </a:r>
          </a:p>
        </p:txBody>
      </p:sp>
      <p:sp>
        <p:nvSpPr>
          <p:cNvPr id="52231" name="TextBox 17"/>
          <p:cNvSpPr txBox="1">
            <a:spLocks noChangeArrowheads="1"/>
          </p:cNvSpPr>
          <p:nvPr/>
        </p:nvSpPr>
        <p:spPr bwMode="auto">
          <a:xfrm>
            <a:off x="4356100" y="1727200"/>
            <a:ext cx="16557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Transition Zone </a:t>
            </a:r>
          </a:p>
        </p:txBody>
      </p:sp>
      <p:cxnSp>
        <p:nvCxnSpPr>
          <p:cNvPr id="19" name="Straight Arrow Connector 18"/>
          <p:cNvCxnSpPr>
            <a:endCxn id="52231" idx="1"/>
          </p:cNvCxnSpPr>
          <p:nvPr/>
        </p:nvCxnSpPr>
        <p:spPr>
          <a:xfrm flipV="1">
            <a:off x="1187450" y="1881188"/>
            <a:ext cx="3168650" cy="1908175"/>
          </a:xfrm>
          <a:prstGeom prst="straightConnector1">
            <a:avLst/>
          </a:prstGeom>
          <a:ln w="38100">
            <a:solidFill>
              <a:srgbClr val="000000"/>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4" name="Oval 23"/>
          <p:cNvSpPr/>
          <p:nvPr/>
        </p:nvSpPr>
        <p:spPr>
          <a:xfrm>
            <a:off x="922338" y="3644900"/>
            <a:ext cx="504825" cy="5048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52234" name="TextBox 26"/>
          <p:cNvSpPr txBox="1">
            <a:spLocks noChangeArrowheads="1"/>
          </p:cNvSpPr>
          <p:nvPr/>
        </p:nvSpPr>
        <p:spPr bwMode="auto">
          <a:xfrm>
            <a:off x="4500563" y="2852738"/>
            <a:ext cx="4175125"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b="1" u="sng" smtClean="0">
                <a:solidFill>
                  <a:srgbClr val="50E2DB"/>
                </a:solidFill>
              </a:rPr>
              <a:t>According to the Transition Zone</a:t>
            </a:r>
            <a:r>
              <a:rPr lang="en-US" sz="1400" b="1" smtClean="0">
                <a:solidFill>
                  <a:srgbClr val="50E2DB"/>
                </a:solidFill>
              </a:rPr>
              <a:t>:</a:t>
            </a:r>
          </a:p>
          <a:p>
            <a:pPr eaLnBrk="1" fontAlgn="base" hangingPunct="1">
              <a:spcBef>
                <a:spcPct val="0"/>
              </a:spcBef>
              <a:spcAft>
                <a:spcPct val="0"/>
              </a:spcAft>
            </a:pPr>
            <a:r>
              <a:rPr lang="en-US" sz="1400" b="1" smtClean="0">
                <a:solidFill>
                  <a:srgbClr val="50E2DB"/>
                </a:solidFill>
              </a:rPr>
              <a:t>Rectum </a:t>
            </a:r>
            <a:r>
              <a:rPr lang="en-US" sz="1400" b="1" smtClean="0">
                <a:solidFill>
                  <a:srgbClr val="50E2DB"/>
                </a:solidFill>
                <a:sym typeface="Wingdings" pitchFamily="2" charset="2"/>
              </a:rPr>
              <a:t> </a:t>
            </a:r>
            <a:r>
              <a:rPr lang="en-US" sz="1400" b="1" smtClean="0">
                <a:solidFill>
                  <a:srgbClr val="FF0000"/>
                </a:solidFill>
                <a:sym typeface="Wingdings" pitchFamily="2" charset="2"/>
              </a:rPr>
              <a:t>Ultra Short</a:t>
            </a:r>
          </a:p>
          <a:p>
            <a:pPr eaLnBrk="1" fontAlgn="base" hangingPunct="1">
              <a:spcBef>
                <a:spcPct val="0"/>
              </a:spcBef>
              <a:spcAft>
                <a:spcPct val="0"/>
              </a:spcAft>
            </a:pPr>
            <a:r>
              <a:rPr lang="en-US" sz="1400" b="1" smtClean="0">
                <a:solidFill>
                  <a:srgbClr val="50E2DB"/>
                </a:solidFill>
                <a:sym typeface="Wingdings" pitchFamily="2" charset="2"/>
              </a:rPr>
              <a:t>Rectosigmoid  </a:t>
            </a:r>
            <a:r>
              <a:rPr lang="en-US" sz="1400" b="1" smtClean="0">
                <a:solidFill>
                  <a:srgbClr val="FF0000"/>
                </a:solidFill>
                <a:sym typeface="Wingdings" pitchFamily="2" charset="2"/>
              </a:rPr>
              <a:t>Short</a:t>
            </a:r>
          </a:p>
          <a:p>
            <a:pPr eaLnBrk="1" fontAlgn="base" hangingPunct="1">
              <a:spcBef>
                <a:spcPct val="0"/>
              </a:spcBef>
              <a:spcAft>
                <a:spcPct val="0"/>
              </a:spcAft>
            </a:pPr>
            <a:r>
              <a:rPr lang="en-US" sz="1400" b="1" smtClean="0">
                <a:solidFill>
                  <a:srgbClr val="50E2DB"/>
                </a:solidFill>
                <a:sym typeface="Wingdings" pitchFamily="2" charset="2"/>
              </a:rPr>
              <a:t>Transverse Colon  </a:t>
            </a:r>
            <a:r>
              <a:rPr lang="en-US" sz="1400" b="1" smtClean="0">
                <a:solidFill>
                  <a:srgbClr val="FF0000"/>
                </a:solidFill>
                <a:sym typeface="Wingdings" pitchFamily="2" charset="2"/>
              </a:rPr>
              <a:t>Long</a:t>
            </a:r>
          </a:p>
          <a:p>
            <a:pPr eaLnBrk="1" fontAlgn="base" hangingPunct="1">
              <a:spcBef>
                <a:spcPct val="0"/>
              </a:spcBef>
              <a:spcAft>
                <a:spcPct val="0"/>
              </a:spcAft>
            </a:pPr>
            <a:r>
              <a:rPr lang="en-US" sz="1400" b="1" smtClean="0">
                <a:solidFill>
                  <a:srgbClr val="50E2DB"/>
                </a:solidFill>
                <a:sym typeface="Wingdings" pitchFamily="2" charset="2"/>
              </a:rPr>
              <a:t>Beginning of the Colon </a:t>
            </a:r>
            <a:r>
              <a:rPr lang="en-US" sz="1400" b="1" smtClean="0">
                <a:solidFill>
                  <a:srgbClr val="FF0000"/>
                </a:solidFill>
                <a:sym typeface="Wingdings" pitchFamily="2" charset="2"/>
              </a:rPr>
              <a:t>Total </a:t>
            </a:r>
            <a:r>
              <a:rPr lang="en-US" sz="1400" smtClean="0">
                <a:solidFill>
                  <a:srgbClr val="50E2DB"/>
                </a:solidFill>
                <a:sym typeface="Wingdings" pitchFamily="2" charset="2"/>
              </a:rPr>
              <a:t>(microcolon)</a:t>
            </a:r>
          </a:p>
        </p:txBody>
      </p:sp>
      <p:sp>
        <p:nvSpPr>
          <p:cNvPr id="52235" name="Rectangle 27"/>
          <p:cNvSpPr>
            <a:spLocks noChangeArrowheads="1"/>
          </p:cNvSpPr>
          <p:nvPr/>
        </p:nvSpPr>
        <p:spPr bwMode="auto">
          <a:xfrm>
            <a:off x="4321175" y="4076700"/>
            <a:ext cx="4787900" cy="1539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b="1" smtClean="0">
                <a:solidFill>
                  <a:srgbClr val="FF0000"/>
                </a:solidFill>
              </a:rPr>
              <a:t>Hirschsprung disease (HD) </a:t>
            </a:r>
            <a:r>
              <a:rPr lang="en-US" sz="1100" smtClean="0">
                <a:solidFill>
                  <a:srgbClr val="50E2DB"/>
                </a:solidFill>
              </a:rPr>
              <a:t>which is more definitively diagnosed by means of contrast enema examination, which can show the </a:t>
            </a:r>
            <a:r>
              <a:rPr lang="en-US" sz="1100" u="sng" smtClean="0">
                <a:solidFill>
                  <a:srgbClr val="50E2DB"/>
                </a:solidFill>
              </a:rPr>
              <a:t>presence of a transition zone</a:t>
            </a:r>
            <a:r>
              <a:rPr lang="en-US" sz="1100" smtClean="0">
                <a:solidFill>
                  <a:srgbClr val="50E2DB"/>
                </a:solidFill>
              </a:rPr>
              <a:t>, irregular contractions, mucosal irregularity, and delayed evacuation of contrast material, among other findings</a:t>
            </a:r>
          </a:p>
          <a:p>
            <a:pPr algn="ctr" fontAlgn="base">
              <a:spcBef>
                <a:spcPct val="0"/>
              </a:spcBef>
              <a:spcAft>
                <a:spcPct val="0"/>
              </a:spcAft>
            </a:pPr>
            <a:endParaRPr lang="en-US" sz="1100" smtClean="0">
              <a:solidFill>
                <a:srgbClr val="50E2DB"/>
              </a:solidFill>
            </a:endParaRPr>
          </a:p>
          <a:p>
            <a:pPr algn="ctr" fontAlgn="base">
              <a:spcBef>
                <a:spcPct val="0"/>
              </a:spcBef>
              <a:spcAft>
                <a:spcPct val="0"/>
              </a:spcAft>
            </a:pPr>
            <a:r>
              <a:rPr lang="en-US" sz="1100" smtClean="0">
                <a:solidFill>
                  <a:srgbClr val="50E2DB"/>
                </a:solidFill>
              </a:rPr>
              <a:t>Although the hallmark of the diagnosis is the presence of transition zone but it’s absence exclude the disease</a:t>
            </a:r>
          </a:p>
        </p:txBody>
      </p:sp>
      <p:sp>
        <p:nvSpPr>
          <p:cNvPr id="52236" name="TextBox 28"/>
          <p:cNvSpPr txBox="1">
            <a:spLocks noChangeArrowheads="1"/>
          </p:cNvSpPr>
          <p:nvPr/>
        </p:nvSpPr>
        <p:spPr bwMode="auto">
          <a:xfrm>
            <a:off x="4500563" y="2060575"/>
            <a:ext cx="4535487" cy="6000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100" smtClean="0">
                <a:solidFill>
                  <a:srgbClr val="50E2DB"/>
                </a:solidFill>
              </a:rPr>
              <a:t>is the term applied to the region in which a marked change in caliber occurs, with the dilated, normal colon above and the narrowed, aganglionic colon below</a:t>
            </a:r>
          </a:p>
        </p:txBody>
      </p:sp>
      <p:sp>
        <p:nvSpPr>
          <p:cNvPr id="52237" name="Rectangle 29"/>
          <p:cNvSpPr>
            <a:spLocks noChangeArrowheads="1"/>
          </p:cNvSpPr>
          <p:nvPr/>
        </p:nvSpPr>
        <p:spPr bwMode="auto">
          <a:xfrm>
            <a:off x="5148263" y="6443663"/>
            <a:ext cx="3997325" cy="4302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100" smtClean="0">
                <a:solidFill>
                  <a:srgbClr val="50E2DB"/>
                </a:solidFill>
              </a:rPr>
              <a:t>For more info visit:</a:t>
            </a:r>
          </a:p>
          <a:p>
            <a:pPr algn="ctr" fontAlgn="base">
              <a:spcBef>
                <a:spcPct val="0"/>
              </a:spcBef>
              <a:spcAft>
                <a:spcPct val="0"/>
              </a:spcAft>
            </a:pPr>
            <a:r>
              <a:rPr lang="en-US" sz="1100" smtClean="0">
                <a:solidFill>
                  <a:srgbClr val="50E2DB"/>
                </a:solidFill>
              </a:rPr>
              <a:t>http://emedicine.medscape.com/article/409150-imaging</a:t>
            </a:r>
          </a:p>
        </p:txBody>
      </p:sp>
    </p:spTree>
    <p:extLst>
      <p:ext uri="{BB962C8B-B14F-4D97-AF65-F5344CB8AC3E}">
        <p14:creationId xmlns:p14="http://schemas.microsoft.com/office/powerpoint/2010/main" xmlns="" val="3870436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3328" t="47437" r="15660" b="35416"/>
          <a:stretch/>
        </p:blipFill>
        <p:spPr bwMode="auto">
          <a:xfrm>
            <a:off x="1403648" y="-317533"/>
            <a:ext cx="5760640" cy="7175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5829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85294"/>
          <a:stretch/>
        </p:blipFill>
        <p:spPr bwMode="auto">
          <a:xfrm>
            <a:off x="685800" y="381000"/>
            <a:ext cx="7772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54" t="31347" r="-654" b="7083"/>
          <a:stretch/>
        </p:blipFill>
        <p:spPr bwMode="auto">
          <a:xfrm>
            <a:off x="762000" y="2209800"/>
            <a:ext cx="7772400" cy="328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4972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837"/>
          <a:stretch/>
        </p:blipFill>
        <p:spPr bwMode="auto">
          <a:xfrm>
            <a:off x="210327" y="166844"/>
            <a:ext cx="8781273" cy="6614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7338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595"/>
          <a:stretch/>
        </p:blipFill>
        <p:spPr bwMode="auto">
          <a:xfrm>
            <a:off x="184128" y="76200"/>
            <a:ext cx="8785686"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736665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483"/>
          <a:stretch/>
        </p:blipFill>
        <p:spPr bwMode="auto">
          <a:xfrm>
            <a:off x="152400" y="91639"/>
            <a:ext cx="8854907" cy="67663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7519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762"/>
          <a:stretch/>
        </p:blipFill>
        <p:spPr bwMode="auto">
          <a:xfrm>
            <a:off x="123825" y="76200"/>
            <a:ext cx="8791575" cy="66983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5120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622"/>
          <a:stretch/>
        </p:blipFill>
        <p:spPr bwMode="auto">
          <a:xfrm>
            <a:off x="76200" y="99106"/>
            <a:ext cx="8945758" cy="6682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7438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464"/>
          <a:stretch/>
        </p:blipFill>
        <p:spPr bwMode="auto">
          <a:xfrm>
            <a:off x="228600" y="152400"/>
            <a:ext cx="8610600" cy="6580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64900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729"/>
          <a:stretch/>
        </p:blipFill>
        <p:spPr bwMode="auto">
          <a:xfrm>
            <a:off x="76200" y="76200"/>
            <a:ext cx="8922978" cy="6729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644377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614"/>
          <a:stretch/>
        </p:blipFill>
        <p:spPr bwMode="auto">
          <a:xfrm>
            <a:off x="110972" y="76200"/>
            <a:ext cx="8880628"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28164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828"/>
          <a:stretch/>
        </p:blipFill>
        <p:spPr bwMode="auto">
          <a:xfrm>
            <a:off x="184383" y="76200"/>
            <a:ext cx="8807217"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676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183" t="16691" r="23383" b="23865"/>
          <a:stretch/>
        </p:blipFill>
        <p:spPr bwMode="auto">
          <a:xfrm>
            <a:off x="611560" y="0"/>
            <a:ext cx="813816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0976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629"/>
          <a:stretch/>
        </p:blipFill>
        <p:spPr bwMode="auto">
          <a:xfrm>
            <a:off x="152400" y="76200"/>
            <a:ext cx="8809608" cy="6721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22459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311"/>
          <a:stretch/>
        </p:blipFill>
        <p:spPr bwMode="auto">
          <a:xfrm>
            <a:off x="122160" y="134059"/>
            <a:ext cx="8869440" cy="664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52120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277"/>
          <a:stretch/>
        </p:blipFill>
        <p:spPr bwMode="auto">
          <a:xfrm>
            <a:off x="152400" y="76200"/>
            <a:ext cx="8848933"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0344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484"/>
          <a:stretch/>
        </p:blipFill>
        <p:spPr bwMode="auto">
          <a:xfrm>
            <a:off x="131897" y="82687"/>
            <a:ext cx="8859703" cy="669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08452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985"/>
          <a:stretch/>
        </p:blipFill>
        <p:spPr bwMode="auto">
          <a:xfrm>
            <a:off x="169825" y="76200"/>
            <a:ext cx="8821775"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4319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831"/>
          <a:stretch/>
        </p:blipFill>
        <p:spPr bwMode="auto">
          <a:xfrm>
            <a:off x="131528" y="106996"/>
            <a:ext cx="8860072" cy="6674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276088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045"/>
          <a:stretch/>
        </p:blipFill>
        <p:spPr bwMode="auto">
          <a:xfrm>
            <a:off x="228600" y="119397"/>
            <a:ext cx="8763000" cy="66567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0984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436"/>
          <a:stretch/>
        </p:blipFill>
        <p:spPr bwMode="auto">
          <a:xfrm>
            <a:off x="239098" y="152400"/>
            <a:ext cx="8752502" cy="6621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78616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120"/>
          <a:stretch/>
        </p:blipFill>
        <p:spPr bwMode="auto">
          <a:xfrm>
            <a:off x="159657" y="91807"/>
            <a:ext cx="8755743" cy="6645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665238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953"/>
          <a:stretch/>
        </p:blipFill>
        <p:spPr bwMode="auto">
          <a:xfrm>
            <a:off x="152400" y="76200"/>
            <a:ext cx="8887427" cy="6686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49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grpSp>
        <p:nvGrpSpPr>
          <p:cNvPr id="13" name="Group 12"/>
          <p:cNvGrpSpPr/>
          <p:nvPr/>
        </p:nvGrpSpPr>
        <p:grpSpPr>
          <a:xfrm>
            <a:off x="-540171" y="476672"/>
            <a:ext cx="9684171" cy="7481193"/>
            <a:chOff x="1152525" y="1125538"/>
            <a:chExt cx="6875463" cy="5464175"/>
          </a:xfrm>
        </p:grpSpPr>
        <p:pic>
          <p:nvPicPr>
            <p:cNvPr id="21506" name="Picture 4" descr="achalasia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6238" y="1125538"/>
              <a:ext cx="3349625" cy="464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p:cNvCxnSpPr>
              <a:endCxn id="21508" idx="1"/>
            </p:cNvCxnSpPr>
            <p:nvPr/>
          </p:nvCxnSpPr>
          <p:spPr>
            <a:xfrm flipV="1">
              <a:off x="5651500" y="1927225"/>
              <a:ext cx="1152525" cy="4937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08" name="TextBox 7"/>
            <p:cNvSpPr txBox="1">
              <a:spLocks noChangeArrowheads="1"/>
            </p:cNvSpPr>
            <p:nvPr/>
          </p:nvSpPr>
          <p:spPr bwMode="auto">
            <a:xfrm>
              <a:off x="6804025" y="1773238"/>
              <a:ext cx="11525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Esophagus</a:t>
              </a:r>
              <a:endParaRPr lang="en-US" sz="1400" smtClean="0">
                <a:solidFill>
                  <a:srgbClr val="50E2DB"/>
                </a:solidFill>
              </a:endParaRPr>
            </a:p>
          </p:txBody>
        </p:sp>
        <p:cxnSp>
          <p:nvCxnSpPr>
            <p:cNvPr id="8" name="Straight Arrow Connector 7"/>
            <p:cNvCxnSpPr>
              <a:endCxn id="21511" idx="1"/>
            </p:cNvCxnSpPr>
            <p:nvPr/>
          </p:nvCxnSpPr>
          <p:spPr>
            <a:xfrm flipV="1">
              <a:off x="5508625" y="4194175"/>
              <a:ext cx="1150938" cy="38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1" name="TextBox 7"/>
            <p:cNvSpPr txBox="1">
              <a:spLocks noChangeArrowheads="1"/>
            </p:cNvSpPr>
            <p:nvPr/>
          </p:nvSpPr>
          <p:spPr bwMode="auto">
            <a:xfrm>
              <a:off x="6659563" y="3933825"/>
              <a:ext cx="13684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1" name="Straight Arrow Connector 10"/>
            <p:cNvCxnSpPr>
              <a:endCxn id="21513" idx="3"/>
            </p:cNvCxnSpPr>
            <p:nvPr/>
          </p:nvCxnSpPr>
          <p:spPr>
            <a:xfrm rot="10800000">
              <a:off x="2520950" y="4914900"/>
              <a:ext cx="14033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3" name="TextBox 7"/>
            <p:cNvSpPr txBox="1">
              <a:spLocks noChangeArrowheads="1"/>
            </p:cNvSpPr>
            <p:nvPr/>
          </p:nvSpPr>
          <p:spPr bwMode="auto">
            <a:xfrm>
              <a:off x="1152525" y="4652963"/>
              <a:ext cx="13684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Narrowing </a:t>
              </a:r>
              <a:r>
                <a:rPr lang="en-US" sz="1400" smtClean="0">
                  <a:solidFill>
                    <a:srgbClr val="50E2DB"/>
                  </a:solidFill>
                </a:rPr>
                <a:t>(Stricture)</a:t>
              </a:r>
            </a:p>
          </p:txBody>
        </p:sp>
        <p:cxnSp>
          <p:nvCxnSpPr>
            <p:cNvPr id="15" name="Straight Arrow Connector 14"/>
            <p:cNvCxnSpPr>
              <a:endCxn id="21515" idx="0"/>
            </p:cNvCxnSpPr>
            <p:nvPr/>
          </p:nvCxnSpPr>
          <p:spPr>
            <a:xfrm rot="5400000">
              <a:off x="3901281" y="5755482"/>
              <a:ext cx="404813" cy="2159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1515" name="TextBox 7"/>
            <p:cNvSpPr txBox="1">
              <a:spLocks noChangeArrowheads="1"/>
            </p:cNvSpPr>
            <p:nvPr/>
          </p:nvSpPr>
          <p:spPr bwMode="auto">
            <a:xfrm>
              <a:off x="3203575" y="6065838"/>
              <a:ext cx="15843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Bird Peak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Achalasia</a:t>
              </a:r>
              <a:endParaRPr lang="en-US" sz="1400" smtClean="0">
                <a:solidFill>
                  <a:srgbClr val="FF0000"/>
                </a:solidFill>
              </a:endParaRPr>
            </a:p>
          </p:txBody>
        </p:sp>
        <p:sp>
          <p:nvSpPr>
            <p:cNvPr id="20" name="Oval 19"/>
            <p:cNvSpPr/>
            <p:nvPr/>
          </p:nvSpPr>
          <p:spPr>
            <a:xfrm>
              <a:off x="3851275" y="4724400"/>
              <a:ext cx="1081088" cy="1008063"/>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grpSp>
    </p:spTree>
    <p:extLst>
      <p:ext uri="{BB962C8B-B14F-4D97-AF65-F5344CB8AC3E}">
        <p14:creationId xmlns:p14="http://schemas.microsoft.com/office/powerpoint/2010/main" xmlns="" val="3512649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762"/>
          <a:stretch/>
        </p:blipFill>
        <p:spPr bwMode="auto">
          <a:xfrm>
            <a:off x="152400" y="76200"/>
            <a:ext cx="880110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48485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729"/>
          <a:stretch/>
        </p:blipFill>
        <p:spPr bwMode="auto">
          <a:xfrm>
            <a:off x="152400" y="76200"/>
            <a:ext cx="8821938" cy="665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59210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916"/>
          <a:stretch/>
        </p:blipFill>
        <p:spPr bwMode="auto">
          <a:xfrm>
            <a:off x="152400" y="92541"/>
            <a:ext cx="8793837" cy="6689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940465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977"/>
          <a:stretch/>
        </p:blipFill>
        <p:spPr bwMode="auto">
          <a:xfrm>
            <a:off x="152400" y="76200"/>
            <a:ext cx="8839200" cy="6719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08161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115"/>
          <a:stretch/>
        </p:blipFill>
        <p:spPr bwMode="auto">
          <a:xfrm>
            <a:off x="55078" y="84638"/>
            <a:ext cx="9012722" cy="669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53359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774"/>
          <a:stretch/>
        </p:blipFill>
        <p:spPr bwMode="auto">
          <a:xfrm>
            <a:off x="152400" y="158788"/>
            <a:ext cx="8880316" cy="6623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21047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974"/>
          <a:stretch/>
        </p:blipFill>
        <p:spPr bwMode="auto">
          <a:xfrm>
            <a:off x="228600" y="136849"/>
            <a:ext cx="8741010" cy="6644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410104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348"/>
          <a:stretch/>
        </p:blipFill>
        <p:spPr bwMode="auto">
          <a:xfrm>
            <a:off x="152400" y="130446"/>
            <a:ext cx="8884694" cy="6727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87075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462"/>
          <a:stretch/>
        </p:blipFill>
        <p:spPr bwMode="auto">
          <a:xfrm>
            <a:off x="164254" y="105656"/>
            <a:ext cx="8827346" cy="6676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24294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4822"/>
          <a:stretch/>
        </p:blipFill>
        <p:spPr bwMode="auto">
          <a:xfrm>
            <a:off x="152400" y="90897"/>
            <a:ext cx="8820392" cy="6716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8148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6" descr="esodiag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843213" y="1196975"/>
            <a:ext cx="4176712" cy="5445125"/>
          </a:xfrm>
          <a:noFill/>
          <a:extLst>
            <a:ext uri="{909E8E84-426E-40DD-AFC4-6F175D3DCCD1}">
              <a14:hiddenFill xmlns:a14="http://schemas.microsoft.com/office/drawing/2010/main" xmlns="">
                <a:solidFill>
                  <a:srgbClr val="FFFFFF"/>
                </a:solidFill>
              </a14:hiddenFill>
            </a:ext>
          </a:extLst>
        </p:spPr>
      </p:pic>
      <p:cxnSp>
        <p:nvCxnSpPr>
          <p:cNvPr id="5" name="Straight Arrow Connector 4"/>
          <p:cNvCxnSpPr>
            <a:endCxn id="22534" idx="3"/>
          </p:cNvCxnSpPr>
          <p:nvPr/>
        </p:nvCxnSpPr>
        <p:spPr>
          <a:xfrm rot="10800000" flipV="1">
            <a:off x="2195513" y="3716338"/>
            <a:ext cx="2447925" cy="11906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4" name="TextBox 7"/>
          <p:cNvSpPr txBox="1">
            <a:spLocks noChangeArrowheads="1"/>
          </p:cNvSpPr>
          <p:nvPr/>
        </p:nvSpPr>
        <p:spPr bwMode="auto">
          <a:xfrm>
            <a:off x="827088" y="3573463"/>
            <a:ext cx="1368425" cy="522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2" name="Straight Arrow Connector 11"/>
          <p:cNvCxnSpPr>
            <a:endCxn id="22536" idx="3"/>
          </p:cNvCxnSpPr>
          <p:nvPr/>
        </p:nvCxnSpPr>
        <p:spPr>
          <a:xfrm rot="10800000" flipV="1">
            <a:off x="2268538" y="4508500"/>
            <a:ext cx="3095625" cy="334963"/>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6" name="TextBox 7"/>
          <p:cNvSpPr txBox="1">
            <a:spLocks noChangeArrowheads="1"/>
          </p:cNvSpPr>
          <p:nvPr/>
        </p:nvSpPr>
        <p:spPr bwMode="auto">
          <a:xfrm>
            <a:off x="900113" y="4581525"/>
            <a:ext cx="13684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dirty="0" smtClean="0">
                <a:solidFill>
                  <a:srgbClr val="50E2DB"/>
                </a:solidFill>
              </a:rPr>
              <a:t>Distal Narrowing</a:t>
            </a:r>
            <a:endParaRPr lang="en-US" sz="1400" dirty="0" smtClean="0">
              <a:solidFill>
                <a:srgbClr val="50E2DB"/>
              </a:solidFill>
            </a:endParaRPr>
          </a:p>
        </p:txBody>
      </p:sp>
      <p:sp>
        <p:nvSpPr>
          <p:cNvPr id="15" name="TextBox 7"/>
          <p:cNvSpPr txBox="1">
            <a:spLocks noChangeArrowheads="1"/>
          </p:cNvSpPr>
          <p:nvPr/>
        </p:nvSpPr>
        <p:spPr bwMode="auto">
          <a:xfrm>
            <a:off x="7308850" y="2060575"/>
            <a:ext cx="1835150"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Benign Stricture:</a:t>
            </a:r>
          </a:p>
          <a:p>
            <a:pPr algn="ctr" fontAlgn="base">
              <a:spcBef>
                <a:spcPct val="0"/>
              </a:spcBef>
              <a:spcAft>
                <a:spcPct val="0"/>
              </a:spcAft>
              <a:defRPr/>
            </a:pPr>
            <a:r>
              <a:rPr lang="en-US" sz="1100" dirty="0">
                <a:solidFill>
                  <a:srgbClr val="50E2DB"/>
                </a:solidFill>
              </a:rPr>
              <a:t>The transitional Zone looks smooth and free of filling defects</a:t>
            </a:r>
            <a:endParaRPr lang="en-US" sz="1050" dirty="0">
              <a:solidFill>
                <a:srgbClr val="50E2DB"/>
              </a:solidFill>
            </a:endParaRPr>
          </a:p>
        </p:txBody>
      </p:sp>
      <p:sp>
        <p:nvSpPr>
          <p:cNvPr id="22533" name="Rectangle 5"/>
          <p:cNvSpPr>
            <a:spLocks noGrp="1" noChangeArrowheads="1"/>
          </p:cNvSpPr>
          <p:nvPr>
            <p:ph type="title"/>
          </p:nvPr>
        </p:nvSpPr>
        <p:spPr/>
        <p:txBody>
          <a:bodyPr/>
          <a:lstStyle/>
          <a:p>
            <a:pPr algn="ctr" eaLnBrk="1" hangingPunct="1">
              <a:defRPr/>
            </a:pPr>
            <a:r>
              <a:rPr lang="en-US" sz="2800" dirty="0" smtClean="0"/>
              <a:t>        Lower Esophagus</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xmlns="" val="30117417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899"/>
          <a:stretch/>
        </p:blipFill>
        <p:spPr bwMode="auto">
          <a:xfrm>
            <a:off x="103496" y="73631"/>
            <a:ext cx="8910850" cy="6708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55893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5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230"/>
          <a:stretch/>
        </p:blipFill>
        <p:spPr bwMode="auto">
          <a:xfrm>
            <a:off x="147003" y="76200"/>
            <a:ext cx="8844597"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12159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953"/>
          <a:stretch/>
        </p:blipFill>
        <p:spPr bwMode="auto">
          <a:xfrm>
            <a:off x="155294" y="76200"/>
            <a:ext cx="8912506"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08790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395"/>
          <a:stretch/>
        </p:blipFill>
        <p:spPr bwMode="auto">
          <a:xfrm>
            <a:off x="150987" y="152400"/>
            <a:ext cx="8852851" cy="66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032662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5"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238"/>
          <a:stretch/>
        </p:blipFill>
        <p:spPr bwMode="auto">
          <a:xfrm>
            <a:off x="110278" y="76200"/>
            <a:ext cx="8881322" cy="673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97324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065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348"/>
          <a:stretch/>
        </p:blipFill>
        <p:spPr bwMode="auto">
          <a:xfrm>
            <a:off x="178993" y="115398"/>
            <a:ext cx="8812607" cy="667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54673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523"/>
          <a:stretch/>
        </p:blipFill>
        <p:spPr bwMode="auto">
          <a:xfrm>
            <a:off x="157089" y="76200"/>
            <a:ext cx="8910711" cy="67348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35923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27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746"/>
          <a:stretch/>
        </p:blipFill>
        <p:spPr bwMode="auto">
          <a:xfrm>
            <a:off x="76200" y="76200"/>
            <a:ext cx="8988358"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824582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373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598"/>
          <a:stretch/>
        </p:blipFill>
        <p:spPr bwMode="auto">
          <a:xfrm>
            <a:off x="137416" y="126481"/>
            <a:ext cx="8854184" cy="6615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202874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896"/>
          <a:stretch/>
        </p:blipFill>
        <p:spPr bwMode="auto">
          <a:xfrm>
            <a:off x="152400" y="166914"/>
            <a:ext cx="8786641" cy="6614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2612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n00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1113" y="549275"/>
            <a:ext cx="6583362" cy="57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7"/>
          <p:cNvSpPr txBox="1">
            <a:spLocks noChangeArrowheads="1"/>
          </p:cNvSpPr>
          <p:nvPr/>
        </p:nvSpPr>
        <p:spPr bwMode="auto">
          <a:xfrm>
            <a:off x="6875463" y="1268413"/>
            <a:ext cx="2268537"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Malignant Stricture:</a:t>
            </a:r>
          </a:p>
          <a:p>
            <a:pPr algn="ctr" fontAlgn="base">
              <a:spcBef>
                <a:spcPct val="0"/>
              </a:spcBef>
              <a:spcAft>
                <a:spcPct val="0"/>
              </a:spcAft>
              <a:buFontTx/>
              <a:buChar char="-"/>
              <a:defRPr/>
            </a:pPr>
            <a:r>
              <a:rPr lang="en-US" sz="1100" dirty="0">
                <a:solidFill>
                  <a:srgbClr val="50E2DB"/>
                </a:solidFill>
              </a:rPr>
              <a:t>The transitional Zone looks Irregular &amp; ill defined </a:t>
            </a:r>
          </a:p>
          <a:p>
            <a:pPr algn="ctr" fontAlgn="base">
              <a:spcBef>
                <a:spcPct val="0"/>
              </a:spcBef>
              <a:spcAft>
                <a:spcPct val="0"/>
              </a:spcAft>
              <a:buFontTx/>
              <a:buChar char="-"/>
              <a:defRPr/>
            </a:pPr>
            <a:r>
              <a:rPr lang="en-US" sz="1100" dirty="0">
                <a:solidFill>
                  <a:srgbClr val="50E2DB"/>
                </a:solidFill>
              </a:rPr>
              <a:t> Presence of many filling defects</a:t>
            </a:r>
            <a:endParaRPr lang="en-US" sz="1050" dirty="0">
              <a:solidFill>
                <a:srgbClr val="50E2DB"/>
              </a:solidFill>
            </a:endParaRPr>
          </a:p>
        </p:txBody>
      </p:sp>
      <p:cxnSp>
        <p:nvCxnSpPr>
          <p:cNvPr id="5" name="Straight Arrow Connector 4"/>
          <p:cNvCxnSpPr>
            <a:endCxn id="23558" idx="3"/>
          </p:cNvCxnSpPr>
          <p:nvPr/>
        </p:nvCxnSpPr>
        <p:spPr>
          <a:xfrm rot="10800000">
            <a:off x="1187450" y="3636963"/>
            <a:ext cx="1081088" cy="6191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0" y="3267075"/>
            <a:ext cx="118745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b="1" smtClean="0">
                <a:solidFill>
                  <a:srgbClr val="FF0000"/>
                </a:solidFill>
              </a:rPr>
              <a:t>Adeno CA</a:t>
            </a:r>
          </a:p>
          <a:p>
            <a:pPr algn="ctr" eaLnBrk="1" fontAlgn="base" hangingPunct="1">
              <a:spcBef>
                <a:spcPct val="0"/>
              </a:spcBef>
              <a:spcAft>
                <a:spcPct val="0"/>
              </a:spcAft>
            </a:pPr>
            <a:r>
              <a:rPr lang="en-US" sz="1400" b="1" smtClean="0">
                <a:solidFill>
                  <a:srgbClr val="FF0000"/>
                </a:solidFill>
              </a:rPr>
              <a:t>Sq. Cell CA</a:t>
            </a:r>
          </a:p>
        </p:txBody>
      </p:sp>
      <p:cxnSp>
        <p:nvCxnSpPr>
          <p:cNvPr id="13" name="Straight Arrow Connector 12"/>
          <p:cNvCxnSpPr>
            <a:endCxn id="23560" idx="3"/>
          </p:cNvCxnSpPr>
          <p:nvPr/>
        </p:nvCxnSpPr>
        <p:spPr>
          <a:xfrm rot="10800000" flipV="1">
            <a:off x="1368425" y="4508500"/>
            <a:ext cx="900113" cy="298450"/>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60" name="TextBox 7"/>
          <p:cNvSpPr txBox="1">
            <a:spLocks noChangeArrowheads="1"/>
          </p:cNvSpPr>
          <p:nvPr/>
        </p:nvSpPr>
        <p:spPr bwMode="auto">
          <a:xfrm>
            <a:off x="0" y="4652963"/>
            <a:ext cx="13684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sp>
        <p:nvSpPr>
          <p:cNvPr id="23561"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spTree>
    <p:extLst>
      <p:ext uri="{BB962C8B-B14F-4D97-AF65-F5344CB8AC3E}">
        <p14:creationId xmlns:p14="http://schemas.microsoft.com/office/powerpoint/2010/main" xmlns="" val="16878784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577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322"/>
          <a:stretch/>
        </p:blipFill>
        <p:spPr bwMode="auto">
          <a:xfrm>
            <a:off x="161980" y="76200"/>
            <a:ext cx="8829620" cy="6687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867832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arium%20esophagus%201"/>
          <p:cNvPicPr>
            <a:picLocks noChangeAspect="1" noChangeArrowheads="1"/>
          </p:cNvPicPr>
          <p:nvPr/>
        </p:nvPicPr>
        <p:blipFill>
          <a:blip r:embed="rId3" cstate="print">
            <a:lum contrast="-40000"/>
            <a:extLst>
              <a:ext uri="{28A0092B-C50C-407E-A947-70E740481C1C}">
                <a14:useLocalDpi xmlns:a14="http://schemas.microsoft.com/office/drawing/2010/main" xmlns="" val="0"/>
              </a:ext>
            </a:extLst>
          </a:blip>
          <a:srcRect/>
          <a:stretch>
            <a:fillRect/>
          </a:stretch>
        </p:blipFill>
        <p:spPr bwMode="auto">
          <a:xfrm>
            <a:off x="1824038" y="206375"/>
            <a:ext cx="5497512" cy="644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cxnSp>
        <p:nvCxnSpPr>
          <p:cNvPr id="4" name="Straight Arrow Connector 3"/>
          <p:cNvCxnSpPr>
            <a:endCxn id="24581" idx="1"/>
          </p:cNvCxnSpPr>
          <p:nvPr/>
        </p:nvCxnSpPr>
        <p:spPr>
          <a:xfrm flipV="1">
            <a:off x="5940425" y="1998663"/>
            <a:ext cx="1655763" cy="1574800"/>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1" name="TextBox 7"/>
          <p:cNvSpPr txBox="1">
            <a:spLocks noChangeArrowheads="1"/>
          </p:cNvSpPr>
          <p:nvPr/>
        </p:nvSpPr>
        <p:spPr bwMode="auto">
          <a:xfrm>
            <a:off x="7596188" y="1844675"/>
            <a:ext cx="13684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cxnSp>
        <p:nvCxnSpPr>
          <p:cNvPr id="10" name="Straight Arrow Connector 9"/>
          <p:cNvCxnSpPr>
            <a:endCxn id="24583" idx="1"/>
          </p:cNvCxnSpPr>
          <p:nvPr/>
        </p:nvCxnSpPr>
        <p:spPr>
          <a:xfrm flipV="1">
            <a:off x="6443663" y="2970213"/>
            <a:ext cx="1152525" cy="890587"/>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3" name="TextBox 7"/>
          <p:cNvSpPr txBox="1">
            <a:spLocks noChangeArrowheads="1"/>
          </p:cNvSpPr>
          <p:nvPr/>
        </p:nvSpPr>
        <p:spPr bwMode="auto">
          <a:xfrm>
            <a:off x="7596188" y="2708275"/>
            <a:ext cx="13684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Malignant Stricture</a:t>
            </a:r>
            <a:endParaRPr lang="en-US" sz="1400" smtClean="0">
              <a:solidFill>
                <a:srgbClr val="50E2DB"/>
              </a:solidFill>
            </a:endParaRPr>
          </a:p>
        </p:txBody>
      </p:sp>
      <p:sp>
        <p:nvSpPr>
          <p:cNvPr id="13" name="TextBox 7"/>
          <p:cNvSpPr txBox="1">
            <a:spLocks noChangeArrowheads="1"/>
          </p:cNvSpPr>
          <p:nvPr/>
        </p:nvSpPr>
        <p:spPr bwMode="auto">
          <a:xfrm>
            <a:off x="7308850" y="4581525"/>
            <a:ext cx="1835150" cy="52228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Long Irregular Narrowing</a:t>
            </a:r>
            <a:endParaRPr lang="en-US" sz="1050" dirty="0">
              <a:solidFill>
                <a:srgbClr val="50E2DB"/>
              </a:solidFill>
            </a:endParaRPr>
          </a:p>
        </p:txBody>
      </p:sp>
      <p:sp>
        <p:nvSpPr>
          <p:cNvPr id="14" name="TextBox 1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Tree>
    <p:extLst>
      <p:ext uri="{BB962C8B-B14F-4D97-AF65-F5344CB8AC3E}">
        <p14:creationId xmlns:p14="http://schemas.microsoft.com/office/powerpoint/2010/main" xmlns="" val="2847592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1">
      <a:dk1>
        <a:srgbClr val="000066"/>
      </a:dk1>
      <a:lt1>
        <a:srgbClr val="FFFFFF"/>
      </a:lt1>
      <a:dk2>
        <a:srgbClr val="00080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66"/>
        </a:dk1>
        <a:lt1>
          <a:srgbClr val="FFFFFF"/>
        </a:lt1>
        <a:dk2>
          <a:srgbClr val="000B20"/>
        </a:dk2>
        <a:lt2>
          <a:srgbClr val="FFFFFF"/>
        </a:lt2>
        <a:accent1>
          <a:srgbClr val="6666FF"/>
        </a:accent1>
        <a:accent2>
          <a:srgbClr val="9999FF"/>
        </a:accent2>
        <a:accent3>
          <a:srgbClr val="AAAAA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10">
        <a:dk1>
          <a:srgbClr val="000066"/>
        </a:dk1>
        <a:lt1>
          <a:srgbClr val="FFFFFF"/>
        </a:lt1>
        <a:dk2>
          <a:srgbClr val="00051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11">
        <a:dk1>
          <a:srgbClr val="000066"/>
        </a:dk1>
        <a:lt1>
          <a:srgbClr val="FFFFFF"/>
        </a:lt1>
        <a:dk2>
          <a:srgbClr val="000800"/>
        </a:dk2>
        <a:lt2>
          <a:srgbClr val="FFFFFF"/>
        </a:lt2>
        <a:accent1>
          <a:srgbClr val="6666FF"/>
        </a:accent1>
        <a:accent2>
          <a:srgbClr val="9999FF"/>
        </a:accent2>
        <a:accent3>
          <a:srgbClr val="AAAAA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3807</TotalTime>
  <Words>1305</Words>
  <Application>Microsoft Office PowerPoint</Application>
  <PresentationFormat>On-screen Show (4:3)</PresentationFormat>
  <Paragraphs>203</Paragraphs>
  <Slides>81</Slides>
  <Notes>10</Notes>
  <HiddenSlides>1</HiddenSlides>
  <MMClips>0</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Office Theme</vt:lpstr>
      <vt:lpstr>Ocean</vt:lpstr>
      <vt:lpstr>Slide 1</vt:lpstr>
      <vt:lpstr>Slide 2</vt:lpstr>
      <vt:lpstr>Slide 3</vt:lpstr>
      <vt:lpstr>Slide 4</vt:lpstr>
      <vt:lpstr>Slide 5</vt:lpstr>
      <vt:lpstr>Slide 6</vt:lpstr>
      <vt:lpstr>        Lower Esophagus</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PYLORIC STENOSIS</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DrNezar</cp:lastModifiedBy>
  <cp:revision>78</cp:revision>
  <dcterms:created xsi:type="dcterms:W3CDTF">2011-11-12T12:59:38Z</dcterms:created>
  <dcterms:modified xsi:type="dcterms:W3CDTF">2013-12-15T08:49:14Z</dcterms:modified>
</cp:coreProperties>
</file>