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Lst>
  <p:notesMasterIdLst>
    <p:notesMasterId r:id="rId124"/>
  </p:notesMasterIdLst>
  <p:sldIdLst>
    <p:sldId id="426" r:id="rId8"/>
    <p:sldId id="442" r:id="rId9"/>
    <p:sldId id="303" r:id="rId10"/>
    <p:sldId id="305" r:id="rId11"/>
    <p:sldId id="257" r:id="rId12"/>
    <p:sldId id="443" r:id="rId13"/>
    <p:sldId id="331" r:id="rId14"/>
    <p:sldId id="444" r:id="rId15"/>
    <p:sldId id="445" r:id="rId16"/>
    <p:sldId id="446" r:id="rId17"/>
    <p:sldId id="447" r:id="rId18"/>
    <p:sldId id="448" r:id="rId19"/>
    <p:sldId id="449" r:id="rId20"/>
    <p:sldId id="421" r:id="rId21"/>
    <p:sldId id="422" r:id="rId22"/>
    <p:sldId id="450" r:id="rId23"/>
    <p:sldId id="457" r:id="rId24"/>
    <p:sldId id="342" r:id="rId25"/>
    <p:sldId id="458" r:id="rId26"/>
    <p:sldId id="459" r:id="rId27"/>
    <p:sldId id="344" r:id="rId28"/>
    <p:sldId id="340" r:id="rId29"/>
    <p:sldId id="464" r:id="rId30"/>
    <p:sldId id="418" r:id="rId31"/>
    <p:sldId id="465" r:id="rId32"/>
    <p:sldId id="420" r:id="rId33"/>
    <p:sldId id="467" r:id="rId34"/>
    <p:sldId id="335" r:id="rId35"/>
    <p:sldId id="336" r:id="rId36"/>
    <p:sldId id="337" r:id="rId37"/>
    <p:sldId id="468" r:id="rId38"/>
    <p:sldId id="466" r:id="rId39"/>
    <p:sldId id="419" r:id="rId40"/>
    <p:sldId id="451" r:id="rId41"/>
    <p:sldId id="452" r:id="rId42"/>
    <p:sldId id="453" r:id="rId43"/>
    <p:sldId id="460" r:id="rId44"/>
    <p:sldId id="454" r:id="rId45"/>
    <p:sldId id="455" r:id="rId46"/>
    <p:sldId id="463" r:id="rId47"/>
    <p:sldId id="456" r:id="rId48"/>
    <p:sldId id="462" r:id="rId49"/>
    <p:sldId id="461" r:id="rId50"/>
    <p:sldId id="323" r:id="rId51"/>
    <p:sldId id="437" r:id="rId52"/>
    <p:sldId id="438" r:id="rId53"/>
    <p:sldId id="350" r:id="rId54"/>
    <p:sldId id="439" r:id="rId55"/>
    <p:sldId id="440" r:id="rId56"/>
    <p:sldId id="441" r:id="rId57"/>
    <p:sldId id="326" r:id="rId58"/>
    <p:sldId id="306" r:id="rId59"/>
    <p:sldId id="307" r:id="rId60"/>
    <p:sldId id="308" r:id="rId61"/>
    <p:sldId id="309" r:id="rId62"/>
    <p:sldId id="310" r:id="rId63"/>
    <p:sldId id="311" r:id="rId64"/>
    <p:sldId id="312" r:id="rId65"/>
    <p:sldId id="313" r:id="rId66"/>
    <p:sldId id="314" r:id="rId67"/>
    <p:sldId id="268" r:id="rId68"/>
    <p:sldId id="267" r:id="rId69"/>
    <p:sldId id="269" r:id="rId70"/>
    <p:sldId id="327" r:id="rId71"/>
    <p:sldId id="266" r:id="rId72"/>
    <p:sldId id="315" r:id="rId73"/>
    <p:sldId id="316" r:id="rId74"/>
    <p:sldId id="318" r:id="rId75"/>
    <p:sldId id="317" r:id="rId76"/>
    <p:sldId id="328" r:id="rId77"/>
    <p:sldId id="319" r:id="rId78"/>
    <p:sldId id="320" r:id="rId79"/>
    <p:sldId id="321" r:id="rId80"/>
    <p:sldId id="322" r:id="rId81"/>
    <p:sldId id="270" r:id="rId82"/>
    <p:sldId id="410" r:id="rId83"/>
    <p:sldId id="432" r:id="rId84"/>
    <p:sldId id="433" r:id="rId85"/>
    <p:sldId id="434" r:id="rId86"/>
    <p:sldId id="435" r:id="rId87"/>
    <p:sldId id="436" r:id="rId88"/>
    <p:sldId id="273" r:id="rId89"/>
    <p:sldId id="274" r:id="rId90"/>
    <p:sldId id="275" r:id="rId91"/>
    <p:sldId id="276" r:id="rId92"/>
    <p:sldId id="277" r:id="rId93"/>
    <p:sldId id="278" r:id="rId94"/>
    <p:sldId id="279" r:id="rId95"/>
    <p:sldId id="280" r:id="rId96"/>
    <p:sldId id="281" r:id="rId97"/>
    <p:sldId id="414" r:id="rId98"/>
    <p:sldId id="415" r:id="rId99"/>
    <p:sldId id="416" r:id="rId100"/>
    <p:sldId id="417" r:id="rId101"/>
    <p:sldId id="427" r:id="rId102"/>
    <p:sldId id="428" r:id="rId103"/>
    <p:sldId id="429" r:id="rId104"/>
    <p:sldId id="430" r:id="rId105"/>
    <p:sldId id="431" r:id="rId106"/>
    <p:sldId id="282" r:id="rId107"/>
    <p:sldId id="283" r:id="rId108"/>
    <p:sldId id="284" r:id="rId109"/>
    <p:sldId id="285" r:id="rId110"/>
    <p:sldId id="286" r:id="rId111"/>
    <p:sldId id="287" r:id="rId112"/>
    <p:sldId id="288" r:id="rId113"/>
    <p:sldId id="289" r:id="rId114"/>
    <p:sldId id="300" r:id="rId115"/>
    <p:sldId id="425" r:id="rId116"/>
    <p:sldId id="290" r:id="rId117"/>
    <p:sldId id="291" r:id="rId118"/>
    <p:sldId id="292" r:id="rId119"/>
    <p:sldId id="293" r:id="rId120"/>
    <p:sldId id="294" r:id="rId121"/>
    <p:sldId id="295" r:id="rId122"/>
    <p:sldId id="301"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1284" y="-90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Radiological Anatomy </a:t>
          </a:r>
        </a:p>
        <a:p>
          <a:pPr algn="ctr" rtl="0"/>
          <a:r>
            <a:rPr lang="en-US" sz="4000" dirty="0" smtClean="0"/>
            <a:t>&amp; </a:t>
          </a:r>
        </a:p>
        <a:p>
          <a:pPr algn="ctr" rtl="0"/>
          <a:r>
            <a:rPr lang="en-US" sz="4000" dirty="0" smtClean="0"/>
            <a:t>Investigation</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7F44BD62-2CAB-49C3-9DF8-E8644B685C41}" type="presOf" srcId="{A433D327-DB33-4DD5-8C3C-5FF654A5B683}" destId="{7B9439E3-232A-444A-9B70-AA78355BF9AB}" srcOrd="0" destOrd="0" presId="urn:microsoft.com/office/officeart/2005/8/layout/vList5"/>
    <dgm:cxn modelId="{CE750024-7D32-46E3-B1E1-8AB02DE3CD67}" type="presOf" srcId="{8696B0F5-CE10-4C9A-A611-8BE469F198A3}" destId="{5764A86B-9ACA-4E8C-B659-89DB7B5C6CF3}" srcOrd="0" destOrd="0" presId="urn:microsoft.com/office/officeart/2005/8/layout/vList5"/>
    <dgm:cxn modelId="{ACB9EFA4-C9B2-4D20-965B-8683598DA547}" srcId="{D2317F7A-FE17-4B32-AA88-C11A768D5B5D}" destId="{A433D327-DB33-4DD5-8C3C-5FF654A5B683}" srcOrd="1" destOrd="0" parTransId="{7A41749B-0DD7-4CB6-8B18-F9693A7A00CA}" sibTransId="{FCBE11FF-0819-4BFA-80E4-A264B3013DED}"/>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6D85BAC8-A7E3-41BA-A5CF-BD3BA1C4E1DB}" srcId="{D2317F7A-FE17-4B32-AA88-C11A768D5B5D}" destId="{8696B0F5-CE10-4C9A-A611-8BE469F198A3}" srcOrd="0" destOrd="0" parTransId="{24343B07-F693-416E-8CDE-64125B6E6350}" sibTransId="{9CD01136-0335-48E0-BAE9-880C8FF57238}"/>
    <dgm:cxn modelId="{A114AA91-BF79-47CE-AEBB-4127AABE5D0A}" type="presOf" srcId="{8A6A1370-A290-4F42-A5FC-7301AA5B7523}" destId="{CEE052E8-B751-4B59-BD33-395D6E8C79A7}" srcOrd="0" destOrd="0" presId="urn:microsoft.com/office/officeart/2005/8/layout/vList5"/>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6DEA0-4938-429C-AA13-79685FF6B366}"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BA43B679-505E-4CFC-A24E-356DA0FB1FD7}">
      <dgm:prSet custT="1"/>
      <dgm:spPr/>
      <dgm:t>
        <a:bodyPr/>
        <a:lstStyle/>
        <a:p>
          <a:pPr algn="ctr" rtl="0"/>
          <a:r>
            <a:rPr lang="en-US" sz="8800" dirty="0" smtClean="0"/>
            <a:t>Angiography</a:t>
          </a:r>
          <a:endParaRPr lang="ar-SA" sz="8800" dirty="0"/>
        </a:p>
      </dgm:t>
    </dgm:pt>
    <dgm:pt modelId="{B83D6380-A275-4877-B4A6-4642E39AB6E7}" type="parTrans" cxnId="{B8B6089A-CD88-4F3A-A309-D03B68C2774C}">
      <dgm:prSet/>
      <dgm:spPr/>
      <dgm:t>
        <a:bodyPr/>
        <a:lstStyle/>
        <a:p>
          <a:pPr rtl="1"/>
          <a:endParaRPr lang="ar-SA"/>
        </a:p>
      </dgm:t>
    </dgm:pt>
    <dgm:pt modelId="{62E54251-0425-414F-8F9C-262933B6678E}" type="sibTrans" cxnId="{B8B6089A-CD88-4F3A-A309-D03B68C2774C}">
      <dgm:prSet/>
      <dgm:spPr/>
      <dgm:t>
        <a:bodyPr/>
        <a:lstStyle/>
        <a:p>
          <a:pPr rtl="1"/>
          <a:endParaRPr lang="ar-SA"/>
        </a:p>
      </dgm:t>
    </dgm:pt>
    <dgm:pt modelId="{4BC06824-0B41-4F78-90E0-0CEC63C4D360}" type="pres">
      <dgm:prSet presAssocID="{D5A6DEA0-4938-429C-AA13-79685FF6B366}" presName="linear" presStyleCnt="0">
        <dgm:presLayoutVars>
          <dgm:animLvl val="lvl"/>
          <dgm:resizeHandles val="exact"/>
        </dgm:presLayoutVars>
      </dgm:prSet>
      <dgm:spPr/>
      <dgm:t>
        <a:bodyPr/>
        <a:lstStyle/>
        <a:p>
          <a:endParaRPr lang="en-US"/>
        </a:p>
      </dgm:t>
    </dgm:pt>
    <dgm:pt modelId="{A14970BE-73A3-46AF-9808-AF0D4D735CBD}" type="pres">
      <dgm:prSet presAssocID="{BA43B679-505E-4CFC-A24E-356DA0FB1FD7}" presName="parentText" presStyleLbl="node1" presStyleIdx="0" presStyleCnt="1">
        <dgm:presLayoutVars>
          <dgm:chMax val="0"/>
          <dgm:bulletEnabled val="1"/>
        </dgm:presLayoutVars>
      </dgm:prSet>
      <dgm:spPr/>
      <dgm:t>
        <a:bodyPr/>
        <a:lstStyle/>
        <a:p>
          <a:endParaRPr lang="en-US"/>
        </a:p>
      </dgm:t>
    </dgm:pt>
  </dgm:ptLst>
  <dgm:cxnLst>
    <dgm:cxn modelId="{612119C0-3329-4DC5-B347-0753C03E83AF}" type="presOf" srcId="{D5A6DEA0-4938-429C-AA13-79685FF6B366}" destId="{4BC06824-0B41-4F78-90E0-0CEC63C4D360}" srcOrd="0" destOrd="0" presId="urn:microsoft.com/office/officeart/2005/8/layout/vList2"/>
    <dgm:cxn modelId="{DD16BD7D-FAFA-427A-BD41-58AE4C063BD6}" type="presOf" srcId="{BA43B679-505E-4CFC-A24E-356DA0FB1FD7}" destId="{A14970BE-73A3-46AF-9808-AF0D4D735CBD}" srcOrd="0" destOrd="0" presId="urn:microsoft.com/office/officeart/2005/8/layout/vList2"/>
    <dgm:cxn modelId="{B8B6089A-CD88-4F3A-A309-D03B68C2774C}" srcId="{D5A6DEA0-4938-429C-AA13-79685FF6B366}" destId="{BA43B679-505E-4CFC-A24E-356DA0FB1FD7}" srcOrd="0" destOrd="0" parTransId="{B83D6380-A275-4877-B4A6-4642E39AB6E7}" sibTransId="{62E54251-0425-414F-8F9C-262933B6678E}"/>
    <dgm:cxn modelId="{6CE92E41-0A0C-4A1F-83D1-CCE23F1E9D4F}" type="presParOf" srcId="{4BC06824-0B41-4F78-90E0-0CEC63C4D360}" destId="{A14970BE-73A3-46AF-9808-AF0D4D735C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98C4E-1A04-45F9-8198-63DAC27A6502}">
      <dsp:nvSpPr>
        <dsp:cNvPr id="0" name=""/>
        <dsp:cNvSpPr/>
      </dsp:nvSpPr>
      <dsp:spPr>
        <a:xfrm>
          <a:off x="0" y="193799"/>
          <a:ext cx="8077200" cy="3346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Tract Radiological Anatomy </a:t>
          </a:r>
        </a:p>
        <a:p>
          <a:pPr lvl="0" algn="ctr" defTabSz="1778000" rtl="0">
            <a:lnSpc>
              <a:spcPct val="90000"/>
            </a:lnSpc>
            <a:spcBef>
              <a:spcPct val="0"/>
            </a:spcBef>
            <a:spcAft>
              <a:spcPct val="35000"/>
            </a:spcAft>
          </a:pPr>
          <a:r>
            <a:rPr lang="en-US" sz="4000" kern="1200" dirty="0" smtClean="0"/>
            <a:t>&amp; </a:t>
          </a:r>
        </a:p>
        <a:p>
          <a:pPr lvl="0" algn="ctr" defTabSz="1778000" rtl="0">
            <a:lnSpc>
              <a:spcPct val="90000"/>
            </a:lnSpc>
            <a:spcBef>
              <a:spcPct val="0"/>
            </a:spcBef>
            <a:spcAft>
              <a:spcPct val="35000"/>
            </a:spcAft>
          </a:pPr>
          <a:r>
            <a:rPr lang="en-US" sz="4000" kern="1200" dirty="0" smtClean="0"/>
            <a:t>Investigation</a:t>
          </a:r>
          <a:endParaRPr lang="ar-SA" sz="4000" kern="1200" dirty="0"/>
        </a:p>
      </dsp:txBody>
      <dsp:txXfrm>
        <a:off x="163348" y="357147"/>
        <a:ext cx="7750504" cy="3019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4773" y="42023"/>
        <a:ext cx="8140053" cy="753409"/>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4773" y="918695"/>
        <a:ext cx="8140053" cy="753409"/>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4773" y="1795367"/>
        <a:ext cx="8140053" cy="75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970BE-73A3-46AF-9808-AF0D4D735CBD}">
      <dsp:nvSpPr>
        <dsp:cNvPr id="0" name=""/>
        <dsp:cNvSpPr/>
      </dsp:nvSpPr>
      <dsp:spPr>
        <a:xfrm>
          <a:off x="0" y="687899"/>
          <a:ext cx="8229600" cy="2129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80" tIns="335280" rIns="335280" bIns="335280" numCol="1" spcCol="1270" anchor="ctr" anchorCtr="0">
          <a:noAutofit/>
        </a:bodyPr>
        <a:lstStyle/>
        <a:p>
          <a:pPr lvl="0" algn="ctr" defTabSz="3911600" rtl="0">
            <a:lnSpc>
              <a:spcPct val="90000"/>
            </a:lnSpc>
            <a:spcBef>
              <a:spcPct val="0"/>
            </a:spcBef>
            <a:spcAft>
              <a:spcPct val="35000"/>
            </a:spcAft>
          </a:pPr>
          <a:r>
            <a:rPr lang="en-US" sz="8800" kern="1200" dirty="0" smtClean="0"/>
            <a:t>Angiography</a:t>
          </a:r>
          <a:endParaRPr lang="ar-SA" sz="8800" kern="1200" dirty="0"/>
        </a:p>
      </dsp:txBody>
      <dsp:txXfrm>
        <a:off x="103949" y="791848"/>
        <a:ext cx="8021702" cy="1921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1189390" y="277748"/>
        <a:ext cx="6079418" cy="50833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22/01/1435</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965BB4E9-5D0C-4169-8DA1-97006345C50E}" type="slidenum">
              <a:rPr lang="ar-SA" smtClean="0"/>
              <a:pPr/>
              <a:t>3</a:t>
            </a:fld>
            <a:endParaRPr 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4158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68400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6283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4510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ar-SA" smtClean="0"/>
          </a:p>
        </p:txBody>
      </p:sp>
      <p:sp>
        <p:nvSpPr>
          <p:cNvPr id="56324" name="Slide Number Placeholder 3"/>
          <p:cNvSpPr>
            <a:spLocks noGrp="1"/>
          </p:cNvSpPr>
          <p:nvPr>
            <p:ph type="sldNum" sz="quarter" idx="5"/>
          </p:nvPr>
        </p:nvSpPr>
        <p:spPr>
          <a:noFill/>
        </p:spPr>
        <p:txBody>
          <a:bodyPr/>
          <a:lstStyle/>
          <a:p>
            <a:fld id="{9B61EDCA-CA50-4D1F-87ED-FAD346394AD0}" type="slidenum">
              <a:rPr lang="en-US" smtClean="0"/>
              <a:pPr/>
              <a:t>52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ar-SA" smtClean="0"/>
          </a:p>
        </p:txBody>
      </p:sp>
      <p:sp>
        <p:nvSpPr>
          <p:cNvPr id="57348" name="Slide Number Placeholder 3"/>
          <p:cNvSpPr>
            <a:spLocks noGrp="1"/>
          </p:cNvSpPr>
          <p:nvPr>
            <p:ph type="sldNum" sz="quarter" idx="5"/>
          </p:nvPr>
        </p:nvSpPr>
        <p:spPr>
          <a:noFill/>
        </p:spPr>
        <p:txBody>
          <a:bodyPr/>
          <a:lstStyle/>
          <a:p>
            <a:fld id="{2DE1A7BD-8CFF-434B-8911-D440802189FF}" type="slidenum">
              <a:rPr lang="en-US" smtClean="0"/>
              <a:pPr/>
              <a:t>60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6858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981200"/>
            <a:ext cx="3810000" cy="4114800"/>
          </a:xfrm>
        </p:spPr>
        <p:txBody>
          <a:bodyPr/>
          <a:lstStyle/>
          <a:p>
            <a:endParaRPr lang="ar-SA"/>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endParaRPr lang="en-GB"/>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fld id="{53B2C049-BBA8-4D1A-8A37-AE3798B83CF0}"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11/25/2013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379870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117577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11/25/2013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7609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11/25/2013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888982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11/25/2013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56990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11/25/2013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59429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11/25/2013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62428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11/25/2013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755128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11/25/2013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09258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061916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226034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11/25/2013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462367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085441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11/25/2013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892391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11/25/2013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46689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11/25/2013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75780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11/25/2013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56718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11/25/2013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517356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11/25/2013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165229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11/25/2013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017575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660238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191599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11/25/2013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19329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65002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11/25/2013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52498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11/25/2013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846053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11/25/2013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89590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11/25/2013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920554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11/25/2013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875733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11/25/2013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287823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11/25/2013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394274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068592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213271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11/25/2013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770180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16051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11/25/2013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523762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11/25/2013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44091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11/25/2013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607660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11/25/2013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032290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11/25/2013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763061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11/25/2013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90541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11/25/2013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432387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969179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543675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11/25/2013</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1613824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121630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11/25/2013</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44850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11/25/2013</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2728421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11/25/2013</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4044761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11/25/2013</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740350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11/25/2013</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718096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11/25/2013</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948437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11/25/2013</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51392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077113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11/25/2013</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val="3909284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16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14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155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87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098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483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257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652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682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980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9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11/25/2013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11/25/2013</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184589823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11/25/2013</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123135568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11/25/2013</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2125497393"/>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11/25/2013</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227213147"/>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11/25/2013</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val="988072710"/>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solidFill>
                  <a:prstClr val="black">
                    <a:tint val="75000"/>
                  </a:prstClr>
                </a:solidFill>
              </a:rPr>
              <a:pPr/>
              <a:t>11/25/2013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6659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7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b="1" smtClean="0">
                <a:solidFill>
                  <a:schemeClr val="tx2">
                    <a:satMod val="200000"/>
                  </a:schemeClr>
                </a:solidFill>
                <a:ea typeface="MS PGothic" pitchFamily="34" charset="-128"/>
              </a:rPr>
              <a:t>ABDOMINAL X-RAY</a:t>
            </a:r>
          </a:p>
        </p:txBody>
      </p:sp>
      <p:sp>
        <p:nvSpPr>
          <p:cNvPr id="27651" name="Content Placeholder 2"/>
          <p:cNvSpPr>
            <a:spLocks noGrp="1"/>
          </p:cNvSpPr>
          <p:nvPr>
            <p:ph idx="1"/>
          </p:nvPr>
        </p:nvSpPr>
        <p:spPr>
          <a:xfrm>
            <a:off x="457200" y="1973263"/>
            <a:ext cx="8229600" cy="900112"/>
          </a:xfrm>
        </p:spPr>
        <p:txBody>
          <a:bodyPr/>
          <a:lstStyle/>
          <a:p>
            <a:pPr eaLnBrk="1" hangingPunct="1">
              <a:buFont typeface="Wingdings" pitchFamily="2" charset="2"/>
              <a:buNone/>
              <a:defRPr/>
            </a:pPr>
            <a:r>
              <a:rPr lang="en-US" sz="4400" b="1" dirty="0" smtClean="0"/>
              <a:t>White ----- bone and calcification </a:t>
            </a:r>
          </a:p>
          <a:p>
            <a:pPr eaLnBrk="1" hangingPunct="1">
              <a:buFont typeface="Arial" charset="0"/>
              <a:buNone/>
              <a:defRPr/>
            </a:pPr>
            <a:r>
              <a:rPr lang="en-US" sz="4400" b="1" dirty="0" smtClean="0">
                <a:solidFill>
                  <a:schemeClr val="tx1">
                    <a:lumMod val="75000"/>
                  </a:schemeClr>
                </a:solidFill>
              </a:rPr>
              <a:t>Grey ------ soft tissue </a:t>
            </a:r>
          </a:p>
          <a:p>
            <a:pPr eaLnBrk="1" hangingPunct="1">
              <a:buFont typeface="Wingdings" pitchFamily="2" charset="2"/>
              <a:buNone/>
              <a:defRPr/>
            </a:pPr>
            <a:r>
              <a:rPr lang="en-US" sz="4400" b="1" dirty="0" smtClean="0"/>
              <a:t>Black -----  air</a:t>
            </a:r>
          </a:p>
        </p:txBody>
      </p:sp>
    </p:spTree>
    <p:extLst>
      <p:ext uri="{BB962C8B-B14F-4D97-AF65-F5344CB8AC3E}">
        <p14:creationId xmlns:p14="http://schemas.microsoft.com/office/powerpoint/2010/main" val="32418801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l="87914" t="20313" r="1875" b="51156"/>
          <a:stretch>
            <a:fillRect/>
          </a:stretch>
        </p:blipFill>
        <p:spPr bwMode="auto">
          <a:xfrm>
            <a:off x="6553200" y="990600"/>
            <a:ext cx="2420353" cy="5410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551" b="29908"/>
          <a:stretch>
            <a:fillRect/>
          </a:stretch>
        </p:blipFill>
        <p:spPr bwMode="auto">
          <a:xfrm>
            <a:off x="304800" y="685800"/>
            <a:ext cx="5943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l="25625" t="20313" r="35000" b="31562"/>
          <a:stretch>
            <a:fillRect/>
          </a:stretch>
        </p:blipFill>
        <p:spPr bwMode="auto">
          <a:xfrm>
            <a:off x="152400" y="228600"/>
            <a:ext cx="6078682" cy="59436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750" t="47335" r="1750" b="45716"/>
          <a:stretch>
            <a:fillRect/>
          </a:stretch>
        </p:blipFill>
        <p:spPr bwMode="auto">
          <a:xfrm>
            <a:off x="5901267" y="2895600"/>
            <a:ext cx="3166533"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l="87390" t="37787" r="1875" b="44058"/>
          <a:stretch>
            <a:fillRect/>
          </a:stretch>
        </p:blipFill>
        <p:spPr bwMode="auto">
          <a:xfrm>
            <a:off x="6400800" y="1981200"/>
            <a:ext cx="2667000" cy="360829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5257" b="30790"/>
          <a:stretch>
            <a:fillRect/>
          </a:stretch>
        </p:blipFill>
        <p:spPr bwMode="auto">
          <a:xfrm>
            <a:off x="381000" y="685800"/>
            <a:ext cx="6019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cstate="print"/>
          <a:srcRect l="87304" t="29065" r="1875" b="20013"/>
          <a:stretch>
            <a:fillRect/>
          </a:stretch>
        </p:blipFill>
        <p:spPr bwMode="auto">
          <a:xfrm>
            <a:off x="6705600" y="147918"/>
            <a:ext cx="1600200" cy="602428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338" b="30993"/>
          <a:stretch>
            <a:fillRect/>
          </a:stretch>
        </p:blipFill>
        <p:spPr bwMode="auto">
          <a:xfrm>
            <a:off x="152400" y="76200"/>
            <a:ext cx="6216650" cy="604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cstate="print"/>
          <a:srcRect l="87930" t="38305" r="1875" b="14062"/>
          <a:stretch>
            <a:fillRect/>
          </a:stretch>
        </p:blipFill>
        <p:spPr bwMode="auto">
          <a:xfrm>
            <a:off x="6934200" y="152400"/>
            <a:ext cx="1594852" cy="5961015"/>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727" b="31542"/>
          <a:stretch>
            <a:fillRect/>
          </a:stretch>
        </p:blipFill>
        <p:spPr bwMode="auto">
          <a:xfrm>
            <a:off x="152400" y="152400"/>
            <a:ext cx="61968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l="25625" t="20313" r="33321" b="30553"/>
          <a:stretch>
            <a:fillRect/>
          </a:stretch>
        </p:blipFill>
        <p:spPr bwMode="auto">
          <a:xfrm>
            <a:off x="272626" y="685800"/>
            <a:ext cx="6128174" cy="5867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643" t="28502" r="1875" b="51025"/>
          <a:stretch>
            <a:fillRect/>
          </a:stretch>
        </p:blipFill>
        <p:spPr bwMode="auto">
          <a:xfrm>
            <a:off x="6400800" y="1219200"/>
            <a:ext cx="268224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l="87463" t="20313" r="1875" b="49255"/>
          <a:stretch>
            <a:fillRect/>
          </a:stretch>
        </p:blipFill>
        <p:spPr bwMode="auto">
          <a:xfrm>
            <a:off x="7010400" y="1378169"/>
            <a:ext cx="1999340" cy="456543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9089" r="32794" b="31709"/>
          <a:stretch>
            <a:fillRect/>
          </a:stretch>
        </p:blipFill>
        <p:spPr bwMode="auto">
          <a:xfrm>
            <a:off x="165100" y="1066800"/>
            <a:ext cx="67691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cstate="print"/>
          <a:srcRect l="25625" t="31932" r="35337" b="30889"/>
          <a:stretch>
            <a:fillRect/>
          </a:stretch>
        </p:blipFill>
        <p:spPr bwMode="auto">
          <a:xfrm>
            <a:off x="76200" y="1219200"/>
            <a:ext cx="6400800" cy="4876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6971" t="71512" r="1875" b="17858"/>
          <a:stretch>
            <a:fillRect/>
          </a:stretch>
        </p:blipFill>
        <p:spPr bwMode="auto">
          <a:xfrm>
            <a:off x="5867400" y="2438400"/>
            <a:ext cx="319824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cstate="print"/>
          <a:srcRect l="87169" t="28872" r="1875" b="36320"/>
          <a:stretch>
            <a:fillRect/>
          </a:stretch>
        </p:blipFill>
        <p:spPr bwMode="auto">
          <a:xfrm>
            <a:off x="6096000" y="673100"/>
            <a:ext cx="2133600" cy="54229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1324" t="20313" r="35625" b="31250"/>
          <a:stretch>
            <a:fillRect/>
          </a:stretch>
        </p:blipFill>
        <p:spPr bwMode="auto">
          <a:xfrm>
            <a:off x="76200" y="228600"/>
            <a:ext cx="4993341" cy="585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1371600"/>
          <a:ext cx="8229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Widely available</a:t>
            </a:r>
          </a:p>
          <a:p>
            <a:pPr marL="740664" lvl="1" eaLnBrk="1" fontAlgn="auto" hangingPunct="1">
              <a:spcAft>
                <a:spcPts val="0"/>
              </a:spcAft>
              <a:buFont typeface="Wingdings" pitchFamily="2" charset="2"/>
              <a:buChar char="§"/>
              <a:defRPr/>
            </a:pPr>
            <a:r>
              <a:rPr lang="en-US" dirty="0" smtClean="0"/>
              <a:t>Cheap</a:t>
            </a:r>
          </a:p>
          <a:p>
            <a:pPr marL="740664" lvl="1" eaLnBrk="1" fontAlgn="auto" hangingPunct="1">
              <a:spcAft>
                <a:spcPts val="0"/>
              </a:spcAft>
              <a:buFont typeface="Wingdings" pitchFamily="2" charset="2"/>
              <a:buChar char="§"/>
              <a:defRPr/>
            </a:pPr>
            <a:r>
              <a:rPr lang="en-US" sz="2800" b="1" u="sng" dirty="0" smtClean="0"/>
              <a:t>Excellent</a:t>
            </a:r>
            <a:r>
              <a:rPr lang="en-US" sz="2800" u="sng" dirty="0" smtClean="0"/>
              <a:t> </a:t>
            </a:r>
            <a:r>
              <a:rPr lang="en-US" dirty="0" smtClean="0"/>
              <a:t>in diagnosing </a:t>
            </a:r>
            <a:r>
              <a:rPr lang="en-US" b="1" u="sng" dirty="0" smtClean="0"/>
              <a:t>free air </a:t>
            </a:r>
            <a:r>
              <a:rPr lang="en-US" dirty="0" smtClean="0"/>
              <a:t>in the abdomen</a:t>
            </a:r>
          </a:p>
          <a:p>
            <a:pPr marL="740664" lvl="1" eaLnBrk="1" fontAlgn="auto" hangingPunct="1">
              <a:spcAft>
                <a:spcPts val="0"/>
              </a:spcAft>
              <a:buFont typeface="Wingdings" pitchFamily="2" charset="2"/>
              <a:buChar char="§"/>
              <a:defRPr/>
            </a:pPr>
            <a:r>
              <a:rPr lang="en-US" b="1" u="sng" dirty="0" smtClean="0"/>
              <a:t>Good</a:t>
            </a:r>
            <a:r>
              <a:rPr lang="en-US" dirty="0" smtClean="0"/>
              <a:t> in diagnosing </a:t>
            </a:r>
            <a:r>
              <a:rPr lang="en-US" b="1" u="sng" dirty="0" smtClean="0"/>
              <a:t>bowel obstruction </a:t>
            </a:r>
            <a:r>
              <a:rPr lang="en-US" dirty="0" smtClean="0"/>
              <a:t>&amp; stones/calcifications</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Poor soft tissue details</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38098486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cstate="print"/>
          <a:srcRect l="68274" t="39704" r="13385" b="46689"/>
          <a:stretch>
            <a:fillRect/>
          </a:stretch>
        </p:blipFill>
        <p:spPr bwMode="auto">
          <a:xfrm>
            <a:off x="5867400" y="3581400"/>
            <a:ext cx="3209724" cy="1905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1726" b="22656"/>
          <a:stretch>
            <a:fillRect/>
          </a:stretch>
        </p:blipFill>
        <p:spPr bwMode="auto">
          <a:xfrm>
            <a:off x="108857" y="228600"/>
            <a:ext cx="575854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l="67855" t="33066" r="2500" b="40857"/>
          <a:stretch>
            <a:fillRect/>
          </a:stretch>
        </p:blipFill>
        <p:spPr bwMode="auto">
          <a:xfrm>
            <a:off x="5257800" y="3186289"/>
            <a:ext cx="3810000" cy="268111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635" b="24218"/>
          <a:stretch>
            <a:fillRect/>
          </a:stretch>
        </p:blipFill>
        <p:spPr bwMode="auto">
          <a:xfrm>
            <a:off x="76200" y="608707"/>
            <a:ext cx="5257577" cy="5272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l="67578" t="33415" r="17214" b="49951"/>
          <a:stretch>
            <a:fillRect/>
          </a:stretch>
        </p:blipFill>
        <p:spPr bwMode="auto">
          <a:xfrm>
            <a:off x="4463143" y="2362200"/>
            <a:ext cx="4528457" cy="3962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3854" t="17969" r="43828" b="25000"/>
          <a:stretch>
            <a:fillRect/>
          </a:stretch>
        </p:blipFill>
        <p:spPr bwMode="auto">
          <a:xfrm>
            <a:off x="76200" y="228600"/>
            <a:ext cx="4343400" cy="6131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l="67167" t="32865" r="15500" b="40052"/>
          <a:stretch>
            <a:fillRect/>
          </a:stretch>
        </p:blipFill>
        <p:spPr bwMode="auto">
          <a:xfrm>
            <a:off x="5791200" y="2076450"/>
            <a:ext cx="3276600" cy="409575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167" b="23437"/>
          <a:stretch>
            <a:fillRect/>
          </a:stretch>
        </p:blipFill>
        <p:spPr bwMode="auto">
          <a:xfrm>
            <a:off x="76200" y="304800"/>
            <a:ext cx="5791200" cy="5827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l="68047" t="31934" r="16718" b="45215"/>
          <a:stretch>
            <a:fillRect/>
          </a:stretch>
        </p:blipFill>
        <p:spPr bwMode="auto">
          <a:xfrm>
            <a:off x="5791200" y="2179320"/>
            <a:ext cx="3200400" cy="384048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2969" b="21094"/>
          <a:stretch>
            <a:fillRect/>
          </a:stretch>
        </p:blipFill>
        <p:spPr bwMode="auto">
          <a:xfrm>
            <a:off x="76200" y="533400"/>
            <a:ext cx="5715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l="67612" t="32896" r="14978" b="45341"/>
          <a:stretch>
            <a:fillRect/>
          </a:stretch>
        </p:blipFill>
        <p:spPr bwMode="auto">
          <a:xfrm>
            <a:off x="5867400" y="2667000"/>
            <a:ext cx="3200400" cy="3200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3259" b="20313"/>
          <a:stretch>
            <a:fillRect/>
          </a:stretch>
        </p:blipFill>
        <p:spPr bwMode="auto">
          <a:xfrm>
            <a:off x="76200" y="304799"/>
            <a:ext cx="5791201" cy="5591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Bowel obstruction </a:t>
            </a:r>
          </a:p>
          <a:p>
            <a:pPr marL="740664" lvl="1" eaLnBrk="1" fontAlgn="auto" hangingPunct="1">
              <a:spcAft>
                <a:spcPts val="0"/>
              </a:spcAft>
              <a:buFont typeface="Wingdings" pitchFamily="2" charset="2"/>
              <a:buChar char="§"/>
              <a:defRPr/>
            </a:pPr>
            <a:r>
              <a:rPr lang="en-US" sz="3200" dirty="0" smtClean="0"/>
              <a:t>Stones </a:t>
            </a:r>
          </a:p>
          <a:p>
            <a:pPr marL="740664" lvl="1" eaLnBrk="1" fontAlgn="auto" hangingPunct="1">
              <a:spcAft>
                <a:spcPts val="0"/>
              </a:spcAft>
              <a:buFont typeface="Wingdings" pitchFamily="2" charset="2"/>
              <a:buChar char="§"/>
              <a:defRPr/>
            </a:pPr>
            <a:r>
              <a:rPr lang="en-US" sz="3200" dirty="0" smtClean="0"/>
              <a:t>Masses </a:t>
            </a:r>
          </a:p>
          <a:p>
            <a:pPr marL="740664" lvl="1" eaLnBrk="1" fontAlgn="auto" hangingPunct="1">
              <a:spcAft>
                <a:spcPts val="0"/>
              </a:spcAft>
              <a:buFont typeface="Wingdings" pitchFamily="2" charset="2"/>
              <a:buChar char="§"/>
              <a:defRPr/>
            </a:pPr>
            <a:r>
              <a:rPr lang="en-US" sz="3200" dirty="0" smtClean="0"/>
              <a:t>Trauma</a:t>
            </a:r>
          </a:p>
          <a:p>
            <a:pPr marL="740664" lvl="1" eaLnBrk="1" fontAlgn="auto" hangingPunct="1">
              <a:spcAft>
                <a:spcPts val="0"/>
              </a:spcAft>
              <a:buFont typeface="Wingdings" pitchFamily="2" charset="2"/>
              <a:buChar char="§"/>
              <a:defRPr/>
            </a:pPr>
            <a:r>
              <a:rPr lang="en-US" sz="3200" dirty="0" smtClean="0"/>
              <a:t>Others, foreign body, supportive lines.. </a:t>
            </a:r>
            <a:r>
              <a:rPr lang="en-US" sz="3200" dirty="0" err="1" smtClean="0"/>
              <a:t>Etc</a:t>
            </a:r>
            <a:r>
              <a:rPr lang="en-US" sz="3200" dirty="0" smtClean="0"/>
              <a:t> </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endParaRPr lang="ar-SA" sz="2400" dirty="0" smtClean="0"/>
          </a:p>
        </p:txBody>
      </p:sp>
    </p:spTree>
    <p:extLst>
      <p:ext uri="{BB962C8B-B14F-4D97-AF65-F5344CB8AC3E}">
        <p14:creationId xmlns:p14="http://schemas.microsoft.com/office/powerpoint/2010/main" val="1158114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omach\_K4811128__1119043023\ser1337img00002.jpg"/>
          <p:cNvPicPr>
            <a:picLocks noChangeAspect="1" noChangeArrowheads="1"/>
          </p:cNvPicPr>
          <p:nvPr/>
        </p:nvPicPr>
        <p:blipFill rotWithShape="1">
          <a:blip r:embed="rId2" cstate="print">
            <a:extLst/>
          </a:blip>
          <a:srcRect l="5183" t="3174" r="3971"/>
          <a:stretch/>
        </p:blipFill>
        <p:spPr bwMode="auto">
          <a:xfrm>
            <a:off x="4499993" y="1161143"/>
            <a:ext cx="4449552" cy="4688114"/>
          </a:xfrm>
          <a:prstGeom prst="rect">
            <a:avLst/>
          </a:prstGeom>
          <a:ln>
            <a:noFill/>
          </a:ln>
          <a:effectLst>
            <a:softEdge rad="112500"/>
          </a:effectLst>
          <a:extLst/>
        </p:spPr>
      </p:pic>
      <p:pic>
        <p:nvPicPr>
          <p:cNvPr id="1027" name="Picture 3" descr="C:\Users\ابو عايد\Desktop\stomach\_K4811128__1119043023\ser1337img00003.jpg"/>
          <p:cNvPicPr>
            <a:picLocks noChangeAspect="1" noChangeArrowheads="1"/>
          </p:cNvPicPr>
          <p:nvPr/>
        </p:nvPicPr>
        <p:blipFill rotWithShape="1">
          <a:blip r:embed="rId3" cstate="print">
            <a:extLst/>
          </a:blip>
          <a:srcRect l="9821" t="4445" r="8730"/>
          <a:stretch/>
        </p:blipFill>
        <p:spPr bwMode="auto">
          <a:xfrm>
            <a:off x="179512" y="1161143"/>
            <a:ext cx="4320481" cy="4688114"/>
          </a:xfrm>
          <a:prstGeom prst="rect">
            <a:avLst/>
          </a:prstGeom>
          <a:ln>
            <a:noFill/>
          </a:ln>
          <a:effectLst>
            <a:softEdge rad="112500"/>
          </a:effectLst>
          <a:extLst/>
        </p:spPr>
      </p:pic>
      <p:sp>
        <p:nvSpPr>
          <p:cNvPr id="23556" name="مربع نص 1"/>
          <p:cNvSpPr txBox="1">
            <a:spLocks noChangeArrowheads="1"/>
          </p:cNvSpPr>
          <p:nvPr/>
        </p:nvSpPr>
        <p:spPr bwMode="auto">
          <a:xfrm>
            <a:off x="895350" y="5849938"/>
            <a:ext cx="28892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000" b="1" smtClean="0">
                <a:solidFill>
                  <a:prstClr val="white"/>
                </a:solidFill>
                <a:latin typeface="Arial" charset="0"/>
                <a:ea typeface="MS PGothic" pitchFamily="34" charset="-128"/>
              </a:rPr>
              <a:t>Standing</a:t>
            </a:r>
            <a:endParaRPr lang="ar-SA" altLang="en-US" sz="3200" b="1" smtClean="0">
              <a:solidFill>
                <a:prstClr val="white"/>
              </a:solidFill>
              <a:latin typeface="Arial" charset="0"/>
              <a:ea typeface="MS PGothic" pitchFamily="34" charset="-128"/>
            </a:endParaRPr>
          </a:p>
        </p:txBody>
      </p:sp>
      <p:sp>
        <p:nvSpPr>
          <p:cNvPr id="23557" name="مربع نص 2"/>
          <p:cNvSpPr txBox="1">
            <a:spLocks noChangeArrowheads="1"/>
          </p:cNvSpPr>
          <p:nvPr/>
        </p:nvSpPr>
        <p:spPr bwMode="auto">
          <a:xfrm>
            <a:off x="4978400" y="5849938"/>
            <a:ext cx="33099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000" b="1" smtClean="0">
                <a:solidFill>
                  <a:prstClr val="white"/>
                </a:solidFill>
                <a:latin typeface="Arial" charset="0"/>
                <a:ea typeface="MS PGothic" pitchFamily="34" charset="-128"/>
              </a:rPr>
              <a:t>Supine</a:t>
            </a:r>
            <a:endParaRPr lang="ar-SA" altLang="en-US" sz="4000" b="1" smtClean="0">
              <a:solidFill>
                <a:prstClr val="white"/>
              </a:solidFill>
              <a:latin typeface="Arial" charset="0"/>
              <a:ea typeface="MS PGothic" pitchFamily="34" charset="-128"/>
            </a:endParaRPr>
          </a:p>
        </p:txBody>
      </p:sp>
      <p:sp>
        <p:nvSpPr>
          <p:cNvPr id="23558" name="مربع نص 3"/>
          <p:cNvSpPr txBox="1">
            <a:spLocks noChangeArrowheads="1"/>
          </p:cNvSpPr>
          <p:nvPr/>
        </p:nvSpPr>
        <p:spPr bwMode="auto">
          <a:xfrm>
            <a:off x="1549400" y="249238"/>
            <a:ext cx="62214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600" b="1" smtClean="0">
                <a:solidFill>
                  <a:prstClr val="white"/>
                </a:solidFill>
                <a:latin typeface="Arial" charset="0"/>
                <a:ea typeface="MS PGothic" pitchFamily="34" charset="-128"/>
              </a:rPr>
              <a:t>NORMAL ABDOMEN X-RAY</a:t>
            </a:r>
            <a:endParaRPr lang="ar-SA" altLang="en-US" sz="3600" b="1" smtClean="0">
              <a:solidFill>
                <a:prstClr val="white"/>
              </a:solidFill>
              <a:latin typeface="Arial" charset="0"/>
              <a:ea typeface="MS PGothic" pitchFamily="34" charset="-128"/>
            </a:endParaRPr>
          </a:p>
        </p:txBody>
      </p:sp>
    </p:spTree>
    <p:extLst>
      <p:ext uri="{BB962C8B-B14F-4D97-AF65-F5344CB8AC3E}">
        <p14:creationId xmlns:p14="http://schemas.microsoft.com/office/powerpoint/2010/main" val="389957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dirty="0"/>
              <a:t>How To Assess The Film: Gas</a:t>
            </a:r>
          </a:p>
        </p:txBody>
      </p:sp>
      <p:sp>
        <p:nvSpPr>
          <p:cNvPr id="27651" name="Rectangle 3"/>
          <p:cNvSpPr>
            <a:spLocks noGrp="1" noChangeArrowheads="1"/>
          </p:cNvSpPr>
          <p:nvPr>
            <p:ph type="body" idx="1"/>
          </p:nvPr>
        </p:nvSpPr>
        <p:spPr/>
        <p:txBody>
          <a:bodyPr>
            <a:normAutofit lnSpcReduction="10000"/>
          </a:bodyPr>
          <a:lstStyle/>
          <a:p>
            <a:pPr>
              <a:lnSpc>
                <a:spcPct val="90000"/>
              </a:lnSpc>
            </a:pPr>
            <a:r>
              <a:rPr lang="en-GB" sz="2800" dirty="0"/>
              <a:t>Essentially you’re looking at the bowel here. </a:t>
            </a:r>
          </a:p>
          <a:p>
            <a:pPr>
              <a:lnSpc>
                <a:spcPct val="90000"/>
              </a:lnSpc>
            </a:pPr>
            <a:r>
              <a:rPr lang="en-GB" sz="2800" dirty="0"/>
              <a:t>Before you start, </a:t>
            </a:r>
            <a:r>
              <a:rPr lang="en-GB" sz="2800" dirty="0">
                <a:solidFill>
                  <a:srgbClr val="00B0F0"/>
                </a:solidFill>
              </a:rPr>
              <a:t>check</a:t>
            </a:r>
            <a:r>
              <a:rPr lang="en-GB" sz="2800" dirty="0"/>
              <a:t> that there is </a:t>
            </a:r>
            <a:r>
              <a:rPr lang="en-GB" sz="2800" dirty="0">
                <a:solidFill>
                  <a:srgbClr val="00B0F0"/>
                </a:solidFill>
              </a:rPr>
              <a:t>gas under the diaphragm (if it is visible)</a:t>
            </a:r>
          </a:p>
          <a:p>
            <a:pPr>
              <a:lnSpc>
                <a:spcPct val="90000"/>
              </a:lnSpc>
            </a:pPr>
            <a:r>
              <a:rPr lang="en-GB" sz="2800" dirty="0"/>
              <a:t>Look at small bowel and large bowel</a:t>
            </a:r>
          </a:p>
          <a:p>
            <a:pPr>
              <a:lnSpc>
                <a:spcPct val="90000"/>
              </a:lnSpc>
            </a:pPr>
            <a:r>
              <a:rPr lang="en-GB" sz="2400" b="1" dirty="0"/>
              <a:t>SMALL BOWEL:</a:t>
            </a:r>
          </a:p>
          <a:p>
            <a:pPr lvl="1">
              <a:lnSpc>
                <a:spcPct val="90000"/>
              </a:lnSpc>
            </a:pPr>
            <a:r>
              <a:rPr lang="en-GB" sz="2000" dirty="0">
                <a:latin typeface="Palatino-Roman" charset="0"/>
              </a:rPr>
              <a:t>Because of peristalsis the outline of the gas in the normal small bowel is often </a:t>
            </a:r>
            <a:r>
              <a:rPr lang="en-GB" sz="2000" dirty="0">
                <a:solidFill>
                  <a:srgbClr val="00B0F0"/>
                </a:solidFill>
                <a:latin typeface="Palatino-Roman" charset="0"/>
              </a:rPr>
              <a:t>broken up into many small pockets</a:t>
            </a:r>
          </a:p>
          <a:p>
            <a:pPr lvl="1">
              <a:lnSpc>
                <a:spcPct val="90000"/>
              </a:lnSpc>
            </a:pPr>
            <a:r>
              <a:rPr lang="en-GB" sz="2000" dirty="0">
                <a:latin typeface="Palatino-Roman" charset="0"/>
              </a:rPr>
              <a:t>It is generally </a:t>
            </a:r>
            <a:r>
              <a:rPr lang="en-GB" sz="2000" dirty="0">
                <a:solidFill>
                  <a:srgbClr val="00B0F0"/>
                </a:solidFill>
                <a:latin typeface="Palatino-Roman" charset="0"/>
              </a:rPr>
              <a:t>central in the abdomen</a:t>
            </a:r>
          </a:p>
          <a:p>
            <a:pPr lvl="1">
              <a:lnSpc>
                <a:spcPct val="90000"/>
              </a:lnSpc>
            </a:pPr>
            <a:r>
              <a:rPr lang="en-GB" sz="2000" dirty="0">
                <a:latin typeface="Palatino-Roman" charset="0"/>
              </a:rPr>
              <a:t>Jejunum has ‘</a:t>
            </a:r>
            <a:r>
              <a:rPr lang="en-GB" sz="2000" dirty="0" err="1">
                <a:solidFill>
                  <a:srgbClr val="00B0F0"/>
                </a:solidFill>
                <a:latin typeface="Palatino-Roman" charset="0"/>
              </a:rPr>
              <a:t>valvulae</a:t>
            </a:r>
            <a:r>
              <a:rPr lang="en-GB" sz="2000" dirty="0">
                <a:solidFill>
                  <a:srgbClr val="00B0F0"/>
                </a:solidFill>
                <a:latin typeface="Palatino-Roman" charset="0"/>
              </a:rPr>
              <a:t> </a:t>
            </a:r>
            <a:r>
              <a:rPr lang="en-GB" sz="2000" dirty="0" err="1">
                <a:solidFill>
                  <a:srgbClr val="00B0F0"/>
                </a:solidFill>
                <a:latin typeface="Palatino-Roman" charset="0"/>
              </a:rPr>
              <a:t>conniventes</a:t>
            </a:r>
            <a:r>
              <a:rPr lang="en-GB" sz="2000" dirty="0">
                <a:latin typeface="Palatino-Roman" charset="0"/>
              </a:rPr>
              <a:t>’, ileum is characteristically </a:t>
            </a:r>
            <a:r>
              <a:rPr lang="en-GB" sz="2000" dirty="0">
                <a:solidFill>
                  <a:srgbClr val="00B0F0"/>
                </a:solidFill>
                <a:latin typeface="Palatino-Roman" charset="0"/>
              </a:rPr>
              <a:t>featureless</a:t>
            </a:r>
          </a:p>
          <a:p>
            <a:pPr lvl="1">
              <a:lnSpc>
                <a:spcPct val="90000"/>
              </a:lnSpc>
            </a:pPr>
            <a:r>
              <a:rPr lang="en-GB" sz="2000" dirty="0">
                <a:latin typeface="Palatino-Roman" charset="0"/>
              </a:rPr>
              <a:t>The calibre of the normal small bowel should </a:t>
            </a:r>
            <a:r>
              <a:rPr lang="en-GB" sz="2000" dirty="0">
                <a:solidFill>
                  <a:srgbClr val="00B0F0"/>
                </a:solidFill>
                <a:latin typeface="Palatino-Roman" charset="0"/>
              </a:rPr>
              <a:t>not exceed 2.5–3 cm</a:t>
            </a:r>
          </a:p>
          <a:p>
            <a:pPr lvl="1">
              <a:lnSpc>
                <a:spcPct val="90000"/>
              </a:lnSpc>
            </a:pPr>
            <a:r>
              <a:rPr lang="en-GB" sz="2000" dirty="0">
                <a:solidFill>
                  <a:srgbClr val="00B0F0"/>
                </a:solidFill>
              </a:rPr>
              <a:t>If small bowel is visible at all, it suggests that it is abnormal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How To Assess The Film: Gas</a:t>
            </a:r>
          </a:p>
        </p:txBody>
      </p:sp>
      <p:sp>
        <p:nvSpPr>
          <p:cNvPr id="28675" name="Rectangle 3"/>
          <p:cNvSpPr>
            <a:spLocks noGrp="1" noChangeArrowheads="1"/>
          </p:cNvSpPr>
          <p:nvPr>
            <p:ph type="body" idx="1"/>
          </p:nvPr>
        </p:nvSpPr>
        <p:spPr/>
        <p:txBody>
          <a:bodyPr/>
          <a:lstStyle/>
          <a:p>
            <a:pPr>
              <a:lnSpc>
                <a:spcPct val="90000"/>
              </a:lnSpc>
            </a:pPr>
            <a:r>
              <a:rPr lang="en-GB" sz="2800" b="1" dirty="0"/>
              <a:t>LARGE BOWEL:</a:t>
            </a:r>
          </a:p>
          <a:p>
            <a:pPr lvl="1">
              <a:lnSpc>
                <a:spcPct val="90000"/>
              </a:lnSpc>
            </a:pPr>
            <a:r>
              <a:rPr lang="en-GB" sz="2400" dirty="0">
                <a:latin typeface="Palatino-Roman" charset="0"/>
              </a:rPr>
              <a:t>The </a:t>
            </a:r>
            <a:r>
              <a:rPr lang="en-GB" sz="2400" dirty="0" err="1">
                <a:latin typeface="Palatino-Roman" charset="0"/>
              </a:rPr>
              <a:t>caecum</a:t>
            </a:r>
            <a:r>
              <a:rPr lang="en-GB" sz="2400" dirty="0">
                <a:latin typeface="Palatino-Roman" charset="0"/>
              </a:rPr>
              <a:t> therefore normally </a:t>
            </a:r>
            <a:r>
              <a:rPr lang="en-GB" sz="2400" dirty="0">
                <a:solidFill>
                  <a:srgbClr val="00B0F0"/>
                </a:solidFill>
                <a:latin typeface="Palatino-Roman" charset="0"/>
              </a:rPr>
              <a:t>contains </a:t>
            </a:r>
            <a:r>
              <a:rPr lang="en-GB" sz="2400" dirty="0" err="1">
                <a:solidFill>
                  <a:srgbClr val="00B0F0"/>
                </a:solidFill>
                <a:latin typeface="Palatino-Roman" charset="0"/>
              </a:rPr>
              <a:t>semifluid</a:t>
            </a:r>
            <a:r>
              <a:rPr lang="en-GB" sz="2400" dirty="0">
                <a:solidFill>
                  <a:srgbClr val="00B0F0"/>
                </a:solidFill>
                <a:latin typeface="Palatino-Roman" charset="0"/>
              </a:rPr>
              <a:t> material containing multiple pockets of gas </a:t>
            </a:r>
            <a:r>
              <a:rPr lang="en-GB" sz="2400" dirty="0">
                <a:latin typeface="Palatino-Roman" charset="0"/>
              </a:rPr>
              <a:t>and, like much of the right side of the bowel, assumes a granular appearance on X-rays, creating mottled areas of gas seen best against the background of the iliac bone.</a:t>
            </a:r>
          </a:p>
          <a:p>
            <a:pPr lvl="1">
              <a:lnSpc>
                <a:spcPct val="90000"/>
              </a:lnSpc>
            </a:pPr>
            <a:r>
              <a:rPr lang="en-GB" sz="2400" dirty="0">
                <a:latin typeface="Palatino-Roman" charset="0"/>
              </a:rPr>
              <a:t>When visible the </a:t>
            </a:r>
            <a:r>
              <a:rPr lang="en-GB" sz="2400" dirty="0" err="1">
                <a:latin typeface="Palatino-Roman" charset="0"/>
              </a:rPr>
              <a:t>haustral</a:t>
            </a:r>
            <a:r>
              <a:rPr lang="en-GB" sz="2400" dirty="0">
                <a:latin typeface="Palatino-Roman" charset="0"/>
              </a:rPr>
              <a:t> folds of the colon may be seen, only partially visualised across part of the large bowel lumen</a:t>
            </a:r>
            <a:r>
              <a:rPr lang="en-GB" sz="2400" dirty="0" smtClean="0">
                <a:latin typeface="Palatino-Roman" charset="0"/>
              </a:rPr>
              <a:t>.</a:t>
            </a:r>
            <a:endParaRPr lang="en-GB" sz="2400" dirty="0">
              <a:latin typeface="Palatino-Roman"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stomach\_K4811128__1119043023\ser1337img00002.jpg"/>
          <p:cNvPicPr>
            <a:picLocks noChangeAspect="1" noChangeArrowheads="1"/>
          </p:cNvPicPr>
          <p:nvPr/>
        </p:nvPicPr>
        <p:blipFill rotWithShape="1">
          <a:blip r:embed="rId2" cstate="print">
            <a:extLst/>
          </a:blip>
          <a:srcRect l="5183" t="3174" r="3971"/>
          <a:stretch/>
        </p:blipFill>
        <p:spPr bwMode="auto">
          <a:xfrm>
            <a:off x="1904574" y="514598"/>
            <a:ext cx="4449552" cy="5784602"/>
          </a:xfrm>
          <a:prstGeom prst="rect">
            <a:avLst/>
          </a:prstGeom>
          <a:ln>
            <a:noFill/>
          </a:ln>
          <a:effectLst>
            <a:softEdge rad="112500"/>
          </a:effectLst>
          <a:extLst/>
        </p:spPr>
      </p:pic>
      <p:cxnSp>
        <p:nvCxnSpPr>
          <p:cNvPr id="16" name="Straight Arrow Connector 15"/>
          <p:cNvCxnSpPr/>
          <p:nvPr/>
        </p:nvCxnSpPr>
        <p:spPr>
          <a:xfrm rot="10800000">
            <a:off x="5007699" y="1246908"/>
            <a:ext cx="1808738"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rot="10800000">
            <a:off x="4341093" y="2530765"/>
            <a:ext cx="2475344" cy="74814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a:off x="1256145" y="3870036"/>
            <a:ext cx="1394694"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rot="10800000">
            <a:off x="4091713" y="5414821"/>
            <a:ext cx="2724724"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4583" name="TextBox 32"/>
          <p:cNvSpPr txBox="1">
            <a:spLocks noChangeArrowheads="1"/>
          </p:cNvSpPr>
          <p:nvPr/>
        </p:nvSpPr>
        <p:spPr bwMode="auto">
          <a:xfrm>
            <a:off x="6816725" y="1063625"/>
            <a:ext cx="151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STOMACH</a:t>
            </a:r>
          </a:p>
        </p:txBody>
      </p:sp>
      <p:sp>
        <p:nvSpPr>
          <p:cNvPr id="24584" name="TextBox 33"/>
          <p:cNvSpPr txBox="1">
            <a:spLocks noChangeArrowheads="1"/>
          </p:cNvSpPr>
          <p:nvPr/>
        </p:nvSpPr>
        <p:spPr bwMode="auto">
          <a:xfrm>
            <a:off x="6816725" y="3094038"/>
            <a:ext cx="1947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SMALL BOWEL</a:t>
            </a:r>
          </a:p>
        </p:txBody>
      </p:sp>
      <p:sp>
        <p:nvSpPr>
          <p:cNvPr id="24585" name="TextBox 34"/>
          <p:cNvSpPr txBox="1">
            <a:spLocks noChangeArrowheads="1"/>
          </p:cNvSpPr>
          <p:nvPr/>
        </p:nvSpPr>
        <p:spPr bwMode="auto">
          <a:xfrm>
            <a:off x="6816725" y="5230813"/>
            <a:ext cx="151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RECTUM</a:t>
            </a:r>
          </a:p>
        </p:txBody>
      </p:sp>
      <p:sp>
        <p:nvSpPr>
          <p:cNvPr id="24586" name="TextBox 35"/>
          <p:cNvSpPr txBox="1">
            <a:spLocks noChangeArrowheads="1"/>
          </p:cNvSpPr>
          <p:nvPr/>
        </p:nvSpPr>
        <p:spPr bwMode="auto">
          <a:xfrm>
            <a:off x="285750" y="3548063"/>
            <a:ext cx="1109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LARGE BOWEL</a:t>
            </a:r>
          </a:p>
        </p:txBody>
      </p:sp>
    </p:spTree>
    <p:extLst>
      <p:ext uri="{BB962C8B-B14F-4D97-AF65-F5344CB8AC3E}">
        <p14:creationId xmlns:p14="http://schemas.microsoft.com/office/powerpoint/2010/main" val="1871523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593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37" t="22994" r="39982" b="37290"/>
          <a:stretch/>
        </p:blipFill>
        <p:spPr bwMode="auto">
          <a:xfrm>
            <a:off x="453801" y="2603298"/>
            <a:ext cx="4423432" cy="3873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818" y="1763713"/>
            <a:ext cx="4048125"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293" t="12665" b="56085"/>
          <a:stretch/>
        </p:blipFill>
        <p:spPr bwMode="auto">
          <a:xfrm>
            <a:off x="457200" y="1533236"/>
            <a:ext cx="3353233" cy="120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520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l="16250" t="18750" r="31875" b="5469"/>
          <a:stretch>
            <a:fillRect/>
          </a:stretch>
        </p:blipFill>
        <p:spPr bwMode="auto">
          <a:xfrm>
            <a:off x="1840583" y="76200"/>
            <a:ext cx="573778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60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22" t="33626" r="12177" b="26743"/>
          <a:stretch/>
        </p:blipFill>
        <p:spPr bwMode="auto">
          <a:xfrm>
            <a:off x="685800" y="2286001"/>
            <a:ext cx="7851742" cy="386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500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وان 1"/>
          <p:cNvSpPr>
            <a:spLocks noGrp="1"/>
          </p:cNvSpPr>
          <p:nvPr>
            <p:ph type="title"/>
          </p:nvPr>
        </p:nvSpPr>
        <p:spPr>
          <a:xfrm>
            <a:off x="355600" y="0"/>
            <a:ext cx="8229600" cy="954088"/>
          </a:xfrm>
        </p:spPr>
        <p:txBody>
          <a:bodyPr/>
          <a:lstStyle/>
          <a:p>
            <a:pPr eaLnBrk="1" fontAlgn="auto" hangingPunct="1">
              <a:spcAft>
                <a:spcPts val="0"/>
              </a:spcAft>
              <a:defRPr/>
            </a:pPr>
            <a:r>
              <a:rPr lang="en-US" b="1" smtClean="0">
                <a:solidFill>
                  <a:schemeClr val="tx2">
                    <a:satMod val="200000"/>
                  </a:schemeClr>
                </a:solidFill>
              </a:rPr>
              <a:t>OBJECTIVES</a:t>
            </a:r>
            <a:endParaRPr lang="ar-SA" b="1" smtClean="0">
              <a:solidFill>
                <a:schemeClr val="tx2">
                  <a:satMod val="200000"/>
                </a:schemeClr>
              </a:solidFill>
              <a:cs typeface="Times New Roman" pitchFamily="18" charset="0"/>
            </a:endParaRPr>
          </a:p>
        </p:txBody>
      </p:sp>
      <p:sp>
        <p:nvSpPr>
          <p:cNvPr id="14339" name="عنصر نائب للمحتوى 2"/>
          <p:cNvSpPr>
            <a:spLocks noGrp="1"/>
          </p:cNvSpPr>
          <p:nvPr>
            <p:ph idx="1"/>
          </p:nvPr>
        </p:nvSpPr>
        <p:spPr>
          <a:xfrm>
            <a:off x="457200" y="954088"/>
            <a:ext cx="8229600" cy="5648325"/>
          </a:xfrm>
        </p:spPr>
        <p:txBody>
          <a:bodyPr/>
          <a:lstStyle/>
          <a:p>
            <a:pPr eaLnBrk="1" hangingPunct="1">
              <a:buFont typeface="Wingdings" pitchFamily="2" charset="2"/>
              <a:buChar char="Ø"/>
            </a:pPr>
            <a:r>
              <a:rPr lang="en-US" altLang="en-US" sz="2400" b="1" smtClean="0"/>
              <a:t>To know radiology modalities used in GI tract imaging.</a:t>
            </a:r>
          </a:p>
          <a:p>
            <a:pPr eaLnBrk="1" hangingPunct="1">
              <a:buFont typeface="Wingdings" pitchFamily="2" charset="2"/>
              <a:buChar char="Ø"/>
            </a:pPr>
            <a:endParaRPr lang="en-US" altLang="en-US" sz="2400" b="1" smtClean="0"/>
          </a:p>
          <a:p>
            <a:pPr eaLnBrk="1" hangingPunct="1">
              <a:buFont typeface="Wingdings" pitchFamily="2" charset="2"/>
              <a:buChar char="Ø"/>
            </a:pPr>
            <a:r>
              <a:rPr lang="en-US" altLang="en-US" sz="2400" b="1" smtClean="0"/>
              <a:t>To know advantages and disadvantages of each modality.</a:t>
            </a:r>
          </a:p>
          <a:p>
            <a:pPr eaLnBrk="1" hangingPunct="1">
              <a:buFont typeface="Wingdings" pitchFamily="2" charset="2"/>
              <a:buChar char="Ø"/>
            </a:pPr>
            <a:endParaRPr lang="en-US" altLang="en-US" sz="2400" b="1" smtClean="0"/>
          </a:p>
          <a:p>
            <a:pPr eaLnBrk="1" hangingPunct="1">
              <a:buFont typeface="Wingdings" pitchFamily="2" charset="2"/>
              <a:buChar char="Ø"/>
            </a:pPr>
            <a:r>
              <a:rPr lang="en-US" altLang="en-US" sz="2400" b="1" smtClean="0"/>
              <a:t>To know indications and contraindications of each modality.</a:t>
            </a:r>
          </a:p>
          <a:p>
            <a:pPr eaLnBrk="1" hangingPunct="1">
              <a:buFont typeface="Wingdings" pitchFamily="2" charset="2"/>
              <a:buChar char="Ø"/>
            </a:pPr>
            <a:r>
              <a:rPr lang="en-US" altLang="en-US" sz="2400" b="1" smtClean="0"/>
              <a:t>To know the radiological anatomy of the GI tract.</a:t>
            </a:r>
          </a:p>
          <a:p>
            <a:pPr eaLnBrk="1" hangingPunct="1">
              <a:buFont typeface="Wingdings" pitchFamily="2" charset="2"/>
              <a:buNone/>
            </a:pPr>
            <a:endParaRPr lang="en-US" altLang="en-US" sz="2400" b="1" smtClean="0"/>
          </a:p>
        </p:txBody>
      </p:sp>
    </p:spTree>
    <p:extLst>
      <p:ext uri="{BB962C8B-B14F-4D97-AF65-F5344CB8AC3E}">
        <p14:creationId xmlns:p14="http://schemas.microsoft.com/office/powerpoint/2010/main" val="1241794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91" t="50000" r="12504" b="23687"/>
          <a:stretch/>
        </p:blipFill>
        <p:spPr bwMode="auto">
          <a:xfrm>
            <a:off x="611957" y="2514600"/>
            <a:ext cx="7998643" cy="256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883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875" b="5469"/>
          <a:stretch>
            <a:fillRect/>
          </a:stretch>
        </p:blipFill>
        <p:spPr bwMode="auto">
          <a:xfrm>
            <a:off x="1825658" y="76200"/>
            <a:ext cx="5718142" cy="668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7" name="Picture 3"/>
          <p:cNvPicPr>
            <a:picLocks noChangeAspect="1" noChangeArrowheads="1"/>
          </p:cNvPicPr>
          <p:nvPr/>
        </p:nvPicPr>
        <p:blipFill>
          <a:blip r:embed="rId2" cstate="print"/>
          <a:srcRect l="15703" t="19628" r="32231" b="5165"/>
          <a:stretch>
            <a:fillRect/>
          </a:stretch>
        </p:blipFill>
        <p:spPr bwMode="auto">
          <a:xfrm>
            <a:off x="1676400" y="128694"/>
            <a:ext cx="5791200" cy="6692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65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424" t="40170" r="12081" b="29915"/>
          <a:stretch/>
        </p:blipFill>
        <p:spPr bwMode="auto">
          <a:xfrm>
            <a:off x="304800" y="3557802"/>
            <a:ext cx="8534400" cy="307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684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t>How To Assess The Film: Bone</a:t>
            </a:r>
          </a:p>
        </p:txBody>
      </p:sp>
      <p:sp>
        <p:nvSpPr>
          <p:cNvPr id="15363" name="Rectangle 3"/>
          <p:cNvSpPr>
            <a:spLocks noGrp="1" noChangeArrowheads="1"/>
          </p:cNvSpPr>
          <p:nvPr>
            <p:ph type="body" idx="1"/>
          </p:nvPr>
        </p:nvSpPr>
        <p:spPr/>
        <p:txBody>
          <a:bodyPr/>
          <a:lstStyle/>
          <a:p>
            <a:pPr>
              <a:lnSpc>
                <a:spcPct val="90000"/>
              </a:lnSpc>
            </a:pPr>
            <a:r>
              <a:rPr lang="en-GB" sz="2800" dirty="0"/>
              <a:t>Ribs, spine, sacrum, pelvis &amp; hips</a:t>
            </a:r>
          </a:p>
          <a:p>
            <a:pPr>
              <a:lnSpc>
                <a:spcPct val="90000"/>
              </a:lnSpc>
            </a:pPr>
            <a:r>
              <a:rPr lang="en-GB" sz="2800" dirty="0"/>
              <a:t>Bones may show evidence of </a:t>
            </a:r>
            <a:r>
              <a:rPr lang="en-GB" sz="2800" dirty="0">
                <a:solidFill>
                  <a:srgbClr val="00B0F0"/>
                </a:solidFill>
              </a:rPr>
              <a:t>malignant disease</a:t>
            </a:r>
          </a:p>
          <a:p>
            <a:pPr>
              <a:lnSpc>
                <a:spcPct val="90000"/>
              </a:lnSpc>
            </a:pPr>
            <a:r>
              <a:rPr lang="en-GB" sz="2800" dirty="0" err="1">
                <a:solidFill>
                  <a:srgbClr val="00B0F0"/>
                </a:solidFill>
                <a:latin typeface="Palatino-Roman" charset="0"/>
              </a:rPr>
              <a:t>Sacro-iliitis</a:t>
            </a:r>
            <a:r>
              <a:rPr lang="en-GB" sz="2800" dirty="0">
                <a:latin typeface="Palatino-Roman" charset="0"/>
              </a:rPr>
              <a:t> may be associated with intestinal problems such as </a:t>
            </a:r>
            <a:r>
              <a:rPr lang="en-GB" sz="2800" dirty="0" err="1">
                <a:solidFill>
                  <a:srgbClr val="00B0F0"/>
                </a:solidFill>
                <a:latin typeface="Palatino-Roman" charset="0"/>
              </a:rPr>
              <a:t>Crohn’s</a:t>
            </a:r>
            <a:r>
              <a:rPr lang="en-GB" sz="2800" dirty="0">
                <a:solidFill>
                  <a:srgbClr val="00B0F0"/>
                </a:solidFill>
                <a:latin typeface="Palatino-Roman" charset="0"/>
              </a:rPr>
              <a:t> disease</a:t>
            </a:r>
          </a:p>
          <a:p>
            <a:pPr>
              <a:lnSpc>
                <a:spcPct val="90000"/>
              </a:lnSpc>
            </a:pPr>
            <a:r>
              <a:rPr lang="en-GB" sz="2800" dirty="0">
                <a:latin typeface="Palatino-Roman" charset="0"/>
              </a:rPr>
              <a:t>Excessively sclerotic bones may hint at other diseases e.g. </a:t>
            </a:r>
            <a:r>
              <a:rPr lang="en-GB" sz="2800" dirty="0">
                <a:solidFill>
                  <a:srgbClr val="00B0F0"/>
                </a:solidFill>
                <a:latin typeface="Palatino-Roman" charset="0"/>
              </a:rPr>
              <a:t>Paget’s</a:t>
            </a:r>
            <a:r>
              <a:rPr lang="en-GB" sz="2800" dirty="0">
                <a:latin typeface="Palatino-Roman" charset="0"/>
              </a:rPr>
              <a:t> (which can present as </a:t>
            </a:r>
            <a:r>
              <a:rPr lang="en-GB" sz="2800" dirty="0">
                <a:solidFill>
                  <a:srgbClr val="00B0F0"/>
                </a:solidFill>
                <a:latin typeface="Palatino-Roman" charset="0"/>
              </a:rPr>
              <a:t>abdominal pain</a:t>
            </a:r>
            <a:r>
              <a:rPr lang="en-GB" sz="2800" dirty="0">
                <a:latin typeface="Palatino-Roman" charset="0"/>
              </a:rPr>
              <a:t>) or </a:t>
            </a:r>
            <a:r>
              <a:rPr lang="en-GB" sz="2800" dirty="0">
                <a:solidFill>
                  <a:srgbClr val="00B0F0"/>
                </a:solidFill>
                <a:latin typeface="Palatino-Roman" charset="0"/>
              </a:rPr>
              <a:t>GI ulcers </a:t>
            </a:r>
            <a:r>
              <a:rPr lang="en-GB" sz="2800" dirty="0">
                <a:latin typeface="Palatino-Roman" charset="0"/>
              </a:rPr>
              <a:t>(which are associated with sclerotic bone lesions)</a:t>
            </a:r>
          </a:p>
          <a:p>
            <a:pPr>
              <a:lnSpc>
                <a:spcPct val="90000"/>
              </a:lnSpc>
            </a:pPr>
            <a:r>
              <a:rPr lang="en-GB" sz="2800" dirty="0">
                <a:latin typeface="Palatino-Roman" charset="0"/>
              </a:rPr>
              <a:t>Don’t forget to check the spine for conditions such as </a:t>
            </a:r>
            <a:r>
              <a:rPr lang="en-GB" sz="2800" dirty="0" err="1">
                <a:latin typeface="Palatino-Roman" charset="0"/>
              </a:rPr>
              <a:t>ank</a:t>
            </a:r>
            <a:r>
              <a:rPr lang="en-GB" sz="2800" dirty="0">
                <a:latin typeface="Palatino-Roman" charset="0"/>
              </a:rPr>
              <a:t> </a:t>
            </a:r>
            <a:r>
              <a:rPr lang="en-GB" sz="2800" dirty="0" err="1">
                <a:latin typeface="Palatino-Roman" charset="0"/>
              </a:rPr>
              <a:t>spondy</a:t>
            </a:r>
            <a:endParaRPr lang="en-GB"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72" t="23259" r="11846" b="27470"/>
          <a:stretch/>
        </p:blipFill>
        <p:spPr bwMode="auto">
          <a:xfrm>
            <a:off x="76200" y="1066800"/>
            <a:ext cx="891904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678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GB"/>
              <a:t>How To Assess The Film: Calcification</a:t>
            </a:r>
          </a:p>
        </p:txBody>
      </p:sp>
      <p:sp>
        <p:nvSpPr>
          <p:cNvPr id="23557" name="Rectangle 5"/>
          <p:cNvSpPr>
            <a:spLocks noGrp="1" noChangeArrowheads="1"/>
          </p:cNvSpPr>
          <p:nvPr>
            <p:ph type="body" idx="1"/>
          </p:nvPr>
        </p:nvSpPr>
        <p:spPr/>
        <p:txBody>
          <a:bodyPr/>
          <a:lstStyle/>
          <a:p>
            <a:r>
              <a:rPr lang="en-GB" sz="2800" dirty="0"/>
              <a:t>Calcification occurs in:</a:t>
            </a:r>
          </a:p>
          <a:p>
            <a:pPr lvl="1"/>
            <a:r>
              <a:rPr lang="en-GB" sz="2400" dirty="0">
                <a:solidFill>
                  <a:srgbClr val="00B0F0"/>
                </a:solidFill>
              </a:rPr>
              <a:t>Calculi</a:t>
            </a:r>
            <a:r>
              <a:rPr lang="en-GB" sz="2400" dirty="0"/>
              <a:t> (look in kidney, </a:t>
            </a:r>
            <a:r>
              <a:rPr lang="en-GB" sz="2400" dirty="0" err="1"/>
              <a:t>ureters</a:t>
            </a:r>
            <a:r>
              <a:rPr lang="en-GB" sz="2400" dirty="0"/>
              <a:t> &amp; bladder)</a:t>
            </a:r>
          </a:p>
          <a:p>
            <a:pPr lvl="1"/>
            <a:r>
              <a:rPr lang="en-GB" sz="2400" dirty="0" err="1">
                <a:solidFill>
                  <a:srgbClr val="00B0F0"/>
                </a:solidFill>
              </a:rPr>
              <a:t>Phleboliths</a:t>
            </a:r>
            <a:r>
              <a:rPr lang="en-GB" sz="2400" dirty="0"/>
              <a:t> (usually within pelvis, look like silt)</a:t>
            </a:r>
          </a:p>
          <a:p>
            <a:pPr lvl="1"/>
            <a:r>
              <a:rPr lang="en-GB" sz="2400" dirty="0" err="1">
                <a:solidFill>
                  <a:srgbClr val="00B0F0"/>
                </a:solidFill>
              </a:rPr>
              <a:t>Appendicoliths</a:t>
            </a:r>
            <a:r>
              <a:rPr lang="en-GB" sz="2400" dirty="0"/>
              <a:t> (caused by faeces in appendix, may suggest appendicitis)</a:t>
            </a:r>
          </a:p>
          <a:p>
            <a:pPr lvl="1"/>
            <a:r>
              <a:rPr lang="en-GB" sz="2400" dirty="0">
                <a:solidFill>
                  <a:srgbClr val="00B0F0"/>
                </a:solidFill>
              </a:rPr>
              <a:t>Lymph nodes</a:t>
            </a:r>
          </a:p>
          <a:p>
            <a:pPr lvl="1"/>
            <a:r>
              <a:rPr lang="en-GB" sz="2400" dirty="0">
                <a:solidFill>
                  <a:srgbClr val="00B0F0"/>
                </a:solidFill>
              </a:rPr>
              <a:t>Aortic calcification </a:t>
            </a:r>
            <a:r>
              <a:rPr lang="en-GB" sz="2400" dirty="0"/>
              <a:t>(aortic calcification is normal as age increases but you must check the aorta as asymmetry of the walls suggests aortic aneurysm)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696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30" t="20106" r="40406" b="20271"/>
          <a:stretch/>
        </p:blipFill>
        <p:spPr bwMode="auto">
          <a:xfrm>
            <a:off x="729510" y="1143000"/>
            <a:ext cx="414729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139" y="1295401"/>
            <a:ext cx="406977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56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GB"/>
              <a:t>How To Assess The Film: Calcification</a:t>
            </a:r>
          </a:p>
        </p:txBody>
      </p:sp>
      <p:pic>
        <p:nvPicPr>
          <p:cNvPr id="17414" name="Picture 6"/>
          <p:cNvPicPr>
            <a:picLocks noGrp="1" noChangeAspect="1" noChangeArrowheads="1"/>
          </p:cNvPicPr>
          <p:nvPr>
            <p:ph idx="1"/>
          </p:nvPr>
        </p:nvPicPr>
        <p:blipFill>
          <a:blip r:embed="rId2" cstate="print"/>
          <a:srcRect/>
          <a:stretch>
            <a:fillRect/>
          </a:stretch>
        </p:blipFill>
        <p:spPr>
          <a:xfrm>
            <a:off x="2038350" y="1981200"/>
            <a:ext cx="5065713" cy="4114800"/>
          </a:xfrm>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GB"/>
              <a:t>How To Assess The Film: Calcification</a:t>
            </a:r>
          </a:p>
        </p:txBody>
      </p:sp>
      <p:pic>
        <p:nvPicPr>
          <p:cNvPr id="25605" name="Picture 5"/>
          <p:cNvPicPr>
            <a:picLocks noGrp="1" noChangeAspect="1" noChangeArrowheads="1"/>
          </p:cNvPicPr>
          <p:nvPr>
            <p:ph idx="1"/>
          </p:nvPr>
        </p:nvPicPr>
        <p:blipFill>
          <a:blip r:embed="rId2" cstate="print"/>
          <a:srcRect/>
          <a:stretch>
            <a:fillRect/>
          </a:stretch>
        </p:blipFill>
        <p:spPr>
          <a:xfrm>
            <a:off x="1749425" y="1981200"/>
            <a:ext cx="5643563" cy="4114800"/>
          </a:xfrm>
          <a:noFill/>
          <a:ln/>
        </p:spPr>
      </p:pic>
      <p:sp>
        <p:nvSpPr>
          <p:cNvPr id="25606" name="Text Box 6"/>
          <p:cNvSpPr txBox="1">
            <a:spLocks noChangeArrowheads="1"/>
          </p:cNvSpPr>
          <p:nvPr/>
        </p:nvSpPr>
        <p:spPr bwMode="auto">
          <a:xfrm>
            <a:off x="1752600" y="6172200"/>
            <a:ext cx="5638800" cy="457200"/>
          </a:xfrm>
          <a:prstGeom prst="rect">
            <a:avLst/>
          </a:prstGeom>
          <a:noFill/>
          <a:ln w="9525">
            <a:noFill/>
            <a:miter lim="800000"/>
            <a:headEnd/>
            <a:tailEnd/>
          </a:ln>
          <a:effectLst/>
        </p:spPr>
        <p:txBody>
          <a:bodyPr>
            <a:spAutoFit/>
          </a:bodyPr>
          <a:lstStyle/>
          <a:p>
            <a:pPr algn="ctr">
              <a:spcBef>
                <a:spcPct val="50000"/>
              </a:spcBef>
            </a:pPr>
            <a:r>
              <a:rPr lang="en-GB"/>
              <a:t>Calcified lymph nodes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7703" r="12500" b="10422"/>
          <a:stretch>
            <a:fillRect/>
          </a:stretch>
        </p:blipFill>
        <p:spPr bwMode="auto">
          <a:xfrm>
            <a:off x="0" y="0"/>
            <a:ext cx="9144000" cy="6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GB"/>
              <a:t>How To Assess The Film: Calcification</a:t>
            </a:r>
          </a:p>
        </p:txBody>
      </p:sp>
      <p:pic>
        <p:nvPicPr>
          <p:cNvPr id="26629" name="Picture 5"/>
          <p:cNvPicPr>
            <a:picLocks noGrp="1" noChangeAspect="1" noChangeArrowheads="1"/>
          </p:cNvPicPr>
          <p:nvPr>
            <p:ph idx="1"/>
          </p:nvPr>
        </p:nvPicPr>
        <p:blipFill>
          <a:blip r:embed="rId2" cstate="print"/>
          <a:srcRect/>
          <a:stretch>
            <a:fillRect/>
          </a:stretch>
        </p:blipFill>
        <p:spPr>
          <a:xfrm>
            <a:off x="2360613" y="1981200"/>
            <a:ext cx="4421187" cy="4114800"/>
          </a:xfrm>
          <a:noFill/>
          <a:ln/>
        </p:spPr>
      </p:pic>
      <p:sp>
        <p:nvSpPr>
          <p:cNvPr id="26630" name="Text Box 6"/>
          <p:cNvSpPr txBox="1">
            <a:spLocks noChangeArrowheads="1"/>
          </p:cNvSpPr>
          <p:nvPr/>
        </p:nvSpPr>
        <p:spPr bwMode="auto">
          <a:xfrm>
            <a:off x="2362200" y="6172200"/>
            <a:ext cx="4419600" cy="457200"/>
          </a:xfrm>
          <a:prstGeom prst="rect">
            <a:avLst/>
          </a:prstGeom>
          <a:noFill/>
          <a:ln w="9525">
            <a:noFill/>
            <a:miter lim="800000"/>
            <a:headEnd/>
            <a:tailEnd/>
          </a:ln>
          <a:effectLst/>
        </p:spPr>
        <p:txBody>
          <a:bodyPr>
            <a:spAutoFit/>
          </a:bodyPr>
          <a:lstStyle/>
          <a:p>
            <a:pPr algn="ctr">
              <a:spcBef>
                <a:spcPct val="50000"/>
              </a:spcBef>
            </a:pPr>
            <a:r>
              <a:rPr lang="en-GB"/>
              <a:t>Calcification of a normal aorta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86" t="24207" r="11889" b="16919"/>
          <a:stretch/>
        </p:blipFill>
        <p:spPr bwMode="auto">
          <a:xfrm>
            <a:off x="776374" y="1158372"/>
            <a:ext cx="7681826" cy="554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253" y="3810000"/>
            <a:ext cx="225974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928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06" t="30575" r="11701" b="33995"/>
          <a:stretch/>
        </p:blipFill>
        <p:spPr bwMode="auto">
          <a:xfrm>
            <a:off x="175223" y="2579254"/>
            <a:ext cx="8816377" cy="382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198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GB"/>
              <a:t>How To Assess The Film:</a:t>
            </a:r>
            <a:br>
              <a:rPr lang="en-GB"/>
            </a:br>
            <a:r>
              <a:rPr lang="en-GB"/>
              <a:t>Soft Tissue</a:t>
            </a:r>
          </a:p>
        </p:txBody>
      </p:sp>
      <p:sp>
        <p:nvSpPr>
          <p:cNvPr id="16387" name="Rectangle 3"/>
          <p:cNvSpPr>
            <a:spLocks noGrp="1" noChangeArrowheads="1"/>
          </p:cNvSpPr>
          <p:nvPr>
            <p:ph type="body" idx="1"/>
          </p:nvPr>
        </p:nvSpPr>
        <p:spPr/>
        <p:txBody>
          <a:bodyPr/>
          <a:lstStyle/>
          <a:p>
            <a:pPr>
              <a:lnSpc>
                <a:spcPct val="90000"/>
              </a:lnSpc>
            </a:pPr>
            <a:r>
              <a:rPr lang="en-GB" sz="2400"/>
              <a:t>Trace soft tissue outline for any clues as to pathology (e.g. obesity, trauma sites, abdo drains etc)</a:t>
            </a:r>
          </a:p>
          <a:p>
            <a:pPr>
              <a:lnSpc>
                <a:spcPct val="90000"/>
              </a:lnSpc>
            </a:pPr>
            <a:r>
              <a:rPr lang="en-GB" sz="2400"/>
              <a:t>Also look for: </a:t>
            </a:r>
          </a:p>
          <a:p>
            <a:pPr lvl="1">
              <a:lnSpc>
                <a:spcPct val="90000"/>
              </a:lnSpc>
            </a:pPr>
            <a:r>
              <a:rPr lang="en-GB" sz="2000"/>
              <a:t>Psoas muscles</a:t>
            </a:r>
          </a:p>
          <a:p>
            <a:pPr lvl="1">
              <a:lnSpc>
                <a:spcPct val="90000"/>
              </a:lnSpc>
            </a:pPr>
            <a:r>
              <a:rPr lang="en-GB" sz="2000"/>
              <a:t>Kidneys (left is higher and slightly bigger than the right)</a:t>
            </a:r>
          </a:p>
          <a:p>
            <a:pPr lvl="1">
              <a:lnSpc>
                <a:spcPct val="90000"/>
              </a:lnSpc>
            </a:pPr>
            <a:r>
              <a:rPr lang="en-GB" sz="2000">
                <a:solidFill>
                  <a:schemeClr val="folHlink"/>
                </a:solidFill>
              </a:rPr>
              <a:t>Liver (difficult to see but may be identifiable by lack of bowel in RUQ)</a:t>
            </a:r>
          </a:p>
          <a:p>
            <a:pPr lvl="1">
              <a:lnSpc>
                <a:spcPct val="90000"/>
              </a:lnSpc>
            </a:pPr>
            <a:r>
              <a:rPr lang="en-GB" sz="2000">
                <a:solidFill>
                  <a:schemeClr val="folHlink"/>
                </a:solidFill>
              </a:rPr>
              <a:t>Spleen (difficult to see)</a:t>
            </a:r>
          </a:p>
          <a:p>
            <a:pPr lvl="1">
              <a:lnSpc>
                <a:spcPct val="90000"/>
              </a:lnSpc>
            </a:pPr>
            <a:r>
              <a:rPr lang="en-GB" sz="2000"/>
              <a:t>Bladder (visible if full, not always visible if empty) – a full bladder may hint that you are looking for an acute problem, rather than a chronic one</a:t>
            </a:r>
          </a:p>
          <a:p>
            <a:pPr lvl="1">
              <a:lnSpc>
                <a:spcPct val="90000"/>
              </a:lnSpc>
            </a:pPr>
            <a:r>
              <a:rPr lang="en-GB" sz="2000">
                <a:solidFill>
                  <a:schemeClr val="folHlink"/>
                </a:solidFill>
              </a:rPr>
              <a:t>Uterus (causes a dent in the top of the bladder on IVU)</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5603" name="Content Placeholder 3" descr="ser5476img00001.jpg"/>
          <p:cNvPicPr>
            <a:picLocks noGrp="1" noChangeAspect="1"/>
          </p:cNvPicPr>
          <p:nvPr>
            <p:ph idx="1"/>
          </p:nvPr>
        </p:nvPicPr>
        <p:blipFill>
          <a:blip r:embed="rId2" cstate="print">
            <a:lum bright="-40000"/>
            <a:extLst>
              <a:ext uri="{28A0092B-C50C-407E-A947-70E740481C1C}">
                <a14:useLocalDpi xmlns:a14="http://schemas.microsoft.com/office/drawing/2010/main" val="0"/>
              </a:ext>
            </a:extLst>
          </a:blip>
          <a:srcRect l="-68976" r="-68976"/>
          <a:stretch>
            <a:fillRect/>
          </a:stretch>
        </p:blipFill>
        <p:spPr>
          <a:xfrm>
            <a:off x="-531813" y="0"/>
            <a:ext cx="11225213" cy="6602413"/>
          </a:xfrm>
        </p:spPr>
      </p:pic>
      <p:sp>
        <p:nvSpPr>
          <p:cNvPr id="25604" name="TextBox 10"/>
          <p:cNvSpPr txBox="1">
            <a:spLocks noChangeArrowheads="1"/>
          </p:cNvSpPr>
          <p:nvPr/>
        </p:nvSpPr>
        <p:spPr bwMode="auto">
          <a:xfrm>
            <a:off x="923925" y="2041525"/>
            <a:ext cx="257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 </a:t>
            </a:r>
          </a:p>
        </p:txBody>
      </p:sp>
      <p:sp>
        <p:nvSpPr>
          <p:cNvPr id="6" name="Oval 5"/>
          <p:cNvSpPr/>
          <p:nvPr/>
        </p:nvSpPr>
        <p:spPr>
          <a:xfrm>
            <a:off x="3914775" y="1252538"/>
            <a:ext cx="249238" cy="282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1</a:t>
            </a:r>
          </a:p>
        </p:txBody>
      </p:sp>
      <p:sp>
        <p:nvSpPr>
          <p:cNvPr id="8" name="Oval 7"/>
          <p:cNvSpPr/>
          <p:nvPr/>
        </p:nvSpPr>
        <p:spPr>
          <a:xfrm>
            <a:off x="5818188" y="3052763"/>
            <a:ext cx="211137"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4</a:t>
            </a:r>
          </a:p>
        </p:txBody>
      </p:sp>
      <p:sp>
        <p:nvSpPr>
          <p:cNvPr id="9" name="Oval 8"/>
          <p:cNvSpPr/>
          <p:nvPr/>
        </p:nvSpPr>
        <p:spPr>
          <a:xfrm>
            <a:off x="6029325" y="1928813"/>
            <a:ext cx="177800" cy="369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3</a:t>
            </a:r>
          </a:p>
        </p:txBody>
      </p:sp>
      <p:sp>
        <p:nvSpPr>
          <p:cNvPr id="10" name="Oval 9"/>
          <p:cNvSpPr/>
          <p:nvPr/>
        </p:nvSpPr>
        <p:spPr>
          <a:xfrm>
            <a:off x="6610350" y="630238"/>
            <a:ext cx="236538" cy="319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2</a:t>
            </a:r>
          </a:p>
        </p:txBody>
      </p:sp>
    </p:spTree>
    <p:extLst>
      <p:ext uri="{BB962C8B-B14F-4D97-AF65-F5344CB8AC3E}">
        <p14:creationId xmlns:p14="http://schemas.microsoft.com/office/powerpoint/2010/main" val="638103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6627" name="Content Placeholder 3" descr="ser5476img00001.jpg"/>
          <p:cNvPicPr>
            <a:picLocks noGrp="1" noChangeAspect="1"/>
          </p:cNvPicPr>
          <p:nvPr>
            <p:ph idx="1"/>
          </p:nvPr>
        </p:nvPicPr>
        <p:blipFill>
          <a:blip r:embed="rId2" cstate="print">
            <a:lum bright="-40000"/>
            <a:extLst>
              <a:ext uri="{28A0092B-C50C-407E-A947-70E740481C1C}">
                <a14:useLocalDpi xmlns:a14="http://schemas.microsoft.com/office/drawing/2010/main" val="0"/>
              </a:ext>
            </a:extLst>
          </a:blip>
          <a:srcRect l="-68976" r="-68976"/>
          <a:stretch>
            <a:fillRect/>
          </a:stretch>
        </p:blipFill>
        <p:spPr>
          <a:xfrm>
            <a:off x="666750" y="0"/>
            <a:ext cx="11225213" cy="6602413"/>
          </a:xfrm>
        </p:spPr>
      </p:pic>
      <p:sp>
        <p:nvSpPr>
          <p:cNvPr id="26628" name="TextBox 10"/>
          <p:cNvSpPr txBox="1">
            <a:spLocks noChangeArrowheads="1"/>
          </p:cNvSpPr>
          <p:nvPr/>
        </p:nvSpPr>
        <p:spPr bwMode="auto">
          <a:xfrm>
            <a:off x="923925" y="2041525"/>
            <a:ext cx="2387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200" smtClean="0">
                <a:solidFill>
                  <a:prstClr val="white"/>
                </a:solidFill>
                <a:ea typeface="MS PGothic" pitchFamily="34" charset="-128"/>
              </a:rPr>
              <a:t>Liver </a:t>
            </a:r>
            <a:endParaRPr lang="en-US" altLang="en-US" sz="4400" smtClean="0">
              <a:solidFill>
                <a:prstClr val="white"/>
              </a:solidFill>
              <a:ea typeface="MS PGothic" pitchFamily="34" charset="-128"/>
            </a:endParaRP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Tree>
    <p:extLst>
      <p:ext uri="{BB962C8B-B14F-4D97-AF65-F5344CB8AC3E}">
        <p14:creationId xmlns:p14="http://schemas.microsoft.com/office/powerpoint/2010/main" val="360556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7651" name="Content Placeholder 3" descr="ser5476img00001.jpg"/>
          <p:cNvPicPr>
            <a:picLocks noGrp="1" noChangeAspect="1"/>
          </p:cNvPicPr>
          <p:nvPr>
            <p:ph idx="1"/>
          </p:nvPr>
        </p:nvPicPr>
        <p:blipFill>
          <a:blip r:embed="rId2" cstate="print">
            <a:extLst>
              <a:ext uri="{28A0092B-C50C-407E-A947-70E740481C1C}">
                <a14:useLocalDpi xmlns:a14="http://schemas.microsoft.com/office/drawing/2010/main" val="0"/>
              </a:ext>
            </a:extLst>
          </a:blip>
          <a:srcRect l="-68976" r="-68976"/>
          <a:stretch>
            <a:fillRect/>
          </a:stretch>
        </p:blipFill>
        <p:spPr>
          <a:xfrm>
            <a:off x="666750" y="0"/>
            <a:ext cx="11225213" cy="6602413"/>
          </a:xfrm>
        </p:spPr>
      </p:pic>
      <p:sp>
        <p:nvSpPr>
          <p:cNvPr id="27652" name="TextBox 10"/>
          <p:cNvSpPr txBox="1">
            <a:spLocks noChangeArrowheads="1"/>
          </p:cNvSpPr>
          <p:nvPr/>
        </p:nvSpPr>
        <p:spPr bwMode="auto">
          <a:xfrm>
            <a:off x="923925" y="2041525"/>
            <a:ext cx="238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13" name="Freeform 12"/>
          <p:cNvSpPr/>
          <p:nvPr/>
        </p:nvSpPr>
        <p:spPr>
          <a:xfrm>
            <a:off x="4359275" y="112713"/>
            <a:ext cx="3394075" cy="2860675"/>
          </a:xfrm>
          <a:custGeom>
            <a:avLst/>
            <a:gdLst>
              <a:gd name="connsiteX0" fmla="*/ 3167240 w 3393793"/>
              <a:gd name="connsiteY0" fmla="*/ 48225 h 2861351"/>
              <a:gd name="connsiteX1" fmla="*/ 2636687 w 3393793"/>
              <a:gd name="connsiteY1" fmla="*/ 64300 h 2861351"/>
              <a:gd name="connsiteX2" fmla="*/ 1897129 w 3393793"/>
              <a:gd name="connsiteY2" fmla="*/ 80375 h 2861351"/>
              <a:gd name="connsiteX3" fmla="*/ 1800664 w 3393793"/>
              <a:gd name="connsiteY3" fmla="*/ 112525 h 2861351"/>
              <a:gd name="connsiteX4" fmla="*/ 1736355 w 3393793"/>
              <a:gd name="connsiteY4" fmla="*/ 128600 h 2861351"/>
              <a:gd name="connsiteX5" fmla="*/ 1446962 w 3393793"/>
              <a:gd name="connsiteY5" fmla="*/ 112525 h 2861351"/>
              <a:gd name="connsiteX6" fmla="*/ 1302266 w 3393793"/>
              <a:gd name="connsiteY6" fmla="*/ 32150 h 2861351"/>
              <a:gd name="connsiteX7" fmla="*/ 1077183 w 3393793"/>
              <a:gd name="connsiteY7" fmla="*/ 16075 h 2861351"/>
              <a:gd name="connsiteX8" fmla="*/ 964641 w 3393793"/>
              <a:gd name="connsiteY8" fmla="*/ 0 h 2861351"/>
              <a:gd name="connsiteX9" fmla="*/ 900332 w 3393793"/>
              <a:gd name="connsiteY9" fmla="*/ 32150 h 2861351"/>
              <a:gd name="connsiteX10" fmla="*/ 578785 w 3393793"/>
              <a:gd name="connsiteY10" fmla="*/ 64300 h 2861351"/>
              <a:gd name="connsiteX11" fmla="*/ 401934 w 3393793"/>
              <a:gd name="connsiteY11" fmla="*/ 80375 h 2861351"/>
              <a:gd name="connsiteX12" fmla="*/ 305470 w 3393793"/>
              <a:gd name="connsiteY12" fmla="*/ 128600 h 2861351"/>
              <a:gd name="connsiteX13" fmla="*/ 192928 w 3393793"/>
              <a:gd name="connsiteY13" fmla="*/ 257200 h 2861351"/>
              <a:gd name="connsiteX14" fmla="*/ 176851 w 3393793"/>
              <a:gd name="connsiteY14" fmla="*/ 305425 h 2861351"/>
              <a:gd name="connsiteX15" fmla="*/ 160773 w 3393793"/>
              <a:gd name="connsiteY15" fmla="*/ 434025 h 2861351"/>
              <a:gd name="connsiteX16" fmla="*/ 128619 w 3393793"/>
              <a:gd name="connsiteY16" fmla="*/ 482250 h 2861351"/>
              <a:gd name="connsiteX17" fmla="*/ 80387 w 3393793"/>
              <a:gd name="connsiteY17" fmla="*/ 546550 h 2861351"/>
              <a:gd name="connsiteX18" fmla="*/ 48232 w 3393793"/>
              <a:gd name="connsiteY18" fmla="*/ 916275 h 2861351"/>
              <a:gd name="connsiteX19" fmla="*/ 16077 w 3393793"/>
              <a:gd name="connsiteY19" fmla="*/ 996651 h 2861351"/>
              <a:gd name="connsiteX20" fmla="*/ 0 w 3393793"/>
              <a:gd name="connsiteY20" fmla="*/ 1044876 h 2861351"/>
              <a:gd name="connsiteX21" fmla="*/ 16077 w 3393793"/>
              <a:gd name="connsiteY21" fmla="*/ 1655726 h 2861351"/>
              <a:gd name="connsiteX22" fmla="*/ 32154 w 3393793"/>
              <a:gd name="connsiteY22" fmla="*/ 1720026 h 2861351"/>
              <a:gd name="connsiteX23" fmla="*/ 80387 w 3393793"/>
              <a:gd name="connsiteY23" fmla="*/ 1864701 h 2861351"/>
              <a:gd name="connsiteX24" fmla="*/ 112541 w 3393793"/>
              <a:gd name="connsiteY24" fmla="*/ 1929001 h 2861351"/>
              <a:gd name="connsiteX25" fmla="*/ 144696 w 3393793"/>
              <a:gd name="connsiteY25" fmla="*/ 2041526 h 2861351"/>
              <a:gd name="connsiteX26" fmla="*/ 176851 w 3393793"/>
              <a:gd name="connsiteY26" fmla="*/ 2089751 h 2861351"/>
              <a:gd name="connsiteX27" fmla="*/ 192928 w 3393793"/>
              <a:gd name="connsiteY27" fmla="*/ 2137976 h 2861351"/>
              <a:gd name="connsiteX28" fmla="*/ 241160 w 3393793"/>
              <a:gd name="connsiteY28" fmla="*/ 2170126 h 2861351"/>
              <a:gd name="connsiteX29" fmla="*/ 289392 w 3393793"/>
              <a:gd name="connsiteY29" fmla="*/ 2314801 h 2861351"/>
              <a:gd name="connsiteX30" fmla="*/ 305470 w 3393793"/>
              <a:gd name="connsiteY30" fmla="*/ 2363026 h 2861351"/>
              <a:gd name="connsiteX31" fmla="*/ 337624 w 3393793"/>
              <a:gd name="connsiteY31" fmla="*/ 2411251 h 2861351"/>
              <a:gd name="connsiteX32" fmla="*/ 353702 w 3393793"/>
              <a:gd name="connsiteY32" fmla="*/ 2459476 h 2861351"/>
              <a:gd name="connsiteX33" fmla="*/ 385856 w 3393793"/>
              <a:gd name="connsiteY33" fmla="*/ 2523776 h 2861351"/>
              <a:gd name="connsiteX34" fmla="*/ 418011 w 3393793"/>
              <a:gd name="connsiteY34" fmla="*/ 2572001 h 2861351"/>
              <a:gd name="connsiteX35" fmla="*/ 434089 w 3393793"/>
              <a:gd name="connsiteY35" fmla="*/ 2620226 h 2861351"/>
              <a:gd name="connsiteX36" fmla="*/ 530553 w 3393793"/>
              <a:gd name="connsiteY36" fmla="*/ 2764901 h 2861351"/>
              <a:gd name="connsiteX37" fmla="*/ 562707 w 3393793"/>
              <a:gd name="connsiteY37" fmla="*/ 2813126 h 2861351"/>
              <a:gd name="connsiteX38" fmla="*/ 578785 w 3393793"/>
              <a:gd name="connsiteY38" fmla="*/ 2861351 h 2861351"/>
              <a:gd name="connsiteX39" fmla="*/ 627017 w 3393793"/>
              <a:gd name="connsiteY39" fmla="*/ 2829201 h 2861351"/>
              <a:gd name="connsiteX40" fmla="*/ 723481 w 3393793"/>
              <a:gd name="connsiteY40" fmla="*/ 2652376 h 2861351"/>
              <a:gd name="connsiteX41" fmla="*/ 803868 w 3393793"/>
              <a:gd name="connsiteY41" fmla="*/ 2539851 h 2861351"/>
              <a:gd name="connsiteX42" fmla="*/ 868177 w 3393793"/>
              <a:gd name="connsiteY42" fmla="*/ 2443401 h 2861351"/>
              <a:gd name="connsiteX43" fmla="*/ 900332 w 3393793"/>
              <a:gd name="connsiteY43" fmla="*/ 2395176 h 2861351"/>
              <a:gd name="connsiteX44" fmla="*/ 932487 w 3393793"/>
              <a:gd name="connsiteY44" fmla="*/ 2346951 h 2861351"/>
              <a:gd name="connsiteX45" fmla="*/ 980719 w 3393793"/>
              <a:gd name="connsiteY45" fmla="*/ 2314801 h 2861351"/>
              <a:gd name="connsiteX46" fmla="*/ 1045028 w 3393793"/>
              <a:gd name="connsiteY46" fmla="*/ 2202276 h 2861351"/>
              <a:gd name="connsiteX47" fmla="*/ 1109338 w 3393793"/>
              <a:gd name="connsiteY47" fmla="*/ 2089751 h 2861351"/>
              <a:gd name="connsiteX48" fmla="*/ 1157570 w 3393793"/>
              <a:gd name="connsiteY48" fmla="*/ 1977226 h 2861351"/>
              <a:gd name="connsiteX49" fmla="*/ 1205802 w 3393793"/>
              <a:gd name="connsiteY49" fmla="*/ 1945076 h 2861351"/>
              <a:gd name="connsiteX50" fmla="*/ 1302266 w 3393793"/>
              <a:gd name="connsiteY50" fmla="*/ 1752176 h 2861351"/>
              <a:gd name="connsiteX51" fmla="*/ 1479117 w 3393793"/>
              <a:gd name="connsiteY51" fmla="*/ 1527126 h 2861351"/>
              <a:gd name="connsiteX52" fmla="*/ 1511272 w 3393793"/>
              <a:gd name="connsiteY52" fmla="*/ 1462826 h 2861351"/>
              <a:gd name="connsiteX53" fmla="*/ 1623813 w 3393793"/>
              <a:gd name="connsiteY53" fmla="*/ 1382451 h 2861351"/>
              <a:gd name="connsiteX54" fmla="*/ 1672045 w 3393793"/>
              <a:gd name="connsiteY54" fmla="*/ 1366376 h 2861351"/>
              <a:gd name="connsiteX55" fmla="*/ 1800664 w 3393793"/>
              <a:gd name="connsiteY55" fmla="*/ 1269926 h 2861351"/>
              <a:gd name="connsiteX56" fmla="*/ 2041825 w 3393793"/>
              <a:gd name="connsiteY56" fmla="*/ 1125251 h 2861351"/>
              <a:gd name="connsiteX57" fmla="*/ 2170444 w 3393793"/>
              <a:gd name="connsiteY57" fmla="*/ 1044876 h 2861351"/>
              <a:gd name="connsiteX58" fmla="*/ 2234753 w 3393793"/>
              <a:gd name="connsiteY58" fmla="*/ 996651 h 2861351"/>
              <a:gd name="connsiteX59" fmla="*/ 2266908 w 3393793"/>
              <a:gd name="connsiteY59" fmla="*/ 964500 h 2861351"/>
              <a:gd name="connsiteX60" fmla="*/ 2379449 w 3393793"/>
              <a:gd name="connsiteY60" fmla="*/ 948425 h 2861351"/>
              <a:gd name="connsiteX61" fmla="*/ 2508068 w 3393793"/>
              <a:gd name="connsiteY61" fmla="*/ 884125 h 2861351"/>
              <a:gd name="connsiteX62" fmla="*/ 2604532 w 3393793"/>
              <a:gd name="connsiteY62" fmla="*/ 851975 h 2861351"/>
              <a:gd name="connsiteX63" fmla="*/ 2652765 w 3393793"/>
              <a:gd name="connsiteY63" fmla="*/ 819825 h 2861351"/>
              <a:gd name="connsiteX64" fmla="*/ 2717074 w 3393793"/>
              <a:gd name="connsiteY64" fmla="*/ 787675 h 2861351"/>
              <a:gd name="connsiteX65" fmla="*/ 2893925 w 3393793"/>
              <a:gd name="connsiteY65" fmla="*/ 723375 h 2861351"/>
              <a:gd name="connsiteX66" fmla="*/ 3054699 w 3393793"/>
              <a:gd name="connsiteY66" fmla="*/ 610850 h 2861351"/>
              <a:gd name="connsiteX67" fmla="*/ 3102931 w 3393793"/>
              <a:gd name="connsiteY67" fmla="*/ 594775 h 2861351"/>
              <a:gd name="connsiteX68" fmla="*/ 3151163 w 3393793"/>
              <a:gd name="connsiteY68" fmla="*/ 546550 h 2861351"/>
              <a:gd name="connsiteX69" fmla="*/ 3215472 w 3393793"/>
              <a:gd name="connsiteY69" fmla="*/ 450100 h 2861351"/>
              <a:gd name="connsiteX70" fmla="*/ 3263704 w 3393793"/>
              <a:gd name="connsiteY70" fmla="*/ 417950 h 2861351"/>
              <a:gd name="connsiteX71" fmla="*/ 3295859 w 3393793"/>
              <a:gd name="connsiteY71" fmla="*/ 353650 h 2861351"/>
              <a:gd name="connsiteX72" fmla="*/ 3392323 w 3393793"/>
              <a:gd name="connsiteY72" fmla="*/ 273275 h 2861351"/>
              <a:gd name="connsiteX73" fmla="*/ 3376246 w 3393793"/>
              <a:gd name="connsiteY73" fmla="*/ 144675 h 2861351"/>
              <a:gd name="connsiteX74" fmla="*/ 3328014 w 3393793"/>
              <a:gd name="connsiteY74" fmla="*/ 128600 h 2861351"/>
              <a:gd name="connsiteX75" fmla="*/ 3215472 w 3393793"/>
              <a:gd name="connsiteY75" fmla="*/ 96450 h 2861351"/>
              <a:gd name="connsiteX76" fmla="*/ 3167240 w 3393793"/>
              <a:gd name="connsiteY76" fmla="*/ 48225 h 286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93793" h="2861351">
                <a:moveTo>
                  <a:pt x="3167240" y="48225"/>
                </a:moveTo>
                <a:cubicBezTo>
                  <a:pt x="3070776" y="42867"/>
                  <a:pt x="2813563" y="59823"/>
                  <a:pt x="2636687" y="64300"/>
                </a:cubicBezTo>
                <a:cubicBezTo>
                  <a:pt x="2390188" y="70540"/>
                  <a:pt x="2143297" y="66175"/>
                  <a:pt x="1897129" y="80375"/>
                </a:cubicBezTo>
                <a:cubicBezTo>
                  <a:pt x="1863291" y="82327"/>
                  <a:pt x="1833546" y="104306"/>
                  <a:pt x="1800664" y="112525"/>
                </a:cubicBezTo>
                <a:lnTo>
                  <a:pt x="1736355" y="128600"/>
                </a:lnTo>
                <a:cubicBezTo>
                  <a:pt x="1639891" y="123242"/>
                  <a:pt x="1541545" y="132227"/>
                  <a:pt x="1446962" y="112525"/>
                </a:cubicBezTo>
                <a:cubicBezTo>
                  <a:pt x="1237999" y="68998"/>
                  <a:pt x="1430310" y="47212"/>
                  <a:pt x="1302266" y="32150"/>
                </a:cubicBezTo>
                <a:cubicBezTo>
                  <a:pt x="1227562" y="23363"/>
                  <a:pt x="1152063" y="23205"/>
                  <a:pt x="1077183" y="16075"/>
                </a:cubicBezTo>
                <a:cubicBezTo>
                  <a:pt x="1039459" y="12483"/>
                  <a:pt x="1002155" y="5358"/>
                  <a:pt x="964641" y="0"/>
                </a:cubicBezTo>
                <a:cubicBezTo>
                  <a:pt x="943205" y="10717"/>
                  <a:pt x="923287" y="25264"/>
                  <a:pt x="900332" y="32150"/>
                </a:cubicBezTo>
                <a:cubicBezTo>
                  <a:pt x="828753" y="53621"/>
                  <a:pt x="607758" y="61982"/>
                  <a:pt x="578785" y="64300"/>
                </a:cubicBezTo>
                <a:cubicBezTo>
                  <a:pt x="519780" y="69020"/>
                  <a:pt x="460884" y="75017"/>
                  <a:pt x="401934" y="80375"/>
                </a:cubicBezTo>
                <a:cubicBezTo>
                  <a:pt x="367531" y="91841"/>
                  <a:pt x="331137" y="99271"/>
                  <a:pt x="305470" y="128600"/>
                </a:cubicBezTo>
                <a:cubicBezTo>
                  <a:pt x="174170" y="278634"/>
                  <a:pt x="301450" y="184862"/>
                  <a:pt x="192928" y="257200"/>
                </a:cubicBezTo>
                <a:cubicBezTo>
                  <a:pt x="187569" y="273275"/>
                  <a:pt x="179883" y="288754"/>
                  <a:pt x="176851" y="305425"/>
                </a:cubicBezTo>
                <a:cubicBezTo>
                  <a:pt x="169122" y="347928"/>
                  <a:pt x="172141" y="392347"/>
                  <a:pt x="160773" y="434025"/>
                </a:cubicBezTo>
                <a:cubicBezTo>
                  <a:pt x="155689" y="452665"/>
                  <a:pt x="139850" y="466529"/>
                  <a:pt x="128619" y="482250"/>
                </a:cubicBezTo>
                <a:cubicBezTo>
                  <a:pt x="113044" y="504051"/>
                  <a:pt x="96464" y="525117"/>
                  <a:pt x="80387" y="546550"/>
                </a:cubicBezTo>
                <a:cubicBezTo>
                  <a:pt x="69669" y="669792"/>
                  <a:pt x="65729" y="793812"/>
                  <a:pt x="48232" y="916275"/>
                </a:cubicBezTo>
                <a:cubicBezTo>
                  <a:pt x="44150" y="944841"/>
                  <a:pt x="26210" y="969632"/>
                  <a:pt x="16077" y="996651"/>
                </a:cubicBezTo>
                <a:cubicBezTo>
                  <a:pt x="10127" y="1012517"/>
                  <a:pt x="5359" y="1028801"/>
                  <a:pt x="0" y="1044876"/>
                </a:cubicBezTo>
                <a:cubicBezTo>
                  <a:pt x="5359" y="1248493"/>
                  <a:pt x="6387" y="1452269"/>
                  <a:pt x="16077" y="1655726"/>
                </a:cubicBezTo>
                <a:cubicBezTo>
                  <a:pt x="17128" y="1677794"/>
                  <a:pt x="25656" y="1698910"/>
                  <a:pt x="32154" y="1720026"/>
                </a:cubicBezTo>
                <a:cubicBezTo>
                  <a:pt x="47106" y="1768612"/>
                  <a:pt x="57651" y="1819234"/>
                  <a:pt x="80387" y="1864701"/>
                </a:cubicBezTo>
                <a:cubicBezTo>
                  <a:pt x="91105" y="1886134"/>
                  <a:pt x="104126" y="1906563"/>
                  <a:pt x="112541" y="1929001"/>
                </a:cubicBezTo>
                <a:cubicBezTo>
                  <a:pt x="127990" y="1970193"/>
                  <a:pt x="125266" y="2002673"/>
                  <a:pt x="144696" y="2041526"/>
                </a:cubicBezTo>
                <a:cubicBezTo>
                  <a:pt x="153337" y="2058806"/>
                  <a:pt x="166133" y="2073676"/>
                  <a:pt x="176851" y="2089751"/>
                </a:cubicBezTo>
                <a:cubicBezTo>
                  <a:pt x="182210" y="2105826"/>
                  <a:pt x="182342" y="2124745"/>
                  <a:pt x="192928" y="2137976"/>
                </a:cubicBezTo>
                <a:cubicBezTo>
                  <a:pt x="204999" y="2153063"/>
                  <a:pt x="231907" y="2153164"/>
                  <a:pt x="241160" y="2170126"/>
                </a:cubicBezTo>
                <a:cubicBezTo>
                  <a:pt x="265505" y="2214752"/>
                  <a:pt x="273315" y="2266576"/>
                  <a:pt x="289392" y="2314801"/>
                </a:cubicBezTo>
                <a:cubicBezTo>
                  <a:pt x="294751" y="2330876"/>
                  <a:pt x="296070" y="2348928"/>
                  <a:pt x="305470" y="2363026"/>
                </a:cubicBezTo>
                <a:cubicBezTo>
                  <a:pt x="316188" y="2379101"/>
                  <a:pt x="328983" y="2393971"/>
                  <a:pt x="337624" y="2411251"/>
                </a:cubicBezTo>
                <a:cubicBezTo>
                  <a:pt x="345203" y="2426406"/>
                  <a:pt x="347026" y="2443902"/>
                  <a:pt x="353702" y="2459476"/>
                </a:cubicBezTo>
                <a:cubicBezTo>
                  <a:pt x="363143" y="2481502"/>
                  <a:pt x="373965" y="2502970"/>
                  <a:pt x="385856" y="2523776"/>
                </a:cubicBezTo>
                <a:cubicBezTo>
                  <a:pt x="395443" y="2540550"/>
                  <a:pt x="409369" y="2554721"/>
                  <a:pt x="418011" y="2572001"/>
                </a:cubicBezTo>
                <a:cubicBezTo>
                  <a:pt x="425590" y="2587156"/>
                  <a:pt x="425859" y="2605414"/>
                  <a:pt x="434089" y="2620226"/>
                </a:cubicBezTo>
                <a:cubicBezTo>
                  <a:pt x="434097" y="2620241"/>
                  <a:pt x="514471" y="2740781"/>
                  <a:pt x="530553" y="2764901"/>
                </a:cubicBezTo>
                <a:cubicBezTo>
                  <a:pt x="541271" y="2780976"/>
                  <a:pt x="556596" y="2794797"/>
                  <a:pt x="562707" y="2813126"/>
                </a:cubicBezTo>
                <a:lnTo>
                  <a:pt x="578785" y="2861351"/>
                </a:lnTo>
                <a:cubicBezTo>
                  <a:pt x="594862" y="2850634"/>
                  <a:pt x="613353" y="2842862"/>
                  <a:pt x="627017" y="2829201"/>
                </a:cubicBezTo>
                <a:cubicBezTo>
                  <a:pt x="656427" y="2799795"/>
                  <a:pt x="723296" y="2652653"/>
                  <a:pt x="723481" y="2652376"/>
                </a:cubicBezTo>
                <a:cubicBezTo>
                  <a:pt x="828039" y="2495563"/>
                  <a:pt x="664250" y="2739278"/>
                  <a:pt x="803868" y="2539851"/>
                </a:cubicBezTo>
                <a:cubicBezTo>
                  <a:pt x="826029" y="2508196"/>
                  <a:pt x="846741" y="2475551"/>
                  <a:pt x="868177" y="2443401"/>
                </a:cubicBezTo>
                <a:lnTo>
                  <a:pt x="900332" y="2395176"/>
                </a:lnTo>
                <a:cubicBezTo>
                  <a:pt x="911050" y="2379101"/>
                  <a:pt x="916411" y="2357667"/>
                  <a:pt x="932487" y="2346951"/>
                </a:cubicBezTo>
                <a:lnTo>
                  <a:pt x="980719" y="2314801"/>
                </a:lnTo>
                <a:cubicBezTo>
                  <a:pt x="1077888" y="2120493"/>
                  <a:pt x="954131" y="2361324"/>
                  <a:pt x="1045028" y="2202276"/>
                </a:cubicBezTo>
                <a:cubicBezTo>
                  <a:pt x="1126612" y="2059524"/>
                  <a:pt x="1031004" y="2207234"/>
                  <a:pt x="1109338" y="2089751"/>
                </a:cubicBezTo>
                <a:cubicBezTo>
                  <a:pt x="1121638" y="2040558"/>
                  <a:pt x="1120560" y="2014230"/>
                  <a:pt x="1157570" y="1977226"/>
                </a:cubicBezTo>
                <a:cubicBezTo>
                  <a:pt x="1171234" y="1963565"/>
                  <a:pt x="1189725" y="1955793"/>
                  <a:pt x="1205802" y="1945076"/>
                </a:cubicBezTo>
                <a:cubicBezTo>
                  <a:pt x="1312141" y="1785593"/>
                  <a:pt x="1107447" y="2098471"/>
                  <a:pt x="1302266" y="1752176"/>
                </a:cubicBezTo>
                <a:cubicBezTo>
                  <a:pt x="1370069" y="1631654"/>
                  <a:pt x="1396918" y="1640133"/>
                  <a:pt x="1479117" y="1527126"/>
                </a:cubicBezTo>
                <a:cubicBezTo>
                  <a:pt x="1493213" y="1507746"/>
                  <a:pt x="1497342" y="1482325"/>
                  <a:pt x="1511272" y="1462826"/>
                </a:cubicBezTo>
                <a:cubicBezTo>
                  <a:pt x="1543709" y="1417421"/>
                  <a:pt x="1573684" y="1403932"/>
                  <a:pt x="1623813" y="1382451"/>
                </a:cubicBezTo>
                <a:cubicBezTo>
                  <a:pt x="1639390" y="1375776"/>
                  <a:pt x="1656887" y="1373954"/>
                  <a:pt x="1672045" y="1366376"/>
                </a:cubicBezTo>
                <a:cubicBezTo>
                  <a:pt x="1712841" y="1345981"/>
                  <a:pt x="1769100" y="1291623"/>
                  <a:pt x="1800664" y="1269926"/>
                </a:cubicBezTo>
                <a:cubicBezTo>
                  <a:pt x="2077017" y="1079961"/>
                  <a:pt x="1887824" y="1210794"/>
                  <a:pt x="2041825" y="1125251"/>
                </a:cubicBezTo>
                <a:cubicBezTo>
                  <a:pt x="2075618" y="1106480"/>
                  <a:pt x="2135268" y="1069998"/>
                  <a:pt x="2170444" y="1044876"/>
                </a:cubicBezTo>
                <a:cubicBezTo>
                  <a:pt x="2192248" y="1029304"/>
                  <a:pt x="2214168" y="1013803"/>
                  <a:pt x="2234753" y="996651"/>
                </a:cubicBezTo>
                <a:cubicBezTo>
                  <a:pt x="2246398" y="986948"/>
                  <a:pt x="2252529" y="969293"/>
                  <a:pt x="2266908" y="964500"/>
                </a:cubicBezTo>
                <a:cubicBezTo>
                  <a:pt x="2302858" y="952518"/>
                  <a:pt x="2341935" y="953783"/>
                  <a:pt x="2379449" y="948425"/>
                </a:cubicBezTo>
                <a:cubicBezTo>
                  <a:pt x="2422322" y="926992"/>
                  <a:pt x="2462595" y="899280"/>
                  <a:pt x="2508068" y="884125"/>
                </a:cubicBezTo>
                <a:cubicBezTo>
                  <a:pt x="2540223" y="873408"/>
                  <a:pt x="2573559" y="865739"/>
                  <a:pt x="2604532" y="851975"/>
                </a:cubicBezTo>
                <a:cubicBezTo>
                  <a:pt x="2622189" y="844129"/>
                  <a:pt x="2635988" y="829410"/>
                  <a:pt x="2652765" y="819825"/>
                </a:cubicBezTo>
                <a:cubicBezTo>
                  <a:pt x="2673574" y="807936"/>
                  <a:pt x="2695045" y="797114"/>
                  <a:pt x="2717074" y="787675"/>
                </a:cubicBezTo>
                <a:cubicBezTo>
                  <a:pt x="2837389" y="736119"/>
                  <a:pt x="2672044" y="834299"/>
                  <a:pt x="2893925" y="723375"/>
                </a:cubicBezTo>
                <a:cubicBezTo>
                  <a:pt x="3078916" y="630893"/>
                  <a:pt x="2913549" y="691495"/>
                  <a:pt x="3054699" y="610850"/>
                </a:cubicBezTo>
                <a:cubicBezTo>
                  <a:pt x="3069413" y="602443"/>
                  <a:pt x="3086854" y="600133"/>
                  <a:pt x="3102931" y="594775"/>
                </a:cubicBezTo>
                <a:cubicBezTo>
                  <a:pt x="3119008" y="578700"/>
                  <a:pt x="3137204" y="564495"/>
                  <a:pt x="3151163" y="546550"/>
                </a:cubicBezTo>
                <a:cubicBezTo>
                  <a:pt x="3174888" y="516050"/>
                  <a:pt x="3183319" y="471532"/>
                  <a:pt x="3215472" y="450100"/>
                </a:cubicBezTo>
                <a:lnTo>
                  <a:pt x="3263704" y="417950"/>
                </a:lnTo>
                <a:cubicBezTo>
                  <a:pt x="3274422" y="396517"/>
                  <a:pt x="3281929" y="373149"/>
                  <a:pt x="3295859" y="353650"/>
                </a:cubicBezTo>
                <a:cubicBezTo>
                  <a:pt x="3323994" y="314268"/>
                  <a:pt x="3353865" y="298910"/>
                  <a:pt x="3392323" y="273275"/>
                </a:cubicBezTo>
                <a:cubicBezTo>
                  <a:pt x="3386964" y="230408"/>
                  <a:pt x="3393793" y="184151"/>
                  <a:pt x="3376246" y="144675"/>
                </a:cubicBezTo>
                <a:cubicBezTo>
                  <a:pt x="3369362" y="129189"/>
                  <a:pt x="3344309" y="133255"/>
                  <a:pt x="3328014" y="128600"/>
                </a:cubicBezTo>
                <a:cubicBezTo>
                  <a:pt x="3303975" y="121733"/>
                  <a:pt x="3241171" y="109298"/>
                  <a:pt x="3215472" y="96450"/>
                </a:cubicBezTo>
                <a:cubicBezTo>
                  <a:pt x="3139271" y="58355"/>
                  <a:pt x="3263704" y="53583"/>
                  <a:pt x="3167240" y="48225"/>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4170981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56" t="27346" r="11617" b="26662"/>
          <a:stretch/>
        </p:blipFill>
        <p:spPr bwMode="auto">
          <a:xfrm>
            <a:off x="562473" y="1905000"/>
            <a:ext cx="8048127" cy="443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280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p:txBody>
          <a:bodyPr/>
          <a:lstStyle/>
          <a:p>
            <a:pPr eaLnBrk="1" fontAlgn="auto" hangingPunct="1">
              <a:spcAft>
                <a:spcPts val="0"/>
              </a:spcAft>
              <a:defRPr/>
            </a:pPr>
            <a:endParaRPr lang="ar-SA" smtClean="0">
              <a:solidFill>
                <a:schemeClr val="tx2">
                  <a:satMod val="200000"/>
                </a:schemeClr>
              </a:solidFill>
              <a:cs typeface="Times New Roman" pitchFamily="18" charset="0"/>
            </a:endParaRPr>
          </a:p>
        </p:txBody>
      </p:sp>
      <p:sp>
        <p:nvSpPr>
          <p:cNvPr id="28675" name="عنصر نائب للمحتوى 2"/>
          <p:cNvSpPr>
            <a:spLocks noGrp="1"/>
          </p:cNvSpPr>
          <p:nvPr>
            <p:ph idx="1"/>
          </p:nvPr>
        </p:nvSpPr>
        <p:spPr/>
        <p:txBody>
          <a:bodyPr/>
          <a:lstStyle/>
          <a:p>
            <a:pPr eaLnBrk="1" hangingPunct="1"/>
            <a:endParaRPr lang="ar-SA" altLang="en-US" smtClean="0"/>
          </a:p>
        </p:txBody>
      </p:sp>
      <p:pic>
        <p:nvPicPr>
          <p:cNvPr id="28676" name="Content Placeholder 3" descr="ser5476img00001.jpg"/>
          <p:cNvPicPr>
            <a:picLocks noChangeAspect="1"/>
          </p:cNvPicPr>
          <p:nvPr/>
        </p:nvPicPr>
        <p:blipFill>
          <a:blip r:embed="rId2" cstate="print">
            <a:extLst>
              <a:ext uri="{28A0092B-C50C-407E-A947-70E740481C1C}">
                <a14:useLocalDpi xmlns:a14="http://schemas.microsoft.com/office/drawing/2010/main"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مستطيل 4"/>
          <p:cNvSpPr>
            <a:spLocks noChangeArrowheads="1"/>
          </p:cNvSpPr>
          <p:nvPr/>
        </p:nvSpPr>
        <p:spPr bwMode="auto">
          <a:xfrm>
            <a:off x="914400" y="1606550"/>
            <a:ext cx="45720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6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6" name="Freeform 14"/>
          <p:cNvSpPr/>
          <p:nvPr/>
        </p:nvSpPr>
        <p:spPr>
          <a:xfrm>
            <a:off x="7508875" y="193675"/>
            <a:ext cx="931863" cy="1847850"/>
          </a:xfrm>
          <a:custGeom>
            <a:avLst/>
            <a:gdLst>
              <a:gd name="connsiteX0" fmla="*/ 803868 w 932487"/>
              <a:gd name="connsiteY0" fmla="*/ 1848626 h 1848626"/>
              <a:gd name="connsiteX1" fmla="*/ 836023 w 932487"/>
              <a:gd name="connsiteY1" fmla="*/ 1752176 h 1848626"/>
              <a:gd name="connsiteX2" fmla="*/ 852101 w 932487"/>
              <a:gd name="connsiteY2" fmla="*/ 1703951 h 1848626"/>
              <a:gd name="connsiteX3" fmla="*/ 868178 w 932487"/>
              <a:gd name="connsiteY3" fmla="*/ 1527126 h 1848626"/>
              <a:gd name="connsiteX4" fmla="*/ 900333 w 932487"/>
              <a:gd name="connsiteY4" fmla="*/ 1430676 h 1848626"/>
              <a:gd name="connsiteX5" fmla="*/ 916410 w 932487"/>
              <a:gd name="connsiteY5" fmla="*/ 1382451 h 1848626"/>
              <a:gd name="connsiteX6" fmla="*/ 932487 w 932487"/>
              <a:gd name="connsiteY6" fmla="*/ 1028801 h 1848626"/>
              <a:gd name="connsiteX7" fmla="*/ 916410 w 932487"/>
              <a:gd name="connsiteY7" fmla="*/ 707300 h 1848626"/>
              <a:gd name="connsiteX8" fmla="*/ 884255 w 932487"/>
              <a:gd name="connsiteY8" fmla="*/ 626925 h 1848626"/>
              <a:gd name="connsiteX9" fmla="*/ 836023 w 932487"/>
              <a:gd name="connsiteY9" fmla="*/ 450100 h 1848626"/>
              <a:gd name="connsiteX10" fmla="*/ 803868 w 932487"/>
              <a:gd name="connsiteY10" fmla="*/ 305425 h 1848626"/>
              <a:gd name="connsiteX11" fmla="*/ 787791 w 932487"/>
              <a:gd name="connsiteY11" fmla="*/ 225050 h 1848626"/>
              <a:gd name="connsiteX12" fmla="*/ 739559 w 932487"/>
              <a:gd name="connsiteY12" fmla="*/ 192900 h 1848626"/>
              <a:gd name="connsiteX13" fmla="*/ 723482 w 932487"/>
              <a:gd name="connsiteY13" fmla="*/ 144675 h 1848626"/>
              <a:gd name="connsiteX14" fmla="*/ 643095 w 932487"/>
              <a:gd name="connsiteY14" fmla="*/ 48225 h 1848626"/>
              <a:gd name="connsiteX15" fmla="*/ 610940 w 932487"/>
              <a:gd name="connsiteY15" fmla="*/ 0 h 1848626"/>
              <a:gd name="connsiteX16" fmla="*/ 482321 w 932487"/>
              <a:gd name="connsiteY16" fmla="*/ 16075 h 1848626"/>
              <a:gd name="connsiteX17" fmla="*/ 434089 w 932487"/>
              <a:gd name="connsiteY17" fmla="*/ 64300 h 1848626"/>
              <a:gd name="connsiteX18" fmla="*/ 257238 w 932487"/>
              <a:gd name="connsiteY18" fmla="*/ 144675 h 1848626"/>
              <a:gd name="connsiteX19" fmla="*/ 209006 w 932487"/>
              <a:gd name="connsiteY19" fmla="*/ 192900 h 1848626"/>
              <a:gd name="connsiteX20" fmla="*/ 176851 w 932487"/>
              <a:gd name="connsiteY20" fmla="*/ 289350 h 1848626"/>
              <a:gd name="connsiteX21" fmla="*/ 128619 w 932487"/>
              <a:gd name="connsiteY21" fmla="*/ 337575 h 1848626"/>
              <a:gd name="connsiteX22" fmla="*/ 80387 w 932487"/>
              <a:gd name="connsiteY22" fmla="*/ 450100 h 1848626"/>
              <a:gd name="connsiteX23" fmla="*/ 16078 w 932487"/>
              <a:gd name="connsiteY23" fmla="*/ 594775 h 1848626"/>
              <a:gd name="connsiteX24" fmla="*/ 0 w 932487"/>
              <a:gd name="connsiteY24" fmla="*/ 739450 h 1848626"/>
              <a:gd name="connsiteX25" fmla="*/ 32155 w 932487"/>
              <a:gd name="connsiteY25" fmla="*/ 916276 h 1848626"/>
              <a:gd name="connsiteX26" fmla="*/ 48232 w 932487"/>
              <a:gd name="connsiteY26" fmla="*/ 1012726 h 1848626"/>
              <a:gd name="connsiteX27" fmla="*/ 80387 w 932487"/>
              <a:gd name="connsiteY27" fmla="*/ 1077026 h 1848626"/>
              <a:gd name="connsiteX28" fmla="*/ 96465 w 932487"/>
              <a:gd name="connsiteY28" fmla="*/ 1125251 h 1848626"/>
              <a:gd name="connsiteX29" fmla="*/ 128619 w 932487"/>
              <a:gd name="connsiteY29" fmla="*/ 1189551 h 1848626"/>
              <a:gd name="connsiteX30" fmla="*/ 160774 w 932487"/>
              <a:gd name="connsiteY30" fmla="*/ 1286001 h 1848626"/>
              <a:gd name="connsiteX31" fmla="*/ 192929 w 932487"/>
              <a:gd name="connsiteY31" fmla="*/ 1382451 h 1848626"/>
              <a:gd name="connsiteX32" fmla="*/ 241161 w 932487"/>
              <a:gd name="connsiteY32" fmla="*/ 1478901 h 1848626"/>
              <a:gd name="connsiteX33" fmla="*/ 353702 w 932487"/>
              <a:gd name="connsiteY33" fmla="*/ 1591426 h 1848626"/>
              <a:gd name="connsiteX34" fmla="*/ 401934 w 932487"/>
              <a:gd name="connsiteY34" fmla="*/ 1623576 h 1848626"/>
              <a:gd name="connsiteX35" fmla="*/ 450167 w 932487"/>
              <a:gd name="connsiteY35" fmla="*/ 1687876 h 1848626"/>
              <a:gd name="connsiteX36" fmla="*/ 594863 w 932487"/>
              <a:gd name="connsiteY36" fmla="*/ 1768251 h 1848626"/>
              <a:gd name="connsiteX37" fmla="*/ 803868 w 932487"/>
              <a:gd name="connsiteY37" fmla="*/ 1848626 h 184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32487" h="1848626">
                <a:moveTo>
                  <a:pt x="803868" y="1848626"/>
                </a:moveTo>
                <a:lnTo>
                  <a:pt x="836023" y="1752176"/>
                </a:lnTo>
                <a:lnTo>
                  <a:pt x="852101" y="1703951"/>
                </a:lnTo>
                <a:cubicBezTo>
                  <a:pt x="857460" y="1645009"/>
                  <a:pt x="857891" y="1585410"/>
                  <a:pt x="868178" y="1527126"/>
                </a:cubicBezTo>
                <a:cubicBezTo>
                  <a:pt x="874068" y="1493752"/>
                  <a:pt x="889615" y="1462826"/>
                  <a:pt x="900333" y="1430676"/>
                </a:cubicBezTo>
                <a:lnTo>
                  <a:pt x="916410" y="1382451"/>
                </a:lnTo>
                <a:cubicBezTo>
                  <a:pt x="921769" y="1264568"/>
                  <a:pt x="932487" y="1146806"/>
                  <a:pt x="932487" y="1028801"/>
                </a:cubicBezTo>
                <a:cubicBezTo>
                  <a:pt x="932487" y="921500"/>
                  <a:pt x="929196" y="813836"/>
                  <a:pt x="916410" y="707300"/>
                </a:cubicBezTo>
                <a:cubicBezTo>
                  <a:pt x="912971" y="678649"/>
                  <a:pt x="894388" y="653943"/>
                  <a:pt x="884255" y="626925"/>
                </a:cubicBezTo>
                <a:cubicBezTo>
                  <a:pt x="863461" y="571484"/>
                  <a:pt x="848147" y="504647"/>
                  <a:pt x="836023" y="450100"/>
                </a:cubicBezTo>
                <a:cubicBezTo>
                  <a:pt x="825305" y="401875"/>
                  <a:pt x="814221" y="353730"/>
                  <a:pt x="803868" y="305425"/>
                </a:cubicBezTo>
                <a:cubicBezTo>
                  <a:pt x="798142" y="278709"/>
                  <a:pt x="801348" y="248772"/>
                  <a:pt x="787791" y="225050"/>
                </a:cubicBezTo>
                <a:cubicBezTo>
                  <a:pt x="778204" y="208275"/>
                  <a:pt x="755636" y="203617"/>
                  <a:pt x="739559" y="192900"/>
                </a:cubicBezTo>
                <a:cubicBezTo>
                  <a:pt x="734200" y="176825"/>
                  <a:pt x="731061" y="159830"/>
                  <a:pt x="723482" y="144675"/>
                </a:cubicBezTo>
                <a:cubicBezTo>
                  <a:pt x="693545" y="84811"/>
                  <a:pt x="687538" y="101548"/>
                  <a:pt x="643095" y="48225"/>
                </a:cubicBezTo>
                <a:cubicBezTo>
                  <a:pt x="630725" y="33383"/>
                  <a:pt x="621658" y="16075"/>
                  <a:pt x="610940" y="0"/>
                </a:cubicBezTo>
                <a:cubicBezTo>
                  <a:pt x="568067" y="5358"/>
                  <a:pt x="522927" y="1311"/>
                  <a:pt x="482321" y="16075"/>
                </a:cubicBezTo>
                <a:cubicBezTo>
                  <a:pt x="460954" y="23844"/>
                  <a:pt x="452036" y="50343"/>
                  <a:pt x="434089" y="64300"/>
                </a:cubicBezTo>
                <a:cubicBezTo>
                  <a:pt x="337811" y="139172"/>
                  <a:pt x="359308" y="124264"/>
                  <a:pt x="257238" y="144675"/>
                </a:cubicBezTo>
                <a:cubicBezTo>
                  <a:pt x="241161" y="160750"/>
                  <a:pt x="220048" y="173027"/>
                  <a:pt x="209006" y="192900"/>
                </a:cubicBezTo>
                <a:cubicBezTo>
                  <a:pt x="192546" y="222524"/>
                  <a:pt x="200816" y="265388"/>
                  <a:pt x="176851" y="289350"/>
                </a:cubicBezTo>
                <a:lnTo>
                  <a:pt x="128619" y="337575"/>
                </a:lnTo>
                <a:cubicBezTo>
                  <a:pt x="86092" y="507660"/>
                  <a:pt x="143830" y="307374"/>
                  <a:pt x="80387" y="450100"/>
                </a:cubicBezTo>
                <a:cubicBezTo>
                  <a:pt x="3854" y="622273"/>
                  <a:pt x="88849" y="485632"/>
                  <a:pt x="16078" y="594775"/>
                </a:cubicBezTo>
                <a:cubicBezTo>
                  <a:pt x="10719" y="643000"/>
                  <a:pt x="0" y="690928"/>
                  <a:pt x="0" y="739450"/>
                </a:cubicBezTo>
                <a:cubicBezTo>
                  <a:pt x="0" y="916775"/>
                  <a:pt x="9547" y="814550"/>
                  <a:pt x="32155" y="916276"/>
                </a:cubicBezTo>
                <a:cubicBezTo>
                  <a:pt x="39226" y="948093"/>
                  <a:pt x="38865" y="981507"/>
                  <a:pt x="48232" y="1012726"/>
                </a:cubicBezTo>
                <a:cubicBezTo>
                  <a:pt x="55119" y="1035679"/>
                  <a:pt x="70946" y="1055000"/>
                  <a:pt x="80387" y="1077026"/>
                </a:cubicBezTo>
                <a:cubicBezTo>
                  <a:pt x="87063" y="1092600"/>
                  <a:pt x="89789" y="1109677"/>
                  <a:pt x="96465" y="1125251"/>
                </a:cubicBezTo>
                <a:cubicBezTo>
                  <a:pt x="105906" y="1147277"/>
                  <a:pt x="119718" y="1167302"/>
                  <a:pt x="128619" y="1189551"/>
                </a:cubicBezTo>
                <a:cubicBezTo>
                  <a:pt x="141207" y="1221016"/>
                  <a:pt x="150056" y="1253851"/>
                  <a:pt x="160774" y="1286001"/>
                </a:cubicBezTo>
                <a:lnTo>
                  <a:pt x="192929" y="1382451"/>
                </a:lnTo>
                <a:cubicBezTo>
                  <a:pt x="207614" y="1426500"/>
                  <a:pt x="208160" y="1442238"/>
                  <a:pt x="241161" y="1478901"/>
                </a:cubicBezTo>
                <a:cubicBezTo>
                  <a:pt x="276651" y="1518329"/>
                  <a:pt x="309561" y="1562003"/>
                  <a:pt x="353702" y="1591426"/>
                </a:cubicBezTo>
                <a:cubicBezTo>
                  <a:pt x="369779" y="1602143"/>
                  <a:pt x="388270" y="1609915"/>
                  <a:pt x="401934" y="1623576"/>
                </a:cubicBezTo>
                <a:cubicBezTo>
                  <a:pt x="420881" y="1642520"/>
                  <a:pt x="430140" y="1670077"/>
                  <a:pt x="450167" y="1687876"/>
                </a:cubicBezTo>
                <a:cubicBezTo>
                  <a:pt x="558187" y="1783879"/>
                  <a:pt x="511086" y="1730176"/>
                  <a:pt x="594863" y="1768251"/>
                </a:cubicBezTo>
                <a:cubicBezTo>
                  <a:pt x="767981" y="1846929"/>
                  <a:pt x="664992" y="1832551"/>
                  <a:pt x="803868" y="1848626"/>
                </a:cubicBezTo>
                <a:close/>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6194532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وان 1"/>
          <p:cNvSpPr>
            <a:spLocks noGrp="1"/>
          </p:cNvSpPr>
          <p:nvPr>
            <p:ph type="title"/>
          </p:nvPr>
        </p:nvSpPr>
        <p:spPr/>
        <p:txBody>
          <a:bodyPr/>
          <a:lstStyle/>
          <a:p>
            <a:pPr eaLnBrk="1" fontAlgn="auto" hangingPunct="1">
              <a:spcAft>
                <a:spcPts val="0"/>
              </a:spcAft>
              <a:defRPr/>
            </a:pPr>
            <a:endParaRPr lang="ar-SA" smtClean="0">
              <a:solidFill>
                <a:schemeClr val="tx2">
                  <a:satMod val="200000"/>
                </a:schemeClr>
              </a:solidFill>
              <a:cs typeface="Times New Roman" pitchFamily="18" charset="0"/>
            </a:endParaRPr>
          </a:p>
        </p:txBody>
      </p:sp>
      <p:sp>
        <p:nvSpPr>
          <p:cNvPr id="29699" name="عنصر نائب للمحتوى 2"/>
          <p:cNvSpPr>
            <a:spLocks noGrp="1"/>
          </p:cNvSpPr>
          <p:nvPr>
            <p:ph idx="1"/>
          </p:nvPr>
        </p:nvSpPr>
        <p:spPr/>
        <p:txBody>
          <a:bodyPr/>
          <a:lstStyle/>
          <a:p>
            <a:pPr eaLnBrk="1" hangingPunct="1"/>
            <a:endParaRPr lang="ar-SA" altLang="en-US" smtClean="0"/>
          </a:p>
        </p:txBody>
      </p:sp>
      <p:pic>
        <p:nvPicPr>
          <p:cNvPr id="29700" name="Content Placeholder 3" descr="ser5476img00001.jpg"/>
          <p:cNvPicPr>
            <a:picLocks noChangeAspect="1"/>
          </p:cNvPicPr>
          <p:nvPr/>
        </p:nvPicPr>
        <p:blipFill>
          <a:blip r:embed="rId2" cstate="print">
            <a:extLst>
              <a:ext uri="{28A0092B-C50C-407E-A947-70E740481C1C}">
                <a14:useLocalDpi xmlns:a14="http://schemas.microsoft.com/office/drawing/2010/main"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مستطيل 4"/>
          <p:cNvSpPr>
            <a:spLocks noChangeArrowheads="1"/>
          </p:cNvSpPr>
          <p:nvPr/>
        </p:nvSpPr>
        <p:spPr bwMode="auto">
          <a:xfrm>
            <a:off x="914400" y="1784350"/>
            <a:ext cx="457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Kidney</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6" name="Freeform 16"/>
          <p:cNvSpPr/>
          <p:nvPr/>
        </p:nvSpPr>
        <p:spPr>
          <a:xfrm>
            <a:off x="6981825" y="1176338"/>
            <a:ext cx="882650" cy="1492250"/>
          </a:xfrm>
          <a:custGeom>
            <a:avLst/>
            <a:gdLst>
              <a:gd name="connsiteX0" fmla="*/ 220968 w 882813"/>
              <a:gd name="connsiteY0" fmla="*/ 1042684 h 1492784"/>
              <a:gd name="connsiteX1" fmla="*/ 172736 w 882813"/>
              <a:gd name="connsiteY1" fmla="*/ 946234 h 1492784"/>
              <a:gd name="connsiteX2" fmla="*/ 108427 w 882813"/>
              <a:gd name="connsiteY2" fmla="*/ 833709 h 1492784"/>
              <a:gd name="connsiteX3" fmla="*/ 60195 w 882813"/>
              <a:gd name="connsiteY3" fmla="*/ 737259 h 1492784"/>
              <a:gd name="connsiteX4" fmla="*/ 28040 w 882813"/>
              <a:gd name="connsiteY4" fmla="*/ 624734 h 1492784"/>
              <a:gd name="connsiteX5" fmla="*/ 60195 w 882813"/>
              <a:gd name="connsiteY5" fmla="*/ 142484 h 1492784"/>
              <a:gd name="connsiteX6" fmla="*/ 188814 w 882813"/>
              <a:gd name="connsiteY6" fmla="*/ 46034 h 1492784"/>
              <a:gd name="connsiteX7" fmla="*/ 237046 w 882813"/>
              <a:gd name="connsiteY7" fmla="*/ 29959 h 1492784"/>
              <a:gd name="connsiteX8" fmla="*/ 542516 w 882813"/>
              <a:gd name="connsiteY8" fmla="*/ 78184 h 1492784"/>
              <a:gd name="connsiteX9" fmla="*/ 590748 w 882813"/>
              <a:gd name="connsiteY9" fmla="*/ 126409 h 1492784"/>
              <a:gd name="connsiteX10" fmla="*/ 606825 w 882813"/>
              <a:gd name="connsiteY10" fmla="*/ 174634 h 1492784"/>
              <a:gd name="connsiteX11" fmla="*/ 622903 w 882813"/>
              <a:gd name="connsiteY11" fmla="*/ 238934 h 1492784"/>
              <a:gd name="connsiteX12" fmla="*/ 655057 w 882813"/>
              <a:gd name="connsiteY12" fmla="*/ 303234 h 1492784"/>
              <a:gd name="connsiteX13" fmla="*/ 687212 w 882813"/>
              <a:gd name="connsiteY13" fmla="*/ 431834 h 1492784"/>
              <a:gd name="connsiteX14" fmla="*/ 703289 w 882813"/>
              <a:gd name="connsiteY14" fmla="*/ 496134 h 1492784"/>
              <a:gd name="connsiteX15" fmla="*/ 719367 w 882813"/>
              <a:gd name="connsiteY15" fmla="*/ 544359 h 1492784"/>
              <a:gd name="connsiteX16" fmla="*/ 751521 w 882813"/>
              <a:gd name="connsiteY16" fmla="*/ 592584 h 1492784"/>
              <a:gd name="connsiteX17" fmla="*/ 831908 w 882813"/>
              <a:gd name="connsiteY17" fmla="*/ 705109 h 1492784"/>
              <a:gd name="connsiteX18" fmla="*/ 831908 w 882813"/>
              <a:gd name="connsiteY18" fmla="*/ 1219509 h 1492784"/>
              <a:gd name="connsiteX19" fmla="*/ 767599 w 882813"/>
              <a:gd name="connsiteY19" fmla="*/ 1283809 h 1492784"/>
              <a:gd name="connsiteX20" fmla="*/ 719367 w 882813"/>
              <a:gd name="connsiteY20" fmla="*/ 1332034 h 1492784"/>
              <a:gd name="connsiteX21" fmla="*/ 687212 w 882813"/>
              <a:gd name="connsiteY21" fmla="*/ 1428484 h 1492784"/>
              <a:gd name="connsiteX22" fmla="*/ 590748 w 882813"/>
              <a:gd name="connsiteY22" fmla="*/ 1492784 h 1492784"/>
              <a:gd name="connsiteX23" fmla="*/ 462129 w 882813"/>
              <a:gd name="connsiteY23" fmla="*/ 1476709 h 1492784"/>
              <a:gd name="connsiteX24" fmla="*/ 397819 w 882813"/>
              <a:gd name="connsiteY24" fmla="*/ 1460634 h 1492784"/>
              <a:gd name="connsiteX25" fmla="*/ 349587 w 882813"/>
              <a:gd name="connsiteY25" fmla="*/ 1396334 h 1492784"/>
              <a:gd name="connsiteX26" fmla="*/ 301355 w 882813"/>
              <a:gd name="connsiteY26" fmla="*/ 1267734 h 1492784"/>
              <a:gd name="connsiteX27" fmla="*/ 253123 w 882813"/>
              <a:gd name="connsiteY27" fmla="*/ 1042684 h 1492784"/>
              <a:gd name="connsiteX28" fmla="*/ 220968 w 882813"/>
              <a:gd name="connsiteY28" fmla="*/ 1042684 h 14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2813" h="1492784">
                <a:moveTo>
                  <a:pt x="220968" y="1042684"/>
                </a:moveTo>
                <a:cubicBezTo>
                  <a:pt x="207570" y="1026609"/>
                  <a:pt x="212673" y="1039407"/>
                  <a:pt x="172736" y="946234"/>
                </a:cubicBezTo>
                <a:cubicBezTo>
                  <a:pt x="148256" y="889123"/>
                  <a:pt x="140722" y="882143"/>
                  <a:pt x="108427" y="833709"/>
                </a:cubicBezTo>
                <a:cubicBezTo>
                  <a:pt x="68020" y="712503"/>
                  <a:pt x="122525" y="861898"/>
                  <a:pt x="60195" y="737259"/>
                </a:cubicBezTo>
                <a:cubicBezTo>
                  <a:pt x="48661" y="714194"/>
                  <a:pt x="33193" y="645342"/>
                  <a:pt x="28040" y="624734"/>
                </a:cubicBezTo>
                <a:cubicBezTo>
                  <a:pt x="30460" y="559398"/>
                  <a:pt x="0" y="282917"/>
                  <a:pt x="60195" y="142484"/>
                </a:cubicBezTo>
                <a:cubicBezTo>
                  <a:pt x="99624" y="50498"/>
                  <a:pt x="80768" y="82044"/>
                  <a:pt x="188814" y="46034"/>
                </a:cubicBezTo>
                <a:lnTo>
                  <a:pt x="237046" y="29959"/>
                </a:lnTo>
                <a:cubicBezTo>
                  <a:pt x="398470" y="40047"/>
                  <a:pt x="448682" y="0"/>
                  <a:pt x="542516" y="78184"/>
                </a:cubicBezTo>
                <a:cubicBezTo>
                  <a:pt x="559983" y="92737"/>
                  <a:pt x="574671" y="110334"/>
                  <a:pt x="590748" y="126409"/>
                </a:cubicBezTo>
                <a:cubicBezTo>
                  <a:pt x="596107" y="142484"/>
                  <a:pt x="602169" y="158341"/>
                  <a:pt x="606825" y="174634"/>
                </a:cubicBezTo>
                <a:cubicBezTo>
                  <a:pt x="612895" y="195877"/>
                  <a:pt x="615145" y="218248"/>
                  <a:pt x="622903" y="238934"/>
                </a:cubicBezTo>
                <a:cubicBezTo>
                  <a:pt x="631318" y="261372"/>
                  <a:pt x="647478" y="280500"/>
                  <a:pt x="655057" y="303234"/>
                </a:cubicBezTo>
                <a:cubicBezTo>
                  <a:pt x="669032" y="345152"/>
                  <a:pt x="676494" y="388967"/>
                  <a:pt x="687212" y="431834"/>
                </a:cubicBezTo>
                <a:cubicBezTo>
                  <a:pt x="692571" y="453267"/>
                  <a:pt x="696301" y="475175"/>
                  <a:pt x="703289" y="496134"/>
                </a:cubicBezTo>
                <a:cubicBezTo>
                  <a:pt x="708648" y="512209"/>
                  <a:pt x="711788" y="529204"/>
                  <a:pt x="719367" y="544359"/>
                </a:cubicBezTo>
                <a:cubicBezTo>
                  <a:pt x="728008" y="561639"/>
                  <a:pt x="741934" y="575810"/>
                  <a:pt x="751521" y="592584"/>
                </a:cubicBezTo>
                <a:cubicBezTo>
                  <a:pt x="807951" y="691322"/>
                  <a:pt x="753347" y="626559"/>
                  <a:pt x="831908" y="705109"/>
                </a:cubicBezTo>
                <a:cubicBezTo>
                  <a:pt x="882813" y="908691"/>
                  <a:pt x="859586" y="790567"/>
                  <a:pt x="831908" y="1219509"/>
                </a:cubicBezTo>
                <a:cubicBezTo>
                  <a:pt x="828139" y="1277923"/>
                  <a:pt x="814237" y="1268265"/>
                  <a:pt x="767599" y="1283809"/>
                </a:cubicBezTo>
                <a:cubicBezTo>
                  <a:pt x="751522" y="1299884"/>
                  <a:pt x="730409" y="1312161"/>
                  <a:pt x="719367" y="1332034"/>
                </a:cubicBezTo>
                <a:cubicBezTo>
                  <a:pt x="702907" y="1361658"/>
                  <a:pt x="715411" y="1409687"/>
                  <a:pt x="687212" y="1428484"/>
                </a:cubicBezTo>
                <a:lnTo>
                  <a:pt x="590748" y="1492784"/>
                </a:lnTo>
                <a:cubicBezTo>
                  <a:pt x="547875" y="1487426"/>
                  <a:pt x="504748" y="1483811"/>
                  <a:pt x="462129" y="1476709"/>
                </a:cubicBezTo>
                <a:cubicBezTo>
                  <a:pt x="440333" y="1473077"/>
                  <a:pt x="415800" y="1473476"/>
                  <a:pt x="397819" y="1460634"/>
                </a:cubicBezTo>
                <a:cubicBezTo>
                  <a:pt x="376015" y="1445062"/>
                  <a:pt x="363789" y="1419054"/>
                  <a:pt x="349587" y="1396334"/>
                </a:cubicBezTo>
                <a:cubicBezTo>
                  <a:pt x="319482" y="1348173"/>
                  <a:pt x="312247" y="1322185"/>
                  <a:pt x="301355" y="1267734"/>
                </a:cubicBezTo>
                <a:cubicBezTo>
                  <a:pt x="281114" y="1166544"/>
                  <a:pt x="288980" y="1150243"/>
                  <a:pt x="253123" y="1042684"/>
                </a:cubicBezTo>
                <a:cubicBezTo>
                  <a:pt x="235351" y="989375"/>
                  <a:pt x="234366" y="1058759"/>
                  <a:pt x="220968" y="1042684"/>
                </a:cubicBezTo>
                <a:close/>
              </a:path>
            </a:pathLst>
          </a:cu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388401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250" t="17969" r="12500" b="11719"/>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61" t="24833" r="12413" b="42896"/>
          <a:stretch/>
        </p:blipFill>
        <p:spPr bwMode="auto">
          <a:xfrm>
            <a:off x="331495" y="3057236"/>
            <a:ext cx="8507705" cy="341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9789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ser5476img00001.jpg"/>
          <p:cNvPicPr>
            <a:picLocks noChangeAspect="1"/>
          </p:cNvPicPr>
          <p:nvPr/>
        </p:nvPicPr>
        <p:blipFill>
          <a:blip r:embed="rId2" cstate="print">
            <a:extLst>
              <a:ext uri="{28A0092B-C50C-407E-A947-70E740481C1C}">
                <a14:useLocalDpi xmlns:a14="http://schemas.microsoft.com/office/drawing/2010/main"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مستطيل 4"/>
          <p:cNvSpPr>
            <a:spLocks noChangeArrowheads="1"/>
          </p:cNvSpPr>
          <p:nvPr/>
        </p:nvSpPr>
        <p:spPr bwMode="auto">
          <a:xfrm>
            <a:off x="914400" y="1784350"/>
            <a:ext cx="45989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4000" b="1" i="1" smtClean="0">
                <a:solidFill>
                  <a:srgbClr val="FF0000"/>
                </a:solidFill>
                <a:ea typeface="MS PGothic" pitchFamily="34" charset="-128"/>
              </a:rPr>
              <a:t>Psoas muscles </a:t>
            </a:r>
          </a:p>
        </p:txBody>
      </p:sp>
      <p:sp>
        <p:nvSpPr>
          <p:cNvPr id="6" name="Freeform 17"/>
          <p:cNvSpPr/>
          <p:nvPr/>
        </p:nvSpPr>
        <p:spPr>
          <a:xfrm>
            <a:off x="5570538" y="1816100"/>
            <a:ext cx="879475" cy="3360738"/>
          </a:xfrm>
          <a:custGeom>
            <a:avLst/>
            <a:gdLst>
              <a:gd name="connsiteX0" fmla="*/ 71900 w 878516"/>
              <a:gd name="connsiteY0" fmla="*/ 3231076 h 3359772"/>
              <a:gd name="connsiteX1" fmla="*/ 55823 w 878516"/>
              <a:gd name="connsiteY1" fmla="*/ 2941726 h 3359772"/>
              <a:gd name="connsiteX2" fmla="*/ 55823 w 878516"/>
              <a:gd name="connsiteY2" fmla="*/ 2491626 h 3359772"/>
              <a:gd name="connsiteX3" fmla="*/ 71900 w 878516"/>
              <a:gd name="connsiteY3" fmla="*/ 2443401 h 3359772"/>
              <a:gd name="connsiteX4" fmla="*/ 120132 w 878516"/>
              <a:gd name="connsiteY4" fmla="*/ 2411251 h 3359772"/>
              <a:gd name="connsiteX5" fmla="*/ 152287 w 878516"/>
              <a:gd name="connsiteY5" fmla="*/ 2186201 h 3359772"/>
              <a:gd name="connsiteX6" fmla="*/ 184442 w 878516"/>
              <a:gd name="connsiteY6" fmla="*/ 1993301 h 3359772"/>
              <a:gd name="connsiteX7" fmla="*/ 200519 w 878516"/>
              <a:gd name="connsiteY7" fmla="*/ 1848626 h 3359772"/>
              <a:gd name="connsiteX8" fmla="*/ 232674 w 878516"/>
              <a:gd name="connsiteY8" fmla="*/ 1671801 h 3359772"/>
              <a:gd name="connsiteX9" fmla="*/ 248751 w 878516"/>
              <a:gd name="connsiteY9" fmla="*/ 1575351 h 3359772"/>
              <a:gd name="connsiteX10" fmla="*/ 280906 w 878516"/>
              <a:gd name="connsiteY10" fmla="*/ 1446750 h 3359772"/>
              <a:gd name="connsiteX11" fmla="*/ 313061 w 878516"/>
              <a:gd name="connsiteY11" fmla="*/ 1269925 h 3359772"/>
              <a:gd name="connsiteX12" fmla="*/ 329138 w 878516"/>
              <a:gd name="connsiteY12" fmla="*/ 1141325 h 3359772"/>
              <a:gd name="connsiteX13" fmla="*/ 345215 w 878516"/>
              <a:gd name="connsiteY13" fmla="*/ 1093100 h 3359772"/>
              <a:gd name="connsiteX14" fmla="*/ 361293 w 878516"/>
              <a:gd name="connsiteY14" fmla="*/ 916275 h 3359772"/>
              <a:gd name="connsiteX15" fmla="*/ 393448 w 878516"/>
              <a:gd name="connsiteY15" fmla="*/ 803750 h 3359772"/>
              <a:gd name="connsiteX16" fmla="*/ 425602 w 878516"/>
              <a:gd name="connsiteY16" fmla="*/ 675150 h 3359772"/>
              <a:gd name="connsiteX17" fmla="*/ 457757 w 878516"/>
              <a:gd name="connsiteY17" fmla="*/ 562625 h 3359772"/>
              <a:gd name="connsiteX18" fmla="*/ 489912 w 878516"/>
              <a:gd name="connsiteY18" fmla="*/ 498325 h 3359772"/>
              <a:gd name="connsiteX19" fmla="*/ 554221 w 878516"/>
              <a:gd name="connsiteY19" fmla="*/ 401875 h 3359772"/>
              <a:gd name="connsiteX20" fmla="*/ 618531 w 878516"/>
              <a:gd name="connsiteY20" fmla="*/ 273275 h 3359772"/>
              <a:gd name="connsiteX21" fmla="*/ 666763 w 878516"/>
              <a:gd name="connsiteY21" fmla="*/ 144675 h 3359772"/>
              <a:gd name="connsiteX22" fmla="*/ 682840 w 878516"/>
              <a:gd name="connsiteY22" fmla="*/ 96450 h 3359772"/>
              <a:gd name="connsiteX23" fmla="*/ 747150 w 878516"/>
              <a:gd name="connsiteY23" fmla="*/ 0 h 3359772"/>
              <a:gd name="connsiteX24" fmla="*/ 795382 w 878516"/>
              <a:gd name="connsiteY24" fmla="*/ 96450 h 3359772"/>
              <a:gd name="connsiteX25" fmla="*/ 763227 w 878516"/>
              <a:gd name="connsiteY25" fmla="*/ 1398525 h 3359772"/>
              <a:gd name="connsiteX26" fmla="*/ 747150 w 878516"/>
              <a:gd name="connsiteY26" fmla="*/ 1912926 h 3359772"/>
              <a:gd name="connsiteX27" fmla="*/ 714995 w 878516"/>
              <a:gd name="connsiteY27" fmla="*/ 2041526 h 3359772"/>
              <a:gd name="connsiteX28" fmla="*/ 682840 w 878516"/>
              <a:gd name="connsiteY28" fmla="*/ 2314801 h 3359772"/>
              <a:gd name="connsiteX29" fmla="*/ 666763 w 878516"/>
              <a:gd name="connsiteY29" fmla="*/ 2845276 h 3359772"/>
              <a:gd name="connsiteX30" fmla="*/ 602453 w 878516"/>
              <a:gd name="connsiteY30" fmla="*/ 2877426 h 3359772"/>
              <a:gd name="connsiteX31" fmla="*/ 554221 w 878516"/>
              <a:gd name="connsiteY31" fmla="*/ 2925651 h 3359772"/>
              <a:gd name="connsiteX32" fmla="*/ 409525 w 878516"/>
              <a:gd name="connsiteY32" fmla="*/ 3038176 h 3359772"/>
              <a:gd name="connsiteX33" fmla="*/ 377370 w 878516"/>
              <a:gd name="connsiteY33" fmla="*/ 3086401 h 3359772"/>
              <a:gd name="connsiteX34" fmla="*/ 329138 w 878516"/>
              <a:gd name="connsiteY34" fmla="*/ 3215001 h 3359772"/>
              <a:gd name="connsiteX35" fmla="*/ 280906 w 878516"/>
              <a:gd name="connsiteY35" fmla="*/ 3247151 h 3359772"/>
              <a:gd name="connsiteX36" fmla="*/ 200519 w 878516"/>
              <a:gd name="connsiteY36" fmla="*/ 3359676 h 3359772"/>
              <a:gd name="connsiteX37" fmla="*/ 104055 w 878516"/>
              <a:gd name="connsiteY37" fmla="*/ 3343601 h 3359772"/>
              <a:gd name="connsiteX38" fmla="*/ 87978 w 878516"/>
              <a:gd name="connsiteY38" fmla="*/ 3295376 h 3359772"/>
              <a:gd name="connsiteX39" fmla="*/ 71900 w 878516"/>
              <a:gd name="connsiteY39" fmla="*/ 3231076 h 33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8516" h="3359772">
                <a:moveTo>
                  <a:pt x="71900" y="3231076"/>
                </a:moveTo>
                <a:cubicBezTo>
                  <a:pt x="66541" y="3134626"/>
                  <a:pt x="63846" y="3037991"/>
                  <a:pt x="55823" y="2941726"/>
                </a:cubicBezTo>
                <a:cubicBezTo>
                  <a:pt x="30913" y="2642842"/>
                  <a:pt x="0" y="3189325"/>
                  <a:pt x="55823" y="2491626"/>
                </a:cubicBezTo>
                <a:cubicBezTo>
                  <a:pt x="57174" y="2474735"/>
                  <a:pt x="61314" y="2456632"/>
                  <a:pt x="71900" y="2443401"/>
                </a:cubicBezTo>
                <a:cubicBezTo>
                  <a:pt x="83971" y="2428314"/>
                  <a:pt x="104055" y="2421968"/>
                  <a:pt x="120132" y="2411251"/>
                </a:cubicBezTo>
                <a:cubicBezTo>
                  <a:pt x="156093" y="2303389"/>
                  <a:pt x="130612" y="2392091"/>
                  <a:pt x="152287" y="2186201"/>
                </a:cubicBezTo>
                <a:cubicBezTo>
                  <a:pt x="165973" y="2056202"/>
                  <a:pt x="160509" y="2089015"/>
                  <a:pt x="184442" y="1993301"/>
                </a:cubicBezTo>
                <a:cubicBezTo>
                  <a:pt x="189801" y="1945076"/>
                  <a:pt x="194105" y="1896722"/>
                  <a:pt x="200519" y="1848626"/>
                </a:cubicBezTo>
                <a:cubicBezTo>
                  <a:pt x="212360" y="1759829"/>
                  <a:pt x="217522" y="1755129"/>
                  <a:pt x="232674" y="1671801"/>
                </a:cubicBezTo>
                <a:cubicBezTo>
                  <a:pt x="238505" y="1639733"/>
                  <a:pt x="241921" y="1607221"/>
                  <a:pt x="248751" y="1575351"/>
                </a:cubicBezTo>
                <a:cubicBezTo>
                  <a:pt x="258011" y="1532145"/>
                  <a:pt x="275425" y="1490595"/>
                  <a:pt x="280906" y="1446750"/>
                </a:cubicBezTo>
                <a:cubicBezTo>
                  <a:pt x="299085" y="1301336"/>
                  <a:pt x="283320" y="1359133"/>
                  <a:pt x="313061" y="1269925"/>
                </a:cubicBezTo>
                <a:cubicBezTo>
                  <a:pt x="318420" y="1227058"/>
                  <a:pt x="321409" y="1183828"/>
                  <a:pt x="329138" y="1141325"/>
                </a:cubicBezTo>
                <a:cubicBezTo>
                  <a:pt x="332170" y="1124654"/>
                  <a:pt x="342818" y="1109874"/>
                  <a:pt x="345215" y="1093100"/>
                </a:cubicBezTo>
                <a:cubicBezTo>
                  <a:pt x="353586" y="1034510"/>
                  <a:pt x="353470" y="974940"/>
                  <a:pt x="361293" y="916275"/>
                </a:cubicBezTo>
                <a:cubicBezTo>
                  <a:pt x="368280" y="863880"/>
                  <a:pt x="380506" y="851195"/>
                  <a:pt x="393448" y="803750"/>
                </a:cubicBezTo>
                <a:cubicBezTo>
                  <a:pt x="405076" y="761121"/>
                  <a:pt x="414884" y="718017"/>
                  <a:pt x="425602" y="675150"/>
                </a:cubicBezTo>
                <a:cubicBezTo>
                  <a:pt x="433758" y="642529"/>
                  <a:pt x="443921" y="594905"/>
                  <a:pt x="457757" y="562625"/>
                </a:cubicBezTo>
                <a:cubicBezTo>
                  <a:pt x="467198" y="540599"/>
                  <a:pt x="477581" y="518873"/>
                  <a:pt x="489912" y="498325"/>
                </a:cubicBezTo>
                <a:cubicBezTo>
                  <a:pt x="509795" y="465192"/>
                  <a:pt x="539868" y="437752"/>
                  <a:pt x="554221" y="401875"/>
                </a:cubicBezTo>
                <a:cubicBezTo>
                  <a:pt x="593552" y="303562"/>
                  <a:pt x="570368" y="345509"/>
                  <a:pt x="618531" y="273275"/>
                </a:cubicBezTo>
                <a:cubicBezTo>
                  <a:pt x="649549" y="118206"/>
                  <a:pt x="611565" y="255054"/>
                  <a:pt x="666763" y="144675"/>
                </a:cubicBezTo>
                <a:cubicBezTo>
                  <a:pt x="674342" y="129520"/>
                  <a:pt x="674610" y="111262"/>
                  <a:pt x="682840" y="96450"/>
                </a:cubicBezTo>
                <a:cubicBezTo>
                  <a:pt x="701608" y="62673"/>
                  <a:pt x="747150" y="0"/>
                  <a:pt x="747150" y="0"/>
                </a:cubicBezTo>
                <a:cubicBezTo>
                  <a:pt x="763405" y="24379"/>
                  <a:pt x="795382" y="63175"/>
                  <a:pt x="795382" y="96450"/>
                </a:cubicBezTo>
                <a:cubicBezTo>
                  <a:pt x="795382" y="1290865"/>
                  <a:pt x="878516" y="937426"/>
                  <a:pt x="763227" y="1398525"/>
                </a:cubicBezTo>
                <a:cubicBezTo>
                  <a:pt x="757868" y="1569992"/>
                  <a:pt x="759982" y="1741856"/>
                  <a:pt x="747150" y="1912926"/>
                </a:cubicBezTo>
                <a:cubicBezTo>
                  <a:pt x="743845" y="1956989"/>
                  <a:pt x="721245" y="1997784"/>
                  <a:pt x="714995" y="2041526"/>
                </a:cubicBezTo>
                <a:cubicBezTo>
                  <a:pt x="691300" y="2207360"/>
                  <a:pt x="702688" y="2116350"/>
                  <a:pt x="682840" y="2314801"/>
                </a:cubicBezTo>
                <a:cubicBezTo>
                  <a:pt x="677481" y="2491626"/>
                  <a:pt x="691785" y="2670148"/>
                  <a:pt x="666763" y="2845276"/>
                </a:cubicBezTo>
                <a:cubicBezTo>
                  <a:pt x="663373" y="2869001"/>
                  <a:pt x="621956" y="2863497"/>
                  <a:pt x="602453" y="2877426"/>
                </a:cubicBezTo>
                <a:cubicBezTo>
                  <a:pt x="583952" y="2890639"/>
                  <a:pt x="572168" y="2911694"/>
                  <a:pt x="554221" y="2925651"/>
                </a:cubicBezTo>
                <a:cubicBezTo>
                  <a:pt x="469310" y="2991684"/>
                  <a:pt x="467157" y="2969027"/>
                  <a:pt x="409525" y="3038176"/>
                </a:cubicBezTo>
                <a:cubicBezTo>
                  <a:pt x="397155" y="3053018"/>
                  <a:pt x="388088" y="3070326"/>
                  <a:pt x="377370" y="3086401"/>
                </a:cubicBezTo>
                <a:cubicBezTo>
                  <a:pt x="366552" y="3129666"/>
                  <a:pt x="359165" y="3178974"/>
                  <a:pt x="329138" y="3215001"/>
                </a:cubicBezTo>
                <a:cubicBezTo>
                  <a:pt x="316767" y="3229843"/>
                  <a:pt x="295750" y="3234783"/>
                  <a:pt x="280906" y="3247151"/>
                </a:cubicBezTo>
                <a:cubicBezTo>
                  <a:pt x="225039" y="3293700"/>
                  <a:pt x="233028" y="3294668"/>
                  <a:pt x="200519" y="3359676"/>
                </a:cubicBezTo>
                <a:cubicBezTo>
                  <a:pt x="168364" y="3354318"/>
                  <a:pt x="132359" y="3359772"/>
                  <a:pt x="104055" y="3343601"/>
                </a:cubicBezTo>
                <a:cubicBezTo>
                  <a:pt x="89342" y="3335195"/>
                  <a:pt x="87978" y="3295376"/>
                  <a:pt x="87978" y="3295376"/>
                </a:cubicBezTo>
                <a:lnTo>
                  <a:pt x="71900" y="3231076"/>
                </a:lnTo>
                <a:close/>
              </a:path>
            </a:pathLst>
          </a:cu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3146563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98" t="19944" r="12445" b="31219"/>
          <a:stretch/>
        </p:blipFill>
        <p:spPr bwMode="auto">
          <a:xfrm>
            <a:off x="253736" y="1096368"/>
            <a:ext cx="8585464" cy="522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284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89" t="28869" r="11624" b="36531"/>
          <a:stretch/>
        </p:blipFill>
        <p:spPr bwMode="auto">
          <a:xfrm>
            <a:off x="202429" y="2851726"/>
            <a:ext cx="8636771" cy="370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812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143000"/>
            <a:ext cx="7772400" cy="1143000"/>
          </a:xfrm>
        </p:spPr>
        <p:txBody>
          <a:bodyPr/>
          <a:lstStyle/>
          <a:p>
            <a:r>
              <a:rPr lang="en-GB" dirty="0"/>
              <a:t>Abdominal X-Rays </a:t>
            </a:r>
          </a:p>
        </p:txBody>
      </p:sp>
      <p:sp>
        <p:nvSpPr>
          <p:cNvPr id="4" name="عنوان فرعي 3"/>
          <p:cNvSpPr>
            <a:spLocks noGrp="1"/>
          </p:cNvSpPr>
          <p:nvPr>
            <p:ph type="subTitle" idx="1"/>
          </p:nvPr>
        </p:nvSpPr>
        <p:spPr/>
        <p:txBody>
          <a:bodyPr/>
          <a:lstStyle/>
          <a:p>
            <a:endParaRPr lang="ar-SA"/>
          </a:p>
        </p:txBody>
      </p:sp>
      <p:pic>
        <p:nvPicPr>
          <p:cNvPr id="5" name="Picture 3"/>
          <p:cNvPicPr>
            <a:picLocks noChangeAspect="1" noChangeArrowheads="1"/>
          </p:cNvPicPr>
          <p:nvPr/>
        </p:nvPicPr>
        <p:blipFill>
          <a:blip r:embed="rId2" cstate="print"/>
          <a:srcRect l="15703" t="19628" r="32231" b="5165"/>
          <a:stretch>
            <a:fillRect/>
          </a:stretch>
        </p:blipFill>
        <p:spPr bwMode="auto">
          <a:xfrm>
            <a:off x="2895600" y="2438400"/>
            <a:ext cx="3581400" cy="4138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وان 1"/>
          <p:cNvSpPr>
            <a:spLocks noGrp="1"/>
          </p:cNvSpPr>
          <p:nvPr>
            <p:ph type="title"/>
          </p:nvPr>
        </p:nvSpPr>
        <p:spPr>
          <a:xfrm>
            <a:off x="457200" y="166688"/>
            <a:ext cx="8229600" cy="1143000"/>
          </a:xfrm>
        </p:spPr>
        <p:txBody>
          <a:bodyPr>
            <a:normAutofit fontScale="90000"/>
          </a:bodyPr>
          <a:lstStyle/>
          <a:p>
            <a:pPr eaLnBrk="1" hangingPunct="1">
              <a:defRPr/>
            </a:pPr>
            <a:r>
              <a:rPr lang="en-US" sz="8000" b="1" smtClean="0">
                <a:ea typeface="MS PGothic" pitchFamily="34" charset="-128"/>
              </a:rPr>
              <a:t>FLUOROSCOPY </a:t>
            </a:r>
            <a:endParaRPr lang="ar-SA" sz="8000" b="1" smtClean="0">
              <a:cs typeface="Times New Roman" pitchFamily="18" charset="0"/>
            </a:endParaRPr>
          </a:p>
        </p:txBody>
      </p:sp>
      <p:pic>
        <p:nvPicPr>
          <p:cNvPr id="25604" name="Picture 4" descr="http://oranaradiology.boswebsystems.com/Flouro-2.jpg"/>
          <p:cNvPicPr>
            <a:picLocks noChangeAspect="1" noChangeArrowheads="1"/>
          </p:cNvPicPr>
          <p:nvPr/>
        </p:nvPicPr>
        <p:blipFill>
          <a:blip r:embed="rId2"/>
          <a:srcRect/>
          <a:stretch>
            <a:fillRect/>
          </a:stretch>
        </p:blipFill>
        <p:spPr bwMode="auto">
          <a:xfrm>
            <a:off x="2141681" y="1484745"/>
            <a:ext cx="4425373" cy="50757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557137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وان 1"/>
          <p:cNvSpPr>
            <a:spLocks noGrp="1"/>
          </p:cNvSpPr>
          <p:nvPr>
            <p:ph type="title"/>
          </p:nvPr>
        </p:nvSpPr>
        <p:spPr>
          <a:xfrm>
            <a:off x="457200" y="312738"/>
            <a:ext cx="8229600" cy="1143000"/>
          </a:xfrm>
        </p:spPr>
        <p:txBody>
          <a:bodyPr/>
          <a:lstStyle/>
          <a:p>
            <a:pPr eaLnBrk="1" hangingPunct="1">
              <a:defRPr/>
            </a:pPr>
            <a:r>
              <a:rPr lang="en-US" sz="7200" b="1" smtClean="0">
                <a:ea typeface="MS PGothic" pitchFamily="34" charset="-128"/>
              </a:rPr>
              <a:t>Fluoroscopy </a:t>
            </a:r>
            <a:endParaRPr lang="ar-SA" sz="7200" b="1" smtClean="0">
              <a:cs typeface="Times New Roman" pitchFamily="18" charset="0"/>
            </a:endParaRPr>
          </a:p>
        </p:txBody>
      </p:sp>
      <p:sp>
        <p:nvSpPr>
          <p:cNvPr id="36867" name="مربع نص 3"/>
          <p:cNvSpPr txBox="1">
            <a:spLocks noChangeArrowheads="1"/>
          </p:cNvSpPr>
          <p:nvPr/>
        </p:nvSpPr>
        <p:spPr bwMode="auto">
          <a:xfrm>
            <a:off x="1030288" y="5757863"/>
            <a:ext cx="2039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X-RAY</a:t>
            </a:r>
            <a:endParaRPr lang="ar-SA" altLang="en-US" sz="4400" b="1" smtClean="0">
              <a:solidFill>
                <a:prstClr val="white"/>
              </a:solidFill>
              <a:latin typeface="Arial" charset="0"/>
              <a:ea typeface="MS PGothic" pitchFamily="34" charset="-128"/>
            </a:endParaRPr>
          </a:p>
        </p:txBody>
      </p:sp>
      <p:sp>
        <p:nvSpPr>
          <p:cNvPr id="36868" name="مربع نص 4"/>
          <p:cNvSpPr txBox="1">
            <a:spLocks noChangeArrowheads="1"/>
          </p:cNvSpPr>
          <p:nvPr/>
        </p:nvSpPr>
        <p:spPr bwMode="auto">
          <a:xfrm>
            <a:off x="4338638" y="3406775"/>
            <a:ext cx="631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6000" b="1" smtClean="0">
                <a:solidFill>
                  <a:prstClr val="white"/>
                </a:solidFill>
                <a:latin typeface="Arial" charset="0"/>
                <a:ea typeface="MS PGothic" pitchFamily="34" charset="-128"/>
              </a:rPr>
              <a:t>+</a:t>
            </a:r>
            <a:endParaRPr lang="ar-SA" altLang="en-US" sz="6000" b="1" smtClean="0">
              <a:solidFill>
                <a:prstClr val="white"/>
              </a:solidFill>
              <a:latin typeface="Arial" charset="0"/>
              <a:ea typeface="MS PGothic" pitchFamily="34" charset="-128"/>
            </a:endParaRPr>
          </a:p>
        </p:txBody>
      </p:sp>
      <p:sp>
        <p:nvSpPr>
          <p:cNvPr id="36869" name="مربع نص 5"/>
          <p:cNvSpPr txBox="1">
            <a:spLocks noChangeArrowheads="1"/>
          </p:cNvSpPr>
          <p:nvPr/>
        </p:nvSpPr>
        <p:spPr bwMode="auto">
          <a:xfrm>
            <a:off x="5207000" y="5419725"/>
            <a:ext cx="3317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ORAL </a:t>
            </a:r>
          </a:p>
          <a:p>
            <a:pPr algn="ct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CONTRAST</a:t>
            </a:r>
          </a:p>
        </p:txBody>
      </p:sp>
      <p:pic>
        <p:nvPicPr>
          <p:cNvPr id="26632" name="Picture 8" descr="http://www.theodoregray.com/periodictabledisplay/Samples/056.2/s9.JPG"/>
          <p:cNvPicPr>
            <a:picLocks noChangeAspect="1" noChangeArrowheads="1"/>
          </p:cNvPicPr>
          <p:nvPr/>
        </p:nvPicPr>
        <p:blipFill>
          <a:blip r:embed="rId2"/>
          <a:srcRect/>
          <a:stretch>
            <a:fillRect/>
          </a:stretch>
        </p:blipFill>
        <p:spPr bwMode="auto">
          <a:xfrm>
            <a:off x="5089236" y="1690256"/>
            <a:ext cx="2872509" cy="36009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4" descr="http://oranaradiology.boswebsystems.com/Flouro-2.jpg"/>
          <p:cNvPicPr>
            <a:picLocks noChangeAspect="1" noChangeArrowheads="1"/>
          </p:cNvPicPr>
          <p:nvPr/>
        </p:nvPicPr>
        <p:blipFill>
          <a:blip r:embed="rId3"/>
          <a:srcRect/>
          <a:stretch>
            <a:fillRect/>
          </a:stretch>
        </p:blipFill>
        <p:spPr bwMode="auto">
          <a:xfrm>
            <a:off x="645093" y="1690256"/>
            <a:ext cx="3134888" cy="36009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347591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EDITED5"/>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
        <p:nvSpPr>
          <p:cNvPr id="4099" name="Text Box 3"/>
          <p:cNvSpPr txBox="1">
            <a:spLocks noChangeArrowheads="1"/>
          </p:cNvSpPr>
          <p:nvPr/>
        </p:nvSpPr>
        <p:spPr bwMode="auto">
          <a:xfrm>
            <a:off x="304800" y="4979988"/>
            <a:ext cx="8763000" cy="21066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endParaRPr lang="en-US" sz="2400" b="0" dirty="0">
              <a:effectLst>
                <a:outerShdw blurRad="38100" dist="38100" dir="2700000" algn="tl">
                  <a:srgbClr val="C0C0C0"/>
                </a:outerShdw>
              </a:effectLst>
              <a:latin typeface="Arial" charset="0"/>
            </a:endParaRPr>
          </a:p>
          <a:p>
            <a:pPr>
              <a:spcBef>
                <a:spcPct val="50000"/>
              </a:spcBef>
              <a:defRPr/>
            </a:pPr>
            <a:r>
              <a:rPr lang="en-US" b="0" dirty="0">
                <a:solidFill>
                  <a:srgbClr val="FFFF00"/>
                </a:solidFill>
                <a:effectLst>
                  <a:outerShdw blurRad="38100" dist="38100" dir="2700000" algn="tl">
                    <a:srgbClr val="C0C0C0"/>
                  </a:outerShdw>
                </a:effectLst>
                <a:latin typeface="Arial" charset="0"/>
              </a:rPr>
              <a:t>Upper gastrointestinal tract radiography, also called an upper GI, is an x-ray examination of the pharynx, esophagus, stomach and first part of the small intestine (also known as the duodenum) that uses a special form of x-ray called fluoroscopy and a contrast material called barium</a:t>
            </a:r>
            <a:r>
              <a:rPr lang="en-US" b="0" dirty="0">
                <a:effectLst>
                  <a:outerShdw blurRad="38100" dist="38100" dir="2700000" algn="tl">
                    <a:srgbClr val="C0C0C0"/>
                  </a:outerShdw>
                </a:effectLst>
                <a:latin typeface="Arial" charset="0"/>
              </a:rPr>
              <a:t>.</a:t>
            </a:r>
          </a:p>
          <a:p>
            <a:pPr>
              <a:spcBef>
                <a:spcPct val="50000"/>
              </a:spcBef>
              <a:defRPr/>
            </a:pPr>
            <a:endParaRPr lang="en-US" b="0" dirty="0">
              <a:effectLst>
                <a:outerShdw blurRad="38100" dist="38100" dir="2700000" algn="tl">
                  <a:srgbClr val="C0C0C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4105"/>
                                        </p:tgtEl>
                                        <p:attrNameLst>
                                          <p:attrName>style.visibility</p:attrName>
                                        </p:attrNameLst>
                                      </p:cBhvr>
                                      <p:to>
                                        <p:strVal val="visible"/>
                                      </p:to>
                                    </p:set>
                                    <p:anim calcmode="lin" valueType="num">
                                      <p:cBhvr>
                                        <p:cTn id="7" dur="500" fill="hold"/>
                                        <p:tgtEl>
                                          <p:spTgt spid="4105"/>
                                        </p:tgtEl>
                                        <p:attrNameLst>
                                          <p:attrName>ppt_w</p:attrName>
                                        </p:attrNameLst>
                                      </p:cBhvr>
                                      <p:tavLst>
                                        <p:tav tm="0">
                                          <p:val>
                                            <p:fltVal val="0"/>
                                          </p:val>
                                        </p:tav>
                                        <p:tav tm="100000">
                                          <p:val>
                                            <p:strVal val="#ppt_w"/>
                                          </p:val>
                                        </p:tav>
                                      </p:tavLst>
                                    </p:anim>
                                    <p:anim calcmode="lin" valueType="num">
                                      <p:cBhvr>
                                        <p:cTn id="8" dur="500" fill="hold"/>
                                        <p:tgtEl>
                                          <p:spTgt spid="4105"/>
                                        </p:tgtEl>
                                        <p:attrNameLst>
                                          <p:attrName>ppt_h</p:attrName>
                                        </p:attrNameLst>
                                      </p:cBhvr>
                                      <p:tavLst>
                                        <p:tav tm="0">
                                          <p:val>
                                            <p:fltVal val="0"/>
                                          </p:val>
                                        </p:tav>
                                        <p:tav tm="100000">
                                          <p:val>
                                            <p:strVal val="#ppt_h"/>
                                          </p:val>
                                        </p:tav>
                                      </p:tavLst>
                                    </p:anim>
                                    <p:anim calcmode="lin" valueType="num">
                                      <p:cBhvr>
                                        <p:cTn id="9" dur="500" fill="hold"/>
                                        <p:tgtEl>
                                          <p:spTgt spid="4105"/>
                                        </p:tgtEl>
                                        <p:attrNameLst>
                                          <p:attrName>ppt_x</p:attrName>
                                        </p:attrNameLst>
                                      </p:cBhvr>
                                      <p:tavLst>
                                        <p:tav tm="0">
                                          <p:val>
                                            <p:fltVal val="0.5"/>
                                          </p:val>
                                        </p:tav>
                                        <p:tav tm="100000">
                                          <p:val>
                                            <p:strVal val="#ppt_x"/>
                                          </p:val>
                                        </p:tav>
                                      </p:tavLst>
                                    </p:anim>
                                    <p:anim calcmode="lin" valueType="num">
                                      <p:cBhvr>
                                        <p:cTn id="10" dur="500" fill="hold"/>
                                        <p:tgtEl>
                                          <p:spTgt spid="4105"/>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18" presetClass="entr" presetSubtype="3" fill="hold" grpId="0" nodeType="afterEffect">
                                  <p:stCondLst>
                                    <p:cond delay="2000"/>
                                  </p:stCondLst>
                                  <p:childTnLst>
                                    <p:set>
                                      <p:cBhvr>
                                        <p:cTn id="13" dur="1" fill="hold">
                                          <p:stCondLst>
                                            <p:cond delay="0"/>
                                          </p:stCondLst>
                                        </p:cTn>
                                        <p:tgtEl>
                                          <p:spTgt spid="4099"/>
                                        </p:tgtEl>
                                        <p:attrNameLst>
                                          <p:attrName>style.visibility</p:attrName>
                                        </p:attrNameLst>
                                      </p:cBhvr>
                                      <p:to>
                                        <p:strVal val="visible"/>
                                      </p:to>
                                    </p:set>
                                    <p:animEffect transition="in" filter="strips(upRight)">
                                      <p:cBhvr>
                                        <p:cTn id="14" dur="500"/>
                                        <p:tgtEl>
                                          <p:spTgt spid="4099"/>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لمحتوى 2"/>
          <p:cNvSpPr>
            <a:spLocks noGrp="1"/>
          </p:cNvSpPr>
          <p:nvPr>
            <p:ph idx="1"/>
          </p:nvPr>
        </p:nvSpPr>
        <p:spPr>
          <a:xfrm>
            <a:off x="593725" y="1149350"/>
            <a:ext cx="8229600" cy="3790950"/>
          </a:xfrm>
        </p:spPr>
        <p:txBody>
          <a:bodyPr/>
          <a:lstStyle/>
          <a:p>
            <a:pPr marL="0" indent="0" eaLnBrk="1" hangingPunct="1">
              <a:buFont typeface="Arial" charset="0"/>
              <a:buNone/>
            </a:pPr>
            <a:r>
              <a:rPr lang="en-US" altLang="en-US" sz="3200" b="1" smtClean="0"/>
              <a:t>Barium swallow --------------&gt;	Esophagus</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meal  ------------------&gt;	Stomach</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follow through -----&gt;	Small bowel</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enema ----------------&gt;	Large bowel</a:t>
            </a:r>
            <a:endParaRPr lang="ar-SA" altLang="en-US" sz="3200" b="1" smtClean="0"/>
          </a:p>
        </p:txBody>
      </p:sp>
    </p:spTree>
    <p:extLst>
      <p:ext uri="{BB962C8B-B14F-4D97-AF65-F5344CB8AC3E}">
        <p14:creationId xmlns:p14="http://schemas.microsoft.com/office/powerpoint/2010/main" val="3932264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397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Available</a:t>
            </a:r>
          </a:p>
          <a:p>
            <a:pPr marL="740664" lvl="1" eaLnBrk="1" fontAlgn="auto" hangingPunct="1">
              <a:spcAft>
                <a:spcPts val="0"/>
              </a:spcAft>
              <a:buFont typeface="Wingdings" pitchFamily="2" charset="2"/>
              <a:buChar char="§"/>
              <a:defRPr/>
            </a:pPr>
            <a:r>
              <a:rPr lang="en-US" dirty="0" smtClean="0"/>
              <a:t>Relatively cheap</a:t>
            </a:r>
          </a:p>
          <a:p>
            <a:pPr marL="740664" lvl="1" eaLnBrk="1" fontAlgn="auto" hangingPunct="1">
              <a:spcAft>
                <a:spcPts val="0"/>
              </a:spcAft>
              <a:buFont typeface="Wingdings" pitchFamily="2" charset="2"/>
              <a:buChar char="§"/>
              <a:defRPr/>
            </a:pPr>
            <a:r>
              <a:rPr lang="en-US" b="1" dirty="0" smtClean="0"/>
              <a:t>Excellent</a:t>
            </a:r>
            <a:r>
              <a:rPr lang="en-US" dirty="0" smtClean="0"/>
              <a:t> in evaluation the bowel </a:t>
            </a:r>
            <a:r>
              <a:rPr lang="en-US" b="1" dirty="0" smtClean="0"/>
              <a:t>lumen and mucosa</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Poor in evaluating extra luminal pathologies</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4240917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8750" r="31875" b="5469"/>
          <a:stretch>
            <a:fillRect/>
          </a:stretch>
        </p:blipFill>
        <p:spPr bwMode="auto">
          <a:xfrm>
            <a:off x="1981200" y="1066800"/>
            <a:ext cx="4038600" cy="4719810"/>
          </a:xfrm>
          <a:prstGeom prst="rect">
            <a:avLst/>
          </a:prstGeom>
          <a:noFill/>
          <a:ln w="9525">
            <a:noFill/>
            <a:miter lim="800000"/>
            <a:headEnd/>
            <a:tailEnd/>
          </a:ln>
        </p:spPr>
      </p:pic>
      <p:pic>
        <p:nvPicPr>
          <p:cNvPr id="6" name="Picture 2" descr="C:\Users\medtst\AppData\Roaming\PixelMetrics\CaptureWiz\Temp\2.jpg"/>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7188" r="12500" b="10156"/>
          <a:stretch>
            <a:fillRect/>
          </a:stretch>
        </p:blipFill>
        <p:spPr bwMode="auto">
          <a:xfrm>
            <a:off x="0" y="-228601"/>
            <a:ext cx="9296400" cy="7086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fontScale="85000"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Assessing the mucosal outline</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Gastro esophageal reflux </a:t>
            </a:r>
          </a:p>
          <a:p>
            <a:pPr marL="740664" lvl="1" eaLnBrk="1" fontAlgn="auto" hangingPunct="1">
              <a:spcAft>
                <a:spcPts val="0"/>
              </a:spcAft>
              <a:buFont typeface="Wingdings" pitchFamily="2" charset="2"/>
              <a:buChar char="§"/>
              <a:defRPr/>
            </a:pPr>
            <a:r>
              <a:rPr lang="en-US" sz="3200" dirty="0" smtClean="0"/>
              <a:t>Masses </a:t>
            </a:r>
          </a:p>
          <a:p>
            <a:pPr marL="740664" lvl="1" eaLnBrk="1" fontAlgn="auto" hangingPunct="1">
              <a:spcAft>
                <a:spcPts val="0"/>
              </a:spcAft>
              <a:buFont typeface="Wingdings" pitchFamily="2" charset="2"/>
              <a:buChar char="§"/>
              <a:defRPr/>
            </a:pPr>
            <a:r>
              <a:rPr lang="en-US" sz="3200" dirty="0" smtClean="0"/>
              <a:t>Inflammatory bowel diseases</a:t>
            </a:r>
          </a:p>
          <a:p>
            <a:pPr marL="740664" lvl="1" eaLnBrk="1" fontAlgn="auto" hangingPunct="1">
              <a:spcAft>
                <a:spcPts val="0"/>
              </a:spcAft>
              <a:buFont typeface="Wingdings" pitchFamily="2" charset="2"/>
              <a:buChar char="§"/>
              <a:defRPr/>
            </a:pPr>
            <a:r>
              <a:rPr lang="en-US" sz="3200" dirty="0" smtClean="0"/>
              <a:t>Post surgical, leak </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p>
          <a:p>
            <a:pPr marL="740664" lvl="1" eaLnBrk="1" fontAlgn="auto" hangingPunct="1">
              <a:spcAft>
                <a:spcPts val="0"/>
              </a:spcAft>
              <a:buFont typeface="Wingdings" pitchFamily="2" charset="2"/>
              <a:buChar char="§"/>
              <a:defRPr/>
            </a:pPr>
            <a:r>
              <a:rPr lang="en-US" sz="3200" dirty="0" smtClean="0"/>
              <a:t>Bowel obstruction </a:t>
            </a:r>
          </a:p>
          <a:p>
            <a:pPr marL="740664" lvl="1" eaLnBrk="1" fontAlgn="auto" hangingPunct="1">
              <a:spcAft>
                <a:spcPts val="0"/>
              </a:spcAft>
              <a:buFont typeface="Wingdings" pitchFamily="2" charset="2"/>
              <a:buChar char="§"/>
              <a:defRPr/>
            </a:pPr>
            <a:r>
              <a:rPr lang="en-US" sz="3200" dirty="0" smtClean="0"/>
              <a:t>Bowel perforation (with barium type of contrast)</a:t>
            </a:r>
            <a:endParaRPr lang="ar-SA" sz="2400" dirty="0" smtClean="0"/>
          </a:p>
        </p:txBody>
      </p:sp>
    </p:spTree>
    <p:extLst>
      <p:ext uri="{BB962C8B-B14F-4D97-AF65-F5344CB8AC3E}">
        <p14:creationId xmlns:p14="http://schemas.microsoft.com/office/powerpoint/2010/main" val="3394321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GB" sz="3600" dirty="0" smtClean="0"/>
              <a:t>Barium </a:t>
            </a:r>
            <a:r>
              <a:rPr lang="en-GB" sz="3600" dirty="0"/>
              <a:t>Swallow</a:t>
            </a:r>
          </a:p>
        </p:txBody>
      </p:sp>
      <p:sp>
        <p:nvSpPr>
          <p:cNvPr id="9219" name="Rectangle 3"/>
          <p:cNvSpPr>
            <a:spLocks noGrp="1" noChangeArrowheads="1"/>
          </p:cNvSpPr>
          <p:nvPr>
            <p:ph type="body" sz="half" idx="1"/>
          </p:nvPr>
        </p:nvSpPr>
        <p:spPr>
          <a:xfrm>
            <a:off x="152400" y="1981200"/>
            <a:ext cx="3810000" cy="4114800"/>
          </a:xfrm>
        </p:spPr>
        <p:txBody>
          <a:bodyPr/>
          <a:lstStyle/>
          <a:p>
            <a:r>
              <a:rPr lang="en-GB" sz="2500" dirty="0">
                <a:solidFill>
                  <a:srgbClr val="00B0F0"/>
                </a:solidFill>
              </a:rPr>
              <a:t>Single contrast study</a:t>
            </a:r>
            <a:r>
              <a:rPr lang="en-GB" sz="2500" dirty="0"/>
              <a:t>, used manly to look at the oesophagus</a:t>
            </a:r>
          </a:p>
          <a:p>
            <a:r>
              <a:rPr lang="en-GB" sz="2500" dirty="0">
                <a:solidFill>
                  <a:srgbClr val="000000"/>
                </a:solidFill>
              </a:rPr>
              <a:t>Liquid barium is swallowed in an upright and prone position and radiographs are taken during the oesophageal phase of transit</a:t>
            </a:r>
            <a:endParaRPr lang="en-GB" sz="2500" dirty="0"/>
          </a:p>
        </p:txBody>
      </p:sp>
      <p:pic>
        <p:nvPicPr>
          <p:cNvPr id="9224" name="Picture 8" descr="http://www.e-radiography.net/technique/git/git_swallow_ap_diagram.jpg"/>
          <p:cNvPicPr>
            <a:picLocks noGrp="1" noChangeAspect="1" noChangeArrowheads="1"/>
          </p:cNvPicPr>
          <p:nvPr>
            <p:ph type="clipArt" sz="half" idx="2"/>
          </p:nvPr>
        </p:nvPicPr>
        <p:blipFill>
          <a:blip r:embed="rId2" cstate="print"/>
          <a:srcRect/>
          <a:stretch>
            <a:fillRect/>
          </a:stretch>
        </p:blipFill>
        <p:spPr>
          <a:xfrm>
            <a:off x="3886201" y="1752600"/>
            <a:ext cx="5044122" cy="4850764"/>
          </a:xfrm>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arium-Swallow_Small"/>
          <p:cNvPicPr>
            <a:picLocks noChangeAspect="1" noChangeArrowheads="1"/>
          </p:cNvPicPr>
          <p:nvPr/>
        </p:nvPicPr>
        <p:blipFill>
          <a:blip r:embed="rId3" cstate="print"/>
          <a:srcRect/>
          <a:stretch>
            <a:fillRect/>
          </a:stretch>
        </p:blipFill>
        <p:spPr bwMode="auto">
          <a:xfrm>
            <a:off x="2555875" y="692150"/>
            <a:ext cx="3816350" cy="5543550"/>
          </a:xfrm>
          <a:prstGeom prst="rect">
            <a:avLst/>
          </a:prstGeom>
          <a:noFill/>
          <a:ln w="9525">
            <a:noFill/>
            <a:miter lim="800000"/>
            <a:headEnd/>
            <a:tailEnd/>
          </a:ln>
        </p:spPr>
      </p:pic>
      <p:sp>
        <p:nvSpPr>
          <p:cNvPr id="4099" name="Line 5"/>
          <p:cNvSpPr>
            <a:spLocks noChangeShapeType="1"/>
          </p:cNvSpPr>
          <p:nvPr/>
        </p:nvSpPr>
        <p:spPr bwMode="auto">
          <a:xfrm flipV="1">
            <a:off x="3708400" y="4149725"/>
            <a:ext cx="287338" cy="215900"/>
          </a:xfrm>
          <a:prstGeom prst="line">
            <a:avLst/>
          </a:prstGeom>
          <a:noFill/>
          <a:ln w="9525">
            <a:solidFill>
              <a:schemeClr val="tx1"/>
            </a:solidFill>
            <a:round/>
            <a:headEnd/>
            <a:tailEnd type="triangle" w="med" len="med"/>
          </a:ln>
        </p:spPr>
        <p:txBody>
          <a:bodyPr/>
          <a:lstStyle/>
          <a:p>
            <a:endParaRPr lang="ar-SA"/>
          </a:p>
        </p:txBody>
      </p:sp>
      <p:cxnSp>
        <p:nvCxnSpPr>
          <p:cNvPr id="7" name="Straight Arrow Connector 6"/>
          <p:cNvCxnSpPr>
            <a:endCxn id="4101" idx="1"/>
          </p:cNvCxnSpPr>
          <p:nvPr/>
        </p:nvCxnSpPr>
        <p:spPr>
          <a:xfrm flipV="1">
            <a:off x="4932363" y="4316413"/>
            <a:ext cx="1943100" cy="49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1" name="TextBox 8"/>
          <p:cNvSpPr txBox="1">
            <a:spLocks noChangeArrowheads="1"/>
          </p:cNvSpPr>
          <p:nvPr/>
        </p:nvSpPr>
        <p:spPr bwMode="auto">
          <a:xfrm>
            <a:off x="6875463" y="3500438"/>
            <a:ext cx="2268537" cy="1631950"/>
          </a:xfrm>
          <a:prstGeom prst="rect">
            <a:avLst/>
          </a:prstGeom>
          <a:noFill/>
          <a:ln w="9525">
            <a:noFill/>
            <a:miter lim="800000"/>
            <a:headEnd/>
            <a:tailEnd/>
          </a:ln>
        </p:spPr>
        <p:txBody>
          <a:bodyPr>
            <a:spAutoFit/>
          </a:bodyPr>
          <a:lstStyle/>
          <a:p>
            <a:pPr algn="ctr"/>
            <a:r>
              <a:rPr lang="en-US" b="1">
                <a:solidFill>
                  <a:srgbClr val="50E2DB"/>
                </a:solidFill>
              </a:rPr>
              <a:t>Cricopharyngeus Muscle </a:t>
            </a:r>
          </a:p>
          <a:p>
            <a:pPr algn="ctr"/>
            <a:r>
              <a:rPr lang="en-US" sz="1600">
                <a:solidFill>
                  <a:srgbClr val="50E2DB"/>
                </a:solidFill>
              </a:rPr>
              <a:t>At level of </a:t>
            </a:r>
            <a:r>
              <a:rPr lang="en-US" sz="1600" b="1">
                <a:solidFill>
                  <a:srgbClr val="50E2DB"/>
                </a:solidFill>
              </a:rPr>
              <a:t>C5-C6</a:t>
            </a:r>
            <a:r>
              <a:rPr lang="en-US" sz="1600">
                <a:solidFill>
                  <a:srgbClr val="50E2DB"/>
                </a:solidFill>
              </a:rPr>
              <a:t>,</a:t>
            </a:r>
          </a:p>
          <a:p>
            <a:pPr algn="ctr"/>
            <a:r>
              <a:rPr lang="en-US" sz="1600">
                <a:solidFill>
                  <a:srgbClr val="50E2DB"/>
                </a:solidFill>
              </a:rPr>
              <a:t>Part of upper esophageal sphincter (UES) </a:t>
            </a:r>
          </a:p>
        </p:txBody>
      </p:sp>
      <p:cxnSp>
        <p:nvCxnSpPr>
          <p:cNvPr id="12" name="Straight Arrow Connector 11"/>
          <p:cNvCxnSpPr>
            <a:endCxn id="4103" idx="1"/>
          </p:cNvCxnSpPr>
          <p:nvPr/>
        </p:nvCxnSpPr>
        <p:spPr>
          <a:xfrm>
            <a:off x="4859338" y="5229225"/>
            <a:ext cx="2016125" cy="6159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3" name="TextBox 12"/>
          <p:cNvSpPr txBox="1">
            <a:spLocks noChangeArrowheads="1"/>
          </p:cNvSpPr>
          <p:nvPr/>
        </p:nvSpPr>
        <p:spPr bwMode="auto">
          <a:xfrm>
            <a:off x="6875463" y="5661025"/>
            <a:ext cx="1441450" cy="369888"/>
          </a:xfrm>
          <a:prstGeom prst="rect">
            <a:avLst/>
          </a:prstGeom>
          <a:noFill/>
          <a:ln w="9525">
            <a:noFill/>
            <a:miter lim="800000"/>
            <a:headEnd/>
            <a:tailEnd/>
          </a:ln>
        </p:spPr>
        <p:txBody>
          <a:bodyPr>
            <a:spAutoFit/>
          </a:bodyPr>
          <a:lstStyle/>
          <a:p>
            <a:pPr algn="ctr"/>
            <a:r>
              <a:rPr lang="en-US" b="1">
                <a:solidFill>
                  <a:srgbClr val="50E2DB"/>
                </a:solidFill>
              </a:rPr>
              <a:t>Esophagus</a:t>
            </a:r>
            <a:endParaRPr lang="en-US" sz="1600">
              <a:solidFill>
                <a:srgbClr val="50E2DB"/>
              </a:solidFill>
            </a:endParaRPr>
          </a:p>
        </p:txBody>
      </p:sp>
      <p:sp>
        <p:nvSpPr>
          <p:cNvPr id="4104" name="TextBox 21"/>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it_normal_labelled_barium_swallow_lat"/>
          <p:cNvPicPr>
            <a:picLocks noChangeAspect="1" noChangeArrowheads="1"/>
          </p:cNvPicPr>
          <p:nvPr/>
        </p:nvPicPr>
        <p:blipFill>
          <a:blip r:embed="rId2" cstate="print"/>
          <a:srcRect/>
          <a:stretch>
            <a:fillRect/>
          </a:stretch>
        </p:blipFill>
        <p:spPr bwMode="auto">
          <a:xfrm>
            <a:off x="2360613" y="765175"/>
            <a:ext cx="4422775" cy="5851525"/>
          </a:xfrm>
          <a:prstGeom prst="rect">
            <a:avLst/>
          </a:prstGeom>
          <a:noFill/>
          <a:ln w="9525">
            <a:noFill/>
            <a:miter lim="800000"/>
            <a:headEnd/>
            <a:tailEnd/>
          </a:ln>
        </p:spPr>
      </p:pic>
      <p:sp>
        <p:nvSpPr>
          <p:cNvPr id="5123"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6" name="Straight Arrow Connector 5"/>
          <p:cNvCxnSpPr>
            <a:endCxn id="5125" idx="0"/>
          </p:cNvCxnSpPr>
          <p:nvPr/>
        </p:nvCxnSpPr>
        <p:spPr>
          <a:xfrm rot="5400000">
            <a:off x="1385888" y="674688"/>
            <a:ext cx="792162" cy="684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25" name="TextBox 6"/>
          <p:cNvSpPr txBox="1">
            <a:spLocks noChangeArrowheads="1"/>
          </p:cNvSpPr>
          <p:nvPr/>
        </p:nvSpPr>
        <p:spPr bwMode="auto">
          <a:xfrm>
            <a:off x="611188" y="1412875"/>
            <a:ext cx="1657350" cy="523875"/>
          </a:xfrm>
          <a:prstGeom prst="rect">
            <a:avLst/>
          </a:prstGeom>
          <a:solidFill>
            <a:schemeClr val="bg1"/>
          </a:solidFill>
          <a:ln w="9525">
            <a:noFill/>
            <a:miter lim="800000"/>
            <a:headEnd/>
            <a:tailEnd/>
          </a:ln>
        </p:spPr>
        <p:txBody>
          <a:bodyPr>
            <a:spAutoFit/>
          </a:bodyPr>
          <a:lstStyle/>
          <a:p>
            <a:r>
              <a:rPr lang="en-US" sz="1400" b="1" u="sng">
                <a:solidFill>
                  <a:srgbClr val="50E2DB"/>
                </a:solidFill>
              </a:rPr>
              <a:t>Main Indication:</a:t>
            </a:r>
          </a:p>
          <a:p>
            <a:pPr algn="ctr"/>
            <a:r>
              <a:rPr lang="en-US" sz="1400">
                <a:solidFill>
                  <a:srgbClr val="50E2DB"/>
                </a:solidFill>
              </a:rPr>
              <a:t>Dyshagia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200303-01"/>
          <p:cNvPicPr>
            <a:picLocks noChangeAspect="1" noChangeArrowheads="1"/>
          </p:cNvPicPr>
          <p:nvPr/>
        </p:nvPicPr>
        <p:blipFill>
          <a:blip r:embed="rId2" cstate="print"/>
          <a:srcRect/>
          <a:stretch>
            <a:fillRect/>
          </a:stretch>
        </p:blipFill>
        <p:spPr bwMode="auto">
          <a:xfrm>
            <a:off x="1476375" y="0"/>
            <a:ext cx="6335713" cy="6597650"/>
          </a:xfrm>
          <a:prstGeom prst="rect">
            <a:avLst/>
          </a:prstGeom>
          <a:noFill/>
          <a:ln w="9525">
            <a:noFill/>
            <a:miter lim="800000"/>
            <a:headEnd/>
            <a:tailEnd/>
          </a:ln>
        </p:spPr>
      </p:pic>
      <p:sp>
        <p:nvSpPr>
          <p:cNvPr id="6147"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reflection blurRad="6350" stA="55000" endA="300" endPos="45500" dir="5400000" sy="-100000" algn="bl" rotWithShape="0"/>
                </a:effectLst>
              </a:rPr>
              <a:t>Barium Swallow, Double Contrast</a:t>
            </a:r>
          </a:p>
        </p:txBody>
      </p:sp>
      <p:cxnSp>
        <p:nvCxnSpPr>
          <p:cNvPr id="6" name="Straight Arrow Connector 5"/>
          <p:cNvCxnSpPr>
            <a:endCxn id="6149" idx="3"/>
          </p:cNvCxnSpPr>
          <p:nvPr/>
        </p:nvCxnSpPr>
        <p:spPr>
          <a:xfrm rot="10800000" flipV="1">
            <a:off x="1536700" y="2781300"/>
            <a:ext cx="936625" cy="225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49" name="TextBox 6"/>
          <p:cNvSpPr txBox="1">
            <a:spLocks noChangeArrowheads="1"/>
          </p:cNvSpPr>
          <p:nvPr/>
        </p:nvSpPr>
        <p:spPr bwMode="auto">
          <a:xfrm>
            <a:off x="-11113" y="2852738"/>
            <a:ext cx="1547813" cy="307975"/>
          </a:xfrm>
          <a:prstGeom prst="rect">
            <a:avLst/>
          </a:prstGeom>
          <a:solidFill>
            <a:schemeClr val="bg1"/>
          </a:solidFill>
          <a:ln w="9525">
            <a:noFill/>
            <a:miter lim="800000"/>
            <a:headEnd/>
            <a:tailEnd/>
          </a:ln>
        </p:spPr>
        <p:txBody>
          <a:bodyPr>
            <a:spAutoFit/>
          </a:bodyPr>
          <a:lstStyle/>
          <a:p>
            <a:r>
              <a:rPr lang="en-US" sz="1400">
                <a:solidFill>
                  <a:srgbClr val="50E2DB"/>
                </a:solidFill>
              </a:rPr>
              <a:t>Identation of A.A</a:t>
            </a:r>
          </a:p>
        </p:txBody>
      </p:sp>
      <p:cxnSp>
        <p:nvCxnSpPr>
          <p:cNvPr id="9" name="Straight Arrow Connector 8"/>
          <p:cNvCxnSpPr/>
          <p:nvPr/>
        </p:nvCxnSpPr>
        <p:spPr>
          <a:xfrm rot="10800000" flipV="1">
            <a:off x="755650" y="3573463"/>
            <a:ext cx="2016125" cy="863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755650" y="5516563"/>
            <a:ext cx="1800225" cy="4333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755650" y="1341438"/>
            <a:ext cx="1800225"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53" name="TextBox 19"/>
          <p:cNvSpPr txBox="1">
            <a:spLocks noChangeArrowheads="1"/>
          </p:cNvSpPr>
          <p:nvPr/>
        </p:nvSpPr>
        <p:spPr bwMode="auto">
          <a:xfrm>
            <a:off x="0" y="5949950"/>
            <a:ext cx="1655763" cy="306388"/>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sp>
        <p:nvSpPr>
          <p:cNvPr id="6154" name="TextBox 7"/>
          <p:cNvSpPr txBox="1">
            <a:spLocks noChangeArrowheads="1"/>
          </p:cNvSpPr>
          <p:nvPr/>
        </p:nvSpPr>
        <p:spPr bwMode="auto">
          <a:xfrm>
            <a:off x="0" y="4437063"/>
            <a:ext cx="1619250" cy="5238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Indentation of L.main bronchus</a:t>
            </a:r>
          </a:p>
        </p:txBody>
      </p:sp>
      <p:sp>
        <p:nvSpPr>
          <p:cNvPr id="6155" name="TextBox 22"/>
          <p:cNvSpPr txBox="1">
            <a:spLocks noChangeArrowheads="1"/>
          </p:cNvSpPr>
          <p:nvPr/>
        </p:nvSpPr>
        <p:spPr bwMode="auto">
          <a:xfrm>
            <a:off x="11113" y="1773238"/>
            <a:ext cx="1476375"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sophagus"/>
          <p:cNvPicPr>
            <a:picLocks noChangeAspect="1" noChangeArrowheads="1"/>
          </p:cNvPicPr>
          <p:nvPr/>
        </p:nvPicPr>
        <p:blipFill>
          <a:blip r:embed="rId2" cstate="print"/>
          <a:srcRect/>
          <a:stretch>
            <a:fillRect/>
          </a:stretch>
        </p:blipFill>
        <p:spPr bwMode="auto">
          <a:xfrm>
            <a:off x="1692275" y="549275"/>
            <a:ext cx="5256213" cy="5688013"/>
          </a:xfrm>
          <a:prstGeom prst="rect">
            <a:avLst/>
          </a:prstGeom>
          <a:noFill/>
          <a:ln w="9525">
            <a:noFill/>
            <a:miter lim="800000"/>
            <a:headEnd/>
            <a:tailEnd/>
          </a:ln>
        </p:spPr>
      </p:pic>
      <p:sp>
        <p:nvSpPr>
          <p:cNvPr id="7171" name="TextBox 4"/>
          <p:cNvSpPr txBox="1">
            <a:spLocks noChangeArrowheads="1"/>
          </p:cNvSpPr>
          <p:nvPr/>
        </p:nvSpPr>
        <p:spPr bwMode="auto">
          <a:xfrm>
            <a:off x="468313"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7172" name="TextBox 5"/>
          <p:cNvSpPr txBox="1">
            <a:spLocks noChangeArrowheads="1"/>
          </p:cNvSpPr>
          <p:nvPr/>
        </p:nvSpPr>
        <p:spPr bwMode="auto">
          <a:xfrm>
            <a:off x="0" y="2852738"/>
            <a:ext cx="1655763"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7" name="Straight Arrow Connector 6"/>
          <p:cNvCxnSpPr/>
          <p:nvPr/>
        </p:nvCxnSpPr>
        <p:spPr>
          <a:xfrm rot="10800000" flipV="1">
            <a:off x="755650" y="2636838"/>
            <a:ext cx="1728788" cy="2159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74" name="TextBox 8"/>
          <p:cNvSpPr txBox="1">
            <a:spLocks noChangeArrowheads="1"/>
          </p:cNvSpPr>
          <p:nvPr/>
        </p:nvSpPr>
        <p:spPr bwMode="auto">
          <a:xfrm>
            <a:off x="2700338" y="3789363"/>
            <a:ext cx="792162" cy="307975"/>
          </a:xfrm>
          <a:prstGeom prst="rect">
            <a:avLst/>
          </a:prstGeom>
          <a:noFill/>
          <a:ln w="9525">
            <a:noFill/>
            <a:miter lim="800000"/>
            <a:headEnd/>
            <a:tailEnd/>
          </a:ln>
        </p:spPr>
        <p:txBody>
          <a:bodyPr>
            <a:spAutoFit/>
          </a:bodyPr>
          <a:lstStyle/>
          <a:p>
            <a:pPr algn="ctr"/>
            <a:r>
              <a:rPr lang="en-US" sz="1400" b="1">
                <a:solidFill>
                  <a:srgbClr val="50E2DB"/>
                </a:solidFill>
              </a:rPr>
              <a:t>Heart</a:t>
            </a:r>
          </a:p>
        </p:txBody>
      </p:sp>
      <p:sp>
        <p:nvSpPr>
          <p:cNvPr id="12" name="Oval 11"/>
          <p:cNvSpPr/>
          <p:nvPr/>
        </p:nvSpPr>
        <p:spPr>
          <a:xfrm rot="2185441">
            <a:off x="3332163" y="4090988"/>
            <a:ext cx="936625" cy="984250"/>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L.V.</a:t>
            </a:r>
          </a:p>
        </p:txBody>
      </p:sp>
      <p:sp>
        <p:nvSpPr>
          <p:cNvPr id="13" name="Oval 12"/>
          <p:cNvSpPr/>
          <p:nvPr/>
        </p:nvSpPr>
        <p:spPr>
          <a:xfrm rot="2185441">
            <a:off x="3806825" y="3516313"/>
            <a:ext cx="817563" cy="846137"/>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Git_normal_labelled_barium_swallow"/>
          <p:cNvPicPr>
            <a:picLocks noChangeAspect="1" noChangeArrowheads="1"/>
          </p:cNvPicPr>
          <p:nvPr/>
        </p:nvPicPr>
        <p:blipFill>
          <a:blip r:embed="rId2" cstate="print"/>
          <a:srcRect/>
          <a:stretch>
            <a:fillRect/>
          </a:stretch>
        </p:blipFill>
        <p:spPr bwMode="auto">
          <a:xfrm>
            <a:off x="2211388" y="606425"/>
            <a:ext cx="4721225" cy="5646738"/>
          </a:xfrm>
          <a:prstGeom prst="rect">
            <a:avLst/>
          </a:prstGeom>
          <a:noFill/>
          <a:ln w="9525">
            <a:noFill/>
            <a:miter lim="800000"/>
            <a:headEnd/>
            <a:tailEnd/>
          </a:ln>
        </p:spPr>
      </p:pic>
      <p:sp>
        <p:nvSpPr>
          <p:cNvPr id="8195"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8196" name="TextBox 5"/>
          <p:cNvSpPr txBox="1">
            <a:spLocks noChangeArrowheads="1"/>
          </p:cNvSpPr>
          <p:nvPr/>
        </p:nvSpPr>
        <p:spPr bwMode="auto">
          <a:xfrm>
            <a:off x="7488238" y="1700213"/>
            <a:ext cx="1655762" cy="523875"/>
          </a:xfrm>
          <a:prstGeom prst="rect">
            <a:avLst/>
          </a:prstGeom>
          <a:solidFill>
            <a:schemeClr val="bg1"/>
          </a:solidFill>
          <a:ln w="9525">
            <a:noFill/>
            <a:miter lim="800000"/>
            <a:headEnd/>
            <a:tailEnd/>
          </a:ln>
        </p:spPr>
        <p:txBody>
          <a:bodyPr>
            <a:spAutoFit/>
          </a:bodyPr>
          <a:lstStyle/>
          <a:p>
            <a:pPr algn="ctr"/>
            <a:r>
              <a:rPr lang="en-US" sz="1400" u="sng">
                <a:solidFill>
                  <a:srgbClr val="50E2DB"/>
                </a:solidFill>
              </a:rPr>
              <a:t>Indentation of L.main bronchus</a:t>
            </a:r>
            <a:endParaRPr lang="en-US" sz="1400">
              <a:solidFill>
                <a:srgbClr val="50E2DB"/>
              </a:solidFill>
            </a:endParaRPr>
          </a:p>
        </p:txBody>
      </p:sp>
      <p:cxnSp>
        <p:nvCxnSpPr>
          <p:cNvPr id="7" name="Straight Arrow Connector 6"/>
          <p:cNvCxnSpPr>
            <a:endCxn id="8196" idx="1"/>
          </p:cNvCxnSpPr>
          <p:nvPr/>
        </p:nvCxnSpPr>
        <p:spPr>
          <a:xfrm flipV="1">
            <a:off x="6804025" y="1962150"/>
            <a:ext cx="684213" cy="24288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98" name="TextBox 7"/>
          <p:cNvSpPr txBox="1">
            <a:spLocks noChangeArrowheads="1"/>
          </p:cNvSpPr>
          <p:nvPr/>
        </p:nvSpPr>
        <p:spPr bwMode="auto">
          <a:xfrm>
            <a:off x="7129463" y="47244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cxnSp>
        <p:nvCxnSpPr>
          <p:cNvPr id="9" name="Straight Arrow Connector 8"/>
          <p:cNvCxnSpPr/>
          <p:nvPr/>
        </p:nvCxnSpPr>
        <p:spPr>
          <a:xfrm>
            <a:off x="6372225" y="4292600"/>
            <a:ext cx="1512888"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200" name="TextBox 9"/>
          <p:cNvSpPr txBox="1">
            <a:spLocks noChangeArrowheads="1"/>
          </p:cNvSpPr>
          <p:nvPr/>
        </p:nvSpPr>
        <p:spPr bwMode="auto">
          <a:xfrm>
            <a:off x="7488238" y="32131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11" name="Straight Arrow Connector 10"/>
          <p:cNvCxnSpPr>
            <a:endCxn id="8200" idx="1"/>
          </p:cNvCxnSpPr>
          <p:nvPr/>
        </p:nvCxnSpPr>
        <p:spPr>
          <a:xfrm>
            <a:off x="6732588" y="2708275"/>
            <a:ext cx="755650" cy="658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it_normal_sswallow_lat_5"/>
          <p:cNvPicPr>
            <a:picLocks noChangeAspect="1" noChangeArrowheads="1"/>
          </p:cNvPicPr>
          <p:nvPr/>
        </p:nvPicPr>
        <p:blipFill>
          <a:blip r:embed="rId2" cstate="print"/>
          <a:srcRect/>
          <a:stretch>
            <a:fillRect/>
          </a:stretch>
        </p:blipFill>
        <p:spPr bwMode="auto">
          <a:xfrm>
            <a:off x="2938463" y="571500"/>
            <a:ext cx="3268662" cy="5715000"/>
          </a:xfrm>
          <a:prstGeom prst="rect">
            <a:avLst/>
          </a:prstGeom>
          <a:noFill/>
          <a:ln w="9525">
            <a:noFill/>
            <a:miter lim="800000"/>
            <a:headEnd/>
            <a:tailEnd/>
          </a:ln>
        </p:spPr>
      </p:pic>
      <p:sp>
        <p:nvSpPr>
          <p:cNvPr id="9219"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9220" name="TextBox 5"/>
          <p:cNvSpPr txBox="1">
            <a:spLocks noChangeArrowheads="1"/>
          </p:cNvSpPr>
          <p:nvPr/>
        </p:nvSpPr>
        <p:spPr bwMode="auto">
          <a:xfrm>
            <a:off x="1116013" y="3860800"/>
            <a:ext cx="1511300" cy="49212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Ampulla </a:t>
            </a:r>
          </a:p>
          <a:p>
            <a:pPr algn="ctr"/>
            <a:r>
              <a:rPr lang="en-US" sz="1200">
                <a:solidFill>
                  <a:srgbClr val="50E2DB"/>
                </a:solidFill>
              </a:rPr>
              <a:t>Normal Varient</a:t>
            </a:r>
          </a:p>
        </p:txBody>
      </p:sp>
      <p:cxnSp>
        <p:nvCxnSpPr>
          <p:cNvPr id="7" name="Straight Arrow Connector 6"/>
          <p:cNvCxnSpPr>
            <a:endCxn id="9220" idx="3"/>
          </p:cNvCxnSpPr>
          <p:nvPr/>
        </p:nvCxnSpPr>
        <p:spPr>
          <a:xfrm rot="10800000" flipV="1">
            <a:off x="2627313" y="4005263"/>
            <a:ext cx="1657350" cy="101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2" name="TextBox 11"/>
          <p:cNvSpPr txBox="1">
            <a:spLocks noChangeArrowheads="1"/>
          </p:cNvSpPr>
          <p:nvPr/>
        </p:nvSpPr>
        <p:spPr bwMode="auto">
          <a:xfrm>
            <a:off x="539750" y="4652963"/>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Fundus</a:t>
            </a:r>
            <a:endParaRPr lang="en-US" sz="1400">
              <a:solidFill>
                <a:srgbClr val="50E2DB"/>
              </a:solidFill>
            </a:endParaRPr>
          </a:p>
        </p:txBody>
      </p:sp>
      <p:cxnSp>
        <p:nvCxnSpPr>
          <p:cNvPr id="13" name="Straight Arrow Connector 12"/>
          <p:cNvCxnSpPr>
            <a:endCxn id="9222" idx="3"/>
          </p:cNvCxnSpPr>
          <p:nvPr/>
        </p:nvCxnSpPr>
        <p:spPr>
          <a:xfrm rot="10800000" flipV="1">
            <a:off x="2051050" y="4797425"/>
            <a:ext cx="1657350" cy="95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4" name="TextBox 13"/>
          <p:cNvSpPr txBox="1">
            <a:spLocks noChangeArrowheads="1"/>
          </p:cNvSpPr>
          <p:nvPr/>
        </p:nvSpPr>
        <p:spPr bwMode="auto">
          <a:xfrm>
            <a:off x="6516688" y="5373688"/>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cxnSp>
        <p:nvCxnSpPr>
          <p:cNvPr id="15" name="Straight Arrow Connector 14"/>
          <p:cNvCxnSpPr>
            <a:endCxn id="9224" idx="1"/>
          </p:cNvCxnSpPr>
          <p:nvPr/>
        </p:nvCxnSpPr>
        <p:spPr>
          <a:xfrm>
            <a:off x="6084888" y="5516563"/>
            <a:ext cx="431800" cy="111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Git_normal_sswallow_pa_1"/>
          <p:cNvPicPr>
            <a:picLocks noChangeAspect="1" noChangeArrowheads="1"/>
          </p:cNvPicPr>
          <p:nvPr/>
        </p:nvPicPr>
        <p:blipFill>
          <a:blip r:embed="rId2" cstate="print"/>
          <a:srcRect/>
          <a:stretch>
            <a:fillRect/>
          </a:stretch>
        </p:blipFill>
        <p:spPr bwMode="auto">
          <a:xfrm>
            <a:off x="3732213" y="571500"/>
            <a:ext cx="1679575" cy="5715000"/>
          </a:xfrm>
          <a:prstGeom prst="rect">
            <a:avLst/>
          </a:prstGeom>
          <a:noFill/>
          <a:ln w="9525">
            <a:noFill/>
            <a:miter lim="800000"/>
            <a:headEnd/>
            <a:tailEnd/>
          </a:ln>
        </p:spPr>
      </p:pic>
      <p:sp>
        <p:nvSpPr>
          <p:cNvPr id="10243"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10244" name="TextBox 5"/>
          <p:cNvSpPr txBox="1">
            <a:spLocks noChangeArrowheads="1"/>
          </p:cNvSpPr>
          <p:nvPr/>
        </p:nvSpPr>
        <p:spPr bwMode="auto">
          <a:xfrm>
            <a:off x="5508625" y="4652963"/>
            <a:ext cx="1150938" cy="307975"/>
          </a:xfrm>
          <a:prstGeom prst="rect">
            <a:avLst/>
          </a:prstGeom>
          <a:solidFill>
            <a:schemeClr val="bg1"/>
          </a:solidFill>
          <a:ln w="9525">
            <a:noFill/>
            <a:miter lim="800000"/>
            <a:headEnd/>
            <a:tailEnd/>
          </a:ln>
        </p:spPr>
        <p:txBody>
          <a:bodyPr>
            <a:spAutoFit/>
          </a:bodyPr>
          <a:lstStyle/>
          <a:p>
            <a:r>
              <a:rPr lang="en-US" sz="1400">
                <a:solidFill>
                  <a:srgbClr val="50E2DB"/>
                </a:solidFill>
              </a:rPr>
              <a:t>Aortic Arch</a:t>
            </a:r>
          </a:p>
        </p:txBody>
      </p:sp>
      <p:cxnSp>
        <p:nvCxnSpPr>
          <p:cNvPr id="5" name="Straight Arrow Connector 4"/>
          <p:cNvCxnSpPr>
            <a:endCxn id="10244" idx="1"/>
          </p:cNvCxnSpPr>
          <p:nvPr/>
        </p:nvCxnSpPr>
        <p:spPr>
          <a:xfrm flipV="1">
            <a:off x="4824413" y="4806950"/>
            <a:ext cx="684212" cy="3508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Git_normal_sswallow_lat_4"/>
          <p:cNvPicPr>
            <a:picLocks noChangeAspect="1" noChangeArrowheads="1"/>
          </p:cNvPicPr>
          <p:nvPr/>
        </p:nvPicPr>
        <p:blipFill>
          <a:blip r:embed="rId2" cstate="print"/>
          <a:srcRect/>
          <a:stretch>
            <a:fillRect/>
          </a:stretch>
        </p:blipFill>
        <p:spPr bwMode="auto">
          <a:xfrm>
            <a:off x="3509963" y="571500"/>
            <a:ext cx="2125662" cy="5715000"/>
          </a:xfrm>
          <a:prstGeom prst="rect">
            <a:avLst/>
          </a:prstGeom>
          <a:noFill/>
          <a:ln w="9525">
            <a:noFill/>
            <a:miter lim="800000"/>
            <a:headEnd/>
            <a:tailEnd/>
          </a:ln>
        </p:spPr>
      </p:pic>
      <p:sp>
        <p:nvSpPr>
          <p:cNvPr id="11267"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11268" name="TextBox 7"/>
          <p:cNvSpPr txBox="1">
            <a:spLocks noChangeArrowheads="1"/>
          </p:cNvSpPr>
          <p:nvPr/>
        </p:nvSpPr>
        <p:spPr bwMode="auto">
          <a:xfrm>
            <a:off x="1258888" y="2852738"/>
            <a:ext cx="1800225" cy="677862"/>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Narrowing:</a:t>
            </a:r>
          </a:p>
          <a:p>
            <a:pPr algn="ctr"/>
            <a:r>
              <a:rPr lang="en-US" sz="1200">
                <a:solidFill>
                  <a:srgbClr val="50E2DB"/>
                </a:solidFill>
              </a:rPr>
              <a:t>Could be peristalsis</a:t>
            </a:r>
          </a:p>
          <a:p>
            <a:pPr algn="ctr"/>
            <a:r>
              <a:rPr lang="en-US" sz="1200">
                <a:solidFill>
                  <a:srgbClr val="50E2DB"/>
                </a:solidFill>
              </a:rPr>
              <a:t>So other shot is advised</a:t>
            </a:r>
          </a:p>
        </p:txBody>
      </p:sp>
      <p:cxnSp>
        <p:nvCxnSpPr>
          <p:cNvPr id="5" name="Straight Arrow Connector 4"/>
          <p:cNvCxnSpPr/>
          <p:nvPr/>
        </p:nvCxnSpPr>
        <p:spPr>
          <a:xfrm rot="10800000" flipV="1">
            <a:off x="2052638" y="2492375"/>
            <a:ext cx="1798637" cy="360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39713"/>
            <a:ext cx="7772400" cy="914400"/>
          </a:xfrm>
        </p:spPr>
        <p:txBody>
          <a:bodyPr rtlCol="1">
            <a:normAutofit fontScale="90000"/>
          </a:bodyPr>
          <a:lstStyle/>
          <a:p>
            <a:pPr eaLnBrk="1" fontAlgn="auto" hangingPunct="1">
              <a:spcAft>
                <a:spcPts val="0"/>
              </a:spcAft>
              <a:defRPr/>
            </a:pPr>
            <a:r>
              <a:rPr lang="en-US" sz="10700" b="1" dirty="0" smtClean="0">
                <a:solidFill>
                  <a:schemeClr val="tx2">
                    <a:satMod val="200000"/>
                  </a:schemeClr>
                </a:solidFill>
              </a:rPr>
              <a:t>X-Ray</a:t>
            </a:r>
            <a:endParaRPr lang="ar-SA" b="1" dirty="0" smtClean="0">
              <a:solidFill>
                <a:schemeClr val="tx2">
                  <a:satMod val="200000"/>
                </a:schemeClr>
              </a:solidFill>
            </a:endParaRPr>
          </a:p>
        </p:txBody>
      </p:sp>
      <p:pic>
        <p:nvPicPr>
          <p:cNvPr id="113666" name="Picture 2"/>
          <p:cNvPicPr>
            <a:picLocks noChangeAspect="1" noChangeArrowheads="1"/>
          </p:cNvPicPr>
          <p:nvPr/>
        </p:nvPicPr>
        <p:blipFill>
          <a:blip r:embed="rId2">
            <a:extLst/>
          </a:blip>
          <a:srcRect/>
          <a:stretch>
            <a:fillRect/>
          </a:stretch>
        </p:blipFill>
        <p:spPr bwMode="auto">
          <a:xfrm>
            <a:off x="1422854" y="1953087"/>
            <a:ext cx="6052003" cy="45326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1075462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rot="10800000">
            <a:off x="2771775" y="5949950"/>
            <a:ext cx="11525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975100" y="5949950"/>
            <a:ext cx="22320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2" name="Picture 4" descr="Git_normal_stomach_barium_meal"/>
          <p:cNvPicPr>
            <a:picLocks noChangeAspect="1" noChangeArrowheads="1"/>
          </p:cNvPicPr>
          <p:nvPr/>
        </p:nvPicPr>
        <p:blipFill>
          <a:blip r:embed="rId3" cstate="print"/>
          <a:srcRect/>
          <a:stretch>
            <a:fillRect/>
          </a:stretch>
        </p:blipFill>
        <p:spPr bwMode="auto">
          <a:xfrm>
            <a:off x="2371725" y="1143000"/>
            <a:ext cx="4400550" cy="4572000"/>
          </a:xfrm>
          <a:prstGeom prst="rect">
            <a:avLst/>
          </a:prstGeom>
          <a:noFill/>
          <a:ln w="9525">
            <a:noFill/>
            <a:miter lim="800000"/>
            <a:headEnd/>
            <a:tailEnd/>
          </a:ln>
        </p:spPr>
      </p:pic>
      <p:sp>
        <p:nvSpPr>
          <p:cNvPr id="12293" name="TextBox 7"/>
          <p:cNvSpPr txBox="1">
            <a:spLocks noChangeArrowheads="1"/>
          </p:cNvSpPr>
          <p:nvPr/>
        </p:nvSpPr>
        <p:spPr bwMode="auto">
          <a:xfrm>
            <a:off x="611188" y="2205038"/>
            <a:ext cx="16557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400">
                <a:solidFill>
                  <a:srgbClr val="50E2DB"/>
                </a:solidFill>
              </a:rPr>
              <a:t>Incisura Angularis</a:t>
            </a:r>
          </a:p>
        </p:txBody>
      </p:sp>
      <p:cxnSp>
        <p:nvCxnSpPr>
          <p:cNvPr id="4" name="Straight Arrow Connector 3"/>
          <p:cNvCxnSpPr>
            <a:endCxn id="12293" idx="3"/>
          </p:cNvCxnSpPr>
          <p:nvPr/>
        </p:nvCxnSpPr>
        <p:spPr>
          <a:xfrm rot="16200000" flipV="1">
            <a:off x="2254250" y="2479675"/>
            <a:ext cx="1682750" cy="165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11" name="Straight Connector 10"/>
          <p:cNvCxnSpPr/>
          <p:nvPr/>
        </p:nvCxnSpPr>
        <p:spPr>
          <a:xfrm rot="5400000">
            <a:off x="2877344" y="53014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12297" name="TextBox 7"/>
          <p:cNvSpPr txBox="1">
            <a:spLocks noChangeArrowheads="1"/>
          </p:cNvSpPr>
          <p:nvPr/>
        </p:nvSpPr>
        <p:spPr bwMode="auto">
          <a:xfrm>
            <a:off x="4572000" y="5805488"/>
            <a:ext cx="6477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sp>
        <p:nvSpPr>
          <p:cNvPr id="12298" name="TextBox 7"/>
          <p:cNvSpPr txBox="1">
            <a:spLocks noChangeArrowheads="1"/>
          </p:cNvSpPr>
          <p:nvPr/>
        </p:nvSpPr>
        <p:spPr bwMode="auto">
          <a:xfrm>
            <a:off x="2916238" y="5805488"/>
            <a:ext cx="863600" cy="276225"/>
          </a:xfrm>
          <a:prstGeom prst="rect">
            <a:avLst/>
          </a:prstGeom>
          <a:solidFill>
            <a:schemeClr val="bg1"/>
          </a:solidFill>
          <a:ln w="9525">
            <a:noFill/>
            <a:miter lim="800000"/>
            <a:headEnd/>
            <a:tailEnd/>
          </a:ln>
        </p:spPr>
        <p:txBody>
          <a:bodyPr>
            <a:spAutoFit/>
          </a:bodyPr>
          <a:lstStyle/>
          <a:p>
            <a:pPr algn="ctr"/>
            <a:r>
              <a:rPr lang="en-US" sz="1200" b="1">
                <a:solidFill>
                  <a:srgbClr val="50E2DB"/>
                </a:solidFill>
              </a:rPr>
              <a:t>Antrum</a:t>
            </a:r>
            <a:endParaRPr lang="en-US" sz="1200">
              <a:solidFill>
                <a:srgbClr val="50E2DB"/>
              </a:solidFill>
            </a:endParaRPr>
          </a:p>
        </p:txBody>
      </p:sp>
      <p:sp>
        <p:nvSpPr>
          <p:cNvPr id="12299" name="TextBox 7"/>
          <p:cNvSpPr txBox="1">
            <a:spLocks noChangeArrowheads="1"/>
          </p:cNvSpPr>
          <p:nvPr/>
        </p:nvSpPr>
        <p:spPr bwMode="auto">
          <a:xfrm>
            <a:off x="6948488" y="620713"/>
            <a:ext cx="1655762" cy="76993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Supine Position:</a:t>
            </a:r>
          </a:p>
          <a:p>
            <a:pPr algn="ctr"/>
            <a:r>
              <a:rPr lang="en-US" sz="1000">
                <a:solidFill>
                  <a:srgbClr val="50E2DB"/>
                </a:solidFill>
              </a:rPr>
              <a:t>Note Barium Distribution in the Fundus due to gravity</a:t>
            </a:r>
          </a:p>
        </p:txBody>
      </p:sp>
      <p:cxnSp>
        <p:nvCxnSpPr>
          <p:cNvPr id="23" name="Straight Arrow Connector 22"/>
          <p:cNvCxnSpPr>
            <a:endCxn id="12299" idx="2"/>
          </p:cNvCxnSpPr>
          <p:nvPr/>
        </p:nvCxnSpPr>
        <p:spPr>
          <a:xfrm flipV="1">
            <a:off x="6084888" y="1390650"/>
            <a:ext cx="1690687" cy="958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l="16250" t="17969" r="31466" b="13175"/>
          <a:stretch>
            <a:fillRect/>
          </a:stretch>
        </p:blipFill>
        <p:spPr bwMode="auto">
          <a:xfrm>
            <a:off x="1447800" y="0"/>
            <a:ext cx="6434379" cy="6779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7969" r="31438" b="5469"/>
          <a:stretch>
            <a:fillRect/>
          </a:stretch>
        </p:blipFill>
        <p:spPr bwMode="auto">
          <a:xfrm>
            <a:off x="1854304" y="31046"/>
            <a:ext cx="5765696" cy="6750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l="16250" t="17969" r="33103" b="4687"/>
          <a:stretch>
            <a:fillRect/>
          </a:stretch>
        </p:blipFill>
        <p:spPr bwMode="auto">
          <a:xfrm>
            <a:off x="1856455" y="76200"/>
            <a:ext cx="5458745" cy="6668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Follow-Through</a:t>
            </a:r>
          </a:p>
        </p:txBody>
      </p:sp>
      <p:sp>
        <p:nvSpPr>
          <p:cNvPr id="11267" name="Rectangle 3"/>
          <p:cNvSpPr>
            <a:spLocks noGrp="1" noChangeArrowheads="1"/>
          </p:cNvSpPr>
          <p:nvPr>
            <p:ph type="body" sz="half" idx="1"/>
          </p:nvPr>
        </p:nvSpPr>
        <p:spPr/>
        <p:txBody>
          <a:bodyPr/>
          <a:lstStyle/>
          <a:p>
            <a:pPr>
              <a:lnSpc>
                <a:spcPct val="90000"/>
              </a:lnSpc>
            </a:pPr>
            <a:r>
              <a:rPr lang="en-GB" sz="1900" dirty="0"/>
              <a:t>Used to examine </a:t>
            </a:r>
            <a:r>
              <a:rPr lang="en-GB" sz="1900" dirty="0">
                <a:solidFill>
                  <a:schemeClr val="tx2">
                    <a:lumMod val="40000"/>
                    <a:lumOff val="60000"/>
                  </a:schemeClr>
                </a:solidFill>
              </a:rPr>
              <a:t>duodenum, jejunum and ileum</a:t>
            </a:r>
          </a:p>
          <a:p>
            <a:pPr>
              <a:lnSpc>
                <a:spcPct val="90000"/>
              </a:lnSpc>
            </a:pPr>
            <a:r>
              <a:rPr lang="en-GB" sz="1900" dirty="0">
                <a:solidFill>
                  <a:srgbClr val="000000"/>
                </a:solidFill>
              </a:rPr>
              <a:t>Like a barium swallow but </a:t>
            </a:r>
            <a:r>
              <a:rPr lang="en-GB" sz="1900" dirty="0">
                <a:solidFill>
                  <a:schemeClr val="tx2">
                    <a:lumMod val="40000"/>
                    <a:lumOff val="60000"/>
                  </a:schemeClr>
                </a:solidFill>
              </a:rPr>
              <a:t>images taken every 20 minutes or so for 2-3 hours</a:t>
            </a:r>
          </a:p>
          <a:p>
            <a:pPr>
              <a:lnSpc>
                <a:spcPct val="90000"/>
              </a:lnSpc>
            </a:pPr>
            <a:r>
              <a:rPr lang="en-GB" sz="1900" dirty="0">
                <a:solidFill>
                  <a:srgbClr val="000000"/>
                </a:solidFill>
              </a:rPr>
              <a:t>Small bowel follow-through may reveal evidence of disorders such as </a:t>
            </a:r>
            <a:r>
              <a:rPr lang="en-GB" sz="1900" dirty="0" err="1">
                <a:solidFill>
                  <a:schemeClr val="tx2">
                    <a:lumMod val="40000"/>
                    <a:lumOff val="60000"/>
                  </a:schemeClr>
                </a:solidFill>
              </a:rPr>
              <a:t>Crohn's</a:t>
            </a:r>
            <a:r>
              <a:rPr lang="en-GB" sz="1900" dirty="0">
                <a:solidFill>
                  <a:schemeClr val="tx2">
                    <a:lumMod val="40000"/>
                    <a:lumOff val="60000"/>
                  </a:schemeClr>
                </a:solidFill>
              </a:rPr>
              <a:t> disease, Coeliac disease or small bowel </a:t>
            </a:r>
            <a:r>
              <a:rPr lang="en-GB" sz="1900" dirty="0" smtClean="0">
                <a:solidFill>
                  <a:schemeClr val="tx2">
                    <a:lumMod val="40000"/>
                    <a:lumOff val="60000"/>
                  </a:schemeClr>
                </a:solidFill>
              </a:rPr>
              <a:t>tumours</a:t>
            </a:r>
            <a:endParaRPr lang="en-GB" sz="1900" dirty="0">
              <a:solidFill>
                <a:schemeClr val="tx2">
                  <a:lumMod val="40000"/>
                  <a:lumOff val="60000"/>
                </a:schemeClr>
              </a:solidFill>
            </a:endParaRPr>
          </a:p>
        </p:txBody>
      </p:sp>
      <p:pic>
        <p:nvPicPr>
          <p:cNvPr id="11272" name="Picture 8" descr="C:\Documents and Settings\Ian Anderson\Desktop\Abdo Films\Small Bowel Follow Through (Normal).jpg"/>
          <p:cNvPicPr>
            <a:picLocks noGrp="1" noChangeAspect="1" noChangeArrowheads="1"/>
          </p:cNvPicPr>
          <p:nvPr>
            <p:ph type="clipArt" sz="half" idx="2"/>
          </p:nvPr>
        </p:nvPicPr>
        <p:blipFill>
          <a:blip r:embed="rId2" cstate="print"/>
          <a:srcRect/>
          <a:stretch>
            <a:fillRect/>
          </a:stretch>
        </p:blipFill>
        <p:spPr>
          <a:xfrm>
            <a:off x="5289550" y="1981200"/>
            <a:ext cx="2527300" cy="4114800"/>
          </a:xfrm>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16250" t="18750" r="32219" b="5469"/>
          <a:stretch>
            <a:fillRect/>
          </a:stretch>
        </p:blipFill>
        <p:spPr bwMode="auto">
          <a:xfrm>
            <a:off x="1790700" y="76200"/>
            <a:ext cx="5676900" cy="6678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it_small_bowel_ba_normal_1"/>
          <p:cNvPicPr>
            <a:picLocks noChangeAspect="1" noChangeArrowheads="1"/>
          </p:cNvPicPr>
          <p:nvPr/>
        </p:nvPicPr>
        <p:blipFill>
          <a:blip r:embed="rId2" cstate="print"/>
          <a:srcRect/>
          <a:stretch>
            <a:fillRect/>
          </a:stretch>
        </p:blipFill>
        <p:spPr bwMode="auto">
          <a:xfrm>
            <a:off x="2046288" y="962025"/>
            <a:ext cx="5051425"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sp>
        <p:nvSpPr>
          <p:cNvPr id="13316" name="TextBox 7"/>
          <p:cNvSpPr txBox="1">
            <a:spLocks noChangeArrowheads="1"/>
          </p:cNvSpPr>
          <p:nvPr/>
        </p:nvSpPr>
        <p:spPr bwMode="auto">
          <a:xfrm>
            <a:off x="7235825" y="1079500"/>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Meal</a:t>
            </a:r>
            <a:endParaRPr lang="en-US" sz="1400">
              <a:solidFill>
                <a:srgbClr val="50E2DB"/>
              </a:solidFill>
            </a:endParaRPr>
          </a:p>
        </p:txBody>
      </p:sp>
      <p:cxnSp>
        <p:nvCxnSpPr>
          <p:cNvPr id="6" name="Straight Arrow Connector 5"/>
          <p:cNvCxnSpPr>
            <a:endCxn id="13316" idx="1"/>
          </p:cNvCxnSpPr>
          <p:nvPr/>
        </p:nvCxnSpPr>
        <p:spPr>
          <a:xfrm rot="5400000" flipH="1" flipV="1">
            <a:off x="6053138" y="1265238"/>
            <a:ext cx="1214437" cy="11509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7308850" y="5948363"/>
            <a:ext cx="1835150"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a:t>
            </a:r>
          </a:p>
          <a:p>
            <a:pPr algn="ctr"/>
            <a:r>
              <a:rPr lang="en-US" sz="1400" b="1">
                <a:solidFill>
                  <a:srgbClr val="50E2DB"/>
                </a:solidFill>
              </a:rPr>
              <a:t>Follow-Through</a:t>
            </a:r>
            <a:endParaRPr lang="en-US" sz="1400">
              <a:solidFill>
                <a:srgbClr val="50E2DB"/>
              </a:solidFill>
            </a:endParaRPr>
          </a:p>
        </p:txBody>
      </p:sp>
      <p:cxnSp>
        <p:nvCxnSpPr>
          <p:cNvPr id="14" name="Straight Arrow Connector 13"/>
          <p:cNvCxnSpPr>
            <a:endCxn id="13318" idx="1"/>
          </p:cNvCxnSpPr>
          <p:nvPr/>
        </p:nvCxnSpPr>
        <p:spPr>
          <a:xfrm>
            <a:off x="5867400" y="5759450"/>
            <a:ext cx="1441450" cy="450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1763713" y="2087563"/>
            <a:ext cx="2447925" cy="1368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1" name="TextBox 7"/>
          <p:cNvSpPr txBox="1">
            <a:spLocks noChangeArrowheads="1"/>
          </p:cNvSpPr>
          <p:nvPr/>
        </p:nvSpPr>
        <p:spPr bwMode="auto">
          <a:xfrm>
            <a:off x="395288" y="1943100"/>
            <a:ext cx="151288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Duodenal Cap</a:t>
            </a:r>
            <a:endParaRPr lang="en-US" sz="1400">
              <a:solidFill>
                <a:srgbClr val="50E2DB"/>
              </a:solidFill>
            </a:endParaRPr>
          </a:p>
        </p:txBody>
      </p:sp>
      <p:cxnSp>
        <p:nvCxnSpPr>
          <p:cNvPr id="26" name="Straight Arrow Connector 25"/>
          <p:cNvCxnSpPr/>
          <p:nvPr/>
        </p:nvCxnSpPr>
        <p:spPr>
          <a:xfrm rot="10800000">
            <a:off x="1908175" y="2571750"/>
            <a:ext cx="2232025" cy="1141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3" name="TextBox 7"/>
          <p:cNvSpPr txBox="1">
            <a:spLocks noChangeArrowheads="1"/>
          </p:cNvSpPr>
          <p:nvPr/>
        </p:nvSpPr>
        <p:spPr bwMode="auto">
          <a:xfrm>
            <a:off x="539750" y="2447925"/>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Pyloric Canal</a:t>
            </a:r>
            <a:endParaRPr lang="en-US" sz="1400">
              <a:solidFill>
                <a:srgbClr val="50E2DB"/>
              </a:solidFill>
            </a:endParaRPr>
          </a:p>
        </p:txBody>
      </p:sp>
      <p:cxnSp>
        <p:nvCxnSpPr>
          <p:cNvPr id="29" name="Straight Arrow Connector 28"/>
          <p:cNvCxnSpPr>
            <a:endCxn id="13325" idx="3"/>
          </p:cNvCxnSpPr>
          <p:nvPr/>
        </p:nvCxnSpPr>
        <p:spPr>
          <a:xfrm rot="10800000">
            <a:off x="1835150" y="3141663"/>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5" name="TextBox 7"/>
          <p:cNvSpPr txBox="1">
            <a:spLocks noChangeArrowheads="1"/>
          </p:cNvSpPr>
          <p:nvPr/>
        </p:nvSpPr>
        <p:spPr bwMode="auto">
          <a:xfrm>
            <a:off x="468313" y="28797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3326" name="TextBox 7"/>
          <p:cNvSpPr txBox="1">
            <a:spLocks noChangeArrowheads="1"/>
          </p:cNvSpPr>
          <p:nvPr/>
        </p:nvSpPr>
        <p:spPr bwMode="auto">
          <a:xfrm>
            <a:off x="468313" y="35274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33" name="Straight Arrow Connector 32"/>
          <p:cNvCxnSpPr>
            <a:endCxn id="13326" idx="3"/>
          </p:cNvCxnSpPr>
          <p:nvPr/>
        </p:nvCxnSpPr>
        <p:spPr>
          <a:xfrm rot="10800000">
            <a:off x="1835150" y="3789363"/>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3890963" y="4030663"/>
            <a:ext cx="1150937" cy="1587"/>
          </a:xfrm>
          <a:prstGeom prst="straightConnector1">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4932363" y="2736850"/>
            <a:ext cx="1439862" cy="1150938"/>
          </a:xfrm>
          <a:prstGeom prst="curvedConnector3">
            <a:avLst>
              <a:gd name="adj1" fmla="val 79737"/>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996531" y="35996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39" name="TextBox 7"/>
          <p:cNvSpPr txBox="1">
            <a:spLocks noChangeArrowheads="1"/>
          </p:cNvSpPr>
          <p:nvPr/>
        </p:nvSpPr>
        <p:spPr bwMode="auto">
          <a:xfrm>
            <a:off x="5364163" y="3671888"/>
            <a:ext cx="431800"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a:solidFill>
                  <a:srgbClr val="50E2DB"/>
                </a:solidFill>
              </a:rPr>
              <a:t>Body</a:t>
            </a:r>
            <a:endParaRPr lang="en-US" sz="1050" dirty="0">
              <a:solidFill>
                <a:srgbClr val="50E2DB"/>
              </a:solidFill>
            </a:endParaRPr>
          </a:p>
        </p:txBody>
      </p:sp>
      <p:sp>
        <p:nvSpPr>
          <p:cNvPr id="45" name="TextBox 7"/>
          <p:cNvSpPr txBox="1">
            <a:spLocks noChangeArrowheads="1"/>
          </p:cNvSpPr>
          <p:nvPr/>
        </p:nvSpPr>
        <p:spPr bwMode="auto">
          <a:xfrm>
            <a:off x="4211638" y="3959225"/>
            <a:ext cx="504825"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err="1">
                <a:solidFill>
                  <a:srgbClr val="50E2DB"/>
                </a:solidFill>
              </a:rPr>
              <a:t>Antrum</a:t>
            </a:r>
            <a:endParaRPr lang="en-US" sz="1050" dirty="0">
              <a:solidFill>
                <a:srgbClr val="50E2DB"/>
              </a:solidFill>
            </a:endParaRPr>
          </a:p>
        </p:txBody>
      </p:sp>
      <p:cxnSp>
        <p:nvCxnSpPr>
          <p:cNvPr id="59" name="Straight Arrow Connector 58"/>
          <p:cNvCxnSpPr/>
          <p:nvPr/>
        </p:nvCxnSpPr>
        <p:spPr>
          <a:xfrm rot="10800000">
            <a:off x="1763713" y="1584325"/>
            <a:ext cx="3024187" cy="18716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4" name="TextBox 7"/>
          <p:cNvSpPr txBox="1">
            <a:spLocks noChangeArrowheads="1"/>
          </p:cNvSpPr>
          <p:nvPr/>
        </p:nvSpPr>
        <p:spPr bwMode="auto">
          <a:xfrm>
            <a:off x="179388" y="10795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
        <p:nvSpPr>
          <p:cNvPr id="13335" name="TextBox 7"/>
          <p:cNvSpPr txBox="1">
            <a:spLocks noChangeArrowheads="1"/>
          </p:cNvSpPr>
          <p:nvPr/>
        </p:nvSpPr>
        <p:spPr bwMode="auto">
          <a:xfrm>
            <a:off x="7235825" y="1584325"/>
            <a:ext cx="1655763" cy="4603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000">
                <a:solidFill>
                  <a:srgbClr val="50E2DB"/>
                </a:solidFill>
              </a:rPr>
              <a:t>Incisura Angularis</a:t>
            </a:r>
          </a:p>
        </p:txBody>
      </p:sp>
      <p:cxnSp>
        <p:nvCxnSpPr>
          <p:cNvPr id="65" name="Straight Arrow Connector 64"/>
          <p:cNvCxnSpPr>
            <a:endCxn id="13335" idx="1"/>
          </p:cNvCxnSpPr>
          <p:nvPr/>
        </p:nvCxnSpPr>
        <p:spPr>
          <a:xfrm flipV="1">
            <a:off x="5076825" y="1814513"/>
            <a:ext cx="2159000" cy="18573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7" name="TextBox 7"/>
          <p:cNvSpPr txBox="1">
            <a:spLocks noChangeArrowheads="1"/>
          </p:cNvSpPr>
          <p:nvPr/>
        </p:nvSpPr>
        <p:spPr bwMode="auto">
          <a:xfrm>
            <a:off x="7308850" y="3527425"/>
            <a:ext cx="1655763" cy="615950"/>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Jejunum:</a:t>
            </a:r>
          </a:p>
          <a:p>
            <a:pPr algn="ctr"/>
            <a:r>
              <a:rPr lang="en-US" sz="1000">
                <a:solidFill>
                  <a:srgbClr val="50E2DB"/>
                </a:solidFill>
              </a:rPr>
              <a:t>Plica Circularis on the outer border</a:t>
            </a:r>
          </a:p>
        </p:txBody>
      </p:sp>
      <p:cxnSp>
        <p:nvCxnSpPr>
          <p:cNvPr id="69" name="Straight Arrow Connector 68"/>
          <p:cNvCxnSpPr>
            <a:endCxn id="13337" idx="1"/>
          </p:cNvCxnSpPr>
          <p:nvPr/>
        </p:nvCxnSpPr>
        <p:spPr>
          <a:xfrm flipV="1">
            <a:off x="6156325" y="3835400"/>
            <a:ext cx="1152525" cy="10604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0800000">
            <a:off x="1835150" y="5667375"/>
            <a:ext cx="2808288" cy="741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40" name="TextBox 7"/>
          <p:cNvSpPr txBox="1">
            <a:spLocks noChangeArrowheads="1"/>
          </p:cNvSpPr>
          <p:nvPr/>
        </p:nvSpPr>
        <p:spPr bwMode="auto">
          <a:xfrm>
            <a:off x="1116013" y="5543550"/>
            <a:ext cx="71913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Ileum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it_small_bowel_ba_normal_2"/>
          <p:cNvPicPr>
            <a:picLocks noChangeAspect="1" noChangeArrowheads="1"/>
          </p:cNvPicPr>
          <p:nvPr/>
        </p:nvPicPr>
        <p:blipFill>
          <a:blip r:embed="rId2" cstate="print"/>
          <a:srcRect/>
          <a:stretch>
            <a:fillRect/>
          </a:stretch>
        </p:blipFill>
        <p:spPr bwMode="auto">
          <a:xfrm>
            <a:off x="2006600" y="962025"/>
            <a:ext cx="5132388"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 to </a:t>
            </a:r>
            <a:r>
              <a:rPr lang="en-US" sz="2800" b="1"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Cecum</a:t>
            </a: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endCxn id="14341" idx="3"/>
          </p:cNvCxnSpPr>
          <p:nvPr/>
        </p:nvCxnSpPr>
        <p:spPr>
          <a:xfrm rot="10800000">
            <a:off x="1835150" y="2997200"/>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1" name="TextBox 7"/>
          <p:cNvSpPr txBox="1">
            <a:spLocks noChangeArrowheads="1"/>
          </p:cNvSpPr>
          <p:nvPr/>
        </p:nvSpPr>
        <p:spPr bwMode="auto">
          <a:xfrm>
            <a:off x="468313" y="27352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4342" name="TextBox 7"/>
          <p:cNvSpPr txBox="1">
            <a:spLocks noChangeArrowheads="1"/>
          </p:cNvSpPr>
          <p:nvPr/>
        </p:nvSpPr>
        <p:spPr bwMode="auto">
          <a:xfrm>
            <a:off x="468313" y="33829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7" name="Straight Arrow Connector 6"/>
          <p:cNvCxnSpPr>
            <a:endCxn id="14342" idx="3"/>
          </p:cNvCxnSpPr>
          <p:nvPr/>
        </p:nvCxnSpPr>
        <p:spPr>
          <a:xfrm rot="10800000">
            <a:off x="1835150" y="3644900"/>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4345" idx="1"/>
          </p:cNvCxnSpPr>
          <p:nvPr/>
        </p:nvCxnSpPr>
        <p:spPr>
          <a:xfrm flipV="1">
            <a:off x="4932363" y="2606675"/>
            <a:ext cx="2232025" cy="12096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5" name="TextBox 7"/>
          <p:cNvSpPr txBox="1">
            <a:spLocks noChangeArrowheads="1"/>
          </p:cNvSpPr>
          <p:nvPr/>
        </p:nvSpPr>
        <p:spPr bwMode="auto">
          <a:xfrm>
            <a:off x="7164388" y="23749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Git_normal_small_bowel_enemalabelled"/>
          <p:cNvPicPr>
            <a:picLocks noChangeAspect="1" noChangeArrowheads="1"/>
          </p:cNvPicPr>
          <p:nvPr/>
        </p:nvPicPr>
        <p:blipFill>
          <a:blip r:embed="rId2" cstate="print"/>
          <a:srcRect/>
          <a:stretch>
            <a:fillRect/>
          </a:stretch>
        </p:blipFill>
        <p:spPr bwMode="auto">
          <a:xfrm>
            <a:off x="2746375" y="571500"/>
            <a:ext cx="3770313" cy="6142038"/>
          </a:xfrm>
          <a:prstGeom prst="rect">
            <a:avLst/>
          </a:prstGeom>
          <a:noFill/>
          <a:ln w="9525">
            <a:noFill/>
            <a:miter lim="800000"/>
            <a:headEnd/>
            <a:tailEnd/>
          </a:ln>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it_normal_small_bowe_1l"/>
          <p:cNvPicPr>
            <a:picLocks noChangeAspect="1" noChangeArrowheads="1"/>
          </p:cNvPicPr>
          <p:nvPr/>
        </p:nvPicPr>
        <p:blipFill>
          <a:blip r:embed="rId2" cstate="print"/>
          <a:srcRect/>
          <a:stretch>
            <a:fillRect/>
          </a:stretch>
        </p:blipFill>
        <p:spPr bwMode="auto">
          <a:xfrm>
            <a:off x="2051050" y="476250"/>
            <a:ext cx="5041900" cy="50720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Small Bowel Enema</a:t>
            </a:r>
          </a:p>
        </p:txBody>
      </p:sp>
      <p:sp>
        <p:nvSpPr>
          <p:cNvPr id="15364" name="TextBox 7"/>
          <p:cNvSpPr txBox="1">
            <a:spLocks noChangeArrowheads="1"/>
          </p:cNvSpPr>
          <p:nvPr/>
        </p:nvSpPr>
        <p:spPr bwMode="auto">
          <a:xfrm>
            <a:off x="1042988" y="5732463"/>
            <a:ext cx="7273925" cy="985837"/>
          </a:xfrm>
          <a:prstGeom prst="rect">
            <a:avLst/>
          </a:prstGeom>
          <a:solidFill>
            <a:schemeClr val="bg1"/>
          </a:solidFill>
          <a:ln w="9525">
            <a:noFill/>
            <a:miter lim="800000"/>
            <a:headEnd/>
            <a:tailEnd/>
          </a:ln>
        </p:spPr>
        <p:txBody>
          <a:bodyPr>
            <a:spAutoFit/>
          </a:bodyPr>
          <a:lstStyle/>
          <a:p>
            <a:pPr algn="ctr"/>
            <a:r>
              <a:rPr lang="en-US" sz="1400">
                <a:solidFill>
                  <a:srgbClr val="50E2DB"/>
                </a:solidFill>
              </a:rPr>
              <a:t>A Modified Follow-Through which is called </a:t>
            </a:r>
            <a:r>
              <a:rPr lang="en-US" sz="1400" b="1">
                <a:solidFill>
                  <a:srgbClr val="50E2DB"/>
                </a:solidFill>
              </a:rPr>
              <a:t>Small Bowel Enema </a:t>
            </a:r>
            <a:r>
              <a:rPr lang="en-US" sz="1400">
                <a:solidFill>
                  <a:srgbClr val="50E2DB"/>
                </a:solidFill>
              </a:rPr>
              <a:t>note that the bowel is more distended here</a:t>
            </a:r>
          </a:p>
          <a:p>
            <a:pPr algn="ctr"/>
            <a:r>
              <a:rPr lang="en-US" sz="1000">
                <a:solidFill>
                  <a:srgbClr val="50E2DB"/>
                </a:solidFill>
              </a:rPr>
              <a:t>This procedure involves inserting a thin tube through the mouth, esophagus and past the stomach to inject barium, methylcellulose and water into the small bowel. This allows for better visualization of the small bowel than can be seen during a small bowel follow-through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t>How To Assess The Film</a:t>
            </a:r>
          </a:p>
        </p:txBody>
      </p:sp>
      <p:sp>
        <p:nvSpPr>
          <p:cNvPr id="12291" name="Rectangle 3"/>
          <p:cNvSpPr>
            <a:spLocks noGrp="1" noChangeArrowheads="1"/>
          </p:cNvSpPr>
          <p:nvPr>
            <p:ph type="body" idx="1"/>
          </p:nvPr>
        </p:nvSpPr>
        <p:spPr/>
        <p:txBody>
          <a:bodyPr>
            <a:normAutofit/>
          </a:bodyPr>
          <a:lstStyle/>
          <a:p>
            <a:pPr>
              <a:lnSpc>
                <a:spcPct val="90000"/>
              </a:lnSpc>
            </a:pPr>
            <a:r>
              <a:rPr lang="en-GB" sz="2000" b="1" dirty="0">
                <a:latin typeface="Palatino-Roman" charset="0"/>
              </a:rPr>
              <a:t>Basic </a:t>
            </a:r>
            <a:r>
              <a:rPr lang="en-GB" sz="2000" b="1" dirty="0" smtClean="0">
                <a:latin typeface="Palatino-Roman" charset="0"/>
              </a:rPr>
              <a:t>Details </a:t>
            </a:r>
            <a:r>
              <a:rPr lang="en-GB" sz="2000" dirty="0" smtClean="0">
                <a:latin typeface="Palatino-Roman" charset="0"/>
              </a:rPr>
              <a:t>[</a:t>
            </a:r>
            <a:r>
              <a:rPr lang="en-GB" sz="2000" dirty="0">
                <a:latin typeface="Palatino-Roman" charset="0"/>
              </a:rPr>
              <a:t>name], </a:t>
            </a:r>
            <a:r>
              <a:rPr lang="en-GB" sz="2000" dirty="0" smtClean="0">
                <a:latin typeface="Palatino-Roman" charset="0"/>
              </a:rPr>
              <a:t>[</a:t>
            </a:r>
            <a:r>
              <a:rPr lang="en-GB" sz="2000" dirty="0">
                <a:latin typeface="Palatino-Roman" charset="0"/>
              </a:rPr>
              <a:t>age] </a:t>
            </a:r>
            <a:r>
              <a:rPr lang="en-GB" sz="2000" dirty="0" smtClean="0">
                <a:latin typeface="Palatino-Roman" charset="0"/>
              </a:rPr>
              <a:t>[</a:t>
            </a:r>
            <a:r>
              <a:rPr lang="en-GB" sz="2000" dirty="0">
                <a:latin typeface="Palatino-Roman" charset="0"/>
              </a:rPr>
              <a:t>sex]. </a:t>
            </a:r>
            <a:r>
              <a:rPr lang="en-GB" sz="2000" dirty="0" smtClean="0">
                <a:latin typeface="Palatino-Roman" charset="0"/>
              </a:rPr>
              <a:t>[</a:t>
            </a:r>
            <a:r>
              <a:rPr lang="en-GB" sz="2000" dirty="0">
                <a:latin typeface="Palatino-Roman" charset="0"/>
              </a:rPr>
              <a:t>date] and appears well/poorly penetrated” </a:t>
            </a:r>
          </a:p>
          <a:p>
            <a:pPr>
              <a:lnSpc>
                <a:spcPct val="90000"/>
              </a:lnSpc>
            </a:pPr>
            <a:r>
              <a:rPr lang="en-GB" sz="2000" dirty="0">
                <a:latin typeface="Palatino-Roman" charset="0"/>
              </a:rPr>
              <a:t>Establish the </a:t>
            </a:r>
            <a:r>
              <a:rPr lang="en-GB" sz="2000" b="1" dirty="0">
                <a:latin typeface="Palatino-Roman" charset="0"/>
              </a:rPr>
              <a:t>projection</a:t>
            </a:r>
            <a:r>
              <a:rPr lang="en-GB" sz="2000" dirty="0">
                <a:latin typeface="Palatino-Roman" charset="0"/>
              </a:rPr>
              <a:t> of the film </a:t>
            </a:r>
            <a:r>
              <a:rPr lang="en-GB" sz="2000" dirty="0" smtClean="0">
                <a:latin typeface="Palatino-Roman" charset="0"/>
              </a:rPr>
              <a:t>(AP</a:t>
            </a:r>
            <a:r>
              <a:rPr lang="en-GB" sz="2000" dirty="0">
                <a:latin typeface="Palatino-Roman" charset="0"/>
              </a:rPr>
              <a:t>) and whether it is </a:t>
            </a:r>
            <a:r>
              <a:rPr lang="en-GB" sz="2000" b="1" dirty="0">
                <a:latin typeface="Palatino-Roman" charset="0"/>
              </a:rPr>
              <a:t>supine</a:t>
            </a:r>
            <a:r>
              <a:rPr lang="en-GB" sz="2000" dirty="0">
                <a:latin typeface="Palatino-Roman" charset="0"/>
              </a:rPr>
              <a:t> or </a:t>
            </a:r>
            <a:r>
              <a:rPr lang="en-GB" sz="2000" b="1" dirty="0">
                <a:latin typeface="Palatino-Roman" charset="0"/>
              </a:rPr>
              <a:t>erect</a:t>
            </a:r>
            <a:r>
              <a:rPr lang="en-GB" sz="2000" dirty="0">
                <a:latin typeface="Palatino-Roman" charset="0"/>
              </a:rPr>
              <a:t>. </a:t>
            </a:r>
          </a:p>
          <a:p>
            <a:pPr>
              <a:lnSpc>
                <a:spcPct val="90000"/>
              </a:lnSpc>
            </a:pPr>
            <a:r>
              <a:rPr lang="en-GB" sz="2000" dirty="0" smtClean="0">
                <a:latin typeface="Palatino-Roman" charset="0"/>
              </a:rPr>
              <a:t>check </a:t>
            </a:r>
            <a:r>
              <a:rPr lang="en-GB" sz="2000" dirty="0">
                <a:latin typeface="Palatino-Roman" charset="0"/>
              </a:rPr>
              <a:t>left and </a:t>
            </a:r>
            <a:r>
              <a:rPr lang="en-GB" sz="2000" dirty="0" smtClean="0">
                <a:latin typeface="Palatino-Roman" charset="0"/>
              </a:rPr>
              <a:t>right</a:t>
            </a:r>
            <a:endParaRPr lang="en-GB" sz="2000" dirty="0">
              <a:latin typeface="Palatino-Roman" charset="0"/>
            </a:endParaRPr>
          </a:p>
          <a:p>
            <a:pPr>
              <a:lnSpc>
                <a:spcPct val="90000"/>
              </a:lnSpc>
            </a:pPr>
            <a:r>
              <a:rPr lang="en-GB" sz="2000" dirty="0" smtClean="0">
                <a:latin typeface="Palatino-Roman" charset="0"/>
              </a:rPr>
              <a:t>Check Bone</a:t>
            </a:r>
            <a:r>
              <a:rPr lang="en-GB" sz="2000" dirty="0">
                <a:latin typeface="Palatino-Roman" charset="0"/>
              </a:rPr>
              <a:t>, Soft tissue/Solid Organs, Calcification, Gas pattern &amp; </a:t>
            </a:r>
            <a:r>
              <a:rPr lang="en-GB" sz="2000" dirty="0" smtClean="0">
                <a:latin typeface="Palatino-Roman" charset="0"/>
              </a:rPr>
              <a:t>Artefacts</a:t>
            </a:r>
            <a:endParaRPr lang="en-GB" sz="2000" dirty="0">
              <a:latin typeface="Palatino-Roman"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Enema</a:t>
            </a:r>
          </a:p>
        </p:txBody>
      </p:sp>
      <p:sp>
        <p:nvSpPr>
          <p:cNvPr id="10243" name="Rectangle 3"/>
          <p:cNvSpPr>
            <a:spLocks noGrp="1" noChangeArrowheads="1"/>
          </p:cNvSpPr>
          <p:nvPr>
            <p:ph type="body" sz="half" idx="1"/>
          </p:nvPr>
        </p:nvSpPr>
        <p:spPr>
          <a:xfrm>
            <a:off x="228600" y="1447800"/>
            <a:ext cx="4114800" cy="4953000"/>
          </a:xfrm>
        </p:spPr>
        <p:txBody>
          <a:bodyPr>
            <a:noAutofit/>
          </a:bodyPr>
          <a:lstStyle/>
          <a:p>
            <a:pPr>
              <a:lnSpc>
                <a:spcPct val="90000"/>
              </a:lnSpc>
            </a:pPr>
            <a:r>
              <a:rPr lang="en-GB" sz="1800" dirty="0">
                <a:solidFill>
                  <a:schemeClr val="tx2">
                    <a:lumMod val="40000"/>
                    <a:lumOff val="60000"/>
                  </a:schemeClr>
                </a:solidFill>
              </a:rPr>
              <a:t>Single or double </a:t>
            </a:r>
            <a:r>
              <a:rPr lang="en-GB" sz="1800" dirty="0"/>
              <a:t>contrast study. </a:t>
            </a:r>
          </a:p>
          <a:p>
            <a:pPr>
              <a:lnSpc>
                <a:spcPct val="90000"/>
              </a:lnSpc>
            </a:pPr>
            <a:r>
              <a:rPr lang="en-GB" sz="1800" dirty="0"/>
              <a:t>Double contrast means </a:t>
            </a:r>
            <a:r>
              <a:rPr lang="en-GB" sz="1800" dirty="0">
                <a:solidFill>
                  <a:schemeClr val="tx2">
                    <a:lumMod val="40000"/>
                    <a:lumOff val="60000"/>
                  </a:schemeClr>
                </a:solidFill>
              </a:rPr>
              <a:t>air fired up after barium </a:t>
            </a:r>
            <a:r>
              <a:rPr lang="en-GB" sz="1800" dirty="0"/>
              <a:t>– pictures may show coating on the outline of the bowel rather than a white bowel (right)</a:t>
            </a:r>
          </a:p>
          <a:p>
            <a:pPr>
              <a:lnSpc>
                <a:spcPct val="90000"/>
              </a:lnSpc>
            </a:pPr>
            <a:r>
              <a:rPr lang="en-GB" sz="1800" dirty="0"/>
              <a:t>Patient has to have:</a:t>
            </a:r>
          </a:p>
          <a:p>
            <a:pPr lvl="1">
              <a:lnSpc>
                <a:spcPct val="90000"/>
              </a:lnSpc>
            </a:pPr>
            <a:r>
              <a:rPr lang="en-GB" sz="1800" dirty="0">
                <a:solidFill>
                  <a:srgbClr val="000000"/>
                </a:solidFill>
              </a:rPr>
              <a:t>low residue diet for three days before the procedure</a:t>
            </a:r>
          </a:p>
          <a:p>
            <a:pPr lvl="1">
              <a:lnSpc>
                <a:spcPct val="90000"/>
              </a:lnSpc>
            </a:pPr>
            <a:r>
              <a:rPr lang="en-GB" sz="1800" dirty="0">
                <a:solidFill>
                  <a:srgbClr val="000000"/>
                </a:solidFill>
              </a:rPr>
              <a:t>laxatives 24 hr before </a:t>
            </a:r>
          </a:p>
          <a:p>
            <a:pPr lvl="1">
              <a:lnSpc>
                <a:spcPct val="90000"/>
              </a:lnSpc>
            </a:pPr>
            <a:r>
              <a:rPr lang="en-GB" sz="1800" dirty="0">
                <a:solidFill>
                  <a:srgbClr val="000000"/>
                </a:solidFill>
              </a:rPr>
              <a:t>bowel prep just before</a:t>
            </a:r>
          </a:p>
          <a:p>
            <a:pPr>
              <a:lnSpc>
                <a:spcPct val="90000"/>
              </a:lnSpc>
            </a:pPr>
            <a:r>
              <a:rPr lang="en-GB" sz="1800" dirty="0"/>
              <a:t>Barium up the bum, patient has to move into different positions to coat to the whole colon. Often the table moves about to help the passage of barium. Serial X-rays are taken</a:t>
            </a:r>
          </a:p>
          <a:p>
            <a:pPr>
              <a:lnSpc>
                <a:spcPct val="90000"/>
              </a:lnSpc>
            </a:pPr>
            <a:r>
              <a:rPr lang="en-GB" sz="1800" dirty="0"/>
              <a:t>Films can be small and only cover a small area of </a:t>
            </a:r>
            <a:r>
              <a:rPr lang="en-GB" sz="1800" dirty="0" smtClean="0"/>
              <a:t>bowel</a:t>
            </a:r>
            <a:endParaRPr lang="en-GB" sz="1800" dirty="0"/>
          </a:p>
        </p:txBody>
      </p:sp>
      <p:pic>
        <p:nvPicPr>
          <p:cNvPr id="10247" name="Picture 7" descr="C:\Documents and Settings\Ian Anderson\Desktop\Abdo Films\Normal Barium Enema.jpg"/>
          <p:cNvPicPr>
            <a:picLocks noGrp="1" noChangeAspect="1" noChangeArrowheads="1"/>
          </p:cNvPicPr>
          <p:nvPr>
            <p:ph type="clipArt" sz="half" idx="2"/>
          </p:nvPr>
        </p:nvPicPr>
        <p:blipFill>
          <a:blip r:embed="rId2" cstate="print"/>
          <a:srcRect/>
          <a:stretch>
            <a:fillRect/>
          </a:stretch>
        </p:blipFill>
        <p:spPr>
          <a:xfrm>
            <a:off x="4648200" y="2152650"/>
            <a:ext cx="3810000" cy="3771900"/>
          </a:xfrm>
          <a:noFill/>
          <a:ln/>
        </p:spPr>
      </p:pic>
      <p:sp>
        <p:nvSpPr>
          <p:cNvPr id="10248" name="Text Box 8"/>
          <p:cNvSpPr txBox="1">
            <a:spLocks noChangeArrowheads="1"/>
          </p:cNvSpPr>
          <p:nvPr/>
        </p:nvSpPr>
        <p:spPr bwMode="auto">
          <a:xfrm>
            <a:off x="4648200" y="5943600"/>
            <a:ext cx="3810000" cy="396875"/>
          </a:xfrm>
          <a:prstGeom prst="rect">
            <a:avLst/>
          </a:prstGeom>
          <a:noFill/>
          <a:ln w="9525">
            <a:noFill/>
            <a:miter lim="800000"/>
            <a:headEnd/>
            <a:tailEnd/>
          </a:ln>
          <a:effectLst/>
        </p:spPr>
        <p:txBody>
          <a:bodyPr>
            <a:spAutoFit/>
          </a:bodyPr>
          <a:lstStyle/>
          <a:p>
            <a:pPr>
              <a:spcBef>
                <a:spcPct val="50000"/>
              </a:spcBef>
            </a:pPr>
            <a:r>
              <a:rPr lang="en-GB" sz="2000"/>
              <a:t>This is normal, despite the arrows!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olon%20single%20contrast"/>
          <p:cNvPicPr>
            <a:picLocks noChangeAspect="1" noChangeArrowheads="1"/>
          </p:cNvPicPr>
          <p:nvPr/>
        </p:nvPicPr>
        <p:blipFill>
          <a:blip r:embed="rId2" cstate="print"/>
          <a:srcRect/>
          <a:stretch>
            <a:fillRect/>
          </a:stretch>
        </p:blipFill>
        <p:spPr bwMode="auto">
          <a:xfrm>
            <a:off x="1714500" y="361950"/>
            <a:ext cx="5715000" cy="648017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Single Contrast</a:t>
            </a:r>
          </a:p>
        </p:txBody>
      </p:sp>
      <p:cxnSp>
        <p:nvCxnSpPr>
          <p:cNvPr id="4" name="Straight Arrow Connector 3"/>
          <p:cNvCxnSpPr>
            <a:endCxn id="17413" idx="3"/>
          </p:cNvCxnSpPr>
          <p:nvPr/>
        </p:nvCxnSpPr>
        <p:spPr>
          <a:xfrm rot="10800000">
            <a:off x="1547813" y="2676525"/>
            <a:ext cx="1511300" cy="5667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3" name="TextBox 7"/>
          <p:cNvSpPr txBox="1">
            <a:spLocks noChangeArrowheads="1"/>
          </p:cNvSpPr>
          <p:nvPr/>
        </p:nvSpPr>
        <p:spPr bwMode="auto">
          <a:xfrm>
            <a:off x="684213" y="2522538"/>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
        <p:nvSpPr>
          <p:cNvPr id="17414" name="TextBox 7"/>
          <p:cNvSpPr txBox="1">
            <a:spLocks noChangeArrowheads="1"/>
          </p:cNvSpPr>
          <p:nvPr/>
        </p:nvSpPr>
        <p:spPr bwMode="auto">
          <a:xfrm>
            <a:off x="395288" y="3675063"/>
            <a:ext cx="10080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Terminal Ileum</a:t>
            </a:r>
            <a:endParaRPr lang="en-US" sz="1400">
              <a:solidFill>
                <a:srgbClr val="50E2DB"/>
              </a:solidFill>
            </a:endParaRPr>
          </a:p>
        </p:txBody>
      </p:sp>
      <p:cxnSp>
        <p:nvCxnSpPr>
          <p:cNvPr id="10" name="Straight Arrow Connector 9"/>
          <p:cNvCxnSpPr>
            <a:endCxn id="17414" idx="3"/>
          </p:cNvCxnSpPr>
          <p:nvPr/>
        </p:nvCxnSpPr>
        <p:spPr>
          <a:xfrm rot="10800000">
            <a:off x="1403350" y="3937000"/>
            <a:ext cx="1728788"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6" name="TextBox 7"/>
          <p:cNvSpPr txBox="1">
            <a:spLocks noChangeArrowheads="1"/>
          </p:cNvSpPr>
          <p:nvPr/>
        </p:nvSpPr>
        <p:spPr bwMode="auto">
          <a:xfrm>
            <a:off x="7596188" y="650875"/>
            <a:ext cx="1223962" cy="522288"/>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Transverse Colon</a:t>
            </a:r>
            <a:endParaRPr lang="en-US" sz="1400">
              <a:solidFill>
                <a:srgbClr val="50E2DB"/>
              </a:solidFill>
            </a:endParaRPr>
          </a:p>
        </p:txBody>
      </p:sp>
      <p:cxnSp>
        <p:nvCxnSpPr>
          <p:cNvPr id="15" name="Straight Arrow Connector 14"/>
          <p:cNvCxnSpPr>
            <a:endCxn id="17416" idx="1"/>
          </p:cNvCxnSpPr>
          <p:nvPr/>
        </p:nvCxnSpPr>
        <p:spPr>
          <a:xfrm flipV="1">
            <a:off x="5148263" y="911225"/>
            <a:ext cx="2447925" cy="16113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8" name="TextBox 7"/>
          <p:cNvSpPr txBox="1">
            <a:spLocks noChangeArrowheads="1"/>
          </p:cNvSpPr>
          <p:nvPr/>
        </p:nvSpPr>
        <p:spPr bwMode="auto">
          <a:xfrm>
            <a:off x="7885113" y="2017713"/>
            <a:ext cx="125888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Descending Colon</a:t>
            </a:r>
            <a:endParaRPr lang="en-US" sz="1400">
              <a:solidFill>
                <a:srgbClr val="50E2DB"/>
              </a:solidFill>
            </a:endParaRPr>
          </a:p>
        </p:txBody>
      </p:sp>
      <p:cxnSp>
        <p:nvCxnSpPr>
          <p:cNvPr id="19" name="Straight Arrow Connector 18"/>
          <p:cNvCxnSpPr>
            <a:endCxn id="17418" idx="1"/>
          </p:cNvCxnSpPr>
          <p:nvPr/>
        </p:nvCxnSpPr>
        <p:spPr>
          <a:xfrm flipV="1">
            <a:off x="6227763" y="2279650"/>
            <a:ext cx="1657350" cy="1395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0" name="TextBox 7"/>
          <p:cNvSpPr txBox="1">
            <a:spLocks noChangeArrowheads="1"/>
          </p:cNvSpPr>
          <p:nvPr/>
        </p:nvSpPr>
        <p:spPr bwMode="auto">
          <a:xfrm>
            <a:off x="7235825" y="3602038"/>
            <a:ext cx="1008063"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Sigmoid</a:t>
            </a:r>
            <a:endParaRPr lang="en-US" sz="1400">
              <a:solidFill>
                <a:srgbClr val="50E2DB"/>
              </a:solidFill>
            </a:endParaRPr>
          </a:p>
        </p:txBody>
      </p:sp>
      <p:cxnSp>
        <p:nvCxnSpPr>
          <p:cNvPr id="21" name="Straight Arrow Connector 20"/>
          <p:cNvCxnSpPr>
            <a:endCxn id="17420" idx="1"/>
          </p:cNvCxnSpPr>
          <p:nvPr/>
        </p:nvCxnSpPr>
        <p:spPr>
          <a:xfrm flipV="1">
            <a:off x="4787900" y="3756025"/>
            <a:ext cx="2447925" cy="1719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423" idx="3"/>
          </p:cNvCxnSpPr>
          <p:nvPr/>
        </p:nvCxnSpPr>
        <p:spPr>
          <a:xfrm rot="10800000">
            <a:off x="1331913" y="1055688"/>
            <a:ext cx="1223962" cy="4587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3" name="TextBox 7"/>
          <p:cNvSpPr txBox="1">
            <a:spLocks noChangeArrowheads="1"/>
          </p:cNvSpPr>
          <p:nvPr/>
        </p:nvSpPr>
        <p:spPr bwMode="auto">
          <a:xfrm>
            <a:off x="179388" y="793750"/>
            <a:ext cx="1152525"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Ascending Colon</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it_normal_enema_3"/>
          <p:cNvPicPr>
            <a:picLocks noChangeAspect="1" noChangeArrowheads="1"/>
          </p:cNvPicPr>
          <p:nvPr/>
        </p:nvPicPr>
        <p:blipFill>
          <a:blip r:embed="rId2" cstate="print"/>
          <a:srcRect/>
          <a:stretch>
            <a:fillRect/>
          </a:stretch>
        </p:blipFill>
        <p:spPr bwMode="auto">
          <a:xfrm>
            <a:off x="2286000" y="1152525"/>
            <a:ext cx="4572000" cy="558958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(Right Lateral </a:t>
            </a:r>
            <a:r>
              <a:rPr lang="en-US" sz="2800"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Decubitus</a:t>
            </a: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a:t>
            </a:r>
          </a:p>
        </p:txBody>
      </p:sp>
      <p:cxnSp>
        <p:nvCxnSpPr>
          <p:cNvPr id="4" name="Straight Arrow Connector 3"/>
          <p:cNvCxnSpPr>
            <a:endCxn id="18437" idx="3"/>
          </p:cNvCxnSpPr>
          <p:nvPr/>
        </p:nvCxnSpPr>
        <p:spPr>
          <a:xfrm rot="10800000">
            <a:off x="1547813" y="1614488"/>
            <a:ext cx="1871662"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7" name="TextBox 7"/>
          <p:cNvSpPr txBox="1">
            <a:spLocks noChangeArrowheads="1"/>
          </p:cNvSpPr>
          <p:nvPr/>
        </p:nvSpPr>
        <p:spPr bwMode="auto">
          <a:xfrm>
            <a:off x="395288" y="1354138"/>
            <a:ext cx="1152525"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Hepatic Flexure</a:t>
            </a:r>
            <a:endParaRPr lang="en-US" sz="1400">
              <a:solidFill>
                <a:srgbClr val="50E2DB"/>
              </a:solidFill>
            </a:endParaRPr>
          </a:p>
        </p:txBody>
      </p:sp>
      <p:cxnSp>
        <p:nvCxnSpPr>
          <p:cNvPr id="7" name="Straight Arrow Connector 6"/>
          <p:cNvCxnSpPr>
            <a:endCxn id="18439" idx="3"/>
          </p:cNvCxnSpPr>
          <p:nvPr/>
        </p:nvCxnSpPr>
        <p:spPr>
          <a:xfrm rot="10800000">
            <a:off x="1331913" y="2849563"/>
            <a:ext cx="1871662" cy="3762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9" name="TextBox 7"/>
          <p:cNvSpPr txBox="1">
            <a:spLocks noChangeArrowheads="1"/>
          </p:cNvSpPr>
          <p:nvPr/>
        </p:nvSpPr>
        <p:spPr bwMode="auto">
          <a:xfrm>
            <a:off x="179388" y="2649538"/>
            <a:ext cx="1152525" cy="400050"/>
          </a:xfrm>
          <a:prstGeom prst="rect">
            <a:avLst/>
          </a:prstGeom>
          <a:solidFill>
            <a:schemeClr val="bg1"/>
          </a:solidFill>
          <a:ln w="9525">
            <a:noFill/>
            <a:miter lim="800000"/>
            <a:headEnd/>
            <a:tailEnd/>
          </a:ln>
        </p:spPr>
        <p:txBody>
          <a:bodyPr>
            <a:spAutoFit/>
          </a:bodyPr>
          <a:lstStyle/>
          <a:p>
            <a:pPr algn="ctr"/>
            <a:r>
              <a:rPr lang="en-US" sz="1000" b="1">
                <a:solidFill>
                  <a:srgbClr val="50E2DB"/>
                </a:solidFill>
              </a:rPr>
              <a:t>Note the effect of gravity</a:t>
            </a:r>
            <a:endParaRPr lang="en-US" sz="1000">
              <a:solidFill>
                <a:srgbClr val="50E2DB"/>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it_normal_enema_2"/>
          <p:cNvPicPr>
            <a:picLocks noChangeAspect="1" noChangeArrowheads="1"/>
          </p:cNvPicPr>
          <p:nvPr/>
        </p:nvPicPr>
        <p:blipFill>
          <a:blip r:embed="rId2" cstate="print"/>
          <a:srcRect/>
          <a:stretch>
            <a:fillRect/>
          </a:stretch>
        </p:blipFill>
        <p:spPr bwMode="auto">
          <a:xfrm>
            <a:off x="2286000" y="958850"/>
            <a:ext cx="4572000" cy="57832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cxnSp>
        <p:nvCxnSpPr>
          <p:cNvPr id="4" name="Straight Arrow Connector 3"/>
          <p:cNvCxnSpPr>
            <a:endCxn id="19461" idx="1"/>
          </p:cNvCxnSpPr>
          <p:nvPr/>
        </p:nvCxnSpPr>
        <p:spPr>
          <a:xfrm flipV="1">
            <a:off x="6372225" y="1882775"/>
            <a:ext cx="792163" cy="6699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1" name="TextBox 7"/>
          <p:cNvSpPr txBox="1">
            <a:spLocks noChangeArrowheads="1"/>
          </p:cNvSpPr>
          <p:nvPr/>
        </p:nvSpPr>
        <p:spPr bwMode="auto">
          <a:xfrm>
            <a:off x="7164388" y="1544638"/>
            <a:ext cx="1511300" cy="677862"/>
          </a:xfrm>
          <a:prstGeom prst="rect">
            <a:avLst/>
          </a:prstGeom>
          <a:solidFill>
            <a:schemeClr val="bg1"/>
          </a:solidFill>
          <a:ln w="9525">
            <a:noFill/>
            <a:miter lim="800000"/>
            <a:headEnd/>
            <a:tailEnd/>
          </a:ln>
        </p:spPr>
        <p:txBody>
          <a:bodyPr>
            <a:spAutoFit/>
          </a:bodyPr>
          <a:lstStyle/>
          <a:p>
            <a:pPr algn="ctr"/>
            <a:r>
              <a:rPr lang="en-US" sz="1200">
                <a:solidFill>
                  <a:srgbClr val="50E2DB"/>
                </a:solidFill>
              </a:rPr>
              <a:t>Note the </a:t>
            </a:r>
            <a:r>
              <a:rPr lang="en-US" sz="1400" b="1">
                <a:solidFill>
                  <a:srgbClr val="50E2DB"/>
                </a:solidFill>
              </a:rPr>
              <a:t>Haustrations</a:t>
            </a:r>
          </a:p>
          <a:p>
            <a:pPr algn="ctr"/>
            <a:r>
              <a:rPr lang="en-US" sz="1200">
                <a:solidFill>
                  <a:srgbClr val="FF0000"/>
                </a:solidFill>
              </a:rPr>
              <a:t>If lost </a:t>
            </a:r>
            <a:r>
              <a:rPr lang="en-US" sz="1200">
                <a:solidFill>
                  <a:srgbClr val="FF0000"/>
                </a:solidFill>
                <a:sym typeface="Wingdings" pitchFamily="2" charset="2"/>
              </a:rPr>
              <a:t> UC (IBD)</a:t>
            </a:r>
            <a:endParaRPr lang="en-US" sz="1200">
              <a:solidFill>
                <a:srgbClr val="FF0000"/>
              </a:solidFill>
            </a:endParaRPr>
          </a:p>
        </p:txBody>
      </p:sp>
      <p:cxnSp>
        <p:nvCxnSpPr>
          <p:cNvPr id="11" name="Straight Arrow Connector 10"/>
          <p:cNvCxnSpPr>
            <a:endCxn id="19463" idx="3"/>
          </p:cNvCxnSpPr>
          <p:nvPr/>
        </p:nvCxnSpPr>
        <p:spPr>
          <a:xfrm rot="10800000">
            <a:off x="1547813" y="3930650"/>
            <a:ext cx="1871662" cy="4222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3" name="TextBox 7"/>
          <p:cNvSpPr txBox="1">
            <a:spLocks noChangeArrowheads="1"/>
          </p:cNvSpPr>
          <p:nvPr/>
        </p:nvSpPr>
        <p:spPr bwMode="auto">
          <a:xfrm>
            <a:off x="684213" y="3776663"/>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it_normal_enema_1"/>
          <p:cNvPicPr>
            <a:picLocks noChangeAspect="1" noChangeArrowheads="1"/>
          </p:cNvPicPr>
          <p:nvPr/>
        </p:nvPicPr>
        <p:blipFill>
          <a:blip r:embed="rId2" cstate="print"/>
          <a:srcRect/>
          <a:stretch>
            <a:fillRect/>
          </a:stretch>
        </p:blipFill>
        <p:spPr bwMode="auto">
          <a:xfrm>
            <a:off x="2286000" y="981075"/>
            <a:ext cx="4572000" cy="576103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4" name="Straight Arrow Connector 3"/>
          <p:cNvCxnSpPr>
            <a:endCxn id="20485" idx="3"/>
          </p:cNvCxnSpPr>
          <p:nvPr/>
        </p:nvCxnSpPr>
        <p:spPr>
          <a:xfrm rot="10800000">
            <a:off x="1908175" y="6318250"/>
            <a:ext cx="2592388" cy="277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485" name="TextBox 7"/>
          <p:cNvSpPr txBox="1">
            <a:spLocks noChangeArrowheads="1"/>
          </p:cNvSpPr>
          <p:nvPr/>
        </p:nvSpPr>
        <p:spPr bwMode="auto">
          <a:xfrm>
            <a:off x="755650" y="6164263"/>
            <a:ext cx="11525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Rectum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913" b="6250"/>
          <a:stretch>
            <a:fillRect/>
          </a:stretch>
        </p:blipFill>
        <p:spPr bwMode="auto">
          <a:xfrm>
            <a:off x="1674283" y="76200"/>
            <a:ext cx="5793317"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457200" y="3122613"/>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strVal val="(6*min(max(#ppt_w*#ppt_h,.3),1)-7.4)/-.7*#ppt_w"/>
                                          </p:val>
                                        </p:tav>
                                        <p:tav tm="100000">
                                          <p:val>
                                            <p:strVal val="#ppt_w"/>
                                          </p:val>
                                        </p:tav>
                                      </p:tavLst>
                                    </p:anim>
                                    <p:anim calcmode="lin" valueType="num">
                                      <p:cBhvr>
                                        <p:cTn id="8" dur="500" fill="hold"/>
                                        <p:tgtEl>
                                          <p:spTgt spid="49156"/>
                                        </p:tgtEl>
                                        <p:attrNameLst>
                                          <p:attrName>ppt_h</p:attrName>
                                        </p:attrNameLst>
                                      </p:cBhvr>
                                      <p:tavLst>
                                        <p:tav tm="0">
                                          <p:val>
                                            <p:strVal val="(6*min(max(#ppt_w*#ppt_h,.3),1)-7.4)/-.7*#ppt_h"/>
                                          </p:val>
                                        </p:tav>
                                        <p:tav tm="100000">
                                          <p:val>
                                            <p:strVal val="#ppt_h"/>
                                          </p:val>
                                        </p:tav>
                                      </p:tavLst>
                                    </p:anim>
                                    <p:anim calcmode="lin" valueType="num">
                                      <p:cBhvr>
                                        <p:cTn id="9" dur="500" fill="hold"/>
                                        <p:tgtEl>
                                          <p:spTgt spid="49156"/>
                                        </p:tgtEl>
                                        <p:attrNameLst>
                                          <p:attrName>ppt_x</p:attrName>
                                        </p:attrNameLst>
                                      </p:cBhvr>
                                      <p:tavLst>
                                        <p:tav tm="0">
                                          <p:val>
                                            <p:fltVal val="0.5"/>
                                          </p:val>
                                        </p:tav>
                                        <p:tav tm="100000">
                                          <p:val>
                                            <p:strVal val="#ppt_x"/>
                                          </p:val>
                                        </p:tav>
                                      </p:tavLst>
                                    </p:anim>
                                    <p:anim calcmode="lin" valueType="num">
                                      <p:cBhvr>
                                        <p:cTn id="10" dur="500" fill="hold"/>
                                        <p:tgtEl>
                                          <p:spTgt spid="491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475"/>
            <a:ext cx="8229600" cy="1143000"/>
          </a:xfrm>
        </p:spPr>
        <p:txBody>
          <a:bodyPr/>
          <a:lstStyle/>
          <a:p>
            <a:pPr eaLnBrk="1" fontAlgn="auto" hangingPunct="1">
              <a:spcAft>
                <a:spcPts val="0"/>
              </a:spcAft>
              <a:defRPr/>
            </a:pPr>
            <a:r>
              <a:rPr lang="en-US" sz="8800" b="1" dirty="0" smtClean="0">
                <a:solidFill>
                  <a:schemeClr val="tx2">
                    <a:satMod val="200000"/>
                  </a:schemeClr>
                </a:solidFill>
              </a:rPr>
              <a:t>CT scan</a:t>
            </a:r>
            <a:endParaRPr lang="en-US" sz="8800" b="1" dirty="0">
              <a:solidFill>
                <a:schemeClr val="tx2">
                  <a:satMod val="200000"/>
                </a:schemeClr>
              </a:solidFill>
            </a:endParaRPr>
          </a:p>
        </p:txBody>
      </p:sp>
      <p:pic>
        <p:nvPicPr>
          <p:cNvPr id="109570" name="Picture 2" descr="http://headshots.iavvo.com/avvo/ugc/images/portfolio/original/a1ce4da3a6b510fd2d35f5274939750e_1304721991.jpg"/>
          <p:cNvPicPr>
            <a:picLocks noChangeAspect="1" noChangeArrowheads="1"/>
          </p:cNvPicPr>
          <p:nvPr/>
        </p:nvPicPr>
        <p:blipFill>
          <a:blip r:embed="rId2"/>
          <a:srcRect/>
          <a:stretch>
            <a:fillRect/>
          </a:stretch>
        </p:blipFill>
        <p:spPr bwMode="auto">
          <a:xfrm>
            <a:off x="1473683" y="2170546"/>
            <a:ext cx="5910789" cy="38183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26800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fontScale="92500"/>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Available</a:t>
            </a:r>
          </a:p>
          <a:p>
            <a:pPr marL="740664" lvl="1" eaLnBrk="1" fontAlgn="auto" hangingPunct="1">
              <a:spcAft>
                <a:spcPts val="0"/>
              </a:spcAft>
              <a:buFont typeface="Wingdings" pitchFamily="2" charset="2"/>
              <a:buChar char="§"/>
              <a:defRPr/>
            </a:pPr>
            <a:r>
              <a:rPr lang="en-US" dirty="0" smtClean="0"/>
              <a:t>Short scan time</a:t>
            </a:r>
          </a:p>
          <a:p>
            <a:pPr marL="740664" lvl="1" eaLnBrk="1" fontAlgn="auto" hangingPunct="1">
              <a:spcAft>
                <a:spcPts val="0"/>
              </a:spcAft>
              <a:buFont typeface="Wingdings" pitchFamily="2" charset="2"/>
              <a:buChar char="§"/>
              <a:defRPr/>
            </a:pPr>
            <a:r>
              <a:rPr lang="en-US" dirty="0" smtClean="0"/>
              <a:t>Much more soft tissue and bone details</a:t>
            </a:r>
          </a:p>
          <a:p>
            <a:pPr marL="740664" lvl="1" eaLnBrk="1" fontAlgn="auto" hangingPunct="1">
              <a:spcAft>
                <a:spcPts val="0"/>
              </a:spcAft>
              <a:buFont typeface="Wingdings" pitchFamily="2" charset="2"/>
              <a:buChar char="§"/>
              <a:defRPr/>
            </a:pPr>
            <a:r>
              <a:rPr lang="en-US" b="1" dirty="0" smtClean="0"/>
              <a:t>Excellent</a:t>
            </a:r>
            <a:r>
              <a:rPr lang="en-US" dirty="0" smtClean="0"/>
              <a:t> in diagnosing </a:t>
            </a:r>
            <a:r>
              <a:rPr lang="en-US" b="1" dirty="0" smtClean="0"/>
              <a:t>extra-luminal lesions</a:t>
            </a:r>
          </a:p>
          <a:p>
            <a:pPr marL="740664" lvl="1" eaLnBrk="1" fontAlgn="auto" hangingPunct="1">
              <a:spcAft>
                <a:spcPts val="0"/>
              </a:spcAft>
              <a:buFont typeface="Wingdings" pitchFamily="2" charset="2"/>
              <a:buChar char="§"/>
              <a:defRPr/>
            </a:pPr>
            <a:r>
              <a:rPr lang="en-US" b="1" dirty="0" smtClean="0"/>
              <a:t>Excellent</a:t>
            </a:r>
            <a:r>
              <a:rPr lang="en-US" dirty="0" smtClean="0"/>
              <a:t> in diagnosing the</a:t>
            </a:r>
            <a:r>
              <a:rPr lang="en-US" sz="3000" dirty="0" smtClean="0"/>
              <a:t> </a:t>
            </a:r>
            <a:r>
              <a:rPr lang="en-US" sz="3000" b="1" dirty="0" smtClean="0">
                <a:solidFill>
                  <a:srgbClr val="FF0000"/>
                </a:solidFill>
              </a:rPr>
              <a:t>cause</a:t>
            </a:r>
            <a:r>
              <a:rPr lang="en-US" sz="3000" b="1" dirty="0" smtClean="0"/>
              <a:t> </a:t>
            </a:r>
            <a:r>
              <a:rPr lang="en-US" b="1" dirty="0" smtClean="0"/>
              <a:t>of bowel obstruction</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Some times need intra venous contrast (renal disease)</a:t>
            </a:r>
          </a:p>
          <a:p>
            <a:pPr marL="740664" lvl="1" eaLnBrk="1" fontAlgn="auto" hangingPunct="1">
              <a:spcAft>
                <a:spcPts val="0"/>
              </a:spcAft>
              <a:buFont typeface="Wingdings" pitchFamily="2" charset="2"/>
              <a:buChar char="§"/>
              <a:defRPr/>
            </a:pPr>
            <a:r>
              <a:rPr lang="en-US" dirty="0" smtClean="0"/>
              <a:t>Relatively expensive </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14235507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To look for bowel obstruction cause  </a:t>
            </a:r>
          </a:p>
          <a:p>
            <a:pPr marL="740664" lvl="1" eaLnBrk="1" fontAlgn="auto" hangingPunct="1">
              <a:spcAft>
                <a:spcPts val="0"/>
              </a:spcAft>
              <a:buFont typeface="Wingdings" pitchFamily="2" charset="2"/>
              <a:buChar char="§"/>
              <a:defRPr/>
            </a:pPr>
            <a:r>
              <a:rPr lang="en-US" sz="3200" dirty="0" smtClean="0"/>
              <a:t>To diagnose intra-abdominal masses </a:t>
            </a:r>
          </a:p>
          <a:p>
            <a:pPr marL="740664" lvl="1" eaLnBrk="1" fontAlgn="auto" hangingPunct="1">
              <a:spcAft>
                <a:spcPts val="0"/>
              </a:spcAft>
              <a:buFont typeface="Wingdings" pitchFamily="2" charset="2"/>
              <a:buChar char="§"/>
              <a:defRPr/>
            </a:pPr>
            <a:r>
              <a:rPr lang="en-US" sz="3200" dirty="0" smtClean="0"/>
              <a:t>Trauma</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p>
          <a:p>
            <a:pPr marL="740664" lvl="1" eaLnBrk="1" fontAlgn="auto" hangingPunct="1">
              <a:spcAft>
                <a:spcPts val="0"/>
              </a:spcAft>
              <a:buFont typeface="Wingdings" pitchFamily="2" charset="2"/>
              <a:buChar char="§"/>
              <a:defRPr/>
            </a:pPr>
            <a:r>
              <a:rPr lang="en-US" sz="3200" dirty="0" smtClean="0"/>
              <a:t>No IV contrast in renal failure</a:t>
            </a:r>
          </a:p>
          <a:p>
            <a:pPr marL="740664" lvl="1" eaLnBrk="1" fontAlgn="auto" hangingPunct="1">
              <a:spcAft>
                <a:spcPts val="0"/>
              </a:spcAft>
              <a:buFont typeface="Wingdings" pitchFamily="2" charset="2"/>
              <a:buChar char="§"/>
              <a:defRPr/>
            </a:pPr>
            <a:r>
              <a:rPr lang="en-US" sz="3200" dirty="0" smtClean="0"/>
              <a:t>Unstable patients (severe trauma/ICU)</a:t>
            </a:r>
            <a:endParaRPr lang="ar-SA" sz="2400" dirty="0" smtClean="0"/>
          </a:p>
        </p:txBody>
      </p:sp>
    </p:spTree>
    <p:extLst>
      <p:ext uri="{BB962C8B-B14F-4D97-AF65-F5344CB8AC3E}">
        <p14:creationId xmlns:p14="http://schemas.microsoft.com/office/powerpoint/2010/main" val="1332767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fontAlgn="auto" hangingPunct="1">
              <a:spcAft>
                <a:spcPts val="0"/>
              </a:spcAft>
              <a:defRPr/>
            </a:pPr>
            <a:r>
              <a:rPr lang="en-US" smtClean="0">
                <a:solidFill>
                  <a:schemeClr val="tx2">
                    <a:satMod val="200000"/>
                  </a:schemeClr>
                </a:solidFill>
                <a:ea typeface="MS PGothic" pitchFamily="34" charset="-128"/>
              </a:rPr>
              <a:t>Abdominal x-ray </a:t>
            </a:r>
          </a:p>
        </p:txBody>
      </p:sp>
      <p:sp>
        <p:nvSpPr>
          <p:cNvPr id="18435" name="Content Placeholder 2"/>
          <p:cNvSpPr>
            <a:spLocks noGrp="1"/>
          </p:cNvSpPr>
          <p:nvPr>
            <p:ph idx="1"/>
          </p:nvPr>
        </p:nvSpPr>
        <p:spPr>
          <a:xfrm>
            <a:off x="457200" y="2020888"/>
            <a:ext cx="8229600" cy="4525962"/>
          </a:xfrm>
        </p:spPr>
        <p:txBody>
          <a:bodyPr/>
          <a:lstStyle/>
          <a:p>
            <a:pPr eaLnBrk="1" hangingPunct="1"/>
            <a:r>
              <a:rPr lang="en-US" altLang="en-US" smtClean="0"/>
              <a:t>X-ray is a form of radiation, that are focused into a beam</a:t>
            </a:r>
          </a:p>
          <a:p>
            <a:pPr eaLnBrk="1" hangingPunct="1"/>
            <a:r>
              <a:rPr lang="en-US" altLang="en-US" smtClean="0"/>
              <a:t>X-ray can pass through most objects including the human body. </a:t>
            </a:r>
          </a:p>
          <a:p>
            <a:pPr eaLnBrk="1" hangingPunct="1"/>
            <a:r>
              <a:rPr lang="en-US" altLang="en-US" smtClean="0"/>
              <a:t>When X-rays strike a piece of photographic film, they make a picture. </a:t>
            </a:r>
          </a:p>
        </p:txBody>
      </p:sp>
    </p:spTree>
    <p:extLst>
      <p:ext uri="{BB962C8B-B14F-4D97-AF65-F5344CB8AC3E}">
        <p14:creationId xmlns:p14="http://schemas.microsoft.com/office/powerpoint/2010/main" val="2685197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radiographics.rsna.org/content/26/3/641/F43.small.gif"/>
          <p:cNvPicPr>
            <a:picLocks noChangeAspect="1" noChangeArrowheads="1"/>
          </p:cNvPicPr>
          <p:nvPr/>
        </p:nvPicPr>
        <p:blipFill>
          <a:blip r:embed="rId2">
            <a:lum bright="-20000"/>
          </a:blip>
          <a:srcRect/>
          <a:stretch>
            <a:fillRect/>
          </a:stretch>
        </p:blipFill>
        <p:spPr bwMode="auto">
          <a:xfrm>
            <a:off x="1846117" y="705138"/>
            <a:ext cx="5108863" cy="5213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859518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adiographics.rsna.org/content/26/3/641/F43.small.gif"/>
          <p:cNvPicPr>
            <a:picLocks noChangeAspect="1" noChangeArrowheads="1"/>
          </p:cNvPicPr>
          <p:nvPr/>
        </p:nvPicPr>
        <p:blipFill>
          <a:blip r:embed="rId2">
            <a:lum bright="10000"/>
          </a:blip>
          <a:srcRect/>
          <a:stretch>
            <a:fillRect/>
          </a:stretch>
        </p:blipFill>
        <p:spPr bwMode="auto">
          <a:xfrm>
            <a:off x="4924425" y="628650"/>
            <a:ext cx="3920088" cy="5334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http://www.gastrohep.com/images_pdfs/images/medium/05-02.jpg"/>
          <p:cNvPicPr>
            <a:picLocks noChangeAspect="1" noChangeArrowheads="1"/>
          </p:cNvPicPr>
          <p:nvPr/>
        </p:nvPicPr>
        <p:blipFill>
          <a:blip r:embed="rId3"/>
          <a:srcRect/>
          <a:stretch>
            <a:fillRect/>
          </a:stretch>
        </p:blipFill>
        <p:spPr bwMode="auto">
          <a:xfrm>
            <a:off x="428625" y="628650"/>
            <a:ext cx="3910563"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934469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33750" t="20313" r="26875" b="32031"/>
          <a:stretch>
            <a:fillRect/>
          </a:stretch>
        </p:blipFill>
        <p:spPr bwMode="auto">
          <a:xfrm>
            <a:off x="1600200" y="152400"/>
            <a:ext cx="621717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33750" t="25784" r="28125" b="38281"/>
          <a:stretch>
            <a:fillRect/>
          </a:stretch>
        </p:blipFill>
        <p:spPr bwMode="auto">
          <a:xfrm>
            <a:off x="1081176" y="914400"/>
            <a:ext cx="7300824" cy="550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33750" t="20313" r="28125" b="39062"/>
          <a:stretch>
            <a:fillRect/>
          </a:stretch>
        </p:blipFill>
        <p:spPr bwMode="auto">
          <a:xfrm>
            <a:off x="1223596" y="710784"/>
            <a:ext cx="6853604" cy="5842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l="33750" t="20313" r="28750" b="36719"/>
          <a:stretch>
            <a:fillRect/>
          </a:stretch>
        </p:blipFill>
        <p:spPr bwMode="auto">
          <a:xfrm>
            <a:off x="1371600" y="685800"/>
            <a:ext cx="648392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l="33750" t="20313" r="28750" b="38281"/>
          <a:stretch>
            <a:fillRect/>
          </a:stretch>
        </p:blipFill>
        <p:spPr bwMode="auto">
          <a:xfrm>
            <a:off x="1295400" y="685800"/>
            <a:ext cx="681486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l="33750" t="20313" r="29375" b="35937"/>
          <a:stretch>
            <a:fillRect/>
          </a:stretch>
        </p:blipFill>
        <p:spPr bwMode="auto">
          <a:xfrm>
            <a:off x="1660071" y="762000"/>
            <a:ext cx="6112329" cy="58015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l="33750" t="24456" r="29375" b="36719"/>
          <a:stretch>
            <a:fillRect/>
          </a:stretch>
        </p:blipFill>
        <p:spPr bwMode="auto">
          <a:xfrm>
            <a:off x="1066800" y="685800"/>
            <a:ext cx="6934200" cy="5840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l="33750" t="25390" r="29375" b="37891"/>
          <a:stretch>
            <a:fillRect/>
          </a:stretch>
        </p:blipFill>
        <p:spPr bwMode="auto">
          <a:xfrm>
            <a:off x="925749" y="533400"/>
            <a:ext cx="736546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ontr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512763"/>
            <a:ext cx="647858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9873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34375" t="24489" r="29375" b="38281"/>
          <a:stretch>
            <a:fillRect/>
          </a:stretch>
        </p:blipFill>
        <p:spPr bwMode="auto">
          <a:xfrm>
            <a:off x="950265" y="533400"/>
            <a:ext cx="7355535" cy="6043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l="38750" t="26563" r="26250" b="31250"/>
          <a:stretch>
            <a:fillRect/>
          </a:stretch>
        </p:blipFill>
        <p:spPr bwMode="auto">
          <a:xfrm>
            <a:off x="1600200" y="228600"/>
            <a:ext cx="600568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srcRect l="38750" t="25782" r="26250" b="31250"/>
          <a:stretch>
            <a:fillRect/>
          </a:stretch>
        </p:blipFill>
        <p:spPr bwMode="auto">
          <a:xfrm>
            <a:off x="1723505" y="228600"/>
            <a:ext cx="589649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cstate="print"/>
          <a:srcRect l="38750" t="26563" r="26875" b="31250"/>
          <a:stretch>
            <a:fillRect/>
          </a:stretch>
        </p:blipFill>
        <p:spPr bwMode="auto">
          <a:xfrm>
            <a:off x="1752600" y="152400"/>
            <a:ext cx="5976056"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l="38750" t="26563" r="26875" b="31250"/>
          <a:stretch>
            <a:fillRect/>
          </a:stretch>
        </p:blipFill>
        <p:spPr bwMode="auto">
          <a:xfrm>
            <a:off x="1752600" y="152400"/>
            <a:ext cx="605366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eaLnBrk="1" fontAlgn="auto" hangingPunct="1">
              <a:spcAft>
                <a:spcPts val="0"/>
              </a:spcAft>
              <a:defRPr/>
            </a:pPr>
            <a:r>
              <a:rPr lang="en-US" sz="8800" b="1" dirty="0" smtClean="0">
                <a:solidFill>
                  <a:schemeClr val="tx2">
                    <a:satMod val="200000"/>
                  </a:schemeClr>
                </a:solidFill>
              </a:rPr>
              <a:t>MRI</a:t>
            </a:r>
            <a:endParaRPr lang="en-US" b="1" dirty="0">
              <a:solidFill>
                <a:schemeClr val="tx2">
                  <a:satMod val="200000"/>
                </a:schemeClr>
              </a:solidFill>
            </a:endParaRPr>
          </a:p>
        </p:txBody>
      </p:sp>
      <p:pic>
        <p:nvPicPr>
          <p:cNvPr id="136194" name="Picture 2" descr="http://diseasespictures.com/wp-content/uploads/2012/07/MRI-Machine-9.jpeg"/>
          <p:cNvPicPr>
            <a:picLocks noChangeAspect="1" noChangeArrowheads="1"/>
          </p:cNvPicPr>
          <p:nvPr/>
        </p:nvPicPr>
        <p:blipFill>
          <a:blip r:embed="rId2"/>
          <a:srcRect/>
          <a:stretch>
            <a:fillRect/>
          </a:stretch>
        </p:blipFill>
        <p:spPr bwMode="auto">
          <a:xfrm>
            <a:off x="1513608" y="1755774"/>
            <a:ext cx="6106391" cy="45850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590991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Relatively safe in pregnancy (no radiation)</a:t>
            </a:r>
          </a:p>
          <a:p>
            <a:pPr marL="740664" lvl="1" eaLnBrk="1" fontAlgn="auto" hangingPunct="1">
              <a:spcAft>
                <a:spcPts val="0"/>
              </a:spcAft>
              <a:buFont typeface="Wingdings" pitchFamily="2" charset="2"/>
              <a:buChar char="§"/>
              <a:defRPr/>
            </a:pPr>
            <a:r>
              <a:rPr lang="en-US" dirty="0" smtClean="0"/>
              <a:t>Give much more soft tissue details</a:t>
            </a:r>
          </a:p>
          <a:p>
            <a:pPr marL="740664" lvl="1" eaLnBrk="1" fontAlgn="auto" hangingPunct="1">
              <a:spcAft>
                <a:spcPts val="0"/>
              </a:spcAft>
              <a:buFont typeface="Wingdings" pitchFamily="2" charset="2"/>
              <a:buChar char="§"/>
              <a:defRPr/>
            </a:pPr>
            <a:r>
              <a:rPr lang="en-US" dirty="0" smtClean="0"/>
              <a:t>Excellent in diagnosing abdominal solid organ lesion: liver, spleen, kidneys</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Expensive</a:t>
            </a:r>
          </a:p>
          <a:p>
            <a:pPr marL="740664" lvl="1" eaLnBrk="1" fontAlgn="auto" hangingPunct="1">
              <a:spcAft>
                <a:spcPts val="0"/>
              </a:spcAft>
              <a:buFont typeface="Wingdings" pitchFamily="2" charset="2"/>
              <a:buChar char="§"/>
              <a:defRPr/>
            </a:pPr>
            <a:r>
              <a:rPr lang="en-US" dirty="0" smtClean="0"/>
              <a:t>Long scanning time</a:t>
            </a:r>
          </a:p>
          <a:p>
            <a:pPr marL="740664" lvl="1" eaLnBrk="1" fontAlgn="auto" hangingPunct="1">
              <a:spcAft>
                <a:spcPts val="0"/>
              </a:spcAft>
              <a:buFont typeface="Wingdings" pitchFamily="2" charset="2"/>
              <a:buChar char="§"/>
              <a:defRPr/>
            </a:pPr>
            <a:r>
              <a:rPr lang="en-US" dirty="0" smtClean="0"/>
              <a:t>Sensitive to motion </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val="41186333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صر نائب للمحتوى 2"/>
          <p:cNvSpPr>
            <a:spLocks noGrp="1"/>
          </p:cNvSpPr>
          <p:nvPr>
            <p:ph idx="1"/>
          </p:nvPr>
        </p:nvSpPr>
        <p:spPr>
          <a:xfrm>
            <a:off x="457200" y="434975"/>
            <a:ext cx="8229600" cy="5691188"/>
          </a:xfrm>
        </p:spPr>
        <p:txBody>
          <a:bodyPr/>
          <a:lstStyle/>
          <a:p>
            <a:pPr eaLnBrk="1" hangingPunct="1">
              <a:buFont typeface="Wingdings" pitchFamily="2" charset="2"/>
              <a:buChar char="v"/>
            </a:pPr>
            <a:r>
              <a:rPr lang="en-US" altLang="en-US" sz="3600" b="1" u="sng" smtClean="0"/>
              <a:t>INDICATIONS</a:t>
            </a:r>
          </a:p>
          <a:p>
            <a:pPr lvl="1" eaLnBrk="1" hangingPunct="1">
              <a:buFont typeface="Wingdings" pitchFamily="2" charset="2"/>
              <a:buChar char="§"/>
            </a:pPr>
            <a:r>
              <a:rPr lang="en-US" altLang="en-US" sz="3200" smtClean="0"/>
              <a:t>Abdominal </a:t>
            </a:r>
            <a:r>
              <a:rPr lang="en-US" altLang="en-US" sz="3200" b="1" smtClean="0">
                <a:solidFill>
                  <a:srgbClr val="FF0000"/>
                </a:solidFill>
              </a:rPr>
              <a:t>solid</a:t>
            </a:r>
            <a:r>
              <a:rPr lang="en-US" altLang="en-US" sz="3200" b="1" smtClean="0"/>
              <a:t> organ masses</a:t>
            </a:r>
          </a:p>
          <a:p>
            <a:pPr lvl="1" eaLnBrk="1" hangingPunct="1">
              <a:buFont typeface="Wingdings" pitchFamily="2" charset="2"/>
              <a:buChar char="§"/>
            </a:pPr>
            <a:r>
              <a:rPr lang="en-US" altLang="en-US" sz="3200" smtClean="0"/>
              <a:t>Inflammatory bowel disease </a:t>
            </a:r>
          </a:p>
          <a:p>
            <a:pPr eaLnBrk="1" hangingPunct="1">
              <a:buFont typeface="Arial" charset="0"/>
              <a:buChar char="•"/>
            </a:pPr>
            <a:endParaRPr lang="en-US" altLang="en-US" sz="2800" smtClean="0"/>
          </a:p>
          <a:p>
            <a:pPr eaLnBrk="1" hangingPunct="1">
              <a:buFont typeface="Wingdings" pitchFamily="2" charset="2"/>
              <a:buChar char="v"/>
            </a:pPr>
            <a:r>
              <a:rPr lang="en-US" altLang="en-US" sz="3600" b="1" u="sng" smtClean="0"/>
              <a:t>CONTRAINDICATIONS:</a:t>
            </a:r>
          </a:p>
          <a:p>
            <a:pPr lvl="1" eaLnBrk="1" hangingPunct="1">
              <a:buFont typeface="Wingdings" pitchFamily="2" charset="2"/>
              <a:buChar char="§"/>
            </a:pPr>
            <a:r>
              <a:rPr lang="en-US" altLang="en-US" smtClean="0"/>
              <a:t>uncooperative patients </a:t>
            </a:r>
          </a:p>
          <a:p>
            <a:pPr lvl="1" eaLnBrk="1" hangingPunct="1">
              <a:buFont typeface="Wingdings" pitchFamily="2" charset="2"/>
              <a:buChar char="§"/>
            </a:pPr>
            <a:r>
              <a:rPr lang="en-US" altLang="en-US" smtClean="0"/>
              <a:t>Early pregnancy (relative contraindication)</a:t>
            </a:r>
          </a:p>
          <a:p>
            <a:pPr lvl="1" eaLnBrk="1" hangingPunct="1">
              <a:buFont typeface="Wingdings" pitchFamily="2" charset="2"/>
              <a:buChar char="§"/>
            </a:pPr>
            <a:r>
              <a:rPr lang="en-US" altLang="en-US" smtClean="0"/>
              <a:t>No IV contrast renal failure (relative contraindication</a:t>
            </a:r>
            <a:r>
              <a:rPr lang="en-US" altLang="en-US" sz="3200" smtClean="0"/>
              <a:t>)</a:t>
            </a:r>
            <a:endParaRPr lang="ar-SA" altLang="en-US" sz="2400" smtClean="0"/>
          </a:p>
        </p:txBody>
      </p:sp>
    </p:spTree>
    <p:extLst>
      <p:ext uri="{BB962C8B-B14F-4D97-AF65-F5344CB8AC3E}">
        <p14:creationId xmlns:p14="http://schemas.microsoft.com/office/powerpoint/2010/main" val="29175785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springerimages.com/img/Images/Springer/PUB=Springer-Verlag-New_York/JOU=00261/VOL=2008.33/ISU=4/ART=2007_9276/MediaObjects/LARGE_261_2007_9276_Fig6_HTML.jpg"/>
          <p:cNvPicPr>
            <a:picLocks noChangeAspect="1" noChangeArrowheads="1"/>
          </p:cNvPicPr>
          <p:nvPr/>
        </p:nvPicPr>
        <p:blipFill>
          <a:blip r:embed="rId2"/>
          <a:srcRect l="51855"/>
          <a:stretch>
            <a:fillRect/>
          </a:stretch>
        </p:blipFill>
        <p:spPr bwMode="auto">
          <a:xfrm>
            <a:off x="2152073" y="277090"/>
            <a:ext cx="4664364" cy="62127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15214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pringerimages.com/img/Images/Springer/PUB=Springer-Verlag-New_York/JOU=00261/VOL=2008.33/ISU=4/ART=2007_9276/MediaObjects/LARGE_261_2007_9276_Fig6_HTML.jpg"/>
          <p:cNvPicPr>
            <a:picLocks noChangeAspect="1" noChangeArrowheads="1"/>
          </p:cNvPicPr>
          <p:nvPr/>
        </p:nvPicPr>
        <p:blipFill>
          <a:blip r:embed="rId2"/>
          <a:srcRect l="51855"/>
          <a:stretch>
            <a:fillRect/>
          </a:stretch>
        </p:blipFill>
        <p:spPr bwMode="auto">
          <a:xfrm>
            <a:off x="4673601" y="434110"/>
            <a:ext cx="4128654"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http://radiographics.rsna.org/content/26/3/641/F43.small.gif"/>
          <p:cNvPicPr>
            <a:picLocks noChangeAspect="1" noChangeArrowheads="1"/>
          </p:cNvPicPr>
          <p:nvPr/>
        </p:nvPicPr>
        <p:blipFill>
          <a:blip r:embed="rId3">
            <a:lum bright="10000"/>
          </a:blip>
          <a:srcRect/>
          <a:stretch>
            <a:fillRect/>
          </a:stretch>
        </p:blipFill>
        <p:spPr bwMode="auto">
          <a:xfrm>
            <a:off x="306243" y="434109"/>
            <a:ext cx="3920088"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0420" name="TextBox 3"/>
          <p:cNvSpPr txBox="1">
            <a:spLocks noChangeArrowheads="1"/>
          </p:cNvSpPr>
          <p:nvPr/>
        </p:nvSpPr>
        <p:spPr bwMode="auto">
          <a:xfrm>
            <a:off x="776288" y="5892800"/>
            <a:ext cx="2678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2800" b="1" smtClean="0">
                <a:solidFill>
                  <a:prstClr val="white"/>
                </a:solidFill>
                <a:latin typeface="Arial" charset="0"/>
                <a:ea typeface="MS PGothic" pitchFamily="34" charset="-128"/>
              </a:rPr>
              <a:t>CT scan</a:t>
            </a:r>
          </a:p>
        </p:txBody>
      </p:sp>
      <p:sp>
        <p:nvSpPr>
          <p:cNvPr id="60421" name="TextBox 4"/>
          <p:cNvSpPr txBox="1">
            <a:spLocks noChangeArrowheads="1"/>
          </p:cNvSpPr>
          <p:nvPr/>
        </p:nvSpPr>
        <p:spPr bwMode="auto">
          <a:xfrm>
            <a:off x="5421313" y="5892800"/>
            <a:ext cx="275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3200" b="1" smtClean="0">
                <a:solidFill>
                  <a:prstClr val="white"/>
                </a:solidFill>
                <a:latin typeface="Arial" charset="0"/>
                <a:ea typeface="MS PGothic" pitchFamily="34" charset="-128"/>
              </a:rPr>
              <a:t>MRI</a:t>
            </a:r>
            <a:endParaRPr lang="en-US" altLang="en-US" sz="1800" b="1" smtClean="0">
              <a:solidFill>
                <a:prstClr val="white"/>
              </a:solidFill>
              <a:latin typeface="Arial" charset="0"/>
              <a:ea typeface="MS PGothic" pitchFamily="34" charset="-128"/>
            </a:endParaRPr>
          </a:p>
        </p:txBody>
      </p:sp>
    </p:spTree>
    <p:extLst>
      <p:ext uri="{BB962C8B-B14F-4D97-AF65-F5344CB8AC3E}">
        <p14:creationId xmlns:p14="http://schemas.microsoft.com/office/powerpoint/2010/main" val="286304146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3479</TotalTime>
  <Words>1548</Words>
  <Application>Microsoft Office PowerPoint</Application>
  <PresentationFormat>On-screen Show (4:3)</PresentationFormat>
  <Paragraphs>327</Paragraphs>
  <Slides>116</Slides>
  <Notes>7</Notes>
  <HiddenSlides>0</HiddenSlides>
  <MMClips>0</MMClips>
  <ScaleCrop>false</ScaleCrop>
  <HeadingPairs>
    <vt:vector size="4" baseType="variant">
      <vt:variant>
        <vt:lpstr>Theme</vt:lpstr>
      </vt:variant>
      <vt:variant>
        <vt:i4>7</vt:i4>
      </vt:variant>
      <vt:variant>
        <vt:lpstr>Slide Titles</vt:lpstr>
      </vt:variant>
      <vt:variant>
        <vt:i4>116</vt:i4>
      </vt:variant>
    </vt:vector>
  </HeadingPairs>
  <TitlesOfParts>
    <vt:vector size="123" baseType="lpstr">
      <vt:lpstr>Office Theme</vt:lpstr>
      <vt:lpstr>Metro</vt:lpstr>
      <vt:lpstr>1_Metro</vt:lpstr>
      <vt:lpstr>2_Metro</vt:lpstr>
      <vt:lpstr>3_Metro</vt:lpstr>
      <vt:lpstr>4_Metro</vt:lpstr>
      <vt:lpstr>1_Office Theme</vt:lpstr>
      <vt:lpstr>PowerPoint Presentation</vt:lpstr>
      <vt:lpstr>OBJECTIVES</vt:lpstr>
      <vt:lpstr>PowerPoint Presentation</vt:lpstr>
      <vt:lpstr>PowerPoint Presentation</vt:lpstr>
      <vt:lpstr>PowerPoint Presentation</vt:lpstr>
      <vt:lpstr>X-Ray</vt:lpstr>
      <vt:lpstr>How To Assess The Film</vt:lpstr>
      <vt:lpstr>Abdominal x-ray </vt:lpstr>
      <vt:lpstr>PowerPoint Presentation</vt:lpstr>
      <vt:lpstr>ABDOMINAL X-RAY</vt:lpstr>
      <vt:lpstr>PowerPoint Presentation</vt:lpstr>
      <vt:lpstr>PowerPoint Presentation</vt:lpstr>
      <vt:lpstr>PowerPoint Presentation</vt:lpstr>
      <vt:lpstr>How To Assess The Film: Gas</vt:lpstr>
      <vt:lpstr>How To Assess The Film: Gas</vt:lpstr>
      <vt:lpstr>PowerPoint Presentation</vt:lpstr>
      <vt:lpstr>Abdomen X-ray</vt:lpstr>
      <vt:lpstr>PowerPoint Presentation</vt:lpstr>
      <vt:lpstr>Abdomen X-ray</vt:lpstr>
      <vt:lpstr>Abdomen X-ray</vt:lpstr>
      <vt:lpstr>PowerPoint Presentation</vt:lpstr>
      <vt:lpstr>PowerPoint Presentation</vt:lpstr>
      <vt:lpstr>Abdomen X-ray</vt:lpstr>
      <vt:lpstr>How To Assess The Film: Bone</vt:lpstr>
      <vt:lpstr>Abdomen X-ray</vt:lpstr>
      <vt:lpstr>How To Assess The Film: Calcification</vt:lpstr>
      <vt:lpstr>Abdomen X-ray</vt:lpstr>
      <vt:lpstr>How To Assess The Film: Calcification</vt:lpstr>
      <vt:lpstr>How To Assess The Film: Calcification</vt:lpstr>
      <vt:lpstr>How To Assess The Film: Calcification</vt:lpstr>
      <vt:lpstr>Abdomen X-ray</vt:lpstr>
      <vt:lpstr>Abdomen X-ray</vt:lpstr>
      <vt:lpstr>How To Assess The Film: Soft Tissue</vt:lpstr>
      <vt:lpstr>Soft  tissues</vt:lpstr>
      <vt:lpstr>Soft  tissues</vt:lpstr>
      <vt:lpstr>Soft  tissues</vt:lpstr>
      <vt:lpstr>Abdomen X-ray</vt:lpstr>
      <vt:lpstr>PowerPoint Presentation</vt:lpstr>
      <vt:lpstr>PowerPoint Presentation</vt:lpstr>
      <vt:lpstr>Abdomen X-ray</vt:lpstr>
      <vt:lpstr>PowerPoint Presentation</vt:lpstr>
      <vt:lpstr>Abdomen X-ray</vt:lpstr>
      <vt:lpstr>Abdomen X-ray</vt:lpstr>
      <vt:lpstr>Abdominal X-Rays </vt:lpstr>
      <vt:lpstr>FLUOROSCOPY </vt:lpstr>
      <vt:lpstr>Fluoroscopy </vt:lpstr>
      <vt:lpstr>PowerPoint Presentation</vt:lpstr>
      <vt:lpstr>PowerPoint Presentation</vt:lpstr>
      <vt:lpstr>PowerPoint Presentation</vt:lpstr>
      <vt:lpstr>PowerPoint Presentation</vt:lpstr>
      <vt:lpstr>Barium Swallow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Barium Follow-Through</vt:lpstr>
      <vt:lpstr>PowerPoint Presentation</vt:lpstr>
      <vt:lpstr>PowerPoint Presentation</vt:lpstr>
      <vt:lpstr>PowerPoint Presentation</vt:lpstr>
      <vt:lpstr>PowerPoint Presentation</vt:lpstr>
      <vt:lpstr>PowerPoint Presentation</vt:lpstr>
      <vt:lpstr> Barium Enema</vt:lpstr>
      <vt:lpstr>PowerPoint Presentation</vt:lpstr>
      <vt:lpstr>PowerPoint Presentation</vt:lpstr>
      <vt:lpstr>PowerPoint Presentation</vt:lpstr>
      <vt:lpstr>PowerPoint Presentation</vt:lpstr>
      <vt:lpstr>PowerPoint Presentation</vt:lpstr>
      <vt:lpstr>PowerPoint Presentation</vt:lpstr>
      <vt:lpstr>CT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Medtst User</cp:lastModifiedBy>
  <cp:revision>58</cp:revision>
  <dcterms:created xsi:type="dcterms:W3CDTF">2011-11-12T12:59:38Z</dcterms:created>
  <dcterms:modified xsi:type="dcterms:W3CDTF">2013-11-25T10:02:08Z</dcterms:modified>
</cp:coreProperties>
</file>